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87" r:id="rId7"/>
    <p:sldId id="269" r:id="rId8"/>
    <p:sldId id="280" r:id="rId9"/>
    <p:sldId id="270" r:id="rId10"/>
    <p:sldId id="288" r:id="rId11"/>
    <p:sldId id="272" r:id="rId12"/>
    <p:sldId id="276" r:id="rId13"/>
    <p:sldId id="274" r:id="rId14"/>
    <p:sldId id="273" r:id="rId15"/>
    <p:sldId id="275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5BC"/>
    <a:srgbClr val="43D6DD"/>
    <a:srgbClr val="79E2E7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77" d="100"/>
          <a:sy n="77" d="100"/>
        </p:scale>
        <p:origin x="103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Autor: MUDr. Magdalena Kučerová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0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Fyziologický porod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Mechanismus porodu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3.3.2015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Začíná zajitím branky, končí porodem plodu</a:t>
            </a:r>
            <a:endParaRPr lang="cs-CZ" dirty="0"/>
          </a:p>
          <a:p>
            <a:r>
              <a:rPr lang="cs-CZ" dirty="0"/>
              <a:t>Zapojení břišního lisu, koordinace s kontrakcemi</a:t>
            </a:r>
          </a:p>
          <a:p>
            <a:endParaRPr lang="cs-CZ" dirty="0"/>
          </a:p>
          <a:p>
            <a:r>
              <a:rPr lang="cs-CZ" dirty="0"/>
              <a:t>1 hod, maximálně 2 hod při EPA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10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Porodní mechanismus:</a:t>
            </a:r>
          </a:p>
          <a:p>
            <a:pPr lvl="1"/>
            <a:r>
              <a:rPr lang="cs-CZ" dirty="0"/>
              <a:t>Iniciální flexe – vedoucím bodem záhlaví – MF</a:t>
            </a:r>
          </a:p>
          <a:p>
            <a:pPr lvl="1"/>
            <a:r>
              <a:rPr lang="cs-CZ" dirty="0"/>
              <a:t>Progrese hlavičky do šíře</a:t>
            </a:r>
          </a:p>
          <a:p>
            <a:pPr lvl="1"/>
            <a:r>
              <a:rPr lang="cs-CZ" dirty="0"/>
              <a:t>Vnitřní rotace</a:t>
            </a:r>
          </a:p>
          <a:p>
            <a:pPr lvl="1"/>
            <a:r>
              <a:rPr lang="cs-CZ" dirty="0" err="1"/>
              <a:t>Deflexe</a:t>
            </a:r>
            <a:endParaRPr lang="cs-CZ" dirty="0"/>
          </a:p>
          <a:p>
            <a:pPr lvl="1"/>
            <a:r>
              <a:rPr lang="cs-CZ" dirty="0"/>
              <a:t>Zevní rotace</a:t>
            </a:r>
          </a:p>
          <a:p>
            <a:endParaRPr lang="cs-CZ" dirty="0"/>
          </a:p>
          <a:p>
            <a:r>
              <a:rPr lang="cs-CZ" dirty="0" err="1"/>
              <a:t>Hypomochlion</a:t>
            </a:r>
            <a:r>
              <a:rPr lang="cs-CZ" dirty="0"/>
              <a:t> – bod, kterým se plod opírá o symfýzu (záhlaví, </a:t>
            </a:r>
            <a:r>
              <a:rPr lang="cs-CZ" dirty="0" err="1"/>
              <a:t>předhlaví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9" name="TextovéPole 8"/>
          <p:cNvSpPr txBox="1"/>
          <p:nvPr/>
        </p:nvSpPr>
        <p:spPr>
          <a:xfrm>
            <a:off x="612721" y="147549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Boční projekce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2721" y="299695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Spodní projekce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2721" y="443711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Přední projekce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1600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Iniciální flexe a vstup hlavičky do pánve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267744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Progrese do pánevní šíře a úžiny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707904" y="1412775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 Narrow" panose="020B0606020202030204" pitchFamily="34" charset="0"/>
              </a:rPr>
              <a:t>Normální vnitřní rotace, Počátek </a:t>
            </a:r>
          </a:p>
          <a:p>
            <a:r>
              <a:rPr lang="cs-CZ" sz="1000" dirty="0">
                <a:latin typeface="Arial Narrow" panose="020B0606020202030204" pitchFamily="34" charset="0"/>
              </a:rPr>
              <a:t>vnitřní rotace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16016" y="141277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 Narrow" panose="020B0606020202030204" pitchFamily="34" charset="0"/>
              </a:rPr>
              <a:t>Hlavička ve východu po ukončení vnitřní rotace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14127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Rotace kolem dolního okraje spony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141277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 Narrow" panose="020B0606020202030204" pitchFamily="34" charset="0"/>
              </a:rPr>
              <a:t>Zevní rotace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Tlačit, když je branka zašlá, hlava plodu </a:t>
            </a:r>
            <a:r>
              <a:rPr lang="cs-CZ" b="1" dirty="0" err="1"/>
              <a:t>dorotovaná</a:t>
            </a:r>
            <a:r>
              <a:rPr lang="cs-CZ" b="1" dirty="0"/>
              <a:t>, </a:t>
            </a:r>
            <a:r>
              <a:rPr lang="cs-CZ" b="1" dirty="0" err="1"/>
              <a:t>vstouplá</a:t>
            </a:r>
            <a:endParaRPr lang="cs-CZ" b="1" dirty="0"/>
          </a:p>
          <a:p>
            <a:r>
              <a:rPr lang="cs-CZ" dirty="0"/>
              <a:t>„klubíčko“, přitažení nohou</a:t>
            </a:r>
          </a:p>
          <a:p>
            <a:r>
              <a:rPr lang="cs-CZ" dirty="0"/>
              <a:t>Chránění hráze</a:t>
            </a:r>
          </a:p>
          <a:p>
            <a:r>
              <a:rPr lang="cs-CZ" dirty="0"/>
              <a:t>Episiotomie</a:t>
            </a:r>
          </a:p>
          <a:p>
            <a:r>
              <a:rPr lang="cs-CZ" dirty="0"/>
              <a:t>Oxytocin</a:t>
            </a:r>
          </a:p>
          <a:p>
            <a:r>
              <a:rPr lang="cs-CZ" dirty="0"/>
              <a:t>Vycévkování</a:t>
            </a:r>
          </a:p>
          <a:p>
            <a:r>
              <a:rPr lang="cs-CZ" dirty="0"/>
              <a:t>Přidržení fundu děložního</a:t>
            </a:r>
          </a:p>
          <a:p>
            <a:r>
              <a:rPr lang="cs-CZ" dirty="0" err="1"/>
              <a:t>Vakuumextrakce</a:t>
            </a:r>
            <a:r>
              <a:rPr lang="cs-CZ" dirty="0"/>
              <a:t>, </a:t>
            </a:r>
            <a:r>
              <a:rPr lang="cs-CZ" dirty="0" err="1"/>
              <a:t>Forceps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18" name="TextovéPole 17"/>
          <p:cNvSpPr txBox="1"/>
          <p:nvPr/>
        </p:nvSpPr>
        <p:spPr>
          <a:xfrm>
            <a:off x="1403648" y="3789040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Ochrana hráze a zpomalení výstupu hlavičky při jejím prořezávání (Kotáskův manévr)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707904" y="3789040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Porod ramének podle Kotáska: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Sklon hlavičky levou rukou a porod předního raménka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012160" y="3789039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Porod ramének podle Kotáska: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Elevace hlavičky podhmatem a porod zadního raménka, pravá ruka stále chrání hráz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Porod hlavičky</a:t>
            </a:r>
          </a:p>
          <a:p>
            <a:r>
              <a:rPr lang="cs-CZ" dirty="0"/>
              <a:t>Porod předního raménka po úpon m.</a:t>
            </a:r>
            <a:r>
              <a:rPr lang="cs-CZ" dirty="0" err="1"/>
              <a:t>deltoideus</a:t>
            </a:r>
            <a:endParaRPr lang="cs-CZ" dirty="0"/>
          </a:p>
          <a:p>
            <a:r>
              <a:rPr lang="cs-CZ" dirty="0"/>
              <a:t>Porod zadního raménka</a:t>
            </a:r>
          </a:p>
          <a:p>
            <a:r>
              <a:rPr lang="cs-CZ" dirty="0"/>
              <a:t>Hladké vybavení celého plodu</a:t>
            </a:r>
          </a:p>
          <a:p>
            <a:r>
              <a:rPr lang="cs-CZ" dirty="0"/>
              <a:t>Podvaz pupečníku, přestřižení, odběr krve na </a:t>
            </a:r>
            <a:r>
              <a:rPr lang="cs-CZ" dirty="0" err="1"/>
              <a:t>Astroupa</a:t>
            </a:r>
            <a:r>
              <a:rPr lang="cs-CZ" dirty="0"/>
              <a:t>, BWR, </a:t>
            </a:r>
            <a:r>
              <a:rPr lang="cs-CZ" dirty="0" err="1"/>
              <a:t>ev</a:t>
            </a:r>
            <a:r>
              <a:rPr lang="cs-CZ" dirty="0"/>
              <a:t>. </a:t>
            </a:r>
            <a:r>
              <a:rPr lang="cs-CZ" dirty="0" err="1"/>
              <a:t>RhD</a:t>
            </a:r>
            <a:r>
              <a:rPr lang="cs-CZ" dirty="0"/>
              <a:t> faktor</a:t>
            </a:r>
          </a:p>
          <a:p>
            <a:r>
              <a:rPr lang="cs-CZ" dirty="0"/>
              <a:t>Tamponáda poranění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6" name="Vaginal Childbirth (Birth)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850" y="1268413"/>
            <a:ext cx="6719888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 porodu plodu do porodu placenty</a:t>
            </a:r>
          </a:p>
          <a:p>
            <a:endParaRPr lang="cs-CZ" dirty="0"/>
          </a:p>
          <a:p>
            <a:r>
              <a:rPr lang="cs-CZ" dirty="0"/>
              <a:t>Odlučovací fáze</a:t>
            </a:r>
          </a:p>
          <a:p>
            <a:endParaRPr lang="cs-CZ" dirty="0"/>
          </a:p>
          <a:p>
            <a:r>
              <a:rPr lang="cs-CZ" dirty="0"/>
              <a:t>Vypuzovací fáze</a:t>
            </a:r>
          </a:p>
          <a:p>
            <a:endParaRPr lang="cs-CZ" dirty="0"/>
          </a:p>
          <a:p>
            <a:r>
              <a:rPr lang="cs-CZ" dirty="0"/>
              <a:t>Hemostatická fáze – </a:t>
            </a:r>
            <a:r>
              <a:rPr lang="cs-CZ" dirty="0" err="1"/>
              <a:t>retrakce</a:t>
            </a:r>
            <a:r>
              <a:rPr lang="cs-CZ" dirty="0"/>
              <a:t> dělohy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5" name="Obdélník 4"/>
          <p:cNvSpPr/>
          <p:nvPr/>
        </p:nvSpPr>
        <p:spPr>
          <a:xfrm>
            <a:off x="1187624" y="4869160"/>
            <a:ext cx="7056784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59632" y="48691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Mechanismus odlučování placenty: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Baudelocquea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dirty="0" err="1">
                <a:latin typeface="Arial Narrow" panose="020B0606020202030204" pitchFamily="34" charset="0"/>
              </a:rPr>
              <a:t>Schultzeho</a:t>
            </a: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Duncana</a:t>
            </a: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Gessnera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Doby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  <a:p>
            <a:r>
              <a:rPr lang="cs-CZ" dirty="0"/>
              <a:t>I.doba porodní</a:t>
            </a:r>
          </a:p>
          <a:p>
            <a:r>
              <a:rPr lang="cs-CZ" dirty="0" err="1"/>
              <a:t>II.doba</a:t>
            </a:r>
            <a:r>
              <a:rPr lang="cs-CZ" dirty="0"/>
              <a:t> porodní</a:t>
            </a:r>
          </a:p>
          <a:p>
            <a:r>
              <a:rPr lang="cs-CZ" dirty="0" err="1"/>
              <a:t>III.doba</a:t>
            </a:r>
            <a:r>
              <a:rPr lang="cs-CZ" dirty="0"/>
              <a:t> porodní</a:t>
            </a:r>
          </a:p>
          <a:p>
            <a:r>
              <a:rPr lang="cs-CZ" dirty="0" err="1"/>
              <a:t>IV.doba</a:t>
            </a:r>
            <a:r>
              <a:rPr lang="cs-CZ" dirty="0"/>
              <a:t> porodní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Uterotonika</a:t>
            </a:r>
            <a:r>
              <a:rPr lang="cs-CZ" dirty="0"/>
              <a:t> po porodu plodu (</a:t>
            </a:r>
            <a:r>
              <a:rPr lang="cs-CZ" dirty="0" err="1"/>
              <a:t>Metylergometrin</a:t>
            </a:r>
            <a:r>
              <a:rPr lang="cs-CZ" dirty="0"/>
              <a:t>)</a:t>
            </a:r>
          </a:p>
          <a:p>
            <a:r>
              <a:rPr lang="cs-CZ" dirty="0"/>
              <a:t>Masáž dělohy</a:t>
            </a:r>
          </a:p>
          <a:p>
            <a:r>
              <a:rPr lang="cs-CZ" dirty="0"/>
              <a:t>Přiložení k prsu</a:t>
            </a:r>
          </a:p>
          <a:p>
            <a:r>
              <a:rPr lang="cs-CZ" dirty="0"/>
              <a:t>Vycévkování</a:t>
            </a:r>
          </a:p>
          <a:p>
            <a:r>
              <a:rPr lang="cs-CZ" dirty="0"/>
              <a:t>Manuální lýza placenty (placenta </a:t>
            </a:r>
            <a:r>
              <a:rPr lang="cs-CZ" dirty="0" err="1"/>
              <a:t>adhaerens</a:t>
            </a:r>
            <a:r>
              <a:rPr lang="cs-CZ" dirty="0"/>
              <a:t>, velké krvácení)</a:t>
            </a:r>
          </a:p>
          <a:p>
            <a:r>
              <a:rPr lang="cs-CZ" b="1" dirty="0"/>
              <a:t>CAVE! Hypotonie dělohy – velká krevní ztráta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hodiny po porodu – nejvyšší riziko krvácení</a:t>
            </a:r>
          </a:p>
          <a:p>
            <a:r>
              <a:rPr lang="cs-CZ" dirty="0"/>
              <a:t>Dezinfekce rodidel</a:t>
            </a:r>
          </a:p>
          <a:p>
            <a:r>
              <a:rPr lang="cs-CZ" dirty="0"/>
              <a:t>Revize porodních poranění</a:t>
            </a:r>
          </a:p>
          <a:p>
            <a:r>
              <a:rPr lang="cs-CZ" dirty="0"/>
              <a:t>Ošetření po lokální infiltraci anestetikem</a:t>
            </a:r>
          </a:p>
          <a:p>
            <a:r>
              <a:rPr lang="cs-CZ" dirty="0"/>
              <a:t>Kontrola per </a:t>
            </a:r>
            <a:r>
              <a:rPr lang="cs-CZ" dirty="0" err="1"/>
              <a:t>rectum</a:t>
            </a:r>
            <a:endParaRPr lang="cs-CZ" dirty="0"/>
          </a:p>
          <a:p>
            <a:r>
              <a:rPr lang="cs-CZ" dirty="0"/>
              <a:t>Dezinfekce</a:t>
            </a:r>
          </a:p>
          <a:p>
            <a:r>
              <a:rPr lang="cs-CZ" dirty="0"/>
              <a:t>Pokus o vstání a spontánní mikci 2 hod po porodu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  <a:p>
            <a:r>
              <a:rPr lang="cs-CZ" dirty="0"/>
              <a:t>I.doba porodní</a:t>
            </a:r>
          </a:p>
          <a:p>
            <a:r>
              <a:rPr lang="cs-CZ" dirty="0" err="1"/>
              <a:t>II.doba</a:t>
            </a:r>
            <a:r>
              <a:rPr lang="cs-CZ" dirty="0"/>
              <a:t> porodní</a:t>
            </a:r>
          </a:p>
          <a:p>
            <a:r>
              <a:rPr lang="cs-CZ" dirty="0" err="1"/>
              <a:t>III.doba</a:t>
            </a:r>
            <a:r>
              <a:rPr lang="cs-CZ" dirty="0"/>
              <a:t> porodní</a:t>
            </a:r>
          </a:p>
          <a:p>
            <a:r>
              <a:rPr lang="cs-CZ" dirty="0" err="1"/>
              <a:t>IV.doba</a:t>
            </a:r>
            <a:r>
              <a:rPr lang="cs-CZ" dirty="0"/>
              <a:t> porodní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6749"/>
            <a:ext cx="3781425" cy="37814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2708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9648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Dolores</a:t>
            </a:r>
            <a:r>
              <a:rPr lang="cs-CZ" dirty="0"/>
              <a:t> </a:t>
            </a:r>
            <a:r>
              <a:rPr lang="cs-CZ" dirty="0" err="1"/>
              <a:t>praesagientes</a:t>
            </a:r>
            <a:endParaRPr lang="cs-CZ" dirty="0"/>
          </a:p>
          <a:p>
            <a:r>
              <a:rPr lang="cs-CZ" dirty="0"/>
              <a:t>Zvýšená dráždivost na palpační podnět (zvýšení </a:t>
            </a:r>
            <a:r>
              <a:rPr lang="cs-CZ" dirty="0" err="1"/>
              <a:t>oxytocinových</a:t>
            </a:r>
            <a:r>
              <a:rPr lang="cs-CZ" dirty="0"/>
              <a:t> receptorů asi měsíc před porodem)</a:t>
            </a:r>
          </a:p>
          <a:p>
            <a:r>
              <a:rPr lang="cs-CZ" dirty="0"/>
              <a:t>Mírný úbytek plodové vody</a:t>
            </a:r>
          </a:p>
          <a:p>
            <a:r>
              <a:rPr lang="cs-CZ" dirty="0"/>
              <a:t>Hlavička do roviny pánevního vchodu – pokles fundu</a:t>
            </a:r>
          </a:p>
          <a:p>
            <a:r>
              <a:rPr lang="cs-CZ" dirty="0"/>
              <a:t>Odloučení hlenové zátky</a:t>
            </a:r>
          </a:p>
          <a:p>
            <a:r>
              <a:rPr lang="cs-CZ" dirty="0"/>
              <a:t>Cervix </a:t>
            </a:r>
            <a:r>
              <a:rPr lang="cs-CZ" dirty="0" err="1"/>
              <a:t>score</a:t>
            </a:r>
            <a:r>
              <a:rPr lang="cs-CZ" dirty="0"/>
              <a:t> 3-7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Začíná kontrakcemi s otevíracím efektem, končí zánikem branky</a:t>
            </a:r>
          </a:p>
          <a:p>
            <a:endParaRPr lang="cs-CZ" dirty="0"/>
          </a:p>
          <a:p>
            <a:r>
              <a:rPr lang="cs-CZ" dirty="0"/>
              <a:t>Fáze latentní – zajití hrdla, dilatace branky</a:t>
            </a:r>
          </a:p>
          <a:p>
            <a:endParaRPr lang="cs-CZ" dirty="0"/>
          </a:p>
          <a:p>
            <a:r>
              <a:rPr lang="cs-CZ" dirty="0"/>
              <a:t>Fáze aktivní – dilatace branky ze 3 na 8 cm</a:t>
            </a:r>
          </a:p>
          <a:p>
            <a:endParaRPr lang="cs-CZ" dirty="0"/>
          </a:p>
          <a:p>
            <a:r>
              <a:rPr lang="cs-CZ" dirty="0"/>
              <a:t>Fáze transitorní – do zajití branky, spontánní ruptura vaku blan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69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67544" y="3933056"/>
            <a:ext cx="504056" cy="2016224"/>
          </a:xfrm>
          <a:prstGeom prst="rect">
            <a:avLst/>
          </a:prstGeom>
          <a:solidFill>
            <a:srgbClr val="79E2E7"/>
          </a:solidFill>
          <a:ln w="3175">
            <a:solidFill>
              <a:srgbClr val="22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7" y="1268413"/>
            <a:ext cx="7070685" cy="5040312"/>
          </a:xfrm>
        </p:spPr>
      </p:pic>
      <p:sp>
        <p:nvSpPr>
          <p:cNvPr id="10" name="Obdélník 9"/>
          <p:cNvSpPr/>
          <p:nvPr/>
        </p:nvSpPr>
        <p:spPr>
          <a:xfrm>
            <a:off x="467544" y="1700808"/>
            <a:ext cx="504056" cy="2016224"/>
          </a:xfrm>
          <a:prstGeom prst="rect">
            <a:avLst/>
          </a:prstGeom>
          <a:solidFill>
            <a:srgbClr val="79E2E7"/>
          </a:solidFill>
          <a:ln w="3175">
            <a:solidFill>
              <a:srgbClr val="22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916832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PRIMIPARA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4149080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MULTIPARA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115616" y="3316922"/>
            <a:ext cx="69127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87624" y="3284984"/>
            <a:ext cx="669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o. i. a.</a:t>
            </a:r>
            <a:r>
              <a:rPr lang="cs-CZ" sz="1000" dirty="0">
                <a:latin typeface="Arial Narrow" panose="020B0606020202030204" pitchFamily="34" charset="0"/>
              </a:rPr>
              <a:t> –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e.</a:t>
            </a:r>
            <a:r>
              <a:rPr lang="cs-CZ" sz="1000" dirty="0">
                <a:latin typeface="Arial Narrow" panose="020B0606020202030204" pitchFamily="34" charset="0"/>
              </a:rPr>
              <a:t> –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externum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i. o.</a:t>
            </a:r>
            <a:r>
              <a:rPr lang="cs-CZ" sz="1000" dirty="0">
                <a:latin typeface="Arial Narrow" panose="020B0606020202030204" pitchFamily="34" charset="0"/>
              </a:rPr>
              <a:t> – 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obstetricum</a:t>
            </a:r>
            <a:endParaRPr lang="cs-CZ" sz="1000" dirty="0">
              <a:latin typeface="Arial Narrow" panose="020B0606020202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15616" y="5549170"/>
            <a:ext cx="69127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87624" y="5517232"/>
            <a:ext cx="669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o. i. a.</a:t>
            </a:r>
            <a:r>
              <a:rPr lang="cs-CZ" sz="1000" dirty="0">
                <a:latin typeface="Arial Narrow" panose="020B0606020202030204" pitchFamily="34" charset="0"/>
              </a:rPr>
              <a:t> –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e.</a:t>
            </a:r>
            <a:r>
              <a:rPr lang="cs-CZ" sz="1000" dirty="0">
                <a:latin typeface="Arial Narrow" panose="020B0606020202030204" pitchFamily="34" charset="0"/>
              </a:rPr>
              <a:t> –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externum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i. o.</a:t>
            </a:r>
            <a:r>
              <a:rPr lang="cs-CZ" sz="1000" dirty="0">
                <a:latin typeface="Arial Narrow" panose="020B0606020202030204" pitchFamily="34" charset="0"/>
              </a:rPr>
              <a:t> – 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obstetricum</a:t>
            </a:r>
            <a:endParaRPr lang="cs-CZ" sz="1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Dirupce</a:t>
            </a:r>
            <a:r>
              <a:rPr lang="cs-CZ" dirty="0"/>
              <a:t> vaku blan</a:t>
            </a:r>
          </a:p>
          <a:p>
            <a:r>
              <a:rPr lang="cs-CZ" dirty="0"/>
              <a:t>Oxytocin</a:t>
            </a:r>
          </a:p>
          <a:p>
            <a:r>
              <a:rPr lang="cs-CZ" dirty="0"/>
              <a:t>Analgezie – epidurální, opiáty (</a:t>
            </a:r>
            <a:r>
              <a:rPr lang="cs-CZ" dirty="0" err="1"/>
              <a:t>Nalbuphine</a:t>
            </a:r>
            <a:r>
              <a:rPr lang="cs-CZ" dirty="0"/>
              <a:t>)</a:t>
            </a:r>
          </a:p>
          <a:p>
            <a:r>
              <a:rPr lang="cs-CZ" dirty="0" err="1"/>
              <a:t>Spasmoanalgetika</a:t>
            </a:r>
            <a:r>
              <a:rPr lang="cs-CZ" dirty="0"/>
              <a:t> – </a:t>
            </a:r>
            <a:r>
              <a:rPr lang="cs-CZ" dirty="0" err="1"/>
              <a:t>Spasmopan</a:t>
            </a:r>
            <a:r>
              <a:rPr lang="cs-CZ" dirty="0"/>
              <a:t>, </a:t>
            </a:r>
            <a:r>
              <a:rPr lang="cs-CZ" dirty="0" err="1"/>
              <a:t>Buscopan</a:t>
            </a:r>
            <a:endParaRPr lang="cs-CZ" dirty="0"/>
          </a:p>
          <a:p>
            <a:r>
              <a:rPr lang="cs-CZ" dirty="0"/>
              <a:t>CTG </a:t>
            </a:r>
            <a:r>
              <a:rPr lang="cs-CZ" dirty="0" err="1"/>
              <a:t>monitorace</a:t>
            </a:r>
            <a:r>
              <a:rPr lang="cs-CZ" dirty="0"/>
              <a:t> á 2 hod nebo kontinuální</a:t>
            </a:r>
          </a:p>
          <a:p>
            <a:r>
              <a:rPr lang="cs-CZ" dirty="0"/>
              <a:t>Vaginální vyš. á 2 hod –progrese nálezu</a:t>
            </a:r>
          </a:p>
          <a:p>
            <a:r>
              <a:rPr lang="cs-CZ" dirty="0" err="1"/>
              <a:t>Skalpová</a:t>
            </a:r>
            <a:r>
              <a:rPr lang="cs-CZ" dirty="0"/>
              <a:t> elektroda</a:t>
            </a:r>
          </a:p>
          <a:p>
            <a:r>
              <a:rPr lang="cs-CZ" dirty="0"/>
              <a:t>IFPO – </a:t>
            </a:r>
            <a:r>
              <a:rPr lang="cs-CZ" dirty="0" err="1"/>
              <a:t>intrapartální</a:t>
            </a:r>
            <a:r>
              <a:rPr lang="cs-CZ" dirty="0"/>
              <a:t> fetální </a:t>
            </a:r>
            <a:r>
              <a:rPr lang="cs-CZ" dirty="0" err="1"/>
              <a:t>pulsní</a:t>
            </a:r>
            <a:r>
              <a:rPr lang="cs-CZ" dirty="0"/>
              <a:t> </a:t>
            </a:r>
            <a:r>
              <a:rPr lang="cs-CZ" dirty="0" err="1"/>
              <a:t>oxymetrie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612</Words>
  <Application>Microsoft Office PowerPoint</Application>
  <PresentationFormat>Předvádění na obrazovce (4:3)</PresentationFormat>
  <Paragraphs>128</Paragraphs>
  <Slides>25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Tahoma</vt:lpstr>
      <vt:lpstr>Motiv systému Office</vt:lpstr>
      <vt:lpstr>Fyziologický porod</vt:lpstr>
      <vt:lpstr>Doby porodní</vt:lpstr>
      <vt:lpstr>Období přípravné</vt:lpstr>
      <vt:lpstr>Období přípravné</vt:lpstr>
      <vt:lpstr>I. Doba porodní</vt:lpstr>
      <vt:lpstr>I. Doba porodní</vt:lpstr>
      <vt:lpstr>I. doba porodní</vt:lpstr>
      <vt:lpstr>I. Doba porodní - vedení</vt:lpstr>
      <vt:lpstr>II. Doba porodní</vt:lpstr>
      <vt:lpstr>II. Doba porodní</vt:lpstr>
      <vt:lpstr>II. Doba porodní</vt:lpstr>
      <vt:lpstr>II. Doba porodní</vt:lpstr>
      <vt:lpstr>II. Doba porodní - vedení</vt:lpstr>
      <vt:lpstr>II. Doba porodní</vt:lpstr>
      <vt:lpstr>II. Doba porodní</vt:lpstr>
      <vt:lpstr>II. Doba porodní</vt:lpstr>
      <vt:lpstr>III. Doba porodní</vt:lpstr>
      <vt:lpstr>III. Doba porodní</vt:lpstr>
      <vt:lpstr>III. Doba porodní</vt:lpstr>
      <vt:lpstr>III. Doba porodní - vedení</vt:lpstr>
      <vt:lpstr>IV. Doba porodní</vt:lpstr>
      <vt:lpstr>IV. Doba porodní</vt:lpstr>
      <vt:lpstr>Rekapitulace</vt:lpstr>
      <vt:lpstr>Rekapitulace</vt:lpstr>
      <vt:lpstr>Prezentace aplikace PowerPoint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</cp:lastModifiedBy>
  <cp:revision>52</cp:revision>
  <dcterms:created xsi:type="dcterms:W3CDTF">2015-02-10T12:34:11Z</dcterms:created>
  <dcterms:modified xsi:type="dcterms:W3CDTF">2020-10-07T07:33:45Z</dcterms:modified>
</cp:coreProperties>
</file>