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CszuVtuN7Nojazyxu5JNWQ==" hashData="9iYwabpDzyfQYl+AGbe9AvChTsk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22.3.2015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Šestinedělí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Klinika šestinedělí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 hod na PS – sledování vitálních funkcí</a:t>
            </a:r>
            <a:r>
              <a:rPr lang="cs-CZ" dirty="0"/>
              <a:t> </a:t>
            </a:r>
            <a:r>
              <a:rPr lang="cs-CZ" dirty="0" smtClean="0"/>
              <a:t>a krvácení</a:t>
            </a:r>
          </a:p>
          <a:p>
            <a:r>
              <a:rPr lang="cs-CZ" dirty="0" err="1"/>
              <a:t>V</a:t>
            </a:r>
            <a:r>
              <a:rPr lang="cs-CZ" dirty="0" err="1" smtClean="0"/>
              <a:t>ertikalizace</a:t>
            </a:r>
            <a:r>
              <a:rPr lang="cs-CZ" dirty="0" smtClean="0"/>
              <a:t>, pokus o spontánní mikci – do 6 hod</a:t>
            </a:r>
          </a:p>
        </p:txBody>
      </p:sp>
    </p:spTree>
    <p:extLst>
      <p:ext uri="{BB962C8B-B14F-4D97-AF65-F5344CB8AC3E}">
        <p14:creationId xmlns:p14="http://schemas.microsoft.com/office/powerpoint/2010/main" val="354863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Klinika šestinedělí - KRVÁCENÍ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kontrola </a:t>
            </a:r>
            <a:r>
              <a:rPr lang="cs-CZ" dirty="0" err="1" smtClean="0"/>
              <a:t>retrakce</a:t>
            </a:r>
            <a:r>
              <a:rPr lang="cs-CZ" dirty="0" smtClean="0"/>
              <a:t> a krvácení</a:t>
            </a:r>
          </a:p>
          <a:p>
            <a:r>
              <a:rPr lang="cs-CZ" dirty="0" smtClean="0"/>
              <a:t>TK</a:t>
            </a:r>
            <a:r>
              <a:rPr lang="cs-CZ" dirty="0"/>
              <a:t>, P, </a:t>
            </a:r>
            <a:r>
              <a:rPr lang="cs-CZ" dirty="0" smtClean="0"/>
              <a:t>teplota</a:t>
            </a:r>
          </a:p>
          <a:p>
            <a:r>
              <a:rPr lang="cs-CZ" dirty="0" smtClean="0"/>
              <a:t>Poranění – dehiscence, infekce, otok</a:t>
            </a:r>
          </a:p>
          <a:p>
            <a:r>
              <a:rPr lang="cs-CZ" dirty="0" smtClean="0"/>
              <a:t>Hygiena</a:t>
            </a:r>
          </a:p>
          <a:p>
            <a:r>
              <a:rPr lang="cs-CZ" dirty="0" smtClean="0"/>
              <a:t>Laktace</a:t>
            </a:r>
          </a:p>
          <a:p>
            <a:r>
              <a:rPr lang="cs-CZ" dirty="0" smtClean="0"/>
              <a:t>Močení – hypotonie MM, poranění </a:t>
            </a:r>
            <a:r>
              <a:rPr lang="cs-CZ" dirty="0" err="1" smtClean="0"/>
              <a:t>uretry</a:t>
            </a:r>
            <a:endParaRPr lang="cs-CZ" dirty="0" smtClean="0"/>
          </a:p>
          <a:p>
            <a:r>
              <a:rPr lang="cs-CZ" dirty="0" smtClean="0"/>
              <a:t>Anální sfinkter, stolice 3.den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426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Klinika šestinedělí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porucha </a:t>
            </a:r>
            <a:r>
              <a:rPr lang="cs-CZ" dirty="0" err="1"/>
              <a:t>retrakce</a:t>
            </a:r>
            <a:r>
              <a:rPr lang="cs-CZ" dirty="0"/>
              <a:t> dělohy – </a:t>
            </a:r>
            <a:r>
              <a:rPr lang="cs-CZ" dirty="0" err="1"/>
              <a:t>subinvoluce</a:t>
            </a:r>
            <a:r>
              <a:rPr lang="cs-CZ" dirty="0"/>
              <a:t>, hypotonie a až atonie děložní</a:t>
            </a:r>
          </a:p>
          <a:p>
            <a:r>
              <a:rPr lang="cs-CZ" dirty="0" smtClean="0"/>
              <a:t>přehlédnuté </a:t>
            </a:r>
            <a:r>
              <a:rPr lang="cs-CZ" dirty="0"/>
              <a:t>či špatně ošetřené porodní poranění</a:t>
            </a:r>
          </a:p>
          <a:p>
            <a:r>
              <a:rPr lang="cs-CZ" dirty="0" smtClean="0"/>
              <a:t>poporodní </a:t>
            </a:r>
            <a:r>
              <a:rPr lang="cs-CZ" dirty="0"/>
              <a:t>rezidua – zbytky obalů či placentami tkáně bránící </a:t>
            </a:r>
            <a:r>
              <a:rPr lang="cs-CZ" dirty="0" err="1"/>
              <a:t>retrakci</a:t>
            </a:r>
            <a:r>
              <a:rPr lang="cs-CZ" dirty="0"/>
              <a:t> dutiny děložní</a:t>
            </a:r>
          </a:p>
          <a:p>
            <a:r>
              <a:rPr lang="cs-CZ" dirty="0" smtClean="0"/>
              <a:t>hemokoagulační </a:t>
            </a:r>
            <a:r>
              <a:rPr lang="cs-CZ" dirty="0"/>
              <a:t>porucha – </a:t>
            </a:r>
            <a:r>
              <a:rPr lang="cs-CZ" dirty="0" smtClean="0"/>
              <a:t>DIC</a:t>
            </a:r>
          </a:p>
          <a:p>
            <a:r>
              <a:rPr lang="cs-CZ" dirty="0" smtClean="0"/>
              <a:t>endometritis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8407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Klinika šestinedělí - INFEKCE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Ranné infekce</a:t>
            </a:r>
          </a:p>
          <a:p>
            <a:r>
              <a:rPr lang="cs-CZ" dirty="0" smtClean="0"/>
              <a:t>Endometritida</a:t>
            </a:r>
          </a:p>
          <a:p>
            <a:r>
              <a:rPr lang="cs-CZ" dirty="0" smtClean="0"/>
              <a:t>Mastitida</a:t>
            </a:r>
          </a:p>
          <a:p>
            <a:r>
              <a:rPr lang="cs-CZ" dirty="0" smtClean="0"/>
              <a:t>Absces dutiny břišní nebo </a:t>
            </a:r>
            <a:r>
              <a:rPr lang="cs-CZ" dirty="0" err="1" smtClean="0"/>
              <a:t>parakolpia</a:t>
            </a:r>
            <a:endParaRPr lang="cs-CZ" dirty="0" smtClean="0"/>
          </a:p>
          <a:p>
            <a:r>
              <a:rPr lang="cs-CZ" dirty="0" smtClean="0"/>
              <a:t>Jiné infekce – ledvin, dýchacích cest…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4070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Klinika </a:t>
            </a:r>
            <a:r>
              <a:rPr lang="cs-CZ" dirty="0" smtClean="0"/>
              <a:t>šestinedělí - TROMBÓZA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Hluboká žilní trombóza</a:t>
            </a:r>
          </a:p>
          <a:p>
            <a:r>
              <a:rPr lang="cs-CZ" dirty="0" smtClean="0"/>
              <a:t>Pánevní trombóza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Profylaxe </a:t>
            </a:r>
            <a:r>
              <a:rPr lang="cs-CZ" dirty="0" err="1" smtClean="0"/>
              <a:t>miniheparinizací</a:t>
            </a:r>
            <a:r>
              <a:rPr lang="cs-CZ" dirty="0" smtClean="0"/>
              <a:t> po operacích a při </a:t>
            </a:r>
            <a:r>
              <a:rPr lang="cs-CZ" dirty="0" err="1" smtClean="0"/>
              <a:t>trombofilních</a:t>
            </a:r>
            <a:r>
              <a:rPr lang="cs-CZ" dirty="0" smtClean="0"/>
              <a:t> stavech!!!</a:t>
            </a:r>
          </a:p>
        </p:txBody>
      </p:sp>
    </p:spTree>
    <p:extLst>
      <p:ext uri="{BB962C8B-B14F-4D97-AF65-F5344CB8AC3E}">
        <p14:creationId xmlns:p14="http://schemas.microsoft.com/office/powerpoint/2010/main" val="928819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54308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Puerperium rané a pozdní</a:t>
            </a:r>
          </a:p>
          <a:p>
            <a:r>
              <a:rPr lang="cs-CZ" dirty="0" smtClean="0"/>
              <a:t>Anatomické a fyziologické změny</a:t>
            </a:r>
          </a:p>
          <a:p>
            <a:r>
              <a:rPr lang="cs-CZ" dirty="0" smtClean="0"/>
              <a:t>Laktace a její poruchy</a:t>
            </a:r>
          </a:p>
          <a:p>
            <a:r>
              <a:rPr lang="cs-CZ" dirty="0" smtClean="0"/>
              <a:t>Observace v šestinedělí</a:t>
            </a:r>
          </a:p>
          <a:p>
            <a:r>
              <a:rPr lang="cs-CZ" dirty="0" smtClean="0"/>
              <a:t>Krvácení</a:t>
            </a:r>
          </a:p>
          <a:p>
            <a:r>
              <a:rPr lang="cs-CZ" dirty="0" smtClean="0"/>
              <a:t>Infekce</a:t>
            </a:r>
          </a:p>
          <a:p>
            <a:r>
              <a:rPr lang="cs-CZ" dirty="0" smtClean="0"/>
              <a:t>Trombotické komplikace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574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3232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Šestinedělí, puerperium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Období do 42.dne po porodu</a:t>
            </a:r>
          </a:p>
          <a:p>
            <a:r>
              <a:rPr lang="cs-CZ" dirty="0" smtClean="0"/>
              <a:t>Rané (do 7.dne) a pozdní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Ústup fyziologických těhotenských změn</a:t>
            </a:r>
          </a:p>
          <a:p>
            <a:r>
              <a:rPr lang="cs-CZ" dirty="0" smtClean="0"/>
              <a:t>Ústup většiny těhotenských patologií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825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Puerperium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Fyziologické a anatomické změny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5686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Fyziologické a anatomické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Retrakce</a:t>
            </a:r>
            <a:r>
              <a:rPr lang="cs-CZ" dirty="0" smtClean="0"/>
              <a:t> a involuce dělohy – z 1000 na 80 g</a:t>
            </a:r>
          </a:p>
          <a:p>
            <a:pPr lvl="1"/>
            <a:r>
              <a:rPr lang="cs-CZ" dirty="0" smtClean="0"/>
              <a:t>Dutina děložní dilatována max. do 12 mm</a:t>
            </a:r>
          </a:p>
          <a:p>
            <a:pPr lvl="1"/>
            <a:r>
              <a:rPr lang="cs-CZ" dirty="0" err="1" smtClean="0"/>
              <a:t>Retrakce</a:t>
            </a:r>
            <a:r>
              <a:rPr lang="cs-CZ" dirty="0" smtClean="0"/>
              <a:t> 1 cm/den</a:t>
            </a:r>
          </a:p>
          <a:p>
            <a:r>
              <a:rPr lang="cs-CZ" dirty="0" err="1" smtClean="0"/>
              <a:t>Lochia</a:t>
            </a:r>
            <a:r>
              <a:rPr lang="cs-CZ" dirty="0" smtClean="0"/>
              <a:t>: krev, sliznice, sekret, koagula, tkáňový mok</a:t>
            </a:r>
          </a:p>
          <a:p>
            <a:pPr lvl="1"/>
            <a:r>
              <a:rPr lang="cs-CZ" dirty="0" smtClean="0"/>
              <a:t>Rubra - 3-4 dny</a:t>
            </a:r>
          </a:p>
          <a:p>
            <a:pPr lvl="1"/>
            <a:r>
              <a:rPr lang="cs-CZ" dirty="0" err="1" smtClean="0"/>
              <a:t>Fusca</a:t>
            </a:r>
            <a:r>
              <a:rPr lang="cs-CZ" dirty="0" smtClean="0"/>
              <a:t> – 4.-5.den</a:t>
            </a:r>
          </a:p>
          <a:p>
            <a:pPr lvl="1"/>
            <a:r>
              <a:rPr lang="cs-CZ" dirty="0" err="1" smtClean="0"/>
              <a:t>Flava</a:t>
            </a:r>
            <a:endParaRPr lang="cs-CZ" dirty="0" smtClean="0"/>
          </a:p>
          <a:p>
            <a:pPr lvl="1"/>
            <a:r>
              <a:rPr lang="cs-CZ" dirty="0" smtClean="0"/>
              <a:t>Alba – po týdnu</a:t>
            </a:r>
          </a:p>
          <a:p>
            <a:pPr lvl="1"/>
            <a:r>
              <a:rPr lang="cs-CZ" dirty="0" err="1" smtClean="0"/>
              <a:t>Mucosa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563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Fyziologické a anatomické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Hojení pochvy – 3 týdny</a:t>
            </a:r>
          </a:p>
          <a:p>
            <a:r>
              <a:rPr lang="cs-CZ" dirty="0" smtClean="0"/>
              <a:t>Blednutí strií</a:t>
            </a:r>
          </a:p>
          <a:p>
            <a:r>
              <a:rPr lang="cs-CZ" dirty="0" smtClean="0"/>
              <a:t>Pokles adnex do malé pánve</a:t>
            </a:r>
          </a:p>
          <a:p>
            <a:r>
              <a:rPr lang="cs-CZ" dirty="0" smtClean="0"/>
              <a:t>Ztráta </a:t>
            </a:r>
            <a:r>
              <a:rPr lang="cs-CZ" dirty="0" err="1" smtClean="0"/>
              <a:t>retinovaných</a:t>
            </a:r>
            <a:r>
              <a:rPr lang="cs-CZ" dirty="0" smtClean="0"/>
              <a:t> tekutin</a:t>
            </a:r>
          </a:p>
          <a:p>
            <a:r>
              <a:rPr lang="cs-CZ" dirty="0" smtClean="0"/>
              <a:t>Pokles MSV o 25 %</a:t>
            </a:r>
          </a:p>
          <a:p>
            <a:r>
              <a:rPr lang="cs-CZ" dirty="0" smtClean="0"/>
              <a:t>Normalizace biochemie do týdne</a:t>
            </a:r>
          </a:p>
          <a:p>
            <a:r>
              <a:rPr lang="cs-CZ" dirty="0" smtClean="0"/>
              <a:t>Zvýšení trombocytů a fibrinogenu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6998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Laktace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92751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Laktace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Těhotenství: estrogeny (proliferace mlékovodů)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progesteron (růst alveolů)</a:t>
            </a:r>
          </a:p>
          <a:p>
            <a:r>
              <a:rPr lang="cs-CZ" dirty="0" smtClean="0"/>
              <a:t>Kojení: prolaktin, oxytocin</a:t>
            </a:r>
          </a:p>
          <a:p>
            <a:r>
              <a:rPr lang="cs-CZ" dirty="0" smtClean="0"/>
              <a:t>Nejprve kolostrum (mlezivo), 2.-3.den mléko</a:t>
            </a:r>
          </a:p>
          <a:p>
            <a:r>
              <a:rPr lang="cs-CZ" dirty="0" smtClean="0"/>
              <a:t>Voda, ionty, bílkoviny, tuky, cukry, vitaminy, stopové prvky, protilátky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4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Laktace - poruchy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Hypogalaktie</a:t>
            </a:r>
            <a:endParaRPr lang="cs-CZ" dirty="0" smtClean="0"/>
          </a:p>
          <a:p>
            <a:r>
              <a:rPr lang="cs-CZ" dirty="0" err="1" smtClean="0"/>
              <a:t>Hypergalaktie</a:t>
            </a:r>
            <a:r>
              <a:rPr lang="cs-CZ" dirty="0" smtClean="0"/>
              <a:t>, retence mléka</a:t>
            </a:r>
          </a:p>
          <a:p>
            <a:r>
              <a:rPr lang="cs-CZ" dirty="0" smtClean="0"/>
              <a:t>Zánět – puerperální mastitis</a:t>
            </a:r>
          </a:p>
          <a:p>
            <a:r>
              <a:rPr lang="cs-CZ" dirty="0" smtClean="0"/>
              <a:t>Laktační psychózy</a:t>
            </a:r>
          </a:p>
          <a:p>
            <a:r>
              <a:rPr lang="cs-CZ" dirty="0" smtClean="0"/>
              <a:t>Zástava laktace – agonisté dopaminu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58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Klinika šestinedělí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1630024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334</Words>
  <Application>Microsoft Office PowerPoint</Application>
  <PresentationFormat>Předvádění na obrazovce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Šestinedělí</vt:lpstr>
      <vt:lpstr>Šestinedělí, puerperium</vt:lpstr>
      <vt:lpstr>Puerperium</vt:lpstr>
      <vt:lpstr>Fyziologické a anatomické změny</vt:lpstr>
      <vt:lpstr>Fyziologické a anatomické změny</vt:lpstr>
      <vt:lpstr>Laktace</vt:lpstr>
      <vt:lpstr>Laktace</vt:lpstr>
      <vt:lpstr>Laktace - poruchy</vt:lpstr>
      <vt:lpstr>Klinika šestinedělí</vt:lpstr>
      <vt:lpstr>Klinika šestinedělí</vt:lpstr>
      <vt:lpstr>Klinika šestinedělí - KRVÁCENÍ</vt:lpstr>
      <vt:lpstr>Klinika šestinedělí</vt:lpstr>
      <vt:lpstr>Klinika šestinedělí - INFEKCE</vt:lpstr>
      <vt:lpstr>Klinika šestinedělí - TROMBÓZA</vt:lpstr>
      <vt:lpstr>Rekapitulace</vt:lpstr>
      <vt:lpstr>Rekapitulace</vt:lpstr>
      <vt:lpstr>Děkuji za pozornost</vt:lpstr>
    </vt:vector>
  </TitlesOfParts>
  <Company>Pražská energetika,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kučeři</cp:lastModifiedBy>
  <cp:revision>31</cp:revision>
  <dcterms:created xsi:type="dcterms:W3CDTF">2015-02-10T12:34:11Z</dcterms:created>
  <dcterms:modified xsi:type="dcterms:W3CDTF">2015-03-22T14:07:07Z</dcterms:modified>
</cp:coreProperties>
</file>