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84" r:id="rId5"/>
    <p:sldId id="266" r:id="rId6"/>
    <p:sldId id="267" r:id="rId7"/>
    <p:sldId id="268" r:id="rId8"/>
    <p:sldId id="269" r:id="rId9"/>
    <p:sldId id="270" r:id="rId10"/>
    <p:sldId id="271" r:id="rId11"/>
    <p:sldId id="285" r:id="rId12"/>
    <p:sldId id="275" r:id="rId13"/>
    <p:sldId id="273" r:id="rId14"/>
    <p:sldId id="274" r:id="rId15"/>
    <p:sldId id="276" r:id="rId16"/>
    <p:sldId id="283" r:id="rId17"/>
    <p:sldId id="277" r:id="rId18"/>
    <p:sldId id="278" r:id="rId19"/>
    <p:sldId id="279" r:id="rId20"/>
    <p:sldId id="280" r:id="rId21"/>
    <p:sldId id="281" r:id="rId22"/>
    <p:sldId id="282" r:id="rId2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FE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848" y="-5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1484819"/>
            <a:ext cx="9144000" cy="2664296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332182"/>
          </a:xfrm>
        </p:spPr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816967"/>
            <a:ext cx="6400800" cy="972073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0" y="4149080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obrázek 15"/>
          <p:cNvSpPr>
            <a:spLocks noGrp="1"/>
          </p:cNvSpPr>
          <p:nvPr>
            <p:ph type="pic" sz="quarter" idx="13" hasCustomPrompt="1"/>
          </p:nvPr>
        </p:nvSpPr>
        <p:spPr>
          <a:xfrm>
            <a:off x="6732480" y="4365344"/>
            <a:ext cx="2160000" cy="216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Logo</a:t>
            </a:r>
            <a:endParaRPr lang="cs-CZ" dirty="0"/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1" y="3789363"/>
            <a:ext cx="3960440" cy="360362"/>
          </a:xfrm>
        </p:spPr>
        <p:txBody>
          <a:bodyPr>
            <a:noAutofit/>
          </a:bodyPr>
          <a:lstStyle>
            <a:lvl1pPr marL="0" indent="0" algn="r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Autor: MUDr. Magdalena Kučerová</a:t>
            </a:r>
            <a:endParaRPr lang="cs-CZ" dirty="0"/>
          </a:p>
        </p:txBody>
      </p:sp>
      <p:sp>
        <p:nvSpPr>
          <p:cNvPr id="19" name="Zástupný symbol pro text 17"/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3788753"/>
            <a:ext cx="3888432" cy="360362"/>
          </a:xfrm>
        </p:spPr>
        <p:txBody>
          <a:bodyPr>
            <a:noAutofit/>
          </a:bodyPr>
          <a:lstStyle>
            <a:lvl1pPr marL="0" indent="0" algn="l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1768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19.5.2015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522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19.5.2015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235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19.5.2015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9" name="Přímá spojnice 8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bdélník 23"/>
          <p:cNvSpPr/>
          <p:nvPr userDrawn="1"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6" name="Přímá spojnice 25"/>
          <p:cNvCxnSpPr/>
          <p:nvPr userDrawn="1"/>
        </p:nvCxnSpPr>
        <p:spPr>
          <a:xfrm>
            <a:off x="0" y="1332148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Nadpis 1"/>
          <p:cNvSpPr>
            <a:spLocks noGrp="1"/>
          </p:cNvSpPr>
          <p:nvPr>
            <p:ph type="ctrTitle"/>
          </p:nvPr>
        </p:nvSpPr>
        <p:spPr>
          <a:xfrm>
            <a:off x="685800" y="8586"/>
            <a:ext cx="7772400" cy="756118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28" name="Podnadpis 2"/>
          <p:cNvSpPr>
            <a:spLocks noGrp="1"/>
          </p:cNvSpPr>
          <p:nvPr>
            <p:ph type="subTitle" idx="1"/>
          </p:nvPr>
        </p:nvSpPr>
        <p:spPr>
          <a:xfrm>
            <a:off x="971600" y="764704"/>
            <a:ext cx="7488832" cy="567444"/>
          </a:xfrm>
        </p:spPr>
        <p:txBody>
          <a:bodyPr>
            <a:normAutofit/>
          </a:bodyPr>
          <a:lstStyle>
            <a:lvl1pPr marL="0" indent="0" algn="l">
              <a:buNone/>
              <a:defRPr sz="2600" b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29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198884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8617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ivka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19.5.2015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90872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968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19.5.2015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574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19.5.2015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9918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916832"/>
            <a:ext cx="4040188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916832"/>
            <a:ext cx="4041775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19.5.2015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398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azek_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19.5.2015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643438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21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3795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ázev_v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4008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19.5.2015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56630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19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6531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19.5.2015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8" name="Přímá spojnice 7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bdélník 8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626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6273F-5DD5-4897-9A34-3ED133266920}" type="datetimeFigureOut">
              <a:rPr lang="cs-CZ" smtClean="0"/>
              <a:pPr/>
              <a:t>19.5.2015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7624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52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61" r:id="rId4"/>
    <p:sldLayoutId id="2147483652" r:id="rId5"/>
    <p:sldLayoutId id="2147483653" r:id="rId6"/>
    <p:sldLayoutId id="2147483663" r:id="rId7"/>
    <p:sldLayoutId id="2147483664" r:id="rId8"/>
    <p:sldLayoutId id="2147483655" r:id="rId9"/>
    <p:sldLayoutId id="2147483656" r:id="rId10"/>
    <p:sldLayoutId id="214748365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Hypertenze v graviditě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Preeklampsie</a:t>
            </a:r>
            <a:r>
              <a:rPr lang="cs-CZ" dirty="0" smtClean="0"/>
              <a:t>, eklampsie, HELLP </a:t>
            </a:r>
            <a:r>
              <a:rPr lang="cs-CZ" dirty="0" err="1" smtClean="0"/>
              <a:t>sy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 smtClean="0"/>
              <a:t>MUDr. Magdalena Kučerová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 smtClean="0"/>
              <a:t>24.3.2015</a:t>
            </a:r>
          </a:p>
        </p:txBody>
      </p:sp>
    </p:spTree>
    <p:extLst>
      <p:ext uri="{BB962C8B-B14F-4D97-AF65-F5344CB8AC3E}">
        <p14:creationId xmlns:p14="http://schemas.microsoft.com/office/powerpoint/2010/main" val="312507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Preeklampsie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2645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Hypertenze </a:t>
            </a:r>
            <a:r>
              <a:rPr lang="cs-CZ" b="1" dirty="0"/>
              <a:t>s proteinurií</a:t>
            </a:r>
            <a:r>
              <a:rPr lang="cs-CZ" dirty="0"/>
              <a:t>, ev. edémy v graviditě po 20. t.t.</a:t>
            </a:r>
          </a:p>
          <a:p>
            <a:endParaRPr lang="cs-CZ" dirty="0" smtClean="0"/>
          </a:p>
          <a:p>
            <a:r>
              <a:rPr lang="cs-CZ" dirty="0" smtClean="0"/>
              <a:t>4-8</a:t>
            </a:r>
            <a:r>
              <a:rPr lang="cs-CZ" dirty="0"/>
              <a:t>%, jaro</a:t>
            </a:r>
          </a:p>
          <a:p>
            <a:endParaRPr lang="cs-CZ" dirty="0" smtClean="0"/>
          </a:p>
          <a:p>
            <a:r>
              <a:rPr lang="cs-CZ" dirty="0" smtClean="0"/>
              <a:t>Velmi </a:t>
            </a:r>
            <a:r>
              <a:rPr lang="cs-CZ" dirty="0"/>
              <a:t>rychlá progrese!</a:t>
            </a:r>
          </a:p>
          <a:p>
            <a:endParaRPr lang="cs-CZ" dirty="0" smtClean="0"/>
          </a:p>
          <a:p>
            <a:r>
              <a:rPr lang="cs-CZ" dirty="0" smtClean="0"/>
              <a:t>Lehká</a:t>
            </a:r>
            <a:r>
              <a:rPr lang="cs-CZ" dirty="0"/>
              <a:t>: TK do 160/110, proteinurie 0,3-5 g/ 24 hod</a:t>
            </a:r>
          </a:p>
          <a:p>
            <a:endParaRPr lang="cs-CZ" dirty="0" smtClean="0"/>
          </a:p>
          <a:p>
            <a:r>
              <a:rPr lang="cs-CZ" dirty="0" smtClean="0"/>
              <a:t>Těžká</a:t>
            </a:r>
            <a:r>
              <a:rPr lang="cs-CZ" dirty="0"/>
              <a:t>: TK nad 160/110, proteinurie nad 5 g/24 hod</a:t>
            </a:r>
          </a:p>
          <a:p>
            <a:pPr lvl="1"/>
            <a:r>
              <a:rPr lang="cs-CZ" dirty="0"/>
              <a:t>Oligurie, </a:t>
            </a:r>
            <a:r>
              <a:rPr lang="cs-CZ" dirty="0" err="1"/>
              <a:t>cefalea</a:t>
            </a:r>
            <a:r>
              <a:rPr lang="cs-CZ" dirty="0"/>
              <a:t>, poruchy </a:t>
            </a:r>
            <a:r>
              <a:rPr lang="cs-CZ" dirty="0" err="1"/>
              <a:t>vizu</a:t>
            </a:r>
            <a:r>
              <a:rPr lang="cs-CZ" dirty="0"/>
              <a:t>, HELLP </a:t>
            </a:r>
            <a:r>
              <a:rPr lang="cs-CZ" dirty="0" err="1"/>
              <a:t>sy</a:t>
            </a:r>
            <a:endParaRPr lang="cs-CZ" dirty="0"/>
          </a:p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Preeklampsie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" r="7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71823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Preeklampsie</a:t>
            </a:r>
            <a:r>
              <a:rPr lang="cs-CZ" dirty="0" smtClean="0"/>
              <a:t> - diagnostika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Elevace TK</a:t>
            </a:r>
          </a:p>
          <a:p>
            <a:r>
              <a:rPr lang="cs-CZ" dirty="0" smtClean="0"/>
              <a:t>Proteinurie</a:t>
            </a:r>
          </a:p>
          <a:p>
            <a:r>
              <a:rPr lang="cs-CZ" dirty="0" smtClean="0"/>
              <a:t>Edémy (nemusejí být) – příbytek váhy 1 kg/týden</a:t>
            </a:r>
          </a:p>
          <a:p>
            <a:r>
              <a:rPr lang="cs-CZ" dirty="0" smtClean="0"/>
              <a:t>LB: proteinurie, elevace k. močové</a:t>
            </a:r>
          </a:p>
          <a:p>
            <a:pPr lvl="1"/>
            <a:r>
              <a:rPr lang="cs-CZ" dirty="0" smtClean="0"/>
              <a:t>AST, ALT, trombocyty, anemie (HELLP </a:t>
            </a:r>
            <a:r>
              <a:rPr lang="cs-CZ" dirty="0" err="1" smtClean="0"/>
              <a:t>sy</a:t>
            </a:r>
            <a:r>
              <a:rPr lang="cs-CZ" dirty="0" smtClean="0"/>
              <a:t>)</a:t>
            </a:r>
          </a:p>
          <a:p>
            <a:r>
              <a:rPr lang="cs-CZ" dirty="0" smtClean="0"/>
              <a:t>Symptomy: bolest hlavy, poruchy vidění, dušnost, epigastrická bolest nebo bolest v </a:t>
            </a:r>
            <a:r>
              <a:rPr lang="cs-CZ" dirty="0" err="1" smtClean="0"/>
              <a:t>pr</a:t>
            </a:r>
            <a:r>
              <a:rPr lang="cs-CZ" dirty="0" smtClean="0"/>
              <a:t>. </a:t>
            </a:r>
            <a:r>
              <a:rPr lang="cs-CZ" dirty="0"/>
              <a:t>h</a:t>
            </a:r>
            <a:r>
              <a:rPr lang="cs-CZ" dirty="0" smtClean="0"/>
              <a:t>ypochondriu</a:t>
            </a:r>
          </a:p>
        </p:txBody>
      </p:sp>
    </p:spTree>
    <p:extLst>
      <p:ext uri="{BB962C8B-B14F-4D97-AF65-F5344CB8AC3E}">
        <p14:creationId xmlns:p14="http://schemas.microsoft.com/office/powerpoint/2010/main" val="2569873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Preeklampsie</a:t>
            </a:r>
            <a:r>
              <a:rPr lang="cs-CZ" dirty="0" smtClean="0"/>
              <a:t> - 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Jedinou kauzální terapií je ukončení těhotenství</a:t>
            </a:r>
          </a:p>
          <a:p>
            <a:r>
              <a:rPr lang="cs-CZ" dirty="0" smtClean="0"/>
              <a:t>Lehká PE – při stabilizaci možná indukce plicní zralosti plodu, transfer do perinatologického centra</a:t>
            </a:r>
          </a:p>
          <a:p>
            <a:r>
              <a:rPr lang="cs-CZ" dirty="0" smtClean="0"/>
              <a:t>Těžká PE – ukončení těhotenství okamžitě bez ohledu na plod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43841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Preeklampsie</a:t>
            </a:r>
            <a:r>
              <a:rPr lang="cs-CZ" dirty="0" smtClean="0"/>
              <a:t> - komplikace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Eklampsie – záchvat tonicko-klonických křečí</a:t>
            </a:r>
          </a:p>
          <a:p>
            <a:pPr lvl="1"/>
            <a:r>
              <a:rPr lang="cs-CZ" dirty="0"/>
              <a:t>prodromy: neklid, </a:t>
            </a:r>
            <a:r>
              <a:rPr lang="cs-CZ" dirty="0" smtClean="0"/>
              <a:t>fascikulace, </a:t>
            </a:r>
            <a:r>
              <a:rPr lang="cs-CZ" dirty="0"/>
              <a:t>CEFALEA, </a:t>
            </a:r>
            <a:r>
              <a:rPr lang="cs-CZ" dirty="0" err="1"/>
              <a:t>epigastr</a:t>
            </a:r>
            <a:r>
              <a:rPr lang="cs-CZ" dirty="0"/>
              <a:t>. </a:t>
            </a:r>
            <a:r>
              <a:rPr lang="cs-CZ" smtClean="0"/>
              <a:t>bolest</a:t>
            </a:r>
            <a:endParaRPr lang="cs-CZ" dirty="0"/>
          </a:p>
          <a:p>
            <a:pPr lvl="1"/>
            <a:r>
              <a:rPr lang="cs-CZ" dirty="0"/>
              <a:t>Tonické křeče – trismus, </a:t>
            </a:r>
            <a:r>
              <a:rPr lang="cs-CZ" dirty="0" err="1"/>
              <a:t>opistotonus</a:t>
            </a:r>
            <a:r>
              <a:rPr lang="cs-CZ" dirty="0"/>
              <a:t>, apnoe</a:t>
            </a:r>
          </a:p>
          <a:p>
            <a:pPr lvl="1"/>
            <a:r>
              <a:rPr lang="cs-CZ" dirty="0"/>
              <a:t>Klonické křeče – chrčení, nekoordinované pohyby</a:t>
            </a:r>
          </a:p>
          <a:p>
            <a:pPr lvl="1"/>
            <a:r>
              <a:rPr lang="cs-CZ" dirty="0" err="1"/>
              <a:t>Koma</a:t>
            </a:r>
            <a:endParaRPr lang="cs-CZ" dirty="0"/>
          </a:p>
          <a:p>
            <a:endParaRPr lang="cs-CZ" dirty="0" smtClean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cs-CZ" dirty="0" smtClean="0"/>
              <a:t>Po </a:t>
            </a:r>
            <a:r>
              <a:rPr lang="cs-CZ" dirty="0" err="1" smtClean="0"/>
              <a:t>eklamptickém</a:t>
            </a:r>
            <a:r>
              <a:rPr lang="cs-CZ" dirty="0" smtClean="0"/>
              <a:t> záchvatu nikdy neprodlužovat těhotenství</a:t>
            </a:r>
          </a:p>
          <a:p>
            <a:pPr marL="457200" lvl="1" indent="0">
              <a:buNone/>
            </a:pPr>
            <a:r>
              <a:rPr lang="cs-CZ" dirty="0" smtClean="0"/>
              <a:t> </a:t>
            </a:r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12373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Preeklampsie</a:t>
            </a:r>
            <a:r>
              <a:rPr lang="cs-CZ" dirty="0"/>
              <a:t> - komplikace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Abrupce placenty</a:t>
            </a:r>
          </a:p>
          <a:p>
            <a:r>
              <a:rPr lang="cs-CZ" dirty="0" smtClean="0"/>
              <a:t>Krvácení do CNS </a:t>
            </a:r>
          </a:p>
          <a:p>
            <a:r>
              <a:rPr lang="cs-CZ" dirty="0" smtClean="0"/>
              <a:t>Poškození orgánů </a:t>
            </a:r>
          </a:p>
          <a:p>
            <a:pPr lvl="1"/>
            <a:r>
              <a:rPr lang="cs-CZ" dirty="0" smtClean="0"/>
              <a:t>Selhání ledvin a jater</a:t>
            </a:r>
          </a:p>
          <a:p>
            <a:pPr lvl="1"/>
            <a:r>
              <a:rPr lang="cs-CZ" dirty="0" smtClean="0"/>
              <a:t>Plicní edém</a:t>
            </a:r>
          </a:p>
          <a:p>
            <a:pPr lvl="1"/>
            <a:r>
              <a:rPr lang="cs-CZ" dirty="0" smtClean="0"/>
              <a:t>Selhání srdce</a:t>
            </a:r>
          </a:p>
          <a:p>
            <a:r>
              <a:rPr lang="cs-CZ" dirty="0" smtClean="0"/>
              <a:t>IUGR plodu </a:t>
            </a:r>
          </a:p>
          <a:p>
            <a:r>
              <a:rPr lang="cs-CZ" dirty="0" smtClean="0"/>
              <a:t>HELLP syndrom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47648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HELLP syndrom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Hemolýza, elevace jaterních testů, trombocytopenie</a:t>
            </a:r>
          </a:p>
          <a:p>
            <a:r>
              <a:rPr lang="cs-CZ" dirty="0" smtClean="0"/>
              <a:t>Vede k DIC (diseminovaná intravaskulární </a:t>
            </a:r>
            <a:r>
              <a:rPr lang="cs-CZ" dirty="0" err="1" smtClean="0"/>
              <a:t>koagulopatie</a:t>
            </a:r>
            <a:r>
              <a:rPr lang="cs-CZ" dirty="0" smtClean="0"/>
              <a:t>)</a:t>
            </a:r>
          </a:p>
          <a:p>
            <a:r>
              <a:rPr lang="cs-CZ" dirty="0" smtClean="0"/>
              <a:t>Život ohrožující stav</a:t>
            </a:r>
          </a:p>
          <a:p>
            <a:r>
              <a:rPr lang="cs-CZ" dirty="0" err="1" smtClean="0"/>
              <a:t>Mikrotrombotizace</a:t>
            </a:r>
            <a:r>
              <a:rPr lang="cs-CZ" dirty="0" smtClean="0"/>
              <a:t>, poté generalizované krvácení</a:t>
            </a:r>
          </a:p>
          <a:p>
            <a:r>
              <a:rPr lang="cs-CZ" dirty="0" smtClean="0"/>
              <a:t>Multiorgánové selhání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077071"/>
            <a:ext cx="3240360" cy="238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710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Terapie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12441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Terapie - symptomatická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Antihypertenzní</a:t>
            </a:r>
          </a:p>
          <a:p>
            <a:pPr lvl="1"/>
            <a:r>
              <a:rPr lang="cs-CZ" dirty="0" err="1"/>
              <a:t>p</a:t>
            </a:r>
            <a:r>
              <a:rPr lang="cs-CZ" dirty="0" err="1" smtClean="0"/>
              <a:t>.o</a:t>
            </a:r>
            <a:r>
              <a:rPr lang="cs-CZ" dirty="0" smtClean="0"/>
              <a:t>.: </a:t>
            </a:r>
            <a:r>
              <a:rPr lang="cs-CZ" dirty="0" err="1" smtClean="0"/>
              <a:t>betablokátoory</a:t>
            </a:r>
            <a:r>
              <a:rPr lang="cs-CZ" dirty="0" smtClean="0"/>
              <a:t> (</a:t>
            </a:r>
            <a:r>
              <a:rPr lang="cs-CZ" dirty="0" err="1" smtClean="0"/>
              <a:t>Vasocardin</a:t>
            </a:r>
            <a:r>
              <a:rPr lang="cs-CZ" dirty="0" smtClean="0"/>
              <a:t>), </a:t>
            </a:r>
            <a:r>
              <a:rPr lang="cs-CZ" dirty="0" err="1" smtClean="0"/>
              <a:t>metyldopa</a:t>
            </a:r>
            <a:r>
              <a:rPr lang="cs-CZ" dirty="0" smtClean="0"/>
              <a:t> (</a:t>
            </a:r>
            <a:r>
              <a:rPr lang="cs-CZ" dirty="0" err="1" smtClean="0"/>
              <a:t>Dopegyt</a:t>
            </a:r>
            <a:r>
              <a:rPr lang="cs-CZ" dirty="0" smtClean="0"/>
              <a:t>), blokátory kalciového kanálu (</a:t>
            </a:r>
            <a:r>
              <a:rPr lang="cs-CZ" dirty="0" err="1" smtClean="0"/>
              <a:t>Lomir</a:t>
            </a:r>
            <a:r>
              <a:rPr lang="cs-CZ" dirty="0" smtClean="0"/>
              <a:t>)</a:t>
            </a:r>
          </a:p>
          <a:p>
            <a:pPr lvl="1"/>
            <a:r>
              <a:rPr lang="cs-CZ" dirty="0" err="1" smtClean="0"/>
              <a:t>i.v</a:t>
            </a:r>
            <a:r>
              <a:rPr lang="cs-CZ" dirty="0" smtClean="0"/>
              <a:t>.: přímá </a:t>
            </a:r>
            <a:r>
              <a:rPr lang="cs-CZ" dirty="0" err="1" smtClean="0"/>
              <a:t>vasodilatancia</a:t>
            </a:r>
            <a:r>
              <a:rPr lang="cs-CZ" dirty="0" smtClean="0"/>
              <a:t> (</a:t>
            </a:r>
            <a:r>
              <a:rPr lang="cs-CZ" dirty="0" err="1" smtClean="0"/>
              <a:t>Nepresol</a:t>
            </a:r>
            <a:r>
              <a:rPr lang="cs-CZ" dirty="0" smtClean="0"/>
              <a:t>)</a:t>
            </a:r>
          </a:p>
          <a:p>
            <a:endParaRPr lang="cs-CZ" dirty="0" smtClean="0"/>
          </a:p>
          <a:p>
            <a:r>
              <a:rPr lang="cs-CZ" dirty="0" smtClean="0"/>
              <a:t>Antikonvulzivní</a:t>
            </a:r>
          </a:p>
          <a:p>
            <a:pPr lvl="1"/>
            <a:r>
              <a:rPr lang="cs-CZ" dirty="0" smtClean="0"/>
              <a:t>Prevence MgSO4 </a:t>
            </a:r>
            <a:r>
              <a:rPr lang="cs-CZ" dirty="0" err="1" smtClean="0"/>
              <a:t>i.v</a:t>
            </a:r>
            <a:r>
              <a:rPr lang="cs-CZ" dirty="0" smtClean="0"/>
              <a:t>.</a:t>
            </a:r>
          </a:p>
          <a:p>
            <a:pPr lvl="1"/>
            <a:r>
              <a:rPr lang="cs-CZ" dirty="0" smtClean="0"/>
              <a:t>Léčba záchvatu - diazepam</a:t>
            </a:r>
          </a:p>
          <a:p>
            <a:endParaRPr lang="cs-CZ" dirty="0" smtClean="0"/>
          </a:p>
          <a:p>
            <a:r>
              <a:rPr lang="cs-CZ" dirty="0" smtClean="0"/>
              <a:t>Diuretická při edému plic (</a:t>
            </a:r>
            <a:r>
              <a:rPr lang="cs-CZ" dirty="0" err="1" smtClean="0"/>
              <a:t>Furosemid</a:t>
            </a:r>
            <a:r>
              <a:rPr lang="cs-CZ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03273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Terapie – kauzální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UKONČENÍ TĚHOTENSTVÍ</a:t>
            </a:r>
          </a:p>
          <a:p>
            <a:r>
              <a:rPr lang="cs-CZ" dirty="0" smtClean="0"/>
              <a:t>Dle gestačního týdne a kompenzace těhotné</a:t>
            </a:r>
          </a:p>
          <a:p>
            <a:r>
              <a:rPr lang="cs-CZ" dirty="0" smtClean="0"/>
              <a:t>Zralé plody hned – indukce, císařský řez</a:t>
            </a:r>
          </a:p>
          <a:p>
            <a:r>
              <a:rPr lang="cs-CZ" dirty="0" smtClean="0"/>
              <a:t>Nezralé plody – snaha o indukci plicní zralosti, ukončení při dekompenzaci stavu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3255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Hypertenze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Definice: </a:t>
            </a:r>
            <a:r>
              <a:rPr lang="cs-CZ" b="1" dirty="0" smtClean="0"/>
              <a:t>elevace krevního tlaku nad 140/90 mm </a:t>
            </a:r>
            <a:r>
              <a:rPr lang="cs-CZ" b="1" dirty="0" err="1" smtClean="0"/>
              <a:t>Hg</a:t>
            </a:r>
            <a:r>
              <a:rPr lang="cs-CZ" b="1" dirty="0" smtClean="0"/>
              <a:t> opakovaně, tj. alespoň ve dvou po sobě jdoucích měřeních</a:t>
            </a:r>
          </a:p>
          <a:p>
            <a:endParaRPr lang="cs-CZ" dirty="0" smtClean="0"/>
          </a:p>
          <a:p>
            <a:r>
              <a:rPr lang="cs-CZ" dirty="0" smtClean="0"/>
              <a:t>Lehká 140-160/90-110</a:t>
            </a:r>
          </a:p>
          <a:p>
            <a:r>
              <a:rPr lang="cs-CZ" dirty="0" smtClean="0"/>
              <a:t>Těžká nad 160/110</a:t>
            </a:r>
          </a:p>
          <a:p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R</a:t>
            </a:r>
            <a:r>
              <a:rPr lang="cs-CZ" dirty="0" smtClean="0"/>
              <a:t>ekapitulace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72039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Rekapitulace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Klasifikace</a:t>
            </a:r>
          </a:p>
          <a:p>
            <a:r>
              <a:rPr lang="cs-CZ" dirty="0" smtClean="0"/>
              <a:t>diagnostika</a:t>
            </a:r>
          </a:p>
          <a:p>
            <a:r>
              <a:rPr lang="cs-CZ" dirty="0" smtClean="0"/>
              <a:t>Komplikace</a:t>
            </a:r>
          </a:p>
          <a:p>
            <a:r>
              <a:rPr lang="cs-CZ" dirty="0" smtClean="0"/>
              <a:t>Terapie symptomatická a kauzální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15307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9110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Klasifikace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Klasifikace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Chronická (</a:t>
            </a:r>
            <a:r>
              <a:rPr lang="cs-CZ" dirty="0" err="1"/>
              <a:t>preexistující</a:t>
            </a:r>
            <a:r>
              <a:rPr lang="cs-CZ" dirty="0"/>
              <a:t>)</a:t>
            </a:r>
          </a:p>
          <a:p>
            <a:r>
              <a:rPr lang="cs-CZ" dirty="0"/>
              <a:t>Gestační hypertenze</a:t>
            </a:r>
          </a:p>
          <a:p>
            <a:r>
              <a:rPr lang="cs-CZ" dirty="0" err="1"/>
              <a:t>Preeklampsie</a:t>
            </a:r>
            <a:r>
              <a:rPr lang="cs-CZ" dirty="0"/>
              <a:t> </a:t>
            </a:r>
          </a:p>
          <a:p>
            <a:r>
              <a:rPr lang="cs-CZ" dirty="0"/>
              <a:t>Eklampsie</a:t>
            </a:r>
          </a:p>
          <a:p>
            <a:r>
              <a:rPr lang="cs-CZ" dirty="0" err="1"/>
              <a:t>Preexistující</a:t>
            </a:r>
            <a:r>
              <a:rPr lang="cs-CZ" dirty="0"/>
              <a:t> HT se superponovanou </a:t>
            </a:r>
            <a:r>
              <a:rPr lang="cs-CZ" dirty="0" err="1"/>
              <a:t>preeklampsií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5739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Preexistující</a:t>
            </a:r>
            <a:r>
              <a:rPr lang="cs-CZ" dirty="0" smtClean="0"/>
              <a:t> hypertenze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Preexistující</a:t>
            </a:r>
            <a:r>
              <a:rPr lang="cs-CZ" dirty="0" smtClean="0"/>
              <a:t> hypertenze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Před těhotenstvím nebo do 20.tt</a:t>
            </a:r>
          </a:p>
          <a:p>
            <a:r>
              <a:rPr lang="cs-CZ" dirty="0" smtClean="0"/>
              <a:t>Přetrvávající po 12. týdnu po porodu</a:t>
            </a:r>
          </a:p>
          <a:p>
            <a:endParaRPr lang="cs-CZ" dirty="0"/>
          </a:p>
          <a:p>
            <a:r>
              <a:rPr lang="cs-CZ" dirty="0" smtClean="0"/>
              <a:t>Esenciální (primární)</a:t>
            </a:r>
          </a:p>
          <a:p>
            <a:r>
              <a:rPr lang="cs-CZ" dirty="0" smtClean="0"/>
              <a:t>Sekundární (endokrinní, renální, </a:t>
            </a:r>
            <a:r>
              <a:rPr lang="cs-CZ" dirty="0" err="1" smtClean="0"/>
              <a:t>renovaskulární</a:t>
            </a:r>
            <a:r>
              <a:rPr lang="cs-CZ" dirty="0" smtClean="0"/>
              <a:t>..)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Preexistující</a:t>
            </a:r>
            <a:r>
              <a:rPr lang="cs-CZ" dirty="0"/>
              <a:t> hypertenze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Většinou dlouhodobě kompenzovaná</a:t>
            </a:r>
          </a:p>
          <a:p>
            <a:r>
              <a:rPr lang="cs-CZ" dirty="0" smtClean="0"/>
              <a:t>sledování u specialistů, </a:t>
            </a:r>
            <a:r>
              <a:rPr lang="cs-CZ" dirty="0" err="1" smtClean="0"/>
              <a:t>eventuelně</a:t>
            </a:r>
            <a:r>
              <a:rPr lang="cs-CZ" dirty="0" smtClean="0"/>
              <a:t> úprava terapie - léky vhodné v graviditě</a:t>
            </a:r>
          </a:p>
          <a:p>
            <a:r>
              <a:rPr lang="cs-CZ" dirty="0" smtClean="0"/>
              <a:t>Riziko superponované </a:t>
            </a:r>
            <a:r>
              <a:rPr lang="cs-CZ" dirty="0" err="1" smtClean="0"/>
              <a:t>preeklampsie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9996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Gestační hypertenze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3869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Gestační hypertenze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Hypertenze </a:t>
            </a:r>
            <a:r>
              <a:rPr lang="cs-CZ" b="1" dirty="0" smtClean="0"/>
              <a:t>bez proteinurie </a:t>
            </a:r>
            <a:r>
              <a:rPr lang="cs-CZ" dirty="0" smtClean="0"/>
              <a:t>po 20.t.t.</a:t>
            </a:r>
          </a:p>
          <a:p>
            <a:r>
              <a:rPr lang="cs-CZ" dirty="0" smtClean="0"/>
              <a:t>Bez posunu v laboratorních hodnotách!</a:t>
            </a:r>
          </a:p>
          <a:p>
            <a:r>
              <a:rPr lang="cs-CZ" dirty="0" smtClean="0"/>
              <a:t>Lehká nebo těžká</a:t>
            </a:r>
          </a:p>
          <a:p>
            <a:r>
              <a:rPr lang="cs-CZ" dirty="0" smtClean="0"/>
              <a:t>Většinou transitorní</a:t>
            </a:r>
          </a:p>
          <a:p>
            <a:r>
              <a:rPr lang="cs-CZ" dirty="0" smtClean="0"/>
              <a:t>Ukončení v termínu porodu, terapie většinou </a:t>
            </a:r>
            <a:r>
              <a:rPr lang="cs-CZ" dirty="0" err="1" smtClean="0"/>
              <a:t>p.o</a:t>
            </a:r>
            <a:r>
              <a:rPr lang="cs-CZ" dirty="0" smtClean="0"/>
              <a:t>. antihypertenzivy, </a:t>
            </a:r>
            <a:r>
              <a:rPr lang="cs-CZ" dirty="0" err="1" smtClean="0"/>
              <a:t>i.v</a:t>
            </a:r>
            <a:r>
              <a:rPr lang="cs-CZ" dirty="0" smtClean="0"/>
              <a:t>. při těžké HT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758890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461</Words>
  <Application>Microsoft Office PowerPoint</Application>
  <PresentationFormat>Předvádění na obrazovce (4:3)</PresentationFormat>
  <Paragraphs>104</Paragraphs>
  <Slides>22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3" baseType="lpstr">
      <vt:lpstr>Motiv systému Office</vt:lpstr>
      <vt:lpstr>Hypertenze v graviditě</vt:lpstr>
      <vt:lpstr>Hypertenze</vt:lpstr>
      <vt:lpstr>Klasifikace</vt:lpstr>
      <vt:lpstr>Klasifikace</vt:lpstr>
      <vt:lpstr>Preexistující hypertenze</vt:lpstr>
      <vt:lpstr>Preexistující hypertenze</vt:lpstr>
      <vt:lpstr>Preexistující hypertenze</vt:lpstr>
      <vt:lpstr>Gestační hypertenze</vt:lpstr>
      <vt:lpstr>Gestační hypertenze</vt:lpstr>
      <vt:lpstr>Preeklampsie</vt:lpstr>
      <vt:lpstr>Preeklampsie</vt:lpstr>
      <vt:lpstr>Preeklampsie - diagnostika</vt:lpstr>
      <vt:lpstr>Preeklampsie - terapie</vt:lpstr>
      <vt:lpstr>Preeklampsie - komplikace</vt:lpstr>
      <vt:lpstr>Preeklampsie - komplikace</vt:lpstr>
      <vt:lpstr>HELLP syndrom</vt:lpstr>
      <vt:lpstr>Terapie</vt:lpstr>
      <vt:lpstr>Terapie - symptomatická</vt:lpstr>
      <vt:lpstr>Terapie – kauzální</vt:lpstr>
      <vt:lpstr>Rekapitulace</vt:lpstr>
      <vt:lpstr>Rekapitulace</vt:lpstr>
      <vt:lpstr>Děkuji za pozornost</vt:lpstr>
    </vt:vector>
  </TitlesOfParts>
  <Company>Pražská energetika, a.s.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Kučera Lukáš</dc:creator>
  <cp:lastModifiedBy>kučeři</cp:lastModifiedBy>
  <cp:revision>60</cp:revision>
  <dcterms:created xsi:type="dcterms:W3CDTF">2015-02-10T12:34:11Z</dcterms:created>
  <dcterms:modified xsi:type="dcterms:W3CDTF">2015-05-19T04:43:46Z</dcterms:modified>
</cp:coreProperties>
</file>