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3" r:id="rId4"/>
    <p:sldId id="265" r:id="rId5"/>
    <p:sldId id="266" r:id="rId6"/>
    <p:sldId id="269" r:id="rId7"/>
    <p:sldId id="267" r:id="rId8"/>
    <p:sldId id="268" r:id="rId9"/>
    <p:sldId id="301" r:id="rId10"/>
    <p:sldId id="271" r:id="rId11"/>
    <p:sldId id="273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302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303" r:id="rId35"/>
    <p:sldId id="296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332182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67"/>
            <a:ext cx="6400800" cy="972073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0" y="414908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rázek 15"/>
          <p:cNvSpPr>
            <a:spLocks noGrp="1"/>
          </p:cNvSpPr>
          <p:nvPr>
            <p:ph type="pic" sz="quarter" idx="13" hasCustomPrompt="1"/>
          </p:nvPr>
        </p:nvSpPr>
        <p:spPr>
          <a:xfrm>
            <a:off x="6732480" y="4365344"/>
            <a:ext cx="216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Logo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789363"/>
            <a:ext cx="3960440" cy="360362"/>
          </a:xfr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Autor: MUDr. Magdalena Kučerová</a:t>
            </a:r>
            <a:endParaRPr lang="cs-CZ" dirty="0"/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788753"/>
            <a:ext cx="3888432" cy="360362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76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 userDrawn="1"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0" y="1332148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adpis 1"/>
          <p:cNvSpPr>
            <a:spLocks noGrp="1"/>
          </p:cNvSpPr>
          <p:nvPr>
            <p:ph type="ctrTitle"/>
          </p:nvPr>
        </p:nvSpPr>
        <p:spPr>
          <a:xfrm>
            <a:off x="685800" y="8586"/>
            <a:ext cx="7772400" cy="75611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28" name="Podnadpi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488832" cy="567444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29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198884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61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vk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90872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91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9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azek_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643438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79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ázev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56630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53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73F-5DD5-4897-9A34-3ED133266920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52" r:id="rId5"/>
    <p:sldLayoutId id="2147483653" r:id="rId6"/>
    <p:sldLayoutId id="2147483663" r:id="rId7"/>
    <p:sldLayoutId id="2147483664" r:id="rId8"/>
    <p:sldLayoutId id="2147483655" r:id="rId9"/>
    <p:sldLayoutId id="2147483656" r:id="rId10"/>
    <p:sldLayoutId id="214748365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Krvácení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Embolie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MUDr. Magdalena Kučerová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smtClean="0"/>
              <a:t>31.3.2015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0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Postpartální</a:t>
            </a:r>
            <a:r>
              <a:rPr lang="cs-CZ" dirty="0" smtClean="0"/>
              <a:t> hemoragie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Postpartální</a:t>
            </a:r>
            <a:r>
              <a:rPr lang="cs-CZ" dirty="0" smtClean="0"/>
              <a:t> hemoragie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25 % mateřské mortality v rozvinutých zemích</a:t>
            </a:r>
          </a:p>
          <a:p>
            <a:r>
              <a:rPr lang="cs-CZ" dirty="0" smtClean="0"/>
              <a:t>Významná  krevní ztráta asi 10 % porodů</a:t>
            </a:r>
          </a:p>
          <a:p>
            <a:pPr lvl="1"/>
            <a:r>
              <a:rPr lang="cs-CZ" dirty="0" smtClean="0"/>
              <a:t> nad 500 ml u vaginálních porodů</a:t>
            </a:r>
          </a:p>
          <a:p>
            <a:pPr lvl="1"/>
            <a:r>
              <a:rPr lang="cs-CZ" dirty="0" smtClean="0"/>
              <a:t> nad 1000 ml u S.C.</a:t>
            </a:r>
          </a:p>
          <a:p>
            <a:r>
              <a:rPr lang="cs-CZ" dirty="0" smtClean="0"/>
              <a:t>Kritické krvácení náhle 1500 a více ml nebo průběžně 150 ml/min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Postpartální</a:t>
            </a:r>
            <a:r>
              <a:rPr lang="cs-CZ" dirty="0" smtClean="0"/>
              <a:t> hemoragie - příčiny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 T:</a:t>
            </a:r>
          </a:p>
          <a:p>
            <a:pPr lvl="1"/>
            <a:r>
              <a:rPr lang="cs-CZ" dirty="0" smtClean="0"/>
              <a:t>Tonus (70-80 %) – atonické krvácení</a:t>
            </a:r>
          </a:p>
          <a:p>
            <a:pPr lvl="1"/>
            <a:r>
              <a:rPr lang="cs-CZ" dirty="0" smtClean="0"/>
              <a:t>Trauma (20 %) – velké ruptury, </a:t>
            </a:r>
            <a:r>
              <a:rPr lang="cs-CZ" dirty="0" err="1" smtClean="0"/>
              <a:t>ruptury</a:t>
            </a:r>
            <a:r>
              <a:rPr lang="cs-CZ" dirty="0" smtClean="0"/>
              <a:t> hrdla, </a:t>
            </a:r>
            <a:r>
              <a:rPr lang="cs-CZ" dirty="0" err="1" smtClean="0"/>
              <a:t>paravaginální</a:t>
            </a:r>
            <a:r>
              <a:rPr lang="cs-CZ" dirty="0" smtClean="0"/>
              <a:t> hematom, ruptura dělohy, S.C.</a:t>
            </a:r>
          </a:p>
          <a:p>
            <a:pPr lvl="1"/>
            <a:r>
              <a:rPr lang="cs-CZ" dirty="0" smtClean="0"/>
              <a:t>Tkáňový faktor (10%) – retence tkáně (placenta, obaly, </a:t>
            </a:r>
            <a:r>
              <a:rPr lang="cs-CZ" dirty="0" err="1" smtClean="0"/>
              <a:t>koagula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Trombin (3 %) – </a:t>
            </a:r>
            <a:r>
              <a:rPr lang="cs-CZ" dirty="0" err="1" smtClean="0"/>
              <a:t>hypokoagulace</a:t>
            </a:r>
            <a:r>
              <a:rPr lang="cs-CZ" dirty="0" smtClean="0"/>
              <a:t> vrozené a získané (DIC)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Odhad krevní ztráty</a:t>
            </a:r>
          </a:p>
          <a:p>
            <a:r>
              <a:rPr lang="cs-CZ" dirty="0" smtClean="0"/>
              <a:t>Měření krevní ztráty (standardizovaný kontejner)</a:t>
            </a:r>
          </a:p>
          <a:p>
            <a:r>
              <a:rPr lang="cs-CZ" dirty="0" smtClean="0"/>
              <a:t>Tachykardie, hypotenze, pocení, nitkovitý puls</a:t>
            </a:r>
          </a:p>
          <a:p>
            <a:r>
              <a:rPr lang="cs-CZ" dirty="0" smtClean="0"/>
              <a:t>Bledost, hučení v uších, točení hlavy, nauzea</a:t>
            </a:r>
          </a:p>
          <a:p>
            <a:r>
              <a:rPr lang="cs-CZ" dirty="0" smtClean="0"/>
              <a:t>LB: KO, koagulace, hladina fibrinogenu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Identifikace zdroje krvácení</a:t>
            </a:r>
          </a:p>
          <a:p>
            <a:pPr lvl="1"/>
            <a:r>
              <a:rPr lang="cs-CZ" dirty="0" smtClean="0"/>
              <a:t> v zrcadlech – revize poranění</a:t>
            </a:r>
          </a:p>
          <a:p>
            <a:pPr lvl="1"/>
            <a:r>
              <a:rPr lang="cs-CZ" dirty="0" err="1" smtClean="0"/>
              <a:t>Bimanuální</a:t>
            </a:r>
            <a:r>
              <a:rPr lang="cs-CZ" dirty="0" smtClean="0"/>
              <a:t> vyš. – </a:t>
            </a:r>
            <a:r>
              <a:rPr lang="cs-CZ" dirty="0" err="1" smtClean="0"/>
              <a:t>paravaginální</a:t>
            </a:r>
            <a:r>
              <a:rPr lang="cs-CZ" dirty="0" smtClean="0"/>
              <a:t> hematom</a:t>
            </a:r>
          </a:p>
          <a:p>
            <a:pPr lvl="1"/>
            <a:r>
              <a:rPr lang="cs-CZ" dirty="0" smtClean="0"/>
              <a:t>UZ vyš. (retence placenty, obalů, </a:t>
            </a:r>
            <a:r>
              <a:rPr lang="cs-CZ" dirty="0" err="1" smtClean="0"/>
              <a:t>koagul</a:t>
            </a:r>
            <a:r>
              <a:rPr lang="cs-CZ" dirty="0" smtClean="0"/>
              <a:t>)</a:t>
            </a:r>
          </a:p>
          <a:p>
            <a:r>
              <a:rPr lang="cs-CZ" dirty="0" smtClean="0"/>
              <a:t>Vitální funkce – </a:t>
            </a:r>
            <a:r>
              <a:rPr lang="cs-CZ" dirty="0" err="1" smtClean="0"/>
              <a:t>monitorace</a:t>
            </a:r>
            <a:r>
              <a:rPr lang="cs-CZ" dirty="0" smtClean="0"/>
              <a:t> TK, P, pO2, vědomí + </a:t>
            </a:r>
            <a:r>
              <a:rPr lang="cs-CZ" dirty="0" err="1" smtClean="0"/>
              <a:t>oxygenoterapie</a:t>
            </a:r>
            <a:endParaRPr lang="cs-CZ" dirty="0" smtClean="0"/>
          </a:p>
          <a:p>
            <a:r>
              <a:rPr lang="cs-CZ" dirty="0" smtClean="0"/>
              <a:t>2 žilní vstupy, tekutinová resuscitace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Atonie, hypotonie</a:t>
            </a:r>
          </a:p>
          <a:p>
            <a:pPr lvl="1"/>
            <a:r>
              <a:rPr lang="cs-CZ" dirty="0" smtClean="0"/>
              <a:t>Masáž dělohy</a:t>
            </a:r>
          </a:p>
          <a:p>
            <a:pPr lvl="1"/>
            <a:r>
              <a:rPr lang="cs-CZ" dirty="0" err="1" smtClean="0"/>
              <a:t>Uterotonika</a:t>
            </a:r>
            <a:r>
              <a:rPr lang="cs-CZ" dirty="0" smtClean="0"/>
              <a:t>: oxytocin kontinuálně, </a:t>
            </a:r>
            <a:r>
              <a:rPr lang="cs-CZ" dirty="0" err="1" smtClean="0"/>
              <a:t>Metylergometrin</a:t>
            </a:r>
            <a:endParaRPr lang="cs-CZ" dirty="0" smtClean="0"/>
          </a:p>
          <a:p>
            <a:pPr lvl="1"/>
            <a:r>
              <a:rPr lang="cs-CZ" dirty="0" smtClean="0"/>
              <a:t>Prostaglandiny (</a:t>
            </a:r>
            <a:r>
              <a:rPr lang="cs-CZ" dirty="0" err="1" smtClean="0"/>
              <a:t>Misoprostol</a:t>
            </a:r>
            <a:r>
              <a:rPr lang="cs-CZ" dirty="0" smtClean="0"/>
              <a:t> </a:t>
            </a:r>
            <a:r>
              <a:rPr lang="cs-CZ" dirty="0" err="1" smtClean="0"/>
              <a:t>p.r</a:t>
            </a:r>
            <a:r>
              <a:rPr lang="cs-CZ" dirty="0" smtClean="0"/>
              <a:t>.)</a:t>
            </a:r>
          </a:p>
          <a:p>
            <a:pPr lvl="1"/>
            <a:r>
              <a:rPr lang="cs-CZ" dirty="0" err="1" smtClean="0"/>
              <a:t>Digitání</a:t>
            </a:r>
            <a:r>
              <a:rPr lang="cs-CZ" dirty="0" smtClean="0"/>
              <a:t> nebo instrumentální revize dutiny děložní</a:t>
            </a:r>
          </a:p>
          <a:p>
            <a:pPr lvl="1"/>
            <a:r>
              <a:rPr lang="cs-CZ" dirty="0" smtClean="0"/>
              <a:t>Při neúspěchu chirurgická intervence (podvaz </a:t>
            </a:r>
            <a:r>
              <a:rPr lang="cs-CZ" dirty="0" err="1" smtClean="0"/>
              <a:t>aa</a:t>
            </a:r>
            <a:r>
              <a:rPr lang="cs-CZ" dirty="0" smtClean="0"/>
              <a:t>. </a:t>
            </a:r>
            <a:r>
              <a:rPr lang="cs-CZ" dirty="0" err="1" smtClean="0"/>
              <a:t>Uterinae</a:t>
            </a:r>
            <a:r>
              <a:rPr lang="cs-CZ" dirty="0" smtClean="0"/>
              <a:t> a </a:t>
            </a:r>
            <a:r>
              <a:rPr lang="cs-CZ" dirty="0" err="1" smtClean="0"/>
              <a:t>ovaricae</a:t>
            </a:r>
            <a:r>
              <a:rPr lang="cs-CZ" dirty="0" smtClean="0"/>
              <a:t>, B-</a:t>
            </a:r>
            <a:r>
              <a:rPr lang="cs-CZ" dirty="0" err="1" smtClean="0"/>
              <a:t>Lynchův</a:t>
            </a:r>
            <a:r>
              <a:rPr lang="cs-CZ" dirty="0" smtClean="0"/>
              <a:t> steh, podvaz </a:t>
            </a:r>
            <a:r>
              <a:rPr lang="cs-CZ" dirty="0" err="1" smtClean="0"/>
              <a:t>aa</a:t>
            </a:r>
            <a:r>
              <a:rPr lang="cs-CZ" dirty="0" smtClean="0"/>
              <a:t>. </a:t>
            </a:r>
            <a:r>
              <a:rPr lang="cs-CZ" dirty="0" err="1" smtClean="0"/>
              <a:t>Iliacae</a:t>
            </a:r>
            <a:r>
              <a:rPr lang="cs-CZ" dirty="0" smtClean="0"/>
              <a:t> </a:t>
            </a:r>
            <a:r>
              <a:rPr lang="cs-CZ" dirty="0" err="1" smtClean="0"/>
              <a:t>internae</a:t>
            </a:r>
            <a:r>
              <a:rPr lang="cs-CZ" dirty="0" smtClean="0"/>
              <a:t>, hysterektomie)</a:t>
            </a:r>
          </a:p>
          <a:p>
            <a:pPr lvl="1">
              <a:buNone/>
            </a:pPr>
            <a:r>
              <a:rPr lang="cs-CZ" dirty="0" smtClean="0"/>
              <a:t>                       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Hrazení krevní ztráty: </a:t>
            </a:r>
            <a:r>
              <a:rPr lang="cs-CZ" dirty="0" err="1" smtClean="0"/>
              <a:t>erymasy</a:t>
            </a:r>
            <a:r>
              <a:rPr lang="cs-CZ" dirty="0" smtClean="0"/>
              <a:t>, plasmy, </a:t>
            </a:r>
            <a:r>
              <a:rPr lang="cs-CZ" dirty="0" err="1" smtClean="0"/>
              <a:t>trombonáplavy</a:t>
            </a:r>
            <a:endParaRPr lang="cs-CZ" dirty="0" smtClean="0"/>
          </a:p>
          <a:p>
            <a:r>
              <a:rPr lang="cs-CZ" dirty="0" smtClean="0"/>
              <a:t>Fibrinogen při poklesu pod 1,5 g/l</a:t>
            </a:r>
          </a:p>
          <a:p>
            <a:r>
              <a:rPr lang="cs-CZ" dirty="0" err="1" smtClean="0"/>
              <a:t>Rekombinantní</a:t>
            </a:r>
            <a:r>
              <a:rPr lang="cs-CZ" dirty="0" smtClean="0"/>
              <a:t> aktivovaný faktor VII (</a:t>
            </a:r>
            <a:r>
              <a:rPr lang="cs-CZ" dirty="0" err="1" smtClean="0"/>
              <a:t>Novoseven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 hysterektomie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Pokračování </a:t>
            </a:r>
            <a:r>
              <a:rPr lang="cs-CZ" dirty="0" err="1" smtClean="0"/>
              <a:t>peripartálního</a:t>
            </a:r>
            <a:r>
              <a:rPr lang="cs-CZ" dirty="0" smtClean="0"/>
              <a:t> život ohrožujícího krvácení po vyčerpání všech dostupných léčebných postupů</a:t>
            </a:r>
          </a:p>
          <a:p>
            <a:r>
              <a:rPr lang="cs-CZ" dirty="0" smtClean="0"/>
              <a:t>Devastující poranění dělohy</a:t>
            </a:r>
          </a:p>
          <a:p>
            <a:r>
              <a:rPr lang="cs-CZ" dirty="0" smtClean="0"/>
              <a:t>Děloha jako předpokládaný zdroj sepse</a:t>
            </a:r>
          </a:p>
          <a:p>
            <a:r>
              <a:rPr lang="cs-CZ" dirty="0" smtClean="0"/>
              <a:t>Placenta </a:t>
            </a:r>
            <a:r>
              <a:rPr lang="cs-CZ" dirty="0" err="1" smtClean="0"/>
              <a:t>accreta</a:t>
            </a:r>
            <a:r>
              <a:rPr lang="cs-CZ" dirty="0" smtClean="0"/>
              <a:t>, </a:t>
            </a:r>
            <a:r>
              <a:rPr lang="cs-CZ" dirty="0" err="1" smtClean="0"/>
              <a:t>percreta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Embolie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Embolie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Tromboembolie</a:t>
            </a:r>
            <a:endParaRPr lang="cs-CZ" dirty="0" smtClean="0"/>
          </a:p>
          <a:p>
            <a:pPr lvl="1"/>
            <a:r>
              <a:rPr lang="cs-CZ" dirty="0"/>
              <a:t> </a:t>
            </a:r>
            <a:r>
              <a:rPr lang="cs-CZ" dirty="0" smtClean="0"/>
              <a:t>žilní </a:t>
            </a:r>
            <a:r>
              <a:rPr lang="cs-CZ" dirty="0" err="1" smtClean="0"/>
              <a:t>tromboza</a:t>
            </a:r>
            <a:endParaRPr lang="cs-CZ" dirty="0" smtClean="0"/>
          </a:p>
          <a:p>
            <a:pPr lvl="1"/>
            <a:r>
              <a:rPr lang="cs-CZ" dirty="0"/>
              <a:t> </a:t>
            </a:r>
            <a:r>
              <a:rPr lang="cs-CZ" dirty="0" smtClean="0"/>
              <a:t>plicní embolie</a:t>
            </a:r>
          </a:p>
          <a:p>
            <a:r>
              <a:rPr lang="cs-CZ" dirty="0" smtClean="0"/>
              <a:t>Embolie plodovou vodou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Krvácení před porodem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Tromboembolie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47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</a:t>
            </a:r>
            <a:r>
              <a:rPr lang="cs-CZ" dirty="0" err="1" smtClean="0"/>
              <a:t>romboembolie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 krevní sraženiny </a:t>
            </a:r>
            <a:r>
              <a:rPr lang="cs-CZ" dirty="0" err="1" smtClean="0"/>
              <a:t>obturující</a:t>
            </a:r>
            <a:r>
              <a:rPr lang="cs-CZ" dirty="0" smtClean="0"/>
              <a:t> cévní řečiště</a:t>
            </a:r>
          </a:p>
          <a:p>
            <a:pPr lvl="1"/>
            <a:r>
              <a:rPr lang="cs-CZ" dirty="0" smtClean="0"/>
              <a:t>V lýtku: hluboká žilní trombóza</a:t>
            </a:r>
          </a:p>
          <a:p>
            <a:pPr lvl="1"/>
            <a:r>
              <a:rPr lang="cs-CZ" dirty="0" smtClean="0"/>
              <a:t>Ve stehně: </a:t>
            </a:r>
            <a:r>
              <a:rPr lang="cs-CZ" dirty="0" err="1" smtClean="0"/>
              <a:t>ileofemorální</a:t>
            </a:r>
            <a:r>
              <a:rPr lang="cs-CZ" dirty="0" smtClean="0"/>
              <a:t> trombóza</a:t>
            </a:r>
          </a:p>
          <a:p>
            <a:pPr lvl="1"/>
            <a:r>
              <a:rPr lang="cs-CZ" dirty="0" smtClean="0"/>
              <a:t>V pánevních žilách: hluboká pánevní trombóza</a:t>
            </a:r>
          </a:p>
          <a:p>
            <a:pPr lvl="1"/>
            <a:r>
              <a:rPr lang="cs-CZ" dirty="0" smtClean="0"/>
              <a:t>V plicním řečišti: plicní </a:t>
            </a:r>
            <a:r>
              <a:rPr lang="cs-CZ" dirty="0" err="1" smtClean="0"/>
              <a:t>tromboembolie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321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cs-CZ" dirty="0" smtClean="0"/>
              <a:t>tiologie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Převaha srážlivých faktorů (koagulace) nad protisrážlivými (hemolýza)</a:t>
            </a:r>
          </a:p>
          <a:p>
            <a:r>
              <a:rPr lang="cs-CZ" dirty="0" smtClean="0"/>
              <a:t>RF: velký operační výkon (S.C.!)</a:t>
            </a:r>
          </a:p>
          <a:p>
            <a:pPr lvl="1"/>
            <a:r>
              <a:rPr lang="cs-CZ" dirty="0" smtClean="0"/>
              <a:t>Vrozené </a:t>
            </a:r>
            <a:r>
              <a:rPr lang="cs-CZ" dirty="0" err="1" smtClean="0"/>
              <a:t>trombofilní</a:t>
            </a:r>
            <a:r>
              <a:rPr lang="cs-CZ" dirty="0" smtClean="0"/>
              <a:t> stavy (Leidenská mutace, mutace F II, </a:t>
            </a:r>
            <a:r>
              <a:rPr lang="cs-CZ" dirty="0" err="1" smtClean="0"/>
              <a:t>antifosfolipidový</a:t>
            </a:r>
            <a:r>
              <a:rPr lang="cs-CZ" dirty="0" smtClean="0"/>
              <a:t> syndrom, systémový lupus…)</a:t>
            </a:r>
          </a:p>
          <a:p>
            <a:pPr lvl="1"/>
            <a:r>
              <a:rPr lang="cs-CZ" dirty="0" smtClean="0"/>
              <a:t>Obezita, kouření, dlouhodobé užívání HAK, věk</a:t>
            </a:r>
          </a:p>
          <a:p>
            <a:pPr lvl="1"/>
            <a:r>
              <a:rPr lang="cs-CZ" dirty="0" smtClean="0"/>
              <a:t>Těhotenství, porod a zejména šestinedělí – </a:t>
            </a:r>
            <a:r>
              <a:rPr lang="cs-CZ" dirty="0" err="1" smtClean="0"/>
              <a:t>multiparita</a:t>
            </a:r>
            <a:endParaRPr lang="cs-CZ" dirty="0" smtClean="0"/>
          </a:p>
          <a:p>
            <a:pPr lvl="1"/>
            <a:r>
              <a:rPr lang="cs-CZ" dirty="0" smtClean="0"/>
              <a:t>Sepse, omezení hybnosti DKK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36007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Hluboká žilní trombóza</a:t>
            </a:r>
          </a:p>
          <a:p>
            <a:pPr lvl="1"/>
            <a:r>
              <a:rPr lang="cs-CZ" dirty="0"/>
              <a:t>Jednostranný otok, bolest, </a:t>
            </a:r>
            <a:r>
              <a:rPr lang="cs-CZ" dirty="0" err="1"/>
              <a:t>lividní</a:t>
            </a:r>
            <a:r>
              <a:rPr lang="cs-CZ" dirty="0"/>
              <a:t> zbarvení, vyšší teplota</a:t>
            </a:r>
          </a:p>
          <a:p>
            <a:r>
              <a:rPr lang="cs-CZ" dirty="0"/>
              <a:t>Plicní embolie</a:t>
            </a:r>
          </a:p>
          <a:p>
            <a:pPr lvl="1"/>
            <a:r>
              <a:rPr lang="cs-CZ" dirty="0"/>
              <a:t> náhlá dušnost, kolapsový stav, tachykardie, bledost, kašel, bolest na hrudi, náhlá smrt</a:t>
            </a:r>
          </a:p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Příznaky</a:t>
            </a:r>
          </a:p>
        </p:txBody>
      </p:sp>
    </p:spTree>
    <p:extLst>
      <p:ext uri="{BB962C8B-B14F-4D97-AF65-F5344CB8AC3E}">
        <p14:creationId xmlns:p14="http://schemas.microsoft.com/office/powerpoint/2010/main" val="354602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Diagnoza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Hluboká žilní </a:t>
            </a:r>
            <a:r>
              <a:rPr lang="cs-CZ" dirty="0" err="1" smtClean="0"/>
              <a:t>tromboza</a:t>
            </a:r>
            <a:endParaRPr lang="cs-CZ" dirty="0" smtClean="0"/>
          </a:p>
          <a:p>
            <a:pPr lvl="1"/>
            <a:r>
              <a:rPr lang="cs-CZ" dirty="0" smtClean="0"/>
              <a:t>Žilní dopplerovská sonografie</a:t>
            </a:r>
          </a:p>
          <a:p>
            <a:pPr lvl="1"/>
            <a:r>
              <a:rPr lang="cs-CZ" dirty="0" smtClean="0"/>
              <a:t>LB: pozitivní D-dimery, CRP, </a:t>
            </a:r>
            <a:r>
              <a:rPr lang="cs-CZ" dirty="0" err="1" smtClean="0"/>
              <a:t>leukocytoza</a:t>
            </a:r>
            <a:endParaRPr lang="cs-CZ" dirty="0" smtClean="0"/>
          </a:p>
          <a:p>
            <a:r>
              <a:rPr lang="cs-CZ" dirty="0" smtClean="0"/>
              <a:t>Plicní embolie</a:t>
            </a:r>
          </a:p>
          <a:p>
            <a:pPr lvl="1"/>
            <a:r>
              <a:rPr lang="cs-CZ" dirty="0" smtClean="0"/>
              <a:t>Plicní scintigrafie nebo CT angiografie</a:t>
            </a:r>
          </a:p>
          <a:p>
            <a:pPr lvl="1"/>
            <a:r>
              <a:rPr lang="cs-CZ" dirty="0" smtClean="0"/>
              <a:t>ECHO (náhlé přetížení pravé komory), RTG, EKG (nespecifické známky pravostranného přetížení, tachykardie, P </a:t>
            </a:r>
            <a:r>
              <a:rPr lang="cs-CZ" dirty="0" err="1" smtClean="0"/>
              <a:t>pulmonale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LB: totéž jako HŽT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59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Antikoagulace</a:t>
            </a:r>
            <a:r>
              <a:rPr lang="cs-CZ" dirty="0" smtClean="0"/>
              <a:t> – heparinová léčba, poté </a:t>
            </a:r>
            <a:r>
              <a:rPr lang="cs-CZ" dirty="0" err="1" smtClean="0"/>
              <a:t>Warfarin</a:t>
            </a:r>
            <a:r>
              <a:rPr lang="cs-CZ" dirty="0" smtClean="0"/>
              <a:t> 6 měsíců (po plicní embolii)</a:t>
            </a:r>
          </a:p>
          <a:p>
            <a:endParaRPr lang="cs-CZ" dirty="0" smtClean="0"/>
          </a:p>
          <a:p>
            <a:r>
              <a:rPr lang="cs-CZ" b="1" dirty="0" smtClean="0"/>
              <a:t>Trombolýza</a:t>
            </a:r>
            <a:r>
              <a:rPr lang="cs-CZ" dirty="0" smtClean="0"/>
              <a:t> </a:t>
            </a:r>
            <a:r>
              <a:rPr lang="cs-CZ" dirty="0" smtClean="0"/>
              <a:t>– riziko krvácivých komplikací, jen u masivní PE</a:t>
            </a:r>
          </a:p>
          <a:p>
            <a:endParaRPr lang="cs-CZ" dirty="0" smtClean="0"/>
          </a:p>
          <a:p>
            <a:r>
              <a:rPr lang="cs-CZ" dirty="0" err="1" smtClean="0"/>
              <a:t>Embolektomie</a:t>
            </a:r>
            <a:r>
              <a:rPr lang="cs-CZ" dirty="0" smtClean="0"/>
              <a:t> </a:t>
            </a:r>
            <a:r>
              <a:rPr lang="cs-CZ" dirty="0" smtClean="0"/>
              <a:t>(chirurgické odstranění trombu)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734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Profylaktické dávky LMWH:</a:t>
            </a:r>
          </a:p>
          <a:p>
            <a:pPr lvl="1"/>
            <a:r>
              <a:rPr lang="cs-CZ" dirty="0" err="1" smtClean="0"/>
              <a:t>St.p</a:t>
            </a:r>
            <a:r>
              <a:rPr lang="cs-CZ" dirty="0" smtClean="0"/>
              <a:t>. </a:t>
            </a:r>
            <a:r>
              <a:rPr lang="cs-CZ" dirty="0" err="1" smtClean="0"/>
              <a:t>tromboze</a:t>
            </a:r>
            <a:r>
              <a:rPr lang="cs-CZ" dirty="0" smtClean="0"/>
              <a:t> v min. těhotenství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závažné </a:t>
            </a:r>
            <a:r>
              <a:rPr lang="cs-CZ" dirty="0" err="1" smtClean="0"/>
              <a:t>trombofilní</a:t>
            </a:r>
            <a:r>
              <a:rPr lang="cs-CZ" dirty="0" smtClean="0"/>
              <a:t> mutace, </a:t>
            </a:r>
            <a:r>
              <a:rPr lang="cs-CZ" dirty="0" err="1"/>
              <a:t>anifosfolipidový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, </a:t>
            </a:r>
            <a:r>
              <a:rPr lang="cs-CZ" dirty="0" smtClean="0"/>
              <a:t>SLE</a:t>
            </a:r>
          </a:p>
          <a:p>
            <a:pPr lvl="1"/>
            <a:r>
              <a:rPr lang="cs-CZ" dirty="0" smtClean="0"/>
              <a:t> po S.C., </a:t>
            </a:r>
            <a:r>
              <a:rPr lang="cs-CZ" dirty="0"/>
              <a:t>větší porodní poranění</a:t>
            </a:r>
          </a:p>
          <a:p>
            <a:pPr lvl="1"/>
            <a:r>
              <a:rPr lang="cs-CZ" dirty="0" smtClean="0"/>
              <a:t> varixy DKK nebo vulvy</a:t>
            </a:r>
          </a:p>
          <a:p>
            <a:pPr lvl="1"/>
            <a:r>
              <a:rPr lang="cs-CZ" dirty="0" smtClean="0"/>
              <a:t> čtvrtý a každý další porod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věk nad 35 let, obezita, imobilizace nad 72 hod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abrupce placenty, těžká </a:t>
            </a:r>
            <a:r>
              <a:rPr lang="cs-CZ" dirty="0" err="1" smtClean="0"/>
              <a:t>preeklampsie</a:t>
            </a:r>
            <a:r>
              <a:rPr lang="cs-CZ" dirty="0" smtClean="0"/>
              <a:t>, HELLP </a:t>
            </a:r>
            <a:r>
              <a:rPr lang="cs-CZ" dirty="0" err="1" smtClean="0"/>
              <a:t>sy</a:t>
            </a:r>
            <a:endParaRPr lang="cs-CZ" dirty="0" smtClean="0"/>
          </a:p>
          <a:p>
            <a:pPr lvl="1"/>
            <a:r>
              <a:rPr lang="cs-CZ" dirty="0"/>
              <a:t> </a:t>
            </a:r>
            <a:r>
              <a:rPr lang="cs-CZ" dirty="0" smtClean="0"/>
              <a:t>porod mrtvého plodu</a:t>
            </a:r>
          </a:p>
          <a:p>
            <a:pPr lvl="1"/>
            <a:r>
              <a:rPr lang="cs-CZ" dirty="0"/>
              <a:t> mechanické chlopenní </a:t>
            </a:r>
            <a:r>
              <a:rPr lang="cs-CZ" dirty="0" smtClean="0"/>
              <a:t>náhrady, mezioborové indikace</a:t>
            </a:r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56660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Embolie plodovou vodou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399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Embolie plodovou vodou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průnik </a:t>
            </a:r>
            <a:r>
              <a:rPr lang="cs-CZ" dirty="0"/>
              <a:t>plodové vody do oběhu matky s </a:t>
            </a:r>
            <a:r>
              <a:rPr lang="cs-CZ" dirty="0" smtClean="0"/>
              <a:t>následným oběhovým selháním a/nebo </a:t>
            </a:r>
            <a:r>
              <a:rPr lang="cs-CZ" dirty="0"/>
              <a:t>rozvratem </a:t>
            </a:r>
            <a:r>
              <a:rPr lang="cs-CZ" dirty="0" smtClean="0"/>
              <a:t>koagulace</a:t>
            </a:r>
          </a:p>
          <a:p>
            <a:endParaRPr lang="cs-CZ" dirty="0"/>
          </a:p>
          <a:p>
            <a:r>
              <a:rPr lang="cs-CZ" dirty="0" smtClean="0"/>
              <a:t>Incidence: 2-6 /100 000 porodů !!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249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Rizikové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předčasné </a:t>
            </a:r>
            <a:r>
              <a:rPr lang="cs-CZ" dirty="0"/>
              <a:t>odlučování placenty</a:t>
            </a:r>
          </a:p>
          <a:p>
            <a:r>
              <a:rPr lang="cs-CZ" dirty="0"/>
              <a:t>placenta </a:t>
            </a:r>
            <a:r>
              <a:rPr lang="cs-CZ" dirty="0" err="1" smtClean="0"/>
              <a:t>accreta</a:t>
            </a:r>
            <a:endParaRPr lang="cs-CZ" dirty="0"/>
          </a:p>
          <a:p>
            <a:r>
              <a:rPr lang="cs-CZ" dirty="0" err="1" smtClean="0"/>
              <a:t>Insertio</a:t>
            </a:r>
            <a:r>
              <a:rPr lang="cs-CZ" dirty="0" smtClean="0"/>
              <a:t> </a:t>
            </a:r>
            <a:r>
              <a:rPr lang="cs-CZ" dirty="0" err="1"/>
              <a:t>v</a:t>
            </a:r>
            <a:r>
              <a:rPr lang="cs-CZ" dirty="0" err="1" smtClean="0"/>
              <a:t>elamentosa</a:t>
            </a:r>
            <a:r>
              <a:rPr lang="cs-CZ" dirty="0" smtClean="0"/>
              <a:t> </a:t>
            </a:r>
            <a:r>
              <a:rPr lang="cs-CZ" dirty="0" err="1" smtClean="0"/>
              <a:t>umbilicalis</a:t>
            </a:r>
            <a:endParaRPr lang="cs-CZ" dirty="0"/>
          </a:p>
          <a:p>
            <a:r>
              <a:rPr lang="cs-CZ" dirty="0"/>
              <a:t>při krátkém pupečníku </a:t>
            </a:r>
            <a:r>
              <a:rPr lang="cs-CZ" dirty="0" smtClean="0"/>
              <a:t>(</a:t>
            </a:r>
            <a:r>
              <a:rPr lang="cs-CZ" dirty="0"/>
              <a:t>trhlina v blanách) </a:t>
            </a:r>
          </a:p>
          <a:p>
            <a:r>
              <a:rPr lang="cs-CZ" dirty="0" err="1" smtClean="0"/>
              <a:t>Transplacentární</a:t>
            </a:r>
            <a:r>
              <a:rPr lang="cs-CZ" dirty="0" smtClean="0"/>
              <a:t> císařský </a:t>
            </a:r>
            <a:r>
              <a:rPr lang="cs-CZ" dirty="0"/>
              <a:t>řez </a:t>
            </a:r>
          </a:p>
          <a:p>
            <a:r>
              <a:rPr lang="cs-CZ" dirty="0"/>
              <a:t>operace ve třetí době porodní </a:t>
            </a:r>
          </a:p>
          <a:p>
            <a:r>
              <a:rPr lang="cs-CZ" dirty="0"/>
              <a:t>mrtvý plod </a:t>
            </a:r>
          </a:p>
          <a:p>
            <a:r>
              <a:rPr lang="cs-CZ" dirty="0" err="1"/>
              <a:t>preeklampsie</a:t>
            </a:r>
            <a:endParaRPr lang="cs-CZ" dirty="0"/>
          </a:p>
          <a:p>
            <a:r>
              <a:rPr lang="cs-CZ" dirty="0"/>
              <a:t>poranění hrdla</a:t>
            </a:r>
          </a:p>
          <a:p>
            <a:r>
              <a:rPr lang="cs-CZ" dirty="0"/>
              <a:t>častěji starší prvorodičky s rychle probíhajícím porodem</a:t>
            </a:r>
          </a:p>
          <a:p>
            <a:r>
              <a:rPr lang="cs-CZ" dirty="0"/>
              <a:t>Indukce porodu a vyšší </a:t>
            </a:r>
            <a:r>
              <a:rPr lang="cs-CZ" dirty="0" smtClean="0"/>
              <a:t>věk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95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Krvácení před porodem - příčiny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porodních cest – otevírání (abortus, předčasný porod)</a:t>
            </a:r>
          </a:p>
          <a:p>
            <a:r>
              <a:rPr lang="cs-CZ" dirty="0" err="1" smtClean="0"/>
              <a:t>Abrupce</a:t>
            </a:r>
            <a:r>
              <a:rPr lang="cs-CZ" dirty="0" smtClean="0"/>
              <a:t> placenty – předčasné odloučení lůžka</a:t>
            </a:r>
          </a:p>
          <a:p>
            <a:r>
              <a:rPr lang="cs-CZ" dirty="0" smtClean="0"/>
              <a:t>Placenta </a:t>
            </a:r>
            <a:r>
              <a:rPr lang="cs-CZ" dirty="0" err="1" smtClean="0"/>
              <a:t>praevia</a:t>
            </a:r>
            <a:r>
              <a:rPr lang="cs-CZ" dirty="0" smtClean="0"/>
              <a:t> – vcestné lůžko</a:t>
            </a:r>
          </a:p>
          <a:p>
            <a:r>
              <a:rPr lang="cs-CZ" dirty="0" err="1" smtClean="0"/>
              <a:t>Vasa</a:t>
            </a:r>
            <a:r>
              <a:rPr lang="cs-CZ" dirty="0" smtClean="0"/>
              <a:t> </a:t>
            </a:r>
            <a:r>
              <a:rPr lang="cs-CZ" dirty="0" err="1" smtClean="0"/>
              <a:t>praevia</a:t>
            </a:r>
            <a:r>
              <a:rPr lang="cs-CZ" dirty="0" smtClean="0"/>
              <a:t> – vcestné cévy</a:t>
            </a:r>
          </a:p>
          <a:p>
            <a:r>
              <a:rPr lang="cs-CZ" dirty="0" err="1" smtClean="0"/>
              <a:t>Supracervikální</a:t>
            </a:r>
            <a:r>
              <a:rPr lang="cs-CZ" dirty="0" smtClean="0"/>
              <a:t> hematom</a:t>
            </a:r>
          </a:p>
          <a:p>
            <a:r>
              <a:rPr lang="cs-CZ" dirty="0" err="1" smtClean="0"/>
              <a:t>Cervkální</a:t>
            </a:r>
            <a:r>
              <a:rPr lang="cs-CZ" dirty="0" smtClean="0"/>
              <a:t> polyp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atofyziologie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antigen-protilátkové komplexy </a:t>
            </a:r>
            <a:r>
              <a:rPr lang="cs-CZ" dirty="0"/>
              <a:t>a jemné partikule z </a:t>
            </a:r>
            <a:r>
              <a:rPr lang="cs-CZ" dirty="0" err="1" smtClean="0"/>
              <a:t>amniové</a:t>
            </a:r>
            <a:r>
              <a:rPr lang="cs-CZ" dirty="0" smtClean="0"/>
              <a:t> </a:t>
            </a:r>
            <a:r>
              <a:rPr lang="cs-CZ" dirty="0"/>
              <a:t>tekutiny </a:t>
            </a:r>
            <a:r>
              <a:rPr lang="cs-CZ" dirty="0" smtClean="0"/>
              <a:t>→</a:t>
            </a:r>
            <a:r>
              <a:rPr lang="cs-CZ" dirty="0"/>
              <a:t> </a:t>
            </a:r>
            <a:r>
              <a:rPr lang="cs-CZ" dirty="0" smtClean="0"/>
              <a:t>do </a:t>
            </a:r>
            <a:r>
              <a:rPr lang="cs-CZ" dirty="0"/>
              <a:t>oběhu matky </a:t>
            </a:r>
          </a:p>
          <a:p>
            <a:r>
              <a:rPr lang="cs-CZ" dirty="0" smtClean="0"/>
              <a:t>Okamžitá prudká </a:t>
            </a:r>
            <a:r>
              <a:rPr lang="cs-CZ" dirty="0" err="1" smtClean="0"/>
              <a:t>anafylaktoidní</a:t>
            </a:r>
            <a:r>
              <a:rPr lang="cs-CZ" dirty="0" smtClean="0"/>
              <a:t> reakce matky s rozvojem  DIC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088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Neklid → </a:t>
            </a:r>
            <a:r>
              <a:rPr lang="cs-CZ" dirty="0" smtClean="0"/>
              <a:t>kolaps </a:t>
            </a:r>
            <a:r>
              <a:rPr lang="cs-CZ" dirty="0"/>
              <a:t>→ šokový stav → </a:t>
            </a:r>
            <a:r>
              <a:rPr lang="cs-CZ" dirty="0" smtClean="0"/>
              <a:t>kardiální </a:t>
            </a:r>
            <a:r>
              <a:rPr lang="cs-CZ" dirty="0"/>
              <a:t>selhání</a:t>
            </a:r>
          </a:p>
          <a:p>
            <a:r>
              <a:rPr lang="cs-CZ" dirty="0"/>
              <a:t>často pod obrazem asystolie</a:t>
            </a:r>
          </a:p>
          <a:p>
            <a:r>
              <a:rPr lang="cs-CZ" dirty="0"/>
              <a:t>následně </a:t>
            </a:r>
            <a:r>
              <a:rPr lang="cs-CZ" dirty="0" err="1"/>
              <a:t>bizardní</a:t>
            </a:r>
            <a:r>
              <a:rPr lang="cs-CZ" dirty="0"/>
              <a:t> poruchy </a:t>
            </a:r>
            <a:r>
              <a:rPr lang="cs-CZ" dirty="0" err="1"/>
              <a:t>srd</a:t>
            </a:r>
            <a:r>
              <a:rPr lang="cs-CZ" dirty="0"/>
              <a:t>. rytmu, </a:t>
            </a:r>
            <a:r>
              <a:rPr lang="cs-CZ" dirty="0" err="1"/>
              <a:t>fi</a:t>
            </a:r>
            <a:r>
              <a:rPr lang="cs-CZ" dirty="0"/>
              <a:t> komor</a:t>
            </a:r>
          </a:p>
          <a:p>
            <a:r>
              <a:rPr lang="cs-CZ" dirty="0"/>
              <a:t>velmi obtížně </a:t>
            </a:r>
            <a:r>
              <a:rPr lang="cs-CZ" dirty="0" err="1"/>
              <a:t>zresuscitovatelné</a:t>
            </a:r>
            <a:endParaRPr lang="cs-CZ" dirty="0"/>
          </a:p>
          <a:p>
            <a:r>
              <a:rPr lang="cs-CZ" dirty="0"/>
              <a:t>KPR i desítky minut</a:t>
            </a:r>
          </a:p>
          <a:p>
            <a:r>
              <a:rPr lang="cs-CZ" dirty="0"/>
              <a:t>Velice rychle krvácivé projevy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99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Diagnoza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Pouze klinická, definitivní až patologická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29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KPR </a:t>
            </a:r>
            <a:r>
              <a:rPr lang="cs-CZ" dirty="0"/>
              <a:t>v trvání desítek minut</a:t>
            </a:r>
          </a:p>
          <a:p>
            <a:r>
              <a:rPr lang="cs-CZ" dirty="0"/>
              <a:t>Okamžité ukončení těhotenství</a:t>
            </a:r>
          </a:p>
          <a:p>
            <a:r>
              <a:rPr lang="cs-CZ" dirty="0"/>
              <a:t>Léčba krvácení dle doporučení</a:t>
            </a:r>
          </a:p>
          <a:p>
            <a:r>
              <a:rPr lang="cs-CZ" dirty="0"/>
              <a:t>Dlouhodobá resuscitační péče s </a:t>
            </a:r>
            <a:r>
              <a:rPr lang="cs-CZ" dirty="0" smtClean="0"/>
              <a:t>orgánovou </a:t>
            </a:r>
            <a:r>
              <a:rPr lang="cs-CZ" dirty="0"/>
              <a:t>náhradou nebo podporou, </a:t>
            </a:r>
            <a:r>
              <a:rPr lang="cs-CZ" dirty="0" smtClean="0"/>
              <a:t>ale </a:t>
            </a:r>
            <a:r>
              <a:rPr lang="cs-CZ" dirty="0"/>
              <a:t>s velmi nejasnou prognózou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732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Embolie plodovou vodou není raritní! </a:t>
            </a:r>
          </a:p>
          <a:p>
            <a:r>
              <a:rPr lang="cs-CZ" b="1" dirty="0"/>
              <a:t>Má nepříznivou prognózu pro matku i plod! </a:t>
            </a:r>
          </a:p>
          <a:p>
            <a:r>
              <a:rPr lang="cs-CZ" b="1" dirty="0"/>
              <a:t>Záchrana života rodičky a plodu možná jen při včasném zahájení resuscitační a intenzivní hematologické péče!</a:t>
            </a:r>
          </a:p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Pamatuj!</a:t>
            </a:r>
          </a:p>
        </p:txBody>
      </p:sp>
    </p:spTree>
    <p:extLst>
      <p:ext uri="{BB962C8B-B14F-4D97-AF65-F5344CB8AC3E}">
        <p14:creationId xmlns:p14="http://schemas.microsoft.com/office/powerpoint/2010/main" val="981040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Rekapitulace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03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ekapitulace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Krvácení před porodem – dg a T</a:t>
            </a:r>
          </a:p>
          <a:p>
            <a:pPr lvl="1"/>
            <a:r>
              <a:rPr lang="cs-CZ" dirty="0" smtClean="0"/>
              <a:t>Z porodních </a:t>
            </a:r>
            <a:r>
              <a:rPr lang="cs-CZ" dirty="0"/>
              <a:t>cest </a:t>
            </a:r>
          </a:p>
          <a:p>
            <a:pPr lvl="1"/>
            <a:r>
              <a:rPr lang="cs-CZ" dirty="0"/>
              <a:t>Abrupce placenty </a:t>
            </a:r>
          </a:p>
          <a:p>
            <a:pPr lvl="1"/>
            <a:r>
              <a:rPr lang="cs-CZ" dirty="0" smtClean="0"/>
              <a:t>Placenta </a:t>
            </a:r>
            <a:r>
              <a:rPr lang="cs-CZ" dirty="0" err="1"/>
              <a:t>praevia</a:t>
            </a:r>
            <a:r>
              <a:rPr lang="cs-CZ" dirty="0"/>
              <a:t> </a:t>
            </a:r>
          </a:p>
          <a:p>
            <a:pPr lvl="1"/>
            <a:r>
              <a:rPr lang="cs-CZ" dirty="0" err="1" smtClean="0"/>
              <a:t>Vasa</a:t>
            </a:r>
            <a:r>
              <a:rPr lang="cs-CZ" dirty="0" smtClean="0"/>
              <a:t> </a:t>
            </a:r>
            <a:r>
              <a:rPr lang="cs-CZ" dirty="0" err="1" smtClean="0"/>
              <a:t>praevia</a:t>
            </a:r>
            <a:endParaRPr lang="cs-CZ" dirty="0" smtClean="0"/>
          </a:p>
          <a:p>
            <a:pPr lvl="1"/>
            <a:r>
              <a:rPr lang="cs-CZ" dirty="0" smtClean="0"/>
              <a:t>Jiné příčiny</a:t>
            </a:r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93474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ekapitulace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Postpartální</a:t>
            </a:r>
            <a:r>
              <a:rPr lang="cs-CZ" dirty="0" smtClean="0"/>
              <a:t> hemoragie</a:t>
            </a:r>
          </a:p>
          <a:p>
            <a:pPr lvl="1"/>
            <a:r>
              <a:rPr lang="cs-CZ" dirty="0" smtClean="0"/>
              <a:t>Příčiny ( 4 T)</a:t>
            </a:r>
          </a:p>
          <a:p>
            <a:pPr lvl="1"/>
            <a:r>
              <a:rPr lang="cs-CZ" dirty="0" smtClean="0"/>
              <a:t>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348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ekapitulace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Embolie</a:t>
            </a:r>
          </a:p>
          <a:p>
            <a:pPr lvl="1"/>
            <a:r>
              <a:rPr lang="cs-CZ" dirty="0"/>
              <a:t> </a:t>
            </a:r>
            <a:r>
              <a:rPr lang="cs-CZ" dirty="0" err="1" smtClean="0"/>
              <a:t>tromboembolie</a:t>
            </a:r>
            <a:r>
              <a:rPr lang="cs-CZ" dirty="0" smtClean="0"/>
              <a:t>: rizikové faktory, Dg, T, profylaxe</a:t>
            </a:r>
          </a:p>
          <a:p>
            <a:pPr lvl="1"/>
            <a:r>
              <a:rPr lang="cs-CZ" dirty="0" smtClean="0"/>
              <a:t> embolie </a:t>
            </a:r>
            <a:r>
              <a:rPr lang="cs-CZ" dirty="0" err="1" smtClean="0"/>
              <a:t>plodovu</a:t>
            </a:r>
            <a:r>
              <a:rPr lang="cs-CZ" dirty="0" smtClean="0"/>
              <a:t> vodou: vznik, projevy,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405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45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Subj</a:t>
            </a:r>
            <a:r>
              <a:rPr lang="cs-CZ" dirty="0" smtClean="0"/>
              <a:t>.: jak dlouho, kolik, tmavá nebo jasná krev</a:t>
            </a:r>
          </a:p>
          <a:p>
            <a:pPr lvl="1"/>
            <a:r>
              <a:rPr lang="cs-CZ" dirty="0" smtClean="0"/>
              <a:t>Úraz, zvedání břemene, koitus, </a:t>
            </a:r>
            <a:r>
              <a:rPr lang="cs-CZ" dirty="0" err="1" smtClean="0"/>
              <a:t>vag</a:t>
            </a:r>
            <a:r>
              <a:rPr lang="cs-CZ" dirty="0" smtClean="0"/>
              <a:t>. vyš., </a:t>
            </a:r>
            <a:r>
              <a:rPr lang="cs-CZ" smtClean="0"/>
              <a:t>Epino</a:t>
            </a:r>
            <a:endParaRPr lang="cs-CZ" dirty="0" smtClean="0"/>
          </a:p>
          <a:p>
            <a:pPr lvl="1"/>
            <a:r>
              <a:rPr lang="cs-CZ" dirty="0" smtClean="0"/>
              <a:t> kontrakce X trvale tvrdé břicho X bez bolestí</a:t>
            </a:r>
          </a:p>
          <a:p>
            <a:r>
              <a:rPr lang="cs-CZ" dirty="0" smtClean="0"/>
              <a:t>Zevně: </a:t>
            </a:r>
            <a:r>
              <a:rPr lang="cs-CZ" dirty="0" err="1" smtClean="0"/>
              <a:t>hypertonus</a:t>
            </a:r>
            <a:r>
              <a:rPr lang="cs-CZ" dirty="0" smtClean="0"/>
              <a:t> při </a:t>
            </a:r>
            <a:r>
              <a:rPr lang="cs-CZ" dirty="0" err="1" smtClean="0"/>
              <a:t>abrupci</a:t>
            </a:r>
            <a:r>
              <a:rPr lang="cs-CZ" dirty="0" smtClean="0"/>
              <a:t> X kontrakce X </a:t>
            </a:r>
            <a:r>
              <a:rPr lang="cs-CZ" dirty="0" err="1" smtClean="0"/>
              <a:t>normotonus</a:t>
            </a:r>
            <a:endParaRPr lang="cs-CZ" dirty="0" smtClean="0"/>
          </a:p>
          <a:p>
            <a:r>
              <a:rPr lang="cs-CZ" dirty="0" smtClean="0"/>
              <a:t>V zrcadlech </a:t>
            </a:r>
          </a:p>
          <a:p>
            <a:r>
              <a:rPr lang="cs-CZ" dirty="0" smtClean="0"/>
              <a:t>UZ </a:t>
            </a:r>
            <a:r>
              <a:rPr lang="cs-CZ" dirty="0" err="1" smtClean="0"/>
              <a:t>vag</a:t>
            </a:r>
            <a:r>
              <a:rPr lang="cs-CZ" dirty="0" smtClean="0"/>
              <a:t>. – </a:t>
            </a:r>
            <a:r>
              <a:rPr lang="cs-CZ" dirty="0" err="1" smtClean="0"/>
              <a:t>cervikometrie</a:t>
            </a:r>
            <a:r>
              <a:rPr lang="cs-CZ" dirty="0" smtClean="0"/>
              <a:t>, hematom, placenta</a:t>
            </a:r>
          </a:p>
          <a:p>
            <a:r>
              <a:rPr lang="cs-CZ" dirty="0" smtClean="0"/>
              <a:t>UZ </a:t>
            </a:r>
            <a:r>
              <a:rPr lang="cs-CZ" dirty="0" err="1" smtClean="0"/>
              <a:t>abd</a:t>
            </a:r>
            <a:r>
              <a:rPr lang="cs-CZ" dirty="0" smtClean="0"/>
              <a:t>. – lokalizace placenty, známky odlučování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Hypertonus</a:t>
            </a:r>
            <a:r>
              <a:rPr lang="cs-CZ" dirty="0" smtClean="0"/>
              <a:t> jako reflexní mechanismus zástavy krvácení, KI </a:t>
            </a:r>
            <a:r>
              <a:rPr lang="cs-CZ" dirty="0" err="1" smtClean="0"/>
              <a:t>tokolýza</a:t>
            </a:r>
            <a:r>
              <a:rPr lang="cs-CZ" dirty="0" smtClean="0"/>
              <a:t>!!</a:t>
            </a:r>
          </a:p>
          <a:p>
            <a:r>
              <a:rPr lang="cs-CZ" dirty="0" smtClean="0"/>
              <a:t>Bradykardie plodu</a:t>
            </a:r>
          </a:p>
          <a:p>
            <a:r>
              <a:rPr lang="cs-CZ" dirty="0" smtClean="0"/>
              <a:t>Odlučování placenty na UZ</a:t>
            </a:r>
          </a:p>
          <a:p>
            <a:r>
              <a:rPr lang="cs-CZ" dirty="0" smtClean="0"/>
              <a:t>Akutní S.C.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Abrupce</a:t>
            </a:r>
            <a:r>
              <a:rPr lang="cs-CZ" dirty="0" smtClean="0"/>
              <a:t> placenty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Při otevírání porodních cest</a:t>
            </a:r>
          </a:p>
          <a:p>
            <a:r>
              <a:rPr lang="cs-CZ" dirty="0" smtClean="0"/>
              <a:t>UZ ověření lokalizace placenty</a:t>
            </a:r>
          </a:p>
          <a:p>
            <a:r>
              <a:rPr lang="cs-CZ" dirty="0" smtClean="0"/>
              <a:t>Poranění porodních cest při porodu (hrdla, pochvy)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err="1" smtClean="0"/>
              <a:t>Tokolýza</a:t>
            </a:r>
            <a:r>
              <a:rPr lang="cs-CZ" b="1" dirty="0" smtClean="0"/>
              <a:t> u předčasného porodu – vždy vyloučit abrupci!</a:t>
            </a:r>
            <a:endParaRPr lang="cs-CZ" b="1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Krvácení z porodních cest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Krvácení v průběhu těhotenství</a:t>
            </a:r>
          </a:p>
          <a:p>
            <a:r>
              <a:rPr lang="cs-CZ" dirty="0" smtClean="0"/>
              <a:t>UZ diagnostika</a:t>
            </a:r>
          </a:p>
          <a:p>
            <a:r>
              <a:rPr lang="cs-CZ" dirty="0" smtClean="0"/>
              <a:t>Observace, klidový režim, kortikoterapie, kontrola KO a koagulací</a:t>
            </a:r>
          </a:p>
          <a:p>
            <a:r>
              <a:rPr lang="cs-CZ" dirty="0" smtClean="0"/>
              <a:t>Ukončení po 35. </a:t>
            </a:r>
            <a:r>
              <a:rPr lang="cs-CZ" dirty="0" err="1" smtClean="0"/>
              <a:t>t.t</a:t>
            </a:r>
            <a:r>
              <a:rPr lang="cs-CZ" dirty="0" smtClean="0"/>
              <a:t>., při pokračujícím krvácení dříve</a:t>
            </a:r>
          </a:p>
          <a:p>
            <a:r>
              <a:rPr lang="cs-CZ" dirty="0" smtClean="0"/>
              <a:t>Riziko placenta </a:t>
            </a:r>
            <a:r>
              <a:rPr lang="cs-CZ" dirty="0" err="1" smtClean="0"/>
              <a:t>accreta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Placenta </a:t>
            </a:r>
            <a:r>
              <a:rPr lang="cs-CZ" dirty="0" err="1" smtClean="0"/>
              <a:t>praevia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placentární cévy probíhají volně na plodových obalech </a:t>
            </a:r>
          </a:p>
          <a:p>
            <a:r>
              <a:rPr lang="cs-CZ" dirty="0" smtClean="0"/>
              <a:t>při porodu může dojít k jejich roztržení a těžkému krvácení plodu</a:t>
            </a:r>
          </a:p>
          <a:p>
            <a:r>
              <a:rPr lang="cs-CZ" dirty="0" err="1" smtClean="0"/>
              <a:t>Superakutní</a:t>
            </a:r>
            <a:r>
              <a:rPr lang="cs-CZ" dirty="0" smtClean="0"/>
              <a:t> ukončení těhotenství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Vasa</a:t>
            </a:r>
            <a:r>
              <a:rPr lang="cs-CZ" dirty="0" smtClean="0"/>
              <a:t> </a:t>
            </a:r>
            <a:r>
              <a:rPr lang="cs-CZ" dirty="0" err="1" smtClean="0"/>
              <a:t>praevia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Hematom nad vnitřní brankou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Nezvětšující se hematom nad vnitřní brankou</a:t>
            </a:r>
          </a:p>
          <a:p>
            <a:endParaRPr lang="cs-CZ" dirty="0" smtClean="0"/>
          </a:p>
          <a:p>
            <a:r>
              <a:rPr lang="cs-CZ" dirty="0" smtClean="0"/>
              <a:t>Spontánní </a:t>
            </a:r>
            <a:r>
              <a:rPr lang="cs-CZ" dirty="0"/>
              <a:t>evakuace nebo resorpce</a:t>
            </a:r>
          </a:p>
          <a:p>
            <a:endParaRPr lang="cs-CZ" dirty="0" smtClean="0"/>
          </a:p>
          <a:p>
            <a:r>
              <a:rPr lang="cs-CZ" dirty="0" smtClean="0"/>
              <a:t>Klidový </a:t>
            </a:r>
            <a:r>
              <a:rPr lang="cs-CZ" dirty="0"/>
              <a:t>režim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5490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1046</Words>
  <Application>Microsoft Office PowerPoint</Application>
  <PresentationFormat>Předvádění na obrazovce (4:3)</PresentationFormat>
  <Paragraphs>196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Krvácení</vt:lpstr>
      <vt:lpstr>Krvácení před porodem</vt:lpstr>
      <vt:lpstr>Krvácení před porodem - příčiny</vt:lpstr>
      <vt:lpstr>Diagnostika</vt:lpstr>
      <vt:lpstr>Abrupce placenty</vt:lpstr>
      <vt:lpstr>Krvácení z porodních cest</vt:lpstr>
      <vt:lpstr>Placenta praevia</vt:lpstr>
      <vt:lpstr>Vasa praevia</vt:lpstr>
      <vt:lpstr>Hematom nad vnitřní brankou</vt:lpstr>
      <vt:lpstr>Postpartální hemoragie</vt:lpstr>
      <vt:lpstr>Postpartální hemoragie</vt:lpstr>
      <vt:lpstr>Postpartální hemoragie - příčiny</vt:lpstr>
      <vt:lpstr>Diagnostika</vt:lpstr>
      <vt:lpstr>Diagnostika</vt:lpstr>
      <vt:lpstr>Terapie</vt:lpstr>
      <vt:lpstr>Terapie</vt:lpstr>
      <vt:lpstr>Indikace hysterektomie</vt:lpstr>
      <vt:lpstr>Embolie</vt:lpstr>
      <vt:lpstr>Embolie</vt:lpstr>
      <vt:lpstr>Tromboembolie</vt:lpstr>
      <vt:lpstr>Tromboembolie</vt:lpstr>
      <vt:lpstr>Etiologie</vt:lpstr>
      <vt:lpstr>Příznaky</vt:lpstr>
      <vt:lpstr>Diagnoza</vt:lpstr>
      <vt:lpstr>Terapie</vt:lpstr>
      <vt:lpstr>Prevence</vt:lpstr>
      <vt:lpstr>Embolie plodovou vodou</vt:lpstr>
      <vt:lpstr>Embolie plodovou vodou</vt:lpstr>
      <vt:lpstr>Rizikové faktory</vt:lpstr>
      <vt:lpstr>Patofyziologie</vt:lpstr>
      <vt:lpstr>Projevy</vt:lpstr>
      <vt:lpstr>Diagnoza</vt:lpstr>
      <vt:lpstr>Terapie</vt:lpstr>
      <vt:lpstr>Pamatuj!</vt:lpstr>
      <vt:lpstr>Rekapitulace</vt:lpstr>
      <vt:lpstr>Rekapitulace</vt:lpstr>
      <vt:lpstr>Rekapitulace</vt:lpstr>
      <vt:lpstr>Rekapitulace</vt:lpstr>
      <vt:lpstr>Děkuji za pozornost</vt:lpstr>
    </vt:vector>
  </TitlesOfParts>
  <Company>Pražská energetika,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Kučera Lukáš</dc:creator>
  <cp:lastModifiedBy>kučeři</cp:lastModifiedBy>
  <cp:revision>46</cp:revision>
  <dcterms:created xsi:type="dcterms:W3CDTF">2015-02-10T12:34:11Z</dcterms:created>
  <dcterms:modified xsi:type="dcterms:W3CDTF">2015-03-30T19:01:03Z</dcterms:modified>
</cp:coreProperties>
</file>