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89" r:id="rId8"/>
    <p:sldId id="260" r:id="rId9"/>
    <p:sldId id="288" r:id="rId10"/>
    <p:sldId id="261" r:id="rId11"/>
    <p:sldId id="266" r:id="rId12"/>
    <p:sldId id="264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90" r:id="rId27"/>
    <p:sldId id="291" r:id="rId28"/>
    <p:sldId id="292" r:id="rId29"/>
    <p:sldId id="293" r:id="rId30"/>
    <p:sldId id="294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956" y="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DA46CF-1179-44AC-97E0-68053780E7AB}" type="datetimeFigureOut">
              <a:rPr lang="cs-CZ" smtClean="0"/>
              <a:t>1.4.2020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Transak%C4%8Dn%C3%AD_anal%C3%BDz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Transakční analýza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3200" dirty="0" smtClean="0">
                <a:solidFill>
                  <a:schemeClr val="tx1"/>
                </a:solidFill>
              </a:rPr>
              <a:t>PhDr. Lenka </a:t>
            </a:r>
            <a:r>
              <a:rPr lang="cs-CZ" sz="3200" dirty="0" err="1" smtClean="0">
                <a:solidFill>
                  <a:schemeClr val="tx1"/>
                </a:solidFill>
              </a:rPr>
              <a:t>Emrová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1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626" y="341784"/>
            <a:ext cx="8229600" cy="1143000"/>
          </a:xfrm>
        </p:spPr>
        <p:txBody>
          <a:bodyPr/>
          <a:lstStyle/>
          <a:p>
            <a:r>
              <a:rPr lang="cs-CZ" dirty="0" smtClean="0"/>
              <a:t>Aby to nebylo tak jednoduché…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0869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2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234950" y="1225550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17525" y="1584325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DÍTĚ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1828800" y="1066800"/>
            <a:ext cx="762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514600" y="116632"/>
            <a:ext cx="6347956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 smtClean="0">
                <a:solidFill>
                  <a:srgbClr val="990000"/>
                </a:solidFill>
                <a:latin typeface="Tahoma" pitchFamily="34" charset="0"/>
              </a:rPr>
              <a:t>ADAPTOVANÉ</a:t>
            </a:r>
            <a:endParaRPr lang="cs-CZ" altLang="cs-CZ" sz="2400" b="1" dirty="0">
              <a:solidFill>
                <a:srgbClr val="990000"/>
              </a:solidFill>
              <a:latin typeface="Tahoma" pitchFamily="34" charset="0"/>
            </a:endParaRP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Nese v sobě vliv výchovy 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„dělá to, co je mu řečeno“,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Pocity viny, vzpoury, poslušnosti, kompromisy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828800" y="2057400"/>
            <a:ext cx="6858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590800" y="1805420"/>
            <a:ext cx="4851328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 smtClean="0">
                <a:solidFill>
                  <a:srgbClr val="990000"/>
                </a:solidFill>
                <a:latin typeface="Tahoma" pitchFamily="34" charset="0"/>
              </a:rPr>
              <a:t>SVOBODNÉ</a:t>
            </a:r>
            <a:endParaRPr lang="cs-CZ" altLang="cs-CZ" sz="2400" b="1" dirty="0">
              <a:solidFill>
                <a:srgbClr val="990000"/>
              </a:solidFill>
              <a:latin typeface="Tahoma" pitchFamily="34" charset="0"/>
            </a:endParaRP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Instinktivní, impulsivní, 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nedisciplinované, tvořivé, intuitivní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manipulovatelné</a:t>
            </a: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212725" y="304482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1828800" y="3648075"/>
            <a:ext cx="746124" cy="181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63512" y="3482686"/>
            <a:ext cx="160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574924" y="3346161"/>
            <a:ext cx="4765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dirty="0">
                <a:latin typeface="Tahoma" pitchFamily="34" charset="0"/>
              </a:rPr>
              <a:t>řeší, hledá, organizuje, rozhoduje,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struktura, </a:t>
            </a:r>
            <a:r>
              <a:rPr lang="cs-CZ" altLang="cs-CZ" sz="2400" dirty="0" err="1">
                <a:latin typeface="Tahoma" pitchFamily="34" charset="0"/>
              </a:rPr>
              <a:t>konstruktivita</a:t>
            </a:r>
            <a:r>
              <a:rPr lang="cs-CZ" altLang="cs-CZ" sz="2400" dirty="0">
                <a:latin typeface="Tahoma" pitchFamily="34" charset="0"/>
              </a:rPr>
              <a:t>, logika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racionalita</a:t>
            </a:r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234950" y="4883150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441325" y="5241925"/>
            <a:ext cx="1220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V="1">
            <a:off x="1752600" y="48768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576513" y="4464050"/>
            <a:ext cx="6707414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 smtClean="0">
                <a:solidFill>
                  <a:srgbClr val="990000"/>
                </a:solidFill>
                <a:latin typeface="Tahoma" pitchFamily="34" charset="0"/>
              </a:rPr>
              <a:t>PEČOVATEL</a:t>
            </a:r>
            <a:endParaRPr lang="cs-CZ" altLang="cs-CZ" sz="2400" b="1" dirty="0">
              <a:solidFill>
                <a:srgbClr val="990000"/>
              </a:solidFill>
              <a:latin typeface="Tahoma" pitchFamily="34" charset="0"/>
            </a:endParaRP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starostlivost, trpělivost, spravedlnost</a:t>
            </a:r>
            <a:r>
              <a:rPr lang="cs-CZ" altLang="cs-CZ" sz="2400" dirty="0" smtClean="0">
                <a:latin typeface="Tahoma" pitchFamily="34" charset="0"/>
              </a:rPr>
              <a:t>, </a:t>
            </a:r>
            <a:r>
              <a:rPr lang="cs-CZ" altLang="cs-CZ" sz="2400" dirty="0" err="1" smtClean="0">
                <a:latin typeface="Tahoma" pitchFamily="34" charset="0"/>
              </a:rPr>
              <a:t>zodpověd</a:t>
            </a:r>
            <a:r>
              <a:rPr lang="cs-CZ" altLang="cs-CZ" sz="2400" dirty="0">
                <a:latin typeface="Tahoma" pitchFamily="34" charset="0"/>
              </a:rPr>
              <a:t>.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tolerance, podpora, naslouchání, empatie</a:t>
            </a:r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1828800" y="58674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2619004" y="5644783"/>
            <a:ext cx="6544740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 smtClean="0">
                <a:solidFill>
                  <a:srgbClr val="990000"/>
                </a:solidFill>
                <a:latin typeface="Tahoma" pitchFamily="34" charset="0"/>
              </a:rPr>
              <a:t>KRITIK</a:t>
            </a:r>
            <a:endParaRPr lang="cs-CZ" altLang="cs-CZ" sz="2400" b="1" dirty="0">
              <a:solidFill>
                <a:srgbClr val="990000"/>
              </a:solidFill>
              <a:latin typeface="Tahoma" pitchFamily="34" charset="0"/>
            </a:endParaRP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podrážděnost, </a:t>
            </a:r>
            <a:r>
              <a:rPr lang="cs-CZ" altLang="cs-CZ" sz="2400" dirty="0" err="1">
                <a:latin typeface="Tahoma" pitchFamily="34" charset="0"/>
              </a:rPr>
              <a:t>hyperprotektivita</a:t>
            </a:r>
            <a:r>
              <a:rPr lang="cs-CZ" altLang="cs-CZ" sz="2400" dirty="0">
                <a:latin typeface="Tahoma" pitchFamily="34" charset="0"/>
              </a:rPr>
              <a:t>, despotismus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kritičnost, poučování, zastrašování vyhrožování</a:t>
            </a:r>
          </a:p>
        </p:txBody>
      </p:sp>
    </p:spTree>
    <p:extLst>
      <p:ext uri="{BB962C8B-B14F-4D97-AF65-F5344CB8AC3E}">
        <p14:creationId xmlns:p14="http://schemas.microsoft.com/office/powerpoint/2010/main" val="309822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ještě složitější…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9291" y="1935163"/>
            <a:ext cx="6825418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021" y="269776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(slova</a:t>
            </a:r>
            <a:r>
              <a:rPr lang="pl-PL" b="1" dirty="0" smtClean="0"/>
              <a:t>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2122860" y="2060848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RODIČ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6" name="Oválný popisek 5"/>
          <p:cNvSpPr/>
          <p:nvPr/>
        </p:nvSpPr>
        <p:spPr>
          <a:xfrm>
            <a:off x="3203848" y="1367954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 dobrý/špatný, má se/nemá se</a:t>
            </a:r>
            <a:r>
              <a:rPr lang="cs-CZ" dirty="0" smtClean="0">
                <a:solidFill>
                  <a:schemeClr val="bg1"/>
                </a:solidFill>
              </a:rPr>
              <a:t>, musíš/nesmíš</a:t>
            </a:r>
            <a:r>
              <a:rPr lang="cs-CZ" dirty="0">
                <a:solidFill>
                  <a:schemeClr val="bg1"/>
                </a:solidFill>
              </a:rPr>
              <a:t>, vždycky/nikdy, </a:t>
            </a:r>
            <a:r>
              <a:rPr lang="cs-CZ" dirty="0" smtClean="0">
                <a:solidFill>
                  <a:schemeClr val="bg1"/>
                </a:solidFill>
              </a:rPr>
              <a:t>pamatuj si</a:t>
            </a:r>
            <a:r>
              <a:rPr lang="cs-CZ" dirty="0">
                <a:solidFill>
                  <a:schemeClr val="bg1"/>
                </a:solidFill>
              </a:rPr>
              <a:t>…, opovaž se</a:t>
            </a:r>
            <a:r>
              <a:rPr lang="cs-CZ" dirty="0" smtClean="0">
                <a:solidFill>
                  <a:schemeClr val="bg1"/>
                </a:solidFill>
              </a:rPr>
              <a:t>... </a:t>
            </a:r>
            <a:r>
              <a:rPr lang="cs-CZ" dirty="0">
                <a:solidFill>
                  <a:schemeClr val="bg1"/>
                </a:solidFill>
              </a:rPr>
              <a:t>d</a:t>
            </a:r>
            <a:r>
              <a:rPr lang="cs-CZ" dirty="0" smtClean="0">
                <a:solidFill>
                  <a:schemeClr val="bg1"/>
                </a:solidFill>
              </a:rPr>
              <a:t>ávej pozor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  DÍTĚ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chci/nechci, citoslovce, nemohu, proč?, </a:t>
            </a:r>
            <a:r>
              <a:rPr lang="cs-CZ" dirty="0" err="1">
                <a:solidFill>
                  <a:schemeClr val="bg1"/>
                </a:solidFill>
              </a:rPr>
              <a:t>věřím,cítím</a:t>
            </a:r>
            <a:r>
              <a:rPr lang="cs-CZ" dirty="0">
                <a:solidFill>
                  <a:schemeClr val="bg1"/>
                </a:solidFill>
              </a:rPr>
              <a:t>, to je divné, to </a:t>
            </a:r>
            <a:r>
              <a:rPr lang="cs-CZ" dirty="0" err="1">
                <a:solidFill>
                  <a:schemeClr val="bg1"/>
                </a:solidFill>
              </a:rPr>
              <a:t>nenímožné</a:t>
            </a:r>
            <a:r>
              <a:rPr lang="cs-CZ" dirty="0">
                <a:solidFill>
                  <a:schemeClr val="bg1"/>
                </a:solidFill>
              </a:rPr>
              <a:t>, bojím se, že...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DOSPĚLÝ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0" name="Oválný popisek 9"/>
          <p:cNvSpPr/>
          <p:nvPr/>
        </p:nvSpPr>
        <p:spPr>
          <a:xfrm>
            <a:off x="1116050" y="3356992"/>
            <a:ext cx="3816424" cy="1415537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Jak</a:t>
            </a:r>
            <a:r>
              <a:rPr lang="cs-CZ" dirty="0">
                <a:solidFill>
                  <a:schemeClr val="bg1"/>
                </a:solidFill>
              </a:rPr>
              <a:t>, kde, kdy, co, praktický, možný, zajímavý, zjistit, dělat, rozvažovat, rozumný, účelný</a:t>
            </a:r>
          </a:p>
        </p:txBody>
      </p:sp>
    </p:spTree>
    <p:extLst>
      <p:ext uri="{BB962C8B-B14F-4D97-AF65-F5344CB8AC3E}">
        <p14:creationId xmlns:p14="http://schemas.microsoft.com/office/powerpoint/2010/main" val="390601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021" y="188640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</a:t>
            </a:r>
            <a:r>
              <a:rPr lang="pl-PL" b="1" dirty="0" smtClean="0"/>
              <a:t>(hlas)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2420845" y="2211102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RODIČ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6" name="Oválný popisek 5"/>
          <p:cNvSpPr/>
          <p:nvPr/>
        </p:nvSpPr>
        <p:spPr>
          <a:xfrm>
            <a:off x="3383512" y="1268760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>
                <a:solidFill>
                  <a:schemeClr val="bg1"/>
                </a:solidFill>
              </a:rPr>
              <a:t>zaujatý, kritický, </a:t>
            </a:r>
            <a:r>
              <a:rPr lang="cs-CZ" dirty="0" smtClean="0">
                <a:solidFill>
                  <a:schemeClr val="bg1"/>
                </a:solidFill>
              </a:rPr>
              <a:t>uklidňující, chlácholivý</a:t>
            </a:r>
            <a:r>
              <a:rPr lang="cs-CZ" dirty="0">
                <a:solidFill>
                  <a:schemeClr val="bg1"/>
                </a:solidFill>
              </a:rPr>
              <a:t>, přesvědčující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  DÍTĚ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uvolněný, stísněný, výbojný, vzlykavý, žádající, mazlivý, koketní, parodující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DOSPĚLÝ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věcný, klidný</a:t>
            </a:r>
          </a:p>
        </p:txBody>
      </p:sp>
    </p:spTree>
    <p:extLst>
      <p:ext uri="{BB962C8B-B14F-4D97-AF65-F5344CB8AC3E}">
        <p14:creationId xmlns:p14="http://schemas.microsoft.com/office/powerpoint/2010/main" val="275731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Jak poznat stavy ega </a:t>
            </a:r>
            <a:r>
              <a:rPr lang="pl-PL" b="1" dirty="0" smtClean="0"/>
              <a:t>(výraz a gesta)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3176495" y="227943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RODIČ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6" name="Oválný popisek 5"/>
          <p:cNvSpPr/>
          <p:nvPr/>
        </p:nvSpPr>
        <p:spPr>
          <a:xfrm>
            <a:off x="3218656" y="1176861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 smtClean="0">
                <a:solidFill>
                  <a:schemeClr val="bg1"/>
                </a:solidFill>
              </a:rPr>
              <a:t>rozevřená náruč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smtClean="0">
                <a:solidFill>
                  <a:schemeClr val="bg1"/>
                </a:solidFill>
              </a:rPr>
              <a:t>vlídný úsměv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smtClean="0">
                <a:solidFill>
                  <a:schemeClr val="bg1"/>
                </a:solidFill>
              </a:rPr>
              <a:t>zamračená tvář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smtClean="0">
                <a:solidFill>
                  <a:schemeClr val="bg1"/>
                </a:solidFill>
              </a:rPr>
              <a:t>zdvižený prst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  DÍTĚ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naivní, veselý, smutný, ztracený, spontánní, bystrý, dychtivý, překvapený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DOSPĚLÝ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přemýšlivý, bdělý, vstřícný, otevřený; </a:t>
            </a:r>
            <a:r>
              <a:rPr lang="cs-CZ" dirty="0" smtClean="0">
                <a:solidFill>
                  <a:schemeClr val="bg1"/>
                </a:solidFill>
              </a:rPr>
              <a:t>gesta úsporná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72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032" y="50063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</a:t>
            </a:r>
            <a:r>
              <a:rPr lang="pl-PL" b="1" dirty="0" smtClean="0"/>
              <a:t>(postoje)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3176495" y="227943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RODIČ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6" name="Oválný popisek 5"/>
          <p:cNvSpPr/>
          <p:nvPr/>
        </p:nvSpPr>
        <p:spPr>
          <a:xfrm>
            <a:off x="3218656" y="1176861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>
                <a:solidFill>
                  <a:schemeClr val="bg1"/>
                </a:solidFill>
              </a:rPr>
              <a:t>pečující, dávající, chápající, kritické, posuzující, autoritářské, moralizující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  DÍTĚ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udivený, stěžující, obranný, hravý, neukázněný, manipulativní, drzý, tvůrčí, zahanbený, podmiňující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 smtClean="0">
                <a:solidFill>
                  <a:srgbClr val="990000"/>
                </a:solidFill>
                <a:latin typeface="Tahoma" pitchFamily="34" charset="0"/>
              </a:rPr>
              <a:t>DOSPĚLÝ</a:t>
            </a:r>
            <a:endParaRPr lang="cs-CZ" altLang="cs-CZ" b="1" dirty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přímé, otevřené, racionální, </a:t>
            </a:r>
            <a:r>
              <a:rPr lang="cs-CZ" dirty="0" smtClean="0">
                <a:solidFill>
                  <a:schemeClr val="bg1"/>
                </a:solidFill>
              </a:rPr>
              <a:t>hodnotící, fakta(k </a:t>
            </a:r>
            <a:r>
              <a:rPr lang="cs-CZ" dirty="0">
                <a:solidFill>
                  <a:schemeClr val="bg1"/>
                </a:solidFill>
              </a:rPr>
              <a:t>věci)</a:t>
            </a:r>
          </a:p>
        </p:txBody>
      </p:sp>
    </p:spTree>
    <p:extLst>
      <p:ext uri="{BB962C8B-B14F-4D97-AF65-F5344CB8AC3E}">
        <p14:creationId xmlns:p14="http://schemas.microsoft.com/office/powerpoint/2010/main" val="7957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522312" y="-243408"/>
            <a:ext cx="7851648" cy="1828800"/>
          </a:xfrm>
        </p:spPr>
        <p:txBody>
          <a:bodyPr>
            <a:normAutofit/>
          </a:bodyPr>
          <a:lstStyle/>
          <a:p>
            <a:r>
              <a:rPr lang="cs-CZ" dirty="0" smtClean="0"/>
              <a:t>Transakce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533400" y="1585392"/>
            <a:ext cx="7854696" cy="4723928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interakce, které se odehrávají mezi úrovněmi dvou či více </a:t>
            </a:r>
            <a:r>
              <a:rPr lang="cs-CZ" dirty="0" smtClean="0"/>
              <a:t>osobností</a:t>
            </a:r>
          </a:p>
          <a:p>
            <a:endParaRPr lang="cs-CZ" dirty="0" smtClean="0"/>
          </a:p>
          <a:p>
            <a:r>
              <a:rPr lang="cs-CZ" dirty="0" smtClean="0"/>
              <a:t>Sdělení </a:t>
            </a:r>
            <a:r>
              <a:rPr lang="cs-CZ" dirty="0"/>
              <a:t>v sobě nesou jednak informaci, ale také určitou formu „pohlazení“ (=zájem, ocenění, přijetí, obdarování, uznání, ale i signál, „beru tě na vědomí“, „beru na vědomí tvoji hranici“). Tento druh „pohlazení“ pomáhá sytit základní psychologické </a:t>
            </a:r>
            <a:r>
              <a:rPr lang="cs-CZ" dirty="0" err="1"/>
              <a:t>potřebyjedince</a:t>
            </a:r>
            <a:r>
              <a:rPr lang="cs-CZ" dirty="0"/>
              <a:t>, neboť člověk je tvor společenský a potřebuje kontakt s druhými lidmi. „Člověk potřebuje určitý počet pohlazení denně, jinak mu vysychá mícha“ –to je s oblibou citovaná věta E. </a:t>
            </a:r>
            <a:r>
              <a:rPr lang="cs-CZ" dirty="0" err="1"/>
              <a:t>Berneho</a:t>
            </a:r>
            <a:r>
              <a:rPr lang="cs-CZ" dirty="0"/>
              <a:t>, která jednoduše vyjadřuje tuto psychologickou </a:t>
            </a:r>
            <a:r>
              <a:rPr lang="cs-CZ" dirty="0" err="1"/>
              <a:t>potřebuTransakce</a:t>
            </a:r>
            <a:r>
              <a:rPr lang="cs-CZ" dirty="0"/>
              <a:t> se skládá </a:t>
            </a:r>
            <a:r>
              <a:rPr lang="cs-CZ" dirty="0" err="1"/>
              <a:t>zpodnětu</a:t>
            </a:r>
            <a:r>
              <a:rPr lang="cs-CZ" dirty="0"/>
              <a:t> jedné osoby a reakcí druhé. Dle </a:t>
            </a:r>
            <a:r>
              <a:rPr lang="cs-CZ" dirty="0" err="1"/>
              <a:t>Berneho</a:t>
            </a:r>
            <a:r>
              <a:rPr lang="cs-CZ" dirty="0"/>
              <a:t> je průběh </a:t>
            </a:r>
            <a:r>
              <a:rPr lang="cs-CZ" dirty="0" err="1"/>
              <a:t>avýsledek</a:t>
            </a:r>
            <a:r>
              <a:rPr lang="cs-CZ" dirty="0"/>
              <a:t> transakce závislý na tom, který stav ega je u komunikujících osob právě </a:t>
            </a:r>
            <a:r>
              <a:rPr lang="cs-CZ" dirty="0" err="1"/>
              <a:t>včinnosti</a:t>
            </a:r>
            <a:r>
              <a:rPr lang="cs-CZ" dirty="0"/>
              <a:t>. Neboli transakční analýza zkoumá stav: ,,Já něco udělám a ty nějak reaguješ“. Zjišťuje, která část jedince (Rodič-Dospělý-Dítě) reaguje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683568" y="4981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34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Komplementární transakce – problémy nevznikají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1547664" y="3140968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rodič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4283968" y="3139333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rodič</a:t>
            </a:r>
            <a:endParaRPr lang="cs-CZ" dirty="0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483768" y="3501008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2427370" y="3789040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609665" y="3285854"/>
            <a:ext cx="3065333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Rodičovské sdružení</a:t>
            </a:r>
          </a:p>
          <a:p>
            <a:r>
              <a:rPr lang="cs-CZ" dirty="0" smtClean="0"/>
              <a:t>„to za našeho mládí nebylo“</a:t>
            </a:r>
            <a:endParaRPr lang="cs-CZ" dirty="0"/>
          </a:p>
        </p:txBody>
      </p:sp>
      <p:sp>
        <p:nvSpPr>
          <p:cNvPr id="13" name="Ovál 12"/>
          <p:cNvSpPr/>
          <p:nvPr/>
        </p:nvSpPr>
        <p:spPr>
          <a:xfrm>
            <a:off x="1491266" y="4229472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dítě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2455569" y="4581128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399171" y="4922409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ál 15"/>
          <p:cNvSpPr/>
          <p:nvPr/>
        </p:nvSpPr>
        <p:spPr>
          <a:xfrm>
            <a:off x="4286525" y="4300945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dítě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5580112" y="4374358"/>
            <a:ext cx="3094886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dirty="0" smtClean="0"/>
              <a:t>„pojďme pane budeme si hrát“</a:t>
            </a:r>
          </a:p>
          <a:p>
            <a:r>
              <a:rPr lang="cs-CZ" dirty="0" smtClean="0"/>
              <a:t>Vzájemné sdělování emocí</a:t>
            </a:r>
            <a:endParaRPr lang="cs-CZ" dirty="0"/>
          </a:p>
        </p:txBody>
      </p:sp>
      <p:sp>
        <p:nvSpPr>
          <p:cNvPr id="18" name="Ovál 17"/>
          <p:cNvSpPr/>
          <p:nvPr/>
        </p:nvSpPr>
        <p:spPr>
          <a:xfrm>
            <a:off x="1519465" y="5343516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dospělý</a:t>
            </a:r>
            <a:endParaRPr lang="cs-CZ" dirty="0"/>
          </a:p>
        </p:txBody>
      </p:sp>
      <p:sp>
        <p:nvSpPr>
          <p:cNvPr id="19" name="Ovál 18"/>
          <p:cNvSpPr/>
          <p:nvPr/>
        </p:nvSpPr>
        <p:spPr>
          <a:xfrm>
            <a:off x="4286525" y="5414989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dospělý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2486325" y="5733256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>
            <a:off x="2455569" y="5887086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5609664" y="5454383"/>
            <a:ext cx="3065333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Dospělá dohoda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2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Komplementární transakce – šikmé – problémy nevznikají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1491266" y="3140968"/>
            <a:ext cx="992502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rodič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4283968" y="3139333"/>
            <a:ext cx="1152128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rodič</a:t>
            </a:r>
            <a:endParaRPr lang="cs-CZ" dirty="0"/>
          </a:p>
        </p:txBody>
      </p:sp>
      <p:sp>
        <p:nvSpPr>
          <p:cNvPr id="13" name="Ovál 12"/>
          <p:cNvSpPr/>
          <p:nvPr/>
        </p:nvSpPr>
        <p:spPr>
          <a:xfrm>
            <a:off x="1491265" y="4229472"/>
            <a:ext cx="964303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dítě</a:t>
            </a:r>
            <a:endParaRPr lang="cs-CZ" dirty="0"/>
          </a:p>
        </p:txBody>
      </p:sp>
      <p:sp>
        <p:nvSpPr>
          <p:cNvPr id="16" name="Ovál 15"/>
          <p:cNvSpPr/>
          <p:nvPr/>
        </p:nvSpPr>
        <p:spPr>
          <a:xfrm>
            <a:off x="4286524" y="4300945"/>
            <a:ext cx="1149571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dítě</a:t>
            </a:r>
            <a:endParaRPr lang="cs-CZ" dirty="0"/>
          </a:p>
        </p:txBody>
      </p:sp>
      <p:sp>
        <p:nvSpPr>
          <p:cNvPr id="18" name="Ovál 17"/>
          <p:cNvSpPr/>
          <p:nvPr/>
        </p:nvSpPr>
        <p:spPr>
          <a:xfrm>
            <a:off x="1491265" y="5343516"/>
            <a:ext cx="995060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dospělý</a:t>
            </a:r>
            <a:endParaRPr lang="cs-CZ" dirty="0"/>
          </a:p>
        </p:txBody>
      </p:sp>
      <p:sp>
        <p:nvSpPr>
          <p:cNvPr id="19" name="Ovál 18"/>
          <p:cNvSpPr/>
          <p:nvPr/>
        </p:nvSpPr>
        <p:spPr>
          <a:xfrm>
            <a:off x="4286525" y="5414989"/>
            <a:ext cx="1149570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dospělý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2486325" y="3676213"/>
            <a:ext cx="1800200" cy="110651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2427370" y="3789040"/>
            <a:ext cx="1784590" cy="108012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5436096" y="4869160"/>
            <a:ext cx="116846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„Bojím se“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627784" y="3238053"/>
            <a:ext cx="134543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„Pomohu ti“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95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Transakční analýza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 směr dynamické psychologie, </a:t>
            </a:r>
          </a:p>
          <a:p>
            <a:r>
              <a:rPr lang="cs-CZ" dirty="0" smtClean="0"/>
              <a:t>původně psychoterapeutický</a:t>
            </a:r>
          </a:p>
          <a:p>
            <a:r>
              <a:rPr lang="cs-CZ" dirty="0" smtClean="0"/>
              <a:t>posléze rozšířený na oblast: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• vzdělávání a výchovy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• práce s organizacemi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• psychologické poradenství </a:t>
            </a:r>
          </a:p>
          <a:p>
            <a:r>
              <a:rPr lang="cs-CZ" dirty="0" smtClean="0"/>
              <a:t>Historie:  od cca 1950 </a:t>
            </a:r>
          </a:p>
          <a:p>
            <a:r>
              <a:rPr lang="cs-CZ" dirty="0" smtClean="0"/>
              <a:t>vliv </a:t>
            </a:r>
            <a:endParaRPr lang="cs-CZ" dirty="0"/>
          </a:p>
          <a:p>
            <a:pPr lvl="1"/>
            <a:r>
              <a:rPr lang="cs-CZ" dirty="0" smtClean="0"/>
              <a:t>psychoanalýzy (Freud)  a humanistické psychologie (</a:t>
            </a:r>
            <a:r>
              <a:rPr lang="cs-CZ" dirty="0" err="1" smtClean="0"/>
              <a:t>Maslow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534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křížené  transakce problémy vznikají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10" name="Skupina 9"/>
          <p:cNvGrpSpPr/>
          <p:nvPr/>
        </p:nvGrpSpPr>
        <p:grpSpPr>
          <a:xfrm>
            <a:off x="1491266" y="3139333"/>
            <a:ext cx="5172601" cy="3211760"/>
            <a:chOff x="1491266" y="3139333"/>
            <a:chExt cx="5172601" cy="3211760"/>
          </a:xfrm>
        </p:grpSpPr>
        <p:sp>
          <p:nvSpPr>
            <p:cNvPr id="4" name="Ovál 3"/>
            <p:cNvSpPr/>
            <p:nvPr/>
          </p:nvSpPr>
          <p:spPr>
            <a:xfrm>
              <a:off x="1491266" y="3140968"/>
              <a:ext cx="99250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012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13" name="Ovál 12"/>
            <p:cNvSpPr/>
            <p:nvPr/>
          </p:nvSpPr>
          <p:spPr>
            <a:xfrm>
              <a:off x="1491266" y="4229472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16" name="Ovál 15"/>
            <p:cNvSpPr/>
            <p:nvPr/>
          </p:nvSpPr>
          <p:spPr>
            <a:xfrm>
              <a:off x="4286524" y="4300945"/>
              <a:ext cx="1077563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18" name="Ovál 17"/>
            <p:cNvSpPr/>
            <p:nvPr/>
          </p:nvSpPr>
          <p:spPr>
            <a:xfrm>
              <a:off x="1519465" y="5343516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sp>
          <p:nvSpPr>
            <p:cNvPr id="19" name="Ovál 18"/>
            <p:cNvSpPr/>
            <p:nvPr/>
          </p:nvSpPr>
          <p:spPr>
            <a:xfrm>
              <a:off x="4286525" y="5414989"/>
              <a:ext cx="107756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cxnSp>
          <p:nvCxnSpPr>
            <p:cNvPr id="20" name="Přímá spojnice se šipkou 19"/>
            <p:cNvCxnSpPr/>
            <p:nvPr/>
          </p:nvCxnSpPr>
          <p:spPr>
            <a:xfrm flipH="1">
              <a:off x="2552110" y="3676213"/>
              <a:ext cx="1662155" cy="1021311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„kolik je hodin“</a:t>
              </a:r>
              <a:endParaRPr lang="cs-CZ" dirty="0"/>
            </a:p>
          </p:txBody>
        </p:sp>
        <p:sp>
          <p:nvSpPr>
            <p:cNvPr id="22" name="TextovéPole 21"/>
            <p:cNvSpPr txBox="1"/>
            <p:nvPr/>
          </p:nvSpPr>
          <p:spPr>
            <a:xfrm>
              <a:off x="5364088" y="3422719"/>
              <a:ext cx="1299779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„Neotravuj“</a:t>
              </a:r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6213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Zkřížené  transakce problémy vznikají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774332" y="2471192"/>
            <a:ext cx="5035346" cy="3211760"/>
            <a:chOff x="1491266" y="3139333"/>
            <a:chExt cx="5035346" cy="3211760"/>
          </a:xfrm>
        </p:grpSpPr>
        <p:sp>
          <p:nvSpPr>
            <p:cNvPr id="5" name="Ovál 4"/>
            <p:cNvSpPr/>
            <p:nvPr/>
          </p:nvSpPr>
          <p:spPr>
            <a:xfrm>
              <a:off x="1547664" y="3140968"/>
              <a:ext cx="1004446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7969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7" name="Ovál 6"/>
            <p:cNvSpPr/>
            <p:nvPr/>
          </p:nvSpPr>
          <p:spPr>
            <a:xfrm>
              <a:off x="1491266" y="4229472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8" name="Ovál 7"/>
            <p:cNvSpPr/>
            <p:nvPr/>
          </p:nvSpPr>
          <p:spPr>
            <a:xfrm>
              <a:off x="4286524" y="4300945"/>
              <a:ext cx="108541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9" name="Ovál 8"/>
            <p:cNvSpPr/>
            <p:nvPr/>
          </p:nvSpPr>
          <p:spPr>
            <a:xfrm>
              <a:off x="1519465" y="5343516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sp>
          <p:nvSpPr>
            <p:cNvPr id="10" name="Ovál 9"/>
            <p:cNvSpPr/>
            <p:nvPr/>
          </p:nvSpPr>
          <p:spPr>
            <a:xfrm>
              <a:off x="4286525" y="5414989"/>
              <a:ext cx="108541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cxnSp>
          <p:nvCxnSpPr>
            <p:cNvPr id="11" name="Přímá spojnice se šipkou 10"/>
            <p:cNvCxnSpPr/>
            <p:nvPr/>
          </p:nvCxnSpPr>
          <p:spPr>
            <a:xfrm flipH="1">
              <a:off x="2496161" y="4697524"/>
              <a:ext cx="1731857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ovéPole 12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„kolik je hodin“</a:t>
              </a:r>
              <a:endParaRPr lang="cs-CZ" dirty="0"/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5371937" y="4584331"/>
              <a:ext cx="115467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„neřeknu“</a:t>
              </a:r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6396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Zkřížené  transakce problémy vznikají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774332" y="2471192"/>
            <a:ext cx="7057631" cy="3211760"/>
            <a:chOff x="1491266" y="3139333"/>
            <a:chExt cx="7057631" cy="3211760"/>
          </a:xfrm>
        </p:grpSpPr>
        <p:sp>
          <p:nvSpPr>
            <p:cNvPr id="5" name="Ovál 4"/>
            <p:cNvSpPr/>
            <p:nvPr/>
          </p:nvSpPr>
          <p:spPr>
            <a:xfrm>
              <a:off x="1547664" y="3140968"/>
              <a:ext cx="1004446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7969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rodič</a:t>
              </a:r>
              <a:endParaRPr lang="cs-CZ" dirty="0"/>
            </a:p>
          </p:txBody>
        </p:sp>
        <p:sp>
          <p:nvSpPr>
            <p:cNvPr id="7" name="Ovál 6"/>
            <p:cNvSpPr/>
            <p:nvPr/>
          </p:nvSpPr>
          <p:spPr>
            <a:xfrm>
              <a:off x="1491266" y="4229472"/>
              <a:ext cx="106084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8" name="Ovál 7"/>
            <p:cNvSpPr/>
            <p:nvPr/>
          </p:nvSpPr>
          <p:spPr>
            <a:xfrm>
              <a:off x="4286524" y="4300945"/>
              <a:ext cx="108541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dítě</a:t>
              </a:r>
              <a:endParaRPr lang="cs-CZ" dirty="0"/>
            </a:p>
          </p:txBody>
        </p:sp>
        <p:sp>
          <p:nvSpPr>
            <p:cNvPr id="9" name="Ovál 8"/>
            <p:cNvSpPr/>
            <p:nvPr/>
          </p:nvSpPr>
          <p:spPr>
            <a:xfrm>
              <a:off x="1491266" y="5343516"/>
              <a:ext cx="964303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sp>
          <p:nvSpPr>
            <p:cNvPr id="10" name="Ovál 9"/>
            <p:cNvSpPr/>
            <p:nvPr/>
          </p:nvSpPr>
          <p:spPr>
            <a:xfrm>
              <a:off x="4286525" y="5414989"/>
              <a:ext cx="1085410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dospělý</a:t>
              </a:r>
              <a:endParaRPr lang="cs-CZ" dirty="0"/>
            </a:p>
          </p:txBody>
        </p:sp>
        <p:cxnSp>
          <p:nvCxnSpPr>
            <p:cNvPr id="11" name="Přímá spojnice se šipkou 10"/>
            <p:cNvCxnSpPr/>
            <p:nvPr/>
          </p:nvCxnSpPr>
          <p:spPr>
            <a:xfrm flipH="1" flipV="1">
              <a:off x="2552110" y="3737101"/>
              <a:ext cx="1675909" cy="960423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ovéPole 12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„kolik je hodin“</a:t>
              </a:r>
              <a:endParaRPr lang="cs-CZ" dirty="0"/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5371937" y="4584331"/>
              <a:ext cx="3176960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„já nevím, ale hned ti to zjistím“</a:t>
              </a:r>
              <a:endParaRPr lang="cs-CZ" dirty="0"/>
            </a:p>
          </p:txBody>
        </p:sp>
      </p:grpSp>
      <p:sp>
        <p:nvSpPr>
          <p:cNvPr id="16" name="TextovéPole 15"/>
          <p:cNvSpPr txBox="1"/>
          <p:nvPr/>
        </p:nvSpPr>
        <p:spPr>
          <a:xfrm>
            <a:off x="4682178" y="4456244"/>
            <a:ext cx="24980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„já nevím, a můžu jít ven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26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Základní životní pozice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3475142"/>
            <a:ext cx="2906185" cy="290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6709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98072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2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životní pozice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50" y="1939131"/>
            <a:ext cx="80391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7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Typické reakce při řešení problému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642" y="1935163"/>
            <a:ext cx="722671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79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Depresivní pozice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Malá </a:t>
            </a:r>
            <a:r>
              <a:rPr lang="cs-CZ" dirty="0" smtClean="0"/>
              <a:t>sebedůvěra</a:t>
            </a:r>
          </a:p>
          <a:p>
            <a:r>
              <a:rPr lang="cs-CZ" dirty="0" smtClean="0"/>
              <a:t>Pocity méněcennosti</a:t>
            </a:r>
          </a:p>
          <a:p>
            <a:r>
              <a:rPr lang="cs-CZ" dirty="0" smtClean="0"/>
              <a:t>Pocity viny</a:t>
            </a:r>
          </a:p>
          <a:p>
            <a:r>
              <a:rPr lang="cs-CZ" dirty="0" smtClean="0"/>
              <a:t>Depresivní postoje</a:t>
            </a:r>
          </a:p>
          <a:p>
            <a:r>
              <a:rPr lang="cs-CZ" dirty="0" smtClean="0"/>
              <a:t>V rozhovoru </a:t>
            </a:r>
            <a:r>
              <a:rPr lang="cs-CZ" dirty="0"/>
              <a:t>často </a:t>
            </a:r>
            <a:r>
              <a:rPr lang="cs-CZ" dirty="0" smtClean="0"/>
              <a:t>v defenzivě</a:t>
            </a:r>
          </a:p>
          <a:p>
            <a:r>
              <a:rPr lang="cs-CZ" dirty="0" smtClean="0"/>
              <a:t>Při </a:t>
            </a:r>
            <a:r>
              <a:rPr lang="cs-CZ" dirty="0"/>
              <a:t>sebemenším podnětu se cítí být napadeni a podle toho také reagují a odpovídají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125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Paranoidní pozice, agresivní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Arogance</a:t>
            </a:r>
            <a:endParaRPr lang="cs-CZ" dirty="0"/>
          </a:p>
          <a:p>
            <a:r>
              <a:rPr lang="cs-CZ" dirty="0" smtClean="0"/>
              <a:t>Autoritativnost </a:t>
            </a:r>
            <a:r>
              <a:rPr lang="cs-CZ" dirty="0"/>
              <a:t>a tendence </a:t>
            </a:r>
            <a:r>
              <a:rPr lang="cs-CZ" dirty="0" smtClean="0"/>
              <a:t>k nadřazenosti </a:t>
            </a:r>
            <a:r>
              <a:rPr lang="cs-CZ" dirty="0"/>
              <a:t>(všechno vím </a:t>
            </a:r>
            <a:r>
              <a:rPr lang="cs-CZ" dirty="0" smtClean="0"/>
              <a:t>nejlépe)</a:t>
            </a:r>
          </a:p>
          <a:p>
            <a:r>
              <a:rPr lang="cs-CZ" dirty="0" smtClean="0"/>
              <a:t>Nedůvěřivost </a:t>
            </a:r>
            <a:r>
              <a:rPr lang="cs-CZ" dirty="0"/>
              <a:t>(„když to neříkám JÁ, tak to nemusí být pravda</a:t>
            </a:r>
            <a:r>
              <a:rPr lang="cs-CZ" dirty="0" smtClean="0"/>
              <a:t>“)</a:t>
            </a:r>
          </a:p>
          <a:p>
            <a:r>
              <a:rPr lang="cs-CZ" dirty="0" smtClean="0"/>
              <a:t>Až </a:t>
            </a:r>
            <a:r>
              <a:rPr lang="cs-CZ" dirty="0"/>
              <a:t>paranoidní postoje („co je za tím?“, „proč mi to říká“, „co tím sleduje?“)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472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Schizofrenní pozice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Pocity </a:t>
            </a:r>
            <a:r>
              <a:rPr lang="cs-CZ" dirty="0" smtClean="0"/>
              <a:t>zoufalství</a:t>
            </a:r>
          </a:p>
          <a:p>
            <a:r>
              <a:rPr lang="cs-CZ" dirty="0" smtClean="0"/>
              <a:t>Pocity </a:t>
            </a:r>
            <a:r>
              <a:rPr lang="cs-CZ" dirty="0"/>
              <a:t>zahořklosti, beznaděje, tendence </a:t>
            </a:r>
            <a:r>
              <a:rPr lang="cs-CZ" dirty="0" smtClean="0"/>
              <a:t>k sebedestrukci</a:t>
            </a:r>
            <a:r>
              <a:rPr lang="cs-CZ" dirty="0"/>
              <a:t>, sebevraždě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Komunikace dvou individuí, která má velice nízkou hodnotu, řeči o ničem -u piva, klepy a rozebírání záležitostí, </a:t>
            </a:r>
            <a:r>
              <a:rPr lang="cs-CZ" dirty="0" smtClean="0"/>
              <a:t>které člověk </a:t>
            </a:r>
            <a:r>
              <a:rPr lang="cs-CZ" dirty="0"/>
              <a:t>stejně nemá šanci ovlivnit (počasí, výsledek fotbalového utkání, politika atd.). To je nejčastěji </a:t>
            </a:r>
            <a:r>
              <a:rPr lang="cs-CZ" dirty="0" smtClean="0"/>
              <a:t>komunikace lidí bez </a:t>
            </a:r>
            <a:r>
              <a:rPr lang="cs-CZ" dirty="0"/>
              <a:t>cíle, kteří jen proplouvají životem a o ničem </a:t>
            </a:r>
            <a:r>
              <a:rPr lang="cs-CZ" dirty="0" smtClean="0"/>
              <a:t>jiném se </a:t>
            </a:r>
            <a:r>
              <a:rPr lang="cs-CZ" dirty="0"/>
              <a:t>bavit nedokážou.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Doporučuji </a:t>
            </a:r>
            <a:r>
              <a:rPr lang="cs-CZ" dirty="0"/>
              <a:t>se této komunikaci vyhýbat. Nikam vás neposune, právě naopak, ještě stáhne dolů.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Všichni </a:t>
            </a:r>
            <a:r>
              <a:rPr lang="cs-CZ" dirty="0"/>
              <a:t>k ní přirozeně tíhneme, jelikož jí nejčastěji slyšíme kolem sebe a měli bychom kontrolovat sami sebe, </a:t>
            </a:r>
            <a:r>
              <a:rPr lang="cs-CZ" dirty="0" smtClean="0"/>
              <a:t>aby nevycházela </a:t>
            </a:r>
            <a:r>
              <a:rPr lang="cs-CZ" dirty="0"/>
              <a:t>z našich úst, pokud nechceme znechucovat druhé ani sebe.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009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Zdravá pozice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Jsme rovnocennými </a:t>
            </a:r>
            <a:r>
              <a:rPr lang="cs-CZ" dirty="0" smtClean="0"/>
              <a:t>partnery</a:t>
            </a:r>
          </a:p>
          <a:p>
            <a:r>
              <a:rPr lang="cs-CZ" dirty="0" smtClean="0"/>
              <a:t>Akceptujeme </a:t>
            </a:r>
            <a:r>
              <a:rPr lang="cs-CZ" dirty="0"/>
              <a:t>se </a:t>
            </a:r>
            <a:r>
              <a:rPr lang="cs-CZ" dirty="0" smtClean="0"/>
              <a:t>navzájem</a:t>
            </a:r>
          </a:p>
          <a:p>
            <a:r>
              <a:rPr lang="cs-CZ" dirty="0" smtClean="0"/>
              <a:t>Optimismus</a:t>
            </a:r>
            <a:endParaRPr lang="cs-CZ" dirty="0"/>
          </a:p>
          <a:p>
            <a:r>
              <a:rPr lang="cs-CZ" dirty="0" err="1" smtClean="0"/>
              <a:t>Konstruktivita</a:t>
            </a:r>
            <a:r>
              <a:rPr lang="cs-CZ" dirty="0" smtClean="0"/>
              <a:t> postojů</a:t>
            </a:r>
          </a:p>
          <a:p>
            <a:r>
              <a:rPr lang="cs-CZ" dirty="0" smtClean="0"/>
              <a:t>Postoj </a:t>
            </a:r>
            <a:r>
              <a:rPr lang="cs-CZ" dirty="0"/>
              <a:t>–„Být uznáván a uznávat“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2476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Zakladatel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Erich Berne 1910 – 1970, americký psychiatr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20" y="2510738"/>
            <a:ext cx="2969295" cy="298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08010"/>
            <a:ext cx="17621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52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Shrnutí </a:t>
            </a:r>
            <a:br>
              <a:rPr lang="cs-CZ" dirty="0"/>
            </a:br>
            <a:r>
              <a:rPr lang="cs-CZ" sz="2200" dirty="0">
                <a:hlinkClick r:id="rId2"/>
              </a:rPr>
              <a:t>https://</a:t>
            </a:r>
            <a:r>
              <a:rPr lang="cs-CZ" sz="2200" dirty="0" smtClean="0">
                <a:hlinkClick r:id="rId2"/>
              </a:rPr>
              <a:t>cs.wikipedia.org/wiki/Transak%C4%8Dn%C3%AD_anal%C3%BDza</a:t>
            </a:r>
            <a:r>
              <a:rPr lang="cs-CZ" sz="2200" dirty="0" smtClean="0"/>
              <a:t> 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Cílem Transakční analýzy je zdravý pozitivní rozvoj osobnosti.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řeči TA, by měl mít člověk emancipovaného Dospělého a Dítě schopné přirozených projevů, beze strachu z Rodičovského trestu. </a:t>
            </a:r>
            <a:endParaRPr lang="cs-CZ" dirty="0" smtClean="0"/>
          </a:p>
          <a:p>
            <a:r>
              <a:rPr lang="cs-CZ" dirty="0" smtClean="0"/>
              <a:t>Měl </a:t>
            </a:r>
            <a:r>
              <a:rPr lang="cs-CZ" dirty="0"/>
              <a:t>by převažovat já jsem OK, ty jsi </a:t>
            </a:r>
            <a:r>
              <a:rPr lang="cs-CZ" dirty="0" smtClean="0"/>
              <a:t>OK postoj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Vyspělá osobnost by </a:t>
            </a:r>
            <a:r>
              <a:rPr lang="cs-CZ" dirty="0"/>
              <a:t>dále měla být </a:t>
            </a:r>
            <a:r>
              <a:rPr lang="cs-CZ" dirty="0" smtClean="0"/>
              <a:t>schopna: </a:t>
            </a:r>
          </a:p>
          <a:p>
            <a:pPr lvl="1"/>
            <a:r>
              <a:rPr lang="cs-CZ" dirty="0" smtClean="0"/>
              <a:t>spontánního</a:t>
            </a:r>
            <a:r>
              <a:rPr lang="cs-CZ" dirty="0"/>
              <a:t>, přirozeného, </a:t>
            </a:r>
            <a:r>
              <a:rPr lang="cs-CZ" dirty="0" smtClean="0"/>
              <a:t>autonomního chování a </a:t>
            </a:r>
            <a:r>
              <a:rPr lang="cs-CZ" dirty="0"/>
              <a:t>navazování důvěrných </a:t>
            </a:r>
            <a:r>
              <a:rPr lang="cs-CZ" dirty="0" smtClean="0"/>
              <a:t>vztahů, </a:t>
            </a:r>
          </a:p>
          <a:p>
            <a:pPr lvl="1"/>
            <a:r>
              <a:rPr lang="cs-CZ" dirty="0" smtClean="0"/>
              <a:t>jasné </a:t>
            </a:r>
            <a:r>
              <a:rPr lang="cs-CZ" dirty="0"/>
              <a:t>nemanipulativní komunikace bez zažitých vzorců </a:t>
            </a:r>
            <a:r>
              <a:rPr lang="cs-CZ" dirty="0" smtClean="0"/>
              <a:t>her</a:t>
            </a:r>
          </a:p>
          <a:p>
            <a:pPr lvl="1"/>
            <a:r>
              <a:rPr lang="cs-CZ" dirty="0" smtClean="0"/>
              <a:t>plně </a:t>
            </a:r>
            <a:r>
              <a:rPr lang="cs-CZ" dirty="0"/>
              <a:t>prožít přítomnou chvíli tady a </a:t>
            </a:r>
            <a:r>
              <a:rPr lang="cs-CZ" dirty="0" smtClean="0"/>
              <a:t>teď</a:t>
            </a:r>
          </a:p>
          <a:p>
            <a:pPr lvl="1"/>
            <a:r>
              <a:rPr lang="cs-CZ" dirty="0" smtClean="0"/>
              <a:t>vyjádřit </a:t>
            </a:r>
            <a:r>
              <a:rPr lang="cs-CZ" dirty="0"/>
              <a:t>srozumitelně vlastní pocity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38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transakční analýza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Obsahově je TA: </a:t>
            </a:r>
          </a:p>
          <a:p>
            <a:pPr lvl="1"/>
            <a:r>
              <a:rPr lang="cs-CZ" dirty="0" smtClean="0"/>
              <a:t>teorií osobnosti </a:t>
            </a:r>
          </a:p>
          <a:p>
            <a:pPr lvl="1"/>
            <a:r>
              <a:rPr lang="cs-CZ" dirty="0" smtClean="0"/>
              <a:t>teorií komunikace </a:t>
            </a:r>
          </a:p>
          <a:p>
            <a:pPr lvl="1"/>
            <a:r>
              <a:rPr lang="cs-CZ" dirty="0" smtClean="0"/>
              <a:t>teorií interpersonálních vztahů</a:t>
            </a:r>
          </a:p>
          <a:p>
            <a:pPr lvl="1"/>
            <a:r>
              <a:rPr lang="cs-CZ" dirty="0" smtClean="0"/>
              <a:t>psychoterapeutickým směrem 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 smtClean="0"/>
              <a:t>Odkud pramení název? </a:t>
            </a:r>
          </a:p>
          <a:p>
            <a:pPr marL="457200" lvl="1" indent="0">
              <a:buNone/>
            </a:pPr>
            <a:r>
              <a:rPr lang="cs-CZ" dirty="0" smtClean="0"/>
              <a:t>Transakce = komunikační výměna sdělení mezi lidmi</a:t>
            </a:r>
          </a:p>
          <a:p>
            <a:pPr marL="457200" lvl="1" indent="0">
              <a:buNone/>
            </a:pPr>
            <a:r>
              <a:rPr lang="cs-CZ" dirty="0" smtClean="0"/>
              <a:t>TA pomáhá vysvětlit, co se to děje, proč se to děje a jak z toho ven…pokud člověk opravdu chce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68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Filozofie 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Vychází z humanistické psychologie</a:t>
            </a:r>
          </a:p>
          <a:p>
            <a:pPr lvl="1"/>
            <a:r>
              <a:rPr lang="cs-CZ" dirty="0" smtClean="0"/>
              <a:t>Lidé jsou v zásadě v pořádku (OK), a jsou proto schopní změny, růstu a zdravých interakcí </a:t>
            </a:r>
          </a:p>
          <a:p>
            <a:pPr lvl="1"/>
            <a:r>
              <a:rPr lang="cs-CZ" dirty="0" smtClean="0"/>
              <a:t>Lidé se rodí jako princezny a mění se v žáby </a:t>
            </a:r>
          </a:p>
          <a:p>
            <a:pPr lvl="1"/>
            <a:r>
              <a:rPr lang="cs-CZ" dirty="0" smtClean="0"/>
              <a:t>Každý má kapacitu myslet </a:t>
            </a:r>
          </a:p>
          <a:p>
            <a:pPr lvl="1"/>
            <a:r>
              <a:rPr lang="cs-CZ" dirty="0" smtClean="0"/>
              <a:t>Cílem je autonomie – kontakt s realitou „teď a tady“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491880" y="5132511"/>
            <a:ext cx="504056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4400" dirty="0" smtClean="0"/>
              <a:t>ZMĚNA JE MOŽNÁ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5098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67544" y="3410241"/>
            <a:ext cx="3240360" cy="10081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cs-CZ" b="1">
              <a:ln w="11430"/>
              <a:solidFill>
                <a:schemeClr val="bg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využití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Psychoterapie </a:t>
            </a:r>
          </a:p>
          <a:p>
            <a:r>
              <a:rPr lang="cs-CZ" dirty="0" smtClean="0"/>
              <a:t>Poradenství </a:t>
            </a:r>
          </a:p>
          <a:p>
            <a:r>
              <a:rPr lang="cs-CZ" dirty="0" smtClean="0"/>
              <a:t>Vzdělávání </a:t>
            </a:r>
            <a:endParaRPr lang="cs-CZ" dirty="0" smtClean="0"/>
          </a:p>
          <a:p>
            <a:r>
              <a:rPr lang="cs-CZ" dirty="0" smtClean="0"/>
              <a:t>Zd</a:t>
            </a:r>
            <a:r>
              <a:rPr lang="cs-CZ" dirty="0" smtClean="0"/>
              <a:t>ravotnictví</a:t>
            </a:r>
          </a:p>
          <a:p>
            <a:r>
              <a:rPr lang="cs-CZ" dirty="0" smtClean="0"/>
              <a:t>Organizace</a:t>
            </a:r>
            <a:endParaRPr lang="cs-CZ" dirty="0" smtClean="0"/>
          </a:p>
        </p:txBody>
      </p:sp>
      <p:sp>
        <p:nvSpPr>
          <p:cNvPr id="6" name="Zaoblený obdélník 5"/>
          <p:cNvSpPr/>
          <p:nvPr/>
        </p:nvSpPr>
        <p:spPr>
          <a:xfrm>
            <a:off x="4283968" y="1484784"/>
            <a:ext cx="4536504" cy="5184576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 smtClean="0">
              <a:solidFill>
                <a:srgbClr val="C00000"/>
              </a:solidFill>
            </a:endParaRPr>
          </a:p>
          <a:p>
            <a:pPr algn="ctr"/>
            <a:r>
              <a:rPr lang="cs-CZ" sz="2000" b="1" dirty="0" smtClean="0">
                <a:solidFill>
                  <a:srgbClr val="C00000"/>
                </a:solidFill>
              </a:rPr>
              <a:t>Změna je možná…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C00000"/>
                </a:solidFill>
              </a:rPr>
              <a:t>změna chování jednotlivců, </a:t>
            </a:r>
          </a:p>
          <a:p>
            <a:pPr algn="ctr"/>
            <a:r>
              <a:rPr lang="cs-CZ" sz="2000" dirty="0" smtClean="0">
                <a:solidFill>
                  <a:srgbClr val="C00000"/>
                </a:solidFill>
              </a:rPr>
              <a:t>komunikace </a:t>
            </a:r>
            <a:r>
              <a:rPr lang="cs-CZ" sz="2000" dirty="0" smtClean="0">
                <a:solidFill>
                  <a:srgbClr val="C00000"/>
                </a:solidFill>
              </a:rPr>
              <a:t>s pacienty, mezi zdravotnickým personálem </a:t>
            </a:r>
            <a:r>
              <a:rPr lang="cs-CZ" sz="2000" dirty="0" smtClean="0">
                <a:solidFill>
                  <a:srgbClr val="C00000"/>
                </a:solidFill>
              </a:rPr>
              <a:t>apod.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C00000"/>
                </a:solidFill>
              </a:rPr>
              <a:t>změna stylu řízení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C00000"/>
                </a:solidFill>
              </a:rPr>
              <a:t>změna fungování týmové práce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C00000"/>
                </a:solidFill>
              </a:rPr>
              <a:t>změna </a:t>
            </a:r>
            <a:r>
              <a:rPr lang="cs-CZ" sz="2000" dirty="0" smtClean="0">
                <a:solidFill>
                  <a:srgbClr val="C00000"/>
                </a:solidFill>
              </a:rPr>
              <a:t>kultury </a:t>
            </a:r>
            <a:r>
              <a:rPr lang="cs-CZ" sz="2000" dirty="0" smtClean="0">
                <a:solidFill>
                  <a:srgbClr val="C00000"/>
                </a:solidFill>
              </a:rPr>
              <a:t>zdravotnického zařízení</a:t>
            </a:r>
            <a:endParaRPr lang="cs-CZ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74" y="62389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T. </a:t>
            </a:r>
            <a:r>
              <a:rPr lang="cs-CZ" dirty="0" err="1" smtClean="0"/>
              <a:t>Harris</a:t>
            </a:r>
            <a:r>
              <a:rPr lang="cs-CZ" dirty="0" smtClean="0"/>
              <a:t> – příklad</a:t>
            </a:r>
            <a:br>
              <a:rPr lang="cs-CZ" dirty="0" smtClean="0"/>
            </a:br>
            <a:r>
              <a:rPr lang="cs-CZ" sz="1800" dirty="0"/>
              <a:t>Nepřetržitý výzkum potvrdil, že tyto tři stavy existují u všech lidí. Je to, jakoby </a:t>
            </a:r>
            <a:r>
              <a:rPr lang="cs-CZ" sz="1800" dirty="0" smtClean="0"/>
              <a:t>v každém </a:t>
            </a:r>
            <a:r>
              <a:rPr lang="cs-CZ" sz="1800" dirty="0"/>
              <a:t>byla ta stejná malá osoba, jakou byl, když mu </a:t>
            </a:r>
            <a:r>
              <a:rPr lang="cs-CZ" sz="1800" dirty="0" smtClean="0"/>
              <a:t>byli </a:t>
            </a:r>
            <a:r>
              <a:rPr lang="cs-CZ" sz="1800" dirty="0"/>
              <a:t>tři roky. Stejně tak jsou vněm jeho rodiče. Jsou to </a:t>
            </a:r>
            <a:r>
              <a:rPr lang="cs-CZ" sz="1800" dirty="0" smtClean="0"/>
              <a:t>v mozku </a:t>
            </a:r>
            <a:r>
              <a:rPr lang="cs-CZ" sz="1800" dirty="0"/>
              <a:t>zaznamenané aktuální zážitky </a:t>
            </a:r>
            <a:r>
              <a:rPr lang="cs-CZ" sz="1800" dirty="0" smtClean="0"/>
              <a:t>z vnitřních </a:t>
            </a:r>
            <a:r>
              <a:rPr lang="cs-CZ" sz="1800" dirty="0"/>
              <a:t>nebo vnějších událostí, </a:t>
            </a:r>
            <a:r>
              <a:rPr lang="cs-CZ" sz="1800" dirty="0" smtClean="0"/>
              <a:t>z kterých </a:t>
            </a:r>
            <a:r>
              <a:rPr lang="cs-CZ" sz="1800" dirty="0"/>
              <a:t>nejdůležitější a nejvýznamnější se udály </a:t>
            </a:r>
            <a:r>
              <a:rPr lang="cs-CZ" sz="1800" dirty="0" smtClean="0"/>
              <a:t>v prvních </a:t>
            </a:r>
            <a:r>
              <a:rPr lang="cs-CZ" sz="1800" dirty="0"/>
              <a:t>pěti letech života. Nakonec je tu třetí stav, který se odlišuje od předchozích </a:t>
            </a:r>
            <a:r>
              <a:rPr lang="cs-CZ" sz="1800" dirty="0" smtClean="0"/>
              <a:t>dvou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171102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Obrátila se na něj 35letá žena se žádostí o pomoc </a:t>
            </a:r>
            <a:r>
              <a:rPr lang="cs-CZ" dirty="0" smtClean="0"/>
              <a:t>s problémem </a:t>
            </a:r>
            <a:r>
              <a:rPr lang="cs-CZ" dirty="0"/>
              <a:t>nespavosti, neustálými starostmi </a:t>
            </a:r>
            <a:r>
              <a:rPr lang="cs-CZ" dirty="0" smtClean="0"/>
              <a:t>s tím </a:t>
            </a:r>
            <a:r>
              <a:rPr lang="cs-CZ" dirty="0"/>
              <a:t>jak se chová ke </a:t>
            </a:r>
            <a:r>
              <a:rPr lang="cs-CZ" dirty="0" smtClean="0"/>
              <a:t>svým </a:t>
            </a:r>
          </a:p>
          <a:p>
            <a:pPr marL="0" indent="0">
              <a:buNone/>
            </a:pPr>
            <a:r>
              <a:rPr lang="cs-CZ" dirty="0" smtClean="0"/>
              <a:t>dětem </a:t>
            </a:r>
            <a:r>
              <a:rPr lang="cs-CZ" dirty="0"/>
              <a:t>a také vzrůstající nervozitou. Už </a:t>
            </a:r>
            <a:r>
              <a:rPr lang="cs-CZ" dirty="0" smtClean="0"/>
              <a:t>v průběhu </a:t>
            </a:r>
            <a:r>
              <a:rPr lang="cs-CZ" dirty="0"/>
              <a:t>první hodiny se najednou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rozplakala a řekla mu, že se cítí jako tříleté dítě. Její hlas a chování byly jakou malého dítěte. </a:t>
            </a:r>
            <a:r>
              <a:rPr lang="cs-CZ" dirty="0"/>
              <a:t>Zeptal se jí na to, co způsobilo, že se cítí jako malé dítě. Odpověděla, že neví, ale že se najednou cítila bezmocná. Navrhl jí tedy, aby si popovídali o dětech a její rodině. </a:t>
            </a:r>
            <a:r>
              <a:rPr lang="cs-CZ" dirty="0" smtClean="0"/>
              <a:t>V následující chvíli </a:t>
            </a:r>
            <a:r>
              <a:rPr lang="cs-CZ" dirty="0"/>
              <a:t>se její hlas opět změnil. Zůstala vážná a poučující –řekla: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„Nakonec, rodiče mají také právo, dětem je třeba ukázat, kde je jejich místo.“ </a:t>
            </a:r>
            <a:r>
              <a:rPr lang="cs-CZ" dirty="0" smtClean="0"/>
              <a:t>V průběhu </a:t>
            </a:r>
            <a:r>
              <a:rPr lang="cs-CZ" dirty="0"/>
              <a:t>jedné hodiny se tato matka změnila na tři odlišné, odlišující se osobnosti –na malé dítě, </a:t>
            </a:r>
            <a:r>
              <a:rPr lang="cs-CZ" dirty="0" smtClean="0"/>
              <a:t>u kterého </a:t>
            </a:r>
            <a:r>
              <a:rPr lang="cs-CZ" dirty="0"/>
              <a:t>převažovaly pocity, na sebevědomého rodiče a na rozumnou, logicky uvažující dospělou ženu a matku tří dětí</a:t>
            </a:r>
            <a:endParaRPr lang="cs-CZ" dirty="0"/>
          </a:p>
        </p:txBody>
      </p:sp>
      <p:sp>
        <p:nvSpPr>
          <p:cNvPr id="4" name="Bublinový popisek ve tvaru obláčku 3"/>
          <p:cNvSpPr/>
          <p:nvPr/>
        </p:nvSpPr>
        <p:spPr>
          <a:xfrm>
            <a:off x="7348203" y="2417849"/>
            <a:ext cx="980567" cy="648072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 flipH="1">
            <a:off x="7454962" y="255721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dítě</a:t>
            </a:r>
            <a:endParaRPr lang="cs-CZ" dirty="0"/>
          </a:p>
        </p:txBody>
      </p:sp>
      <p:sp>
        <p:nvSpPr>
          <p:cNvPr id="6" name="Bublinový popisek ve tvaru obláčku 5"/>
          <p:cNvSpPr/>
          <p:nvPr/>
        </p:nvSpPr>
        <p:spPr>
          <a:xfrm>
            <a:off x="4067944" y="1178642"/>
            <a:ext cx="936104" cy="3126486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Bublinový popisek ve tvaru obláčku 6"/>
          <p:cNvSpPr/>
          <p:nvPr/>
        </p:nvSpPr>
        <p:spPr>
          <a:xfrm>
            <a:off x="8145242" y="4041626"/>
            <a:ext cx="1083752" cy="648072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rodič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67944" y="1740629"/>
            <a:ext cx="1674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dospělý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84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594" y="343476"/>
            <a:ext cx="8229600" cy="1143000"/>
          </a:xfrm>
        </p:spPr>
        <p:txBody>
          <a:bodyPr/>
          <a:lstStyle/>
          <a:p>
            <a:pPr algn="l"/>
            <a:r>
              <a:rPr lang="cs-CZ" dirty="0" smtClean="0"/>
              <a:t>3 stavy ega</a:t>
            </a: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2564170" y="1278085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RO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2592235" y="3068960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DÍ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2596993" y="4869159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DO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86138" y="1783012"/>
            <a:ext cx="138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RODIČ</a:t>
            </a:r>
            <a:endParaRPr lang="cs-CZ" sz="3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837274" y="3596176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DÍTĚ</a:t>
            </a:r>
            <a:endParaRPr lang="cs-CZ" sz="3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439312" y="5409339"/>
            <a:ext cx="1831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DOSPĚLÝ</a:t>
            </a:r>
            <a:endParaRPr lang="cs-CZ" sz="36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629628" y="702828"/>
            <a:ext cx="436331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V Rodiči jsou nahrány všechny </a:t>
            </a:r>
            <a:endParaRPr lang="cs-CZ" dirty="0" smtClean="0"/>
          </a:p>
          <a:p>
            <a:r>
              <a:rPr lang="cs-CZ" dirty="0" smtClean="0"/>
              <a:t>domněnky</a:t>
            </a:r>
            <a:r>
              <a:rPr lang="cs-CZ" dirty="0"/>
              <a:t>, pravidla a zákony, které dítě </a:t>
            </a:r>
            <a:endParaRPr lang="cs-CZ" dirty="0" smtClean="0"/>
          </a:p>
          <a:p>
            <a:r>
              <a:rPr lang="cs-CZ" dirty="0" smtClean="0"/>
              <a:t>slyšelo </a:t>
            </a:r>
            <a:r>
              <a:rPr lang="cs-CZ" dirty="0"/>
              <a:t>od rodičů a vidělo v jejich životě.</a:t>
            </a:r>
          </a:p>
          <a:p>
            <a:r>
              <a:rPr lang="cs-CZ" dirty="0"/>
              <a:t>Mnoho rodičovských dat se projevuje v </a:t>
            </a:r>
            <a:endParaRPr lang="cs-CZ" dirty="0" smtClean="0"/>
          </a:p>
          <a:p>
            <a:r>
              <a:rPr lang="cs-CZ" dirty="0" smtClean="0"/>
              <a:t>současném </a:t>
            </a:r>
            <a:r>
              <a:rPr lang="cs-CZ" dirty="0"/>
              <a:t>životě v kategorii „jak se co dělá“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613217" y="2560871"/>
            <a:ext cx="4343807" cy="31393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pozůstatek vnitřních duševních stavů z dětství, </a:t>
            </a:r>
            <a:r>
              <a:rPr lang="cs-CZ" dirty="0" smtClean="0"/>
              <a:t>zásobu </a:t>
            </a:r>
            <a:r>
              <a:rPr lang="cs-CZ" dirty="0"/>
              <a:t>dětských pocitových reakcí. </a:t>
            </a:r>
            <a:endParaRPr lang="cs-CZ" dirty="0" smtClean="0"/>
          </a:p>
          <a:p>
            <a:r>
              <a:rPr lang="cs-CZ" dirty="0" smtClean="0"/>
              <a:t>Ty </a:t>
            </a:r>
            <a:r>
              <a:rPr lang="cs-CZ" dirty="0"/>
              <a:t>jsou různé, negativní i kladné.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negativním smyslu se jedná o pocity bezmoci </a:t>
            </a:r>
            <a:r>
              <a:rPr lang="cs-CZ" dirty="0" smtClean="0"/>
              <a:t>a </a:t>
            </a:r>
            <a:r>
              <a:rPr lang="cs-CZ" dirty="0"/>
              <a:t>strachu, provinilosti, protestu a snahu </a:t>
            </a:r>
            <a:r>
              <a:rPr lang="cs-CZ" dirty="0" smtClean="0"/>
              <a:t>překonat </a:t>
            </a:r>
            <a:r>
              <a:rPr lang="cs-CZ" dirty="0"/>
              <a:t>pocit méněcennosti.</a:t>
            </a:r>
          </a:p>
          <a:p>
            <a:r>
              <a:rPr lang="cs-CZ" dirty="0"/>
              <a:t>Dítě má i pozitivní stránky jako jsou zvědavost, </a:t>
            </a:r>
            <a:r>
              <a:rPr lang="cs-CZ" dirty="0" smtClean="0"/>
              <a:t>tvořivost</a:t>
            </a:r>
            <a:r>
              <a:rPr lang="cs-CZ" dirty="0"/>
              <a:t>, spontánnost, přání vědět, dotýkat se, </a:t>
            </a:r>
            <a:r>
              <a:rPr lang="cs-CZ" dirty="0" smtClean="0"/>
              <a:t>zkoumat </a:t>
            </a:r>
            <a:r>
              <a:rPr lang="cs-CZ" dirty="0"/>
              <a:t>a nezkažená schopnost prožívat.</a:t>
            </a:r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61560" y="5867869"/>
            <a:ext cx="4234301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Zpracovává a hodnotí informace na </a:t>
            </a:r>
            <a:r>
              <a:rPr lang="cs-CZ" dirty="0" smtClean="0">
                <a:solidFill>
                  <a:schemeClr val="bg1"/>
                </a:solidFill>
              </a:rPr>
              <a:t>základě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</a:rPr>
              <a:t>své vlastní zkušenosti a vlastního rozumu.</a:t>
            </a:r>
          </a:p>
        </p:txBody>
      </p:sp>
    </p:spTree>
    <p:extLst>
      <p:ext uri="{BB962C8B-B14F-4D97-AF65-F5344CB8AC3E}">
        <p14:creationId xmlns:p14="http://schemas.microsoft.com/office/powerpoint/2010/main" val="56293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594" y="343476"/>
            <a:ext cx="8229600" cy="1143000"/>
          </a:xfrm>
        </p:spPr>
        <p:txBody>
          <a:bodyPr/>
          <a:lstStyle/>
          <a:p>
            <a:pPr algn="l"/>
            <a:r>
              <a:rPr lang="cs-CZ" dirty="0" smtClean="0"/>
              <a:t>3 stavy ega</a:t>
            </a: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2564170" y="1278085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RO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2592235" y="3068960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DÍ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2596993" y="4869159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 smtClean="0">
                <a:solidFill>
                  <a:schemeClr val="accent6">
                    <a:lumMod val="50000"/>
                  </a:schemeClr>
                </a:solidFill>
              </a:rPr>
              <a:t>DO</a:t>
            </a:r>
            <a:endParaRPr lang="cs-CZ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86138" y="1783012"/>
            <a:ext cx="138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RODIČ</a:t>
            </a:r>
            <a:endParaRPr lang="cs-CZ" sz="3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837274" y="3596176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DÍTĚ</a:t>
            </a:r>
            <a:endParaRPr lang="cs-CZ" sz="3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439312" y="5409339"/>
            <a:ext cx="1831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DOSPĚLÝ</a:t>
            </a:r>
            <a:endParaRPr lang="cs-CZ" sz="36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661560" y="1135555"/>
            <a:ext cx="426623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Pacient: „</a:t>
            </a:r>
            <a:r>
              <a:rPr lang="cs-CZ" dirty="0" err="1" smtClean="0"/>
              <a:t>sestři</a:t>
            </a:r>
            <a:r>
              <a:rPr lang="cs-CZ" dirty="0" smtClean="0"/>
              <a:t>, já se tolik bojím té operace“</a:t>
            </a:r>
          </a:p>
          <a:p>
            <a:r>
              <a:rPr lang="cs-CZ" dirty="0" smtClean="0"/>
              <a:t>Sestra: „to musíte vydržet“ nebo „to nic není, </a:t>
            </a:r>
            <a:r>
              <a:rPr lang="cs-CZ" dirty="0" smtClean="0"/>
              <a:t>n</a:t>
            </a:r>
            <a:r>
              <a:rPr lang="cs-CZ" dirty="0" smtClean="0"/>
              <a:t>ebojte se, to zvládnete“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635342" y="2580265"/>
            <a:ext cx="4318667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Pacient: „opravdu je ta operace nutná?“</a:t>
            </a:r>
          </a:p>
          <a:p>
            <a:r>
              <a:rPr lang="cs-CZ" dirty="0" smtClean="0"/>
              <a:t>Sestra: „kdyby nebyla nutná, tak byste tu nemusel být“ nebo „jestli tu nechcete být, tak můžete jít domů, my vás tu držet nebudeme“</a:t>
            </a:r>
            <a:endParaRPr lang="cs-CZ" dirty="0"/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55968" y="4578972"/>
            <a:ext cx="4318667" cy="17543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Pacient: „já chci jít domů, už tu nebudu ani </a:t>
            </a:r>
            <a:r>
              <a:rPr lang="cs-CZ" dirty="0" smtClean="0">
                <a:solidFill>
                  <a:schemeClr val="bg1"/>
                </a:solidFill>
              </a:rPr>
              <a:t>c</a:t>
            </a:r>
            <a:r>
              <a:rPr lang="cs-CZ" dirty="0" smtClean="0">
                <a:solidFill>
                  <a:schemeClr val="bg1"/>
                </a:solidFill>
              </a:rPr>
              <a:t>hvilku“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Sestra: „s čím jste nespokojený?“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Pacient: „kdy půjdu domů“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Sestra: „ 10,00 bude vizita a pan doktor vám to poví“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Vlastní 3">
      <a:dk1>
        <a:srgbClr val="C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302</TotalTime>
  <Words>1376</Words>
  <Application>Microsoft Office PowerPoint</Application>
  <PresentationFormat>Předvádění na obrazovce (4:3)</PresentationFormat>
  <Paragraphs>223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Arial</vt:lpstr>
      <vt:lpstr>Calibri</vt:lpstr>
      <vt:lpstr>Constantia</vt:lpstr>
      <vt:lpstr>Tahoma</vt:lpstr>
      <vt:lpstr>Wingdings 2</vt:lpstr>
      <vt:lpstr>Tok</vt:lpstr>
      <vt:lpstr>Transakční analýza PhDr. Lenka Emrová</vt:lpstr>
      <vt:lpstr>Transakční analýza</vt:lpstr>
      <vt:lpstr>Zakladatel</vt:lpstr>
      <vt:lpstr>Co je transakční analýza</vt:lpstr>
      <vt:lpstr>Filozofie TA</vt:lpstr>
      <vt:lpstr>Možnosti využití</vt:lpstr>
      <vt:lpstr>T. Harris – příklad Nepřetržitý výzkum potvrdil, že tyto tři stavy existují u všech lidí. Je to, jakoby v každém byla ta stejná malá osoba, jakou byl, když mu byli tři roky. Stejně tak jsou vněm jeho rodiče. Jsou to v mozku zaznamenané aktuální zážitky z vnitřních nebo vnějších událostí, z kterých nejdůležitější a nejvýznamnější se udály v prvních pěti letech života. Nakonec je tu třetí stav, který se odlišuje od předchozích dvou</vt:lpstr>
      <vt:lpstr>3 stavy ega</vt:lpstr>
      <vt:lpstr>3 stavy ega</vt:lpstr>
      <vt:lpstr>Aby to nebylo tak jednoduché…</vt:lpstr>
      <vt:lpstr>Prezentace aplikace PowerPoint</vt:lpstr>
      <vt:lpstr>A ještě složitější…</vt:lpstr>
      <vt:lpstr>Jak poznat stavy ega (slova)</vt:lpstr>
      <vt:lpstr>Jak poznat stavy ega (hlas)</vt:lpstr>
      <vt:lpstr>Jak poznat stavy ega (výraz a gesta)</vt:lpstr>
      <vt:lpstr>Jak poznat stavy ega (postoje)</vt:lpstr>
      <vt:lpstr>Transakce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Základní životní pozice</vt:lpstr>
      <vt:lpstr>Základní životní pozice</vt:lpstr>
      <vt:lpstr>Typické reakce při řešení problému</vt:lpstr>
      <vt:lpstr>Depresivní pozice</vt:lpstr>
      <vt:lpstr>Paranoidní pozice, agresivní</vt:lpstr>
      <vt:lpstr>Schizofrenní pozice</vt:lpstr>
      <vt:lpstr>Zdravá pozice</vt:lpstr>
      <vt:lpstr>Shrnutí  https://cs.wikipedia.org/wiki/Transak%C4%8Dn%C3%AD_anal%C3%BDza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Transakční analýza</dc:title>
  <dc:creator>Lenka</dc:creator>
  <cp:lastModifiedBy>Lenka Emrova</cp:lastModifiedBy>
  <cp:revision>22</cp:revision>
  <dcterms:created xsi:type="dcterms:W3CDTF">2016-05-15T14:22:03Z</dcterms:created>
  <dcterms:modified xsi:type="dcterms:W3CDTF">2020-04-01T10:12:15Z</dcterms:modified>
</cp:coreProperties>
</file>