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63" r:id="rId4"/>
    <p:sldId id="268" r:id="rId5"/>
    <p:sldId id="266" r:id="rId6"/>
    <p:sldId id="269" r:id="rId7"/>
    <p:sldId id="270" r:id="rId8"/>
    <p:sldId id="271" r:id="rId9"/>
    <p:sldId id="277" r:id="rId10"/>
    <p:sldId id="278" r:id="rId11"/>
    <p:sldId id="279" r:id="rId12"/>
    <p:sldId id="281" r:id="rId13"/>
    <p:sldId id="280" r:id="rId14"/>
    <p:sldId id="282" r:id="rId15"/>
    <p:sldId id="283" r:id="rId16"/>
    <p:sldId id="272" r:id="rId17"/>
    <p:sldId id="274" r:id="rId18"/>
    <p:sldId id="275" r:id="rId19"/>
    <p:sldId id="276" r:id="rId20"/>
    <p:sldId id="273" r:id="rId21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04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9E389-B08E-4AC2-8D32-3F78A45FAEC5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45844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1EB71-38C1-44CA-A51B-551B350C21BA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56821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74AA1-04AC-4128-B265-8025EAEFAD81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06053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E7212-79E8-4B6D-9C67-A448A80A8459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95762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D15BA-A4D6-4BED-A203-AB79983C4474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03130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3112F-3A71-4746-B926-82AD2E2BF832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06867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B6716-B3D4-488F-A1F0-EA9A6078498B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7685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84E38-46AB-4D5E-A524-6F662980F1F4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404273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5DE34-0B4D-42EF-8467-1C22991ACF82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11733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C98E4-4F03-40F3-91C2-3F4B54CD0BF4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117325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38C7-FE33-40EE-94A8-A1D7F0F2F6CC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25248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B84E38-46AB-4D5E-A524-6F662980F1F4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21560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33375"/>
            <a:ext cx="7772400" cy="1295400"/>
          </a:xfrm>
        </p:spPr>
        <p:txBody>
          <a:bodyPr/>
          <a:lstStyle/>
          <a:p>
            <a:pPr eaLnBrk="1" hangingPunct="1">
              <a:defRPr/>
            </a:pPr>
            <a:r>
              <a:rPr lang="cs-CZ" altLang="cs-CZ" dirty="0" smtClean="0">
                <a:solidFill>
                  <a:srgbClr val="FF0000"/>
                </a:solidFill>
              </a:rPr>
              <a:t>Diabetický soubor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2133600"/>
            <a:ext cx="7416800" cy="4175125"/>
          </a:xfrm>
        </p:spPr>
        <p:txBody>
          <a:bodyPr/>
          <a:lstStyle/>
          <a:p>
            <a:pPr algn="l" eaLnBrk="1" hangingPunct="1">
              <a:buFontTx/>
              <a:buChar char="•"/>
              <a:defRPr/>
            </a:pPr>
            <a:r>
              <a:rPr lang="cs-CZ" altLang="cs-CZ" dirty="0" smtClean="0"/>
              <a:t>Glukóza</a:t>
            </a:r>
            <a:endParaRPr lang="cs-CZ" altLang="cs-CZ" dirty="0" smtClean="0"/>
          </a:p>
          <a:p>
            <a:pPr algn="l">
              <a:buFontTx/>
              <a:buChar char="•"/>
              <a:defRPr/>
            </a:pPr>
            <a:r>
              <a:rPr lang="cs-CZ" altLang="cs-CZ" dirty="0" smtClean="0"/>
              <a:t>Gluk</a:t>
            </a:r>
            <a:r>
              <a:rPr lang="cs-CZ" altLang="cs-CZ" dirty="0">
                <a:solidFill>
                  <a:prstClr val="black"/>
                </a:solidFill>
              </a:rPr>
              <a:t>óz</a:t>
            </a:r>
            <a:r>
              <a:rPr lang="cs-CZ" altLang="cs-CZ" dirty="0" smtClean="0"/>
              <a:t>a </a:t>
            </a:r>
            <a:r>
              <a:rPr lang="cs-CZ" altLang="cs-CZ" dirty="0" smtClean="0"/>
              <a:t>profil (</a:t>
            </a:r>
            <a:r>
              <a:rPr lang="cs-CZ" altLang="cs-CZ" dirty="0" err="1" smtClean="0"/>
              <a:t>oGTT</a:t>
            </a:r>
            <a:r>
              <a:rPr lang="cs-CZ" altLang="cs-CZ" dirty="0" smtClean="0"/>
              <a:t>-orální glukózový toleranční test)</a:t>
            </a:r>
          </a:p>
          <a:p>
            <a:pPr algn="l" eaLnBrk="1" hangingPunct="1">
              <a:buFontTx/>
              <a:buChar char="•"/>
              <a:defRPr/>
            </a:pPr>
            <a:r>
              <a:rPr lang="cs-CZ" altLang="cs-CZ" dirty="0" smtClean="0"/>
              <a:t>Glykovaný hemoglobin</a:t>
            </a:r>
          </a:p>
          <a:p>
            <a:pPr algn="l" eaLnBrk="1" hangingPunct="1">
              <a:buFontTx/>
              <a:buChar char="•"/>
              <a:defRPr/>
            </a:pPr>
            <a:r>
              <a:rPr lang="cs-CZ" altLang="cs-CZ" dirty="0" smtClean="0"/>
              <a:t>Glykovaný protein (</a:t>
            </a:r>
            <a:r>
              <a:rPr lang="cs-CZ" altLang="cs-CZ" dirty="0" err="1" smtClean="0"/>
              <a:t>fruktosamin</a:t>
            </a:r>
            <a:r>
              <a:rPr lang="cs-CZ" altLang="cs-CZ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976313"/>
          </a:xfrm>
        </p:spPr>
        <p:txBody>
          <a:bodyPr/>
          <a:lstStyle/>
          <a:p>
            <a:pPr algn="ctr" eaLnBrk="1" hangingPunct="1">
              <a:defRPr/>
            </a:pPr>
            <a:r>
              <a:rPr lang="cs-CZ" altLang="cs-CZ" smtClean="0"/>
              <a:t>oGTT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68413"/>
            <a:ext cx="8229600" cy="5473700"/>
          </a:xfrm>
        </p:spPr>
        <p:txBody>
          <a:bodyPr/>
          <a:lstStyle/>
          <a:p>
            <a:pPr eaLnBrk="1" hangingPunct="1">
              <a:defRPr/>
            </a:pPr>
            <a:r>
              <a:rPr lang="cs-CZ" altLang="cs-CZ" sz="2800" dirty="0" smtClean="0"/>
              <a:t>následně se ze vzorků krve a moči zjišťuje jak se organizmus s touto glukózovou zátěží vyrovnává, jak rychle dokáže toto množství cukru zpracovat </a:t>
            </a:r>
          </a:p>
          <a:p>
            <a:pPr eaLnBrk="1" hangingPunct="1">
              <a:defRPr/>
            </a:pPr>
            <a:r>
              <a:rPr lang="cs-CZ" altLang="cs-CZ" sz="2800" dirty="0" smtClean="0"/>
              <a:t>test se provádí u lidí po překročení 15-ti let</a:t>
            </a:r>
          </a:p>
          <a:p>
            <a:pPr eaLnBrk="1" hangingPunct="1">
              <a:defRPr/>
            </a:pPr>
            <a:r>
              <a:rPr lang="cs-CZ" altLang="cs-CZ" sz="2800" dirty="0" smtClean="0"/>
              <a:t>u lidí s výskytem diabetu v rodině, u obézních pacientů a u pacientů s vysokým krevním tlakem</a:t>
            </a:r>
          </a:p>
          <a:p>
            <a:pPr eaLnBrk="1" hangingPunct="1">
              <a:defRPr/>
            </a:pPr>
            <a:r>
              <a:rPr lang="cs-CZ" altLang="cs-CZ" sz="2800" dirty="0" smtClean="0">
                <a:solidFill>
                  <a:srgbClr val="FF0000"/>
                </a:solidFill>
              </a:rPr>
              <a:t>nejpočetnější skupinu tvoří pacienti, u kterých lékař v laboratoři dvakrát po sobě zachytil hladinu cukru v krvi v rozmezí 6,1– 7,0mmol/l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88913"/>
            <a:ext cx="9144000" cy="6480175"/>
          </a:xfrm>
        </p:spPr>
        <p:txBody>
          <a:bodyPr/>
          <a:lstStyle/>
          <a:p>
            <a:pPr eaLnBrk="1" hangingPunct="1">
              <a:defRPr/>
            </a:pPr>
            <a:r>
              <a:rPr lang="cs-CZ" altLang="cs-CZ" dirty="0" smtClean="0">
                <a:solidFill>
                  <a:srgbClr val="FF0000"/>
                </a:solidFill>
              </a:rPr>
              <a:t>u těhotných žen se test k vyloučení gestačního diabetu provádí ve 24. – 28. týdnu gravidity</a:t>
            </a:r>
          </a:p>
          <a:p>
            <a:pPr eaLnBrk="1" hangingPunct="1">
              <a:defRPr/>
            </a:pPr>
            <a:r>
              <a:rPr lang="cs-CZ" altLang="cs-CZ" dirty="0" smtClean="0"/>
              <a:t>Výjimku </a:t>
            </a:r>
            <a:r>
              <a:rPr lang="cs-CZ" altLang="cs-CZ" dirty="0" smtClean="0"/>
              <a:t>tvoří ženy u kterých jsou zjištěny alespoň dva rizikové faktory v anamnéze: výskyt diabetu v rodině, porod plodu s hmotností vyšší než 4000g, obezita, DM v předchozí graviditě, přítomnost cukru v moči, předchozí porod mrtvého plodu, hypertenze, opakované potraty, věk nad 30 let. Takové těhotné jsou považovány za vysoce rizikové a </a:t>
            </a:r>
            <a:r>
              <a:rPr lang="cs-CZ" altLang="cs-CZ" dirty="0" err="1" smtClean="0"/>
              <a:t>oGTT</a:t>
            </a:r>
            <a:r>
              <a:rPr lang="cs-CZ" altLang="cs-CZ" dirty="0" smtClean="0"/>
              <a:t> se u nich provádí co nejdříve v prvním trimestru.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1049338"/>
          </a:xfrm>
        </p:spPr>
        <p:txBody>
          <a:bodyPr/>
          <a:lstStyle/>
          <a:p>
            <a:pPr algn="ctr" eaLnBrk="1" hangingPunct="1">
              <a:defRPr/>
            </a:pPr>
            <a:r>
              <a:rPr lang="cs-CZ" altLang="cs-CZ" dirty="0" err="1" smtClean="0">
                <a:solidFill>
                  <a:srgbClr val="FF0000"/>
                </a:solidFill>
              </a:rPr>
              <a:t>oGTT</a:t>
            </a:r>
            <a:r>
              <a:rPr lang="cs-CZ" altLang="cs-CZ" dirty="0" smtClean="0">
                <a:solidFill>
                  <a:srgbClr val="FF0000"/>
                </a:solidFill>
              </a:rPr>
              <a:t> - princip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12875"/>
            <a:ext cx="8229600" cy="51847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altLang="cs-CZ" sz="2800" smtClean="0"/>
              <a:t>Při diabetu mellitu nebo porušené glukózové toleranci nedokáže organizmus zpracovat přijatý cukr. Podstatou vyšetření je tedy podání přesného množství cukru a následné vyšetření vzorků krve a moči, v pravidelných časových intervalech. Analýza vzorků ukáže jak je organizmus schopen se s touto zátěží vyrovnat.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sz="2800" smtClean="0"/>
              <a:t> Zdravý člověk má nalačno hladinu cukru mezi </a:t>
            </a:r>
            <a:r>
              <a:rPr lang="cs-CZ" altLang="cs-CZ" sz="2800" b="1" smtClean="0"/>
              <a:t>3,6 a 5,5 mmol/l</a:t>
            </a:r>
            <a:r>
              <a:rPr lang="cs-CZ" altLang="cs-CZ" sz="2800" smtClean="0"/>
              <a:t>. Lidé se špatnou glukózovou tolerancí mají tuto hladinu dvě hodiny po zátěži </a:t>
            </a:r>
            <a:r>
              <a:rPr lang="cs-CZ" altLang="cs-CZ" sz="2800" b="1" smtClean="0"/>
              <a:t>mezi 7,1 a 11,1 mmol/l</a:t>
            </a:r>
            <a:r>
              <a:rPr lang="cs-CZ" altLang="cs-CZ" sz="2800" smtClean="0"/>
              <a:t>. U diabetes je glykémie nad </a:t>
            </a:r>
            <a:r>
              <a:rPr lang="cs-CZ" altLang="cs-CZ" sz="2800" b="1" smtClean="0"/>
              <a:t>11,1 mmol/l</a:t>
            </a:r>
            <a:r>
              <a:rPr lang="cs-CZ" altLang="cs-CZ" sz="280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0"/>
            <a:ext cx="9144000" cy="66690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altLang="cs-CZ" sz="2800" dirty="0" smtClean="0">
                <a:solidFill>
                  <a:srgbClr val="FF0000"/>
                </a:solidFill>
              </a:rPr>
              <a:t>Odběr se provádí nejčastěji ráno a je nutné být nalačno. Před odběrem se doporučuje od večera nejíst, nepít sladké nápoje, kávu, alkohol, nekouřit. Pokud je to ze zdravotního hlediska možné, také vynechat léky.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sz="2800" dirty="0" smtClean="0">
                <a:solidFill>
                  <a:srgbClr val="FF0000"/>
                </a:solidFill>
              </a:rPr>
              <a:t>Odebírá se žilní krev nalačno a čeká se na výsledek glykémie. Pokud dosahuje glykémie hodnot vyšších než 6,9 </a:t>
            </a:r>
            <a:r>
              <a:rPr lang="cs-CZ" altLang="cs-CZ" sz="2800" dirty="0" err="1" smtClean="0">
                <a:solidFill>
                  <a:srgbClr val="FF0000"/>
                </a:solidFill>
              </a:rPr>
              <a:t>mmol</a:t>
            </a:r>
            <a:r>
              <a:rPr lang="cs-CZ" altLang="cs-CZ" sz="2800" dirty="0" smtClean="0">
                <a:solidFill>
                  <a:srgbClr val="FF0000"/>
                </a:solidFill>
              </a:rPr>
              <a:t>/l (u těhotných vyšší než 5,6 </a:t>
            </a:r>
            <a:r>
              <a:rPr lang="cs-CZ" altLang="cs-CZ" sz="2800" dirty="0" err="1" smtClean="0">
                <a:solidFill>
                  <a:srgbClr val="FF0000"/>
                </a:solidFill>
              </a:rPr>
              <a:t>mmol</a:t>
            </a:r>
            <a:r>
              <a:rPr lang="cs-CZ" altLang="cs-CZ" sz="2800" dirty="0" smtClean="0">
                <a:solidFill>
                  <a:srgbClr val="FF0000"/>
                </a:solidFill>
              </a:rPr>
              <a:t>/l) </a:t>
            </a:r>
            <a:r>
              <a:rPr lang="cs-CZ" altLang="cs-CZ" sz="2800" dirty="0" err="1" smtClean="0">
                <a:solidFill>
                  <a:srgbClr val="FF0000"/>
                </a:solidFill>
              </a:rPr>
              <a:t>oGTT</a:t>
            </a:r>
            <a:r>
              <a:rPr lang="cs-CZ" altLang="cs-CZ" sz="2800" dirty="0" smtClean="0">
                <a:solidFill>
                  <a:srgbClr val="FF0000"/>
                </a:solidFill>
              </a:rPr>
              <a:t> se neprovádí. Pokud je glykémie v rozmezí 5,6 – 6,9 </a:t>
            </a:r>
            <a:r>
              <a:rPr lang="cs-CZ" altLang="cs-CZ" sz="2800" dirty="0" err="1" smtClean="0">
                <a:solidFill>
                  <a:srgbClr val="FF0000"/>
                </a:solidFill>
              </a:rPr>
              <a:t>mmol</a:t>
            </a:r>
            <a:r>
              <a:rPr lang="cs-CZ" altLang="cs-CZ" sz="2800" dirty="0" smtClean="0">
                <a:solidFill>
                  <a:srgbClr val="FF0000"/>
                </a:solidFill>
              </a:rPr>
              <a:t>/l ( u těhotných menší než 5,6 </a:t>
            </a:r>
            <a:r>
              <a:rPr lang="cs-CZ" altLang="cs-CZ" sz="2800" dirty="0" err="1" smtClean="0">
                <a:solidFill>
                  <a:srgbClr val="FF0000"/>
                </a:solidFill>
              </a:rPr>
              <a:t>mmol</a:t>
            </a:r>
            <a:r>
              <a:rPr lang="cs-CZ" altLang="cs-CZ" sz="2800" dirty="0" smtClean="0">
                <a:solidFill>
                  <a:srgbClr val="FF0000"/>
                </a:solidFill>
              </a:rPr>
              <a:t>/l) </a:t>
            </a:r>
            <a:r>
              <a:rPr lang="cs-CZ" altLang="cs-CZ" sz="2800" dirty="0" err="1" smtClean="0">
                <a:solidFill>
                  <a:srgbClr val="FF0000"/>
                </a:solidFill>
              </a:rPr>
              <a:t>oGTT</a:t>
            </a:r>
            <a:r>
              <a:rPr lang="cs-CZ" altLang="cs-CZ" sz="2800" dirty="0" smtClean="0">
                <a:solidFill>
                  <a:srgbClr val="FF0000"/>
                </a:solidFill>
              </a:rPr>
              <a:t> se provede.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sz="2800" dirty="0" smtClean="0">
                <a:solidFill>
                  <a:srgbClr val="FF0000"/>
                </a:solidFill>
              </a:rPr>
              <a:t>Potom klient vypije během 5–10 min 75 g glukózy v 250ml roztoku. Nejčastěji se podává čaj.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sz="2800" dirty="0" smtClean="0">
                <a:solidFill>
                  <a:srgbClr val="FF0000"/>
                </a:solidFill>
              </a:rPr>
              <a:t>Další odběr žilní krve se provádí po 120 minutách. Při diagnostice gestačního diabetu se navíc může provést odběr žilní krve za 60 minut po zátěži.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cs-CZ" altLang="cs-CZ" dirty="0" smtClean="0">
                <a:solidFill>
                  <a:srgbClr val="FF0000"/>
                </a:solidFill>
              </a:rPr>
              <a:t>POZOR!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492375"/>
            <a:ext cx="8229600" cy="3527425"/>
          </a:xfrm>
        </p:spPr>
        <p:txBody>
          <a:bodyPr/>
          <a:lstStyle/>
          <a:p>
            <a:pPr eaLnBrk="1" hangingPunct="1">
              <a:defRPr/>
            </a:pPr>
            <a:r>
              <a:rPr lang="cs-CZ" altLang="cs-CZ" smtClean="0"/>
              <a:t>Během doby čekání není dovolena větší fyzická zátěž (např. dobíhání na odběr), kouření ani konzumace jídla.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cs-CZ" altLang="cs-CZ" smtClean="0"/>
              <a:t>Výsledek oGTT 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8229600" cy="47640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altLang="cs-CZ" sz="2400" smtClean="0"/>
              <a:t>Na výsledky pacient čeká maximálně dva dny. Důležitou hodnotou je hladina glukózy v žilní krvi za dvě hodiny po vypití sladkého roztoku. Pokud je hladina glukózy nižší než 7,8 mmol pak se nejedná o diabetes ani porušení glukózové tolerance a vše je v pořádku.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altLang="cs-CZ" sz="2400" smtClean="0"/>
              <a:t>Při hladině vyšší než 7,8 ale nižší než 11,1 mmol se jedná o porušenou toleranci glukózy. Tento stav se řeší dietními opatřeními, nápravou životního stylu, redukcí přebytečných kil a sportovní aktivitou. Samozřejmostí jsou i pravidelné návštěvy lékaře spojené s kontrolou hladiny glukózy v krvi.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altLang="cs-CZ" sz="2400" smtClean="0"/>
              <a:t>Při výsledné hodnotě vyšší než 11,1 mmol je jasné, že se jedná o onemocnění diabetes mellitus. Léčba onemocnění spočívá kromě úpravy životosprávy také v podávání léků, případně v aplikaci inzulínu.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1049338"/>
          </a:xfrm>
        </p:spPr>
        <p:txBody>
          <a:bodyPr/>
          <a:lstStyle/>
          <a:p>
            <a:pPr algn="ctr" eaLnBrk="1" hangingPunct="1">
              <a:defRPr/>
            </a:pPr>
            <a:r>
              <a:rPr lang="cs-CZ" altLang="cs-CZ" smtClean="0"/>
              <a:t>Glykovaný hemoglobin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41438"/>
            <a:ext cx="8229600" cy="53276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altLang="cs-CZ" dirty="0" smtClean="0"/>
              <a:t>Glykovaný hemoglobin (HbA1c) je látka, která vzniká v organismu neenzymatickou reakcí (</a:t>
            </a:r>
            <a:r>
              <a:rPr lang="cs-CZ" altLang="cs-CZ" dirty="0" err="1" smtClean="0"/>
              <a:t>tzv.glykace</a:t>
            </a:r>
            <a:r>
              <a:rPr lang="cs-CZ" altLang="cs-CZ" dirty="0" smtClean="0"/>
              <a:t>) mezi glukózou a hemoglobinem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dirty="0" smtClean="0"/>
              <a:t>HbA1c dává nepřímou informaci o průměrné hladině cukru v krvi v časovém období, které odpovídá biologickému poločasu přežívání červených krvinek (tj. </a:t>
            </a:r>
            <a:r>
              <a:rPr lang="cs-CZ" altLang="cs-CZ" dirty="0" smtClean="0"/>
              <a:t>120 dní)</a:t>
            </a:r>
            <a:endParaRPr lang="cs-CZ" altLang="cs-CZ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dirty="0" smtClean="0"/>
              <a:t>Jde o průměrnou nebo dlouhodobou glykémii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cs-CZ" altLang="cs-CZ" smtClean="0"/>
              <a:t>Glykovaný hemoglobin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28775"/>
            <a:ext cx="8229600" cy="4824413"/>
          </a:xfrm>
        </p:spPr>
        <p:txBody>
          <a:bodyPr/>
          <a:lstStyle/>
          <a:p>
            <a:pPr eaLnBrk="1" hangingPunct="1">
              <a:defRPr/>
            </a:pPr>
            <a:r>
              <a:rPr lang="cs-CZ" altLang="cs-CZ" sz="2800" dirty="0" smtClean="0"/>
              <a:t>umožňuje posoudit dlouhodobou kompenzaci </a:t>
            </a:r>
            <a:r>
              <a:rPr lang="cs-CZ" altLang="cs-CZ" sz="2800" dirty="0" smtClean="0"/>
              <a:t>diabetu </a:t>
            </a:r>
            <a:endParaRPr lang="cs-CZ" altLang="cs-CZ" sz="2800" dirty="0" smtClean="0"/>
          </a:p>
          <a:p>
            <a:pPr eaLnBrk="1" hangingPunct="1">
              <a:defRPr/>
            </a:pPr>
            <a:r>
              <a:rPr lang="cs-CZ" altLang="cs-CZ" sz="2800" dirty="0" smtClean="0"/>
              <a:t>HbA1c umožňuje zhodnotit riziko rozvoje diabetických komplikací</a:t>
            </a:r>
          </a:p>
          <a:p>
            <a:pPr eaLnBrk="1" hangingPunct="1">
              <a:defRPr/>
            </a:pPr>
            <a:r>
              <a:rPr lang="cs-CZ" altLang="cs-CZ" sz="2800" dirty="0" smtClean="0"/>
              <a:t>pacient před odběrem nemusí být nalačno</a:t>
            </a:r>
          </a:p>
          <a:p>
            <a:pPr>
              <a:defRPr/>
            </a:pPr>
            <a:r>
              <a:rPr lang="cs-CZ" altLang="cs-CZ" sz="2800" dirty="0" smtClean="0"/>
              <a:t>HbA1c vyjadřujeme v procentech jako procento glykovaného hemoglobinu z celkového hemoglobinu v krvi  </a:t>
            </a:r>
            <a:r>
              <a:rPr lang="cs-CZ" altLang="cs-CZ" sz="2800" dirty="0"/>
              <a:t>nebo nově v </a:t>
            </a:r>
            <a:r>
              <a:rPr lang="cs-CZ" altLang="cs-CZ" sz="2800" dirty="0" err="1">
                <a:solidFill>
                  <a:srgbClr val="FF0000"/>
                </a:solidFill>
              </a:rPr>
              <a:t>mmol</a:t>
            </a:r>
            <a:r>
              <a:rPr lang="cs-CZ" altLang="cs-CZ" sz="2800" dirty="0">
                <a:solidFill>
                  <a:srgbClr val="FF0000"/>
                </a:solidFill>
              </a:rPr>
              <a:t>/mol </a:t>
            </a:r>
            <a:endParaRPr lang="cs-CZ" altLang="cs-CZ" sz="2800" dirty="0" smtClean="0">
              <a:solidFill>
                <a:srgbClr val="FF0000"/>
              </a:solidFill>
            </a:endParaRPr>
          </a:p>
          <a:p>
            <a:pPr>
              <a:defRPr/>
            </a:pPr>
            <a:r>
              <a:rPr lang="pl-PL" altLang="cs-CZ" sz="2800" dirty="0" smtClean="0"/>
              <a:t> referenční meze u </a:t>
            </a:r>
            <a:r>
              <a:rPr lang="pl-PL" altLang="cs-CZ" sz="2800" dirty="0"/>
              <a:t>zdravých dospělých </a:t>
            </a:r>
            <a:r>
              <a:rPr lang="cs-CZ" altLang="cs-CZ" sz="2800" dirty="0" smtClean="0"/>
              <a:t>jsou </a:t>
            </a:r>
            <a:r>
              <a:rPr lang="pl-PL" altLang="cs-CZ" sz="2800" dirty="0" smtClean="0"/>
              <a:t>do 39mmol/mol</a:t>
            </a:r>
            <a:r>
              <a:rPr lang="cs-CZ" altLang="cs-CZ" sz="2800" dirty="0" smtClean="0"/>
              <a:t> (v </a:t>
            </a:r>
            <a:r>
              <a:rPr lang="cs-CZ" altLang="cs-CZ" sz="2800" dirty="0" smtClean="0"/>
              <a:t>rozmezí 2,8 – 4,0 % </a:t>
            </a:r>
            <a:r>
              <a:rPr lang="cs-CZ" altLang="cs-CZ" sz="2800" dirty="0" smtClean="0"/>
              <a:t>) </a:t>
            </a:r>
            <a:endParaRPr lang="cs-CZ" altLang="cs-CZ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cs-CZ" altLang="cs-CZ" smtClean="0"/>
              <a:t>Glykovaný hemoglobin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8686800" cy="4114800"/>
          </a:xfrm>
        </p:spPr>
        <p:txBody>
          <a:bodyPr/>
          <a:lstStyle/>
          <a:p>
            <a:pPr eaLnBrk="1" hangingPunct="1">
              <a:defRPr/>
            </a:pPr>
            <a:r>
              <a:rPr lang="cs-CZ" altLang="cs-CZ" smtClean="0"/>
              <a:t>U diabetika se rozlišují 3 stupně kompenzace</a:t>
            </a:r>
          </a:p>
          <a:p>
            <a:pPr lvl="1" eaLnBrk="1" hangingPunct="1">
              <a:defRPr/>
            </a:pPr>
            <a:r>
              <a:rPr lang="cs-CZ" altLang="cs-CZ" smtClean="0"/>
              <a:t>výborná kompenzace do 4,5 % </a:t>
            </a:r>
          </a:p>
          <a:p>
            <a:pPr lvl="1" eaLnBrk="1" hangingPunct="1">
              <a:defRPr/>
            </a:pPr>
            <a:r>
              <a:rPr lang="cs-CZ" altLang="cs-CZ" smtClean="0"/>
              <a:t>uspokojivá kompenzace 4,5% - 6,0%</a:t>
            </a:r>
          </a:p>
          <a:p>
            <a:pPr lvl="1" eaLnBrk="1" hangingPunct="1">
              <a:defRPr/>
            </a:pPr>
            <a:r>
              <a:rPr lang="cs-CZ" altLang="cs-CZ" smtClean="0"/>
              <a:t>neuspokojivá kompenzace nad 6,0%</a:t>
            </a:r>
          </a:p>
          <a:p>
            <a:pPr eaLnBrk="1" hangingPunct="1">
              <a:defRPr/>
            </a:pPr>
            <a:r>
              <a:rPr lang="cs-CZ" altLang="cs-CZ" smtClean="0"/>
              <a:t>POZOR: </a:t>
            </a:r>
          </a:p>
          <a:p>
            <a:pPr lvl="1" eaLnBrk="1" hangingPunct="1">
              <a:defRPr/>
            </a:pPr>
            <a:r>
              <a:rPr lang="cs-CZ" altLang="cs-CZ" smtClean="0"/>
              <a:t>HbA1c může být výrazně snížen častými denními nebo nočními bezpříznakovými (asymptomatickými) hypoglykémiemi </a:t>
            </a:r>
          </a:p>
          <a:p>
            <a:pPr lvl="1" eaLnBrk="1" hangingPunct="1">
              <a:defRPr/>
            </a:pPr>
            <a:endParaRPr lang="cs-CZ" altLang="cs-CZ" smtClean="0"/>
          </a:p>
          <a:p>
            <a:pPr lvl="1" eaLnBrk="1" hangingPunct="1">
              <a:buFont typeface="Tahoma" panose="020B0604030504040204" pitchFamily="34" charset="0"/>
              <a:buNone/>
              <a:defRPr/>
            </a:pPr>
            <a:endParaRPr lang="cs-CZ" alt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cs-CZ" altLang="cs-CZ" smtClean="0"/>
              <a:t>Glykovaný hemoglobin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57338"/>
            <a:ext cx="8229600" cy="5111750"/>
          </a:xfrm>
        </p:spPr>
        <p:txBody>
          <a:bodyPr/>
          <a:lstStyle/>
          <a:p>
            <a:pPr eaLnBrk="1" hangingPunct="1">
              <a:defRPr/>
            </a:pPr>
            <a:r>
              <a:rPr lang="cs-CZ" altLang="cs-CZ" smtClean="0"/>
              <a:t>Frekvence odběrů u diabetiků</a:t>
            </a:r>
          </a:p>
          <a:p>
            <a:pPr lvl="1" eaLnBrk="1" hangingPunct="1">
              <a:defRPr/>
            </a:pPr>
            <a:r>
              <a:rPr lang="cs-CZ" altLang="cs-CZ" smtClean="0"/>
              <a:t>léčených dietou:.……………....1x ročně</a:t>
            </a:r>
            <a:br>
              <a:rPr lang="cs-CZ" altLang="cs-CZ" smtClean="0"/>
            </a:br>
            <a:r>
              <a:rPr lang="cs-CZ" altLang="cs-CZ" smtClean="0"/>
              <a:t>léčených tabletami (antidiabetika): </a:t>
            </a:r>
          </a:p>
          <a:p>
            <a:pPr lvl="2" eaLnBrk="1" hangingPunct="1">
              <a:defRPr/>
            </a:pPr>
            <a:r>
              <a:rPr lang="cs-CZ" altLang="cs-CZ" smtClean="0"/>
              <a:t>špatně kompenzovaných………..2x ročně </a:t>
            </a:r>
          </a:p>
          <a:p>
            <a:pPr lvl="2" eaLnBrk="1" hangingPunct="1">
              <a:defRPr/>
            </a:pPr>
            <a:r>
              <a:rPr lang="cs-CZ" altLang="cs-CZ" smtClean="0"/>
              <a:t>dobře kompenzovaných………….1x ročně </a:t>
            </a:r>
          </a:p>
          <a:p>
            <a:pPr lvl="1" eaLnBrk="1" hangingPunct="1">
              <a:defRPr/>
            </a:pPr>
            <a:r>
              <a:rPr lang="cs-CZ" altLang="cs-CZ" smtClean="0"/>
              <a:t>léčených inzulínem: </a:t>
            </a:r>
          </a:p>
          <a:p>
            <a:pPr lvl="2" eaLnBrk="1" hangingPunct="1">
              <a:defRPr/>
            </a:pPr>
            <a:r>
              <a:rPr lang="cs-CZ" altLang="cs-CZ" smtClean="0"/>
              <a:t>špatně kompenzovaných……......4x ročně (tj. každé 3 měsíce) </a:t>
            </a:r>
          </a:p>
          <a:p>
            <a:pPr lvl="2" eaLnBrk="1" hangingPunct="1">
              <a:defRPr/>
            </a:pPr>
            <a:r>
              <a:rPr lang="cs-CZ" altLang="cs-CZ" smtClean="0"/>
              <a:t>dobře kompenzovaných.............2-4x ročně (tj. každých 3-6 měsíců</a:t>
            </a:r>
          </a:p>
          <a:p>
            <a:pPr lvl="1" eaLnBrk="1" hangingPunct="1">
              <a:defRPr/>
            </a:pPr>
            <a:endParaRPr lang="cs-CZ" alt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cs-CZ" altLang="cs-CZ" smtClean="0"/>
              <a:t>Glukosa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dirty="0" smtClean="0"/>
              <a:t>Ambulantní metody</a:t>
            </a:r>
          </a:p>
          <a:p>
            <a:pPr lvl="1" eaLnBrk="1" hangingPunct="1">
              <a:defRPr/>
            </a:pPr>
            <a:r>
              <a:rPr lang="cs-CZ" altLang="cs-CZ" dirty="0" smtClean="0"/>
              <a:t>vizuální hodnocení vzhledu moče </a:t>
            </a:r>
          </a:p>
          <a:p>
            <a:pPr lvl="1" eaLnBrk="1" hangingPunct="1">
              <a:defRPr/>
            </a:pPr>
            <a:r>
              <a:rPr lang="cs-CZ" altLang="cs-CZ" dirty="0" err="1" smtClean="0"/>
              <a:t>testační</a:t>
            </a:r>
            <a:r>
              <a:rPr lang="cs-CZ" altLang="cs-CZ" dirty="0" smtClean="0"/>
              <a:t> proužky </a:t>
            </a:r>
          </a:p>
          <a:p>
            <a:pPr lvl="1" eaLnBrk="1" hangingPunct="1">
              <a:defRPr/>
            </a:pPr>
            <a:r>
              <a:rPr lang="cs-CZ" altLang="cs-CZ" dirty="0" smtClean="0"/>
              <a:t>glukometry</a:t>
            </a:r>
            <a:endParaRPr lang="cs-CZ" altLang="cs-CZ" dirty="0" smtClean="0"/>
          </a:p>
          <a:p>
            <a:pPr eaLnBrk="1" hangingPunct="1">
              <a:defRPr/>
            </a:pPr>
            <a:r>
              <a:rPr lang="cs-CZ" altLang="cs-CZ" dirty="0" smtClean="0"/>
              <a:t>Laboratorní metody</a:t>
            </a:r>
          </a:p>
          <a:p>
            <a:pPr lvl="1" eaLnBrk="1" hangingPunct="1">
              <a:defRPr/>
            </a:pPr>
            <a:r>
              <a:rPr lang="cs-CZ" altLang="cs-CZ" dirty="0" smtClean="0"/>
              <a:t>enzymová metoda end-point</a:t>
            </a:r>
          </a:p>
          <a:p>
            <a:pPr lvl="1" eaLnBrk="1" hangingPunct="1">
              <a:defRPr/>
            </a:pPr>
            <a:r>
              <a:rPr lang="cs-CZ" altLang="cs-CZ" dirty="0" smtClean="0"/>
              <a:t>enzymová kinetická metoda</a:t>
            </a:r>
          </a:p>
          <a:p>
            <a:pPr lvl="1" eaLnBrk="1" hangingPunct="1">
              <a:defRPr/>
            </a:pPr>
            <a:endParaRPr lang="cs-CZ" alt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cs-CZ" altLang="cs-CZ" smtClean="0"/>
              <a:t>Fruktosamin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mtClean="0"/>
              <a:t>glykovaný protein, glykosylovaný protein, glykovaný sérový albumin </a:t>
            </a:r>
          </a:p>
          <a:p>
            <a:pPr eaLnBrk="1" hangingPunct="1">
              <a:defRPr/>
            </a:pPr>
            <a:r>
              <a:rPr lang="cs-CZ" altLang="cs-CZ" smtClean="0"/>
              <a:t>sledování diabetu v průběhu času, a to zejména v případě, že jej není možné sledovat pomocí HbA1c testu </a:t>
            </a:r>
          </a:p>
          <a:p>
            <a:pPr eaLnBrk="1" hangingPunct="1">
              <a:defRPr/>
            </a:pPr>
            <a:r>
              <a:rPr lang="cs-CZ" altLang="cs-CZ" smtClean="0"/>
              <a:t>hodnotí průměrnou hladinu glukózy v krvi během posledních 2-3 týdnů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cs-CZ" altLang="cs-CZ" smtClean="0"/>
              <a:t>Multifunkční testační proužky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2800" dirty="0" smtClean="0"/>
              <a:t>provádí </a:t>
            </a:r>
            <a:r>
              <a:rPr lang="cs-CZ" altLang="cs-CZ" sz="2800" dirty="0" smtClean="0"/>
              <a:t>se v nativní neodstředěné moči na bázi suché chemie </a:t>
            </a:r>
          </a:p>
          <a:p>
            <a:pPr eaLnBrk="1" hangingPunct="1">
              <a:defRPr/>
            </a:pPr>
            <a:r>
              <a:rPr lang="cs-CZ" altLang="cs-CZ" sz="2800" dirty="0" smtClean="0"/>
              <a:t>mono - nebo polyfunkční indikátorové proužky </a:t>
            </a:r>
          </a:p>
          <a:p>
            <a:pPr eaLnBrk="1" hangingPunct="1">
              <a:defRPr/>
            </a:pPr>
            <a:r>
              <a:rPr lang="cs-CZ" altLang="cs-CZ" sz="2800" dirty="0" smtClean="0"/>
              <a:t>vizuální srovnání se škálou na obalu nebo proměření reflexním fotometrem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cs-CZ" altLang="cs-CZ" smtClean="0"/>
              <a:t>Vymezení indikačních oblastí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mtClean="0"/>
              <a:t>Glukóza </a:t>
            </a:r>
          </a:p>
          <a:p>
            <a:pPr lvl="1" eaLnBrk="1" hangingPunct="1">
              <a:defRPr/>
            </a:pPr>
            <a:r>
              <a:rPr lang="cs-CZ" altLang="cs-CZ" smtClean="0"/>
              <a:t>enzymatické stanovení glukózy v moči je specifické pro D-glukózu </a:t>
            </a:r>
          </a:p>
          <a:p>
            <a:pPr lvl="1" eaLnBrk="1" hangingPunct="1">
              <a:defRPr/>
            </a:pPr>
            <a:r>
              <a:rPr lang="cs-CZ" altLang="cs-CZ" smtClean="0"/>
              <a:t>jiné cukry nedávají pozitivní reakci </a:t>
            </a:r>
          </a:p>
          <a:p>
            <a:pPr lvl="1" eaLnBrk="1" hangingPunct="1">
              <a:defRPr/>
            </a:pPr>
            <a:r>
              <a:rPr lang="cs-CZ" altLang="cs-CZ" smtClean="0"/>
              <a:t>specificky určuje glykosurii z prerenálních (diabetes mellitus) a renálních (tubulární poruchy) příčin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cs-CZ" altLang="cs-CZ" smtClean="0"/>
              <a:t>Vymezení indikačních oblastí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mtClean="0"/>
              <a:t>Protein (bílkovina)</a:t>
            </a:r>
          </a:p>
          <a:p>
            <a:pPr lvl="1" eaLnBrk="1" hangingPunct="1">
              <a:defRPr/>
            </a:pPr>
            <a:r>
              <a:rPr lang="cs-CZ" altLang="cs-CZ" smtClean="0"/>
              <a:t>směs nízko- a vysokomolekulárních proteinů </a:t>
            </a:r>
          </a:p>
          <a:p>
            <a:pPr lvl="1" eaLnBrk="1" hangingPunct="1">
              <a:defRPr/>
            </a:pPr>
            <a:r>
              <a:rPr lang="cs-CZ" altLang="cs-CZ" smtClean="0"/>
              <a:t>vždy je signálem onemocnění ledvin (pokud se nejedná o fyziologický nález – těhotenství, horečnatá onemocnění)</a:t>
            </a:r>
          </a:p>
          <a:p>
            <a:pPr lvl="1" eaLnBrk="1" hangingPunct="1">
              <a:defRPr/>
            </a:pPr>
            <a:r>
              <a:rPr lang="cs-CZ" altLang="cs-CZ" smtClean="0"/>
              <a:t>při pozitivitě jde nejčastěji o glomerulární proteinurii (nejvíce je detegována přítomnost albuminu)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cs-CZ" altLang="cs-CZ" smtClean="0"/>
              <a:t>Vymezení indikačních oblastí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57338"/>
            <a:ext cx="8229600" cy="49672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altLang="cs-CZ" smtClean="0"/>
              <a:t>Ketolátky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cs-CZ" smtClean="0"/>
              <a:t>stanovení acetoacetátu a acetonu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cs-CZ" smtClean="0"/>
              <a:t>pozitivita je při ketoacidóze různé etiologie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cs-CZ" smtClean="0"/>
              <a:t>výrazně zvýšená lipolýza při diabetes mellitus, hladovění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smtClean="0"/>
              <a:t>Bilirubin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cs-CZ" smtClean="0"/>
              <a:t>pozitivita je při hepatopatiích, zvláště při poruchách funkce žlučového pólu hepatocytu a obstrukci či zánětu distálně od něho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cs-CZ" smtClean="0"/>
              <a:t>je detegováno již relativně malé zvýšení konjugovaného bilirubinu v séru 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cs-CZ" alt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cs-CZ" altLang="cs-CZ" smtClean="0"/>
              <a:t>Vymezení indikačních oblastí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57338"/>
            <a:ext cx="8229600" cy="4895850"/>
          </a:xfrm>
        </p:spPr>
        <p:txBody>
          <a:bodyPr/>
          <a:lstStyle/>
          <a:p>
            <a:pPr eaLnBrk="1" hangingPunct="1">
              <a:defRPr/>
            </a:pPr>
            <a:r>
              <a:rPr lang="cs-CZ" altLang="cs-CZ" smtClean="0"/>
              <a:t>Urobilinogen </a:t>
            </a:r>
          </a:p>
          <a:p>
            <a:pPr lvl="1" eaLnBrk="1" hangingPunct="1">
              <a:defRPr/>
            </a:pPr>
            <a:r>
              <a:rPr lang="cs-CZ" altLang="cs-CZ" smtClean="0"/>
              <a:t>pozitivita může být při zvýšeném katabolismu hemoglobinu</a:t>
            </a:r>
          </a:p>
          <a:p>
            <a:pPr lvl="1" eaLnBrk="1" hangingPunct="1">
              <a:defRPr/>
            </a:pPr>
            <a:r>
              <a:rPr lang="cs-CZ" altLang="cs-CZ" smtClean="0"/>
              <a:t>zvýšené produkci urobilinogenu ve střevě </a:t>
            </a:r>
          </a:p>
          <a:p>
            <a:pPr lvl="1" eaLnBrk="1" hangingPunct="1">
              <a:defRPr/>
            </a:pPr>
            <a:r>
              <a:rPr lang="cs-CZ" altLang="cs-CZ" smtClean="0"/>
              <a:t>hepatopatiích </a:t>
            </a:r>
          </a:p>
          <a:p>
            <a:pPr lvl="1" eaLnBrk="1" hangingPunct="1">
              <a:defRPr/>
            </a:pPr>
            <a:r>
              <a:rPr lang="cs-CZ" altLang="cs-CZ" smtClean="0"/>
              <a:t>neúplné obstrukci a zánětech intra- a extrahepatálních žlučových cest </a:t>
            </a:r>
          </a:p>
          <a:p>
            <a:pPr lvl="1" eaLnBrk="1" hangingPunct="1">
              <a:defRPr/>
            </a:pPr>
            <a:r>
              <a:rPr lang="cs-CZ" altLang="cs-CZ" smtClean="0"/>
              <a:t>negativní nález je při úplné obstrukci žlučových cest a absenci normální bakteriální střevní flóry </a:t>
            </a:r>
          </a:p>
          <a:p>
            <a:pPr lvl="1" eaLnBrk="1" hangingPunct="1">
              <a:defRPr/>
            </a:pPr>
            <a:endParaRPr lang="cs-CZ" alt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cs-CZ" altLang="cs-CZ" smtClean="0"/>
              <a:t>Vymezení indikačních oblastí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8229600" cy="4692650"/>
          </a:xfrm>
        </p:spPr>
        <p:txBody>
          <a:bodyPr/>
          <a:lstStyle/>
          <a:p>
            <a:pPr eaLnBrk="1" hangingPunct="1">
              <a:defRPr/>
            </a:pPr>
            <a:r>
              <a:rPr lang="cs-CZ" altLang="cs-CZ" dirty="0" smtClean="0"/>
              <a:t>Krev, hemoglobin a myoglobin </a:t>
            </a:r>
          </a:p>
          <a:p>
            <a:pPr lvl="1" eaLnBrk="1" hangingPunct="1">
              <a:defRPr/>
            </a:pPr>
            <a:r>
              <a:rPr lang="cs-CZ" altLang="cs-CZ" dirty="0" smtClean="0"/>
              <a:t>pozitivita udává přítomnost </a:t>
            </a:r>
            <a:r>
              <a:rPr lang="cs-CZ" altLang="cs-CZ" dirty="0" err="1" smtClean="0"/>
              <a:t>erytrocyturie</a:t>
            </a:r>
            <a:r>
              <a:rPr lang="cs-CZ" altLang="cs-CZ" dirty="0" smtClean="0"/>
              <a:t> nad 5 erytrocytů v 1 µl moči nebo hemoglobinu uvolněného při dodatečné lýze z více než 10 erytrocytů v 1 µl moči </a:t>
            </a:r>
          </a:p>
          <a:p>
            <a:pPr lvl="1" eaLnBrk="1" hangingPunct="1">
              <a:defRPr/>
            </a:pPr>
            <a:r>
              <a:rPr lang="cs-CZ" altLang="cs-CZ" dirty="0" err="1" smtClean="0"/>
              <a:t>prerenálním</a:t>
            </a:r>
            <a:r>
              <a:rPr lang="cs-CZ" altLang="cs-CZ" dirty="0" smtClean="0"/>
              <a:t> </a:t>
            </a:r>
            <a:r>
              <a:rPr lang="cs-CZ" altLang="cs-CZ" dirty="0" smtClean="0"/>
              <a:t>důvodem pozitivity jsou patologické stavy vedoucí k přítomnosti hemoglobinu a myoglobinu v plazmě (hemolytické stavy, </a:t>
            </a:r>
            <a:r>
              <a:rPr lang="cs-CZ" altLang="cs-CZ" dirty="0" err="1" smtClean="0"/>
              <a:t>crush</a:t>
            </a:r>
            <a:r>
              <a:rPr lang="cs-CZ" altLang="cs-CZ" dirty="0" smtClean="0"/>
              <a:t> syndrom, popáleniny, myopatie)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cs-CZ" altLang="cs-CZ" sz="4000" dirty="0" err="1" smtClean="0">
                <a:solidFill>
                  <a:srgbClr val="FF0000"/>
                </a:solidFill>
              </a:rPr>
              <a:t>oGTT</a:t>
            </a:r>
            <a:r>
              <a:rPr lang="cs-CZ" altLang="cs-CZ" sz="4000" dirty="0" smtClean="0">
                <a:solidFill>
                  <a:srgbClr val="FF0000"/>
                </a:solidFill>
              </a:rPr>
              <a:t>-orální glukózový toleranční test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dirty="0" smtClean="0"/>
              <a:t>pomocná vyšetřovací metoda, která se používá k diagnostice onemocnění diabetes mellitus, gestačního diabetu (cukrovka v těhotenství) a porušené glukózové tolerance </a:t>
            </a:r>
          </a:p>
          <a:p>
            <a:pPr eaLnBrk="1" hangingPunct="1">
              <a:defRPr/>
            </a:pPr>
            <a:r>
              <a:rPr lang="cs-CZ" altLang="cs-CZ" dirty="0" smtClean="0"/>
              <a:t>funkční test založený na měření glykémie na lačno a po podání glukózy (běžný hroznový cukr) ústy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1652</TotalTime>
  <Words>605</Words>
  <Application>Microsoft Office PowerPoint</Application>
  <PresentationFormat>Předvádění na obrazovce (4:3)</PresentationFormat>
  <Paragraphs>98</Paragraphs>
  <Slides>20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Tahoma</vt:lpstr>
      <vt:lpstr>Motiv Office</vt:lpstr>
      <vt:lpstr>Diabetický soubor</vt:lpstr>
      <vt:lpstr>Glukosa</vt:lpstr>
      <vt:lpstr>Multifunkční testační proužky</vt:lpstr>
      <vt:lpstr>Vymezení indikačních oblastí</vt:lpstr>
      <vt:lpstr>Vymezení indikačních oblastí</vt:lpstr>
      <vt:lpstr>Vymezení indikačních oblastí</vt:lpstr>
      <vt:lpstr>Vymezení indikačních oblastí</vt:lpstr>
      <vt:lpstr>Vymezení indikačních oblastí</vt:lpstr>
      <vt:lpstr>oGTT-orální glukózový toleranční test</vt:lpstr>
      <vt:lpstr>oGTT</vt:lpstr>
      <vt:lpstr>Prezentace aplikace PowerPoint</vt:lpstr>
      <vt:lpstr>oGTT - princip</vt:lpstr>
      <vt:lpstr>Prezentace aplikace PowerPoint</vt:lpstr>
      <vt:lpstr>POZOR!</vt:lpstr>
      <vt:lpstr>Výsledek oGTT </vt:lpstr>
      <vt:lpstr>Glykovaný hemoglobin</vt:lpstr>
      <vt:lpstr>Glykovaný hemoglobin</vt:lpstr>
      <vt:lpstr>Glykovaný hemoglobin</vt:lpstr>
      <vt:lpstr>Glykovaný hemoglobin</vt:lpstr>
      <vt:lpstr>Fruktosamin</vt:lpstr>
    </vt:vector>
  </TitlesOfParts>
  <Company>vfn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Glukosa</dc:title>
  <dc:creator>Lipidy4i</dc:creator>
  <cp:lastModifiedBy>Uživatel systému Windows</cp:lastModifiedBy>
  <cp:revision>15</cp:revision>
  <dcterms:created xsi:type="dcterms:W3CDTF">2010-03-15T06:44:44Z</dcterms:created>
  <dcterms:modified xsi:type="dcterms:W3CDTF">2021-02-25T12:33:42Z</dcterms:modified>
</cp:coreProperties>
</file>