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notesMasterIdLst>
    <p:notesMasterId r:id="rId50"/>
  </p:notesMasterIdLst>
  <p:sldIdLst>
    <p:sldId id="304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296" r:id="rId16"/>
    <p:sldId id="318" r:id="rId17"/>
    <p:sldId id="319" r:id="rId18"/>
    <p:sldId id="288" r:id="rId19"/>
    <p:sldId id="289" r:id="rId20"/>
    <p:sldId id="266" r:id="rId21"/>
    <p:sldId id="292" r:id="rId22"/>
    <p:sldId id="293" r:id="rId23"/>
    <p:sldId id="290" r:id="rId24"/>
    <p:sldId id="294" r:id="rId25"/>
    <p:sldId id="291" r:id="rId26"/>
    <p:sldId id="295" r:id="rId27"/>
    <p:sldId id="297" r:id="rId28"/>
    <p:sldId id="298" r:id="rId29"/>
    <p:sldId id="299" r:id="rId30"/>
    <p:sldId id="300" r:id="rId31"/>
    <p:sldId id="320" r:id="rId32"/>
    <p:sldId id="301" r:id="rId33"/>
    <p:sldId id="321" r:id="rId34"/>
    <p:sldId id="322" r:id="rId35"/>
    <p:sldId id="302" r:id="rId36"/>
    <p:sldId id="303" r:id="rId37"/>
    <p:sldId id="323" r:id="rId38"/>
    <p:sldId id="287" r:id="rId39"/>
    <p:sldId id="324" r:id="rId40"/>
    <p:sldId id="330" r:id="rId41"/>
    <p:sldId id="331" r:id="rId42"/>
    <p:sldId id="332" r:id="rId43"/>
    <p:sldId id="333" r:id="rId44"/>
    <p:sldId id="325" r:id="rId45"/>
    <p:sldId id="326" r:id="rId46"/>
    <p:sldId id="327" r:id="rId47"/>
    <p:sldId id="328" r:id="rId48"/>
    <p:sldId id="329" r:id="rId4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00"/>
    <a:srgbClr val="FF6600"/>
    <a:srgbClr val="FFFC8C"/>
    <a:srgbClr val="FF3300"/>
    <a:srgbClr val="FDF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10" autoAdjust="0"/>
  </p:normalViewPr>
  <p:slideViewPr>
    <p:cSldViewPr>
      <p:cViewPr varScale="1">
        <p:scale>
          <a:sx n="69" d="100"/>
          <a:sy n="69" d="100"/>
        </p:scale>
        <p:origin x="11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35A4DA0-F0E3-4819-A210-418A2C9C8AF7}" type="datetimeFigureOut">
              <a:rPr lang="cs-CZ"/>
              <a:pPr>
                <a:defRPr/>
              </a:pPr>
              <a:t>23.02.2021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20F75C-0C02-47AB-B013-08CE258CA92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32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2B4E2DA-2A2E-4DF0-9339-6DD214FCC069}" type="slidenum">
              <a:rPr lang="cs-CZ" altLang="cs-CZ"/>
              <a:pPr eaLnBrk="1" hangingPunct="1"/>
              <a:t>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453D22C-1AF6-4342-AD7F-AE1591085FD8}" type="slidenum">
              <a:rPr lang="cs-CZ" altLang="cs-CZ"/>
              <a:pPr eaLnBrk="1" hangingPunct="1"/>
              <a:t>41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56AE11A-D62F-44F0-8671-F71F96001664}" type="slidenum">
              <a:rPr lang="cs-CZ" altLang="cs-CZ"/>
              <a:pPr eaLnBrk="1" hangingPunct="1"/>
              <a:t>42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563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8F515BE-5323-47D2-9E4A-36C5A1C797BC}" type="slidenum">
              <a:rPr lang="cs-CZ" altLang="cs-CZ"/>
              <a:pPr eaLnBrk="1" hangingPunct="1"/>
              <a:t>43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F17F-F866-4C1C-B1EF-750FB26858CF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273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2695-17CD-4690-A34A-04435D582DB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3950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2695-17CD-4690-A34A-04435D582DB8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0043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2695-17CD-4690-A34A-04435D582DB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9516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2695-17CD-4690-A34A-04435D582DB8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8927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2695-17CD-4690-A34A-04435D582DB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81021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128E6-9577-4ECD-B482-C77561D081C9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48778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F869F-3C8B-48EB-917E-A5D64D18CE3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9438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2695-17CD-4690-A34A-04435D582DB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672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8FF3C-890E-4639-9FBD-FFD2B9F15EBD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4270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6C9F-AE19-460E-A6F8-DA84A676692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8236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D2C4-2091-496C-AE89-003791B3A9E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7306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B2695-17CD-4690-A34A-04435D582DB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66550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38DD-748D-4323-AF19-05E73646449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2146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9B8-B499-4E31-B3CB-CCBCB0A8AEC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68208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21E8-2A19-48E6-869C-CCA110B3307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4469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EB2695-17CD-4690-A34A-04435D582DB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0157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692150"/>
            <a:ext cx="8510588" cy="1296988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chemeClr val="accent2"/>
                </a:solidFill>
                <a:effectLst/>
              </a:rPr>
              <a:t>Proces diagnostiky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2205038"/>
            <a:ext cx="8540750" cy="3894137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effectLst/>
              </a:rPr>
              <a:t>Kvalifikované rozhodnutí informovaného lékaře.</a:t>
            </a:r>
            <a:endParaRPr lang="cs-CZ" altLang="cs-CZ" dirty="0" smtClean="0">
              <a:effectLst/>
            </a:endParaRPr>
          </a:p>
          <a:p>
            <a:pPr eaLnBrk="1" hangingPunct="1"/>
            <a:r>
              <a:rPr lang="cs-CZ" altLang="cs-CZ" dirty="0" smtClean="0">
                <a:effectLst/>
              </a:rPr>
              <a:t>Bezchybná </a:t>
            </a:r>
            <a:r>
              <a:rPr lang="cs-CZ" altLang="cs-CZ" dirty="0" err="1" smtClean="0">
                <a:effectLst/>
              </a:rPr>
              <a:t>preanalytická</a:t>
            </a:r>
            <a:r>
              <a:rPr lang="cs-CZ" altLang="cs-CZ" dirty="0" smtClean="0">
                <a:effectLst/>
              </a:rPr>
              <a:t> </a:t>
            </a:r>
            <a:r>
              <a:rPr lang="cs-CZ" altLang="cs-CZ" dirty="0" smtClean="0">
                <a:effectLst/>
              </a:rPr>
              <a:t>fáze.</a:t>
            </a:r>
            <a:endParaRPr lang="cs-CZ" altLang="cs-CZ" dirty="0" smtClean="0">
              <a:effectLst/>
            </a:endParaRPr>
          </a:p>
          <a:p>
            <a:pPr eaLnBrk="1" hangingPunct="1"/>
            <a:r>
              <a:rPr lang="cs-CZ" altLang="cs-CZ" dirty="0" smtClean="0">
                <a:effectLst/>
              </a:rPr>
              <a:t>Přesná </a:t>
            </a:r>
            <a:r>
              <a:rPr lang="cs-CZ" altLang="cs-CZ" dirty="0" smtClean="0">
                <a:effectLst/>
              </a:rPr>
              <a:t>analýza.</a:t>
            </a:r>
            <a:endParaRPr lang="cs-CZ" altLang="cs-CZ" dirty="0" smtClean="0">
              <a:effectLst/>
            </a:endParaRPr>
          </a:p>
          <a:p>
            <a:pPr eaLnBrk="1" hangingPunct="1"/>
            <a:r>
              <a:rPr lang="cs-CZ" altLang="cs-CZ" dirty="0" smtClean="0">
                <a:effectLst/>
              </a:rPr>
              <a:t>Správná interpretace </a:t>
            </a:r>
            <a:r>
              <a:rPr lang="cs-CZ" altLang="cs-CZ" dirty="0" smtClean="0">
                <a:effectLst/>
              </a:rPr>
              <a:t>výsledků.</a:t>
            </a:r>
            <a:endParaRPr lang="cs-CZ" altLang="cs-CZ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599" y="609600"/>
            <a:ext cx="6347713" cy="803176"/>
          </a:xfrm>
        </p:spPr>
        <p:txBody>
          <a:bodyPr/>
          <a:lstStyle/>
          <a:p>
            <a:pPr eaLnBrk="1" hangingPunct="1"/>
            <a:r>
              <a:rPr lang="cs-CZ" altLang="cs-CZ" sz="3600" dirty="0" smtClean="0">
                <a:solidFill>
                  <a:schemeClr val="hlink"/>
                </a:solidFill>
                <a:effectLst/>
              </a:rPr>
              <a:t>Žádanka </a:t>
            </a:r>
            <a:r>
              <a:rPr lang="cs-CZ" altLang="cs-CZ" sz="3600" dirty="0" smtClean="0">
                <a:solidFill>
                  <a:schemeClr val="hlink"/>
                </a:solidFill>
                <a:effectLst/>
              </a:rPr>
              <a:t>o vyšetření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1676400"/>
            <a:ext cx="9144000" cy="44227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Jméno a příjmení pacienta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Rodné </a:t>
            </a:r>
            <a:r>
              <a:rPr lang="cs-CZ" altLang="cs-CZ" sz="2400" dirty="0" smtClean="0">
                <a:effectLst/>
              </a:rPr>
              <a:t>číslo /datum narození – muž, žena/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Číslo </a:t>
            </a:r>
            <a:r>
              <a:rPr lang="cs-CZ" altLang="cs-CZ" sz="2400" dirty="0" smtClean="0">
                <a:effectLst/>
              </a:rPr>
              <a:t>zdravotní pojišťovny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Diagnóza </a:t>
            </a:r>
            <a:r>
              <a:rPr lang="cs-CZ" altLang="cs-CZ" sz="2400" dirty="0" smtClean="0">
                <a:effectLst/>
              </a:rPr>
              <a:t>hlavní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Označení </a:t>
            </a:r>
            <a:r>
              <a:rPr lang="cs-CZ" altLang="cs-CZ" sz="2400" dirty="0" smtClean="0">
                <a:effectLst/>
              </a:rPr>
              <a:t>vzorku v režimu </a:t>
            </a:r>
            <a:r>
              <a:rPr lang="cs-CZ" altLang="cs-CZ" sz="2400" dirty="0" err="1" smtClean="0">
                <a:effectLst/>
              </a:rPr>
              <a:t>statim</a:t>
            </a:r>
            <a:endParaRPr lang="cs-CZ" altLang="cs-CZ" sz="2400" dirty="0" smtClean="0"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Odbornost</a:t>
            </a:r>
            <a:r>
              <a:rPr lang="cs-CZ" altLang="cs-CZ" sz="2400" dirty="0" smtClean="0">
                <a:effectLst/>
              </a:rPr>
              <a:t>, razítko a podpis lékaře požadujícího vyšetření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Datum </a:t>
            </a:r>
            <a:r>
              <a:rPr lang="cs-CZ" altLang="cs-CZ" sz="2400" dirty="0" smtClean="0">
                <a:effectLst/>
              </a:rPr>
              <a:t>a čas odběru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Identifikace </a:t>
            </a:r>
            <a:r>
              <a:rPr lang="cs-CZ" altLang="cs-CZ" sz="2400" dirty="0" smtClean="0">
                <a:effectLst/>
              </a:rPr>
              <a:t>odebírající osoby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Druh </a:t>
            </a:r>
            <a:r>
              <a:rPr lang="cs-CZ" altLang="cs-CZ" sz="2400" dirty="0" smtClean="0">
                <a:effectLst/>
              </a:rPr>
              <a:t>požadovaného vyšetření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>
                <a:effectLst/>
              </a:rPr>
              <a:t>Další </a:t>
            </a:r>
            <a:r>
              <a:rPr lang="cs-CZ" altLang="cs-CZ" sz="2400" dirty="0" smtClean="0">
                <a:effectLst/>
              </a:rPr>
              <a:t>poznámky – léčba-léky, infuze, transfuze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Údaje 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na identifikačním štítku</a:t>
            </a: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09599" y="1484784"/>
            <a:ext cx="7130753" cy="5112568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altLang="cs-CZ" sz="2400" dirty="0" smtClean="0">
                <a:effectLst/>
              </a:rPr>
              <a:t>Jméno </a:t>
            </a:r>
            <a:r>
              <a:rPr lang="cs-CZ" altLang="cs-CZ" sz="2400" dirty="0" smtClean="0">
                <a:effectLst/>
              </a:rPr>
              <a:t>a příjmení pacienta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400" dirty="0" smtClean="0">
                <a:effectLst/>
              </a:rPr>
              <a:t>Rodné </a:t>
            </a:r>
            <a:r>
              <a:rPr lang="cs-CZ" altLang="cs-CZ" sz="2400" dirty="0" smtClean="0">
                <a:effectLst/>
              </a:rPr>
              <a:t>číslo nebo náhradní číslo pojištěnce nebo datum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dirty="0" smtClean="0">
                <a:effectLst/>
              </a:rPr>
              <a:t>	narození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endParaRPr lang="cs-CZ" altLang="cs-CZ" sz="2400" dirty="0" smtClean="0">
              <a:effectLst/>
            </a:endParaRP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dirty="0" smtClean="0">
                <a:solidFill>
                  <a:srgbClr val="FF0000"/>
                </a:solidFill>
                <a:effectLst/>
              </a:rPr>
              <a:t>IDEÁL: štítek vytištěný z informačního systému, lepený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dirty="0" smtClean="0">
                <a:solidFill>
                  <a:srgbClr val="FF0000"/>
                </a:solidFill>
                <a:effectLst/>
              </a:rPr>
              <a:t>jak na žádanku, tak na odběrovou nádobu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dirty="0" smtClean="0">
                <a:effectLst/>
              </a:rPr>
              <a:t>(jméno a příjmení, rodní číslo, kód pojišťovny, identifikace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dirty="0" smtClean="0">
                <a:effectLst/>
              </a:rPr>
              <a:t>žádajícího lékaře, diagnóza, adresa pacienta)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endParaRPr lang="cs-CZ" altLang="cs-CZ" sz="2400" dirty="0" smtClean="0">
              <a:effectLst/>
            </a:endParaRPr>
          </a:p>
          <a:p>
            <a:pPr algn="ctr"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b="1" dirty="0" smtClean="0">
                <a:solidFill>
                  <a:srgbClr val="FF0000"/>
                </a:solidFill>
                <a:effectLst/>
              </a:rPr>
              <a:t>ÚDAJE NA ŽÁDANCE A NA ŠTÍTKU S BIOLOGICKÝM</a:t>
            </a:r>
          </a:p>
          <a:p>
            <a:pPr algn="ctr"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b="1" dirty="0" smtClean="0">
                <a:solidFill>
                  <a:srgbClr val="FF0000"/>
                </a:solidFill>
                <a:effectLst/>
              </a:rPr>
              <a:t>MATERIÁLEM MUSÍ BÝT SHODNÉ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br>
              <a:rPr lang="cs-CZ" altLang="cs-CZ" sz="3200" dirty="0" smtClean="0">
                <a:solidFill>
                  <a:schemeClr val="accent2"/>
                </a:solidFill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analyzovaný materiál</a:t>
            </a:r>
          </a:p>
        </p:txBody>
      </p:sp>
      <p:sp>
        <p:nvSpPr>
          <p:cNvPr id="4301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2800" b="1" dirty="0" smtClean="0"/>
              <a:t>Krev</a:t>
            </a:r>
            <a:r>
              <a:rPr lang="cs-CZ" altLang="cs-CZ" sz="2800" dirty="0" smtClean="0"/>
              <a:t> </a:t>
            </a:r>
          </a:p>
          <a:p>
            <a:pPr lvl="1" eaLnBrk="1" hangingPunct="1">
              <a:defRPr/>
            </a:pPr>
            <a:r>
              <a:rPr lang="cs-CZ" altLang="cs-CZ" sz="2000" dirty="0" smtClean="0"/>
              <a:t>venózní</a:t>
            </a:r>
          </a:p>
          <a:p>
            <a:pPr lvl="1" eaLnBrk="1" hangingPunct="1">
              <a:defRPr/>
            </a:pPr>
            <a:r>
              <a:rPr lang="cs-CZ" altLang="cs-CZ" sz="2000" dirty="0" smtClean="0"/>
              <a:t>arteriální</a:t>
            </a:r>
          </a:p>
          <a:p>
            <a:pPr lvl="1" eaLnBrk="1" hangingPunct="1">
              <a:defRPr/>
            </a:pPr>
            <a:r>
              <a:rPr lang="cs-CZ" altLang="cs-CZ" sz="2000" dirty="0" smtClean="0"/>
              <a:t>kapilární</a:t>
            </a:r>
            <a:endParaRPr lang="cs-CZ" altLang="cs-CZ" sz="2000" dirty="0" smtClean="0"/>
          </a:p>
          <a:p>
            <a:pPr lvl="1" eaLnBrk="1" hangingPunct="1">
              <a:buFontTx/>
              <a:buNone/>
              <a:defRPr/>
            </a:pPr>
            <a:endParaRPr lang="cs-CZ" altLang="cs-CZ" sz="2000" dirty="0" smtClean="0"/>
          </a:p>
          <a:p>
            <a:pPr lvl="1" eaLnBrk="1" hangingPunct="1">
              <a:buFontTx/>
              <a:buNone/>
              <a:defRPr/>
            </a:pPr>
            <a:r>
              <a:rPr lang="cs-CZ" altLang="cs-CZ" sz="2000" dirty="0" smtClean="0"/>
              <a:t>Venózní krev </a:t>
            </a:r>
          </a:p>
          <a:p>
            <a:pPr lvl="1" eaLnBrk="1" hangingPunct="1">
              <a:defRPr/>
            </a:pPr>
            <a:r>
              <a:rPr lang="cs-CZ" altLang="cs-CZ" sz="2000" dirty="0" smtClean="0">
                <a:solidFill>
                  <a:srgbClr val="FF0000"/>
                </a:solidFill>
              </a:rPr>
              <a:t>srážlivá (sérum)</a:t>
            </a:r>
          </a:p>
          <a:p>
            <a:pPr lvl="1" eaLnBrk="1" hangingPunct="1">
              <a:defRPr/>
            </a:pPr>
            <a:r>
              <a:rPr lang="cs-CZ" altLang="cs-CZ" sz="2000" dirty="0" smtClean="0">
                <a:solidFill>
                  <a:srgbClr val="FF0000"/>
                </a:solidFill>
              </a:rPr>
              <a:t>nesrážlivá (plazma)</a:t>
            </a:r>
          </a:p>
          <a:p>
            <a:pPr lvl="1" eaLnBrk="1" hangingPunct="1">
              <a:buFontTx/>
              <a:buNone/>
              <a:defRPr/>
            </a:pPr>
            <a:endParaRPr lang="cs-CZ" altLang="cs-CZ" dirty="0" smtClean="0"/>
          </a:p>
          <a:p>
            <a:pPr lvl="1" eaLnBrk="1" hangingPunct="1">
              <a:buFontTx/>
              <a:buNone/>
              <a:defRPr/>
            </a:pPr>
            <a:endParaRPr lang="cs-CZ" altLang="cs-CZ" dirty="0" smtClean="0"/>
          </a:p>
          <a:p>
            <a:pPr lvl="1" eaLnBrk="1" hangingPunct="1">
              <a:defRPr/>
            </a:pPr>
            <a:endParaRPr lang="cs-CZ" altLang="cs-CZ" dirty="0" smtClean="0"/>
          </a:p>
          <a:p>
            <a:pPr lvl="1" eaLnBrk="1" hangingPunct="1"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br>
              <a:rPr lang="cs-CZ" altLang="cs-CZ" sz="3200" dirty="0" smtClean="0">
                <a:solidFill>
                  <a:schemeClr val="accent2"/>
                </a:solidFill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analyzovaný materiál</a:t>
            </a:r>
          </a:p>
        </p:txBody>
      </p:sp>
      <p:sp>
        <p:nvSpPr>
          <p:cNvPr id="4403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09599" y="1930400"/>
            <a:ext cx="6347714" cy="437892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/>
              <a:t>Moč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/>
              <a:t>Mozkomíšní mok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/>
              <a:t>Stolice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/>
              <a:t>Plodová voda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/>
              <a:t>Pot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/>
              <a:t>Sliny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/>
              <a:t>Tkáně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/>
              <a:t>Hnis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/>
              <a:t>Sputum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altLang="cs-CZ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cs-CZ" alt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br>
              <a:rPr lang="cs-CZ" altLang="cs-CZ" sz="3200" dirty="0" smtClean="0">
                <a:solidFill>
                  <a:schemeClr val="accent2"/>
                </a:solidFill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b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. odběr 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vzorku venózní krve</a:t>
            </a:r>
          </a:p>
        </p:txBody>
      </p:sp>
      <p:sp>
        <p:nvSpPr>
          <p:cNvPr id="4505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20 min před odběrem zaujmout polohu vsedě </a:t>
            </a:r>
          </a:p>
          <a:p>
            <a:pPr eaLnBrk="1" hangingPunct="1">
              <a:defRPr/>
            </a:pPr>
            <a:r>
              <a:rPr lang="cs-CZ" altLang="cs-CZ" dirty="0" smtClean="0"/>
              <a:t>zajištění správné polohy paže</a:t>
            </a:r>
          </a:p>
          <a:p>
            <a:pPr eaLnBrk="1" hangingPunct="1">
              <a:defRPr/>
            </a:pPr>
            <a:r>
              <a:rPr lang="cs-CZ" altLang="cs-CZ" dirty="0" smtClean="0"/>
              <a:t>aplikace </a:t>
            </a:r>
            <a:r>
              <a:rPr lang="cs-CZ" altLang="cs-CZ" dirty="0" smtClean="0"/>
              <a:t>turniketu – </a:t>
            </a:r>
            <a:r>
              <a:rPr lang="cs-CZ" altLang="cs-CZ" dirty="0" smtClean="0">
                <a:solidFill>
                  <a:srgbClr val="FF0000"/>
                </a:solidFill>
              </a:rPr>
              <a:t>odběr na laktát bez použití turniketu</a:t>
            </a:r>
          </a:p>
          <a:p>
            <a:pPr eaLnBrk="1" hangingPunct="1">
              <a:defRPr/>
            </a:pPr>
            <a:r>
              <a:rPr lang="cs-CZ" altLang="cs-CZ" dirty="0" smtClean="0"/>
              <a:t>posouzení </a:t>
            </a:r>
            <a:r>
              <a:rPr lang="cs-CZ" altLang="cs-CZ" dirty="0" smtClean="0"/>
              <a:t>kvality žilního systému – výběr jehly správného průsvitu</a:t>
            </a:r>
          </a:p>
          <a:p>
            <a:pPr eaLnBrk="1" hangingPunct="1">
              <a:defRPr/>
            </a:pPr>
            <a:endParaRPr lang="cs-CZ" altLang="cs-CZ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cs-CZ" altLang="cs-CZ" dirty="0" smtClean="0"/>
          </a:p>
          <a:p>
            <a:pPr eaLnBrk="1" hangingPunct="1"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 smtClean="0">
                <a:solidFill>
                  <a:schemeClr val="accent2"/>
                </a:solidFill>
                <a:effectLst/>
              </a:rPr>
              <a:t>Odběr venózní krve</a:t>
            </a:r>
          </a:p>
        </p:txBody>
      </p:sp>
      <p:sp>
        <p:nvSpPr>
          <p:cNvPr id="7885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Správný výběr paže:</a:t>
            </a:r>
          </a:p>
          <a:p>
            <a:pPr lvl="1" eaLnBrk="1" hangingPunct="1">
              <a:defRPr/>
            </a:pPr>
            <a:r>
              <a:rPr lang="cs-CZ" altLang="cs-CZ" smtClean="0"/>
              <a:t>jizvy</a:t>
            </a:r>
          </a:p>
          <a:p>
            <a:pPr lvl="1" eaLnBrk="1" hangingPunct="1">
              <a:defRPr/>
            </a:pPr>
            <a:r>
              <a:rPr lang="cs-CZ" altLang="cs-CZ" smtClean="0"/>
              <a:t>hematom</a:t>
            </a:r>
          </a:p>
          <a:p>
            <a:pPr lvl="1" eaLnBrk="1" hangingPunct="1">
              <a:defRPr/>
            </a:pPr>
            <a:r>
              <a:rPr lang="cs-CZ" altLang="cs-CZ" smtClean="0"/>
              <a:t>infuze </a:t>
            </a:r>
          </a:p>
          <a:p>
            <a:pPr lvl="1" eaLnBrk="1" hangingPunct="1">
              <a:defRPr/>
            </a:pPr>
            <a:r>
              <a:rPr lang="cs-CZ" altLang="cs-CZ" smtClean="0"/>
              <a:t>mastektomie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76954" y="188640"/>
            <a:ext cx="6347713" cy="1152128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r>
              <a:rPr lang="cs-CZ" altLang="cs-CZ" sz="3200" dirty="0" smtClean="0">
                <a:effectLst/>
              </a:rPr>
              <a:t/>
            </a:r>
            <a:br>
              <a:rPr lang="cs-CZ" altLang="cs-CZ" sz="3200" dirty="0" smtClean="0"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b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. odběr 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vzorku venózní krve</a:t>
            </a:r>
          </a:p>
        </p:txBody>
      </p:sp>
      <p:sp>
        <p:nvSpPr>
          <p:cNvPr id="2867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09599" y="1772816"/>
            <a:ext cx="6347714" cy="4464496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/>
              <a:t> </a:t>
            </a:r>
            <a:r>
              <a:rPr lang="cs-CZ" altLang="cs-CZ" sz="2800" dirty="0" smtClean="0">
                <a:effectLst/>
              </a:rPr>
              <a:t>Desinfekce místa vpichu - </a:t>
            </a:r>
            <a:r>
              <a:rPr lang="cs-CZ" altLang="cs-CZ" sz="2800" dirty="0" smtClean="0">
                <a:solidFill>
                  <a:srgbClr val="FF0000"/>
                </a:solidFill>
                <a:effectLst/>
              </a:rPr>
              <a:t>pozor na alergii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altLang="cs-CZ" sz="2400" dirty="0" smtClean="0">
                <a:solidFill>
                  <a:srgbClr val="FF0000"/>
                </a:solidFill>
                <a:effectLst/>
              </a:rPr>
              <a:t>Desinfekční prostředek musí před vpichem zaschnout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altLang="cs-CZ" sz="2000" b="1" dirty="0" smtClean="0">
                <a:solidFill>
                  <a:srgbClr val="FF0000"/>
                </a:solidFill>
                <a:effectLst/>
              </a:rPr>
              <a:t>mokrý = hemolýza, štípaní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altLang="cs-CZ" sz="2000" b="1" dirty="0" smtClean="0">
                <a:solidFill>
                  <a:srgbClr val="FF0000"/>
                </a:solidFill>
                <a:effectLst/>
              </a:rPr>
              <a:t>nutno dodržet dobu expozice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>
                <a:effectLst/>
              </a:rPr>
              <a:t>Otevřený </a:t>
            </a:r>
            <a:r>
              <a:rPr lang="cs-CZ" altLang="cs-CZ" sz="2800" dirty="0" smtClean="0">
                <a:effectLst/>
              </a:rPr>
              <a:t>systém – krev musí volně vytékat do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 smtClean="0">
                <a:effectLst/>
              </a:rPr>
              <a:t>	zkumavky, nepřípustné je nasávání do stříkačky a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 smtClean="0">
                <a:effectLst/>
              </a:rPr>
              <a:t>	následné přeplňování /poškození krevních buněk,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 smtClean="0">
                <a:effectLst/>
              </a:rPr>
              <a:t>	zkreslení koagulačního výsledku</a:t>
            </a:r>
            <a:r>
              <a:rPr lang="cs-CZ" altLang="cs-CZ" sz="2800" dirty="0" smtClean="0">
                <a:effectLst/>
              </a:rPr>
              <a:t>/.</a:t>
            </a:r>
            <a:endParaRPr lang="cs-CZ" altLang="cs-CZ" sz="2800" dirty="0" smtClean="0">
              <a:effectLst/>
            </a:endParaRP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>
                <a:effectLst/>
              </a:rPr>
              <a:t>Uzavřený </a:t>
            </a:r>
            <a:r>
              <a:rPr lang="cs-CZ" altLang="cs-CZ" sz="2800" dirty="0" smtClean="0">
                <a:effectLst/>
              </a:rPr>
              <a:t>systém – při správném postupu dojde k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 smtClean="0">
                <a:effectLst/>
              </a:rPr>
              <a:t>	vyrovnání tlaku ve chvíli, kdy je množství krve ve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 smtClean="0">
                <a:effectLst/>
              </a:rPr>
              <a:t>	zkumavce po </a:t>
            </a:r>
            <a:r>
              <a:rPr lang="cs-CZ" altLang="cs-CZ" sz="2800" dirty="0" smtClean="0">
                <a:effectLst/>
              </a:rPr>
              <a:t>rysku.</a:t>
            </a:r>
            <a:endParaRPr lang="cs-CZ" altLang="cs-CZ" sz="2800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FF0000"/>
                </a:solidFill>
                <a:effectLst/>
              </a:rPr>
              <a:t>Upozornění !!!</a:t>
            </a:r>
          </a:p>
        </p:txBody>
      </p:sp>
      <p:sp>
        <p:nvSpPr>
          <p:cNvPr id="2969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09599" y="1700808"/>
            <a:ext cx="6347714" cy="4608512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>
                <a:effectLst/>
              </a:rPr>
              <a:t>pozor </a:t>
            </a:r>
            <a:r>
              <a:rPr lang="cs-CZ" altLang="cs-CZ" sz="2800" dirty="0" smtClean="0">
                <a:effectLst/>
              </a:rPr>
              <a:t>na dobu zaškrcení turniketu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>
                <a:effectLst/>
              </a:rPr>
              <a:t>jakmile </a:t>
            </a:r>
            <a:r>
              <a:rPr lang="cs-CZ" altLang="cs-CZ" sz="2800" dirty="0" smtClean="0">
                <a:effectLst/>
              </a:rPr>
              <a:t>se objeví krev v odběrové nádobě, uvolnit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 smtClean="0">
                <a:effectLst/>
              </a:rPr>
              <a:t>	turniket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>
                <a:effectLst/>
              </a:rPr>
              <a:t>pozici </a:t>
            </a:r>
            <a:r>
              <a:rPr lang="cs-CZ" altLang="cs-CZ" sz="2800" dirty="0" smtClean="0">
                <a:effectLst/>
              </a:rPr>
              <a:t>jehly v žíle neměnit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>
                <a:effectLst/>
              </a:rPr>
              <a:t>respektovat </a:t>
            </a:r>
            <a:r>
              <a:rPr lang="cs-CZ" altLang="cs-CZ" sz="2800" dirty="0" smtClean="0">
                <a:effectLst/>
              </a:rPr>
              <a:t>pořadí odebíraných vzorků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>
                <a:effectLst/>
              </a:rPr>
              <a:t>zkumavky </a:t>
            </a:r>
            <a:r>
              <a:rPr lang="cs-CZ" altLang="cs-CZ" sz="2800" dirty="0" smtClean="0">
                <a:effectLst/>
              </a:rPr>
              <a:t>s antikoagulans ihned po naplnění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 smtClean="0">
                <a:effectLst/>
              </a:rPr>
              <a:t>	mírným kývavým pohybem promíchat – </a:t>
            </a:r>
            <a:r>
              <a:rPr lang="cs-CZ" altLang="cs-CZ" sz="2800" dirty="0" smtClean="0">
                <a:solidFill>
                  <a:srgbClr val="FF0000"/>
                </a:solidFill>
                <a:effectLst/>
              </a:rPr>
              <a:t>netřepat!!!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>
                <a:effectLst/>
              </a:rPr>
              <a:t>odběrová </a:t>
            </a:r>
            <a:r>
              <a:rPr lang="cs-CZ" altLang="cs-CZ" sz="2800" dirty="0" smtClean="0">
                <a:effectLst/>
              </a:rPr>
              <a:t>nádoba nesmí být potřísněna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 smtClean="0">
                <a:effectLst/>
              </a:rPr>
              <a:t>	biologickým materiálem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>
                <a:solidFill>
                  <a:schemeClr val="accent2"/>
                </a:solidFill>
              </a:rPr>
              <a:t>Poloha pacienta při odběru</a:t>
            </a:r>
          </a:p>
        </p:txBody>
      </p:sp>
      <p:sp>
        <p:nvSpPr>
          <p:cNvPr id="6758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Vzpřímená pozice: </a:t>
            </a:r>
            <a:r>
              <a:rPr lang="cs-CZ" altLang="cs-CZ" smtClean="0">
                <a:cs typeface="Arial" charset="0"/>
              </a:rPr>
              <a:t>↑ hydrostatický tlak</a:t>
            </a:r>
          </a:p>
          <a:p>
            <a:pPr lvl="1" eaLnBrk="1" hangingPunct="1">
              <a:defRPr/>
            </a:pPr>
            <a:r>
              <a:rPr lang="cs-CZ" altLang="cs-CZ" smtClean="0">
                <a:cs typeface="Arial" charset="0"/>
              </a:rPr>
              <a:t>přesun vody a iontů z plazmy→ ↑proteinů a krevních elementů = zahuštění plazmy</a:t>
            </a:r>
          </a:p>
          <a:p>
            <a:pPr lvl="1" eaLnBrk="1" hangingPunct="1">
              <a:defRPr/>
            </a:pPr>
            <a:r>
              <a:rPr lang="cs-CZ" altLang="cs-CZ" smtClean="0">
                <a:cs typeface="Arial" charset="0"/>
              </a:rPr>
              <a:t>↑ hormonů</a:t>
            </a:r>
          </a:p>
          <a:p>
            <a:pPr lvl="1" eaLnBrk="1" hangingPunct="1">
              <a:defRPr/>
            </a:pPr>
            <a:endParaRPr lang="cs-CZ" altLang="cs-CZ" smtClean="0">
              <a:cs typeface="Arial" charset="0"/>
            </a:endParaRPr>
          </a:p>
          <a:p>
            <a:pPr eaLnBrk="1" hangingPunct="1">
              <a:defRPr/>
            </a:pPr>
            <a:r>
              <a:rPr lang="cs-CZ" altLang="cs-CZ" smtClean="0">
                <a:cs typeface="Arial" charset="0"/>
              </a:rPr>
              <a:t>Poloha vleže: ↓proteiny, enzymy (ALP,AST)</a:t>
            </a:r>
          </a:p>
          <a:p>
            <a:pPr lvl="1" eaLnBrk="1" hangingPunct="1">
              <a:defRPr/>
            </a:pPr>
            <a:r>
              <a:rPr lang="cs-CZ" altLang="cs-CZ" smtClean="0">
                <a:cs typeface="Arial" charset="0"/>
              </a:rPr>
              <a:t>látky na proteiny vázané: Ca, TC, hormony</a:t>
            </a:r>
          </a:p>
          <a:p>
            <a:pPr eaLnBrk="1" hangingPunct="1">
              <a:defRPr/>
            </a:pPr>
            <a:endParaRPr lang="cs-CZ" altLang="cs-CZ" smtClean="0">
              <a:cs typeface="Arial" charset="0"/>
            </a:endParaRPr>
          </a:p>
          <a:p>
            <a:pPr eaLnBrk="1" hangingPunct="1">
              <a:defRPr/>
            </a:pPr>
            <a:endParaRPr lang="cs-CZ" altLang="cs-CZ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>
                <a:solidFill>
                  <a:schemeClr val="accent2"/>
                </a:solidFill>
              </a:rPr>
              <a:t>Faktory ovlivňující odběr krve</a:t>
            </a:r>
          </a:p>
        </p:txBody>
      </p:sp>
      <p:sp>
        <p:nvSpPr>
          <p:cNvPr id="68612" name="Rectangle 4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Dlouho přiložený turniket, cvičení paží:</a:t>
            </a:r>
          </a:p>
          <a:p>
            <a:pPr lvl="1" eaLnBrk="1" hangingPunct="1">
              <a:defRPr/>
            </a:pPr>
            <a:r>
              <a:rPr lang="cs-CZ" altLang="cs-CZ" smtClean="0">
                <a:cs typeface="Arial" charset="0"/>
              </a:rPr>
              <a:t>	↑ proteinů, lipidů, AST, CK, Fe,K, laktátu, Ca</a:t>
            </a:r>
            <a:endParaRPr lang="cs-CZ" altLang="cs-CZ" smtClean="0"/>
          </a:p>
          <a:p>
            <a:pPr eaLnBrk="1" hangingPunct="1">
              <a:defRPr/>
            </a:pPr>
            <a:r>
              <a:rPr lang="cs-CZ" altLang="cs-CZ" smtClean="0"/>
              <a:t>Trauma: K, LD</a:t>
            </a:r>
          </a:p>
          <a:p>
            <a:pPr eaLnBrk="1" hangingPunct="1">
              <a:defRPr/>
            </a:pPr>
            <a:r>
              <a:rPr lang="cs-CZ" altLang="cs-CZ" smtClean="0"/>
              <a:t>Tenká odběrová jehla: K, LD, ACP, AST, ALT, bilirubin</a:t>
            </a:r>
          </a:p>
          <a:p>
            <a:pPr eaLnBrk="1" hangingPunct="1">
              <a:defRPr/>
            </a:pPr>
            <a:r>
              <a:rPr lang="cs-CZ" altLang="cs-CZ" smtClean="0"/>
              <a:t>Stopy antiseptika: degradační produkty fibrinogenu – hemolýza</a:t>
            </a:r>
          </a:p>
          <a:p>
            <a:pPr eaLnBrk="1" hangingPunct="1">
              <a:defRPr/>
            </a:pPr>
            <a:endParaRPr lang="cs-CZ" altLang="cs-CZ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mtClean="0"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404813"/>
            <a:ext cx="8510588" cy="15843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dirty="0" smtClean="0">
                <a:solidFill>
                  <a:schemeClr val="accent2"/>
                </a:solidFill>
                <a:effectLst/>
              </a:rPr>
              <a:t>Faktory ovlivňující hodnoty biochemických parametrů</a:t>
            </a:r>
            <a:br>
              <a:rPr lang="cs-CZ" altLang="cs-CZ" sz="4000" dirty="0" smtClean="0">
                <a:solidFill>
                  <a:schemeClr val="accent2"/>
                </a:solidFill>
                <a:effectLst/>
              </a:rPr>
            </a:br>
            <a:endParaRPr lang="cs-CZ" altLang="cs-CZ" sz="4000" dirty="0" smtClean="0">
              <a:solidFill>
                <a:schemeClr val="accent2"/>
              </a:solidFill>
              <a:effectLst/>
            </a:endParaRPr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2565400"/>
            <a:ext cx="8540750" cy="3533775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effectLst/>
              </a:rPr>
              <a:t>Preanalytická fáze – </a:t>
            </a:r>
            <a:r>
              <a:rPr lang="cs-CZ" altLang="cs-CZ" dirty="0" smtClean="0">
                <a:solidFill>
                  <a:srgbClr val="FF0000"/>
                </a:solidFill>
                <a:effectLst/>
              </a:rPr>
              <a:t>80%</a:t>
            </a:r>
            <a:r>
              <a:rPr lang="cs-CZ" altLang="cs-CZ" dirty="0" smtClean="0">
                <a:effectLst/>
              </a:rPr>
              <a:t> </a:t>
            </a:r>
            <a:r>
              <a:rPr lang="cs-CZ" altLang="cs-CZ" dirty="0" smtClean="0">
                <a:effectLst/>
              </a:rPr>
              <a:t>chyb.</a:t>
            </a:r>
            <a:endParaRPr lang="cs-CZ" altLang="cs-CZ" dirty="0" smtClean="0"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dirty="0" smtClean="0">
              <a:effectLst/>
            </a:endParaRPr>
          </a:p>
          <a:p>
            <a:pPr eaLnBrk="1" hangingPunct="1"/>
            <a:r>
              <a:rPr lang="cs-CZ" altLang="cs-CZ" dirty="0" smtClean="0">
                <a:effectLst/>
              </a:rPr>
              <a:t>Analytická fáze – 5% </a:t>
            </a:r>
            <a:r>
              <a:rPr lang="cs-CZ" altLang="cs-CZ" dirty="0" smtClean="0">
                <a:effectLst/>
              </a:rPr>
              <a:t>chyb.</a:t>
            </a:r>
            <a:endParaRPr lang="cs-CZ" altLang="cs-CZ" dirty="0" smtClean="0">
              <a:effectLst/>
            </a:endParaRPr>
          </a:p>
          <a:p>
            <a:pPr eaLnBrk="1" hangingPunct="1"/>
            <a:endParaRPr lang="cs-CZ" altLang="cs-CZ" dirty="0" smtClean="0">
              <a:effectLst/>
            </a:endParaRPr>
          </a:p>
          <a:p>
            <a:pPr eaLnBrk="1" hangingPunct="1"/>
            <a:r>
              <a:rPr lang="cs-CZ" altLang="cs-CZ" dirty="0" smtClean="0">
                <a:effectLst/>
              </a:rPr>
              <a:t>Postanalytická fáze – 15% </a:t>
            </a:r>
            <a:r>
              <a:rPr lang="cs-CZ" altLang="cs-CZ" dirty="0" smtClean="0">
                <a:effectLst/>
              </a:rPr>
              <a:t>chyb.</a:t>
            </a:r>
            <a:endParaRPr lang="cs-CZ" altLang="cs-CZ" dirty="0" smtClean="0"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dirty="0" smtClean="0">
              <a:effectLst/>
            </a:endParaRPr>
          </a:p>
          <a:p>
            <a:pPr eaLnBrk="1" hangingPunct="1"/>
            <a:endParaRPr lang="cs-CZ" altLang="cs-CZ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>
                <a:solidFill>
                  <a:schemeClr val="accent2"/>
                </a:solidFill>
                <a:effectLst/>
              </a:rPr>
              <a:t>Pořadí odebíraných vzorků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403350" y="1676400"/>
            <a:ext cx="7439025" cy="4422775"/>
          </a:xfrm>
        </p:spPr>
        <p:txBody>
          <a:bodyPr/>
          <a:lstStyle/>
          <a:p>
            <a:pPr eaLnBrk="1" hangingPunct="1"/>
            <a:r>
              <a:rPr lang="cs-CZ" altLang="cs-CZ" smtClean="0">
                <a:effectLst/>
              </a:rPr>
              <a:t>Krevní kultivace</a:t>
            </a:r>
          </a:p>
          <a:p>
            <a:pPr eaLnBrk="1" hangingPunct="1"/>
            <a:r>
              <a:rPr lang="cs-CZ" altLang="cs-CZ" smtClean="0">
                <a:effectLst/>
              </a:rPr>
              <a:t>Nativní krev</a:t>
            </a:r>
          </a:p>
          <a:p>
            <a:pPr eaLnBrk="1" hangingPunct="1"/>
            <a:r>
              <a:rPr lang="cs-CZ" altLang="cs-CZ" smtClean="0">
                <a:effectLst/>
              </a:rPr>
              <a:t>Citrát</a:t>
            </a:r>
          </a:p>
          <a:p>
            <a:pPr eaLnBrk="1" hangingPunct="1"/>
            <a:r>
              <a:rPr lang="cs-CZ" altLang="cs-CZ" smtClean="0">
                <a:effectLst/>
              </a:rPr>
              <a:t>Heparin</a:t>
            </a:r>
          </a:p>
          <a:p>
            <a:pPr eaLnBrk="1" hangingPunct="1"/>
            <a:r>
              <a:rPr lang="cs-CZ" altLang="cs-CZ" smtClean="0">
                <a:effectLst/>
              </a:rPr>
              <a:t>EDTA</a:t>
            </a:r>
          </a:p>
          <a:p>
            <a:pPr eaLnBrk="1" hangingPunct="1"/>
            <a:r>
              <a:rPr lang="cs-CZ" altLang="cs-CZ" smtClean="0">
                <a:effectLst/>
              </a:rPr>
              <a:t>Fluorid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600" y="620688"/>
            <a:ext cx="6347713" cy="132080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z="4000" i="1" dirty="0" smtClean="0">
                <a:solidFill>
                  <a:schemeClr val="accent2"/>
                </a:solidFill>
              </a:rPr>
              <a:t>Koagulační faktory</a:t>
            </a:r>
            <a:r>
              <a:rPr lang="cs-CZ" altLang="cs-CZ" sz="4000" dirty="0" smtClean="0">
                <a:solidFill>
                  <a:schemeClr val="accent2"/>
                </a:solidFill>
              </a:rPr>
              <a:t/>
            </a:r>
            <a:br>
              <a:rPr lang="cs-CZ" altLang="cs-CZ" sz="4000" dirty="0" smtClean="0">
                <a:solidFill>
                  <a:schemeClr val="accent2"/>
                </a:solidFill>
              </a:rPr>
            </a:br>
            <a:endParaRPr lang="cs-CZ" altLang="cs-CZ" sz="4000" dirty="0" smtClean="0">
              <a:solidFill>
                <a:schemeClr val="accent2"/>
              </a:solidFill>
            </a:endParaRPr>
          </a:p>
        </p:txBody>
      </p:sp>
      <p:sp>
        <p:nvSpPr>
          <p:cNvPr id="7373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Bílkoviny krevní plazmy – glykoproteiny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 smtClean="0"/>
              <a:t>tvorba v játrech, </a:t>
            </a:r>
            <a:r>
              <a:rPr lang="cs-CZ" altLang="cs-CZ" dirty="0" smtClean="0"/>
              <a:t>funkce </a:t>
            </a:r>
            <a:r>
              <a:rPr lang="cs-CZ" altLang="cs-CZ" dirty="0" smtClean="0"/>
              <a:t>závislá na Ca</a:t>
            </a:r>
            <a:r>
              <a:rPr lang="cs-CZ" altLang="cs-CZ" baseline="30000" dirty="0" smtClean="0"/>
              <a:t>2+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 smtClean="0"/>
              <a:t>aktivace: </a:t>
            </a:r>
            <a:r>
              <a:rPr lang="cs-CZ" altLang="cs-CZ" dirty="0" smtClean="0"/>
              <a:t>fibrinogen </a:t>
            </a:r>
            <a:r>
              <a:rPr lang="cs-CZ" altLang="cs-CZ" dirty="0" smtClean="0">
                <a:cs typeface="Arial" charset="0"/>
              </a:rPr>
              <a:t>→ fibrin</a:t>
            </a:r>
            <a:endParaRPr lang="cs-CZ" altLang="cs-CZ" dirty="0" smtClean="0"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dirty="0" smtClean="0"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 smtClean="0">
                <a:cs typeface="Arial" charset="0"/>
              </a:rPr>
              <a:t>Značení římskými číslicemi v pořadí,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 smtClean="0">
                <a:cs typeface="Arial" charset="0"/>
              </a:rPr>
              <a:t>v jakém byly objeveny.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 i="1" dirty="0" smtClean="0">
                <a:solidFill>
                  <a:schemeClr val="accent2"/>
                </a:solidFill>
              </a:rPr>
              <a:t>Koagulační faktory</a:t>
            </a:r>
            <a:br>
              <a:rPr lang="cs-CZ" altLang="cs-CZ" sz="4000" i="1" dirty="0" smtClean="0">
                <a:solidFill>
                  <a:schemeClr val="accent2"/>
                </a:solidFill>
              </a:rPr>
            </a:br>
            <a:endParaRPr lang="cs-CZ" altLang="cs-CZ" sz="4000" i="1" dirty="0" smtClean="0">
              <a:solidFill>
                <a:schemeClr val="accent2"/>
              </a:solidFill>
            </a:endParaRPr>
          </a:p>
        </p:txBody>
      </p:sp>
      <p:sp>
        <p:nvSpPr>
          <p:cNvPr id="7475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/>
              <a:t>I – fibrinogen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/>
              <a:t>II – protrombin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/>
              <a:t>III – tkáňový tromboplastin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/>
              <a:t>IV – Ca</a:t>
            </a:r>
            <a:r>
              <a:rPr lang="cs-CZ" altLang="cs-CZ" sz="2800" baseline="30000" dirty="0" smtClean="0"/>
              <a:t>2+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/>
              <a:t>V – </a:t>
            </a:r>
            <a:r>
              <a:rPr lang="cs-CZ" altLang="cs-CZ" sz="2800" dirty="0" err="1" smtClean="0"/>
              <a:t>proakcelerin</a:t>
            </a:r>
            <a:endParaRPr lang="cs-CZ" altLang="cs-CZ" sz="2800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/>
              <a:t>VII – </a:t>
            </a:r>
            <a:r>
              <a:rPr lang="cs-CZ" altLang="cs-CZ" sz="2800" dirty="0" err="1" smtClean="0"/>
              <a:t>prokorventin</a:t>
            </a:r>
            <a:endParaRPr lang="cs-CZ" altLang="cs-CZ" sz="2800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cs-CZ" altLang="cs-CZ" sz="2800" dirty="0" smtClean="0"/>
              <a:t>VIII – antihemofilický faktor A (von </a:t>
            </a:r>
            <a:r>
              <a:rPr lang="cs-CZ" altLang="cs-CZ" sz="2800" dirty="0" err="1" smtClean="0"/>
              <a:t>Willebrandův</a:t>
            </a:r>
            <a:r>
              <a:rPr lang="cs-CZ" altLang="cs-CZ" sz="2800" dirty="0" smtClean="0"/>
              <a:t>) – při absenci krvácivá choroba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>
                <a:solidFill>
                  <a:schemeClr val="accent2"/>
                </a:solidFill>
              </a:rPr>
              <a:t>Antikoagulanty</a:t>
            </a:r>
          </a:p>
        </p:txBody>
      </p:sp>
      <p:sp>
        <p:nvSpPr>
          <p:cNvPr id="716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7950" y="1676400"/>
            <a:ext cx="8928100" cy="44227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altLang="cs-CZ" sz="2800" smtClean="0"/>
              <a:t>Heparin: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smtClean="0"/>
              <a:t>malá interference s anal. testy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smtClean="0"/>
              <a:t>ve formě solí (</a:t>
            </a:r>
            <a:r>
              <a:rPr lang="cs-CZ" altLang="cs-CZ" sz="1800" smtClean="0"/>
              <a:t>sodná, draselná, litná, amonná</a:t>
            </a:r>
            <a:r>
              <a:rPr lang="cs-CZ" altLang="cs-CZ" sz="2400" smtClean="0"/>
              <a:t>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smtClean="0"/>
              <a:t>inhibice ACP, LDH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smtClean="0"/>
              <a:t>inhibuje protrombin</a:t>
            </a:r>
            <a:r>
              <a:rPr lang="cs-CZ" altLang="cs-CZ" sz="2400" smtClean="0">
                <a:cs typeface="Arial" charset="0"/>
              </a:rPr>
              <a:t>→trombin (fibrinogen→fibrin)</a:t>
            </a:r>
          </a:p>
          <a:p>
            <a:pPr lvl="4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1800" smtClean="0"/>
              <a:t>  		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800" smtClean="0"/>
              <a:t>EDTA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smtClean="0"/>
              <a:t>pro hematologická vyšetření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smtClean="0"/>
              <a:t>chelatační činidlo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smtClean="0"/>
              <a:t>inhibice ALP, CK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smtClean="0"/>
              <a:t>draselná sůl-malý vliv na lab. testy (</a:t>
            </a:r>
            <a:r>
              <a:rPr lang="cs-CZ" altLang="cs-CZ" sz="2000" smtClean="0"/>
              <a:t>některé metody Ca, Fe</a:t>
            </a:r>
            <a:r>
              <a:rPr lang="cs-CZ" altLang="cs-CZ" sz="2400" smtClean="0"/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altLang="cs-CZ" sz="28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>
                <a:solidFill>
                  <a:schemeClr val="accent2"/>
                </a:solidFill>
              </a:rPr>
              <a:t>Antikoagulanty</a:t>
            </a:r>
          </a:p>
        </p:txBody>
      </p:sp>
      <p:sp>
        <p:nvSpPr>
          <p:cNvPr id="7577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Citrát sodný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váže Ca</a:t>
            </a:r>
            <a:r>
              <a:rPr lang="cs-CZ" altLang="cs-CZ" baseline="30000" smtClean="0"/>
              <a:t>2+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inhibice aminotransferáz, ALP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stimulace ACP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Oxaláty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ve formě solí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nerozpustné komplexy s Ca</a:t>
            </a:r>
            <a:r>
              <a:rPr lang="cs-CZ" altLang="cs-CZ" baseline="30000" smtClean="0"/>
              <a:t>2+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inhibice LDH, amylázy, ACP, ALP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>
                <a:cs typeface="Arial" charset="0"/>
              </a:rPr>
              <a:t>↓hematokrytu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altLang="cs-CZ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 dirty="0" err="1" smtClean="0">
                <a:solidFill>
                  <a:schemeClr val="accent2"/>
                </a:solidFill>
              </a:rPr>
              <a:t>Konzervanty</a:t>
            </a:r>
            <a:r>
              <a:rPr lang="cs-CZ" altLang="cs-CZ" sz="4000" dirty="0" smtClean="0">
                <a:solidFill>
                  <a:schemeClr val="accent2"/>
                </a:solidFill>
              </a:rPr>
              <a:t/>
            </a:r>
            <a:br>
              <a:rPr lang="cs-CZ" altLang="cs-CZ" sz="4000" dirty="0" smtClean="0">
                <a:solidFill>
                  <a:schemeClr val="accent2"/>
                </a:solidFill>
              </a:rPr>
            </a:br>
            <a:endParaRPr lang="cs-CZ" altLang="cs-CZ" sz="4000" dirty="0" smtClean="0">
              <a:solidFill>
                <a:schemeClr val="accent2"/>
              </a:solidFill>
            </a:endParaRPr>
          </a:p>
        </p:txBody>
      </p:sp>
      <p:sp>
        <p:nvSpPr>
          <p:cNvPr id="7270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Fluorid sodný</a:t>
            </a:r>
          </a:p>
          <a:p>
            <a:pPr lvl="1" eaLnBrk="1" hangingPunct="1">
              <a:defRPr/>
            </a:pPr>
            <a:r>
              <a:rPr lang="cs-CZ" altLang="cs-CZ" dirty="0" err="1" smtClean="0">
                <a:solidFill>
                  <a:srgbClr val="FF0000"/>
                </a:solidFill>
              </a:rPr>
              <a:t>antiglykolytický</a:t>
            </a:r>
            <a:r>
              <a:rPr lang="cs-CZ" altLang="cs-CZ" dirty="0" smtClean="0">
                <a:solidFill>
                  <a:srgbClr val="FF0000"/>
                </a:solidFill>
              </a:rPr>
              <a:t> prostředek</a:t>
            </a:r>
          </a:p>
          <a:p>
            <a:pPr lvl="1" eaLnBrk="1" hangingPunct="1">
              <a:defRPr/>
            </a:pPr>
            <a:r>
              <a:rPr lang="cs-CZ" altLang="cs-CZ" dirty="0" smtClean="0"/>
              <a:t>inhibice enzymů</a:t>
            </a:r>
          </a:p>
          <a:p>
            <a:pPr lvl="1" eaLnBrk="1" hangingPunct="1">
              <a:defRPr/>
            </a:pPr>
            <a:r>
              <a:rPr lang="cs-CZ" altLang="cs-CZ" dirty="0" smtClean="0"/>
              <a:t>slabé antikoagulační vlastnosti</a:t>
            </a:r>
          </a:p>
          <a:p>
            <a:pPr lvl="1" eaLnBrk="1" hangingPunct="1">
              <a:defRPr/>
            </a:pPr>
            <a:r>
              <a:rPr lang="cs-CZ" altLang="cs-CZ" dirty="0" smtClean="0"/>
              <a:t>inhibice </a:t>
            </a:r>
            <a:r>
              <a:rPr lang="cs-CZ" altLang="cs-CZ" dirty="0" err="1" smtClean="0"/>
              <a:t>ureasy</a:t>
            </a:r>
            <a:endParaRPr lang="cs-CZ" altLang="cs-CZ" dirty="0" smtClean="0"/>
          </a:p>
          <a:p>
            <a:pPr eaLnBrk="1" hangingPunct="1">
              <a:defRPr/>
            </a:pPr>
            <a:r>
              <a:rPr lang="cs-CZ" altLang="cs-CZ" dirty="0" err="1" smtClean="0"/>
              <a:t>jodoacetát</a:t>
            </a:r>
            <a:endParaRPr lang="cs-CZ" altLang="cs-CZ" dirty="0" smtClean="0"/>
          </a:p>
          <a:p>
            <a:pPr lvl="1" eaLnBrk="1" hangingPunct="1">
              <a:defRPr/>
            </a:pPr>
            <a:r>
              <a:rPr lang="cs-CZ" altLang="cs-CZ" dirty="0" err="1" smtClean="0">
                <a:solidFill>
                  <a:srgbClr val="FF0000"/>
                </a:solidFill>
              </a:rPr>
              <a:t>antiglykolytický</a:t>
            </a:r>
            <a:r>
              <a:rPr lang="cs-CZ" altLang="cs-CZ" dirty="0" smtClean="0">
                <a:solidFill>
                  <a:srgbClr val="FF0000"/>
                </a:solidFill>
              </a:rPr>
              <a:t> prostředek</a:t>
            </a:r>
          </a:p>
          <a:p>
            <a:pPr lvl="1" eaLnBrk="1" hangingPunct="1">
              <a:defRPr/>
            </a:pPr>
            <a:r>
              <a:rPr lang="cs-CZ" altLang="cs-CZ" dirty="0" smtClean="0"/>
              <a:t>inhibice CK</a:t>
            </a:r>
          </a:p>
          <a:p>
            <a:pPr eaLnBrk="1" hangingPunct="1"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Krevní plazma, sérum </a:t>
            </a:r>
          </a:p>
        </p:txBody>
      </p:sp>
      <p:sp>
        <p:nvSpPr>
          <p:cNvPr id="7782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tekutá </a:t>
            </a:r>
            <a:r>
              <a:rPr lang="cs-CZ" altLang="cs-CZ" dirty="0" smtClean="0"/>
              <a:t>složka krve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slouží jako médium pro přenos cukrů, lipidů, hormonů, metabolických produktů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je významným regulátorem acidobazické a osmotické rovnováhy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obsahuje a přenáší látky podporující srážení krve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sérum </a:t>
            </a:r>
            <a:r>
              <a:rPr lang="cs-CZ" altLang="cs-CZ" dirty="0" smtClean="0"/>
              <a:t>na rozdíl od plazmy neobsahuje fibrinogen a další srážecí faktory krve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 dirty="0" smtClean="0">
                <a:solidFill>
                  <a:schemeClr val="accent2"/>
                </a:solidFill>
              </a:rPr>
              <a:t>Plná krev</a:t>
            </a:r>
            <a:br>
              <a:rPr lang="cs-CZ" altLang="cs-CZ" sz="4000" dirty="0" smtClean="0">
                <a:solidFill>
                  <a:schemeClr val="accent2"/>
                </a:solidFill>
              </a:rPr>
            </a:br>
            <a:endParaRPr lang="cs-CZ" altLang="cs-CZ" sz="4000" dirty="0" smtClean="0">
              <a:solidFill>
                <a:schemeClr val="accent2"/>
              </a:solidFill>
            </a:endParaRPr>
          </a:p>
        </p:txBody>
      </p:sp>
      <p:sp>
        <p:nvSpPr>
          <p:cNvPr id="7987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Hematologická vyšetření</a:t>
            </a:r>
          </a:p>
          <a:p>
            <a:pPr eaLnBrk="1" hangingPunct="1">
              <a:defRPr/>
            </a:pPr>
            <a:r>
              <a:rPr lang="cs-CZ" altLang="cs-CZ" smtClean="0"/>
              <a:t>Stanovení krevních plynů</a:t>
            </a:r>
          </a:p>
          <a:p>
            <a:pPr eaLnBrk="1" hangingPunct="1">
              <a:defRPr/>
            </a:pPr>
            <a:r>
              <a:rPr lang="cs-CZ" altLang="cs-CZ" smtClean="0"/>
              <a:t>Stanovení glykovaného hemoglobinu</a:t>
            </a:r>
          </a:p>
          <a:p>
            <a:pPr eaLnBrk="1" hangingPunct="1">
              <a:defRPr/>
            </a:pPr>
            <a:r>
              <a:rPr lang="cs-CZ" altLang="cs-CZ" smtClean="0"/>
              <a:t>Stanovení některých stopových prvků</a:t>
            </a:r>
          </a:p>
          <a:p>
            <a:pPr eaLnBrk="1" hangingPunct="1">
              <a:defRPr/>
            </a:pPr>
            <a:r>
              <a:rPr lang="cs-CZ" altLang="cs-CZ" smtClean="0"/>
              <a:t>Stanovení amoniaku</a:t>
            </a:r>
          </a:p>
          <a:p>
            <a:pPr eaLnBrk="1" hangingPunct="1">
              <a:defRPr/>
            </a:pPr>
            <a:r>
              <a:rPr lang="cs-CZ" altLang="cs-CZ" smtClean="0"/>
              <a:t>Stanovení minerálů</a:t>
            </a:r>
          </a:p>
          <a:p>
            <a:pPr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>
                <a:solidFill>
                  <a:srgbClr val="FF3300"/>
                </a:solidFill>
              </a:rPr>
              <a:t>Pozor</a:t>
            </a:r>
          </a:p>
        </p:txBody>
      </p:sp>
      <p:sp>
        <p:nvSpPr>
          <p:cNvPr id="8089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Výběr vhodného protisrážlivého činidla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Zachování dodržení poměru mezi krví a antikoagulantem </a:t>
            </a:r>
            <a:r>
              <a:rPr lang="cs-CZ" altLang="cs-CZ" dirty="0" smtClean="0">
                <a:solidFill>
                  <a:srgbClr val="FF0000"/>
                </a:solidFill>
                <a:cs typeface="Arial" charset="0"/>
              </a:rPr>
              <a:t>→ může interferovat se stanovením analytů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>
                <a:cs typeface="Arial" charset="0"/>
              </a:rPr>
              <a:t>Hemolýza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>
                <a:cs typeface="Arial" charset="0"/>
              </a:rPr>
              <a:t>Trombolýza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>
                <a:cs typeface="Arial" charset="0"/>
              </a:rPr>
              <a:t>Chylózní sérum/plazma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>
                <a:cs typeface="Arial" charset="0"/>
              </a:rPr>
              <a:t>Ikterické sérum/plazma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altLang="cs-CZ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altLang="cs-CZ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i="1" dirty="0" smtClean="0">
                <a:solidFill>
                  <a:schemeClr val="accent2"/>
                </a:solidFill>
              </a:rPr>
              <a:t>Hemolýza</a:t>
            </a:r>
            <a:endParaRPr lang="cs-CZ" altLang="cs-CZ" i="1" dirty="0" smtClean="0">
              <a:solidFill>
                <a:schemeClr val="accent2"/>
              </a:solidFill>
            </a:endParaRPr>
          </a:p>
        </p:txBody>
      </p:sp>
      <p:sp>
        <p:nvSpPr>
          <p:cNvPr id="8294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Mírná – malý vliv na laboratorní testy</a:t>
            </a:r>
          </a:p>
          <a:p>
            <a:pPr eaLnBrk="1" hangingPunct="1">
              <a:defRPr/>
            </a:pPr>
            <a:r>
              <a:rPr lang="cs-CZ" altLang="cs-CZ" dirty="0" smtClean="0"/>
              <a:t>Masivní </a:t>
            </a:r>
          </a:p>
          <a:p>
            <a:pPr lvl="1" eaLnBrk="1" hangingPunct="1">
              <a:defRPr/>
            </a:pPr>
            <a:r>
              <a:rPr lang="cs-CZ" altLang="cs-CZ" dirty="0" smtClean="0"/>
              <a:t> </a:t>
            </a:r>
            <a:r>
              <a:rPr lang="cs-CZ" altLang="cs-CZ" dirty="0" smtClean="0">
                <a:cs typeface="Arial" charset="0"/>
              </a:rPr>
              <a:t>↑ K, LDH, AST, Mg, ALT, HDL-C, CK, ACP</a:t>
            </a:r>
          </a:p>
          <a:p>
            <a:pPr lvl="1" eaLnBrk="1" hangingPunct="1">
              <a:defRPr/>
            </a:pPr>
            <a:r>
              <a:rPr lang="cs-CZ" altLang="cs-CZ" dirty="0" smtClean="0">
                <a:cs typeface="Arial" charset="0"/>
              </a:rPr>
              <a:t> ↓ GMT, ALP, </a:t>
            </a:r>
            <a:r>
              <a:rPr lang="cs-CZ" altLang="cs-CZ" dirty="0" smtClean="0">
                <a:cs typeface="Arial" charset="0"/>
              </a:rPr>
              <a:t>amyláza</a:t>
            </a:r>
            <a:endParaRPr lang="cs-CZ" altLang="cs-CZ" dirty="0" smtClean="0">
              <a:cs typeface="Arial" charset="0"/>
            </a:endParaRPr>
          </a:p>
          <a:p>
            <a:pPr lvl="1" eaLnBrk="1" hangingPunct="1">
              <a:defRPr/>
            </a:pPr>
            <a:endParaRPr lang="cs-CZ" altLang="cs-CZ" dirty="0" smtClean="0">
              <a:cs typeface="Arial" charset="0"/>
            </a:endParaRPr>
          </a:p>
          <a:p>
            <a:pPr lvl="1" eaLnBrk="1" hangingPunct="1">
              <a:buFontTx/>
              <a:buNone/>
              <a:defRPr/>
            </a:pPr>
            <a:r>
              <a:rPr lang="cs-CZ" altLang="cs-CZ" dirty="0" smtClean="0">
                <a:cs typeface="Arial" charset="0"/>
              </a:rPr>
              <a:t>Změna je závislá na koncentraci hemoglobinu →</a:t>
            </a:r>
          </a:p>
          <a:p>
            <a:pPr lvl="1" eaLnBrk="1" hangingPunct="1">
              <a:buFontTx/>
              <a:buNone/>
              <a:defRPr/>
            </a:pPr>
            <a:r>
              <a:rPr lang="cs-CZ" altLang="cs-CZ" dirty="0" smtClean="0">
                <a:cs typeface="Arial" charset="0"/>
              </a:rPr>
              <a:t>ovlivňuje fotometrická stanovení i průběh reakcí</a:t>
            </a:r>
          </a:p>
          <a:p>
            <a:pPr lvl="1" eaLnBrk="1" hangingPunct="1">
              <a:defRPr/>
            </a:pPr>
            <a:endParaRPr lang="cs-CZ" altLang="cs-CZ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5576" y="332656"/>
            <a:ext cx="6347713" cy="1320800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chemeClr val="accent2"/>
                </a:solidFill>
                <a:effectLst/>
              </a:rPr>
              <a:t>Preanalytická fáze</a:t>
            </a:r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09599" y="1484784"/>
            <a:ext cx="6347714" cy="4556579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cs-CZ" altLang="cs-CZ" sz="2800" i="1" dirty="0" smtClean="0">
                <a:effectLst/>
              </a:rPr>
              <a:t>Soubor všech postupů a operací, kterými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800" i="1" dirty="0" smtClean="0">
                <a:effectLst/>
              </a:rPr>
              <a:t>	projde vzorek biologického materiálu od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800" i="1" dirty="0" smtClean="0">
                <a:effectLst/>
              </a:rPr>
              <a:t>	okamžiku, kdy je analýza požadována, do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800" i="1" dirty="0" smtClean="0">
                <a:effectLst/>
              </a:rPr>
              <a:t>	okamžiku, kdy je vzorek zpracován.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800" i="1" dirty="0" smtClean="0">
              <a:effectLst/>
            </a:endParaRPr>
          </a:p>
          <a:p>
            <a:pPr eaLnBrk="1" hangingPunct="1">
              <a:lnSpc>
                <a:spcPct val="160000"/>
              </a:lnSpc>
            </a:pPr>
            <a:r>
              <a:rPr lang="cs-CZ" altLang="cs-CZ" sz="2800" dirty="0" smtClean="0">
                <a:solidFill>
                  <a:schemeClr val="tx1"/>
                </a:solidFill>
                <a:effectLst/>
              </a:rPr>
              <a:t>Zahrnuje v sobě přípravu pacienta </a:t>
            </a:r>
            <a:r>
              <a:rPr lang="cs-CZ" altLang="cs-CZ" sz="2800" dirty="0" smtClean="0">
                <a:solidFill>
                  <a:schemeClr val="tx1"/>
                </a:solidFill>
                <a:effectLst/>
              </a:rPr>
              <a:t>před odběrem</a:t>
            </a:r>
            <a:r>
              <a:rPr lang="cs-CZ" altLang="cs-CZ" sz="2800" dirty="0" smtClean="0">
                <a:solidFill>
                  <a:schemeClr val="tx1"/>
                </a:solidFill>
                <a:effectLst/>
              </a:rPr>
              <a:t>, vlastní odběr s identifikací, </a:t>
            </a:r>
            <a:r>
              <a:rPr lang="cs-CZ" altLang="cs-CZ" sz="2800" dirty="0" smtClean="0">
                <a:solidFill>
                  <a:schemeClr val="tx1"/>
                </a:solidFill>
                <a:effectLst/>
              </a:rPr>
              <a:t>uložením a transportem </a:t>
            </a:r>
            <a:r>
              <a:rPr lang="cs-CZ" altLang="cs-CZ" sz="2800" dirty="0" smtClean="0">
                <a:solidFill>
                  <a:schemeClr val="tx1"/>
                </a:solidFill>
                <a:effectLst/>
              </a:rPr>
              <a:t>materiálu do </a:t>
            </a:r>
            <a:r>
              <a:rPr lang="cs-CZ" altLang="cs-CZ" sz="2800" dirty="0" smtClean="0">
                <a:solidFill>
                  <a:schemeClr val="tx1"/>
                </a:solidFill>
                <a:effectLst/>
              </a:rPr>
              <a:t>laboratoře.</a:t>
            </a:r>
            <a:endParaRPr lang="cs-CZ" altLang="cs-CZ" sz="2800" dirty="0" smtClean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0" y="836712"/>
            <a:ext cx="8540750" cy="5262463"/>
          </a:xfrm>
        </p:spPr>
        <p:txBody>
          <a:bodyPr/>
          <a:lstStyle/>
          <a:p>
            <a:pPr>
              <a:lnSpc>
                <a:spcPct val="90000"/>
              </a:lnSpc>
              <a:buNone/>
              <a:defRPr/>
            </a:pPr>
            <a:endParaRPr lang="cs-CZ" altLang="cs-CZ" sz="2800" dirty="0" smtClean="0">
              <a:solidFill>
                <a:srgbClr val="54A021"/>
              </a:solidFill>
              <a:ea typeface="+mj-ea"/>
              <a:cs typeface="+mj-cs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cs-CZ" altLang="cs-CZ" sz="2800" i="1" dirty="0" smtClean="0">
                <a:solidFill>
                  <a:srgbClr val="54A021"/>
                </a:solidFill>
                <a:ea typeface="+mj-ea"/>
                <a:cs typeface="+mj-cs"/>
              </a:rPr>
              <a:t>Trombolýza</a:t>
            </a:r>
            <a:r>
              <a:rPr lang="cs-CZ" altLang="cs-CZ" sz="2800" dirty="0" smtClean="0">
                <a:solidFill>
                  <a:srgbClr val="54A021"/>
                </a:solidFill>
                <a:ea typeface="+mj-ea"/>
                <a:cs typeface="+mj-cs"/>
              </a:rPr>
              <a:t> - </a:t>
            </a:r>
            <a:r>
              <a:rPr lang="cs-CZ" altLang="cs-CZ" sz="2800" dirty="0" smtClean="0"/>
              <a:t>rozpad trombocytů, </a:t>
            </a:r>
            <a:r>
              <a:rPr lang="cs-CZ" altLang="cs-CZ" sz="2800" dirty="0" smtClean="0">
                <a:cs typeface="Arial" charset="0"/>
              </a:rPr>
              <a:t>↑K</a:t>
            </a:r>
            <a:r>
              <a:rPr lang="cs-CZ" altLang="cs-CZ" sz="2800" baseline="30000" dirty="0" smtClean="0">
                <a:cs typeface="Arial" charset="0"/>
              </a:rPr>
              <a:t>+</a:t>
            </a:r>
          </a:p>
          <a:p>
            <a:pPr>
              <a:lnSpc>
                <a:spcPct val="90000"/>
              </a:lnSpc>
              <a:buNone/>
              <a:defRPr/>
            </a:pPr>
            <a:endParaRPr lang="cs-CZ" altLang="cs-CZ" sz="2800" baseline="30000" dirty="0" smtClean="0">
              <a:cs typeface="Arial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cs-CZ" altLang="cs-CZ" sz="2800" baseline="30000" dirty="0" smtClean="0">
              <a:cs typeface="Arial" charset="0"/>
            </a:endParaRPr>
          </a:p>
          <a:p>
            <a:pPr marL="342900" lvl="1" indent="-342900">
              <a:lnSpc>
                <a:spcPct val="90000"/>
              </a:lnSpc>
              <a:buNone/>
              <a:defRPr/>
            </a:pPr>
            <a:r>
              <a:rPr lang="cs-CZ" altLang="cs-CZ" sz="2800" i="1" dirty="0" smtClean="0">
                <a:solidFill>
                  <a:srgbClr val="54A021"/>
                </a:solidFill>
                <a:ea typeface="+mj-ea"/>
                <a:cs typeface="+mj-cs"/>
              </a:rPr>
              <a:t>Chylózní plazma/sérum </a:t>
            </a:r>
            <a:r>
              <a:rPr lang="cs-CZ" altLang="cs-CZ" sz="2800" dirty="0" smtClean="0">
                <a:solidFill>
                  <a:srgbClr val="54A021"/>
                </a:solidFill>
                <a:ea typeface="+mj-ea"/>
                <a:cs typeface="+mj-cs"/>
              </a:rPr>
              <a:t>- </a:t>
            </a:r>
            <a:r>
              <a:rPr lang="cs-CZ" altLang="cs-CZ" sz="2800" dirty="0">
                <a:cs typeface="Arial" charset="0"/>
              </a:rPr>
              <a:t>↑ </a:t>
            </a:r>
            <a:r>
              <a:rPr lang="cs-CZ" altLang="cs-CZ" sz="2800" dirty="0" smtClean="0">
                <a:cs typeface="Arial" charset="0"/>
              </a:rPr>
              <a:t>TAG </a:t>
            </a:r>
          </a:p>
          <a:p>
            <a:pPr marL="342900" lvl="1" indent="-342900">
              <a:lnSpc>
                <a:spcPct val="90000"/>
              </a:lnSpc>
              <a:buNone/>
              <a:defRPr/>
            </a:pPr>
            <a:endParaRPr lang="cs-CZ" altLang="cs-CZ" sz="2800" dirty="0" smtClean="0">
              <a:solidFill>
                <a:srgbClr val="54A021"/>
              </a:solidFill>
              <a:ea typeface="+mj-ea"/>
              <a:cs typeface="Arial" charset="0"/>
            </a:endParaRPr>
          </a:p>
          <a:p>
            <a:pPr marL="342900" lvl="1" indent="-342900">
              <a:lnSpc>
                <a:spcPct val="90000"/>
              </a:lnSpc>
              <a:buNone/>
              <a:defRPr/>
            </a:pPr>
            <a:endParaRPr lang="cs-CZ" altLang="cs-CZ" sz="2800" dirty="0">
              <a:solidFill>
                <a:srgbClr val="54A021"/>
              </a:solidFill>
              <a:ea typeface="+mj-ea"/>
              <a:cs typeface="Arial" charset="0"/>
            </a:endParaRPr>
          </a:p>
          <a:p>
            <a:pPr marL="342900" lvl="1" indent="-342900">
              <a:lnSpc>
                <a:spcPct val="90000"/>
              </a:lnSpc>
              <a:buNone/>
              <a:defRPr/>
            </a:pPr>
            <a:r>
              <a:rPr lang="cs-CZ" altLang="cs-CZ" sz="2800" i="1" dirty="0" smtClean="0">
                <a:solidFill>
                  <a:srgbClr val="54A021"/>
                </a:solidFill>
                <a:ea typeface="+mj-ea"/>
                <a:cs typeface="+mj-cs"/>
              </a:rPr>
              <a:t>Ikterická </a:t>
            </a:r>
            <a:r>
              <a:rPr lang="cs-CZ" altLang="cs-CZ" sz="2800" i="1" dirty="0" smtClean="0">
                <a:solidFill>
                  <a:srgbClr val="54A021"/>
                </a:solidFill>
              </a:rPr>
              <a:t>plazma/sérum </a:t>
            </a:r>
            <a:r>
              <a:rPr lang="cs-CZ" altLang="cs-CZ" sz="2800" dirty="0" smtClean="0">
                <a:solidFill>
                  <a:srgbClr val="54A021"/>
                </a:solidFill>
              </a:rPr>
              <a:t>- </a:t>
            </a:r>
            <a:r>
              <a:rPr lang="cs-CZ" altLang="cs-CZ" sz="2800" dirty="0">
                <a:cs typeface="Arial" charset="0"/>
              </a:rPr>
              <a:t>↑ bilirubin</a:t>
            </a: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endParaRPr lang="cs-CZ" altLang="cs-CZ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altLang="cs-CZ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altLang="cs-CZ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altLang="cs-CZ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r>
              <a:rPr lang="cs-CZ" altLang="cs-CZ" sz="3200" dirty="0" smtClean="0">
                <a:effectLst/>
              </a:rPr>
              <a:t/>
            </a:r>
            <a:br>
              <a:rPr lang="cs-CZ" altLang="cs-CZ" sz="3200" dirty="0" smtClean="0"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b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. odběr 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vzorku kapilární krve</a:t>
            </a:r>
          </a:p>
        </p:txBody>
      </p:sp>
      <p:sp>
        <p:nvSpPr>
          <p:cNvPr id="4608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Hlavní zásady: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dostatečné prokrvení bříška prstu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dostatečná desinfekce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oschnutí desinfekce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výběr správné lancety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odstranění první kapky krve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vyloučit mačkání prstu!!!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vyloučit vniknutí vzduchových bublin do kapilár na stanovení ABR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800" dirty="0" smtClean="0">
                <a:solidFill>
                  <a:schemeClr val="accent2"/>
                </a:solidFill>
                <a:effectLst/>
              </a:rPr>
              <a:t>O</a:t>
            </a:r>
            <a:r>
              <a:rPr lang="cs-CZ" altLang="cs-CZ" sz="4000" dirty="0" smtClean="0">
                <a:solidFill>
                  <a:schemeClr val="accent2"/>
                </a:solidFill>
                <a:effectLst/>
              </a:rPr>
              <a:t>dběr kapilární krve</a:t>
            </a:r>
          </a:p>
        </p:txBody>
      </p:sp>
      <p:sp>
        <p:nvSpPr>
          <p:cNvPr id="849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/>
          <a:lstStyle/>
          <a:p>
            <a:pPr>
              <a:defRPr/>
            </a:pPr>
            <a:r>
              <a:rPr lang="cs-CZ" altLang="cs-CZ" dirty="0" smtClean="0">
                <a:cs typeface="Arial" charset="0"/>
              </a:rPr>
              <a:t>nejčastěji </a:t>
            </a:r>
            <a:r>
              <a:rPr lang="cs-CZ" altLang="cs-CZ" dirty="0">
                <a:cs typeface="Arial" charset="0"/>
              </a:rPr>
              <a:t>– třetí nebo čtvrtý prst nepíšící ruky</a:t>
            </a:r>
            <a:endParaRPr lang="en-US" altLang="cs-CZ" dirty="0">
              <a:cs typeface="Arial" charset="0"/>
            </a:endParaRPr>
          </a:p>
          <a:p>
            <a:pPr eaLnBrk="1" hangingPunct="1">
              <a:defRPr/>
            </a:pPr>
            <a:endParaRPr lang="cs-CZ" altLang="cs-CZ" dirty="0" smtClean="0"/>
          </a:p>
          <a:p>
            <a:pPr eaLnBrk="1" hangingPunct="1">
              <a:defRPr/>
            </a:pPr>
            <a:r>
              <a:rPr lang="cs-CZ" altLang="cs-CZ" dirty="0" smtClean="0"/>
              <a:t>novorozenci</a:t>
            </a:r>
            <a:r>
              <a:rPr lang="cs-CZ" altLang="cs-CZ" dirty="0" smtClean="0"/>
              <a:t>, </a:t>
            </a:r>
            <a:r>
              <a:rPr lang="cs-CZ" altLang="cs-CZ" dirty="0" smtClean="0"/>
              <a:t>nedonošenci - z </a:t>
            </a:r>
            <a:r>
              <a:rPr lang="cs-CZ" altLang="cs-CZ" dirty="0" smtClean="0"/>
              <a:t>bočních stran patičky nebo </a:t>
            </a:r>
            <a:r>
              <a:rPr lang="cs-CZ" altLang="cs-CZ" dirty="0" smtClean="0"/>
              <a:t>prstu </a:t>
            </a:r>
            <a:r>
              <a:rPr lang="cs-CZ" altLang="cs-CZ" sz="2000" dirty="0" smtClean="0"/>
              <a:t>(</a:t>
            </a:r>
            <a:r>
              <a:rPr lang="cs-CZ" altLang="cs-CZ" sz="2000" dirty="0" smtClean="0"/>
              <a:t>méně vhodný ušní lalůček nebo paleček na noze)</a:t>
            </a:r>
          </a:p>
          <a:p>
            <a:pPr eaLnBrk="1" hangingPunct="1">
              <a:defRPr/>
            </a:pPr>
            <a:r>
              <a:rPr lang="cs-CZ" altLang="cs-CZ" dirty="0" smtClean="0"/>
              <a:t>hloubka vpichu na patičce </a:t>
            </a:r>
            <a:r>
              <a:rPr lang="en-US" altLang="cs-CZ" dirty="0" smtClean="0">
                <a:cs typeface="Arial" charset="0"/>
              </a:rPr>
              <a:t>&lt;</a:t>
            </a:r>
            <a:r>
              <a:rPr lang="cs-CZ" altLang="cs-CZ" dirty="0" smtClean="0">
                <a:cs typeface="Arial" charset="0"/>
              </a:rPr>
              <a:t> 2,4 </a:t>
            </a:r>
            <a:r>
              <a:rPr lang="cs-CZ" altLang="cs-CZ" dirty="0" smtClean="0">
                <a:cs typeface="Arial" charset="0"/>
              </a:rPr>
              <a:t>mm </a:t>
            </a:r>
            <a:r>
              <a:rPr lang="cs-CZ" altLang="cs-CZ" sz="2000" dirty="0" smtClean="0">
                <a:cs typeface="Arial" charset="0"/>
              </a:rPr>
              <a:t>(</a:t>
            </a:r>
            <a:r>
              <a:rPr lang="cs-CZ" altLang="cs-CZ" sz="2000" dirty="0" smtClean="0">
                <a:cs typeface="Arial" charset="0"/>
              </a:rPr>
              <a:t>narušení kosti, zvláště u nedonošenců)</a:t>
            </a:r>
          </a:p>
          <a:p>
            <a:pPr eaLnBrk="1" hangingPunct="1">
              <a:defRPr/>
            </a:pPr>
            <a:r>
              <a:rPr lang="cs-CZ" altLang="cs-CZ" dirty="0" smtClean="0">
                <a:cs typeface="Arial" charset="0"/>
              </a:rPr>
              <a:t>první kapka otřít – </a:t>
            </a:r>
            <a:r>
              <a:rPr lang="cs-CZ" altLang="cs-CZ" sz="2000" dirty="0" smtClean="0">
                <a:cs typeface="Arial" charset="0"/>
              </a:rPr>
              <a:t>vyšší procento tkáňového moku</a:t>
            </a:r>
          </a:p>
          <a:p>
            <a:pPr eaLnBrk="1" hangingPunct="1">
              <a:defRPr/>
            </a:pPr>
            <a:endParaRPr lang="cs-CZ" alt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r>
              <a:rPr lang="cs-CZ" altLang="cs-CZ" sz="3200" dirty="0" smtClean="0">
                <a:effectLst/>
              </a:rPr>
              <a:t/>
            </a:r>
            <a:br>
              <a:rPr lang="cs-CZ" altLang="cs-CZ" sz="3200" dirty="0" smtClean="0"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b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. odběr 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vzorku arteriální krve</a:t>
            </a:r>
          </a:p>
        </p:txBody>
      </p:sp>
      <p:sp>
        <p:nvSpPr>
          <p:cNvPr id="4710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Provádí </a:t>
            </a:r>
            <a:r>
              <a:rPr lang="cs-CZ" altLang="cs-CZ" dirty="0" smtClean="0"/>
              <a:t>kvalifikovaný pracovník na lůžkovém oddělení</a:t>
            </a:r>
          </a:p>
          <a:p>
            <a:pPr eaLnBrk="1" hangingPunct="1">
              <a:defRPr/>
            </a:pPr>
            <a:r>
              <a:rPr lang="cs-CZ" altLang="cs-CZ" dirty="0" smtClean="0"/>
              <a:t>Převážně ke stanovení parametrů ABR</a:t>
            </a:r>
          </a:p>
          <a:p>
            <a:pPr eaLnBrk="1" hangingPunct="1">
              <a:defRPr/>
            </a:pPr>
            <a:r>
              <a:rPr lang="cs-CZ" altLang="cs-CZ" dirty="0" smtClean="0"/>
              <a:t>Provádí se do originálních stříkaček s heparinem</a:t>
            </a:r>
          </a:p>
          <a:p>
            <a:pPr eaLnBrk="1" hangingPunct="1">
              <a:defRPr/>
            </a:pPr>
            <a:r>
              <a:rPr lang="cs-CZ" altLang="cs-CZ" dirty="0" smtClean="0"/>
              <a:t>Po odběru okamžitě vypudit veškeré vzduchové bubliny!!!</a:t>
            </a:r>
          </a:p>
          <a:p>
            <a:pPr eaLnBrk="1" hangingPunct="1">
              <a:defRPr/>
            </a:pPr>
            <a:r>
              <a:rPr lang="cs-CZ" altLang="cs-CZ" dirty="0" smtClean="0"/>
              <a:t>Krev nakláněním stříkačky promíchat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r>
              <a:rPr lang="cs-CZ" altLang="cs-CZ" sz="3200" dirty="0" smtClean="0">
                <a:effectLst/>
              </a:rPr>
              <a:t/>
            </a:r>
            <a:br>
              <a:rPr lang="cs-CZ" altLang="cs-CZ" sz="3200" dirty="0" smtClean="0"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b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. odběr 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vzorku moče</a:t>
            </a:r>
          </a:p>
        </p:txBody>
      </p:sp>
      <p:sp>
        <p:nvSpPr>
          <p:cNvPr id="4813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Vyšetření chemicky a sedimentu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první ranní moč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střední proud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Sběr moče za 24 hodin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objem moče změřit s přesností na 10ml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po důkladném promíchání odebrat 10ml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Sběr moče na stanovení mikroalbuminurie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přes noc ( 8 hodin)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přes den vyloučit fyzickou námahu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cs-CZ" altLang="cs-CZ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800" dirty="0" smtClean="0">
                <a:solidFill>
                  <a:schemeClr val="accent2"/>
                </a:solidFill>
                <a:effectLst/>
              </a:rPr>
              <a:t>O</a:t>
            </a:r>
            <a:r>
              <a:rPr lang="cs-CZ" altLang="cs-CZ" sz="4000" dirty="0" smtClean="0">
                <a:solidFill>
                  <a:schemeClr val="accent2"/>
                </a:solidFill>
                <a:effectLst/>
              </a:rPr>
              <a:t>dběr vzorku moče</a:t>
            </a:r>
          </a:p>
        </p:txBody>
      </p:sp>
      <p:sp>
        <p:nvSpPr>
          <p:cNvPr id="8601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Nepoužívat znečištěné skleněné nádoby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Nepoužívat obaly od drogistických výrobků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altLang="cs-CZ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dirty="0" smtClean="0">
                <a:solidFill>
                  <a:schemeClr val="accent2"/>
                </a:solidFill>
              </a:rPr>
              <a:t>Sběr moče na kyselinu </a:t>
            </a:r>
            <a:r>
              <a:rPr lang="cs-CZ" altLang="cs-CZ" dirty="0" err="1" smtClean="0">
                <a:solidFill>
                  <a:schemeClr val="accent2"/>
                </a:solidFill>
              </a:rPr>
              <a:t>vanilmandlovou</a:t>
            </a:r>
            <a:endParaRPr lang="cs-CZ" altLang="cs-CZ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dirty="0" smtClean="0"/>
              <a:t>- 2 dny před sběrem pacient nesmí jíst ovoce, zeleninu, pít kávu, čaj, ovocné šťávy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dirty="0" smtClean="0"/>
              <a:t>- před sběrem do nádoby přidat 10 ml 6M </a:t>
            </a:r>
            <a:r>
              <a:rPr lang="cs-CZ" altLang="cs-CZ" dirty="0" err="1" smtClean="0"/>
              <a:t>HCl</a:t>
            </a:r>
            <a:r>
              <a:rPr lang="cs-CZ" altLang="cs-CZ" dirty="0" smtClean="0"/>
              <a:t> pro konzervaci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800" dirty="0" smtClean="0">
                <a:solidFill>
                  <a:schemeClr val="accent2"/>
                </a:solidFill>
                <a:effectLst/>
              </a:rPr>
              <a:t>O</a:t>
            </a:r>
            <a:r>
              <a:rPr lang="cs-CZ" altLang="cs-CZ" sz="4000" dirty="0" smtClean="0">
                <a:solidFill>
                  <a:schemeClr val="accent2"/>
                </a:solidFill>
                <a:effectLst/>
              </a:rPr>
              <a:t>dběr vzorku moče</a:t>
            </a:r>
          </a:p>
        </p:txBody>
      </p:sp>
      <p:sp>
        <p:nvSpPr>
          <p:cNvPr id="8704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 smtClean="0">
                <a:solidFill>
                  <a:schemeClr val="accent2"/>
                </a:solidFill>
              </a:rPr>
              <a:t>Sběr moče na katecholaminy, </a:t>
            </a:r>
            <a:r>
              <a:rPr lang="cs-CZ" altLang="cs-CZ" dirty="0" err="1" smtClean="0">
                <a:solidFill>
                  <a:schemeClr val="accent2"/>
                </a:solidFill>
              </a:rPr>
              <a:t>metanefriny</a:t>
            </a:r>
            <a:endParaRPr lang="cs-CZ" altLang="cs-CZ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altLang="cs-CZ" dirty="0" smtClean="0"/>
              <a:t>2 dny před sběrem vynechat potraviny s kofeinem, kakao, čokoládu, ořechy, sýry, banány, zeleninu</a:t>
            </a:r>
          </a:p>
          <a:p>
            <a:pPr eaLnBrk="1" hangingPunct="1">
              <a:buFontTx/>
              <a:buChar char="-"/>
              <a:defRPr/>
            </a:pPr>
            <a:r>
              <a:rPr lang="cs-CZ" altLang="cs-CZ" dirty="0" smtClean="0"/>
              <a:t>Sběrná nádoba s 10 ml 12,5 % </a:t>
            </a:r>
            <a:r>
              <a:rPr lang="cs-CZ" altLang="cs-CZ" dirty="0" err="1" smtClean="0"/>
              <a:t>HCl</a:t>
            </a: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r>
              <a:rPr lang="cs-CZ" altLang="cs-CZ" sz="3200" dirty="0" smtClean="0">
                <a:effectLst/>
              </a:rPr>
              <a:t/>
            </a:r>
            <a:br>
              <a:rPr lang="cs-CZ" altLang="cs-CZ" sz="3200" dirty="0" smtClean="0"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b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. odběr 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vzorku stolice</a:t>
            </a:r>
          </a:p>
        </p:txBody>
      </p:sp>
      <p:sp>
        <p:nvSpPr>
          <p:cNvPr id="5017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Čerstvá stolice</a:t>
            </a:r>
          </a:p>
          <a:p>
            <a:pPr lvl="1" eaLnBrk="1" hangingPunct="1">
              <a:defRPr/>
            </a:pPr>
            <a:r>
              <a:rPr lang="cs-CZ" altLang="cs-CZ" smtClean="0"/>
              <a:t>okamžitý transport do laboratoře</a:t>
            </a:r>
          </a:p>
          <a:p>
            <a:pPr eaLnBrk="1" hangingPunct="1">
              <a:defRPr/>
            </a:pPr>
            <a:r>
              <a:rPr lang="cs-CZ" altLang="cs-CZ" smtClean="0"/>
              <a:t>Vyšetření na přítomnost okultního krvácení</a:t>
            </a:r>
          </a:p>
          <a:p>
            <a:pPr lvl="1" eaLnBrk="1" hangingPunct="1">
              <a:defRPr/>
            </a:pPr>
            <a:r>
              <a:rPr lang="cs-CZ" altLang="cs-CZ" smtClean="0"/>
              <a:t>krvácející vřed, nádor</a:t>
            </a:r>
          </a:p>
          <a:p>
            <a:pPr eaLnBrk="1" hangingPunct="1">
              <a:defRPr/>
            </a:pPr>
            <a:r>
              <a:rPr lang="cs-CZ" altLang="cs-CZ" smtClean="0"/>
              <a:t>U dětí ke stanovení aktivity trypsinu</a:t>
            </a:r>
          </a:p>
          <a:p>
            <a:pPr lvl="1" eaLnBrk="1" hangingPunct="1">
              <a:defRPr/>
            </a:pPr>
            <a:r>
              <a:rPr lang="cs-CZ" altLang="cs-CZ" smtClean="0"/>
              <a:t>cystická fibróza</a:t>
            </a:r>
          </a:p>
          <a:p>
            <a:pPr lvl="1"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dirty="0">
                <a:solidFill>
                  <a:srgbClr val="54A021"/>
                </a:solidFill>
              </a:rPr>
              <a:t>1. Mimolaboratorní část </a:t>
            </a:r>
            <a:r>
              <a:rPr lang="cs-CZ" altLang="cs-CZ" sz="3200" dirty="0" smtClean="0">
                <a:solidFill>
                  <a:srgbClr val="54A021"/>
                </a:solidFill>
              </a:rPr>
              <a:t/>
            </a:r>
            <a:br>
              <a:rPr lang="cs-CZ" altLang="cs-CZ" sz="3200" dirty="0" smtClean="0">
                <a:solidFill>
                  <a:srgbClr val="54A021"/>
                </a:solidFill>
              </a:rPr>
            </a:br>
            <a:r>
              <a:rPr lang="cs-CZ" altLang="cs-CZ" sz="3200" dirty="0">
                <a:solidFill>
                  <a:schemeClr val="hlink"/>
                </a:solidFill>
              </a:rPr>
              <a:t>b. odběr slin</a:t>
            </a:r>
          </a:p>
        </p:txBody>
      </p:sp>
      <p:sp>
        <p:nvSpPr>
          <p:cNvPr id="6656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Žvýkání inertního materiálu</a:t>
            </a:r>
          </a:p>
          <a:p>
            <a:pPr eaLnBrk="1" hangingPunct="1">
              <a:defRPr/>
            </a:pPr>
            <a:r>
              <a:rPr lang="cs-CZ" altLang="cs-CZ" smtClean="0"/>
              <a:t>První sliny vyplivnout</a:t>
            </a:r>
          </a:p>
          <a:p>
            <a:pPr eaLnBrk="1" hangingPunct="1">
              <a:defRPr/>
            </a:pPr>
            <a:endParaRPr lang="cs-CZ" altLang="cs-CZ" smtClean="0"/>
          </a:p>
          <a:p>
            <a:pPr eaLnBrk="1" hangingPunct="1">
              <a:defRPr/>
            </a:pPr>
            <a:r>
              <a:rPr lang="cs-CZ" altLang="cs-CZ" smtClean="0"/>
              <a:t>Stanovení krevních skupin</a:t>
            </a:r>
          </a:p>
          <a:p>
            <a:pPr eaLnBrk="1" hangingPunct="1">
              <a:defRPr/>
            </a:pPr>
            <a:r>
              <a:rPr lang="cs-CZ" altLang="cs-CZ" smtClean="0"/>
              <a:t>Stanovení hladin léků</a:t>
            </a:r>
          </a:p>
          <a:p>
            <a:pPr eaLnBrk="1" hangingPunct="1">
              <a:defRPr/>
            </a:pPr>
            <a:r>
              <a:rPr lang="cs-CZ" altLang="cs-CZ" smtClean="0"/>
              <a:t>Stanovení drog</a:t>
            </a:r>
          </a:p>
          <a:p>
            <a:pPr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r>
              <a:rPr lang="cs-CZ" altLang="cs-CZ" sz="3200" dirty="0" smtClean="0">
                <a:effectLst/>
              </a:rPr>
              <a:t/>
            </a:r>
            <a:br>
              <a:rPr lang="cs-CZ" altLang="cs-CZ" sz="3200" dirty="0" smtClean="0"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b. odběr 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vzorku plodové vody</a:t>
            </a:r>
          </a:p>
        </p:txBody>
      </p:sp>
      <p:sp>
        <p:nvSpPr>
          <p:cNvPr id="4915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err="1" smtClean="0"/>
              <a:t>Amniocentéza</a:t>
            </a:r>
            <a:endParaRPr lang="cs-CZ" altLang="cs-CZ" dirty="0" smtClean="0"/>
          </a:p>
          <a:p>
            <a:pPr lvl="1" eaLnBrk="1" hangingPunct="1">
              <a:defRPr/>
            </a:pPr>
            <a:r>
              <a:rPr lang="cs-CZ" altLang="cs-CZ" dirty="0" smtClean="0"/>
              <a:t>diagnóza vrozených poruch</a:t>
            </a:r>
          </a:p>
          <a:p>
            <a:pPr lvl="1" eaLnBrk="1" hangingPunct="1">
              <a:defRPr/>
            </a:pPr>
            <a:r>
              <a:rPr lang="cs-CZ" altLang="cs-CZ" dirty="0" smtClean="0"/>
              <a:t>zjištění zralosti plodu</a:t>
            </a:r>
          </a:p>
          <a:p>
            <a:pPr lvl="1" eaLnBrk="1" hangingPunct="1">
              <a:buFontTx/>
              <a:buNone/>
              <a:defRPr/>
            </a:pPr>
            <a:endParaRPr lang="cs-CZ" altLang="cs-CZ" dirty="0" smtClean="0"/>
          </a:p>
          <a:p>
            <a:pPr lvl="1" eaLnBrk="1" hangingPunct="1">
              <a:buFontTx/>
              <a:buNone/>
              <a:defRPr/>
            </a:pPr>
            <a:r>
              <a:rPr lang="cs-CZ" altLang="cs-CZ" dirty="0" smtClean="0"/>
              <a:t>provádí se v lokálním umrtvení</a:t>
            </a:r>
          </a:p>
          <a:p>
            <a:pPr lvl="1" eaLnBrk="1" hangingPunct="1">
              <a:buFontTx/>
              <a:buNone/>
              <a:defRPr/>
            </a:pPr>
            <a:r>
              <a:rPr lang="cs-CZ" altLang="cs-CZ" smtClean="0"/>
              <a:t>injekční stříkačkou za stálé kontroly ultrazvuku </a:t>
            </a:r>
          </a:p>
          <a:p>
            <a:pPr lvl="1" eaLnBrk="1" hangingPunct="1">
              <a:buFontTx/>
              <a:buNone/>
              <a:defRPr/>
            </a:pPr>
            <a:r>
              <a:rPr lang="cs-CZ" altLang="cs-CZ" dirty="0" smtClean="0"/>
              <a:t>vzorek chráníme před světlem</a:t>
            </a:r>
          </a:p>
          <a:p>
            <a:pPr lvl="1" eaLnBrk="1" hangingPunct="1">
              <a:buFontTx/>
              <a:buNone/>
              <a:defRPr/>
            </a:pPr>
            <a:r>
              <a:rPr lang="cs-CZ" altLang="cs-CZ" dirty="0" smtClean="0"/>
              <a:t>okamžitý transport do laboratoře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10588" cy="11128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4000" dirty="0" smtClean="0">
                <a:solidFill>
                  <a:schemeClr val="accent2"/>
                </a:solidFill>
              </a:rPr>
              <a:t>Faktory preanalytické fáze</a:t>
            </a:r>
            <a:br>
              <a:rPr lang="cs-CZ" altLang="cs-CZ" sz="4000" dirty="0" smtClean="0">
                <a:solidFill>
                  <a:schemeClr val="accent2"/>
                </a:solidFill>
              </a:rPr>
            </a:br>
            <a:r>
              <a:rPr lang="cs-CZ" altLang="cs-CZ" sz="4000" dirty="0" smtClean="0">
                <a:solidFill>
                  <a:schemeClr val="accent2"/>
                </a:solidFill>
              </a:rPr>
              <a:t>a - ovlivnitelné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stravovací návyky, prodloužené lačnění až hladovění, dehydratace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kofein a kouření, alkohol, drogy, léky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diagnostické a terapeutické zásahy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stres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nadmořská výška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fyzická zátěž a tělesná aktivita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poloha při odběru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560840" cy="1320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dirty="0">
                <a:solidFill>
                  <a:schemeClr val="accent2"/>
                </a:solidFill>
              </a:rPr>
              <a:t>1. </a:t>
            </a:r>
            <a:r>
              <a:rPr lang="cs-CZ" altLang="cs-CZ" dirty="0">
                <a:solidFill>
                  <a:schemeClr val="accent2"/>
                </a:solidFill>
              </a:rPr>
              <a:t>Mimolaboratorní</a:t>
            </a:r>
            <a:r>
              <a:rPr lang="cs-CZ" altLang="cs-CZ" dirty="0">
                <a:solidFill>
                  <a:schemeClr val="accent2"/>
                </a:solidFill>
              </a:rPr>
              <a:t> část</a:t>
            </a:r>
            <a:r>
              <a:rPr lang="cs-CZ" altLang="cs-CZ" dirty="0" smtClean="0">
                <a:solidFill>
                  <a:srgbClr val="B7E7FF"/>
                </a:solidFill>
                <a:effectLst/>
              </a:rPr>
              <a:t/>
            </a:r>
            <a:br>
              <a:rPr lang="cs-CZ" altLang="cs-CZ" dirty="0" smtClean="0">
                <a:solidFill>
                  <a:srgbClr val="B7E7FF"/>
                </a:solidFill>
                <a:effectLst/>
              </a:rPr>
            </a:br>
            <a:r>
              <a:rPr lang="cs-CZ" altLang="cs-CZ" dirty="0">
                <a:solidFill>
                  <a:schemeClr val="hlink"/>
                </a:solidFill>
              </a:rPr>
              <a:t>b. odběr </a:t>
            </a:r>
            <a:r>
              <a:rPr lang="cs-CZ" altLang="cs-CZ" dirty="0">
                <a:solidFill>
                  <a:schemeClr val="hlink"/>
                </a:solidFill>
              </a:rPr>
              <a:t>vzorku mozkomíšního </a:t>
            </a:r>
            <a:r>
              <a:rPr lang="cs-CZ" altLang="cs-CZ" dirty="0">
                <a:solidFill>
                  <a:schemeClr val="hlink"/>
                </a:solidFill>
              </a:rPr>
              <a:t>moku</a:t>
            </a:r>
            <a:endParaRPr lang="cs-CZ" dirty="0">
              <a:solidFill>
                <a:schemeClr val="hlink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/>
              </a:buClr>
              <a:defRPr/>
            </a:pPr>
            <a:r>
              <a:rPr lang="cs-CZ" dirty="0">
                <a:solidFill>
                  <a:schemeClr val="tx1"/>
                </a:solidFill>
              </a:rPr>
              <a:t>Provádí lékař do sterilní zkumavky bez aditiv</a:t>
            </a:r>
          </a:p>
          <a:p>
            <a:pPr eaLnBrk="1" hangingPunct="1">
              <a:buClr>
                <a:schemeClr val="accent2"/>
              </a:buClr>
              <a:defRPr/>
            </a:pPr>
            <a:r>
              <a:rPr lang="cs-CZ" dirty="0">
                <a:solidFill>
                  <a:schemeClr val="tx1"/>
                </a:solidFill>
              </a:rPr>
              <a:t>Vhodné použití </a:t>
            </a:r>
            <a:r>
              <a:rPr lang="cs-CZ" dirty="0" err="1">
                <a:solidFill>
                  <a:schemeClr val="tx1"/>
                </a:solidFill>
              </a:rPr>
              <a:t>atraumatické</a:t>
            </a:r>
            <a:r>
              <a:rPr lang="cs-CZ" dirty="0">
                <a:solidFill>
                  <a:schemeClr val="tx1"/>
                </a:solidFill>
              </a:rPr>
              <a:t> odběrové soupravy (zabránění arteficiální příměsi krve)</a:t>
            </a:r>
          </a:p>
          <a:p>
            <a:pPr eaLnBrk="1" hangingPunct="1">
              <a:buClr>
                <a:schemeClr val="accent2"/>
              </a:buClr>
              <a:defRPr/>
            </a:pPr>
            <a:r>
              <a:rPr lang="cs-CZ" dirty="0">
                <a:solidFill>
                  <a:schemeClr val="tx1"/>
                </a:solidFill>
              </a:rPr>
              <a:t>Sterilní rukavice bez pudru!!! </a:t>
            </a:r>
          </a:p>
          <a:p>
            <a:pPr eaLnBrk="1" hangingPunct="1">
              <a:buClr>
                <a:schemeClr val="accent2"/>
              </a:buClr>
              <a:defRPr/>
            </a:pPr>
            <a:r>
              <a:rPr lang="cs-CZ" dirty="0">
                <a:solidFill>
                  <a:schemeClr val="tx1"/>
                </a:solidFill>
              </a:rPr>
              <a:t>Do 30 minut před odběrem odebrat vzorek krve</a:t>
            </a:r>
          </a:p>
          <a:p>
            <a:pPr eaLnBrk="1" hangingPunct="1">
              <a:buClr>
                <a:schemeClr val="accent2"/>
              </a:buClr>
              <a:defRPr/>
            </a:pPr>
            <a:r>
              <a:rPr lang="cs-CZ" dirty="0">
                <a:solidFill>
                  <a:schemeClr val="tx1"/>
                </a:solidFill>
              </a:rPr>
              <a:t>Bezprostředně po odběru (max. do 1 hod) dopravit do laboratoře</a:t>
            </a:r>
          </a:p>
          <a:p>
            <a:pPr eaLnBrk="1" hangingPunct="1">
              <a:buClr>
                <a:schemeClr val="accent2"/>
              </a:buClr>
              <a:defRPr/>
            </a:pPr>
            <a:endParaRPr lang="cs-CZ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4771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200" dirty="0">
                <a:solidFill>
                  <a:schemeClr val="accent2"/>
                </a:solidFill>
              </a:rPr>
              <a:t>Odběr mozkomíšního moku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625" y="1357313"/>
            <a:ext cx="8540750" cy="47418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dirty="0" smtClean="0"/>
          </a:p>
          <a:p>
            <a:pPr eaLnBrk="1" hangingPunct="1">
              <a:defRPr/>
            </a:pPr>
            <a:r>
              <a:rPr lang="cs-CZ" dirty="0" smtClean="0"/>
              <a:t>mozkomíšní mok musí být předán sanitářem kliniky nebo pracovníkem žurnální služby osobně pracovníkovi laboratoře (datum, hodina příjmu, včetně podpisu sanitáře je zaznamenán v příjmovém sešitě pro mozkomíšní mok) </a:t>
            </a:r>
          </a:p>
          <a:p>
            <a:pPr eaLnBrk="1" hangingPunct="1">
              <a:defRPr/>
            </a:pPr>
            <a:r>
              <a:rPr lang="cs-CZ" b="1" dirty="0" smtClean="0"/>
              <a:t>neposílat potrubní poštou </a:t>
            </a:r>
          </a:p>
          <a:p>
            <a:pPr eaLnBrk="1" hangingPunct="1"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7706817" cy="1320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altLang="cs-CZ" sz="3200" dirty="0">
                <a:solidFill>
                  <a:srgbClr val="54A021"/>
                </a:solidFill>
              </a:rPr>
              <a:t>1. Mimolaboratorní část </a:t>
            </a:r>
            <a:r>
              <a:rPr lang="cs-CZ" altLang="cs-CZ" sz="3200" dirty="0" smtClean="0">
                <a:solidFill>
                  <a:srgbClr val="54A021"/>
                </a:solidFill>
              </a:rPr>
              <a:t/>
            </a:r>
            <a:br>
              <a:rPr lang="cs-CZ" altLang="cs-CZ" sz="3200" dirty="0" smtClean="0">
                <a:solidFill>
                  <a:srgbClr val="54A021"/>
                </a:solidFill>
              </a:rPr>
            </a:br>
            <a:r>
              <a:rPr lang="cs-CZ" altLang="cs-CZ" sz="3100" dirty="0">
                <a:solidFill>
                  <a:schemeClr val="hlink"/>
                </a:solidFill>
              </a:rPr>
              <a:t>b</a:t>
            </a:r>
            <a:r>
              <a:rPr lang="cs-CZ" altLang="cs-CZ" sz="3100" dirty="0">
                <a:solidFill>
                  <a:schemeClr val="hlink"/>
                </a:solidFill>
              </a:rPr>
              <a:t>. o</a:t>
            </a:r>
            <a:r>
              <a:rPr lang="cs-CZ" sz="3100" dirty="0">
                <a:solidFill>
                  <a:schemeClr val="hlink"/>
                </a:solidFill>
              </a:rPr>
              <a:t>dběr kostní dřeně pro cytogenetické vyšetření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odběr sternální punkcí provádí kvalifikovaný personál </a:t>
            </a:r>
          </a:p>
          <a:p>
            <a:pPr eaLnBrk="1" hangingPunct="1">
              <a:defRPr/>
            </a:pPr>
            <a:r>
              <a:rPr lang="cs-CZ" dirty="0" smtClean="0"/>
              <a:t>cca 1 ml kostní dřeně sterilně odebrat do speciálně připravené a označené odběrové zkumavky s médiem (5ml PBS s heparinem)</a:t>
            </a:r>
          </a:p>
          <a:p>
            <a:pPr eaLnBrk="1" hangingPunct="1">
              <a:defRPr/>
            </a:pPr>
            <a:r>
              <a:rPr lang="cs-CZ" dirty="0" smtClean="0"/>
              <a:t>odběrové zkumavky jsou připravovány v laboratoři a dodávány na příslušná pracoviště (vzorek odebraný do jiné zkumavky nelze zpracovat!)</a:t>
            </a:r>
          </a:p>
          <a:p>
            <a:pPr eaLnBrk="1" hangingPunct="1"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19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800" dirty="0">
                <a:solidFill>
                  <a:schemeClr val="hlink"/>
                </a:solidFill>
              </a:rPr>
              <a:t>Odběr kostní dřeně pro cytogenetické vyšetření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Odběrové zkumavky se vzorky opatřit štítkem se jménem a dalšími údaji pacienta, zkumavku dobře uzavřít</a:t>
            </a:r>
          </a:p>
          <a:p>
            <a:pPr eaLnBrk="1" hangingPunct="1">
              <a:defRPr/>
            </a:pPr>
            <a:r>
              <a:rPr lang="cs-CZ" dirty="0" smtClean="0"/>
              <a:t>Odebrané vzorky vždy důkladně protřepat (nejlépe na třepačce), aby nedošlo ke sražení vzorku! </a:t>
            </a:r>
          </a:p>
          <a:p>
            <a:pPr eaLnBrk="1" hangingPunct="1">
              <a:defRPr/>
            </a:pPr>
            <a:r>
              <a:rPr lang="cs-CZ" dirty="0" smtClean="0"/>
              <a:t>Vzorek v žádném případě </a:t>
            </a:r>
            <a:r>
              <a:rPr lang="cs-CZ" b="1" dirty="0" smtClean="0"/>
              <a:t>nemrazit! Při prodlení s odesláním uchovat vzorek v lednici nebo při pokojové teplotě </a:t>
            </a:r>
          </a:p>
          <a:p>
            <a:pPr eaLnBrk="1" hangingPunct="1"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599" y="609600"/>
            <a:ext cx="7130753" cy="1320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200" dirty="0">
                <a:solidFill>
                  <a:srgbClr val="54A021"/>
                </a:solidFill>
              </a:rPr>
              <a:t>1</a:t>
            </a:r>
            <a:r>
              <a:rPr lang="cs-CZ" altLang="cs-CZ" sz="3200" dirty="0">
                <a:solidFill>
                  <a:srgbClr val="54A021"/>
                </a:solidFill>
              </a:rPr>
              <a:t>.</a:t>
            </a:r>
            <a:r>
              <a:rPr lang="cs-CZ" altLang="cs-CZ" sz="3200" dirty="0">
                <a:solidFill>
                  <a:srgbClr val="54A021"/>
                </a:solidFill>
              </a:rPr>
              <a:t> </a:t>
            </a:r>
            <a:r>
              <a:rPr lang="cs-CZ" altLang="cs-CZ" sz="3200" dirty="0">
                <a:solidFill>
                  <a:srgbClr val="54A021"/>
                </a:solidFill>
              </a:rPr>
              <a:t>Mimolaboratorní část</a:t>
            </a:r>
            <a:r>
              <a:rPr lang="cs-CZ" altLang="cs-CZ" dirty="0" smtClean="0">
                <a:effectLst/>
              </a:rPr>
              <a:t/>
            </a:r>
            <a:br>
              <a:rPr lang="cs-CZ" altLang="cs-CZ" dirty="0" smtClean="0">
                <a:effectLst/>
              </a:rPr>
            </a:br>
            <a:r>
              <a:rPr lang="cs-CZ" altLang="cs-CZ" sz="3600" dirty="0" smtClean="0">
                <a:solidFill>
                  <a:schemeClr val="hlink"/>
                </a:solidFill>
                <a:effectLst/>
              </a:rPr>
              <a:t>c</a:t>
            </a:r>
            <a:r>
              <a:rPr lang="cs-CZ" altLang="cs-CZ" sz="3600" dirty="0" smtClean="0">
                <a:solidFill>
                  <a:schemeClr val="hlink"/>
                </a:solidFill>
                <a:effectLst/>
              </a:rPr>
              <a:t>. transport </a:t>
            </a:r>
            <a:r>
              <a:rPr lang="cs-CZ" altLang="cs-CZ" sz="3600" dirty="0" smtClean="0">
                <a:solidFill>
                  <a:schemeClr val="hlink"/>
                </a:solidFill>
                <a:effectLst/>
              </a:rPr>
              <a:t>biologického materiálu</a:t>
            </a:r>
          </a:p>
        </p:txBody>
      </p:sp>
      <p:sp>
        <p:nvSpPr>
          <p:cNvPr id="4608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cs-CZ" altLang="cs-CZ" sz="2800" smtClean="0">
                <a:effectLst/>
              </a:rPr>
              <a:t>Šetrný a rychlý</a:t>
            </a:r>
          </a:p>
          <a:p>
            <a:pPr eaLnBrk="1" hangingPunct="1"/>
            <a:r>
              <a:rPr lang="cs-CZ" altLang="cs-CZ" sz="2800" smtClean="0">
                <a:effectLst/>
              </a:rPr>
              <a:t>Nevystavovat biologický materiál vysokým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800" smtClean="0">
                <a:effectLst/>
              </a:rPr>
              <a:t>	teplotám a slunečnímu záření</a:t>
            </a:r>
          </a:p>
          <a:p>
            <a:pPr eaLnBrk="1" hangingPunct="1"/>
            <a:r>
              <a:rPr lang="cs-CZ" altLang="cs-CZ" sz="2800" smtClean="0">
                <a:effectLst/>
              </a:rPr>
              <a:t>Neskladovat krev v lednici</a:t>
            </a:r>
          </a:p>
          <a:p>
            <a:pPr eaLnBrk="1" hangingPunct="1"/>
            <a:r>
              <a:rPr lang="cs-CZ" altLang="cs-CZ" sz="2800" smtClean="0">
                <a:effectLst/>
              </a:rPr>
              <a:t>Neprodlužovat čas dodání do laboratoře</a:t>
            </a:r>
          </a:p>
          <a:p>
            <a:pPr eaLnBrk="1" hangingPunct="1"/>
            <a:r>
              <a:rPr lang="cs-CZ" altLang="cs-CZ" sz="2800" smtClean="0">
                <a:effectLst/>
              </a:rPr>
              <a:t>Zajistit nejlépe okamžitý transport do laboratoře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800" smtClean="0">
                <a:effectLst/>
              </a:rPr>
              <a:t>	max. po dobu, která je udána v laboratorní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800" smtClean="0">
                <a:effectLst/>
              </a:rPr>
              <a:t>	příručce každého pracoviště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80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609600"/>
            <a:ext cx="7776864" cy="1320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dirty="0" smtClean="0">
                <a:solidFill>
                  <a:schemeClr val="accent2"/>
                </a:solidFill>
                <a:effectLst/>
              </a:rPr>
              <a:t>2. Laboratorní část</a:t>
            </a:r>
            <a:r>
              <a:rPr lang="cs-CZ" altLang="cs-CZ" dirty="0" smtClean="0">
                <a:effectLst/>
              </a:rPr>
              <a:t/>
            </a:r>
            <a:br>
              <a:rPr lang="cs-CZ" altLang="cs-CZ" dirty="0" smtClean="0">
                <a:effectLst/>
              </a:rPr>
            </a:br>
            <a:r>
              <a:rPr lang="cs-CZ" altLang="cs-CZ" sz="2700" dirty="0" smtClean="0">
                <a:solidFill>
                  <a:schemeClr val="hlink"/>
                </a:solidFill>
                <a:effectLst/>
              </a:rPr>
              <a:t>a</a:t>
            </a:r>
            <a:r>
              <a:rPr lang="cs-CZ" altLang="cs-CZ" sz="2700" dirty="0" smtClean="0">
                <a:solidFill>
                  <a:schemeClr val="hlink"/>
                </a:solidFill>
                <a:effectLst/>
              </a:rPr>
              <a:t>. příjem </a:t>
            </a:r>
            <a:r>
              <a:rPr lang="cs-CZ" altLang="cs-CZ" sz="2700" dirty="0" smtClean="0">
                <a:solidFill>
                  <a:schemeClr val="hlink"/>
                </a:solidFill>
                <a:effectLst/>
              </a:rPr>
              <a:t>a registrace </a:t>
            </a:r>
            <a:r>
              <a:rPr lang="cs-CZ" altLang="cs-CZ" sz="2700" dirty="0" smtClean="0">
                <a:solidFill>
                  <a:schemeClr val="hlink"/>
                </a:solidFill>
                <a:effectLst/>
              </a:rPr>
              <a:t>biologického materiálu</a:t>
            </a:r>
            <a:endParaRPr lang="cs-CZ" altLang="cs-CZ" sz="27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5120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Pracovník příjmu provede kontrolu: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vhodnosti odběrového systému vzhledem k požadovanému vyšetření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souhlas mezi údaji na žádance a biologickým materiálem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dostatečné množství odebraného materiálu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přidělí vzorku i žádance pořadové identifikační číslo s čárovým kódem podle požadovaného druhu vyšetření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provede záznam do </a:t>
            </a:r>
            <a:r>
              <a:rPr lang="cs-CZ" altLang="cs-CZ" dirty="0" err="1" smtClean="0"/>
              <a:t>LISu</a:t>
            </a: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>
                <a:solidFill>
                  <a:schemeClr val="accent2"/>
                </a:solidFill>
                <a:effectLst/>
              </a:rPr>
              <a:t>2. Laboratorní část</a:t>
            </a:r>
            <a:br>
              <a:rPr lang="cs-CZ" altLang="cs-CZ" dirty="0" smtClean="0">
                <a:solidFill>
                  <a:schemeClr val="accent2"/>
                </a:solidFill>
                <a:effectLst/>
              </a:rPr>
            </a:br>
            <a:endParaRPr lang="cs-CZ" altLang="cs-CZ" sz="3200" dirty="0" smtClean="0">
              <a:solidFill>
                <a:schemeClr val="accent2"/>
              </a:solidFill>
              <a:effectLst/>
            </a:endParaRPr>
          </a:p>
        </p:txBody>
      </p:sp>
      <p:sp>
        <p:nvSpPr>
          <p:cNvPr id="4915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1989138"/>
            <a:ext cx="7366719" cy="41100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dirty="0" smtClean="0">
                <a:solidFill>
                  <a:schemeClr val="tx1"/>
                </a:solidFill>
                <a:effectLst/>
              </a:rPr>
              <a:t>b. </a:t>
            </a:r>
            <a:r>
              <a:rPr lang="cs-CZ" altLang="cs-CZ" sz="2400" dirty="0" smtClean="0">
                <a:solidFill>
                  <a:schemeClr val="tx1"/>
                </a:solidFill>
                <a:effectLst/>
              </a:rPr>
              <a:t>centrifugace (separace krevních elementů a tekuté složky krve)</a:t>
            </a:r>
            <a:endParaRPr lang="cs-CZ" altLang="cs-CZ" sz="2400" dirty="0" smtClean="0">
              <a:solidFill>
                <a:schemeClr val="tx1"/>
              </a:solidFill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dirty="0" smtClean="0">
                <a:solidFill>
                  <a:schemeClr val="tx1"/>
                </a:solidFill>
                <a:effectLst/>
              </a:rPr>
              <a:t>c. skladování vzorku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dirty="0" smtClean="0">
                <a:solidFill>
                  <a:schemeClr val="tx1"/>
                </a:solidFill>
                <a:effectLst/>
              </a:rPr>
              <a:t>d. příprava před vlastním stanovením</a:t>
            </a:r>
            <a:r>
              <a:rPr lang="cs-CZ" altLang="cs-CZ" dirty="0" smtClean="0">
                <a:solidFill>
                  <a:schemeClr val="tx1"/>
                </a:solidFill>
                <a:effectLst/>
              </a:rPr>
              <a:t> 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solidFill>
                  <a:schemeClr val="tx1"/>
                </a:solidFill>
                <a:effectLst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solidFill>
                  <a:schemeClr val="tx1"/>
                </a:solidFill>
                <a:effectLst/>
              </a:rPr>
              <a:t>Všechny tyto postupy preanalytické fáze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solidFill>
                  <a:schemeClr val="tx1"/>
                </a:solidFill>
                <a:effectLst/>
              </a:rPr>
              <a:t>se řídí podle platných SOP pro jednotlivá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solidFill>
                  <a:schemeClr val="tx1"/>
                </a:solidFill>
                <a:effectLst/>
              </a:rPr>
              <a:t>vyšetření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 dirty="0" smtClean="0">
                <a:solidFill>
                  <a:schemeClr val="accent2"/>
                </a:solidFill>
              </a:rPr>
              <a:t>Na co si dát největší pozor v preanalytické fázi</a:t>
            </a:r>
          </a:p>
        </p:txBody>
      </p:sp>
      <p:sp>
        <p:nvSpPr>
          <p:cNvPr id="5325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Na identifikaci a přípravu pacienta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Souhlas údajů na žádance a biologickém materiálu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Správný, šetrný a přesný odběr do vhodně zvolené odběrové zkumavky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Rychlý a šetrný transport do laboratoře</a:t>
            </a:r>
          </a:p>
          <a:p>
            <a:pPr eaLnBrk="1" hangingPunct="1">
              <a:lnSpc>
                <a:spcPct val="150000"/>
              </a:lnSpc>
              <a:defRPr/>
            </a:pPr>
            <a:endParaRPr lang="cs-CZ" altLang="cs-CZ" dirty="0" smtClean="0"/>
          </a:p>
          <a:p>
            <a:pPr eaLnBrk="1" hangingPunct="1"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Rectangle 5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0" y="836712"/>
            <a:ext cx="7236296" cy="526246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20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dirty="0" smtClean="0"/>
              <a:t>Chyby, kterých se dopustíme v průběhu </a:t>
            </a:r>
            <a:r>
              <a:rPr lang="cs-CZ" altLang="cs-CZ" sz="2400" dirty="0" smtClean="0">
                <a:solidFill>
                  <a:srgbClr val="FF0000"/>
                </a:solidFill>
              </a:rPr>
              <a:t>preanalytické fáze</a:t>
            </a:r>
            <a:r>
              <a:rPr lang="cs-CZ" altLang="cs-CZ" sz="2400" dirty="0" smtClean="0"/>
              <a:t>, jsou místa </a:t>
            </a:r>
            <a:r>
              <a:rPr lang="cs-CZ" altLang="cs-CZ" sz="2400" dirty="0" smtClean="0">
                <a:solidFill>
                  <a:srgbClr val="FF0000"/>
                </a:solidFill>
              </a:rPr>
              <a:t>před</a:t>
            </a:r>
            <a:r>
              <a:rPr lang="cs-CZ" altLang="cs-CZ" sz="2400" dirty="0" smtClean="0"/>
              <a:t> desetinnou čárkou.</a:t>
            </a:r>
          </a:p>
          <a:p>
            <a:pPr marL="0" indent="0" algn="ctr" eaLnBrk="1" hangingPunct="1">
              <a:lnSpc>
                <a:spcPct val="200000"/>
              </a:lnSpc>
              <a:buNone/>
              <a:defRPr/>
            </a:pPr>
            <a:endParaRPr lang="cs-CZ" altLang="cs-CZ" sz="2400" dirty="0" smtClean="0"/>
          </a:p>
          <a:p>
            <a:pPr lvl="1" algn="ctr" eaLnBrk="1" hangingPunct="1">
              <a:lnSpc>
                <a:spcPct val="200000"/>
              </a:lnSpc>
              <a:buFontTx/>
              <a:buNone/>
              <a:defRPr/>
            </a:pPr>
            <a:r>
              <a:rPr lang="cs-CZ" altLang="cs-CZ" sz="2400" dirty="0" smtClean="0"/>
              <a:t>Chyby, kterých se dopustíme při </a:t>
            </a:r>
            <a:r>
              <a:rPr lang="cs-CZ" altLang="cs-CZ" sz="2400" dirty="0" smtClean="0">
                <a:solidFill>
                  <a:srgbClr val="FF0000"/>
                </a:solidFill>
              </a:rPr>
              <a:t>laboratorním vyšetření</a:t>
            </a:r>
            <a:r>
              <a:rPr lang="cs-CZ" altLang="cs-CZ" sz="2400" dirty="0" smtClean="0"/>
              <a:t>, jsou místa </a:t>
            </a:r>
            <a:r>
              <a:rPr lang="cs-CZ" altLang="cs-CZ" sz="2400" dirty="0" smtClean="0">
                <a:solidFill>
                  <a:srgbClr val="FF0000"/>
                </a:solidFill>
              </a:rPr>
              <a:t>za</a:t>
            </a:r>
            <a:r>
              <a:rPr lang="cs-CZ" altLang="cs-CZ" sz="2400" dirty="0" smtClean="0"/>
              <a:t> desetinnou čárkou.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 dirty="0" smtClean="0">
                <a:solidFill>
                  <a:schemeClr val="accent2"/>
                </a:solidFill>
              </a:rPr>
              <a:t>Faktory preanalytické fáze</a:t>
            </a:r>
            <a:br>
              <a:rPr lang="cs-CZ" altLang="cs-CZ" sz="4000" dirty="0" smtClean="0">
                <a:solidFill>
                  <a:schemeClr val="accent2"/>
                </a:solidFill>
              </a:rPr>
            </a:br>
            <a:r>
              <a:rPr lang="cs-CZ" altLang="cs-CZ" sz="4000" dirty="0" smtClean="0">
                <a:solidFill>
                  <a:schemeClr val="accent2"/>
                </a:solidFill>
              </a:rPr>
              <a:t>b - neovlivnitelné</a:t>
            </a:r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23850" y="2205038"/>
            <a:ext cx="8540750" cy="316865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cyklické variace – denní, noční</a:t>
            </a:r>
          </a:p>
          <a:p>
            <a:pPr eaLnBrk="1" hangingPunct="1">
              <a:defRPr/>
            </a:pPr>
            <a:r>
              <a:rPr lang="cs-CZ" altLang="cs-CZ" smtClean="0"/>
              <a:t>pohlaví</a:t>
            </a:r>
          </a:p>
          <a:p>
            <a:pPr eaLnBrk="1" hangingPunct="1">
              <a:defRPr/>
            </a:pPr>
            <a:r>
              <a:rPr lang="cs-CZ" altLang="cs-CZ" smtClean="0"/>
              <a:t>věk</a:t>
            </a:r>
          </a:p>
          <a:p>
            <a:pPr eaLnBrk="1" hangingPunct="1">
              <a:defRPr/>
            </a:pPr>
            <a:r>
              <a:rPr lang="cs-CZ" altLang="cs-CZ" smtClean="0"/>
              <a:t>rasa</a:t>
            </a:r>
          </a:p>
          <a:p>
            <a:pPr eaLnBrk="1" hangingPunct="1">
              <a:defRPr/>
            </a:pPr>
            <a:r>
              <a:rPr lang="cs-CZ" altLang="cs-CZ" smtClean="0"/>
              <a:t>gravidita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mtClean="0"/>
          </a:p>
          <a:p>
            <a:pPr eaLnBrk="1" hangingPunct="1">
              <a:defRPr/>
            </a:pPr>
            <a:endParaRPr lang="cs-CZ" altLang="cs-CZ" smtClean="0"/>
          </a:p>
          <a:p>
            <a:pPr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>
                <a:solidFill>
                  <a:schemeClr val="accent2"/>
                </a:solidFill>
                <a:effectLst/>
              </a:rPr>
              <a:t>Preanalytická fáze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09599" y="1340768"/>
            <a:ext cx="7058745" cy="470059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cs-CZ" altLang="cs-CZ" sz="2800" dirty="0" smtClean="0">
                <a:solidFill>
                  <a:schemeClr val="accent2"/>
                </a:solidFill>
                <a:effectLst/>
              </a:rPr>
              <a:t>1. Mimolaboratorní část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effectLst/>
              </a:rPr>
              <a:t>	a. příprava pacienta před odběrem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effectLst/>
              </a:rPr>
              <a:t>	b. odběr biologického materiálu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effectLst/>
              </a:rPr>
              <a:t>	c. transport biologického materiálu do laboratoře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800" dirty="0" smtClean="0">
                <a:solidFill>
                  <a:schemeClr val="accent2"/>
                </a:solidFill>
                <a:effectLst/>
              </a:rPr>
              <a:t>2. Laboratorní část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effectLst/>
              </a:rPr>
              <a:t>	a. příjem a registrace biologického materiálu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effectLst/>
              </a:rPr>
              <a:t>	b. centrifugace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effectLst/>
              </a:rPr>
              <a:t>	c. skladování vzorku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effectLst/>
              </a:rPr>
              <a:t>	d. </a:t>
            </a:r>
            <a:r>
              <a:rPr lang="cs-CZ" altLang="cs-CZ" sz="2800" dirty="0" smtClean="0">
                <a:effectLst/>
              </a:rPr>
              <a:t>příprava vzorku před vlastním stanovením</a:t>
            </a:r>
            <a:endParaRPr lang="cs-CZ" altLang="cs-CZ" sz="2800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599" y="332656"/>
            <a:ext cx="6986737" cy="122413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dirty="0" smtClean="0">
                <a:solidFill>
                  <a:schemeClr val="accent2"/>
                </a:solidFill>
                <a:effectLst/>
              </a:rPr>
              <a:t>1. Mimolaboratorní </a:t>
            </a:r>
            <a:r>
              <a:rPr lang="cs-CZ" altLang="cs-CZ" dirty="0" smtClean="0">
                <a:solidFill>
                  <a:schemeClr val="accent2"/>
                </a:solidFill>
                <a:effectLst/>
              </a:rPr>
              <a:t>část</a:t>
            </a:r>
            <a:r>
              <a:rPr lang="cs-CZ" altLang="cs-CZ" dirty="0" smtClean="0">
                <a:effectLst/>
              </a:rPr>
              <a:t/>
            </a:r>
            <a:br>
              <a:rPr lang="cs-CZ" altLang="cs-CZ" dirty="0" smtClean="0">
                <a:effectLst/>
              </a:rPr>
            </a:br>
            <a:r>
              <a:rPr lang="cs-CZ" altLang="cs-CZ" sz="3600" dirty="0" smtClean="0">
                <a:solidFill>
                  <a:schemeClr val="hlink"/>
                </a:solidFill>
                <a:effectLst/>
              </a:rPr>
              <a:t>a. příprava </a:t>
            </a:r>
            <a:r>
              <a:rPr lang="cs-CZ" altLang="cs-CZ" sz="3600" dirty="0" smtClean="0">
                <a:solidFill>
                  <a:schemeClr val="hlink"/>
                </a:solidFill>
                <a:effectLst/>
              </a:rPr>
              <a:t>pacienta před odběrem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>
                <a:effectLst/>
              </a:rPr>
              <a:t>Kontrola identifikace </a:t>
            </a:r>
            <a:r>
              <a:rPr lang="cs-CZ" altLang="cs-CZ" dirty="0" smtClean="0">
                <a:effectLst/>
              </a:rPr>
              <a:t>nemocného. </a:t>
            </a:r>
            <a:endParaRPr lang="cs-CZ" altLang="cs-CZ" dirty="0" smtClean="0">
              <a:effectLst/>
            </a:endParaRPr>
          </a:p>
          <a:p>
            <a:pPr eaLnBrk="1" hangingPunct="1"/>
            <a:r>
              <a:rPr lang="cs-CZ" altLang="cs-CZ" dirty="0" smtClean="0">
                <a:effectLst/>
              </a:rPr>
              <a:t>Informování pacienta o postupu při </a:t>
            </a:r>
            <a:r>
              <a:rPr lang="cs-CZ" altLang="cs-CZ" dirty="0" smtClean="0">
                <a:effectLst/>
              </a:rPr>
              <a:t>odběru.</a:t>
            </a:r>
            <a:endParaRPr lang="cs-CZ" altLang="cs-CZ" dirty="0" smtClean="0">
              <a:effectLst/>
            </a:endParaRPr>
          </a:p>
          <a:p>
            <a:pPr eaLnBrk="1" hangingPunct="1"/>
            <a:r>
              <a:rPr lang="cs-CZ" altLang="cs-CZ" dirty="0" smtClean="0">
                <a:effectLst/>
              </a:rPr>
              <a:t>Ověření dodržení potřebných dietních omezení před </a:t>
            </a:r>
            <a:r>
              <a:rPr lang="cs-CZ" altLang="cs-CZ" dirty="0" smtClean="0">
                <a:effectLst/>
              </a:rPr>
              <a:t>odběrem:</a:t>
            </a:r>
            <a:endParaRPr lang="cs-CZ" altLang="cs-CZ" dirty="0" smtClean="0">
              <a:effectLst/>
            </a:endParaRPr>
          </a:p>
          <a:p>
            <a:pPr lvl="1" eaLnBrk="1" hangingPunct="1"/>
            <a:r>
              <a:rPr lang="cs-CZ" altLang="cs-CZ" b="1" dirty="0" smtClean="0">
                <a:solidFill>
                  <a:srgbClr val="FF0000"/>
                </a:solidFill>
                <a:effectLst/>
              </a:rPr>
              <a:t>lačnění (10-12 hod)</a:t>
            </a:r>
            <a:r>
              <a:rPr lang="cs-CZ" altLang="cs-CZ" dirty="0" smtClean="0">
                <a:effectLst/>
              </a:rPr>
              <a:t>, omezení příjmu tekutin, vyloučení alkoholu, tabáku, kofeinu</a:t>
            </a:r>
          </a:p>
          <a:p>
            <a:pPr lvl="1" eaLnBrk="1" hangingPunct="1"/>
            <a:r>
              <a:rPr lang="cs-CZ" altLang="cs-CZ" dirty="0" smtClean="0">
                <a:effectLst/>
              </a:rPr>
              <a:t>omezení tělesné aktivity, vyvarování se stresu</a:t>
            </a:r>
          </a:p>
          <a:p>
            <a:pPr lvl="1" eaLnBrk="1" hangingPunct="1"/>
            <a:r>
              <a:rPr lang="cs-CZ" altLang="cs-CZ" dirty="0" smtClean="0">
                <a:effectLst/>
              </a:rPr>
              <a:t>vyloučení léků</a:t>
            </a:r>
          </a:p>
          <a:p>
            <a:pPr eaLnBrk="1" hangingPunct="1"/>
            <a:endParaRPr lang="cs-CZ" altLang="cs-CZ" dirty="0" smtClean="0">
              <a:effectLst/>
            </a:endParaRPr>
          </a:p>
          <a:p>
            <a:pPr eaLnBrk="1" hangingPunct="1"/>
            <a:endParaRPr lang="cs-CZ" altLang="cs-CZ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599" y="609600"/>
            <a:ext cx="7562801" cy="1320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část</a:t>
            </a:r>
            <a:r>
              <a:rPr lang="cs-CZ" altLang="cs-CZ" sz="3200" dirty="0" smtClean="0">
                <a:effectLst/>
              </a:rPr>
              <a:t/>
            </a:r>
            <a:br>
              <a:rPr lang="cs-CZ" altLang="cs-CZ" sz="3200" dirty="0" smtClean="0">
                <a:effectLst/>
              </a:rPr>
            </a:b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a. příprava </a:t>
            </a:r>
            <a:r>
              <a:rPr lang="cs-CZ" altLang="cs-CZ" sz="3200" dirty="0" smtClean="0">
                <a:solidFill>
                  <a:schemeClr val="hlink"/>
                </a:solidFill>
                <a:effectLst/>
              </a:rPr>
              <a:t>pacienta před odběrem</a:t>
            </a: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Načasování odběru krve</a:t>
            </a:r>
          </a:p>
          <a:p>
            <a:pPr lvl="1" eaLnBrk="1" hangingPunct="1">
              <a:defRPr/>
            </a:pPr>
            <a:r>
              <a:rPr lang="cs-CZ" altLang="cs-CZ" dirty="0" smtClean="0"/>
              <a:t>Provádí se většinou ráno</a:t>
            </a:r>
          </a:p>
          <a:p>
            <a:pPr lvl="1" eaLnBrk="1" hangingPunct="1">
              <a:buFontTx/>
              <a:buNone/>
              <a:defRPr/>
            </a:pPr>
            <a:endParaRPr lang="cs-CZ" altLang="cs-CZ" dirty="0" smtClean="0"/>
          </a:p>
          <a:p>
            <a:pPr lvl="1" eaLnBrk="1" hangingPunct="1">
              <a:buFontTx/>
              <a:buNone/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Přesné dodržení požadovaného načasování</a:t>
            </a:r>
          </a:p>
          <a:p>
            <a:pPr lvl="1" eaLnBrk="1" hangingPunct="1">
              <a:buFontTx/>
              <a:buNone/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je zcela rozhodující zejména u monitorování</a:t>
            </a:r>
          </a:p>
          <a:p>
            <a:pPr lvl="1" eaLnBrk="1" hangingPunct="1">
              <a:buFontTx/>
              <a:buNone/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farmakoterapie a u funkčních testů.</a:t>
            </a:r>
          </a:p>
          <a:p>
            <a:pPr eaLnBrk="1" hangingPunct="1"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476250"/>
            <a:ext cx="8561388" cy="129656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1. Mimolaboratorní </a:t>
            </a:r>
            <a:r>
              <a:rPr lang="cs-CZ" altLang="cs-CZ" sz="3200" dirty="0" smtClean="0">
                <a:solidFill>
                  <a:schemeClr val="accent2"/>
                </a:solidFill>
                <a:effectLst/>
              </a:rPr>
              <a:t>část</a:t>
            </a:r>
            <a:r>
              <a:rPr lang="cs-CZ" altLang="cs-CZ" sz="3200" dirty="0" smtClean="0">
                <a:solidFill>
                  <a:schemeClr val="accent2"/>
                </a:solidFill>
              </a:rPr>
              <a:t> </a:t>
            </a:r>
            <a:br>
              <a:rPr lang="cs-CZ" altLang="cs-CZ" sz="3200" dirty="0" smtClean="0">
                <a:solidFill>
                  <a:schemeClr val="accent2"/>
                </a:solidFill>
              </a:rPr>
            </a:br>
            <a:r>
              <a:rPr lang="cs-CZ" altLang="cs-CZ" sz="3200" dirty="0" smtClean="0">
                <a:solidFill>
                  <a:schemeClr val="folHlink"/>
                </a:solidFill>
              </a:rPr>
              <a:t>b.</a:t>
            </a:r>
            <a:r>
              <a:rPr lang="cs-CZ" altLang="cs-CZ" sz="3200" dirty="0" smtClean="0">
                <a:solidFill>
                  <a:srgbClr val="FFFC8C"/>
                </a:solidFill>
              </a:rPr>
              <a:t> </a:t>
            </a:r>
            <a:r>
              <a:rPr lang="cs-CZ" altLang="cs-CZ" sz="3200" dirty="0" smtClean="0">
                <a:solidFill>
                  <a:schemeClr val="folHlink"/>
                </a:solidFill>
              </a:rPr>
              <a:t>odběr biologického materiálu</a:t>
            </a: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endParaRPr lang="cs-CZ" altLang="cs-CZ" sz="3200" dirty="0" smtClean="0"/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50825" y="2565400"/>
            <a:ext cx="8540750" cy="403860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Příprava příslušné dokumentace</a:t>
            </a:r>
          </a:p>
          <a:p>
            <a:pPr eaLnBrk="1" hangingPunct="1"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Příprava odběrových pomůcek</a:t>
            </a:r>
          </a:p>
          <a:p>
            <a:pPr eaLnBrk="1" hangingPunct="1"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Příprava odběrových zkumavek</a:t>
            </a:r>
          </a:p>
          <a:p>
            <a:pPr eaLnBrk="1" hangingPunct="1"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Řádné označení zkumavek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670</TotalTime>
  <Words>1446</Words>
  <Application>Microsoft Office PowerPoint</Application>
  <PresentationFormat>Předvádění na obrazovce (4:3)</PresentationFormat>
  <Paragraphs>365</Paragraphs>
  <Slides>48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48</vt:i4>
      </vt:variant>
    </vt:vector>
  </HeadingPairs>
  <TitlesOfParts>
    <vt:vector size="54" baseType="lpstr">
      <vt:lpstr>Arial</vt:lpstr>
      <vt:lpstr>Calibri</vt:lpstr>
      <vt:lpstr>Trebuchet MS</vt:lpstr>
      <vt:lpstr>Wingdings</vt:lpstr>
      <vt:lpstr>Wingdings 3</vt:lpstr>
      <vt:lpstr>Fazeta</vt:lpstr>
      <vt:lpstr>Proces diagnostiky</vt:lpstr>
      <vt:lpstr>Faktory ovlivňující hodnoty biochemických parametrů </vt:lpstr>
      <vt:lpstr>Preanalytická fáze</vt:lpstr>
      <vt:lpstr>Faktory preanalytické fáze a - ovlivnitelné</vt:lpstr>
      <vt:lpstr>Faktory preanalytické fáze b - neovlivnitelné</vt:lpstr>
      <vt:lpstr>Preanalytická fáze</vt:lpstr>
      <vt:lpstr>1. Mimolaboratorní část a. příprava pacienta před odběrem</vt:lpstr>
      <vt:lpstr>1. Mimolaboratorní část a. příprava pacienta před odběrem</vt:lpstr>
      <vt:lpstr>1. Mimolaboratorní část  b. odběr biologického materiálu </vt:lpstr>
      <vt:lpstr>Žádanka o vyšetření</vt:lpstr>
      <vt:lpstr>Údaje na identifikačním štítku</vt:lpstr>
      <vt:lpstr>1. Mimolaboratorní část analyzovaný materiál</vt:lpstr>
      <vt:lpstr>1. Mimolaboratorní část analyzovaný materiál</vt:lpstr>
      <vt:lpstr>1. Mimolaboratorní část b. odběr vzorku venózní krve</vt:lpstr>
      <vt:lpstr>Odběr venózní krve</vt:lpstr>
      <vt:lpstr>1. Mimolaboratorní část b. odběr vzorku venózní krve</vt:lpstr>
      <vt:lpstr>Upozornění !!!</vt:lpstr>
      <vt:lpstr>Poloha pacienta při odběru</vt:lpstr>
      <vt:lpstr>Faktory ovlivňující odběr krve</vt:lpstr>
      <vt:lpstr>Pořadí odebíraných vzorků</vt:lpstr>
      <vt:lpstr>Koagulační faktory </vt:lpstr>
      <vt:lpstr>Koagulační faktory </vt:lpstr>
      <vt:lpstr>Antikoagulanty</vt:lpstr>
      <vt:lpstr>Antikoagulanty</vt:lpstr>
      <vt:lpstr>Konzervanty </vt:lpstr>
      <vt:lpstr>Krevní plazma, sérum </vt:lpstr>
      <vt:lpstr>Plná krev </vt:lpstr>
      <vt:lpstr>Pozor</vt:lpstr>
      <vt:lpstr>Hemolýza</vt:lpstr>
      <vt:lpstr>Prezentace aplikace PowerPoint</vt:lpstr>
      <vt:lpstr>1. Mimolaboratorní část b. odběr vzorku kapilární krve</vt:lpstr>
      <vt:lpstr>Odběr kapilární krve</vt:lpstr>
      <vt:lpstr>1. Mimolaboratorní část b. odběr vzorku arteriální krve</vt:lpstr>
      <vt:lpstr>1. Mimolaboratorní část b. odběr vzorku moče</vt:lpstr>
      <vt:lpstr>Odběr vzorku moče</vt:lpstr>
      <vt:lpstr>Odběr vzorku moče</vt:lpstr>
      <vt:lpstr>1. Mimolaboratorní část b. odběr vzorku stolice</vt:lpstr>
      <vt:lpstr>1. Mimolaboratorní část  b. odběr slin</vt:lpstr>
      <vt:lpstr>1. Mimolaboratorní část b. odběr vzorku plodové vody</vt:lpstr>
      <vt:lpstr>1. Mimolaboratorní část b. odběr vzorku mozkomíšního moku</vt:lpstr>
      <vt:lpstr>Odběr mozkomíšního moku</vt:lpstr>
      <vt:lpstr>1. Mimolaboratorní část  b. odběr kostní dřeně pro cytogenetické vyšetření </vt:lpstr>
      <vt:lpstr>Odběr kostní dřeně pro cytogenetické vyšetření </vt:lpstr>
      <vt:lpstr>1. Mimolaboratorní část c. transport biologického materiálu</vt:lpstr>
      <vt:lpstr>2. Laboratorní část a. příjem a registrace biologického materiálu</vt:lpstr>
      <vt:lpstr>2. Laboratorní část </vt:lpstr>
      <vt:lpstr>Na co si dát největší pozor v preanalytické fázi</vt:lpstr>
      <vt:lpstr>Prezentace aplikace PowerPoint</vt:lpstr>
    </vt:vector>
  </TitlesOfParts>
  <Company>;VOŠZ a SZŠ Praha1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VOŠZ a SZŠ</dc:creator>
  <cp:lastModifiedBy>Uživatel systému Windows</cp:lastModifiedBy>
  <cp:revision>35</cp:revision>
  <dcterms:created xsi:type="dcterms:W3CDTF">2010-02-03T17:34:44Z</dcterms:created>
  <dcterms:modified xsi:type="dcterms:W3CDTF">2021-02-23T12:07:03Z</dcterms:modified>
</cp:coreProperties>
</file>