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77" r:id="rId11"/>
    <p:sldId id="265" r:id="rId12"/>
    <p:sldId id="280" r:id="rId13"/>
    <p:sldId id="266" r:id="rId14"/>
    <p:sldId id="275" r:id="rId15"/>
    <p:sldId id="276" r:id="rId16"/>
    <p:sldId id="267" r:id="rId17"/>
    <p:sldId id="269" r:id="rId18"/>
    <p:sldId id="278" r:id="rId19"/>
    <p:sldId id="279" r:id="rId20"/>
    <p:sldId id="268" r:id="rId21"/>
    <p:sldId id="274" r:id="rId22"/>
    <p:sldId id="270" r:id="rId23"/>
    <p:sldId id="271" r:id="rId24"/>
    <p:sldId id="272" r:id="rId25"/>
    <p:sldId id="273" r:id="rId2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0216-2C61-4DC1-B7E0-1554D302B98B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179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71960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679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62304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679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79331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156F2-F4D8-4477-ACA4-30DD2C9D6386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1350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D8631-FBBB-4BCA-9C1A-9A3A9266D21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80845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029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B1CB-0A2A-4E36-9567-8DB1F2047F9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922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89AA0-0757-4422-8D2D-034296B8C3E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7864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4AE69-A32E-45EA-BA07-EA83D55675D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916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F1FE-8432-4E3D-A2E5-40C1E04D7AA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569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2045-0521-4194-A609-E4A36ACEF09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19336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A1BC8-35AE-49BD-BE27-FED65F65657B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254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EF4DE-95F6-4A02-B404-95B27282856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3356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3AE9CB-0B02-4677-91C8-90C65F12801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9104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>
                <a:solidFill>
                  <a:schemeClr val="accent2"/>
                </a:solidFill>
              </a:rPr>
              <a:t>Metabolismus sacharidů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Glykolýza</a:t>
            </a:r>
          </a:p>
          <a:p>
            <a:r>
              <a:rPr lang="cs-CZ" altLang="cs-CZ"/>
              <a:t>Rozklad a syntéza glykogenu</a:t>
            </a:r>
          </a:p>
          <a:p>
            <a:r>
              <a:rPr lang="cs-CZ" altLang="cs-CZ"/>
              <a:t>Citrátový cyklus</a:t>
            </a:r>
          </a:p>
          <a:p>
            <a:r>
              <a:rPr lang="cs-CZ" altLang="cs-CZ"/>
              <a:t>Glukoneogeneze</a:t>
            </a:r>
          </a:p>
          <a:p>
            <a:r>
              <a:rPr lang="cs-CZ" altLang="cs-CZ"/>
              <a:t>Pentosový cyklus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Referenční hodnoty </a:t>
            </a:r>
            <a:r>
              <a:rPr lang="cs-CZ" altLang="cs-CZ" dirty="0" err="1">
                <a:solidFill>
                  <a:schemeClr val="accent2"/>
                </a:solidFill>
              </a:rPr>
              <a:t>Glu</a:t>
            </a:r>
            <a:r>
              <a:rPr lang="cs-CZ" altLang="cs-CZ" dirty="0">
                <a:solidFill>
                  <a:schemeClr val="accent2"/>
                </a:solidFill>
              </a:rPr>
              <a:t> v krvi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1847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novorozenci: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hodina: 2,0-5,5 mmol/l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dvě hodiny: 2,2-4,9 mmol/l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5-14 hodin: 1,9-4,3 mmol/l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10-28 hodin: 2,6-4,5 mmol/l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44-52 hodin: 2,7-4,4 mmol/l</a:t>
            </a:r>
          </a:p>
          <a:p>
            <a:pPr lvl="1">
              <a:lnSpc>
                <a:spcPct val="90000"/>
              </a:lnSpc>
            </a:pPr>
            <a:endParaRPr lang="cs-CZ" altLang="cs-CZ"/>
          </a:p>
          <a:p>
            <a:pPr>
              <a:lnSpc>
                <a:spcPct val="90000"/>
              </a:lnSpc>
            </a:pPr>
            <a:r>
              <a:rPr lang="cs-CZ" altLang="cs-CZ"/>
              <a:t>děti 1-6 let: 4,1-7,0 mmol/l</a:t>
            </a:r>
          </a:p>
          <a:p>
            <a:pPr>
              <a:lnSpc>
                <a:spcPct val="90000"/>
              </a:lnSpc>
            </a:pPr>
            <a:r>
              <a:rPr lang="cs-CZ" altLang="cs-CZ"/>
              <a:t>děti 7-19 let: 3,9-5,9 mmol/l</a:t>
            </a:r>
          </a:p>
          <a:p>
            <a:pPr>
              <a:lnSpc>
                <a:spcPct val="90000"/>
              </a:lnSpc>
            </a:pPr>
            <a:r>
              <a:rPr lang="cs-CZ" altLang="cs-CZ"/>
              <a:t>dospělí: 3,9-6,4 mmol/l</a:t>
            </a:r>
          </a:p>
          <a:p>
            <a:pPr>
              <a:lnSpc>
                <a:spcPct val="90000"/>
              </a:lnSpc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Hormonální regulace </a:t>
            </a:r>
            <a:r>
              <a:rPr lang="cs-CZ" altLang="cs-CZ" dirty="0" err="1">
                <a:solidFill>
                  <a:schemeClr val="accent2"/>
                </a:solidFill>
              </a:rPr>
              <a:t>Glu</a:t>
            </a:r>
            <a:r>
              <a:rPr lang="cs-CZ" altLang="cs-CZ" dirty="0">
                <a:solidFill>
                  <a:schemeClr val="accent2"/>
                </a:solidFill>
              </a:rPr>
              <a:t> v krvi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sz="2800"/>
              <a:t>Inzulín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↓c Glu, působí v buněčné membráně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Glukagon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glukogenolýza, glukoneogeneze</a:t>
            </a:r>
          </a:p>
          <a:p>
            <a:pPr>
              <a:lnSpc>
                <a:spcPct val="80000"/>
              </a:lnSpc>
            </a:pPr>
            <a:r>
              <a:rPr lang="cs-CZ" altLang="cs-CZ" sz="2800"/>
              <a:t>Adrenalin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glukogenolýza</a:t>
            </a:r>
            <a:endParaRPr lang="cs-CZ" altLang="cs-CZ" sz="2800"/>
          </a:p>
          <a:p>
            <a:pPr>
              <a:lnSpc>
                <a:spcPct val="80000"/>
              </a:lnSpc>
            </a:pPr>
            <a:r>
              <a:rPr lang="cs-CZ" altLang="cs-CZ" sz="2800"/>
              <a:t>Thyroxin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glukogenolýza</a:t>
            </a:r>
            <a:endParaRPr lang="cs-CZ" altLang="cs-CZ" sz="2800"/>
          </a:p>
          <a:p>
            <a:pPr>
              <a:lnSpc>
                <a:spcPct val="80000"/>
              </a:lnSpc>
            </a:pPr>
            <a:r>
              <a:rPr lang="cs-CZ" altLang="cs-CZ" sz="2800"/>
              <a:t>Růstový hormon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antagonista inzulinu</a:t>
            </a:r>
            <a:endParaRPr lang="cs-CZ" altLang="cs-CZ" sz="2800"/>
          </a:p>
          <a:p>
            <a:pPr>
              <a:lnSpc>
                <a:spcPct val="80000"/>
              </a:lnSpc>
            </a:pPr>
            <a:r>
              <a:rPr lang="cs-CZ" altLang="cs-CZ" sz="2800"/>
              <a:t>ACTH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antagonista inzulinu</a:t>
            </a:r>
            <a:endParaRPr lang="cs-CZ" altLang="cs-CZ" sz="2800"/>
          </a:p>
          <a:p>
            <a:pPr>
              <a:lnSpc>
                <a:spcPct val="80000"/>
              </a:lnSpc>
            </a:pPr>
            <a:r>
              <a:rPr lang="cs-CZ" altLang="cs-CZ" sz="2800"/>
              <a:t>Kortisol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antagonista inzulinu</a:t>
            </a:r>
            <a:endParaRPr lang="cs-CZ" altLang="cs-CZ" sz="2800"/>
          </a:p>
          <a:p>
            <a:pPr>
              <a:lnSpc>
                <a:spcPct val="80000"/>
              </a:lnSpc>
            </a:pPr>
            <a:r>
              <a:rPr lang="cs-CZ" altLang="cs-CZ" sz="2800"/>
              <a:t>Somatostatin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inhibice inzulinu a glykogenu</a:t>
            </a:r>
            <a:endParaRPr lang="cs-CZ" altLang="cs-CZ" sz="2800"/>
          </a:p>
          <a:p>
            <a:pPr>
              <a:lnSpc>
                <a:spcPct val="80000"/>
              </a:lnSpc>
            </a:pPr>
            <a:r>
              <a:rPr lang="cs-CZ" altLang="cs-CZ" sz="2800"/>
              <a:t>Somatometin - </a:t>
            </a:r>
            <a:r>
              <a:rPr lang="cs-CZ" altLang="cs-CZ" sz="2800">
                <a:latin typeface="Arial" panose="020B0604020202020204" pitchFamily="34" charset="0"/>
                <a:cs typeface="Arial" panose="020B0604020202020204" pitchFamily="34" charset="0"/>
              </a:rPr>
              <a:t>↑c Glu, inhibice inzulinu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Hladovění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692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↓c Glu v krvi už po nočním hladovění prostřednictvím ↑sekrece glukagonu a ↓sekrece inzulinu vede k mobilizaci MK z tukové tkáně</a:t>
            </a:r>
          </a:p>
          <a:p>
            <a:pPr>
              <a:lnSpc>
                <a:spcPct val="90000"/>
              </a:lnSpc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Glu nelze syntetizovat z MK</a:t>
            </a:r>
          </a:p>
          <a:p>
            <a:pPr>
              <a:lnSpc>
                <a:spcPct val="90000"/>
              </a:lnSpc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Glu je syntetizována z glycerolu a aminokyselin</a:t>
            </a:r>
          </a:p>
          <a:p>
            <a:pPr>
              <a:lnSpc>
                <a:spcPct val="90000"/>
              </a:lnSpc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Dochází ke kontinuálnímu odbourávání svalové tkáně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Diabetes </a:t>
            </a:r>
            <a:r>
              <a:rPr lang="cs-CZ" altLang="cs-CZ" dirty="0" err="1">
                <a:solidFill>
                  <a:schemeClr val="accent2"/>
                </a:solidFill>
              </a:rPr>
              <a:t>mellitus</a:t>
            </a:r>
            <a:endParaRPr lang="cs-CZ" altLang="cs-CZ" dirty="0">
              <a:solidFill>
                <a:schemeClr val="accent2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souhrnný název pro skupinu chronických onemocnění, které se projevují poruchou metabolismu sacharidů </a:t>
            </a:r>
          </a:p>
          <a:p>
            <a:pPr>
              <a:lnSpc>
                <a:spcPct val="90000"/>
              </a:lnSpc>
            </a:pPr>
            <a:r>
              <a:rPr lang="cs-CZ" altLang="cs-CZ"/>
              <a:t>inzulin dependentní – IDDM 1. typu</a:t>
            </a:r>
          </a:p>
          <a:p>
            <a:pPr>
              <a:lnSpc>
                <a:spcPct val="90000"/>
              </a:lnSpc>
            </a:pPr>
            <a:r>
              <a:rPr lang="cs-CZ" altLang="cs-CZ"/>
              <a:t>na inzulinu nezávislá – NIDDM 2. typu</a:t>
            </a:r>
          </a:p>
          <a:p>
            <a:pPr>
              <a:lnSpc>
                <a:spcPct val="90000"/>
              </a:lnSpc>
            </a:pPr>
            <a:r>
              <a:rPr lang="cs-CZ" altLang="cs-CZ"/>
              <a:t>sekundární – spojen s chorobami pankreatu, jater, genetickými poruchami</a:t>
            </a:r>
          </a:p>
          <a:p>
            <a:pPr>
              <a:lnSpc>
                <a:spcPct val="90000"/>
              </a:lnSpc>
            </a:pPr>
            <a:r>
              <a:rPr lang="cs-CZ" altLang="cs-CZ"/>
              <a:t>těhotenský – pouze v těhotenství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Diabetes </a:t>
            </a:r>
            <a:r>
              <a:rPr lang="cs-CZ" altLang="cs-CZ" dirty="0" err="1">
                <a:solidFill>
                  <a:schemeClr val="accent2"/>
                </a:solidFill>
              </a:rPr>
              <a:t>mellitus</a:t>
            </a:r>
            <a:r>
              <a:rPr lang="cs-CZ" altLang="cs-CZ" dirty="0">
                <a:solidFill>
                  <a:schemeClr val="accent2"/>
                </a:solidFill>
              </a:rPr>
              <a:t> I typu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v prvotních stádiích jsou ničeny buňky slinivky břišní (produkují inzulin) vlastním imunitním systémem </a:t>
            </a:r>
          </a:p>
          <a:p>
            <a:pPr>
              <a:lnSpc>
                <a:spcPct val="90000"/>
              </a:lnSpc>
            </a:pPr>
            <a:r>
              <a:rPr lang="cs-CZ" altLang="cs-CZ"/>
              <a:t>selektivní destrukce </a:t>
            </a:r>
            <a:r>
              <a:rPr lang="el-GR" altLang="cs-CZ">
                <a:cs typeface="Tahoma" panose="020B0604030504040204" pitchFamily="34" charset="0"/>
              </a:rPr>
              <a:t>β</a:t>
            </a:r>
            <a:r>
              <a:rPr lang="cs-CZ" altLang="cs-CZ"/>
              <a:t> buněk </a:t>
            </a:r>
          </a:p>
          <a:p>
            <a:pPr>
              <a:lnSpc>
                <a:spcPct val="90000"/>
              </a:lnSpc>
            </a:pPr>
            <a:r>
              <a:rPr lang="cs-CZ" altLang="cs-CZ"/>
              <a:t>řadí se mezi autoimunitní choroby </a:t>
            </a:r>
          </a:p>
          <a:p>
            <a:pPr>
              <a:lnSpc>
                <a:spcPct val="90000"/>
              </a:lnSpc>
            </a:pPr>
            <a:r>
              <a:rPr lang="cs-CZ" altLang="cs-CZ"/>
              <a:t>objevuje se neočekávaně v dětství</a:t>
            </a:r>
          </a:p>
          <a:p>
            <a:pPr>
              <a:lnSpc>
                <a:spcPct val="90000"/>
              </a:lnSpc>
            </a:pPr>
            <a:r>
              <a:rPr lang="cs-CZ" altLang="cs-CZ"/>
              <a:t>potřeba každodenního podávání inzulinu, diety a cvičení </a:t>
            </a:r>
          </a:p>
          <a:p>
            <a:pPr>
              <a:lnSpc>
                <a:spcPct val="90000"/>
              </a:lnSpc>
            </a:pPr>
            <a:endParaRPr lang="cs-CZ" altLang="cs-CZ"/>
          </a:p>
          <a:p>
            <a:pPr>
              <a:lnSpc>
                <a:spcPct val="90000"/>
              </a:lnSpc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Diabetes </a:t>
            </a:r>
            <a:r>
              <a:rPr lang="cs-CZ" altLang="cs-CZ" dirty="0" err="1">
                <a:solidFill>
                  <a:schemeClr val="accent2"/>
                </a:solidFill>
              </a:rPr>
              <a:t>mellitus</a:t>
            </a:r>
            <a:r>
              <a:rPr lang="cs-CZ" altLang="cs-CZ" dirty="0">
                <a:solidFill>
                  <a:schemeClr val="accent2"/>
                </a:solidFill>
              </a:rPr>
              <a:t> II typu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snížená citlivost tkání vlastního těla k inzulinu </a:t>
            </a:r>
          </a:p>
          <a:p>
            <a:pPr>
              <a:lnSpc>
                <a:spcPct val="90000"/>
              </a:lnSpc>
            </a:pPr>
            <a:r>
              <a:rPr lang="cs-CZ" altLang="cs-CZ"/>
              <a:t>nerovnováha mezi sekrecí a účinkem inzulinu v metabolismu glukózy</a:t>
            </a:r>
          </a:p>
          <a:p>
            <a:pPr>
              <a:lnSpc>
                <a:spcPct val="90000"/>
              </a:lnSpc>
            </a:pPr>
            <a:r>
              <a:rPr lang="cs-CZ" altLang="cs-CZ"/>
              <a:t>nedostatek inzulinových receptorů</a:t>
            </a:r>
          </a:p>
          <a:p>
            <a:pPr>
              <a:lnSpc>
                <a:spcPct val="90000"/>
              </a:lnSpc>
            </a:pPr>
            <a:r>
              <a:rPr lang="cs-CZ" altLang="cs-CZ"/>
              <a:t>normální nebo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↑c inzulinu</a:t>
            </a:r>
          </a:p>
          <a:p>
            <a:pPr>
              <a:lnSpc>
                <a:spcPct val="90000"/>
              </a:lnSpc>
            </a:pPr>
            <a:r>
              <a:rPr lang="cs-CZ" altLang="cs-CZ"/>
              <a:t>často jsou vlohy k diabetu II. typu dědičně přenášeny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/>
          </a:p>
          <a:p>
            <a:pPr>
              <a:lnSpc>
                <a:spcPct val="90000"/>
              </a:lnSpc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Patofyziologie DM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30400"/>
            <a:ext cx="8676456" cy="4089400"/>
          </a:xfrm>
        </p:spPr>
        <p:txBody>
          <a:bodyPr>
            <a:normAutofit/>
          </a:bodyPr>
          <a:lstStyle/>
          <a:p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↓ hladiny inzulinu</a:t>
            </a:r>
          </a:p>
          <a:p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defekt funkce inzulinu–na úrovni receptorů</a:t>
            </a:r>
          </a:p>
          <a:p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glukosurie-Glu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vylučována do moči + voda</a:t>
            </a:r>
          </a:p>
          <a:p>
            <a:pPr lvl="1"/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příznaky: polyurie, polydipsie, </a:t>
            </a:r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polyphagie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↑c </a:t>
            </a:r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glukagonu</a:t>
            </a:r>
            <a:endParaRPr lang="cs-CZ" alt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ketonémie -↑c v krvi (</a:t>
            </a:r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ketokyseliny-acetacetát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aceton)</a:t>
            </a:r>
          </a:p>
          <a:p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ketonúrie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-↑c v moči (</a:t>
            </a:r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ketokyseliny-acetacetát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, aceton)</a:t>
            </a:r>
          </a:p>
          <a:p>
            <a:r>
              <a:rPr lang="cs-CZ" altLang="cs-CZ" sz="2400" dirty="0" err="1">
                <a:latin typeface="Arial" panose="020B0604020202020204" pitchFamily="34" charset="0"/>
                <a:cs typeface="Arial" panose="020B0604020202020204" pitchFamily="34" charset="0"/>
              </a:rPr>
              <a:t>ketoacidóza</a:t>
            </a:r>
            <a:r>
              <a:rPr lang="cs-CZ" alt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- ↓pH krve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Komplikace DM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Retinopatie (změny na sítnici)</a:t>
            </a:r>
          </a:p>
          <a:p>
            <a:r>
              <a:rPr lang="cs-CZ" altLang="cs-CZ"/>
              <a:t>Selhání ledvin – nefropatie</a:t>
            </a:r>
          </a:p>
          <a:p>
            <a:pPr lvl="1"/>
            <a:r>
              <a:rPr lang="cs-CZ" altLang="cs-CZ"/>
              <a:t>morfologická změna ledvinových glomerulů </a:t>
            </a:r>
          </a:p>
          <a:p>
            <a:r>
              <a:rPr lang="cs-CZ" altLang="cs-CZ"/>
              <a:t>Kardiovaskulární nemoci</a:t>
            </a:r>
          </a:p>
          <a:p>
            <a:r>
              <a:rPr lang="cs-CZ" altLang="cs-CZ"/>
              <a:t>Ateroskleróza</a:t>
            </a:r>
          </a:p>
          <a:p>
            <a:r>
              <a:rPr lang="cs-CZ" altLang="cs-CZ"/>
              <a:t>ICHDK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 dirty="0">
                <a:solidFill>
                  <a:schemeClr val="accent2"/>
                </a:solidFill>
              </a:rPr>
              <a:t>Vrozené poruchy sacharidového metabolismu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8229600" cy="4464050"/>
          </a:xfrm>
        </p:spPr>
        <p:txBody>
          <a:bodyPr/>
          <a:lstStyle/>
          <a:p>
            <a:r>
              <a:rPr lang="cs-CZ" altLang="cs-CZ"/>
              <a:t>galaktosemie</a:t>
            </a:r>
          </a:p>
          <a:p>
            <a:pPr lvl="1"/>
            <a:r>
              <a:rPr lang="cs-CZ" altLang="cs-CZ"/>
              <a:t>nedostatek/absence enzymů přeměny galaktosy na glukosu</a:t>
            </a:r>
          </a:p>
          <a:p>
            <a:pPr lvl="1"/>
            <a:r>
              <a:rPr lang="cs-CZ" altLang="cs-CZ"/>
              <a:t>zvracení, průjmy, mentální zaostalost, oční zákal, postižení jater</a:t>
            </a:r>
          </a:p>
          <a:p>
            <a:pPr lvl="1"/>
            <a:r>
              <a:rPr lang="cs-CZ" altLang="cs-CZ"/>
              <a:t>pozor na mléko (50% galaktosa)</a:t>
            </a:r>
          </a:p>
          <a:p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 dirty="0">
                <a:solidFill>
                  <a:schemeClr val="accent2"/>
                </a:solidFill>
              </a:rPr>
              <a:t>Vrozené poruchy sacharidového metabolismu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poruchy metabolismu fruktosy</a:t>
            </a:r>
          </a:p>
          <a:p>
            <a:pPr lvl="1"/>
            <a:r>
              <a:rPr lang="cs-CZ" altLang="cs-CZ"/>
              <a:t>hypoglykémie, selhání jater</a:t>
            </a:r>
          </a:p>
          <a:p>
            <a:r>
              <a:rPr lang="cs-CZ" altLang="cs-CZ"/>
              <a:t>laktózová intolerance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↓ aktivity laktázy v epitelu tenkého střeva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střevní zažívací potíže</a:t>
            </a:r>
          </a:p>
          <a:p>
            <a:r>
              <a:rPr lang="cs-CZ" altLang="cs-CZ"/>
              <a:t>glykogenosy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913"/>
            <a:ext cx="7772400" cy="863600"/>
          </a:xfrm>
        </p:spPr>
        <p:txBody>
          <a:bodyPr/>
          <a:lstStyle/>
          <a:p>
            <a:pPr algn="l"/>
            <a:r>
              <a:rPr lang="cs-CZ" altLang="cs-CZ" i="1" dirty="0">
                <a:solidFill>
                  <a:schemeClr val="accent2"/>
                </a:solidFill>
              </a:rPr>
              <a:t>Metabolismus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340769"/>
            <a:ext cx="6694512" cy="4536503"/>
          </a:xfrm>
        </p:spPr>
        <p:txBody>
          <a:bodyPr/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b="1" dirty="0">
                <a:solidFill>
                  <a:schemeClr val="tx1"/>
                </a:solidFill>
              </a:rPr>
              <a:t>látková přeměna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soubor všech enzymových reakcí, při nichž dochází k přeměně látek a energií</a:t>
            </a:r>
            <a:endParaRPr lang="cs-CZ" altLang="cs-CZ" b="1" dirty="0">
              <a:solidFill>
                <a:schemeClr val="tx1"/>
              </a:solidFill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b="1" dirty="0">
                <a:solidFill>
                  <a:schemeClr val="tx1"/>
                </a:solidFill>
              </a:rPr>
              <a:t>anabolismus –</a:t>
            </a:r>
            <a:r>
              <a:rPr lang="cs-CZ" altLang="cs-CZ" dirty="0">
                <a:solidFill>
                  <a:schemeClr val="tx1"/>
                </a:solidFill>
              </a:rPr>
              <a:t> biosyntéza</a:t>
            </a:r>
            <a:r>
              <a:rPr lang="cs-CZ" altLang="cs-CZ" dirty="0" smtClean="0">
                <a:solidFill>
                  <a:schemeClr val="tx1"/>
                </a:solidFill>
              </a:rPr>
              <a:t>, výstavbový </a:t>
            </a:r>
            <a:r>
              <a:rPr lang="cs-CZ" altLang="cs-CZ" dirty="0">
                <a:solidFill>
                  <a:schemeClr val="tx1"/>
                </a:solidFill>
              </a:rPr>
              <a:t>proces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b="1" dirty="0">
                <a:solidFill>
                  <a:schemeClr val="tx1"/>
                </a:solidFill>
              </a:rPr>
              <a:t>katabolismus – </a:t>
            </a:r>
            <a:r>
              <a:rPr lang="cs-CZ" altLang="cs-CZ" dirty="0">
                <a:solidFill>
                  <a:schemeClr val="tx1"/>
                </a:solidFill>
              </a:rPr>
              <a:t>degradace,</a:t>
            </a:r>
            <a:r>
              <a:rPr lang="cs-CZ" altLang="cs-CZ" b="1" dirty="0">
                <a:solidFill>
                  <a:schemeClr val="tx1"/>
                </a:solidFill>
              </a:rPr>
              <a:t> </a:t>
            </a:r>
            <a:r>
              <a:rPr lang="cs-CZ" altLang="cs-CZ" dirty="0">
                <a:solidFill>
                  <a:schemeClr val="tx1"/>
                </a:solidFill>
              </a:rPr>
              <a:t>rozkladný proces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exergonický rozklad složitých metabolitů na jednodušší produkty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chemeClr val="tx1"/>
                </a:solidFill>
              </a:rPr>
              <a:t>uvolněná energie (ATP, NADPH) je zdrojem pro dráhy anabolické</a:t>
            </a:r>
          </a:p>
          <a:p>
            <a:pPr marL="457200" lvl="1" indent="0"/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Poruchy metabolismu glykogenu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Glykogenózy – poruchy ukládání glykogenu ve tkáních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→ hromadění v játrech a svalech</a:t>
            </a:r>
          </a:p>
          <a:p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Geneticky determinovaný nedostatek určitých enzymů</a:t>
            </a:r>
          </a:p>
          <a:p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Mimo glykogenózu IX se vždy projevuje nadbytkem glykogenu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Poruchy metabolismu glykogenu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0848"/>
            <a:ext cx="7499176" cy="32403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/>
              <a:t>0 – </a:t>
            </a:r>
            <a:r>
              <a:rPr lang="cs-CZ" altLang="cs-CZ" dirty="0" err="1"/>
              <a:t>aglykogenosa</a:t>
            </a:r>
            <a:endParaRPr lang="cs-CZ" altLang="cs-CZ" dirty="0"/>
          </a:p>
          <a:p>
            <a:pPr lvl="1">
              <a:lnSpc>
                <a:spcPct val="90000"/>
              </a:lnSpc>
            </a:pPr>
            <a:r>
              <a:rPr lang="cs-CZ" altLang="cs-CZ" dirty="0"/>
              <a:t> chybění enzymu </a:t>
            </a:r>
            <a:r>
              <a:rPr lang="cs-CZ" altLang="cs-CZ" dirty="0" err="1"/>
              <a:t>glykogensyntetasy</a:t>
            </a:r>
            <a:r>
              <a:rPr lang="cs-CZ" altLang="cs-CZ" dirty="0"/>
              <a:t> v játrech (ne ve svalech, leukocytech a </a:t>
            </a:r>
            <a:r>
              <a:rPr lang="cs-CZ" altLang="cs-CZ" dirty="0" err="1"/>
              <a:t>enterocytech</a:t>
            </a:r>
            <a:r>
              <a:rPr lang="cs-CZ" altLang="cs-CZ" dirty="0"/>
              <a:t>)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jaterní glykogen je snížen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klinický obraz: stavy těžkých hypoglykémií s křečemi – vedou k poškození mozku a k mentální retardaci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neodkladná diagnostika je nezbytná k přežití dítěte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epizodám hypoglykémií lze předcházet častým podáváním jídel bohatých na bílkoviny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Poruchy metabolismu glykogenu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I – Gierkeho choroba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nedostatek glu-6-fosfatasy (katalyzuje krok k uvolnění Glu z jater do KO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Symptomy: hepatomegalie, hypoglykemie, malý tělesný vzrůst</a:t>
            </a:r>
          </a:p>
          <a:p>
            <a:pPr>
              <a:lnSpc>
                <a:spcPct val="90000"/>
              </a:lnSpc>
            </a:pPr>
            <a:r>
              <a:rPr lang="cs-CZ" altLang="cs-CZ"/>
              <a:t>II – Pompeho choroba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Nadměrné ukládání glykogenu v lysosomech všech buněk (myokard), smrt před 1 rokem života</a:t>
            </a:r>
          </a:p>
          <a:p>
            <a:pPr lvl="1">
              <a:lnSpc>
                <a:spcPct val="90000"/>
              </a:lnSpc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Poruchy metabolismu glykogenu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619625"/>
          </a:xfrm>
        </p:spPr>
        <p:txBody>
          <a:bodyPr/>
          <a:lstStyle/>
          <a:p>
            <a:r>
              <a:rPr lang="cs-CZ" altLang="cs-CZ"/>
              <a:t>III – Coriova choroba</a:t>
            </a:r>
          </a:p>
          <a:p>
            <a:pPr lvl="1"/>
            <a:r>
              <a:rPr lang="cs-CZ" altLang="cs-CZ"/>
              <a:t>abnormální struktura glykogenu, krátké řetězce</a:t>
            </a:r>
          </a:p>
          <a:p>
            <a:pPr lvl="1"/>
            <a:r>
              <a:rPr lang="cs-CZ" altLang="cs-CZ"/>
              <a:t>glykogen se hromadí, nelze degradovat</a:t>
            </a:r>
          </a:p>
          <a:p>
            <a:pPr lvl="1"/>
            <a:r>
              <a:rPr lang="cs-CZ" altLang="cs-CZ"/>
              <a:t>Hypoglykemie (léčba častým jídlem)</a:t>
            </a:r>
          </a:p>
          <a:p>
            <a:r>
              <a:rPr lang="cs-CZ" altLang="cs-CZ"/>
              <a:t>IV – choroba Andersenové</a:t>
            </a:r>
          </a:p>
          <a:p>
            <a:pPr lvl="1"/>
            <a:r>
              <a:rPr lang="cs-CZ" altLang="cs-CZ"/>
              <a:t>úmrtí před 4 rokem života na jaterní poškození</a:t>
            </a:r>
          </a:p>
          <a:p>
            <a:pPr lvl="1"/>
            <a:r>
              <a:rPr lang="cs-CZ" altLang="cs-CZ"/>
              <a:t>abnormálně dlouhé řetězce glykogenu</a:t>
            </a:r>
          </a:p>
          <a:p>
            <a:pPr lvl="1"/>
            <a:r>
              <a:rPr lang="cs-CZ" altLang="cs-CZ"/>
              <a:t>nedostatečné větvení snižuje rozpustnost glykogenu</a:t>
            </a:r>
          </a:p>
          <a:p>
            <a:pPr lvl="1"/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Poruchy metabolismu glykogenu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V – McArdleova choroba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nedostatek svalové fosforylasy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svalová bolest i při malé zátěži</a:t>
            </a:r>
          </a:p>
          <a:p>
            <a:pPr>
              <a:lnSpc>
                <a:spcPct val="90000"/>
              </a:lnSpc>
            </a:pPr>
            <a:r>
              <a:rPr lang="cs-CZ" altLang="cs-CZ"/>
              <a:t>VI – Hersova choroba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nedostatek jaterní fosforylasy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hypokgykemie</a:t>
            </a:r>
          </a:p>
          <a:p>
            <a:pPr>
              <a:lnSpc>
                <a:spcPct val="90000"/>
              </a:lnSpc>
            </a:pPr>
            <a:r>
              <a:rPr lang="cs-CZ" altLang="cs-CZ"/>
              <a:t>VII – nedostatek svalové fosfofruktokinasy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Hromadění glykogenu ve svalu</a:t>
            </a:r>
          </a:p>
          <a:p>
            <a:pPr>
              <a:lnSpc>
                <a:spcPct val="90000"/>
              </a:lnSpc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Poruchy metabolismu glykogenu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VIII – Taruiho choroba</a:t>
            </a:r>
          </a:p>
          <a:p>
            <a:pPr lvl="1"/>
            <a:r>
              <a:rPr lang="cs-CZ" altLang="cs-CZ"/>
              <a:t>nedostatek jaterní kinasy</a:t>
            </a:r>
          </a:p>
          <a:p>
            <a:r>
              <a:rPr lang="cs-CZ" altLang="cs-CZ"/>
              <a:t>IX – nedostatek jaterní glykogensynthasy</a:t>
            </a:r>
          </a:p>
          <a:p>
            <a:pPr lvl="1"/>
            <a:r>
              <a:rPr lang="cs-CZ" altLang="cs-CZ"/>
              <a:t>nedostatek glykogenu</a:t>
            </a:r>
          </a:p>
          <a:p>
            <a:pPr lvl="1"/>
            <a:r>
              <a:rPr lang="cs-CZ" altLang="cs-CZ"/>
              <a:t>nedostatek jaterní glykogensynthasy</a:t>
            </a:r>
          </a:p>
          <a:p>
            <a:pPr lvl="1"/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079500"/>
          </a:xfrm>
        </p:spPr>
        <p:txBody>
          <a:bodyPr/>
          <a:lstStyle/>
          <a:p>
            <a:r>
              <a:rPr lang="cs-CZ" altLang="cs-CZ" i="1" dirty="0">
                <a:solidFill>
                  <a:schemeClr val="accent2"/>
                </a:solidFill>
              </a:rPr>
              <a:t>Metabolické dráhy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184775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cs-CZ" altLang="cs-CZ"/>
              <a:t>Nevratné</a:t>
            </a:r>
          </a:p>
          <a:p>
            <a:pPr marL="990600" lvl="1" indent="-533400">
              <a:buFontTx/>
              <a:buNone/>
            </a:pPr>
            <a:r>
              <a:rPr lang="cs-CZ" altLang="cs-CZ"/>
              <a:t>-nezávislé</a:t>
            </a:r>
          </a:p>
          <a:p>
            <a:pPr marL="990600" lvl="1" indent="-533400">
              <a:buFontTx/>
              <a:buNone/>
            </a:pPr>
            <a:r>
              <a:rPr lang="cs-CZ" altLang="cs-CZ"/>
              <a:t>-vzájemně zaměnitelné</a:t>
            </a:r>
          </a:p>
          <a:p>
            <a:pPr marL="990600" lvl="1" indent="-533400">
              <a:buFontTx/>
              <a:buNone/>
            </a:pPr>
            <a:r>
              <a:rPr lang="cs-CZ" altLang="cs-CZ"/>
              <a:t>-běží určitým směrem</a:t>
            </a:r>
          </a:p>
          <a:p>
            <a:pPr marL="990600" lvl="1" indent="-533400">
              <a:buFontTx/>
              <a:buNone/>
            </a:pPr>
            <a:r>
              <a:rPr lang="cs-CZ" altLang="cs-CZ"/>
              <a:t>-vysoce exergonické</a:t>
            </a:r>
          </a:p>
          <a:p>
            <a:pPr marL="990600" lvl="1" indent="-533400">
              <a:buFontTx/>
              <a:buNone/>
            </a:pPr>
            <a:endParaRPr lang="cs-CZ" altLang="cs-CZ"/>
          </a:p>
          <a:p>
            <a:pPr marL="609600" indent="-609600">
              <a:buFontTx/>
              <a:buAutoNum type="arabicPeriod"/>
            </a:pPr>
            <a:r>
              <a:rPr lang="cs-CZ" altLang="cs-CZ"/>
              <a:t>Každá dráha obsahuje určující stupeň</a:t>
            </a:r>
          </a:p>
          <a:p>
            <a:pPr marL="990600" lvl="1" indent="-533400">
              <a:buFontTx/>
              <a:buNone/>
            </a:pPr>
            <a:r>
              <a:rPr lang="cs-CZ" altLang="cs-CZ"/>
              <a:t>-dílčí reakce v blízkosti rovnovážného stavu</a:t>
            </a:r>
          </a:p>
          <a:p>
            <a:pPr marL="990600" lvl="1" indent="-533400">
              <a:buFontTx/>
              <a:buNone/>
            </a:pPr>
            <a:r>
              <a:rPr lang="cs-CZ" altLang="cs-CZ"/>
              <a:t>-tvorba meziproduktů</a:t>
            </a:r>
          </a:p>
          <a:p>
            <a:pPr marL="990600" lvl="1" indent="-533400">
              <a:buFontTx/>
              <a:buNone/>
            </a:pPr>
            <a:endParaRPr lang="cs-CZ" altLang="cs-CZ"/>
          </a:p>
          <a:p>
            <a:pPr marL="609600" indent="-609600">
              <a:buFontTx/>
              <a:buAutoNum type="arabicPeriod"/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i="1" dirty="0">
                <a:solidFill>
                  <a:schemeClr val="accent2"/>
                </a:solidFill>
              </a:rPr>
              <a:t>Metabolické dráhy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>
                <a:solidFill>
                  <a:schemeClr val="hlink"/>
                </a:solidFill>
              </a:rPr>
              <a:t>3.</a:t>
            </a:r>
            <a:r>
              <a:rPr lang="cs-CZ" altLang="cs-CZ"/>
              <a:t> Regulované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/>
              <a:t>	-</a:t>
            </a:r>
            <a:r>
              <a:rPr lang="cs-CZ" altLang="cs-CZ" sz="2800"/>
              <a:t>určující</a:t>
            </a:r>
            <a:r>
              <a:rPr lang="cs-CZ" altLang="cs-CZ"/>
              <a:t> </a:t>
            </a:r>
            <a:r>
              <a:rPr lang="cs-CZ" altLang="cs-CZ" sz="2800"/>
              <a:t>stupeň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/>
              <a:t>	-</a:t>
            </a:r>
            <a:r>
              <a:rPr lang="cs-CZ" altLang="cs-CZ" sz="2800"/>
              <a:t>reakční rychlost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/>
              <a:t>	</a:t>
            </a:r>
            <a:r>
              <a:rPr lang="cs-CZ" altLang="cs-CZ" sz="2800"/>
              <a:t>-enzymatická</a:t>
            </a:r>
            <a:endParaRPr lang="cs-CZ" altLang="cs-CZ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>
                <a:solidFill>
                  <a:schemeClr val="hlink"/>
                </a:solidFill>
              </a:rPr>
              <a:t>4.</a:t>
            </a:r>
            <a:r>
              <a:rPr lang="cs-CZ" altLang="cs-CZ"/>
              <a:t> Lokálně specifické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 sz="2800"/>
              <a:t>	-specifické buněčné oddíly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 sz="2800"/>
              <a:t>	-selektivně propustné membrány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 sz="2800"/>
              <a:t>	-specifické transportní proteiny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Glykolýza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1557338"/>
            <a:ext cx="9036050" cy="5040312"/>
          </a:xfrm>
        </p:spPr>
        <p:txBody>
          <a:bodyPr/>
          <a:lstStyle/>
          <a:p>
            <a:r>
              <a:rPr lang="cs-CZ" altLang="cs-CZ"/>
              <a:t>glukosa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→fruktosa-1,6-bisfosfát→pyruvát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vznik 2moly ATP na 1mol glukosy</a:t>
            </a:r>
          </a:p>
          <a:p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klíčová úloha v energetickém metabolismu</a:t>
            </a:r>
          </a:p>
          <a:p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aerobně - pyruvát→CO</a:t>
            </a:r>
            <a:r>
              <a:rPr lang="cs-CZ" altLang="cs-CZ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+H</a:t>
            </a:r>
            <a:r>
              <a:rPr lang="cs-CZ" altLang="cs-CZ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O (citrátový cyklus)</a:t>
            </a:r>
            <a:endParaRPr lang="cs-CZ" altLang="cs-CZ" baseline="-25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anaerobně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pyruvát→laktát (mléčné kvašení)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pyruvát→etanol+CO</a:t>
            </a:r>
            <a:r>
              <a:rPr lang="cs-CZ" altLang="cs-CZ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 (alkoholové kvašení)				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Rozklad a syntéza glykogenu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45354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Oddělené dráhy</a:t>
            </a:r>
          </a:p>
          <a:p>
            <a:pPr>
              <a:lnSpc>
                <a:spcPct val="90000"/>
              </a:lnSpc>
            </a:pPr>
            <a:r>
              <a:rPr lang="cs-CZ" altLang="cs-CZ"/>
              <a:t>Za stejných fyziologických podmínek exergonické</a:t>
            </a:r>
          </a:p>
          <a:p>
            <a:pPr>
              <a:lnSpc>
                <a:spcPct val="90000"/>
              </a:lnSpc>
            </a:pPr>
            <a:r>
              <a:rPr lang="cs-CZ" altLang="cs-CZ"/>
              <a:t>Ve svalu (potřeba ATP) přeměňován na Glc-6-P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→ glykolýza</a:t>
            </a:r>
          </a:p>
          <a:p>
            <a:pPr>
              <a:lnSpc>
                <a:spcPct val="90000"/>
              </a:lnSpc>
            </a:pPr>
            <a:r>
              <a:rPr lang="cs-CZ" altLang="cs-CZ"/>
              <a:t>V játrech (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↓c Glu v krvi) spouští štěpení na Glc-6-P → hydrolýza na Glu vstupující do krevního oběhu</a:t>
            </a:r>
          </a:p>
          <a:p>
            <a:pPr>
              <a:lnSpc>
                <a:spcPct val="90000"/>
              </a:lnSpc>
            </a:pP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Glc-1-P se váže na UTP → UDP-Glu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cs-CZ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Citrátový a </a:t>
            </a:r>
            <a:r>
              <a:rPr lang="cs-CZ" altLang="cs-CZ" dirty="0" err="1">
                <a:solidFill>
                  <a:schemeClr val="accent2"/>
                </a:solidFill>
              </a:rPr>
              <a:t>pentosový</a:t>
            </a:r>
            <a:r>
              <a:rPr lang="cs-CZ" altLang="cs-CZ" dirty="0">
                <a:solidFill>
                  <a:schemeClr val="accent2"/>
                </a:solidFill>
              </a:rPr>
              <a:t> cyklus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Sled reakcí, který oxiduje acetylovou skupinu acetyl-CoA na dvě molekuly CO</a:t>
            </a:r>
            <a:r>
              <a:rPr lang="cs-CZ" altLang="cs-CZ" baseline="-25000"/>
              <a:t>2</a:t>
            </a:r>
            <a:r>
              <a:rPr lang="cs-CZ" altLang="cs-CZ"/>
              <a:t> za současné tvorby ATP</a:t>
            </a:r>
          </a:p>
          <a:p>
            <a:endParaRPr lang="cs-CZ" altLang="cs-CZ"/>
          </a:p>
          <a:p>
            <a:r>
              <a:rPr lang="cs-CZ" altLang="cs-CZ"/>
              <a:t>Alternativní dráha glykolýzy</a:t>
            </a:r>
          </a:p>
          <a:p>
            <a:pPr lvl="1"/>
            <a:r>
              <a:rPr lang="cs-CZ" altLang="cs-CZ"/>
              <a:t>oxidací Glc-6-P 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vzniká NADPH</a:t>
            </a:r>
          </a:p>
          <a:p>
            <a:pPr>
              <a:buFontTx/>
              <a:buNone/>
            </a:pPr>
            <a:endParaRPr lang="cs-CZ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Glukoneogeneze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Převod nesacharidových prekursorů (laktát, pyruvát, glycerol, aminokyseliny) na glukosu.</a:t>
            </a:r>
          </a:p>
          <a:p>
            <a:r>
              <a:rPr lang="cs-CZ" altLang="cs-CZ"/>
              <a:t>Biosyntéza oligosacharidů a glykoproteinů.</a:t>
            </a:r>
          </a:p>
          <a:p>
            <a:r>
              <a:rPr lang="cs-CZ" altLang="cs-CZ"/>
              <a:t>Probíhá v játrech, v menším rozsahu v ledvinách.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r>
              <a:rPr lang="cs-CZ" altLang="cs-CZ" dirty="0">
                <a:solidFill>
                  <a:schemeClr val="accent2"/>
                </a:solidFill>
              </a:rPr>
              <a:t>Regulace hladiny </a:t>
            </a:r>
            <a:r>
              <a:rPr lang="cs-CZ" altLang="cs-CZ" dirty="0" err="1">
                <a:solidFill>
                  <a:schemeClr val="accent2"/>
                </a:solidFill>
              </a:rPr>
              <a:t>Glu</a:t>
            </a:r>
            <a:r>
              <a:rPr lang="cs-CZ" altLang="cs-CZ" dirty="0">
                <a:solidFill>
                  <a:schemeClr val="accent2"/>
                </a:solidFill>
              </a:rPr>
              <a:t> v krvi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400675"/>
          </a:xfrm>
        </p:spPr>
        <p:txBody>
          <a:bodyPr/>
          <a:lstStyle/>
          <a:p>
            <a:r>
              <a:rPr lang="cs-CZ" altLang="cs-CZ"/>
              <a:t>Glu – primární zdroj energie pro činnost mozku</a:t>
            </a:r>
          </a:p>
          <a:p>
            <a:r>
              <a:rPr lang="cs-CZ" altLang="cs-CZ"/>
              <a:t>Funkcí jater je udržování c Glu v krvi na úrovni kolem 5 mmol/l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↓c Glu → uvolnění glukagonu z pankreatických buněk </a:t>
            </a:r>
            <a:r>
              <a:rPr lang="el-GR" altLang="cs-CZ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 do krve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v jaterních buňkách ↑c glukagonu vyvolá zvýšení rychlosti rozkladu glykogenu</a:t>
            </a:r>
          </a:p>
          <a:p>
            <a:pPr lvl="1"/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↑c Glu hladina glukagonu klesá a z pankreatických buněk </a:t>
            </a:r>
            <a:r>
              <a:rPr lang="el-GR" altLang="cs-CZ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cs-CZ" altLang="cs-CZ">
                <a:latin typeface="Arial" panose="020B0604020202020204" pitchFamily="34" charset="0"/>
                <a:cs typeface="Arial" panose="020B0604020202020204" pitchFamily="34" charset="0"/>
              </a:rPr>
              <a:t> se uvolňuje inzulin</a:t>
            </a:r>
          </a:p>
          <a:p>
            <a:pPr lvl="1"/>
            <a:endParaRPr lang="cs-CZ" alt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932</TotalTime>
  <Words>916</Words>
  <Application>Microsoft Office PowerPoint</Application>
  <PresentationFormat>Předvádění na obrazovce (4:3)</PresentationFormat>
  <Paragraphs>174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Tahoma</vt:lpstr>
      <vt:lpstr>Wingdings</vt:lpstr>
      <vt:lpstr>Fazeta</vt:lpstr>
      <vt:lpstr>Metabolismus sacharidů</vt:lpstr>
      <vt:lpstr>Metabolismus</vt:lpstr>
      <vt:lpstr>Metabolické dráhy</vt:lpstr>
      <vt:lpstr>Metabolické dráhy</vt:lpstr>
      <vt:lpstr>Glykolýza</vt:lpstr>
      <vt:lpstr>Rozklad a syntéza glykogenu</vt:lpstr>
      <vt:lpstr>Citrátový a pentosový cyklus</vt:lpstr>
      <vt:lpstr>Glukoneogeneze</vt:lpstr>
      <vt:lpstr>Regulace hladiny Glu v krvi</vt:lpstr>
      <vt:lpstr>Referenční hodnoty Glu v krvi</vt:lpstr>
      <vt:lpstr>Hormonální regulace Glu v krvi</vt:lpstr>
      <vt:lpstr>Hladovění</vt:lpstr>
      <vt:lpstr>Diabetes mellitus</vt:lpstr>
      <vt:lpstr>Diabetes mellitus I typu</vt:lpstr>
      <vt:lpstr>Diabetes mellitus II typu</vt:lpstr>
      <vt:lpstr>Patofyziologie DM</vt:lpstr>
      <vt:lpstr>Komplikace DM</vt:lpstr>
      <vt:lpstr>Vrozené poruchy sacharidového metabolismu</vt:lpstr>
      <vt:lpstr>Vrozené poruchy sacharidového metabolismu</vt:lpstr>
      <vt:lpstr>Poruchy metabolismu glykogenu</vt:lpstr>
      <vt:lpstr>Poruchy metabolismu glykogenu</vt:lpstr>
      <vt:lpstr>Poruchy metabolismu glykogenu</vt:lpstr>
      <vt:lpstr>Poruchy metabolismu glykogenu</vt:lpstr>
      <vt:lpstr>Poruchy metabolismu glykogenu</vt:lpstr>
      <vt:lpstr>Poruchy metabolismu glykogenu</vt:lpstr>
    </vt:vector>
  </TitlesOfParts>
  <Company>vfn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Lipidy4i</dc:creator>
  <cp:lastModifiedBy>Uživatel systému Windows</cp:lastModifiedBy>
  <cp:revision>17</cp:revision>
  <dcterms:created xsi:type="dcterms:W3CDTF">2010-03-21T14:17:41Z</dcterms:created>
  <dcterms:modified xsi:type="dcterms:W3CDTF">2021-02-23T23:38:46Z</dcterms:modified>
</cp:coreProperties>
</file>