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0"/>
  </p:notesMasterIdLst>
  <p:sldIdLst>
    <p:sldId id="256" r:id="rId2"/>
    <p:sldId id="257" r:id="rId3"/>
    <p:sldId id="258" r:id="rId4"/>
    <p:sldId id="259" r:id="rId5"/>
    <p:sldId id="309" r:id="rId6"/>
    <p:sldId id="310" r:id="rId7"/>
    <p:sldId id="328" r:id="rId8"/>
    <p:sldId id="260" r:id="rId9"/>
    <p:sldId id="311" r:id="rId10"/>
    <p:sldId id="262" r:id="rId11"/>
    <p:sldId id="336" r:id="rId12"/>
    <p:sldId id="337" r:id="rId13"/>
    <p:sldId id="338" r:id="rId14"/>
    <p:sldId id="312" r:id="rId15"/>
    <p:sldId id="314" r:id="rId16"/>
    <p:sldId id="313" r:id="rId17"/>
    <p:sldId id="329" r:id="rId18"/>
    <p:sldId id="330" r:id="rId19"/>
    <p:sldId id="316" r:id="rId20"/>
    <p:sldId id="327" r:id="rId21"/>
    <p:sldId id="331" r:id="rId22"/>
    <p:sldId id="317" r:id="rId23"/>
    <p:sldId id="318" r:id="rId24"/>
    <p:sldId id="319" r:id="rId25"/>
    <p:sldId id="320" r:id="rId26"/>
    <p:sldId id="321" r:id="rId27"/>
    <p:sldId id="323" r:id="rId28"/>
    <p:sldId id="332" r:id="rId29"/>
    <p:sldId id="322" r:id="rId30"/>
    <p:sldId id="333" r:id="rId31"/>
    <p:sldId id="334" r:id="rId32"/>
    <p:sldId id="263" r:id="rId33"/>
    <p:sldId id="264" r:id="rId34"/>
    <p:sldId id="335" r:id="rId35"/>
    <p:sldId id="261" r:id="rId36"/>
    <p:sldId id="265" r:id="rId37"/>
    <p:sldId id="266" r:id="rId38"/>
    <p:sldId id="267" r:id="rId39"/>
    <p:sldId id="268" r:id="rId40"/>
    <p:sldId id="269" r:id="rId41"/>
    <p:sldId id="340" r:id="rId42"/>
    <p:sldId id="341" r:id="rId43"/>
    <p:sldId id="342" r:id="rId44"/>
    <p:sldId id="343" r:id="rId45"/>
    <p:sldId id="344" r:id="rId46"/>
    <p:sldId id="345" r:id="rId47"/>
    <p:sldId id="346" r:id="rId48"/>
    <p:sldId id="347" r:id="rId49"/>
    <p:sldId id="348" r:id="rId50"/>
    <p:sldId id="349" r:id="rId51"/>
    <p:sldId id="350" r:id="rId52"/>
    <p:sldId id="351" r:id="rId53"/>
    <p:sldId id="352" r:id="rId54"/>
    <p:sldId id="353" r:id="rId55"/>
    <p:sldId id="354" r:id="rId56"/>
    <p:sldId id="355" r:id="rId57"/>
    <p:sldId id="356" r:id="rId58"/>
    <p:sldId id="357" r:id="rId59"/>
    <p:sldId id="358" r:id="rId60"/>
    <p:sldId id="359" r:id="rId61"/>
    <p:sldId id="360" r:id="rId62"/>
    <p:sldId id="361" r:id="rId63"/>
    <p:sldId id="362" r:id="rId64"/>
    <p:sldId id="363" r:id="rId65"/>
    <p:sldId id="364" r:id="rId66"/>
    <p:sldId id="365" r:id="rId67"/>
    <p:sldId id="366" r:id="rId68"/>
    <p:sldId id="367" r:id="rId69"/>
    <p:sldId id="368" r:id="rId70"/>
    <p:sldId id="369" r:id="rId71"/>
    <p:sldId id="370" r:id="rId72"/>
    <p:sldId id="371" r:id="rId73"/>
    <p:sldId id="372" r:id="rId74"/>
    <p:sldId id="373" r:id="rId75"/>
    <p:sldId id="374" r:id="rId76"/>
    <p:sldId id="375" r:id="rId77"/>
    <p:sldId id="376" r:id="rId78"/>
    <p:sldId id="377" r:id="rId79"/>
    <p:sldId id="378" r:id="rId80"/>
    <p:sldId id="610" r:id="rId81"/>
    <p:sldId id="611" r:id="rId82"/>
    <p:sldId id="612" r:id="rId83"/>
    <p:sldId id="613" r:id="rId84"/>
    <p:sldId id="614" r:id="rId85"/>
    <p:sldId id="615" r:id="rId86"/>
    <p:sldId id="563" r:id="rId87"/>
    <p:sldId id="565" r:id="rId88"/>
    <p:sldId id="566" r:id="rId89"/>
    <p:sldId id="567" r:id="rId90"/>
    <p:sldId id="568" r:id="rId91"/>
    <p:sldId id="564" r:id="rId92"/>
    <p:sldId id="579" r:id="rId93"/>
    <p:sldId id="569" r:id="rId94"/>
    <p:sldId id="501" r:id="rId95"/>
    <p:sldId id="601" r:id="rId96"/>
    <p:sldId id="570" r:id="rId97"/>
    <p:sldId id="602" r:id="rId98"/>
    <p:sldId id="603" r:id="rId99"/>
    <p:sldId id="606" r:id="rId100"/>
    <p:sldId id="607" r:id="rId101"/>
    <p:sldId id="608" r:id="rId102"/>
    <p:sldId id="571" r:id="rId103"/>
    <p:sldId id="573" r:id="rId104"/>
    <p:sldId id="572" r:id="rId105"/>
    <p:sldId id="574" r:id="rId106"/>
    <p:sldId id="575" r:id="rId107"/>
    <p:sldId id="577" r:id="rId108"/>
    <p:sldId id="604" r:id="rId109"/>
    <p:sldId id="609" r:id="rId110"/>
    <p:sldId id="452" r:id="rId111"/>
    <p:sldId id="462" r:id="rId112"/>
    <p:sldId id="487" r:id="rId113"/>
    <p:sldId id="578" r:id="rId114"/>
    <p:sldId id="580" r:id="rId115"/>
    <p:sldId id="581" r:id="rId116"/>
    <p:sldId id="582" r:id="rId117"/>
    <p:sldId id="583" r:id="rId118"/>
    <p:sldId id="584" r:id="rId119"/>
    <p:sldId id="585" r:id="rId120"/>
    <p:sldId id="586" r:id="rId121"/>
    <p:sldId id="587" r:id="rId122"/>
    <p:sldId id="588" r:id="rId123"/>
    <p:sldId id="596" r:id="rId124"/>
    <p:sldId id="597" r:id="rId125"/>
    <p:sldId id="598" r:id="rId126"/>
    <p:sldId id="599" r:id="rId127"/>
    <p:sldId id="600" r:id="rId128"/>
    <p:sldId id="617" r:id="rId12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1"/>
  </p:normalViewPr>
  <p:slideViewPr>
    <p:cSldViewPr snapToGrid="0">
      <p:cViewPr varScale="1">
        <p:scale>
          <a:sx n="106" d="100"/>
          <a:sy n="106" d="100"/>
        </p:scale>
        <p:origin x="-108"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C43E9C-6B17-4180-A40D-44B7CD293602}" type="datetimeFigureOut">
              <a:rPr lang="cs-CZ" smtClean="0"/>
              <a:pPr/>
              <a:t>06.06.2023</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AEBDB7-0C59-4F0D-B6C4-136E82DD5137}"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E7EE888-E8E8-E549-AF95-D94E507748C6}" type="slidenum">
              <a:rPr lang="cs-CZ" smtClean="0"/>
              <a:pPr/>
              <a:t>69</a:t>
            </a:fld>
            <a:endParaRPr lang="cs-CZ"/>
          </a:p>
        </p:txBody>
      </p:sp>
    </p:spTree>
    <p:extLst>
      <p:ext uri="{BB962C8B-B14F-4D97-AF65-F5344CB8AC3E}">
        <p14:creationId xmlns:p14="http://schemas.microsoft.com/office/powerpoint/2010/main" xmlns="" val="919627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C73FDBD-DED4-014F-9191-0EAB288EB8E5}" type="slidenum">
              <a:rPr lang="cs-CZ" smtClean="0"/>
              <a:pPr/>
              <a:t>116</a:t>
            </a:fld>
            <a:endParaRPr lang="cs-CZ"/>
          </a:p>
        </p:txBody>
      </p:sp>
    </p:spTree>
    <p:extLst>
      <p:ext uri="{BB962C8B-B14F-4D97-AF65-F5344CB8AC3E}">
        <p14:creationId xmlns:p14="http://schemas.microsoft.com/office/powerpoint/2010/main" xmlns="" val="3261398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BCFB8AF-8564-10AA-69CC-E782FBA9AC62}"/>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xmlns="" id="{F7642532-78F9-D8CB-C59D-A0D6917601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xmlns="" id="{6BFDAEBA-2FBF-9E89-8404-6EE6EC6AA188}"/>
              </a:ext>
            </a:extLst>
          </p:cNvPr>
          <p:cNvSpPr>
            <a:spLocks noGrp="1"/>
          </p:cNvSpPr>
          <p:nvPr>
            <p:ph type="dt" sz="half" idx="10"/>
          </p:nvPr>
        </p:nvSpPr>
        <p:spPr/>
        <p:txBody>
          <a:bodyPr/>
          <a:lstStyle/>
          <a:p>
            <a:fld id="{C41C5833-9410-8E4D-B64C-72DD3EFAD568}" type="datetimeFigureOut">
              <a:rPr lang="cs-CZ" smtClean="0"/>
              <a:pPr/>
              <a:t>06.06.2023</a:t>
            </a:fld>
            <a:endParaRPr lang="cs-CZ"/>
          </a:p>
        </p:txBody>
      </p:sp>
      <p:sp>
        <p:nvSpPr>
          <p:cNvPr id="5" name="Zástupný symbol pro zápatí 4">
            <a:extLst>
              <a:ext uri="{FF2B5EF4-FFF2-40B4-BE49-F238E27FC236}">
                <a16:creationId xmlns:a16="http://schemas.microsoft.com/office/drawing/2014/main" xmlns="" id="{0C01236B-247B-17B1-7DB6-865E7E54A31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xmlns="" id="{4C3CA039-EAEE-1805-9D8C-050A69129EFA}"/>
              </a:ext>
            </a:extLst>
          </p:cNvPr>
          <p:cNvSpPr>
            <a:spLocks noGrp="1"/>
          </p:cNvSpPr>
          <p:nvPr>
            <p:ph type="sldNum" sz="quarter" idx="12"/>
          </p:nvPr>
        </p:nvSpPr>
        <p:spPr/>
        <p:txBody>
          <a:bodyPr/>
          <a:lstStyle/>
          <a:p>
            <a:fld id="{24B4C530-59D5-0446-879F-1A851E77438C}" type="slidenum">
              <a:rPr lang="cs-CZ" smtClean="0"/>
              <a:pPr/>
              <a:t>‹#›</a:t>
            </a:fld>
            <a:endParaRPr lang="cs-CZ"/>
          </a:p>
        </p:txBody>
      </p:sp>
    </p:spTree>
    <p:extLst>
      <p:ext uri="{BB962C8B-B14F-4D97-AF65-F5344CB8AC3E}">
        <p14:creationId xmlns:p14="http://schemas.microsoft.com/office/powerpoint/2010/main" xmlns="" val="713957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41D6C116-A8BF-C34A-A94A-4F869573EB3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xmlns="" id="{7F8E5799-D606-D18F-A7FC-332741716CBD}"/>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xmlns="" id="{B7ED0FE9-B095-5895-B840-3AB668079C87}"/>
              </a:ext>
            </a:extLst>
          </p:cNvPr>
          <p:cNvSpPr>
            <a:spLocks noGrp="1"/>
          </p:cNvSpPr>
          <p:nvPr>
            <p:ph type="dt" sz="half" idx="10"/>
          </p:nvPr>
        </p:nvSpPr>
        <p:spPr/>
        <p:txBody>
          <a:bodyPr/>
          <a:lstStyle/>
          <a:p>
            <a:fld id="{C41C5833-9410-8E4D-B64C-72DD3EFAD568}" type="datetimeFigureOut">
              <a:rPr lang="cs-CZ" smtClean="0"/>
              <a:pPr/>
              <a:t>06.06.2023</a:t>
            </a:fld>
            <a:endParaRPr lang="cs-CZ"/>
          </a:p>
        </p:txBody>
      </p:sp>
      <p:sp>
        <p:nvSpPr>
          <p:cNvPr id="5" name="Zástupný symbol pro zápatí 4">
            <a:extLst>
              <a:ext uri="{FF2B5EF4-FFF2-40B4-BE49-F238E27FC236}">
                <a16:creationId xmlns:a16="http://schemas.microsoft.com/office/drawing/2014/main" xmlns="" id="{50B2F3DD-8562-61A2-8276-EDDC8BFAFAF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xmlns="" id="{DEDA1438-E529-9201-32BC-37EAF0BF2E47}"/>
              </a:ext>
            </a:extLst>
          </p:cNvPr>
          <p:cNvSpPr>
            <a:spLocks noGrp="1"/>
          </p:cNvSpPr>
          <p:nvPr>
            <p:ph type="sldNum" sz="quarter" idx="12"/>
          </p:nvPr>
        </p:nvSpPr>
        <p:spPr/>
        <p:txBody>
          <a:bodyPr/>
          <a:lstStyle/>
          <a:p>
            <a:fld id="{24B4C530-59D5-0446-879F-1A851E77438C}" type="slidenum">
              <a:rPr lang="cs-CZ" smtClean="0"/>
              <a:pPr/>
              <a:t>‹#›</a:t>
            </a:fld>
            <a:endParaRPr lang="cs-CZ"/>
          </a:p>
        </p:txBody>
      </p:sp>
    </p:spTree>
    <p:extLst>
      <p:ext uri="{BB962C8B-B14F-4D97-AF65-F5344CB8AC3E}">
        <p14:creationId xmlns:p14="http://schemas.microsoft.com/office/powerpoint/2010/main" xmlns="" val="1166628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xmlns="" id="{9B18DF95-7184-BCFB-C6D0-71B33839FA1D}"/>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xmlns="" id="{42EC2933-5F46-36EC-A840-6A917AF4390D}"/>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xmlns="" id="{3010677B-FFD4-05B8-C7CB-C61EC71D86F2}"/>
              </a:ext>
            </a:extLst>
          </p:cNvPr>
          <p:cNvSpPr>
            <a:spLocks noGrp="1"/>
          </p:cNvSpPr>
          <p:nvPr>
            <p:ph type="dt" sz="half" idx="10"/>
          </p:nvPr>
        </p:nvSpPr>
        <p:spPr/>
        <p:txBody>
          <a:bodyPr/>
          <a:lstStyle/>
          <a:p>
            <a:fld id="{C41C5833-9410-8E4D-B64C-72DD3EFAD568}" type="datetimeFigureOut">
              <a:rPr lang="cs-CZ" smtClean="0"/>
              <a:pPr/>
              <a:t>06.06.2023</a:t>
            </a:fld>
            <a:endParaRPr lang="cs-CZ"/>
          </a:p>
        </p:txBody>
      </p:sp>
      <p:sp>
        <p:nvSpPr>
          <p:cNvPr id="5" name="Zástupný symbol pro zápatí 4">
            <a:extLst>
              <a:ext uri="{FF2B5EF4-FFF2-40B4-BE49-F238E27FC236}">
                <a16:creationId xmlns:a16="http://schemas.microsoft.com/office/drawing/2014/main" xmlns="" id="{CE0A0CA3-C90F-FE95-3E72-269FBF18BD6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xmlns="" id="{35A56BD0-891E-F107-1932-D0389CB1C395}"/>
              </a:ext>
            </a:extLst>
          </p:cNvPr>
          <p:cNvSpPr>
            <a:spLocks noGrp="1"/>
          </p:cNvSpPr>
          <p:nvPr>
            <p:ph type="sldNum" sz="quarter" idx="12"/>
          </p:nvPr>
        </p:nvSpPr>
        <p:spPr/>
        <p:txBody>
          <a:bodyPr/>
          <a:lstStyle/>
          <a:p>
            <a:fld id="{24B4C530-59D5-0446-879F-1A851E77438C}" type="slidenum">
              <a:rPr lang="cs-CZ" smtClean="0"/>
              <a:pPr/>
              <a:t>‹#›</a:t>
            </a:fld>
            <a:endParaRPr lang="cs-CZ"/>
          </a:p>
        </p:txBody>
      </p:sp>
    </p:spTree>
    <p:extLst>
      <p:ext uri="{BB962C8B-B14F-4D97-AF65-F5344CB8AC3E}">
        <p14:creationId xmlns:p14="http://schemas.microsoft.com/office/powerpoint/2010/main" xmlns="" val="2276694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141E5BB-FA69-B875-6F35-8118639EB5A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xmlns="" id="{4FBCB923-C996-9C2D-308E-FB572233F2E5}"/>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xmlns="" id="{4CA12205-0915-88C9-6457-F9674377F9B3}"/>
              </a:ext>
            </a:extLst>
          </p:cNvPr>
          <p:cNvSpPr>
            <a:spLocks noGrp="1"/>
          </p:cNvSpPr>
          <p:nvPr>
            <p:ph type="dt" sz="half" idx="10"/>
          </p:nvPr>
        </p:nvSpPr>
        <p:spPr/>
        <p:txBody>
          <a:bodyPr/>
          <a:lstStyle/>
          <a:p>
            <a:fld id="{C41C5833-9410-8E4D-B64C-72DD3EFAD568}" type="datetimeFigureOut">
              <a:rPr lang="cs-CZ" smtClean="0"/>
              <a:pPr/>
              <a:t>06.06.2023</a:t>
            </a:fld>
            <a:endParaRPr lang="cs-CZ"/>
          </a:p>
        </p:txBody>
      </p:sp>
      <p:sp>
        <p:nvSpPr>
          <p:cNvPr id="5" name="Zástupný symbol pro zápatí 4">
            <a:extLst>
              <a:ext uri="{FF2B5EF4-FFF2-40B4-BE49-F238E27FC236}">
                <a16:creationId xmlns:a16="http://schemas.microsoft.com/office/drawing/2014/main" xmlns="" id="{672DD73C-F6A4-DDE5-023A-DD1357BAF22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xmlns="" id="{F6DC8E8D-22CE-8B24-1661-D7720AA39F56}"/>
              </a:ext>
            </a:extLst>
          </p:cNvPr>
          <p:cNvSpPr>
            <a:spLocks noGrp="1"/>
          </p:cNvSpPr>
          <p:nvPr>
            <p:ph type="sldNum" sz="quarter" idx="12"/>
          </p:nvPr>
        </p:nvSpPr>
        <p:spPr/>
        <p:txBody>
          <a:bodyPr/>
          <a:lstStyle/>
          <a:p>
            <a:fld id="{24B4C530-59D5-0446-879F-1A851E77438C}" type="slidenum">
              <a:rPr lang="cs-CZ" smtClean="0"/>
              <a:pPr/>
              <a:t>‹#›</a:t>
            </a:fld>
            <a:endParaRPr lang="cs-CZ"/>
          </a:p>
        </p:txBody>
      </p:sp>
    </p:spTree>
    <p:extLst>
      <p:ext uri="{BB962C8B-B14F-4D97-AF65-F5344CB8AC3E}">
        <p14:creationId xmlns:p14="http://schemas.microsoft.com/office/powerpoint/2010/main" xmlns="" val="1056012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9CBC09E2-6091-A6E4-D8EF-3704CF2AAB17}"/>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xmlns="" id="{776FD7D0-252B-61C2-2F91-A05DCFCE8C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xmlns="" id="{0AB49FE3-CC46-715F-93E1-E3F28BD43A0D}"/>
              </a:ext>
            </a:extLst>
          </p:cNvPr>
          <p:cNvSpPr>
            <a:spLocks noGrp="1"/>
          </p:cNvSpPr>
          <p:nvPr>
            <p:ph type="dt" sz="half" idx="10"/>
          </p:nvPr>
        </p:nvSpPr>
        <p:spPr/>
        <p:txBody>
          <a:bodyPr/>
          <a:lstStyle/>
          <a:p>
            <a:fld id="{C41C5833-9410-8E4D-B64C-72DD3EFAD568}" type="datetimeFigureOut">
              <a:rPr lang="cs-CZ" smtClean="0"/>
              <a:pPr/>
              <a:t>06.06.2023</a:t>
            </a:fld>
            <a:endParaRPr lang="cs-CZ"/>
          </a:p>
        </p:txBody>
      </p:sp>
      <p:sp>
        <p:nvSpPr>
          <p:cNvPr id="5" name="Zástupný symbol pro zápatí 4">
            <a:extLst>
              <a:ext uri="{FF2B5EF4-FFF2-40B4-BE49-F238E27FC236}">
                <a16:creationId xmlns:a16="http://schemas.microsoft.com/office/drawing/2014/main" xmlns="" id="{B4CABD00-6192-E5BE-8A48-DA681367EDF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xmlns="" id="{C8D2AB6C-F518-216B-9073-E15B954B295C}"/>
              </a:ext>
            </a:extLst>
          </p:cNvPr>
          <p:cNvSpPr>
            <a:spLocks noGrp="1"/>
          </p:cNvSpPr>
          <p:nvPr>
            <p:ph type="sldNum" sz="quarter" idx="12"/>
          </p:nvPr>
        </p:nvSpPr>
        <p:spPr/>
        <p:txBody>
          <a:bodyPr/>
          <a:lstStyle/>
          <a:p>
            <a:fld id="{24B4C530-59D5-0446-879F-1A851E77438C}" type="slidenum">
              <a:rPr lang="cs-CZ" smtClean="0"/>
              <a:pPr/>
              <a:t>‹#›</a:t>
            </a:fld>
            <a:endParaRPr lang="cs-CZ"/>
          </a:p>
        </p:txBody>
      </p:sp>
    </p:spTree>
    <p:extLst>
      <p:ext uri="{BB962C8B-B14F-4D97-AF65-F5344CB8AC3E}">
        <p14:creationId xmlns:p14="http://schemas.microsoft.com/office/powerpoint/2010/main" xmlns="" val="321077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9A395E04-2327-9337-144A-7DF5220C88C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xmlns="" id="{3ABA5316-5477-9AB8-3319-295673286369}"/>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xmlns="" id="{A5AC0220-4CF8-7704-264F-11DCE36A94A4}"/>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xmlns="" id="{15D3C450-30CA-C211-9198-88EE8AA13EA1}"/>
              </a:ext>
            </a:extLst>
          </p:cNvPr>
          <p:cNvSpPr>
            <a:spLocks noGrp="1"/>
          </p:cNvSpPr>
          <p:nvPr>
            <p:ph type="dt" sz="half" idx="10"/>
          </p:nvPr>
        </p:nvSpPr>
        <p:spPr/>
        <p:txBody>
          <a:bodyPr/>
          <a:lstStyle/>
          <a:p>
            <a:fld id="{C41C5833-9410-8E4D-B64C-72DD3EFAD568}" type="datetimeFigureOut">
              <a:rPr lang="cs-CZ" smtClean="0"/>
              <a:pPr/>
              <a:t>06.06.2023</a:t>
            </a:fld>
            <a:endParaRPr lang="cs-CZ"/>
          </a:p>
        </p:txBody>
      </p:sp>
      <p:sp>
        <p:nvSpPr>
          <p:cNvPr id="6" name="Zástupný symbol pro zápatí 5">
            <a:extLst>
              <a:ext uri="{FF2B5EF4-FFF2-40B4-BE49-F238E27FC236}">
                <a16:creationId xmlns:a16="http://schemas.microsoft.com/office/drawing/2014/main" xmlns="" id="{4120D4B0-0717-BE22-048C-447B0E0AE0F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xmlns="" id="{10D6FD50-D960-2595-9B8D-4F722DF67A2E}"/>
              </a:ext>
            </a:extLst>
          </p:cNvPr>
          <p:cNvSpPr>
            <a:spLocks noGrp="1"/>
          </p:cNvSpPr>
          <p:nvPr>
            <p:ph type="sldNum" sz="quarter" idx="12"/>
          </p:nvPr>
        </p:nvSpPr>
        <p:spPr/>
        <p:txBody>
          <a:bodyPr/>
          <a:lstStyle/>
          <a:p>
            <a:fld id="{24B4C530-59D5-0446-879F-1A851E77438C}" type="slidenum">
              <a:rPr lang="cs-CZ" smtClean="0"/>
              <a:pPr/>
              <a:t>‹#›</a:t>
            </a:fld>
            <a:endParaRPr lang="cs-CZ"/>
          </a:p>
        </p:txBody>
      </p:sp>
    </p:spTree>
    <p:extLst>
      <p:ext uri="{BB962C8B-B14F-4D97-AF65-F5344CB8AC3E}">
        <p14:creationId xmlns:p14="http://schemas.microsoft.com/office/powerpoint/2010/main" xmlns="" val="657686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EF2AA0FC-08B7-2D3A-AEF0-7A0BD48C9B3B}"/>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xmlns="" id="{84690DEC-8545-F6F9-1A37-D3DA8EC135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xmlns="" id="{798E83B2-1D05-5DF3-22A2-9ED782E367B6}"/>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xmlns="" id="{6B574400-C60D-08BD-AF84-D86052DB0A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xmlns="" id="{C5078BE4-B7D1-6EF1-18D6-B343E96FEE7B}"/>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xmlns="" id="{326B7C6C-3A61-ED6B-65EE-5BD8D569977B}"/>
              </a:ext>
            </a:extLst>
          </p:cNvPr>
          <p:cNvSpPr>
            <a:spLocks noGrp="1"/>
          </p:cNvSpPr>
          <p:nvPr>
            <p:ph type="dt" sz="half" idx="10"/>
          </p:nvPr>
        </p:nvSpPr>
        <p:spPr/>
        <p:txBody>
          <a:bodyPr/>
          <a:lstStyle/>
          <a:p>
            <a:fld id="{C41C5833-9410-8E4D-B64C-72DD3EFAD568}" type="datetimeFigureOut">
              <a:rPr lang="cs-CZ" smtClean="0"/>
              <a:pPr/>
              <a:t>06.06.2023</a:t>
            </a:fld>
            <a:endParaRPr lang="cs-CZ"/>
          </a:p>
        </p:txBody>
      </p:sp>
      <p:sp>
        <p:nvSpPr>
          <p:cNvPr id="8" name="Zástupný symbol pro zápatí 7">
            <a:extLst>
              <a:ext uri="{FF2B5EF4-FFF2-40B4-BE49-F238E27FC236}">
                <a16:creationId xmlns:a16="http://schemas.microsoft.com/office/drawing/2014/main" xmlns="" id="{D92869A3-F18E-4CD2-55B7-32749A9F229A}"/>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xmlns="" id="{DEA77ED9-0646-E82D-67AB-DD6C27DD3D6C}"/>
              </a:ext>
            </a:extLst>
          </p:cNvPr>
          <p:cNvSpPr>
            <a:spLocks noGrp="1"/>
          </p:cNvSpPr>
          <p:nvPr>
            <p:ph type="sldNum" sz="quarter" idx="12"/>
          </p:nvPr>
        </p:nvSpPr>
        <p:spPr/>
        <p:txBody>
          <a:bodyPr/>
          <a:lstStyle/>
          <a:p>
            <a:fld id="{24B4C530-59D5-0446-879F-1A851E77438C}" type="slidenum">
              <a:rPr lang="cs-CZ" smtClean="0"/>
              <a:pPr/>
              <a:t>‹#›</a:t>
            </a:fld>
            <a:endParaRPr lang="cs-CZ"/>
          </a:p>
        </p:txBody>
      </p:sp>
    </p:spTree>
    <p:extLst>
      <p:ext uri="{BB962C8B-B14F-4D97-AF65-F5344CB8AC3E}">
        <p14:creationId xmlns:p14="http://schemas.microsoft.com/office/powerpoint/2010/main" xmlns="" val="3813436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0AEE2E2-13D9-CE2A-FD03-2AA9D2041DD6}"/>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xmlns="" id="{C8E3D087-909E-98E3-19A4-997A493F30B3}"/>
              </a:ext>
            </a:extLst>
          </p:cNvPr>
          <p:cNvSpPr>
            <a:spLocks noGrp="1"/>
          </p:cNvSpPr>
          <p:nvPr>
            <p:ph type="dt" sz="half" idx="10"/>
          </p:nvPr>
        </p:nvSpPr>
        <p:spPr/>
        <p:txBody>
          <a:bodyPr/>
          <a:lstStyle/>
          <a:p>
            <a:fld id="{C41C5833-9410-8E4D-B64C-72DD3EFAD568}" type="datetimeFigureOut">
              <a:rPr lang="cs-CZ" smtClean="0"/>
              <a:pPr/>
              <a:t>06.06.2023</a:t>
            </a:fld>
            <a:endParaRPr lang="cs-CZ"/>
          </a:p>
        </p:txBody>
      </p:sp>
      <p:sp>
        <p:nvSpPr>
          <p:cNvPr id="4" name="Zástupný symbol pro zápatí 3">
            <a:extLst>
              <a:ext uri="{FF2B5EF4-FFF2-40B4-BE49-F238E27FC236}">
                <a16:creationId xmlns:a16="http://schemas.microsoft.com/office/drawing/2014/main" xmlns="" id="{0ECC0BE9-E9BC-F5DD-B1A2-49FFE6C2D696}"/>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xmlns="" id="{90C3D8F1-C839-0C71-5F5E-78952D745C61}"/>
              </a:ext>
            </a:extLst>
          </p:cNvPr>
          <p:cNvSpPr>
            <a:spLocks noGrp="1"/>
          </p:cNvSpPr>
          <p:nvPr>
            <p:ph type="sldNum" sz="quarter" idx="12"/>
          </p:nvPr>
        </p:nvSpPr>
        <p:spPr/>
        <p:txBody>
          <a:bodyPr/>
          <a:lstStyle/>
          <a:p>
            <a:fld id="{24B4C530-59D5-0446-879F-1A851E77438C}" type="slidenum">
              <a:rPr lang="cs-CZ" smtClean="0"/>
              <a:pPr/>
              <a:t>‹#›</a:t>
            </a:fld>
            <a:endParaRPr lang="cs-CZ"/>
          </a:p>
        </p:txBody>
      </p:sp>
    </p:spTree>
    <p:extLst>
      <p:ext uri="{BB962C8B-B14F-4D97-AF65-F5344CB8AC3E}">
        <p14:creationId xmlns:p14="http://schemas.microsoft.com/office/powerpoint/2010/main" xmlns="" val="982708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xmlns="" id="{6F1721D6-43AA-7A32-B536-4D36FE9C99D9}"/>
              </a:ext>
            </a:extLst>
          </p:cNvPr>
          <p:cNvSpPr>
            <a:spLocks noGrp="1"/>
          </p:cNvSpPr>
          <p:nvPr>
            <p:ph type="dt" sz="half" idx="10"/>
          </p:nvPr>
        </p:nvSpPr>
        <p:spPr/>
        <p:txBody>
          <a:bodyPr/>
          <a:lstStyle/>
          <a:p>
            <a:fld id="{C41C5833-9410-8E4D-B64C-72DD3EFAD568}" type="datetimeFigureOut">
              <a:rPr lang="cs-CZ" smtClean="0"/>
              <a:pPr/>
              <a:t>06.06.2023</a:t>
            </a:fld>
            <a:endParaRPr lang="cs-CZ"/>
          </a:p>
        </p:txBody>
      </p:sp>
      <p:sp>
        <p:nvSpPr>
          <p:cNvPr id="3" name="Zástupný symbol pro zápatí 2">
            <a:extLst>
              <a:ext uri="{FF2B5EF4-FFF2-40B4-BE49-F238E27FC236}">
                <a16:creationId xmlns:a16="http://schemas.microsoft.com/office/drawing/2014/main" xmlns="" id="{E2A714FD-86F2-7DCA-4DAE-461613871FD6}"/>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xmlns="" id="{5E248F2E-6F91-1400-DB2C-C293855FB3A5}"/>
              </a:ext>
            </a:extLst>
          </p:cNvPr>
          <p:cNvSpPr>
            <a:spLocks noGrp="1"/>
          </p:cNvSpPr>
          <p:nvPr>
            <p:ph type="sldNum" sz="quarter" idx="12"/>
          </p:nvPr>
        </p:nvSpPr>
        <p:spPr/>
        <p:txBody>
          <a:bodyPr/>
          <a:lstStyle/>
          <a:p>
            <a:fld id="{24B4C530-59D5-0446-879F-1A851E77438C}" type="slidenum">
              <a:rPr lang="cs-CZ" smtClean="0"/>
              <a:pPr/>
              <a:t>‹#›</a:t>
            </a:fld>
            <a:endParaRPr lang="cs-CZ"/>
          </a:p>
        </p:txBody>
      </p:sp>
    </p:spTree>
    <p:extLst>
      <p:ext uri="{BB962C8B-B14F-4D97-AF65-F5344CB8AC3E}">
        <p14:creationId xmlns:p14="http://schemas.microsoft.com/office/powerpoint/2010/main" xmlns="" val="1289360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D57D74C0-F256-6308-8060-10EB644DC51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xmlns="" id="{5E316F98-AA31-5467-5723-210DBCDCBA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xmlns="" id="{674A8B82-CDE2-DE73-BF4C-85CCFD1370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xmlns="" id="{83728391-8E19-8E3C-D613-EFBE7E2E950F}"/>
              </a:ext>
            </a:extLst>
          </p:cNvPr>
          <p:cNvSpPr>
            <a:spLocks noGrp="1"/>
          </p:cNvSpPr>
          <p:nvPr>
            <p:ph type="dt" sz="half" idx="10"/>
          </p:nvPr>
        </p:nvSpPr>
        <p:spPr/>
        <p:txBody>
          <a:bodyPr/>
          <a:lstStyle/>
          <a:p>
            <a:fld id="{C41C5833-9410-8E4D-B64C-72DD3EFAD568}" type="datetimeFigureOut">
              <a:rPr lang="cs-CZ" smtClean="0"/>
              <a:pPr/>
              <a:t>06.06.2023</a:t>
            </a:fld>
            <a:endParaRPr lang="cs-CZ"/>
          </a:p>
        </p:txBody>
      </p:sp>
      <p:sp>
        <p:nvSpPr>
          <p:cNvPr id="6" name="Zástupný symbol pro zápatí 5">
            <a:extLst>
              <a:ext uri="{FF2B5EF4-FFF2-40B4-BE49-F238E27FC236}">
                <a16:creationId xmlns:a16="http://schemas.microsoft.com/office/drawing/2014/main" xmlns="" id="{FABA79C5-7730-5876-FE28-2980060F3E6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xmlns="" id="{52410A97-9CB0-BE80-6DC2-29E6FC1AE6F2}"/>
              </a:ext>
            </a:extLst>
          </p:cNvPr>
          <p:cNvSpPr>
            <a:spLocks noGrp="1"/>
          </p:cNvSpPr>
          <p:nvPr>
            <p:ph type="sldNum" sz="quarter" idx="12"/>
          </p:nvPr>
        </p:nvSpPr>
        <p:spPr/>
        <p:txBody>
          <a:bodyPr/>
          <a:lstStyle/>
          <a:p>
            <a:fld id="{24B4C530-59D5-0446-879F-1A851E77438C}" type="slidenum">
              <a:rPr lang="cs-CZ" smtClean="0"/>
              <a:pPr/>
              <a:t>‹#›</a:t>
            </a:fld>
            <a:endParaRPr lang="cs-CZ"/>
          </a:p>
        </p:txBody>
      </p:sp>
    </p:spTree>
    <p:extLst>
      <p:ext uri="{BB962C8B-B14F-4D97-AF65-F5344CB8AC3E}">
        <p14:creationId xmlns:p14="http://schemas.microsoft.com/office/powerpoint/2010/main" xmlns="" val="4082634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19BE1D0-EB73-027E-58E5-4664E06B52F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xmlns="" id="{3405B4B5-A818-4B35-EE1F-2263EF5E8A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xmlns="" id="{793DB994-D022-8F52-FF2F-9AF744C0C9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xmlns="" id="{A9DEC3B0-4D61-F121-2CD4-329EBFA44B02}"/>
              </a:ext>
            </a:extLst>
          </p:cNvPr>
          <p:cNvSpPr>
            <a:spLocks noGrp="1"/>
          </p:cNvSpPr>
          <p:nvPr>
            <p:ph type="dt" sz="half" idx="10"/>
          </p:nvPr>
        </p:nvSpPr>
        <p:spPr/>
        <p:txBody>
          <a:bodyPr/>
          <a:lstStyle/>
          <a:p>
            <a:fld id="{C41C5833-9410-8E4D-B64C-72DD3EFAD568}" type="datetimeFigureOut">
              <a:rPr lang="cs-CZ" smtClean="0"/>
              <a:pPr/>
              <a:t>06.06.2023</a:t>
            </a:fld>
            <a:endParaRPr lang="cs-CZ"/>
          </a:p>
        </p:txBody>
      </p:sp>
      <p:sp>
        <p:nvSpPr>
          <p:cNvPr id="6" name="Zástupný symbol pro zápatí 5">
            <a:extLst>
              <a:ext uri="{FF2B5EF4-FFF2-40B4-BE49-F238E27FC236}">
                <a16:creationId xmlns:a16="http://schemas.microsoft.com/office/drawing/2014/main" xmlns="" id="{8A633349-6EF9-500E-184C-AC8006F41FC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xmlns="" id="{585376C2-65C8-0F08-626B-4267D1716931}"/>
              </a:ext>
            </a:extLst>
          </p:cNvPr>
          <p:cNvSpPr>
            <a:spLocks noGrp="1"/>
          </p:cNvSpPr>
          <p:nvPr>
            <p:ph type="sldNum" sz="quarter" idx="12"/>
          </p:nvPr>
        </p:nvSpPr>
        <p:spPr/>
        <p:txBody>
          <a:bodyPr/>
          <a:lstStyle/>
          <a:p>
            <a:fld id="{24B4C530-59D5-0446-879F-1A851E77438C}" type="slidenum">
              <a:rPr lang="cs-CZ" smtClean="0"/>
              <a:pPr/>
              <a:t>‹#›</a:t>
            </a:fld>
            <a:endParaRPr lang="cs-CZ"/>
          </a:p>
        </p:txBody>
      </p:sp>
    </p:spTree>
    <p:extLst>
      <p:ext uri="{BB962C8B-B14F-4D97-AF65-F5344CB8AC3E}">
        <p14:creationId xmlns:p14="http://schemas.microsoft.com/office/powerpoint/2010/main" xmlns="" val="628190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xmlns="" id="{1919C002-39AE-992F-A28F-CDE0B086DE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xmlns="" id="{94140CCD-0A55-A012-D707-B8D594DA08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xmlns="" id="{70D13488-6827-374C-F339-999FC0E24B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1C5833-9410-8E4D-B64C-72DD3EFAD568}" type="datetimeFigureOut">
              <a:rPr lang="cs-CZ" smtClean="0"/>
              <a:pPr/>
              <a:t>06.06.2023</a:t>
            </a:fld>
            <a:endParaRPr lang="cs-CZ"/>
          </a:p>
        </p:txBody>
      </p:sp>
      <p:sp>
        <p:nvSpPr>
          <p:cNvPr id="5" name="Zástupný symbol pro zápatí 4">
            <a:extLst>
              <a:ext uri="{FF2B5EF4-FFF2-40B4-BE49-F238E27FC236}">
                <a16:creationId xmlns:a16="http://schemas.microsoft.com/office/drawing/2014/main" xmlns="" id="{14479FEF-92D1-EF30-674C-AF50372395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xmlns="" id="{AC149E44-CC77-8303-1C87-4CADB5111C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4C530-59D5-0446-879F-1A851E77438C}" type="slidenum">
              <a:rPr lang="cs-CZ" smtClean="0"/>
              <a:pPr/>
              <a:t>‹#›</a:t>
            </a:fld>
            <a:endParaRPr lang="cs-CZ"/>
          </a:p>
        </p:txBody>
      </p:sp>
    </p:spTree>
    <p:extLst>
      <p:ext uri="{BB962C8B-B14F-4D97-AF65-F5344CB8AC3E}">
        <p14:creationId xmlns:p14="http://schemas.microsoft.com/office/powerpoint/2010/main" xmlns="" val="1765271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s://www.wikiskripta.eu/w/Du%C5%A1nost"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www.wikiskripta.eu/w/Astma" TargetMode="External"/><Relationship Id="rId2" Type="http://schemas.openxmlformats.org/officeDocument/2006/relationships/hyperlink" Target="https://www.wikiskripta.eu/w/Psychoterapie" TargetMode="External"/><Relationship Id="rId1" Type="http://schemas.openxmlformats.org/officeDocument/2006/relationships/slideLayout" Target="../slideLayouts/slideLayout2.xml"/><Relationship Id="rId4" Type="http://schemas.openxmlformats.org/officeDocument/2006/relationships/hyperlink" Target="https://www.wikiskripta.eu/w/Adenoidn%C3%AD_vegetac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8" Type="http://schemas.openxmlformats.org/officeDocument/2006/relationships/hyperlink" Target="https://cneos.cz/wp-content/uploads/2022/08/Resuscitace_ERC_2015_Algoritmus.pdf" TargetMode="External"/><Relationship Id="rId13" Type="http://schemas.openxmlformats.org/officeDocument/2006/relationships/hyperlink" Target="https://www.umimefakta.cz/cviceni-srdce-cevy" TargetMode="External"/><Relationship Id="rId18" Type="http://schemas.openxmlformats.org/officeDocument/2006/relationships/hyperlink" Target="https://www.stefajir.cz/koarktace-aorty" TargetMode="External"/><Relationship Id="rId26" Type="http://schemas.openxmlformats.org/officeDocument/2006/relationships/hyperlink" Target="https://www.pediatriepropraxi.cz/pdfs/ped/2013/04/05.pdf" TargetMode="External"/><Relationship Id="rId3" Type="http://schemas.openxmlformats.org/officeDocument/2006/relationships/hyperlink" Target="https://cs.wikipedia.org/wiki/Henochova&#8211;Sch&#246;nleinova_purpura" TargetMode="External"/><Relationship Id="rId21" Type="http://schemas.openxmlformats.org/officeDocument/2006/relationships/hyperlink" Target="https://en.wikipedia.org/wiki/Oral_candidiasis" TargetMode="External"/><Relationship Id="rId7" Type="http://schemas.openxmlformats.org/officeDocument/2006/relationships/hyperlink" Target="http://www.akutne.cz/" TargetMode="External"/><Relationship Id="rId12" Type="http://schemas.openxmlformats.org/officeDocument/2006/relationships/hyperlink" Target="https://www.szes-la.cz/objekty/fyziologie-a-anatomie-cloveka---dychaci-soustava.pdf" TargetMode="External"/><Relationship Id="rId17" Type="http://schemas.openxmlformats.org/officeDocument/2006/relationships/hyperlink" Target="https://cs.wikipedia.org/wiki/Sten&#243;za_plicnice" TargetMode="External"/><Relationship Id="rId25" Type="http://schemas.openxmlformats.org/officeDocument/2006/relationships/hyperlink" Target="https://www.zpflorence.cz/dekaphan-leuco-50ks/" TargetMode="External"/><Relationship Id="rId2" Type="http://schemas.openxmlformats.org/officeDocument/2006/relationships/hyperlink" Target="https://cs.medlicker.com/1623-petechie" TargetMode="External"/><Relationship Id="rId16" Type="http://schemas.openxmlformats.org/officeDocument/2006/relationships/hyperlink" Target="https://www.stefajir.cz/otevrena-botallova-ducej" TargetMode="External"/><Relationship Id="rId20" Type="http://schemas.openxmlformats.org/officeDocument/2006/relationships/hyperlink" Target="https://www.stefajir.cz/fallotova-tetralogie" TargetMode="External"/><Relationship Id="rId1" Type="http://schemas.openxmlformats.org/officeDocument/2006/relationships/slideLayout" Target="../slideLayouts/slideLayout2.xml"/><Relationship Id="rId6" Type="http://schemas.openxmlformats.org/officeDocument/2006/relationships/hyperlink" Target="https://radiopaedia.org/articles/pyloric-stenosis" TargetMode="External"/><Relationship Id="rId11" Type="http://schemas.openxmlformats.org/officeDocument/2006/relationships/hyperlink" Target="https://www.dailymail.co.uk/news/article-3666224/Girl-3-left-severe-sunburn-white-X-nursery-school-staff-failed-apply-sunscreen-mother-provided-temperatures-soared-20C.html" TargetMode="External"/><Relationship Id="rId24" Type="http://schemas.openxmlformats.org/officeDocument/2006/relationships/hyperlink" Target="https://www.wikiskripta.eu/w/Ulcer%C3%B3zn%C3%AD_kolitida" TargetMode="External"/><Relationship Id="rId5" Type="http://schemas.openxmlformats.org/officeDocument/2006/relationships/hyperlink" Target="https://www.larousse.fr/encyclopedie/images/Invagination_intestinale/1004728" TargetMode="External"/><Relationship Id="rId15" Type="http://schemas.openxmlformats.org/officeDocument/2006/relationships/hyperlink" Target="https://www.stefajir.cz/defekt-komoroveho-septa" TargetMode="External"/><Relationship Id="rId23" Type="http://schemas.openxmlformats.org/officeDocument/2006/relationships/hyperlink" Target="http://www.mudr.org/web/atrezie-jicnu" TargetMode="External"/><Relationship Id="rId10" Type="http://schemas.openxmlformats.org/officeDocument/2006/relationships/hyperlink" Target="https://www.pediatriepropraxi.cz/pdfs/ped/2016/04/10.pdf" TargetMode="External"/><Relationship Id="rId19" Type="http://schemas.openxmlformats.org/officeDocument/2006/relationships/hyperlink" Target="https://www.wikiskripta.eu/w/Transpozice_velk&#253;ch_tepen" TargetMode="External"/><Relationship Id="rId4" Type="http://schemas.openxmlformats.org/officeDocument/2006/relationships/hyperlink" Target="https://www.wikiskripta.eu/w/Akutn%C3%AD_laryngitida" TargetMode="External"/><Relationship Id="rId9" Type="http://schemas.openxmlformats.org/officeDocument/2006/relationships/hyperlink" Target="https://theses.cz/id/lq97am/11585795" TargetMode="External"/><Relationship Id="rId14" Type="http://schemas.openxmlformats.org/officeDocument/2006/relationships/hyperlink" Target="https://www.stefajir.cz/defekt-septa-sini" TargetMode="External"/><Relationship Id="rId22" Type="http://schemas.openxmlformats.org/officeDocument/2006/relationships/hyperlink" Target="https://www.fnbrno.cz/10-bakaj-zbrozkova-uz-git-v-pediatrii/f4826" TargetMode="External"/><Relationship Id="rId27" Type="http://schemas.openxmlformats.org/officeDocument/2006/relationships/hyperlink" Target="https://www.youtube.com/watch?v=rHYk1sYsge0&amp;pp=ygUbbmV3Ym9ybiByZWZsZXhlcyBhc3Nlc3NtZW5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9C996B4-5655-613C-6210-3383062068F5}"/>
              </a:ext>
            </a:extLst>
          </p:cNvPr>
          <p:cNvSpPr>
            <a:spLocks noGrp="1"/>
          </p:cNvSpPr>
          <p:nvPr>
            <p:ph type="ctrTitle"/>
          </p:nvPr>
        </p:nvSpPr>
        <p:spPr>
          <a:xfrm>
            <a:off x="1524000" y="350729"/>
            <a:ext cx="9144000" cy="3159234"/>
          </a:xfrm>
        </p:spPr>
        <p:txBody>
          <a:bodyPr>
            <a:normAutofit/>
          </a:bodyPr>
          <a:lstStyle/>
          <a:p>
            <a:r>
              <a:rPr lang="cs-CZ" sz="4000" dirty="0"/>
              <a:t>Ošetřovatelská péče v pediatrických oborech 1</a:t>
            </a:r>
            <a:br>
              <a:rPr lang="cs-CZ" sz="4000" dirty="0"/>
            </a:br>
            <a:r>
              <a:rPr lang="cs-CZ" sz="4000" dirty="0"/>
              <a:t/>
            </a:r>
            <a:br>
              <a:rPr lang="cs-CZ" sz="4000" dirty="0"/>
            </a:br>
            <a:r>
              <a:rPr lang="cs-CZ" sz="4000" dirty="0"/>
              <a:t>Vysoká škola zdravotnická</a:t>
            </a:r>
          </a:p>
        </p:txBody>
      </p:sp>
      <p:sp>
        <p:nvSpPr>
          <p:cNvPr id="3" name="Podnadpis 2">
            <a:extLst>
              <a:ext uri="{FF2B5EF4-FFF2-40B4-BE49-F238E27FC236}">
                <a16:creationId xmlns:a16="http://schemas.microsoft.com/office/drawing/2014/main" xmlns="" id="{BF806C41-AE9D-3B07-EB22-4AF5D9404A8C}"/>
              </a:ext>
            </a:extLst>
          </p:cNvPr>
          <p:cNvSpPr>
            <a:spLocks noGrp="1"/>
          </p:cNvSpPr>
          <p:nvPr>
            <p:ph type="subTitle" idx="1"/>
          </p:nvPr>
        </p:nvSpPr>
        <p:spPr/>
        <p:txBody>
          <a:bodyPr>
            <a:normAutofit lnSpcReduction="10000"/>
          </a:bodyPr>
          <a:lstStyle/>
          <a:p>
            <a:endParaRPr lang="cs-CZ" dirty="0"/>
          </a:p>
          <a:p>
            <a:r>
              <a:rPr lang="cs-CZ" dirty="0">
                <a:solidFill>
                  <a:schemeClr val="bg1">
                    <a:lumMod val="65000"/>
                  </a:schemeClr>
                </a:solidFill>
              </a:rPr>
              <a:t>MUDr. Michala </a:t>
            </a:r>
            <a:r>
              <a:rPr lang="cs-CZ" dirty="0" err="1">
                <a:solidFill>
                  <a:schemeClr val="bg1">
                    <a:lumMod val="65000"/>
                  </a:schemeClr>
                </a:solidFill>
              </a:rPr>
              <a:t>Komyšáková</a:t>
            </a:r>
            <a:r>
              <a:rPr lang="cs-CZ" dirty="0">
                <a:solidFill>
                  <a:schemeClr val="bg1">
                    <a:lumMod val="65000"/>
                  </a:schemeClr>
                </a:solidFill>
              </a:rPr>
              <a:t>, MBA</a:t>
            </a:r>
          </a:p>
          <a:p>
            <a:r>
              <a:rPr lang="cs-CZ" dirty="0">
                <a:solidFill>
                  <a:schemeClr val="bg1">
                    <a:lumMod val="65000"/>
                  </a:schemeClr>
                </a:solidFill>
              </a:rPr>
              <a:t>Pediatrická klinika FN Motol</a:t>
            </a:r>
          </a:p>
          <a:p>
            <a:r>
              <a:rPr lang="cs-CZ" dirty="0">
                <a:solidFill>
                  <a:schemeClr val="bg1">
                    <a:lumMod val="65000"/>
                  </a:schemeClr>
                </a:solidFill>
              </a:rPr>
              <a:t>Oddělení urgentního příjmu dětí a LSPP FN Motol</a:t>
            </a:r>
          </a:p>
          <a:p>
            <a:endParaRPr lang="cs-CZ" dirty="0"/>
          </a:p>
        </p:txBody>
      </p:sp>
    </p:spTree>
    <p:extLst>
      <p:ext uri="{BB962C8B-B14F-4D97-AF65-F5344CB8AC3E}">
        <p14:creationId xmlns:p14="http://schemas.microsoft.com/office/powerpoint/2010/main" xmlns="" val="725097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4ACDB3C4-41AC-317E-9807-F510A88AECFC}"/>
              </a:ext>
            </a:extLst>
          </p:cNvPr>
          <p:cNvSpPr>
            <a:spLocks noGrp="1"/>
          </p:cNvSpPr>
          <p:nvPr>
            <p:ph type="title"/>
          </p:nvPr>
        </p:nvSpPr>
        <p:spPr/>
        <p:txBody>
          <a:bodyPr/>
          <a:lstStyle/>
          <a:p>
            <a:r>
              <a:rPr lang="cs-CZ" dirty="0"/>
              <a:t>Asfyxie</a:t>
            </a:r>
          </a:p>
        </p:txBody>
      </p:sp>
      <p:sp>
        <p:nvSpPr>
          <p:cNvPr id="3" name="Zástupný obsah 2">
            <a:extLst>
              <a:ext uri="{FF2B5EF4-FFF2-40B4-BE49-F238E27FC236}">
                <a16:creationId xmlns:a16="http://schemas.microsoft.com/office/drawing/2014/main" xmlns="" id="{AEC404B8-2AD0-F321-CCF6-788E54E6BC24}"/>
              </a:ext>
            </a:extLst>
          </p:cNvPr>
          <p:cNvSpPr>
            <a:spLocks noGrp="1"/>
          </p:cNvSpPr>
          <p:nvPr>
            <p:ph idx="1"/>
          </p:nvPr>
        </p:nvSpPr>
        <p:spPr/>
        <p:txBody>
          <a:bodyPr>
            <a:normAutofit/>
          </a:bodyPr>
          <a:lstStyle/>
          <a:p>
            <a:pPr marL="0" indent="0">
              <a:buNone/>
            </a:pPr>
            <a:endParaRPr lang="cs-CZ" dirty="0"/>
          </a:p>
          <a:p>
            <a:pPr marL="0" indent="0">
              <a:buNone/>
            </a:pPr>
            <a:r>
              <a:rPr lang="cs-CZ" dirty="0"/>
              <a:t>Vyšetření a posouzení – APGAR + ABR z pupečníkové krve – norma pH nad 7,25, nepříznivá prognostická známka pH pod 7,0 s velmi nízkým BE </a:t>
            </a:r>
          </a:p>
          <a:p>
            <a:pPr marL="0" indent="0">
              <a:buNone/>
            </a:pPr>
            <a:endParaRPr lang="cs-CZ" dirty="0"/>
          </a:p>
          <a:p>
            <a:pPr marL="0" indent="0">
              <a:buNone/>
            </a:pPr>
            <a:r>
              <a:rPr lang="cs-CZ" dirty="0"/>
              <a:t>↓APGAR i ABR – příčina asfyxie spíše prenatální</a:t>
            </a:r>
          </a:p>
          <a:p>
            <a:pPr marL="0" indent="0">
              <a:buNone/>
            </a:pPr>
            <a:r>
              <a:rPr lang="cs-CZ" dirty="0"/>
              <a:t>↓ APGAR, normální pH – příčina asfyxie spíše perinatální</a:t>
            </a:r>
          </a:p>
        </p:txBody>
      </p:sp>
    </p:spTree>
    <p:extLst>
      <p:ext uri="{BB962C8B-B14F-4D97-AF65-F5344CB8AC3E}">
        <p14:creationId xmlns:p14="http://schemas.microsoft.com/office/powerpoint/2010/main" xmlns="" val="20042345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BA79472-2EB8-0C82-349D-1FFA35EA1BE0}"/>
              </a:ext>
            </a:extLst>
          </p:cNvPr>
          <p:cNvSpPr>
            <a:spLocks noGrp="1"/>
          </p:cNvSpPr>
          <p:nvPr>
            <p:ph type="title"/>
          </p:nvPr>
        </p:nvSpPr>
        <p:spPr/>
        <p:txBody>
          <a:bodyPr/>
          <a:lstStyle/>
          <a:p>
            <a:r>
              <a:rPr lang="cs-CZ" dirty="0"/>
              <a:t>Dle závažnosti</a:t>
            </a:r>
          </a:p>
        </p:txBody>
      </p:sp>
      <p:sp>
        <p:nvSpPr>
          <p:cNvPr id="3" name="Zástupný obsah 2">
            <a:extLst>
              <a:ext uri="{FF2B5EF4-FFF2-40B4-BE49-F238E27FC236}">
                <a16:creationId xmlns:a16="http://schemas.microsoft.com/office/drawing/2014/main" xmlns="" id="{72439158-36B3-69B7-F32A-9A703DB8782B}"/>
              </a:ext>
            </a:extLst>
          </p:cNvPr>
          <p:cNvSpPr>
            <a:spLocks noGrp="1"/>
          </p:cNvSpPr>
          <p:nvPr>
            <p:ph idx="1"/>
          </p:nvPr>
        </p:nvSpPr>
        <p:spPr/>
        <p:txBody>
          <a:bodyPr/>
          <a:lstStyle/>
          <a:p>
            <a:pPr algn="l">
              <a:buFont typeface="+mj-lt"/>
              <a:buAutoNum type="arabicPeriod"/>
            </a:pPr>
            <a:r>
              <a:rPr lang="cs-CZ" b="0" i="0" u="none" strike="noStrike" dirty="0">
                <a:solidFill>
                  <a:srgbClr val="212529"/>
                </a:solidFill>
                <a:effectLst/>
              </a:rPr>
              <a:t>Lehká.</a:t>
            </a:r>
          </a:p>
          <a:p>
            <a:pPr marL="457200" lvl="1" indent="0" algn="l">
              <a:buNone/>
            </a:pPr>
            <a:r>
              <a:rPr lang="cs-CZ" b="0" i="0" u="none" strike="noStrike" dirty="0">
                <a:solidFill>
                  <a:srgbClr val="212529"/>
                </a:solidFill>
                <a:effectLst/>
              </a:rPr>
              <a:t>Přítomen pouze </a:t>
            </a:r>
            <a:r>
              <a:rPr lang="cs-CZ" b="1" i="0" u="none" strike="noStrike" dirty="0">
                <a:solidFill>
                  <a:srgbClr val="212529"/>
                </a:solidFill>
                <a:effectLst/>
              </a:rPr>
              <a:t>kašel</a:t>
            </a:r>
            <a:r>
              <a:rPr lang="cs-CZ" b="0" i="0" u="none" strike="noStrike" dirty="0">
                <a:solidFill>
                  <a:srgbClr val="212529"/>
                </a:solidFill>
                <a:effectLst/>
              </a:rPr>
              <a:t>, bez tachypnoe či dušnosti, s rýmou nebo faryngitidou.</a:t>
            </a:r>
          </a:p>
          <a:p>
            <a:pPr algn="l">
              <a:buFont typeface="+mj-lt"/>
              <a:buAutoNum type="arabicPeriod"/>
            </a:pPr>
            <a:r>
              <a:rPr lang="cs-CZ" b="0" i="0" u="none" strike="noStrike" dirty="0">
                <a:solidFill>
                  <a:srgbClr val="212529"/>
                </a:solidFill>
                <a:effectLst/>
              </a:rPr>
              <a:t>Středně těžká.</a:t>
            </a:r>
          </a:p>
          <a:p>
            <a:pPr marL="457200" lvl="1" indent="0" algn="l">
              <a:buNone/>
            </a:pPr>
            <a:r>
              <a:rPr lang="cs-CZ" b="0" i="0" u="none" strike="noStrike" dirty="0">
                <a:solidFill>
                  <a:srgbClr val="212529"/>
                </a:solidFill>
                <a:effectLst/>
              </a:rPr>
              <a:t>Kašel a </a:t>
            </a:r>
            <a:r>
              <a:rPr lang="cs-CZ" b="1" i="0" u="none" strike="noStrike" dirty="0">
                <a:solidFill>
                  <a:srgbClr val="212529"/>
                </a:solidFill>
                <a:effectLst/>
              </a:rPr>
              <a:t>tachypnoe</a:t>
            </a:r>
            <a:r>
              <a:rPr lang="cs-CZ" b="0" i="0" u="none" strike="noStrike" dirty="0">
                <a:solidFill>
                  <a:srgbClr val="212529"/>
                </a:solidFill>
                <a:effectLst/>
              </a:rPr>
              <a:t> bez dušnosti.</a:t>
            </a:r>
          </a:p>
          <a:p>
            <a:pPr algn="l">
              <a:buFont typeface="+mj-lt"/>
              <a:buAutoNum type="arabicPeriod"/>
            </a:pPr>
            <a:r>
              <a:rPr lang="cs-CZ" b="0" i="0" u="none" strike="noStrike" dirty="0">
                <a:solidFill>
                  <a:srgbClr val="212529"/>
                </a:solidFill>
                <a:effectLst/>
              </a:rPr>
              <a:t>Těžká.</a:t>
            </a:r>
          </a:p>
          <a:p>
            <a:pPr marL="457200" lvl="1" indent="0" algn="l">
              <a:buNone/>
            </a:pPr>
            <a:r>
              <a:rPr lang="cs-CZ" b="0" i="0" u="none" strike="noStrike" dirty="0">
                <a:solidFill>
                  <a:srgbClr val="212529"/>
                </a:solidFill>
                <a:effectLst/>
              </a:rPr>
              <a:t>Kašel, tachypnoe a </a:t>
            </a:r>
            <a:r>
              <a:rPr lang="cs-CZ" b="1" i="0" u="none" strike="noStrike" dirty="0">
                <a:solidFill>
                  <a:srgbClr val="212529"/>
                </a:solidFill>
                <a:effectLst/>
              </a:rPr>
              <a:t>dušnost</a:t>
            </a:r>
            <a:r>
              <a:rPr lang="cs-CZ" b="0" i="0" u="none" strike="noStrike" dirty="0">
                <a:solidFill>
                  <a:srgbClr val="212529"/>
                </a:solidFill>
                <a:effectLst/>
              </a:rPr>
              <a:t> se zapojením pomocných dýchacích svalů. U kojenců </a:t>
            </a:r>
            <a:r>
              <a:rPr lang="cs-CZ" b="1" i="0" u="none" strike="noStrike" dirty="0">
                <a:solidFill>
                  <a:srgbClr val="212529"/>
                </a:solidFill>
                <a:effectLst/>
              </a:rPr>
              <a:t>neschopnost pít</a:t>
            </a:r>
            <a:r>
              <a:rPr lang="cs-CZ" b="0" i="0" u="none" strike="noStrike" dirty="0">
                <a:solidFill>
                  <a:srgbClr val="212529"/>
                </a:solidFill>
                <a:effectLst/>
              </a:rPr>
              <a:t>.</a:t>
            </a:r>
          </a:p>
          <a:p>
            <a:endParaRPr lang="cs-CZ" dirty="0"/>
          </a:p>
        </p:txBody>
      </p:sp>
    </p:spTree>
    <p:extLst>
      <p:ext uri="{BB962C8B-B14F-4D97-AF65-F5344CB8AC3E}">
        <p14:creationId xmlns:p14="http://schemas.microsoft.com/office/powerpoint/2010/main" xmlns="" val="18019601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E2E1940A-CCE2-F248-FEA9-F7B4D9FE2B78}"/>
              </a:ext>
            </a:extLst>
          </p:cNvPr>
          <p:cNvSpPr>
            <a:spLocks noGrp="1"/>
          </p:cNvSpPr>
          <p:nvPr>
            <p:ph idx="1"/>
          </p:nvPr>
        </p:nvSpPr>
        <p:spPr>
          <a:xfrm>
            <a:off x="838200" y="641268"/>
            <a:ext cx="10515600" cy="5535695"/>
          </a:xfrm>
        </p:spPr>
        <p:txBody>
          <a:bodyPr/>
          <a:lstStyle/>
          <a:p>
            <a:pPr marL="0" indent="0">
              <a:buNone/>
            </a:pPr>
            <a:r>
              <a:rPr lang="cs-CZ" dirty="0"/>
              <a:t>Diagnostika </a:t>
            </a:r>
          </a:p>
          <a:p>
            <a:r>
              <a:rPr lang="cs-CZ" dirty="0"/>
              <a:t>u lehké pneumonie – klinické symptomy, laboratorní parametry</a:t>
            </a:r>
          </a:p>
          <a:p>
            <a:r>
              <a:rPr lang="cs-CZ" dirty="0"/>
              <a:t>U těžší/nejasného stavu – RTG plic</a:t>
            </a:r>
          </a:p>
          <a:p>
            <a:pPr marL="0" indent="0">
              <a:buNone/>
            </a:pPr>
            <a:endParaRPr lang="cs-CZ" dirty="0"/>
          </a:p>
          <a:p>
            <a:pPr marL="0" indent="0">
              <a:buNone/>
            </a:pPr>
            <a:r>
              <a:rPr lang="cs-CZ" dirty="0"/>
              <a:t>Léčba - dle etiologie </a:t>
            </a:r>
          </a:p>
          <a:p>
            <a:r>
              <a:rPr lang="cs-CZ" dirty="0"/>
              <a:t>Virová – symptomatická terapie (antipyretika, </a:t>
            </a:r>
            <a:r>
              <a:rPr lang="cs-CZ" dirty="0" err="1"/>
              <a:t>inhalace,dechová</a:t>
            </a:r>
            <a:r>
              <a:rPr lang="cs-CZ" dirty="0"/>
              <a:t> RHB </a:t>
            </a:r>
            <a:r>
              <a:rPr lang="cs-CZ" dirty="0" err="1"/>
              <a:t>příp.analgetika</a:t>
            </a:r>
            <a:r>
              <a:rPr lang="cs-CZ" dirty="0"/>
              <a:t>, oxygenoterapie, HFNO, NIV atd.)</a:t>
            </a:r>
          </a:p>
          <a:p>
            <a:r>
              <a:rPr lang="cs-CZ" dirty="0"/>
              <a:t>Bakteriální – hlavně ATB, dále symptomatická terapie</a:t>
            </a:r>
          </a:p>
        </p:txBody>
      </p:sp>
    </p:spTree>
    <p:extLst>
      <p:ext uri="{BB962C8B-B14F-4D97-AF65-F5344CB8AC3E}">
        <p14:creationId xmlns:p14="http://schemas.microsoft.com/office/powerpoint/2010/main" xmlns="" val="29654105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C5B1B05-AC8F-30D7-6E53-55204ED74611}"/>
              </a:ext>
            </a:extLst>
          </p:cNvPr>
          <p:cNvSpPr>
            <a:spLocks noGrp="1"/>
          </p:cNvSpPr>
          <p:nvPr>
            <p:ph type="title"/>
          </p:nvPr>
        </p:nvSpPr>
        <p:spPr/>
        <p:txBody>
          <a:bodyPr/>
          <a:lstStyle/>
          <a:p>
            <a:r>
              <a:rPr lang="cs-CZ" dirty="0"/>
              <a:t>Cystická fibróza</a:t>
            </a:r>
          </a:p>
        </p:txBody>
      </p:sp>
      <p:sp>
        <p:nvSpPr>
          <p:cNvPr id="3" name="Zástupný obsah 2">
            <a:extLst>
              <a:ext uri="{FF2B5EF4-FFF2-40B4-BE49-F238E27FC236}">
                <a16:creationId xmlns:a16="http://schemas.microsoft.com/office/drawing/2014/main" xmlns="" id="{2B4FCFD5-162B-C844-15E4-0E27CE6F2375}"/>
              </a:ext>
            </a:extLst>
          </p:cNvPr>
          <p:cNvSpPr>
            <a:spLocks noGrp="1"/>
          </p:cNvSpPr>
          <p:nvPr>
            <p:ph idx="1"/>
          </p:nvPr>
        </p:nvSpPr>
        <p:spPr/>
        <p:txBody>
          <a:bodyPr>
            <a:normAutofit/>
          </a:bodyPr>
          <a:lstStyle/>
          <a:p>
            <a:pPr eaLnBrk="0" fontAlgn="base" hangingPunct="0">
              <a:spcBef>
                <a:spcPct val="0"/>
              </a:spcBef>
              <a:spcAft>
                <a:spcPct val="0"/>
              </a:spcAft>
            </a:pPr>
            <a:r>
              <a:rPr lang="cs-CZ" altLang="cs-CZ" sz="3200" dirty="0" err="1"/>
              <a:t>autozomáln</a:t>
            </a:r>
            <a:r>
              <a:rPr lang="cs-CZ" altLang="cs-CZ" sz="3200" dirty="0" err="1">
                <a:cs typeface="Arial" panose="020B0604020202020204" pitchFamily="34" charset="0"/>
              </a:rPr>
              <a:t>e</a:t>
            </a:r>
            <a:r>
              <a:rPr lang="cs-CZ" altLang="cs-CZ" sz="3200" dirty="0">
                <a:cs typeface="Arial" panose="020B0604020202020204" pitchFamily="34" charset="0"/>
              </a:rPr>
              <a:t>̌ </a:t>
            </a:r>
            <a:r>
              <a:rPr lang="cs-CZ" altLang="cs-CZ" sz="3200" dirty="0" err="1"/>
              <a:t>recesivni</a:t>
            </a:r>
            <a:r>
              <a:rPr lang="cs-CZ" altLang="cs-CZ" sz="3200" dirty="0"/>
              <a:t>́ </a:t>
            </a:r>
            <a:r>
              <a:rPr lang="cs-CZ" altLang="cs-CZ" sz="3200" dirty="0" err="1"/>
              <a:t>d</a:t>
            </a:r>
            <a:r>
              <a:rPr lang="cs-CZ" altLang="cs-CZ" sz="3200" dirty="0" err="1">
                <a:cs typeface="Arial" panose="020B0604020202020204" pitchFamily="34" charset="0"/>
              </a:rPr>
              <a:t>ě</a:t>
            </a:r>
            <a:r>
              <a:rPr lang="cs-CZ" altLang="cs-CZ" sz="3200" dirty="0" err="1"/>
              <a:t>di</a:t>
            </a:r>
            <a:r>
              <a:rPr lang="cs-CZ" altLang="cs-CZ" sz="3200" dirty="0" err="1">
                <a:cs typeface="Arial" panose="020B0604020202020204" pitchFamily="34" charset="0"/>
              </a:rPr>
              <a:t>č</a:t>
            </a:r>
            <a:r>
              <a:rPr lang="cs-CZ" altLang="cs-CZ" sz="3200" dirty="0" err="1"/>
              <a:t>ne</a:t>
            </a:r>
            <a:r>
              <a:rPr lang="cs-CZ" altLang="cs-CZ" sz="3200" dirty="0"/>
              <a:t>́ </a:t>
            </a:r>
            <a:r>
              <a:rPr lang="cs-CZ" altLang="cs-CZ" sz="3200" dirty="0" err="1"/>
              <a:t>onemocn</a:t>
            </a:r>
            <a:r>
              <a:rPr lang="cs-CZ" altLang="cs-CZ" sz="3200" dirty="0" err="1">
                <a:cs typeface="Arial" panose="020B0604020202020204" pitchFamily="34" charset="0"/>
              </a:rPr>
              <a:t>ě</a:t>
            </a:r>
            <a:r>
              <a:rPr lang="cs-CZ" altLang="cs-CZ" sz="3200" dirty="0" err="1"/>
              <a:t>ni</a:t>
            </a:r>
            <a:r>
              <a:rPr lang="cs-CZ" altLang="cs-CZ" sz="3200" dirty="0"/>
              <a:t>́, které postihuje </a:t>
            </a:r>
            <a:r>
              <a:rPr lang="cs-CZ" altLang="cs-CZ" sz="3200" dirty="0" err="1"/>
              <a:t>žlázy</a:t>
            </a:r>
            <a:r>
              <a:rPr lang="cs-CZ" altLang="cs-CZ" sz="3200" dirty="0"/>
              <a:t> se zevní sekrecí</a:t>
            </a:r>
          </a:p>
          <a:p>
            <a:pPr eaLnBrk="0" fontAlgn="base" hangingPunct="0">
              <a:spcBef>
                <a:spcPct val="0"/>
              </a:spcBef>
              <a:spcAft>
                <a:spcPct val="0"/>
              </a:spcAft>
            </a:pPr>
            <a:r>
              <a:rPr lang="cs-CZ" altLang="cs-CZ" sz="3200" dirty="0"/>
              <a:t>ČR cca 700 nemocných</a:t>
            </a:r>
          </a:p>
          <a:p>
            <a:pPr eaLnBrk="0" fontAlgn="base" hangingPunct="0">
              <a:spcBef>
                <a:spcPct val="0"/>
              </a:spcBef>
              <a:spcAft>
                <a:spcPct val="0"/>
              </a:spcAft>
            </a:pPr>
            <a:r>
              <a:rPr lang="cs-CZ" altLang="cs-CZ" dirty="0"/>
              <a:t>Součást novorozeneckého screeningu</a:t>
            </a:r>
          </a:p>
          <a:p>
            <a:pPr eaLnBrk="0" fontAlgn="base" hangingPunct="0">
              <a:spcBef>
                <a:spcPct val="0"/>
              </a:spcBef>
              <a:spcAft>
                <a:spcPct val="0"/>
              </a:spcAft>
            </a:pPr>
            <a:r>
              <a:rPr lang="cs-CZ" altLang="cs-CZ" sz="3200" dirty="0"/>
              <a:t>Podstatou nemoci je </a:t>
            </a:r>
            <a:r>
              <a:rPr lang="cs-CZ" altLang="cs-CZ" sz="3200" dirty="0" err="1"/>
              <a:t>nepr</a:t>
            </a:r>
            <a:r>
              <a:rPr lang="cs-CZ" altLang="cs-CZ" sz="3200" dirty="0" err="1">
                <a:cs typeface="Arial" panose="020B0604020202020204" pitchFamily="34" charset="0"/>
              </a:rPr>
              <a:t>ů</a:t>
            </a:r>
            <a:r>
              <a:rPr lang="cs-CZ" altLang="cs-CZ" sz="3200" dirty="0" err="1"/>
              <a:t>chodnost</a:t>
            </a:r>
            <a:r>
              <a:rPr lang="cs-CZ" altLang="cs-CZ" sz="3200" dirty="0"/>
              <a:t> </a:t>
            </a:r>
            <a:r>
              <a:rPr lang="cs-CZ" altLang="cs-CZ" sz="3200" dirty="0" err="1"/>
              <a:t>kanálk</a:t>
            </a:r>
            <a:r>
              <a:rPr lang="cs-CZ" altLang="cs-CZ" sz="3200" dirty="0" err="1">
                <a:cs typeface="Arial" panose="020B0604020202020204" pitchFamily="34" charset="0"/>
              </a:rPr>
              <a:t>u</a:t>
            </a:r>
            <a:r>
              <a:rPr lang="cs-CZ" altLang="cs-CZ" sz="3200" dirty="0">
                <a:cs typeface="Arial" panose="020B0604020202020204" pitchFamily="34" charset="0"/>
              </a:rPr>
              <a:t>̊ </a:t>
            </a:r>
            <a:r>
              <a:rPr lang="cs-CZ" altLang="cs-CZ" sz="3200" dirty="0"/>
              <a:t>v </a:t>
            </a:r>
            <a:r>
              <a:rPr lang="cs-CZ" altLang="cs-CZ" sz="3200" dirty="0" err="1"/>
              <a:t>apikálni</a:t>
            </a:r>
            <a:r>
              <a:rPr lang="cs-CZ" altLang="cs-CZ" sz="3200" dirty="0"/>
              <a:t>́ </a:t>
            </a:r>
            <a:r>
              <a:rPr lang="cs-CZ" altLang="cs-CZ" sz="3200" dirty="0" err="1"/>
              <a:t>membrán</a:t>
            </a:r>
            <a:r>
              <a:rPr lang="cs-CZ" altLang="cs-CZ" sz="3200" dirty="0" err="1">
                <a:cs typeface="Arial" panose="020B0604020202020204" pitchFamily="34" charset="0"/>
              </a:rPr>
              <a:t>e</a:t>
            </a:r>
            <a:r>
              <a:rPr lang="cs-CZ" altLang="cs-CZ" sz="3200" dirty="0">
                <a:cs typeface="Arial" panose="020B0604020202020204" pitchFamily="34" charset="0"/>
              </a:rPr>
              <a:t>̌ </a:t>
            </a:r>
            <a:r>
              <a:rPr lang="cs-CZ" altLang="cs-CZ" sz="3200" dirty="0" err="1"/>
              <a:t>bun</a:t>
            </a:r>
            <a:r>
              <a:rPr lang="cs-CZ" altLang="cs-CZ" sz="3200" dirty="0" err="1">
                <a:cs typeface="Arial" panose="020B0604020202020204" pitchFamily="34" charset="0"/>
              </a:rPr>
              <a:t>ě</a:t>
            </a:r>
            <a:r>
              <a:rPr lang="cs-CZ" altLang="cs-CZ" sz="3200" dirty="0" err="1"/>
              <a:t>k</a:t>
            </a:r>
            <a:r>
              <a:rPr lang="cs-CZ" altLang="cs-CZ" sz="3200" dirty="0"/>
              <a:t> pro chloridy a porucha </a:t>
            </a:r>
            <a:r>
              <a:rPr lang="cs-CZ" altLang="cs-CZ" sz="3200" dirty="0" err="1"/>
              <a:t>dalších</a:t>
            </a:r>
            <a:r>
              <a:rPr lang="cs-CZ" altLang="cs-CZ" sz="3200" dirty="0"/>
              <a:t> </a:t>
            </a:r>
            <a:r>
              <a:rPr lang="cs-CZ" altLang="cs-CZ" sz="3200" dirty="0" err="1"/>
              <a:t>iontových</a:t>
            </a:r>
            <a:r>
              <a:rPr lang="cs-CZ" altLang="cs-CZ" sz="3200" dirty="0"/>
              <a:t> </a:t>
            </a:r>
            <a:r>
              <a:rPr lang="cs-CZ" altLang="cs-CZ" sz="3200" dirty="0" err="1"/>
              <a:t>kanál</a:t>
            </a:r>
            <a:r>
              <a:rPr lang="cs-CZ" altLang="cs-CZ" sz="3200" dirty="0" err="1">
                <a:cs typeface="Arial" panose="020B0604020202020204" pitchFamily="34" charset="0"/>
              </a:rPr>
              <a:t>u</a:t>
            </a:r>
            <a:r>
              <a:rPr lang="cs-CZ" altLang="cs-CZ" sz="3200" dirty="0">
                <a:cs typeface="Arial" panose="020B0604020202020204" pitchFamily="34" charset="0"/>
              </a:rPr>
              <a:t>̊</a:t>
            </a:r>
            <a:r>
              <a:rPr lang="cs-CZ" altLang="cs-CZ" sz="3200" dirty="0"/>
              <a:t>, </a:t>
            </a:r>
            <a:r>
              <a:rPr lang="cs-CZ" altLang="cs-CZ" sz="3200" dirty="0" err="1"/>
              <a:t>dochází</a:t>
            </a:r>
            <a:r>
              <a:rPr lang="cs-CZ" altLang="cs-CZ" sz="3200" dirty="0"/>
              <a:t> k </a:t>
            </a:r>
            <a:r>
              <a:rPr lang="cs-CZ" altLang="cs-CZ" sz="3200" dirty="0" err="1"/>
              <a:t>zahušt</a:t>
            </a:r>
            <a:r>
              <a:rPr lang="cs-CZ" altLang="cs-CZ" sz="3200" dirty="0" err="1">
                <a:cs typeface="Arial" panose="020B0604020202020204" pitchFamily="34" charset="0"/>
              </a:rPr>
              <a:t>ě</a:t>
            </a:r>
            <a:r>
              <a:rPr lang="cs-CZ" altLang="cs-CZ" sz="3200" dirty="0" err="1"/>
              <a:t>ní</a:t>
            </a:r>
            <a:r>
              <a:rPr lang="cs-CZ" altLang="cs-CZ" sz="3200" dirty="0"/>
              <a:t> hlenu</a:t>
            </a:r>
            <a:endParaRPr lang="cs-CZ" altLang="cs-CZ" sz="1600" dirty="0"/>
          </a:p>
          <a:p>
            <a:pPr marL="0" indent="0" eaLnBrk="0" fontAlgn="base" hangingPunct="0">
              <a:lnSpc>
                <a:spcPct val="100000"/>
              </a:lnSpc>
              <a:spcBef>
                <a:spcPct val="0"/>
              </a:spcBef>
              <a:spcAft>
                <a:spcPct val="0"/>
              </a:spcAft>
              <a:buNone/>
            </a:pPr>
            <a:r>
              <a:rPr lang="cs-CZ" altLang="cs-CZ" sz="3200" dirty="0"/>
              <a:t/>
            </a:r>
            <a:br>
              <a:rPr lang="cs-CZ" altLang="cs-CZ" sz="3200" dirty="0"/>
            </a:br>
            <a:endParaRPr lang="cs-CZ" altLang="cs-CZ" sz="4400" dirty="0"/>
          </a:p>
          <a:p>
            <a:pPr marL="0" indent="0">
              <a:buNone/>
            </a:pPr>
            <a:endParaRPr lang="cs-CZ" dirty="0"/>
          </a:p>
        </p:txBody>
      </p:sp>
      <p:pic>
        <p:nvPicPr>
          <p:cNvPr id="1029" name="Picture 5" descr="page67image137746560">
            <a:extLst>
              <a:ext uri="{FF2B5EF4-FFF2-40B4-BE49-F238E27FC236}">
                <a16:creationId xmlns:a16="http://schemas.microsoft.com/office/drawing/2014/main" xmlns="" id="{279CFE0C-4558-3F55-58C3-4B64D894515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51000" y="-677863"/>
            <a:ext cx="3695700" cy="127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page67image137746848">
            <a:extLst>
              <a:ext uri="{FF2B5EF4-FFF2-40B4-BE49-F238E27FC236}">
                <a16:creationId xmlns:a16="http://schemas.microsoft.com/office/drawing/2014/main" xmlns="" id="{BFB93445-5343-20A2-5B68-3EEBC8C10EA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88000" y="-677863"/>
            <a:ext cx="1485900" cy="127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83562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77CEBDD-2E61-E24E-6A28-43EFCC1C0A18}"/>
              </a:ext>
            </a:extLst>
          </p:cNvPr>
          <p:cNvSpPr>
            <a:spLocks noGrp="1"/>
          </p:cNvSpPr>
          <p:nvPr>
            <p:ph type="title"/>
          </p:nvPr>
        </p:nvSpPr>
        <p:spPr/>
        <p:txBody>
          <a:bodyPr>
            <a:normAutofit/>
          </a:bodyPr>
          <a:lstStyle/>
          <a:p>
            <a:r>
              <a:rPr lang="cs-CZ" altLang="cs-CZ" dirty="0"/>
              <a:t>Klinický obraz</a:t>
            </a:r>
            <a:endParaRPr lang="cs-CZ" dirty="0"/>
          </a:p>
        </p:txBody>
      </p:sp>
      <p:sp>
        <p:nvSpPr>
          <p:cNvPr id="3" name="Zástupný obsah 2">
            <a:extLst>
              <a:ext uri="{FF2B5EF4-FFF2-40B4-BE49-F238E27FC236}">
                <a16:creationId xmlns:a16="http://schemas.microsoft.com/office/drawing/2014/main" xmlns="" id="{A82E76FC-CF79-6534-7BB4-4C559C694BC9}"/>
              </a:ext>
            </a:extLst>
          </p:cNvPr>
          <p:cNvSpPr>
            <a:spLocks noGrp="1"/>
          </p:cNvSpPr>
          <p:nvPr>
            <p:ph idx="1"/>
          </p:nvPr>
        </p:nvSpPr>
        <p:spPr/>
        <p:txBody>
          <a:bodyPr>
            <a:normAutofit/>
          </a:bodyPr>
          <a:lstStyle/>
          <a:p>
            <a:pPr marL="0" indent="0" eaLnBrk="0" fontAlgn="base" hangingPunct="0">
              <a:spcBef>
                <a:spcPct val="0"/>
              </a:spcBef>
              <a:spcAft>
                <a:spcPct val="0"/>
              </a:spcAft>
              <a:buNone/>
            </a:pPr>
            <a:r>
              <a:rPr lang="cs-CZ" altLang="cs-CZ" sz="2400" dirty="0" err="1"/>
              <a:t>Cysticka</a:t>
            </a:r>
            <a:r>
              <a:rPr lang="cs-CZ" altLang="cs-CZ" sz="2400" dirty="0"/>
              <a:t>́ </a:t>
            </a:r>
            <a:r>
              <a:rPr lang="cs-CZ" altLang="cs-CZ" sz="2400" dirty="0" err="1"/>
              <a:t>fibróza</a:t>
            </a:r>
            <a:r>
              <a:rPr lang="cs-CZ" altLang="cs-CZ" sz="2400" dirty="0"/>
              <a:t> se </a:t>
            </a:r>
            <a:r>
              <a:rPr lang="cs-CZ" altLang="cs-CZ" sz="2400" dirty="0" err="1"/>
              <a:t>d</a:t>
            </a:r>
            <a:r>
              <a:rPr lang="cs-CZ" altLang="cs-CZ" sz="2400" dirty="0" err="1">
                <a:cs typeface="Arial" panose="020B0604020202020204" pitchFamily="34" charset="0"/>
              </a:rPr>
              <a:t>ělí</a:t>
            </a:r>
            <a:r>
              <a:rPr lang="cs-CZ" altLang="cs-CZ" sz="2400" dirty="0"/>
              <a:t> na 4 skupiny podle kolonizace:</a:t>
            </a:r>
            <a:br>
              <a:rPr lang="cs-CZ" altLang="cs-CZ" sz="2400" dirty="0"/>
            </a:br>
            <a:r>
              <a:rPr lang="cs-CZ" altLang="cs-CZ" sz="2400" dirty="0"/>
              <a:t>1. </a:t>
            </a:r>
            <a:r>
              <a:rPr lang="cs-CZ" altLang="cs-CZ" sz="2400" dirty="0" err="1"/>
              <a:t>nekolonizovani</a:t>
            </a:r>
            <a:r>
              <a:rPr lang="cs-CZ" altLang="cs-CZ" sz="2400" dirty="0"/>
              <a:t>́ - </a:t>
            </a:r>
            <a:r>
              <a:rPr lang="cs-CZ" altLang="cs-CZ" sz="2400" dirty="0" err="1"/>
              <a:t>Stafylococus</a:t>
            </a:r>
            <a:r>
              <a:rPr lang="cs-CZ" altLang="cs-CZ" sz="2400" dirty="0"/>
              <a:t> aureus, Haemophilus </a:t>
            </a:r>
            <a:r>
              <a:rPr lang="cs-CZ" altLang="cs-CZ" sz="2400" dirty="0" err="1"/>
              <a:t>influenzae</a:t>
            </a:r>
            <a:r>
              <a:rPr lang="cs-CZ" altLang="cs-CZ" sz="2400" dirty="0"/>
              <a:t>,</a:t>
            </a:r>
            <a:br>
              <a:rPr lang="cs-CZ" altLang="cs-CZ" sz="2400" dirty="0"/>
            </a:br>
            <a:r>
              <a:rPr lang="cs-CZ" altLang="cs-CZ" sz="2400" dirty="0"/>
              <a:t>2. </a:t>
            </a:r>
            <a:r>
              <a:rPr lang="cs-CZ" altLang="cs-CZ" sz="2400" dirty="0" err="1"/>
              <a:t>Pseudomonas</a:t>
            </a:r>
            <a:r>
              <a:rPr lang="cs-CZ" altLang="cs-CZ" sz="2400" dirty="0"/>
              <a:t> aeruginosa,</a:t>
            </a:r>
            <a:br>
              <a:rPr lang="cs-CZ" altLang="cs-CZ" sz="2400" dirty="0"/>
            </a:br>
            <a:r>
              <a:rPr lang="cs-CZ" altLang="cs-CZ" sz="2400" dirty="0"/>
              <a:t>3. </a:t>
            </a:r>
            <a:r>
              <a:rPr lang="cs-CZ" altLang="cs-CZ" sz="2400" dirty="0" err="1"/>
              <a:t>Burkholderia</a:t>
            </a:r>
            <a:r>
              <a:rPr lang="cs-CZ" altLang="cs-CZ" sz="2400" dirty="0"/>
              <a:t> </a:t>
            </a:r>
            <a:r>
              <a:rPr lang="cs-CZ" altLang="cs-CZ" sz="2400" dirty="0" err="1"/>
              <a:t>cepacia</a:t>
            </a:r>
            <a:r>
              <a:rPr lang="cs-CZ" altLang="cs-CZ" sz="2400" dirty="0"/>
              <a:t> - </a:t>
            </a:r>
            <a:r>
              <a:rPr lang="cs-CZ" altLang="cs-CZ" sz="2400" dirty="0" err="1"/>
              <a:t>nebezpe</a:t>
            </a:r>
            <a:r>
              <a:rPr lang="cs-CZ" altLang="cs-CZ" sz="2400" dirty="0" err="1">
                <a:cs typeface="Arial" panose="020B0604020202020204" pitchFamily="34" charset="0"/>
              </a:rPr>
              <a:t>č</a:t>
            </a:r>
            <a:r>
              <a:rPr lang="cs-CZ" altLang="cs-CZ" sz="2400" dirty="0" err="1"/>
              <a:t>na</a:t>
            </a:r>
            <a:r>
              <a:rPr lang="cs-CZ" altLang="cs-CZ" sz="2400" dirty="0"/>
              <a:t>́ pro svou rezistenci k ATB,</a:t>
            </a:r>
            <a:br>
              <a:rPr lang="cs-CZ" altLang="cs-CZ" sz="2400" dirty="0"/>
            </a:br>
            <a:r>
              <a:rPr lang="cs-CZ" altLang="cs-CZ" sz="2400" dirty="0"/>
              <a:t>4. „PCR </a:t>
            </a:r>
            <a:r>
              <a:rPr lang="cs-CZ" altLang="cs-CZ" sz="2400" dirty="0" err="1"/>
              <a:t>cepacia</a:t>
            </a:r>
            <a:r>
              <a:rPr lang="cs-CZ" altLang="cs-CZ" sz="2400" dirty="0"/>
              <a:t> </a:t>
            </a:r>
            <a:r>
              <a:rPr lang="cs-CZ" altLang="cs-CZ" sz="2400" dirty="0" err="1"/>
              <a:t>pozitivni</a:t>
            </a:r>
            <a:r>
              <a:rPr lang="cs-CZ" altLang="cs-CZ" sz="2400" dirty="0"/>
              <a:t>́“, </a:t>
            </a:r>
            <a:r>
              <a:rPr lang="cs-CZ" altLang="cs-CZ" sz="2400" dirty="0" err="1"/>
              <a:t>p</a:t>
            </a:r>
            <a:r>
              <a:rPr lang="cs-CZ" altLang="cs-CZ" sz="2400" dirty="0" err="1">
                <a:cs typeface="Arial" panose="020B0604020202020204" pitchFamily="34" charset="0"/>
              </a:rPr>
              <a:t>ř</a:t>
            </a:r>
            <a:r>
              <a:rPr lang="cs-CZ" altLang="cs-CZ" sz="2400" dirty="0" err="1"/>
              <a:t>ítomnost</a:t>
            </a:r>
            <a:r>
              <a:rPr lang="cs-CZ" altLang="cs-CZ" sz="2400" dirty="0"/>
              <a:t> je </a:t>
            </a:r>
            <a:r>
              <a:rPr lang="cs-CZ" altLang="cs-CZ" sz="2400" dirty="0" err="1"/>
              <a:t>verifikována</a:t>
            </a:r>
            <a:r>
              <a:rPr lang="cs-CZ" altLang="cs-CZ" sz="2400" dirty="0"/>
              <a:t> PCR diagnostikou</a:t>
            </a:r>
          </a:p>
          <a:p>
            <a:pPr marL="0" indent="0" eaLnBrk="0" fontAlgn="base" hangingPunct="0">
              <a:spcBef>
                <a:spcPct val="0"/>
              </a:spcBef>
              <a:spcAft>
                <a:spcPct val="0"/>
              </a:spcAft>
              <a:buNone/>
            </a:pPr>
            <a:r>
              <a:rPr lang="cs-CZ" altLang="cs-CZ" sz="2400" dirty="0"/>
              <a:t/>
            </a:r>
            <a:br>
              <a:rPr lang="cs-CZ" altLang="cs-CZ" sz="2400" dirty="0"/>
            </a:br>
            <a:r>
              <a:rPr lang="cs-CZ" altLang="cs-CZ" sz="2400" dirty="0"/>
              <a:t>Děti jsou v nemocnicích dle kolonizace rozdělení mezi různá oddělní/personál i fyzioterapeuty</a:t>
            </a:r>
          </a:p>
          <a:p>
            <a:pPr marL="0" indent="0" eaLnBrk="0" fontAlgn="base" hangingPunct="0">
              <a:lnSpc>
                <a:spcPct val="100000"/>
              </a:lnSpc>
              <a:spcBef>
                <a:spcPct val="0"/>
              </a:spcBef>
              <a:spcAft>
                <a:spcPct val="0"/>
              </a:spcAft>
              <a:buNone/>
            </a:pPr>
            <a:endParaRPr lang="cs-CZ" altLang="cs-CZ" sz="4400" dirty="0"/>
          </a:p>
          <a:p>
            <a:endParaRPr lang="cs-CZ" dirty="0"/>
          </a:p>
        </p:txBody>
      </p:sp>
    </p:spTree>
    <p:extLst>
      <p:ext uri="{BB962C8B-B14F-4D97-AF65-F5344CB8AC3E}">
        <p14:creationId xmlns:p14="http://schemas.microsoft.com/office/powerpoint/2010/main" xmlns="" val="12586843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EB3DC367-9713-E51C-8E1D-BC2B7A1C5617}"/>
              </a:ext>
            </a:extLst>
          </p:cNvPr>
          <p:cNvSpPr>
            <a:spLocks noGrp="1"/>
          </p:cNvSpPr>
          <p:nvPr>
            <p:ph idx="1"/>
          </p:nvPr>
        </p:nvSpPr>
        <p:spPr>
          <a:xfrm>
            <a:off x="510639" y="476673"/>
            <a:ext cx="11305309" cy="5649497"/>
          </a:xfrm>
        </p:spPr>
        <p:txBody>
          <a:bodyPr>
            <a:normAutofit/>
          </a:bodyPr>
          <a:lstStyle/>
          <a:p>
            <a:pPr eaLnBrk="0" fontAlgn="base" hangingPunct="0">
              <a:spcBef>
                <a:spcPct val="0"/>
              </a:spcBef>
              <a:spcAft>
                <a:spcPct val="0"/>
              </a:spcAft>
            </a:pPr>
            <a:r>
              <a:rPr lang="cs-CZ" altLang="cs-CZ" sz="2400" dirty="0"/>
              <a:t>Novorozenci: </a:t>
            </a:r>
            <a:r>
              <a:rPr lang="cs-CZ" altLang="cs-CZ" sz="2400" dirty="0" err="1"/>
              <a:t>mekoniovy</a:t>
            </a:r>
            <a:r>
              <a:rPr lang="cs-CZ" altLang="cs-CZ" sz="2400" dirty="0"/>
              <a:t>́ ileus (5-10 %)</a:t>
            </a:r>
          </a:p>
          <a:p>
            <a:pPr eaLnBrk="0" fontAlgn="base" hangingPunct="0">
              <a:spcBef>
                <a:spcPct val="0"/>
              </a:spcBef>
              <a:spcAft>
                <a:spcPct val="0"/>
              </a:spcAft>
            </a:pPr>
            <a:r>
              <a:rPr lang="cs-CZ" altLang="cs-CZ" sz="2400" dirty="0"/>
              <a:t>U </a:t>
            </a:r>
            <a:r>
              <a:rPr lang="cs-CZ" altLang="cs-CZ" sz="2400" dirty="0" err="1"/>
              <a:t>starších</a:t>
            </a:r>
            <a:r>
              <a:rPr lang="cs-CZ" altLang="cs-CZ" sz="2400" dirty="0"/>
              <a:t> </a:t>
            </a:r>
            <a:r>
              <a:rPr lang="cs-CZ" altLang="cs-CZ" sz="2400" dirty="0" err="1"/>
              <a:t>d</a:t>
            </a:r>
            <a:r>
              <a:rPr lang="cs-CZ" altLang="cs-CZ" sz="2400" dirty="0" err="1">
                <a:cs typeface="Arial" panose="020B0604020202020204" pitchFamily="34" charset="0"/>
              </a:rPr>
              <a:t>ě</a:t>
            </a:r>
            <a:r>
              <a:rPr lang="cs-CZ" altLang="cs-CZ" sz="2400" dirty="0" err="1"/>
              <a:t>ti</a:t>
            </a:r>
            <a:r>
              <a:rPr lang="cs-CZ" altLang="cs-CZ" sz="2400" dirty="0"/>
              <a:t>́ </a:t>
            </a:r>
            <a:r>
              <a:rPr lang="cs-CZ" altLang="cs-CZ" sz="2400" dirty="0" err="1"/>
              <a:t>postupny</a:t>
            </a:r>
            <a:r>
              <a:rPr lang="cs-CZ" altLang="cs-CZ" sz="2400" dirty="0"/>
              <a:t>́ rozvoj </a:t>
            </a:r>
            <a:r>
              <a:rPr lang="cs-CZ" altLang="cs-CZ" sz="2400" dirty="0" err="1"/>
              <a:t>chronických</a:t>
            </a:r>
            <a:r>
              <a:rPr lang="cs-CZ" altLang="cs-CZ" sz="2400" dirty="0"/>
              <a:t> </a:t>
            </a:r>
            <a:r>
              <a:rPr lang="cs-CZ" altLang="cs-CZ" sz="2400" dirty="0" err="1"/>
              <a:t>plicních</a:t>
            </a:r>
            <a:r>
              <a:rPr lang="cs-CZ" altLang="cs-CZ" sz="2400" dirty="0"/>
              <a:t> projev</a:t>
            </a:r>
            <a:r>
              <a:rPr lang="cs-CZ" altLang="cs-CZ" sz="2400" dirty="0">
                <a:cs typeface="Arial" panose="020B0604020202020204" pitchFamily="34" charset="0"/>
              </a:rPr>
              <a:t>ů</a:t>
            </a:r>
          </a:p>
          <a:p>
            <a:pPr eaLnBrk="0" fontAlgn="base" hangingPunct="0">
              <a:spcBef>
                <a:spcPct val="0"/>
              </a:spcBef>
              <a:spcAft>
                <a:spcPct val="0"/>
              </a:spcAft>
            </a:pPr>
            <a:r>
              <a:rPr lang="cs-CZ" altLang="cs-CZ" sz="2400" dirty="0"/>
              <a:t>85 % </a:t>
            </a:r>
            <a:r>
              <a:rPr lang="cs-CZ" altLang="cs-CZ" sz="2400" dirty="0" err="1"/>
              <a:t>d</a:t>
            </a:r>
            <a:r>
              <a:rPr lang="cs-CZ" altLang="cs-CZ" sz="2400" dirty="0" err="1">
                <a:cs typeface="Arial" panose="020B0604020202020204" pitchFamily="34" charset="0"/>
              </a:rPr>
              <a:t>ě</a:t>
            </a:r>
            <a:r>
              <a:rPr lang="cs-CZ" altLang="cs-CZ" sz="2400" dirty="0" err="1"/>
              <a:t>ti</a:t>
            </a:r>
            <a:r>
              <a:rPr lang="cs-CZ" altLang="cs-CZ" sz="2400" dirty="0"/>
              <a:t>́ </a:t>
            </a:r>
            <a:r>
              <a:rPr lang="cs-CZ" altLang="cs-CZ" sz="2400" dirty="0" err="1"/>
              <a:t>ma</a:t>
            </a:r>
            <a:r>
              <a:rPr lang="cs-CZ" altLang="cs-CZ" sz="2400" dirty="0"/>
              <a:t>́ poruchu zevní sekrece pankreatu</a:t>
            </a:r>
          </a:p>
          <a:p>
            <a:pPr eaLnBrk="0" fontAlgn="base" hangingPunct="0">
              <a:spcBef>
                <a:spcPct val="0"/>
              </a:spcBef>
              <a:spcAft>
                <a:spcPct val="0"/>
              </a:spcAft>
            </a:pPr>
            <a:r>
              <a:rPr lang="cs-CZ" altLang="cs-CZ" sz="2400" dirty="0" err="1"/>
              <a:t>Respira</a:t>
            </a:r>
            <a:r>
              <a:rPr lang="cs-CZ" altLang="cs-CZ" sz="2400" dirty="0" err="1">
                <a:cs typeface="Arial" panose="020B0604020202020204" pitchFamily="34" charset="0"/>
              </a:rPr>
              <a:t>č</a:t>
            </a:r>
            <a:r>
              <a:rPr lang="cs-CZ" altLang="cs-CZ" sz="2400" dirty="0" err="1"/>
              <a:t>ni</a:t>
            </a:r>
            <a:r>
              <a:rPr lang="cs-CZ" altLang="cs-CZ" sz="2400" dirty="0"/>
              <a:t>́ </a:t>
            </a:r>
            <a:r>
              <a:rPr lang="cs-CZ" altLang="cs-CZ" sz="2400" dirty="0" err="1"/>
              <a:t>p</a:t>
            </a:r>
            <a:r>
              <a:rPr lang="cs-CZ" altLang="cs-CZ" sz="2400" dirty="0" err="1">
                <a:cs typeface="Arial" panose="020B0604020202020204" pitchFamily="34" charset="0"/>
              </a:rPr>
              <a:t>ř</a:t>
            </a:r>
            <a:r>
              <a:rPr lang="cs-CZ" altLang="cs-CZ" sz="2400" dirty="0" err="1"/>
              <a:t>íznaky</a:t>
            </a:r>
            <a:r>
              <a:rPr lang="cs-CZ" altLang="cs-CZ" sz="2400" dirty="0"/>
              <a:t>: </a:t>
            </a:r>
            <a:r>
              <a:rPr lang="cs-CZ" altLang="cs-CZ" sz="2400" dirty="0" err="1"/>
              <a:t>Chronicke</a:t>
            </a:r>
            <a:r>
              <a:rPr lang="cs-CZ" altLang="cs-CZ" sz="2400" dirty="0"/>
              <a:t>́ </a:t>
            </a:r>
            <a:r>
              <a:rPr lang="cs-CZ" altLang="cs-CZ" sz="2400" dirty="0" err="1"/>
              <a:t>plicni</a:t>
            </a:r>
            <a:r>
              <a:rPr lang="cs-CZ" altLang="cs-CZ" sz="2400" dirty="0"/>
              <a:t>́ </a:t>
            </a:r>
            <a:r>
              <a:rPr lang="cs-CZ" altLang="cs-CZ" sz="2400" dirty="0" err="1"/>
              <a:t>onemocn</a:t>
            </a:r>
            <a:r>
              <a:rPr lang="cs-CZ" altLang="cs-CZ" sz="2400" dirty="0" err="1">
                <a:cs typeface="Arial" panose="020B0604020202020204" pitchFamily="34" charset="0"/>
              </a:rPr>
              <a:t>ě</a:t>
            </a:r>
            <a:r>
              <a:rPr lang="cs-CZ" altLang="cs-CZ" sz="2400" dirty="0" err="1"/>
              <a:t>ní</a:t>
            </a:r>
            <a:r>
              <a:rPr lang="cs-CZ" altLang="cs-CZ" sz="2400" dirty="0"/>
              <a:t>, chronický </a:t>
            </a:r>
            <a:r>
              <a:rPr lang="cs-CZ" altLang="cs-CZ" sz="2400" dirty="0" err="1"/>
              <a:t>dráždivy</a:t>
            </a:r>
            <a:r>
              <a:rPr lang="cs-CZ" altLang="cs-CZ" sz="2400" dirty="0"/>
              <a:t>́ </a:t>
            </a:r>
            <a:r>
              <a:rPr lang="cs-CZ" altLang="cs-CZ" sz="2400" dirty="0" err="1"/>
              <a:t>kašel</a:t>
            </a:r>
            <a:r>
              <a:rPr lang="cs-CZ" altLang="cs-CZ" sz="2400" dirty="0"/>
              <a:t> s produkcí sputa, </a:t>
            </a:r>
            <a:r>
              <a:rPr lang="cs-CZ" altLang="cs-CZ" sz="2400" dirty="0" err="1">
                <a:cs typeface="Arial" panose="020B0604020202020204" pitchFamily="34" charset="0"/>
              </a:rPr>
              <a:t>č</a:t>
            </a:r>
            <a:r>
              <a:rPr lang="cs-CZ" altLang="cs-CZ" sz="2400" dirty="0" err="1"/>
              <a:t>aste</a:t>
            </a:r>
            <a:r>
              <a:rPr lang="cs-CZ" altLang="cs-CZ" sz="2400" dirty="0"/>
              <a:t>́ </a:t>
            </a:r>
            <a:r>
              <a:rPr lang="cs-CZ" altLang="cs-CZ" sz="2400" dirty="0" err="1"/>
              <a:t>onemocn</a:t>
            </a:r>
            <a:r>
              <a:rPr lang="cs-CZ" altLang="cs-CZ" sz="2400" dirty="0" err="1">
                <a:cs typeface="Arial" panose="020B0604020202020204" pitchFamily="34" charset="0"/>
              </a:rPr>
              <a:t>ě</a:t>
            </a:r>
            <a:r>
              <a:rPr lang="cs-CZ" altLang="cs-CZ" sz="2400" dirty="0" err="1"/>
              <a:t>ni</a:t>
            </a:r>
            <a:r>
              <a:rPr lang="cs-CZ" altLang="cs-CZ" sz="2400" dirty="0"/>
              <a:t>́ </a:t>
            </a:r>
            <a:r>
              <a:rPr lang="cs-CZ" altLang="cs-CZ" sz="2400" dirty="0" err="1"/>
              <a:t>horních</a:t>
            </a:r>
            <a:r>
              <a:rPr lang="cs-CZ" altLang="cs-CZ" sz="2400" dirty="0"/>
              <a:t> cest </a:t>
            </a:r>
            <a:r>
              <a:rPr lang="cs-CZ" altLang="cs-CZ" sz="2400" dirty="0" err="1"/>
              <a:t>dýchacích</a:t>
            </a:r>
            <a:r>
              <a:rPr lang="cs-CZ" altLang="cs-CZ" sz="2400" dirty="0"/>
              <a:t>. </a:t>
            </a:r>
            <a:r>
              <a:rPr lang="cs-CZ" altLang="cs-CZ" sz="2400" dirty="0" err="1"/>
              <a:t>Husty</a:t>
            </a:r>
            <a:r>
              <a:rPr lang="cs-CZ" altLang="cs-CZ" sz="2400" dirty="0"/>
              <a:t>́ hlen </a:t>
            </a:r>
            <a:r>
              <a:rPr lang="cs-CZ" altLang="cs-CZ" sz="2400" dirty="0" err="1"/>
              <a:t>narušuje</a:t>
            </a:r>
            <a:r>
              <a:rPr lang="cs-CZ" altLang="cs-CZ" sz="2400" dirty="0"/>
              <a:t> </a:t>
            </a:r>
            <a:r>
              <a:rPr lang="cs-CZ" altLang="cs-CZ" sz="2400" dirty="0" err="1"/>
              <a:t>samo</a:t>
            </a:r>
            <a:r>
              <a:rPr lang="cs-CZ" altLang="cs-CZ" sz="2400" dirty="0" err="1">
                <a:cs typeface="Arial" panose="020B0604020202020204" pitchFamily="34" charset="0"/>
              </a:rPr>
              <a:t>č</a:t>
            </a:r>
            <a:r>
              <a:rPr lang="cs-CZ" altLang="cs-CZ" sz="2400" dirty="0" err="1"/>
              <a:t>istící</a:t>
            </a:r>
            <a:r>
              <a:rPr lang="cs-CZ" altLang="cs-CZ" sz="2400" dirty="0"/>
              <a:t> schopnost </a:t>
            </a:r>
            <a:r>
              <a:rPr lang="cs-CZ" altLang="cs-CZ" sz="2400" dirty="0" err="1"/>
              <a:t>dýchacích</a:t>
            </a:r>
            <a:r>
              <a:rPr lang="cs-CZ" altLang="cs-CZ" sz="2400" dirty="0"/>
              <a:t> cest, </a:t>
            </a:r>
            <a:r>
              <a:rPr lang="cs-CZ" altLang="cs-CZ" sz="2400" dirty="0" err="1"/>
              <a:t>vznikaji</a:t>
            </a:r>
            <a:r>
              <a:rPr lang="cs-CZ" altLang="cs-CZ" sz="2400" dirty="0"/>
              <a:t>́ </a:t>
            </a:r>
            <a:r>
              <a:rPr lang="cs-CZ" altLang="cs-CZ" sz="2400" dirty="0" err="1"/>
              <a:t>sekundární</a:t>
            </a:r>
            <a:r>
              <a:rPr lang="cs-CZ" altLang="cs-CZ" sz="2400" dirty="0"/>
              <a:t> infekce </a:t>
            </a:r>
            <a:r>
              <a:rPr lang="cs-CZ" altLang="cs-CZ" sz="2400" dirty="0" err="1"/>
              <a:t>dýchacích</a:t>
            </a:r>
            <a:r>
              <a:rPr lang="cs-CZ" altLang="cs-CZ" sz="2400" dirty="0"/>
              <a:t> cest. </a:t>
            </a:r>
          </a:p>
          <a:p>
            <a:pPr eaLnBrk="0" fontAlgn="base" hangingPunct="0">
              <a:spcBef>
                <a:spcPct val="0"/>
              </a:spcBef>
              <a:spcAft>
                <a:spcPct val="0"/>
              </a:spcAft>
            </a:pPr>
            <a:r>
              <a:rPr lang="cs-CZ" altLang="cs-CZ" sz="2400" dirty="0" err="1"/>
              <a:t>Gastrointestinálni</a:t>
            </a:r>
            <a:r>
              <a:rPr lang="cs-CZ" altLang="cs-CZ" sz="2400" dirty="0"/>
              <a:t>́ </a:t>
            </a:r>
            <a:r>
              <a:rPr lang="cs-CZ" altLang="cs-CZ" sz="2400" dirty="0" err="1"/>
              <a:t>p</a:t>
            </a:r>
            <a:r>
              <a:rPr lang="cs-CZ" altLang="cs-CZ" sz="2400" dirty="0" err="1">
                <a:cs typeface="Arial" panose="020B0604020202020204" pitchFamily="34" charset="0"/>
              </a:rPr>
              <a:t>ř</a:t>
            </a:r>
            <a:r>
              <a:rPr lang="cs-CZ" altLang="cs-CZ" sz="2400" dirty="0" err="1"/>
              <a:t>íznaky</a:t>
            </a:r>
            <a:r>
              <a:rPr lang="cs-CZ" altLang="cs-CZ" sz="2400" dirty="0"/>
              <a:t>: </a:t>
            </a:r>
            <a:r>
              <a:rPr lang="cs-CZ" altLang="cs-CZ" sz="2400" dirty="0" err="1"/>
              <a:t>husty</a:t>
            </a:r>
            <a:r>
              <a:rPr lang="cs-CZ" altLang="cs-CZ" sz="2400" dirty="0"/>
              <a:t>́ hlen blokuje </a:t>
            </a:r>
            <a:r>
              <a:rPr lang="cs-CZ" altLang="cs-CZ" sz="2400" dirty="0" err="1"/>
              <a:t>vývody</a:t>
            </a:r>
            <a:r>
              <a:rPr lang="cs-CZ" altLang="cs-CZ" sz="2400" dirty="0"/>
              <a:t> pankreatu, </a:t>
            </a:r>
            <a:r>
              <a:rPr lang="cs-CZ" altLang="cs-CZ" sz="2400" dirty="0" err="1"/>
              <a:t>trávicí</a:t>
            </a:r>
            <a:r>
              <a:rPr lang="cs-CZ" altLang="cs-CZ" sz="2400" dirty="0"/>
              <a:t> enzymy se nemohou dostat do </a:t>
            </a:r>
            <a:r>
              <a:rPr lang="cs-CZ" altLang="cs-CZ" sz="2400" dirty="0" err="1"/>
              <a:t>st</a:t>
            </a:r>
            <a:r>
              <a:rPr lang="cs-CZ" altLang="cs-CZ" sz="2400" dirty="0" err="1">
                <a:cs typeface="Arial" panose="020B0604020202020204" pitchFamily="34" charset="0"/>
              </a:rPr>
              <a:t>ř</a:t>
            </a:r>
            <a:r>
              <a:rPr lang="cs-CZ" altLang="cs-CZ" sz="2400" dirty="0" err="1"/>
              <a:t>eva</a:t>
            </a:r>
            <a:r>
              <a:rPr lang="cs-CZ" altLang="cs-CZ" sz="2400" dirty="0"/>
              <a:t>, </a:t>
            </a:r>
            <a:r>
              <a:rPr lang="cs-CZ" altLang="cs-CZ" sz="2400" dirty="0" err="1"/>
              <a:t>nastáva</a:t>
            </a:r>
            <a:r>
              <a:rPr lang="cs-CZ" altLang="cs-CZ" sz="2400" dirty="0"/>
              <a:t>́ </a:t>
            </a:r>
            <a:r>
              <a:rPr lang="cs-CZ" altLang="cs-CZ" sz="2400" dirty="0" err="1"/>
              <a:t>nedostate</a:t>
            </a:r>
            <a:r>
              <a:rPr lang="cs-CZ" altLang="cs-CZ" sz="2400" dirty="0" err="1">
                <a:cs typeface="Arial" panose="020B0604020202020204" pitchFamily="34" charset="0"/>
              </a:rPr>
              <a:t>č</a:t>
            </a:r>
            <a:r>
              <a:rPr lang="cs-CZ" altLang="cs-CZ" sz="2400" dirty="0" err="1"/>
              <a:t>ne</a:t>
            </a:r>
            <a:r>
              <a:rPr lang="cs-CZ" altLang="cs-CZ" sz="2400" dirty="0"/>
              <a:t>́ </a:t>
            </a:r>
            <a:r>
              <a:rPr lang="cs-CZ" altLang="cs-CZ" sz="2400" dirty="0" err="1"/>
              <a:t>využiti</a:t>
            </a:r>
            <a:r>
              <a:rPr lang="cs-CZ" altLang="cs-CZ" sz="2400" dirty="0"/>
              <a:t>́ </a:t>
            </a:r>
            <a:r>
              <a:rPr lang="cs-CZ" altLang="cs-CZ" sz="2400" dirty="0" err="1"/>
              <a:t>živin</a:t>
            </a:r>
            <a:r>
              <a:rPr lang="cs-CZ" altLang="cs-CZ" sz="2400" dirty="0"/>
              <a:t> (</a:t>
            </a:r>
            <a:r>
              <a:rPr lang="cs-CZ" altLang="cs-CZ" sz="2400" dirty="0" err="1"/>
              <a:t>objemne</a:t>
            </a:r>
            <a:r>
              <a:rPr lang="cs-CZ" altLang="cs-CZ" sz="2400" dirty="0"/>
              <a:t>́, </a:t>
            </a:r>
            <a:r>
              <a:rPr lang="cs-CZ" altLang="cs-CZ" sz="2400" dirty="0" err="1"/>
              <a:t>páchnoucí</a:t>
            </a:r>
            <a:r>
              <a:rPr lang="cs-CZ" altLang="cs-CZ" sz="2400" dirty="0"/>
              <a:t> stolice, </a:t>
            </a:r>
            <a:r>
              <a:rPr lang="cs-CZ" altLang="cs-CZ" sz="2400" dirty="0" err="1"/>
              <a:t>vývoj</a:t>
            </a:r>
            <a:r>
              <a:rPr lang="cs-CZ" altLang="cs-CZ" sz="2400" dirty="0"/>
              <a:t> </a:t>
            </a:r>
            <a:r>
              <a:rPr lang="cs-CZ" altLang="cs-CZ" sz="2400" dirty="0" err="1"/>
              <a:t>dít</a:t>
            </a:r>
            <a:r>
              <a:rPr lang="cs-CZ" altLang="cs-CZ" sz="2400" dirty="0" err="1">
                <a:cs typeface="Arial" panose="020B0604020202020204" pitchFamily="34" charset="0"/>
              </a:rPr>
              <a:t>ě</a:t>
            </a:r>
            <a:r>
              <a:rPr lang="cs-CZ" altLang="cs-CZ" sz="2400" dirty="0" err="1"/>
              <a:t>te</a:t>
            </a:r>
            <a:r>
              <a:rPr lang="cs-CZ" altLang="cs-CZ" sz="2400" dirty="0"/>
              <a:t> </a:t>
            </a:r>
            <a:r>
              <a:rPr lang="cs-CZ" altLang="cs-CZ" sz="2400" dirty="0" err="1"/>
              <a:t>neodpovída</a:t>
            </a:r>
            <a:r>
              <a:rPr lang="cs-CZ" altLang="cs-CZ" sz="2400" dirty="0"/>
              <a:t>́ </a:t>
            </a:r>
            <a:r>
              <a:rPr lang="cs-CZ" altLang="cs-CZ" sz="2400" dirty="0" err="1"/>
              <a:t>v</a:t>
            </a:r>
            <a:r>
              <a:rPr lang="cs-CZ" altLang="cs-CZ" sz="2400" dirty="0" err="1">
                <a:cs typeface="Arial" panose="020B0604020202020204" pitchFamily="34" charset="0"/>
              </a:rPr>
              <a:t>ě</a:t>
            </a:r>
            <a:r>
              <a:rPr lang="cs-CZ" altLang="cs-CZ" sz="2400" dirty="0" err="1"/>
              <a:t>ku</a:t>
            </a:r>
            <a:r>
              <a:rPr lang="cs-CZ" altLang="cs-CZ" sz="2400" dirty="0"/>
              <a:t> - </a:t>
            </a:r>
            <a:r>
              <a:rPr lang="cs-CZ" altLang="cs-CZ" sz="2400" dirty="0" err="1"/>
              <a:t>percentilove</a:t>
            </a:r>
            <a:r>
              <a:rPr lang="cs-CZ" altLang="cs-CZ" sz="2400" dirty="0"/>
              <a:t>́ grafy (</a:t>
            </a:r>
            <a:r>
              <a:rPr lang="cs-CZ" altLang="cs-CZ" sz="2400" dirty="0" err="1"/>
              <a:t>váha</a:t>
            </a:r>
            <a:r>
              <a:rPr lang="cs-CZ" altLang="cs-CZ" sz="2400" dirty="0"/>
              <a:t>/</a:t>
            </a:r>
            <a:r>
              <a:rPr lang="cs-CZ" altLang="cs-CZ" sz="2400" dirty="0" err="1"/>
              <a:t>výška</a:t>
            </a:r>
            <a:r>
              <a:rPr lang="cs-CZ" altLang="cs-CZ" sz="2400" dirty="0"/>
              <a:t> </a:t>
            </a:r>
            <a:r>
              <a:rPr lang="cs-CZ" altLang="cs-CZ" sz="2400" dirty="0" err="1"/>
              <a:t>dít</a:t>
            </a:r>
            <a:r>
              <a:rPr lang="cs-CZ" altLang="cs-CZ" sz="2400" dirty="0" err="1">
                <a:cs typeface="Arial" panose="020B0604020202020204" pitchFamily="34" charset="0"/>
              </a:rPr>
              <a:t>ě</a:t>
            </a:r>
            <a:r>
              <a:rPr lang="cs-CZ" altLang="cs-CZ" sz="2400" dirty="0" err="1"/>
              <a:t>te</a:t>
            </a:r>
            <a:r>
              <a:rPr lang="cs-CZ" altLang="cs-CZ" sz="2400" dirty="0"/>
              <a:t>)</a:t>
            </a:r>
          </a:p>
          <a:p>
            <a:pPr eaLnBrk="0" fontAlgn="base" hangingPunct="0">
              <a:spcBef>
                <a:spcPct val="0"/>
              </a:spcBef>
              <a:spcAft>
                <a:spcPct val="0"/>
              </a:spcAft>
            </a:pPr>
            <a:r>
              <a:rPr lang="cs-CZ" altLang="cs-CZ" sz="2400" dirty="0"/>
              <a:t>Komplikace - DM, </a:t>
            </a:r>
            <a:r>
              <a:rPr lang="cs-CZ" altLang="cs-CZ" sz="2400" dirty="0" err="1"/>
              <a:t>jaterni</a:t>
            </a:r>
            <a:r>
              <a:rPr lang="cs-CZ" altLang="cs-CZ" sz="2400" dirty="0"/>
              <a:t>́ </a:t>
            </a:r>
            <a:r>
              <a:rPr lang="cs-CZ" altLang="cs-CZ" sz="2400" dirty="0" err="1"/>
              <a:t>cirhóza</a:t>
            </a:r>
            <a:r>
              <a:rPr lang="cs-CZ" altLang="cs-CZ" sz="2400" dirty="0"/>
              <a:t>, prolaps rekta,... </a:t>
            </a:r>
          </a:p>
          <a:p>
            <a:pPr eaLnBrk="0" fontAlgn="base" hangingPunct="0">
              <a:spcBef>
                <a:spcPct val="0"/>
              </a:spcBef>
              <a:spcAft>
                <a:spcPct val="0"/>
              </a:spcAft>
            </a:pPr>
            <a:r>
              <a:rPr lang="cs-CZ" altLang="cs-CZ" sz="2400" dirty="0"/>
              <a:t>Plodnost – 90 % </a:t>
            </a:r>
            <a:r>
              <a:rPr lang="cs-CZ" altLang="cs-CZ" sz="2400" dirty="0" err="1"/>
              <a:t>muž</a:t>
            </a:r>
            <a:r>
              <a:rPr lang="cs-CZ" altLang="cs-CZ" sz="2400" dirty="0" err="1">
                <a:cs typeface="Arial" panose="020B0604020202020204" pitchFamily="34" charset="0"/>
              </a:rPr>
              <a:t>u</a:t>
            </a:r>
            <a:r>
              <a:rPr lang="cs-CZ" altLang="cs-CZ" sz="2400" dirty="0">
                <a:cs typeface="Arial" panose="020B0604020202020204" pitchFamily="34" charset="0"/>
              </a:rPr>
              <a:t>̊ </a:t>
            </a:r>
            <a:r>
              <a:rPr lang="cs-CZ" altLang="cs-CZ" sz="2400" dirty="0"/>
              <a:t>je </a:t>
            </a:r>
            <a:r>
              <a:rPr lang="cs-CZ" altLang="cs-CZ" sz="2400" dirty="0" err="1"/>
              <a:t>neplodných</a:t>
            </a:r>
            <a:r>
              <a:rPr lang="cs-CZ" altLang="cs-CZ" sz="2400" dirty="0"/>
              <a:t> (</a:t>
            </a:r>
            <a:r>
              <a:rPr lang="cs-CZ" altLang="cs-CZ" sz="2400" dirty="0" err="1"/>
              <a:t>nepr</a:t>
            </a:r>
            <a:r>
              <a:rPr lang="cs-CZ" altLang="cs-CZ" sz="2400" dirty="0" err="1">
                <a:cs typeface="Arial" panose="020B0604020202020204" pitchFamily="34" charset="0"/>
              </a:rPr>
              <a:t>ů</a:t>
            </a:r>
            <a:r>
              <a:rPr lang="cs-CZ" altLang="cs-CZ" sz="2400" dirty="0" err="1"/>
              <a:t>chodnost</a:t>
            </a:r>
            <a:r>
              <a:rPr lang="cs-CZ" altLang="cs-CZ" sz="2400" dirty="0"/>
              <a:t> nebo </a:t>
            </a:r>
            <a:r>
              <a:rPr lang="cs-CZ" altLang="cs-CZ" sz="2400" dirty="0" err="1"/>
              <a:t>chyb</a:t>
            </a:r>
            <a:r>
              <a:rPr lang="cs-CZ" altLang="cs-CZ" sz="2400" dirty="0" err="1">
                <a:cs typeface="Arial" panose="020B0604020202020204" pitchFamily="34" charset="0"/>
              </a:rPr>
              <a:t>ě</a:t>
            </a:r>
            <a:r>
              <a:rPr lang="cs-CZ" altLang="cs-CZ" sz="2400" dirty="0" err="1"/>
              <a:t>ni</a:t>
            </a:r>
            <a:r>
              <a:rPr lang="cs-CZ" altLang="cs-CZ" sz="2400" dirty="0"/>
              <a:t>́ </a:t>
            </a:r>
            <a:r>
              <a:rPr lang="cs-CZ" altLang="cs-CZ" sz="2400" dirty="0" err="1"/>
              <a:t>chámovodu</a:t>
            </a:r>
            <a:r>
              <a:rPr lang="cs-CZ" altLang="cs-CZ" sz="2400" dirty="0"/>
              <a:t>)</a:t>
            </a:r>
            <a:endParaRPr lang="cs-CZ" sz="2400" dirty="0"/>
          </a:p>
        </p:txBody>
      </p:sp>
    </p:spTree>
    <p:extLst>
      <p:ext uri="{BB962C8B-B14F-4D97-AF65-F5344CB8AC3E}">
        <p14:creationId xmlns:p14="http://schemas.microsoft.com/office/powerpoint/2010/main" xmlns="" val="5290274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5CC7E1A-BB67-128E-65C4-54E1DEB8CD0A}"/>
              </a:ext>
            </a:extLst>
          </p:cNvPr>
          <p:cNvSpPr>
            <a:spLocks noGrp="1"/>
          </p:cNvSpPr>
          <p:nvPr>
            <p:ph type="title"/>
          </p:nvPr>
        </p:nvSpPr>
        <p:spPr/>
        <p:txBody>
          <a:bodyPr/>
          <a:lstStyle/>
          <a:p>
            <a:r>
              <a:rPr lang="cs-CZ" altLang="cs-CZ" dirty="0"/>
              <a:t>Diagnostika</a:t>
            </a:r>
            <a:endParaRPr lang="cs-CZ" dirty="0"/>
          </a:p>
        </p:txBody>
      </p:sp>
      <p:sp>
        <p:nvSpPr>
          <p:cNvPr id="3" name="Zástupný obsah 2">
            <a:extLst>
              <a:ext uri="{FF2B5EF4-FFF2-40B4-BE49-F238E27FC236}">
                <a16:creationId xmlns:a16="http://schemas.microsoft.com/office/drawing/2014/main" xmlns="" id="{B3C597E8-C58A-8CC9-E315-E6943DF50005}"/>
              </a:ext>
            </a:extLst>
          </p:cNvPr>
          <p:cNvSpPr>
            <a:spLocks noGrp="1"/>
          </p:cNvSpPr>
          <p:nvPr>
            <p:ph idx="1"/>
          </p:nvPr>
        </p:nvSpPr>
        <p:spPr/>
        <p:txBody>
          <a:bodyPr>
            <a:normAutofit/>
          </a:bodyPr>
          <a:lstStyle/>
          <a:p>
            <a:pPr eaLnBrk="0" fontAlgn="base" hangingPunct="0">
              <a:spcBef>
                <a:spcPct val="0"/>
              </a:spcBef>
              <a:spcAft>
                <a:spcPct val="0"/>
              </a:spcAft>
            </a:pPr>
            <a:r>
              <a:rPr lang="cs-CZ" altLang="cs-CZ" sz="2400" dirty="0"/>
              <a:t>Novorozenecký screening</a:t>
            </a:r>
          </a:p>
          <a:p>
            <a:pPr eaLnBrk="0" fontAlgn="base" hangingPunct="0">
              <a:spcBef>
                <a:spcPct val="0"/>
              </a:spcBef>
              <a:spcAft>
                <a:spcPct val="0"/>
              </a:spcAft>
            </a:pPr>
            <a:r>
              <a:rPr lang="cs-CZ" altLang="cs-CZ" sz="2400" dirty="0"/>
              <a:t>Maminky někdy cíleně udávají slaný pot při políbení dítěte na čel aj.</a:t>
            </a:r>
          </a:p>
          <a:p>
            <a:pPr eaLnBrk="0" fontAlgn="base" hangingPunct="0">
              <a:spcBef>
                <a:spcPct val="0"/>
              </a:spcBef>
              <a:spcAft>
                <a:spcPct val="0"/>
              </a:spcAft>
            </a:pPr>
            <a:r>
              <a:rPr lang="cs-CZ" altLang="cs-CZ" sz="2400" dirty="0"/>
              <a:t>Typický klinický obraz</a:t>
            </a:r>
          </a:p>
          <a:p>
            <a:pPr eaLnBrk="0" fontAlgn="base" hangingPunct="0">
              <a:spcBef>
                <a:spcPct val="0"/>
              </a:spcBef>
              <a:spcAft>
                <a:spcPct val="0"/>
              </a:spcAft>
            </a:pPr>
            <a:r>
              <a:rPr lang="cs-CZ" altLang="cs-CZ" sz="2400" dirty="0"/>
              <a:t>Potní test (Cl v potu nad 60 </a:t>
            </a:r>
            <a:r>
              <a:rPr lang="cs-CZ" altLang="cs-CZ" sz="2400" dirty="0" err="1"/>
              <a:t>mmol</a:t>
            </a:r>
            <a:r>
              <a:rPr lang="cs-CZ" altLang="cs-CZ" sz="2400" dirty="0"/>
              <a:t>/l)</a:t>
            </a:r>
          </a:p>
          <a:p>
            <a:pPr eaLnBrk="0" fontAlgn="base" hangingPunct="0">
              <a:spcBef>
                <a:spcPct val="0"/>
              </a:spcBef>
              <a:spcAft>
                <a:spcPct val="0"/>
              </a:spcAft>
            </a:pPr>
            <a:r>
              <a:rPr lang="cs-CZ" altLang="cs-CZ" sz="2400" dirty="0" err="1"/>
              <a:t>Geneticke</a:t>
            </a:r>
            <a:r>
              <a:rPr lang="cs-CZ" altLang="cs-CZ" sz="2400" dirty="0"/>
              <a:t>́ </a:t>
            </a:r>
            <a:r>
              <a:rPr lang="cs-CZ" altLang="cs-CZ" sz="2400" dirty="0" err="1"/>
              <a:t>vyšet</a:t>
            </a:r>
            <a:r>
              <a:rPr lang="cs-CZ" altLang="cs-CZ" sz="2400" dirty="0" err="1">
                <a:cs typeface="Arial" panose="020B0604020202020204" pitchFamily="34" charset="0"/>
              </a:rPr>
              <a:t>ř</a:t>
            </a:r>
            <a:r>
              <a:rPr lang="cs-CZ" altLang="cs-CZ" sz="2400" dirty="0" err="1"/>
              <a:t>eni</a:t>
            </a:r>
            <a:r>
              <a:rPr lang="cs-CZ" altLang="cs-CZ" sz="2400" dirty="0"/>
              <a:t>́</a:t>
            </a:r>
            <a:r>
              <a:rPr lang="cs-CZ" altLang="cs-CZ" sz="3200" dirty="0"/>
              <a:t/>
            </a:r>
            <a:br>
              <a:rPr lang="cs-CZ" altLang="cs-CZ" sz="3200" dirty="0"/>
            </a:br>
            <a:endParaRPr lang="cs-CZ" dirty="0"/>
          </a:p>
        </p:txBody>
      </p:sp>
    </p:spTree>
    <p:extLst>
      <p:ext uri="{BB962C8B-B14F-4D97-AF65-F5344CB8AC3E}">
        <p14:creationId xmlns:p14="http://schemas.microsoft.com/office/powerpoint/2010/main" xmlns="" val="3733975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BA562BE-4071-5395-8EBE-7BAF0D603A23}"/>
              </a:ext>
            </a:extLst>
          </p:cNvPr>
          <p:cNvSpPr>
            <a:spLocks noGrp="1"/>
          </p:cNvSpPr>
          <p:nvPr>
            <p:ph type="title"/>
          </p:nvPr>
        </p:nvSpPr>
        <p:spPr/>
        <p:txBody>
          <a:bodyPr/>
          <a:lstStyle/>
          <a:p>
            <a:r>
              <a:rPr lang="cs-CZ" dirty="0"/>
              <a:t>Léčba</a:t>
            </a:r>
          </a:p>
        </p:txBody>
      </p:sp>
      <p:sp>
        <p:nvSpPr>
          <p:cNvPr id="3" name="Zástupný obsah 2">
            <a:extLst>
              <a:ext uri="{FF2B5EF4-FFF2-40B4-BE49-F238E27FC236}">
                <a16:creationId xmlns:a16="http://schemas.microsoft.com/office/drawing/2014/main" xmlns="" id="{63CD6DD9-2E82-21F9-0C13-34DD2CFBE65B}"/>
              </a:ext>
            </a:extLst>
          </p:cNvPr>
          <p:cNvSpPr>
            <a:spLocks noGrp="1"/>
          </p:cNvSpPr>
          <p:nvPr>
            <p:ph idx="1"/>
          </p:nvPr>
        </p:nvSpPr>
        <p:spPr/>
        <p:txBody>
          <a:bodyPr>
            <a:normAutofit fontScale="92500" lnSpcReduction="10000"/>
          </a:bodyPr>
          <a:lstStyle/>
          <a:p>
            <a:r>
              <a:rPr lang="cs-CZ" altLang="cs-CZ" b="1" dirty="0"/>
              <a:t>Symptomatická – zmírňuje průběh onemocnění, s věkem se zhoršuje</a:t>
            </a:r>
            <a:endParaRPr lang="cs-CZ" altLang="cs-CZ" dirty="0"/>
          </a:p>
          <a:p>
            <a:r>
              <a:rPr lang="cs-CZ" altLang="cs-CZ" dirty="0" err="1"/>
              <a:t>Zvládnutí</a:t>
            </a:r>
            <a:r>
              <a:rPr lang="cs-CZ" altLang="cs-CZ" dirty="0"/>
              <a:t> infekce - zajistit </a:t>
            </a:r>
            <a:r>
              <a:rPr lang="cs-CZ" altLang="cs-CZ" dirty="0" err="1"/>
              <a:t>pr</a:t>
            </a:r>
            <a:r>
              <a:rPr lang="cs-CZ" altLang="cs-CZ" dirty="0" err="1">
                <a:cs typeface="Arial" panose="020B0604020202020204" pitchFamily="34" charset="0"/>
              </a:rPr>
              <a:t>ů</a:t>
            </a:r>
            <a:r>
              <a:rPr lang="cs-CZ" altLang="cs-CZ" dirty="0" err="1"/>
              <a:t>chodnost</a:t>
            </a:r>
            <a:r>
              <a:rPr lang="cs-CZ" altLang="cs-CZ" dirty="0"/>
              <a:t> </a:t>
            </a:r>
            <a:r>
              <a:rPr lang="cs-CZ" altLang="cs-CZ" dirty="0" err="1"/>
              <a:t>dýchacích</a:t>
            </a:r>
            <a:r>
              <a:rPr lang="cs-CZ" altLang="cs-CZ" dirty="0"/>
              <a:t> cest.</a:t>
            </a:r>
            <a:br>
              <a:rPr lang="cs-CZ" altLang="cs-CZ" dirty="0"/>
            </a:br>
            <a:r>
              <a:rPr lang="cs-CZ" altLang="cs-CZ" dirty="0" err="1"/>
              <a:t>Lé</a:t>
            </a:r>
            <a:r>
              <a:rPr lang="cs-CZ" altLang="cs-CZ" dirty="0" err="1">
                <a:cs typeface="Arial" panose="020B0604020202020204" pitchFamily="34" charset="0"/>
              </a:rPr>
              <a:t>č</a:t>
            </a:r>
            <a:r>
              <a:rPr lang="cs-CZ" altLang="cs-CZ" dirty="0" err="1"/>
              <a:t>ba</a:t>
            </a:r>
            <a:r>
              <a:rPr lang="cs-CZ" altLang="cs-CZ" dirty="0"/>
              <a:t> antibiotiky, </a:t>
            </a:r>
            <a:r>
              <a:rPr lang="cs-CZ" altLang="cs-CZ" dirty="0" err="1"/>
              <a:t>p</a:t>
            </a:r>
            <a:r>
              <a:rPr lang="cs-CZ" altLang="cs-CZ" dirty="0" err="1">
                <a:cs typeface="Arial" panose="020B0604020202020204" pitchFamily="34" charset="0"/>
              </a:rPr>
              <a:t>ř</a:t>
            </a:r>
            <a:r>
              <a:rPr lang="cs-CZ" altLang="cs-CZ" dirty="0" err="1"/>
              <a:t>i</a:t>
            </a:r>
            <a:r>
              <a:rPr lang="cs-CZ" altLang="cs-CZ" dirty="0"/>
              <a:t> infekci i </a:t>
            </a:r>
            <a:r>
              <a:rPr lang="cs-CZ" altLang="cs-CZ" dirty="0" err="1"/>
              <a:t>preventivn</a:t>
            </a:r>
            <a:r>
              <a:rPr lang="cs-CZ" altLang="cs-CZ" dirty="0" err="1">
                <a:cs typeface="Arial" panose="020B0604020202020204" pitchFamily="34" charset="0"/>
              </a:rPr>
              <a:t>e</a:t>
            </a:r>
            <a:r>
              <a:rPr lang="cs-CZ" altLang="cs-CZ" dirty="0">
                <a:cs typeface="Arial" panose="020B0604020202020204" pitchFamily="34" charset="0"/>
              </a:rPr>
              <a:t>̌</a:t>
            </a:r>
            <a:r>
              <a:rPr lang="cs-CZ" altLang="cs-CZ" dirty="0"/>
              <a:t>, dnes </a:t>
            </a:r>
            <a:r>
              <a:rPr lang="cs-CZ" altLang="cs-CZ" dirty="0" err="1"/>
              <a:t>ambulantn</a:t>
            </a:r>
            <a:r>
              <a:rPr lang="cs-CZ" altLang="cs-CZ" dirty="0" err="1">
                <a:cs typeface="Arial" panose="020B0604020202020204" pitchFamily="34" charset="0"/>
              </a:rPr>
              <a:t>e</a:t>
            </a:r>
            <a:r>
              <a:rPr lang="cs-CZ" altLang="cs-CZ" dirty="0">
                <a:cs typeface="Arial" panose="020B0604020202020204" pitchFamily="34" charset="0"/>
              </a:rPr>
              <a:t>̌ </a:t>
            </a:r>
            <a:r>
              <a:rPr lang="cs-CZ" altLang="cs-CZ" dirty="0"/>
              <a:t>i v </a:t>
            </a:r>
            <a:r>
              <a:rPr lang="cs-CZ" altLang="cs-CZ" dirty="0" err="1"/>
              <a:t>domáci</a:t>
            </a:r>
            <a:r>
              <a:rPr lang="cs-CZ" altLang="cs-CZ" dirty="0"/>
              <a:t>́ </a:t>
            </a:r>
            <a:r>
              <a:rPr lang="cs-CZ" altLang="cs-CZ" dirty="0" err="1"/>
              <a:t>pé</a:t>
            </a:r>
            <a:r>
              <a:rPr lang="cs-CZ" altLang="cs-CZ" dirty="0" err="1">
                <a:cs typeface="Arial" panose="020B0604020202020204" pitchFamily="34" charset="0"/>
              </a:rPr>
              <a:t>č</a:t>
            </a:r>
            <a:r>
              <a:rPr lang="cs-CZ" altLang="cs-CZ" dirty="0" err="1"/>
              <a:t>i</a:t>
            </a:r>
            <a:endParaRPr lang="cs-CZ" altLang="cs-CZ" dirty="0"/>
          </a:p>
          <a:p>
            <a:r>
              <a:rPr lang="cs-CZ" altLang="cs-CZ" dirty="0" err="1"/>
              <a:t>Z</a:t>
            </a:r>
            <a:r>
              <a:rPr lang="cs-CZ" altLang="cs-CZ" dirty="0" err="1">
                <a:cs typeface="Arial" panose="020B0604020202020204" pitchFamily="34" charset="0"/>
              </a:rPr>
              <a:t>ř</a:t>
            </a:r>
            <a:r>
              <a:rPr lang="cs-CZ" altLang="cs-CZ" dirty="0" err="1"/>
              <a:t>e</a:t>
            </a:r>
            <a:r>
              <a:rPr lang="cs-CZ" altLang="cs-CZ" dirty="0" err="1">
                <a:cs typeface="Arial" panose="020B0604020202020204" pitchFamily="34" charset="0"/>
              </a:rPr>
              <a:t>ď</a:t>
            </a:r>
            <a:r>
              <a:rPr lang="cs-CZ" altLang="cs-CZ" dirty="0" err="1"/>
              <a:t>ování</a:t>
            </a:r>
            <a:r>
              <a:rPr lang="cs-CZ" altLang="cs-CZ" dirty="0"/>
              <a:t> hlenu – inhalace</a:t>
            </a:r>
          </a:p>
          <a:p>
            <a:r>
              <a:rPr lang="cs-CZ" altLang="cs-CZ" dirty="0"/>
              <a:t>Fyzioterapie - </a:t>
            </a:r>
            <a:r>
              <a:rPr lang="cs-CZ" altLang="cs-CZ" dirty="0" err="1"/>
              <a:t>autogenni</a:t>
            </a:r>
            <a:r>
              <a:rPr lang="cs-CZ" altLang="cs-CZ" dirty="0"/>
              <a:t>́ </a:t>
            </a:r>
            <a:r>
              <a:rPr lang="cs-CZ" altLang="cs-CZ" dirty="0" err="1"/>
              <a:t>drenáz</a:t>
            </a:r>
            <a:r>
              <a:rPr lang="cs-CZ" altLang="cs-CZ" dirty="0"/>
              <a:t>̌, technika </a:t>
            </a:r>
            <a:r>
              <a:rPr lang="cs-CZ" altLang="cs-CZ" dirty="0" err="1"/>
              <a:t>prodlouženého</a:t>
            </a:r>
            <a:r>
              <a:rPr lang="cs-CZ" altLang="cs-CZ" dirty="0"/>
              <a:t> </a:t>
            </a:r>
            <a:r>
              <a:rPr lang="cs-CZ" altLang="cs-CZ" dirty="0" err="1"/>
              <a:t>usilovného</a:t>
            </a:r>
            <a:r>
              <a:rPr lang="cs-CZ" altLang="cs-CZ" dirty="0"/>
              <a:t> </a:t>
            </a:r>
            <a:r>
              <a:rPr lang="cs-CZ" altLang="cs-CZ" dirty="0" err="1"/>
              <a:t>výdechu</a:t>
            </a:r>
            <a:r>
              <a:rPr lang="cs-CZ" altLang="cs-CZ" dirty="0"/>
              <a:t>, </a:t>
            </a:r>
            <a:r>
              <a:rPr lang="cs-CZ" altLang="cs-CZ" dirty="0" err="1"/>
              <a:t>poklepove</a:t>
            </a:r>
            <a:r>
              <a:rPr lang="cs-CZ" altLang="cs-CZ" dirty="0"/>
              <a:t>́ </a:t>
            </a:r>
            <a:r>
              <a:rPr lang="cs-CZ" altLang="cs-CZ" dirty="0" err="1"/>
              <a:t>masáže</a:t>
            </a:r>
            <a:r>
              <a:rPr lang="cs-CZ" altLang="cs-CZ" dirty="0"/>
              <a:t>, </a:t>
            </a:r>
            <a:r>
              <a:rPr lang="cs-CZ" altLang="cs-CZ" dirty="0" err="1"/>
              <a:t>polohova</a:t>
            </a:r>
            <a:r>
              <a:rPr lang="cs-CZ" altLang="cs-CZ" dirty="0"/>
              <a:t>́ </a:t>
            </a:r>
            <a:r>
              <a:rPr lang="cs-CZ" altLang="cs-CZ" dirty="0" err="1"/>
              <a:t>drenáz</a:t>
            </a:r>
            <a:r>
              <a:rPr lang="cs-CZ" altLang="cs-CZ" dirty="0"/>
              <a:t>̌ (</a:t>
            </a:r>
            <a:r>
              <a:rPr lang="cs-CZ" altLang="cs-CZ" dirty="0" err="1"/>
              <a:t>Flutter</a:t>
            </a:r>
            <a:r>
              <a:rPr lang="cs-CZ" altLang="cs-CZ" dirty="0"/>
              <a:t>)¨</a:t>
            </a:r>
          </a:p>
          <a:p>
            <a:r>
              <a:rPr lang="cs-CZ" altLang="cs-CZ" dirty="0" err="1"/>
              <a:t>Výživa</a:t>
            </a:r>
            <a:r>
              <a:rPr lang="cs-CZ" altLang="cs-CZ" dirty="0"/>
              <a:t> - Substituce </a:t>
            </a:r>
            <a:r>
              <a:rPr lang="cs-CZ" altLang="cs-CZ" dirty="0" err="1"/>
              <a:t>pankreatických</a:t>
            </a:r>
            <a:r>
              <a:rPr lang="cs-CZ" altLang="cs-CZ" dirty="0"/>
              <a:t> enzym</a:t>
            </a:r>
            <a:r>
              <a:rPr lang="cs-CZ" altLang="cs-CZ" dirty="0">
                <a:cs typeface="Arial" panose="020B0604020202020204" pitchFamily="34" charset="0"/>
              </a:rPr>
              <a:t>ů </a:t>
            </a:r>
            <a:r>
              <a:rPr lang="cs-CZ" altLang="cs-CZ" dirty="0"/>
              <a:t>(</a:t>
            </a:r>
            <a:r>
              <a:rPr lang="cs-CZ" altLang="cs-CZ" dirty="0" err="1"/>
              <a:t>Kreon</a:t>
            </a:r>
            <a:r>
              <a:rPr lang="cs-CZ" altLang="cs-CZ" dirty="0"/>
              <a:t>) </a:t>
            </a:r>
            <a:r>
              <a:rPr lang="cs-CZ" altLang="cs-CZ" dirty="0" err="1"/>
              <a:t>p</a:t>
            </a:r>
            <a:r>
              <a:rPr lang="cs-CZ" altLang="cs-CZ" dirty="0" err="1">
                <a:cs typeface="Arial" panose="020B0604020202020204" pitchFamily="34" charset="0"/>
              </a:rPr>
              <a:t>ř</a:t>
            </a:r>
            <a:r>
              <a:rPr lang="cs-CZ" altLang="cs-CZ" dirty="0" err="1"/>
              <a:t>ed</a:t>
            </a:r>
            <a:r>
              <a:rPr lang="cs-CZ" altLang="cs-CZ" dirty="0"/>
              <a:t> </a:t>
            </a:r>
            <a:r>
              <a:rPr lang="cs-CZ" altLang="cs-CZ" dirty="0" err="1"/>
              <a:t>každým</a:t>
            </a:r>
            <a:r>
              <a:rPr lang="cs-CZ" altLang="cs-CZ" dirty="0"/>
              <a:t> </a:t>
            </a:r>
            <a:r>
              <a:rPr lang="cs-CZ" altLang="cs-CZ" dirty="0" err="1"/>
              <a:t>jídlem</a:t>
            </a:r>
            <a:endParaRPr lang="cs-CZ" altLang="cs-CZ" dirty="0"/>
          </a:p>
          <a:p>
            <a:r>
              <a:rPr lang="cs-CZ" altLang="cs-CZ" dirty="0" err="1"/>
              <a:t>Vysokokaloricka</a:t>
            </a:r>
            <a:r>
              <a:rPr lang="cs-CZ" altLang="cs-CZ" dirty="0"/>
              <a:t>́ strava o 40 % </a:t>
            </a:r>
            <a:r>
              <a:rPr lang="cs-CZ" altLang="cs-CZ" dirty="0" err="1"/>
              <a:t>více</a:t>
            </a:r>
            <a:r>
              <a:rPr lang="cs-CZ" altLang="cs-CZ" dirty="0"/>
              <a:t> energie </a:t>
            </a:r>
            <a:r>
              <a:rPr lang="cs-CZ" altLang="cs-CZ" dirty="0" err="1"/>
              <a:t>nez</a:t>
            </a:r>
            <a:r>
              <a:rPr lang="cs-CZ" altLang="cs-CZ" dirty="0"/>
              <a:t>̌ </a:t>
            </a:r>
            <a:r>
              <a:rPr lang="cs-CZ" altLang="cs-CZ" dirty="0" err="1"/>
              <a:t>zdrave</a:t>
            </a:r>
            <a:r>
              <a:rPr lang="cs-CZ" altLang="cs-CZ" dirty="0"/>
              <a:t>́ </a:t>
            </a:r>
            <a:r>
              <a:rPr lang="cs-CZ" altLang="cs-CZ" dirty="0" err="1"/>
              <a:t>d</a:t>
            </a:r>
            <a:r>
              <a:rPr lang="cs-CZ" altLang="cs-CZ" dirty="0" err="1">
                <a:cs typeface="Arial" panose="020B0604020202020204" pitchFamily="34" charset="0"/>
              </a:rPr>
              <a:t>ě</a:t>
            </a:r>
            <a:r>
              <a:rPr lang="cs-CZ" altLang="cs-CZ" dirty="0" err="1"/>
              <a:t>ti</a:t>
            </a:r>
            <a:r>
              <a:rPr lang="cs-CZ" altLang="cs-CZ" dirty="0"/>
              <a:t> + </a:t>
            </a:r>
            <a:r>
              <a:rPr lang="cs-CZ" altLang="cs-CZ" dirty="0" err="1"/>
              <a:t>bílkoviny</a:t>
            </a:r>
            <a:r>
              <a:rPr lang="cs-CZ" altLang="cs-CZ" dirty="0"/>
              <a:t>, soli (</a:t>
            </a:r>
            <a:r>
              <a:rPr lang="cs-CZ" altLang="cs-CZ" dirty="0" err="1"/>
              <a:t>hlavn</a:t>
            </a:r>
            <a:r>
              <a:rPr lang="cs-CZ" altLang="cs-CZ" dirty="0" err="1">
                <a:cs typeface="Arial" panose="020B0604020202020204" pitchFamily="34" charset="0"/>
              </a:rPr>
              <a:t>e</a:t>
            </a:r>
            <a:r>
              <a:rPr lang="cs-CZ" altLang="cs-CZ" dirty="0">
                <a:cs typeface="Arial" panose="020B0604020202020204" pitchFamily="34" charset="0"/>
              </a:rPr>
              <a:t>̌ </a:t>
            </a:r>
            <a:r>
              <a:rPr lang="cs-CZ" altLang="cs-CZ" dirty="0"/>
              <a:t>v </a:t>
            </a:r>
            <a:r>
              <a:rPr lang="cs-CZ" altLang="cs-CZ" dirty="0" err="1"/>
              <a:t>horkém</a:t>
            </a:r>
            <a:r>
              <a:rPr lang="cs-CZ" altLang="cs-CZ" dirty="0"/>
              <a:t> </a:t>
            </a:r>
            <a:r>
              <a:rPr lang="cs-CZ" altLang="cs-CZ" dirty="0" err="1"/>
              <a:t>po</a:t>
            </a:r>
            <a:r>
              <a:rPr lang="cs-CZ" altLang="cs-CZ" dirty="0" err="1">
                <a:cs typeface="Arial" panose="020B0604020202020204" pitchFamily="34" charset="0"/>
              </a:rPr>
              <a:t>č</a:t>
            </a:r>
            <a:r>
              <a:rPr lang="cs-CZ" altLang="cs-CZ" dirty="0" err="1"/>
              <a:t>así</a:t>
            </a:r>
            <a:r>
              <a:rPr lang="cs-CZ" altLang="cs-CZ" dirty="0"/>
              <a:t> ji </a:t>
            </a:r>
            <a:r>
              <a:rPr lang="cs-CZ" altLang="cs-CZ" dirty="0" err="1"/>
              <a:t>d</a:t>
            </a:r>
            <a:r>
              <a:rPr lang="cs-CZ" altLang="cs-CZ" dirty="0" err="1">
                <a:cs typeface="Arial" panose="020B0604020202020204" pitchFamily="34" charset="0"/>
              </a:rPr>
              <a:t>ě</a:t>
            </a:r>
            <a:r>
              <a:rPr lang="cs-CZ" altLang="cs-CZ" dirty="0" err="1"/>
              <a:t>ti</a:t>
            </a:r>
            <a:r>
              <a:rPr lang="cs-CZ" altLang="cs-CZ" dirty="0"/>
              <a:t> </a:t>
            </a:r>
            <a:r>
              <a:rPr lang="cs-CZ" altLang="cs-CZ" dirty="0" err="1"/>
              <a:t>vypoti</a:t>
            </a:r>
            <a:r>
              <a:rPr lang="cs-CZ" altLang="cs-CZ" dirty="0"/>
              <a:t>́), </a:t>
            </a:r>
            <a:r>
              <a:rPr lang="cs-CZ" altLang="cs-CZ" dirty="0" err="1"/>
              <a:t>vitamíny</a:t>
            </a:r>
            <a:r>
              <a:rPr lang="cs-CZ" altLang="cs-CZ" dirty="0"/>
              <a:t>, sipping </a:t>
            </a:r>
          </a:p>
          <a:p>
            <a:r>
              <a:rPr lang="cs-CZ" altLang="cs-CZ" dirty="0"/>
              <a:t>V </a:t>
            </a:r>
            <a:r>
              <a:rPr lang="cs-CZ" altLang="cs-CZ" dirty="0" err="1"/>
              <a:t>pokro</a:t>
            </a:r>
            <a:r>
              <a:rPr lang="cs-CZ" altLang="cs-CZ" dirty="0" err="1">
                <a:cs typeface="Arial" panose="020B0604020202020204" pitchFamily="34" charset="0"/>
              </a:rPr>
              <a:t>č</a:t>
            </a:r>
            <a:r>
              <a:rPr lang="cs-CZ" altLang="cs-CZ" dirty="0" err="1"/>
              <a:t>ilém</a:t>
            </a:r>
            <a:r>
              <a:rPr lang="cs-CZ" altLang="cs-CZ" dirty="0"/>
              <a:t> stadiu </a:t>
            </a:r>
            <a:r>
              <a:rPr lang="cs-CZ" altLang="cs-CZ" dirty="0" err="1"/>
              <a:t>dlouhodoba</a:t>
            </a:r>
            <a:r>
              <a:rPr lang="cs-CZ" altLang="cs-CZ" dirty="0"/>
              <a:t>́ </a:t>
            </a:r>
            <a:r>
              <a:rPr lang="cs-CZ" altLang="cs-CZ" dirty="0" err="1"/>
              <a:t>kyslíkova</a:t>
            </a:r>
            <a:r>
              <a:rPr lang="cs-CZ" altLang="cs-CZ" dirty="0"/>
              <a:t>́ </a:t>
            </a:r>
            <a:r>
              <a:rPr lang="cs-CZ" altLang="cs-CZ" dirty="0" err="1"/>
              <a:t>lé</a:t>
            </a:r>
            <a:r>
              <a:rPr lang="cs-CZ" altLang="cs-CZ" dirty="0" err="1">
                <a:cs typeface="Arial" panose="020B0604020202020204" pitchFamily="34" charset="0"/>
              </a:rPr>
              <a:t>č</a:t>
            </a:r>
            <a:r>
              <a:rPr lang="cs-CZ" altLang="cs-CZ" dirty="0" err="1"/>
              <a:t>ba</a:t>
            </a:r>
            <a:r>
              <a:rPr lang="cs-CZ" altLang="cs-CZ" dirty="0"/>
              <a:t>, transplantace plic, event. Jater</a:t>
            </a:r>
          </a:p>
          <a:p>
            <a:pPr marL="0" indent="0">
              <a:buNone/>
            </a:pPr>
            <a:endParaRPr lang="cs-CZ" dirty="0"/>
          </a:p>
        </p:txBody>
      </p:sp>
    </p:spTree>
    <p:extLst>
      <p:ext uri="{BB962C8B-B14F-4D97-AF65-F5344CB8AC3E}">
        <p14:creationId xmlns:p14="http://schemas.microsoft.com/office/powerpoint/2010/main" xmlns="" val="38500550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E50F857F-042D-D372-9131-88DA4735EF6B}"/>
              </a:ext>
            </a:extLst>
          </p:cNvPr>
          <p:cNvSpPr>
            <a:spLocks noGrp="1"/>
          </p:cNvSpPr>
          <p:nvPr>
            <p:ph type="title"/>
          </p:nvPr>
        </p:nvSpPr>
        <p:spPr/>
        <p:txBody>
          <a:bodyPr/>
          <a:lstStyle/>
          <a:p>
            <a:r>
              <a:rPr lang="cs-CZ" dirty="0"/>
              <a:t>Kauzální terapie</a:t>
            </a:r>
          </a:p>
        </p:txBody>
      </p:sp>
      <p:sp>
        <p:nvSpPr>
          <p:cNvPr id="3" name="Zástupný obsah 2">
            <a:extLst>
              <a:ext uri="{FF2B5EF4-FFF2-40B4-BE49-F238E27FC236}">
                <a16:creationId xmlns:a16="http://schemas.microsoft.com/office/drawing/2014/main" xmlns="" id="{CB902CE1-9B5E-F1F7-CFDD-89E95FC8EF31}"/>
              </a:ext>
            </a:extLst>
          </p:cNvPr>
          <p:cNvSpPr>
            <a:spLocks noGrp="1"/>
          </p:cNvSpPr>
          <p:nvPr>
            <p:ph idx="1"/>
          </p:nvPr>
        </p:nvSpPr>
        <p:spPr/>
        <p:txBody>
          <a:bodyPr>
            <a:normAutofit/>
          </a:bodyPr>
          <a:lstStyle/>
          <a:p>
            <a:r>
              <a:rPr lang="cs-CZ" sz="2400" dirty="0"/>
              <a:t>Výrazně prodlužuje život a vzrůstá jeho kvalita</a:t>
            </a:r>
          </a:p>
          <a:p>
            <a:pPr algn="just"/>
            <a:r>
              <a:rPr lang="cs-CZ" sz="2400" dirty="0">
                <a:solidFill>
                  <a:srgbClr val="000000"/>
                </a:solidFill>
              </a:rPr>
              <a:t>Vývoj léků je zaměřený na specifické defekty proteinu CFTR. Jako skupina se tyto léky nazývají modulátory, protože jsou určeny k modulaci funkce proteinu CFTR tak, aby mohl sloužit své primární funkci: vytvořit kanál pro tok chloridu (složky soli) přes povrch buňky</a:t>
            </a:r>
          </a:p>
          <a:p>
            <a:pPr algn="just"/>
            <a:r>
              <a:rPr lang="cs-CZ" sz="2400" dirty="0">
                <a:solidFill>
                  <a:srgbClr val="000000"/>
                </a:solidFill>
              </a:rPr>
              <a:t>Když se obnoví správný tok chloridů, hlen se </a:t>
            </a:r>
            <a:r>
              <a:rPr lang="cs-CZ" sz="2400" dirty="0" err="1">
                <a:solidFill>
                  <a:srgbClr val="000000"/>
                </a:solidFill>
              </a:rPr>
              <a:t>rehydratuje</a:t>
            </a:r>
            <a:r>
              <a:rPr lang="cs-CZ" sz="2400" dirty="0">
                <a:solidFill>
                  <a:srgbClr val="000000"/>
                </a:solidFill>
              </a:rPr>
              <a:t> uvnitř plic a dalších orgánů. Ačkoli modulátory ještě nemohou úplně obnovit správný tok chloridů, mohou jej dostatečně zlepšit tak, aby zmírnily příznaky u lidí s CF</a:t>
            </a:r>
          </a:p>
          <a:p>
            <a:r>
              <a:rPr lang="cs-CZ" altLang="cs-CZ" sz="2400" dirty="0"/>
              <a:t>Prevence - </a:t>
            </a:r>
            <a:r>
              <a:rPr lang="cs-CZ" altLang="cs-CZ" sz="2400" dirty="0" err="1"/>
              <a:t>geneticke</a:t>
            </a:r>
            <a:r>
              <a:rPr lang="cs-CZ" altLang="cs-CZ" sz="2400" dirty="0"/>
              <a:t>́ </a:t>
            </a:r>
            <a:r>
              <a:rPr lang="cs-CZ" altLang="cs-CZ" sz="2400" dirty="0" err="1"/>
              <a:t>vyšet</a:t>
            </a:r>
            <a:r>
              <a:rPr lang="cs-CZ" altLang="cs-CZ" sz="2400" dirty="0" err="1">
                <a:cs typeface="Arial" panose="020B0604020202020204" pitchFamily="34" charset="0"/>
              </a:rPr>
              <a:t>ř</a:t>
            </a:r>
            <a:r>
              <a:rPr lang="cs-CZ" altLang="cs-CZ" sz="2400" dirty="0" err="1"/>
              <a:t>ení</a:t>
            </a:r>
            <a:r>
              <a:rPr lang="cs-CZ" altLang="cs-CZ" sz="2400" dirty="0"/>
              <a:t> mutací genu CF (</a:t>
            </a:r>
            <a:r>
              <a:rPr lang="cs-CZ" altLang="cs-CZ" sz="2400" dirty="0" err="1"/>
              <a:t>prenatální</a:t>
            </a:r>
            <a:r>
              <a:rPr lang="cs-CZ" altLang="cs-CZ" sz="2400" dirty="0"/>
              <a:t> diagnostika).</a:t>
            </a:r>
          </a:p>
          <a:p>
            <a:r>
              <a:rPr lang="cs-CZ" altLang="cs-CZ" sz="2400" dirty="0" err="1"/>
              <a:t>Prognóza</a:t>
            </a:r>
            <a:r>
              <a:rPr lang="cs-CZ" altLang="cs-CZ" sz="2400" dirty="0"/>
              <a:t>: Dnes polovina </a:t>
            </a:r>
            <a:r>
              <a:rPr lang="cs-CZ" altLang="cs-CZ" sz="2400" dirty="0" err="1"/>
              <a:t>nemocných</a:t>
            </a:r>
            <a:r>
              <a:rPr lang="cs-CZ" altLang="cs-CZ" sz="2400" dirty="0"/>
              <a:t> </a:t>
            </a:r>
            <a:r>
              <a:rPr lang="cs-CZ" altLang="cs-CZ" sz="2400" dirty="0" err="1"/>
              <a:t>žije</a:t>
            </a:r>
            <a:r>
              <a:rPr lang="cs-CZ" altLang="cs-CZ" sz="2400" dirty="0"/>
              <a:t> 40 let a </a:t>
            </a:r>
            <a:r>
              <a:rPr lang="cs-CZ" altLang="cs-CZ" sz="2400" dirty="0" err="1"/>
              <a:t>více</a:t>
            </a:r>
            <a:r>
              <a:rPr lang="cs-CZ" altLang="cs-CZ" sz="2400" dirty="0"/>
              <a:t>, </a:t>
            </a:r>
            <a:r>
              <a:rPr lang="cs-CZ" altLang="cs-CZ" sz="2400" dirty="0" err="1"/>
              <a:t>maji</a:t>
            </a:r>
            <a:r>
              <a:rPr lang="cs-CZ" altLang="cs-CZ" sz="2400" dirty="0"/>
              <a:t>́ </a:t>
            </a:r>
            <a:r>
              <a:rPr lang="cs-CZ" altLang="cs-CZ" sz="2400" dirty="0" err="1"/>
              <a:t>d</a:t>
            </a:r>
            <a:r>
              <a:rPr lang="cs-CZ" altLang="cs-CZ" sz="2400" dirty="0" err="1">
                <a:cs typeface="Arial" panose="020B0604020202020204" pitchFamily="34" charset="0"/>
              </a:rPr>
              <a:t>ě</a:t>
            </a:r>
            <a:r>
              <a:rPr lang="cs-CZ" altLang="cs-CZ" sz="2400" dirty="0" err="1"/>
              <a:t>ti</a:t>
            </a:r>
            <a:r>
              <a:rPr lang="cs-CZ" altLang="cs-CZ" sz="2400" dirty="0"/>
              <a:t>.</a:t>
            </a:r>
            <a:endParaRPr lang="cs-CZ" sz="2400" dirty="0"/>
          </a:p>
          <a:p>
            <a:pPr marL="0" indent="0" algn="just">
              <a:buNone/>
            </a:pPr>
            <a:endParaRPr lang="cs-CZ" sz="2400" dirty="0">
              <a:solidFill>
                <a:srgbClr val="000000"/>
              </a:solidFill>
            </a:endParaRPr>
          </a:p>
          <a:p>
            <a:endParaRPr lang="cs-CZ" dirty="0"/>
          </a:p>
        </p:txBody>
      </p:sp>
    </p:spTree>
    <p:extLst>
      <p:ext uri="{BB962C8B-B14F-4D97-AF65-F5344CB8AC3E}">
        <p14:creationId xmlns:p14="http://schemas.microsoft.com/office/powerpoint/2010/main" xmlns="" val="24822131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75FF7AA-37C8-ED3F-C742-EE6596AE3111}"/>
              </a:ext>
            </a:extLst>
          </p:cNvPr>
          <p:cNvSpPr>
            <a:spLocks noGrp="1"/>
          </p:cNvSpPr>
          <p:nvPr>
            <p:ph type="title"/>
          </p:nvPr>
        </p:nvSpPr>
        <p:spPr/>
        <p:txBody>
          <a:bodyPr/>
          <a:lstStyle/>
          <a:p>
            <a:r>
              <a:rPr lang="cs-CZ" dirty="0"/>
              <a:t>Astma</a:t>
            </a:r>
          </a:p>
        </p:txBody>
      </p:sp>
      <p:sp>
        <p:nvSpPr>
          <p:cNvPr id="3" name="Zástupný obsah 2">
            <a:extLst>
              <a:ext uri="{FF2B5EF4-FFF2-40B4-BE49-F238E27FC236}">
                <a16:creationId xmlns:a16="http://schemas.microsoft.com/office/drawing/2014/main" xmlns="" id="{8F19FBD5-37F9-948E-4C85-36D5E5C126A5}"/>
              </a:ext>
            </a:extLst>
          </p:cNvPr>
          <p:cNvSpPr>
            <a:spLocks noGrp="1"/>
          </p:cNvSpPr>
          <p:nvPr>
            <p:ph idx="1"/>
          </p:nvPr>
        </p:nvSpPr>
        <p:spPr/>
        <p:txBody>
          <a:bodyPr>
            <a:normAutofit/>
          </a:bodyPr>
          <a:lstStyle/>
          <a:p>
            <a:pPr algn="l"/>
            <a:r>
              <a:rPr lang="cs-CZ" b="0" i="0" u="none" strike="noStrike" dirty="0">
                <a:solidFill>
                  <a:srgbClr val="212529"/>
                </a:solidFill>
                <a:effectLst/>
                <a:latin typeface="system-ui"/>
              </a:rPr>
              <a:t>chronické zánětlivé onemocnění dýchacích, </a:t>
            </a:r>
            <a:r>
              <a:rPr lang="cs-CZ" dirty="0">
                <a:solidFill>
                  <a:srgbClr val="212529"/>
                </a:solidFill>
                <a:latin typeface="system-ui"/>
              </a:rPr>
              <a:t>typicky </a:t>
            </a:r>
            <a:r>
              <a:rPr lang="cs-CZ" b="0" i="0" u="none" strike="noStrike" dirty="0" err="1">
                <a:solidFill>
                  <a:srgbClr val="212529"/>
                </a:solidFill>
                <a:effectLst/>
                <a:latin typeface="system-ui"/>
              </a:rPr>
              <a:t>hyperreaktivní</a:t>
            </a:r>
            <a:r>
              <a:rPr lang="cs-CZ" b="0" i="0" u="none" strike="noStrike" dirty="0">
                <a:solidFill>
                  <a:srgbClr val="212529"/>
                </a:solidFill>
                <a:effectLst/>
                <a:latin typeface="system-ui"/>
              </a:rPr>
              <a:t>, </a:t>
            </a:r>
            <a:r>
              <a:rPr lang="cs-CZ" b="0" i="0" u="none" strike="noStrike" dirty="0" err="1">
                <a:solidFill>
                  <a:srgbClr val="212529"/>
                </a:solidFill>
                <a:effectLst/>
                <a:latin typeface="system-ui"/>
              </a:rPr>
              <a:t>obturované</a:t>
            </a:r>
            <a:r>
              <a:rPr lang="cs-CZ" b="0" i="0" u="none" strike="noStrike" dirty="0">
                <a:solidFill>
                  <a:srgbClr val="212529"/>
                </a:solidFill>
                <a:effectLst/>
                <a:latin typeface="system-ui"/>
              </a:rPr>
              <a:t> a mají omezenou průchodnost kvůli </a:t>
            </a:r>
            <a:r>
              <a:rPr lang="cs-CZ" b="0" i="0" u="none" strike="noStrike" dirty="0" err="1">
                <a:solidFill>
                  <a:srgbClr val="212529"/>
                </a:solidFill>
                <a:effectLst/>
                <a:latin typeface="system-ui"/>
              </a:rPr>
              <a:t>bronchokonstrikci</a:t>
            </a:r>
            <a:r>
              <a:rPr lang="cs-CZ" b="0" i="0" u="none" strike="noStrike" dirty="0">
                <a:solidFill>
                  <a:srgbClr val="212529"/>
                </a:solidFill>
                <a:effectLst/>
                <a:latin typeface="system-ui"/>
              </a:rPr>
              <a:t>, přítomnosti hlenových žlázek</a:t>
            </a:r>
          </a:p>
          <a:p>
            <a:pPr algn="l"/>
            <a:r>
              <a:rPr lang="cs-CZ" b="0" i="0" u="none" strike="noStrike" dirty="0">
                <a:solidFill>
                  <a:srgbClr val="212529"/>
                </a:solidFill>
                <a:effectLst/>
                <a:latin typeface="system-ui"/>
              </a:rPr>
              <a:t>Klinickým projevem jsou opakované stavy pískotů při dýchání, </a:t>
            </a:r>
            <a:r>
              <a:rPr lang="cs-CZ" b="0" i="0" u="none" strike="noStrike" dirty="0">
                <a:solidFill>
                  <a:srgbClr val="007BFF"/>
                </a:solidFill>
                <a:effectLst/>
                <a:latin typeface="system-ui"/>
                <a:hlinkClick r:id="rId2" tooltip="Dušnost"/>
              </a:rPr>
              <a:t>dušnost</a:t>
            </a:r>
            <a:r>
              <a:rPr lang="cs-CZ" b="0" i="0" u="none" strike="noStrike" dirty="0">
                <a:solidFill>
                  <a:srgbClr val="212529"/>
                </a:solidFill>
                <a:effectLst/>
                <a:latin typeface="system-ui"/>
              </a:rPr>
              <a:t>, tlak na hrudi a kašel, především v noci a časně ráno.</a:t>
            </a:r>
          </a:p>
          <a:p>
            <a:r>
              <a:rPr lang="cs-CZ" dirty="0"/>
              <a:t>Diagnostika – rodinná anamnéza, klinický obraz, funkční vyšetření plic</a:t>
            </a:r>
            <a:br>
              <a:rPr lang="cs-CZ" dirty="0"/>
            </a:br>
            <a:endParaRPr lang="cs-CZ" dirty="0"/>
          </a:p>
        </p:txBody>
      </p:sp>
    </p:spTree>
    <p:extLst>
      <p:ext uri="{BB962C8B-B14F-4D97-AF65-F5344CB8AC3E}">
        <p14:creationId xmlns:p14="http://schemas.microsoft.com/office/powerpoint/2010/main" xmlns="" val="33935761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9C5DD735-4576-AEB0-E6A0-19B32D69496A}"/>
              </a:ext>
            </a:extLst>
          </p:cNvPr>
          <p:cNvSpPr>
            <a:spLocks noGrp="1"/>
          </p:cNvSpPr>
          <p:nvPr>
            <p:ph type="title"/>
          </p:nvPr>
        </p:nvSpPr>
        <p:spPr/>
        <p:txBody>
          <a:bodyPr/>
          <a:lstStyle/>
          <a:p>
            <a:r>
              <a:rPr lang="cs-CZ" dirty="0"/>
              <a:t>Terapie astmatu</a:t>
            </a:r>
          </a:p>
        </p:txBody>
      </p:sp>
      <p:sp>
        <p:nvSpPr>
          <p:cNvPr id="3" name="Zástupný obsah 2">
            <a:extLst>
              <a:ext uri="{FF2B5EF4-FFF2-40B4-BE49-F238E27FC236}">
                <a16:creationId xmlns:a16="http://schemas.microsoft.com/office/drawing/2014/main" xmlns="" id="{C8DF5208-FF60-EEE6-744C-AA9459E9B689}"/>
              </a:ext>
            </a:extLst>
          </p:cNvPr>
          <p:cNvSpPr>
            <a:spLocks noGrp="1"/>
          </p:cNvSpPr>
          <p:nvPr>
            <p:ph idx="1"/>
          </p:nvPr>
        </p:nvSpPr>
        <p:spPr>
          <a:xfrm>
            <a:off x="838200" y="1531917"/>
            <a:ext cx="10515600" cy="4645046"/>
          </a:xfrm>
        </p:spPr>
        <p:txBody>
          <a:bodyPr>
            <a:normAutofit fontScale="25000" lnSpcReduction="20000"/>
          </a:bodyPr>
          <a:lstStyle/>
          <a:p>
            <a:pPr algn="l">
              <a:buFont typeface="Arial" panose="020B0604020202020204" pitchFamily="34" charset="0"/>
              <a:buChar char="•"/>
            </a:pPr>
            <a:r>
              <a:rPr lang="cs-CZ" sz="8000" b="0" i="0" u="none" strike="noStrike" dirty="0">
                <a:solidFill>
                  <a:srgbClr val="212529"/>
                </a:solidFill>
                <a:effectLst/>
              </a:rPr>
              <a:t>Hlavním cílem je </a:t>
            </a:r>
            <a:r>
              <a:rPr lang="cs-CZ" sz="8000" b="1" i="0" u="none" strike="noStrike" dirty="0">
                <a:solidFill>
                  <a:srgbClr val="212529"/>
                </a:solidFill>
                <a:effectLst/>
              </a:rPr>
              <a:t>uvést astma pod kontrolu</a:t>
            </a:r>
            <a:r>
              <a:rPr lang="cs-CZ" sz="8000" b="0" i="0" u="none" strike="noStrike" dirty="0">
                <a:solidFill>
                  <a:srgbClr val="212529"/>
                </a:solidFill>
                <a:effectLst/>
              </a:rPr>
              <a:t>, aby se neprojevovalo dušností a neomezovalo dítě v běžných činnostech.</a:t>
            </a:r>
          </a:p>
          <a:p>
            <a:pPr algn="l">
              <a:buFont typeface="Arial" panose="020B0604020202020204" pitchFamily="34" charset="0"/>
              <a:buChar char="•"/>
            </a:pPr>
            <a:r>
              <a:rPr lang="cs-CZ" sz="8000" b="0" i="0" u="none" strike="noStrike" dirty="0">
                <a:solidFill>
                  <a:srgbClr val="212529"/>
                </a:solidFill>
                <a:effectLst/>
              </a:rPr>
              <a:t>Kontrola astmatu znamená:</a:t>
            </a:r>
          </a:p>
          <a:p>
            <a:pPr marL="742950" lvl="1" indent="-285750" algn="l">
              <a:buFont typeface="Arial" panose="020B0604020202020204" pitchFamily="34" charset="0"/>
              <a:buChar char="•"/>
            </a:pPr>
            <a:r>
              <a:rPr lang="cs-CZ" sz="8000" b="0" i="0" u="none" strike="noStrike" dirty="0">
                <a:solidFill>
                  <a:srgbClr val="212529"/>
                </a:solidFill>
                <a:effectLst/>
              </a:rPr>
              <a:t>vymizení chronických příznaků</a:t>
            </a:r>
          </a:p>
          <a:p>
            <a:pPr marL="742950" lvl="1" indent="-285750" algn="l">
              <a:buFont typeface="Arial" panose="020B0604020202020204" pitchFamily="34" charset="0"/>
              <a:buChar char="•"/>
            </a:pPr>
            <a:r>
              <a:rPr lang="cs-CZ" sz="8000" b="0" i="0" u="none" strike="noStrike" dirty="0">
                <a:solidFill>
                  <a:srgbClr val="212529"/>
                </a:solidFill>
                <a:effectLst/>
              </a:rPr>
              <a:t>snížení příznaků na ojedinělé akutní exacerbace</a:t>
            </a:r>
          </a:p>
          <a:p>
            <a:pPr marL="742950" lvl="1" indent="-285750" algn="l">
              <a:buFont typeface="Arial" panose="020B0604020202020204" pitchFamily="34" charset="0"/>
              <a:buChar char="•"/>
            </a:pPr>
            <a:r>
              <a:rPr lang="cs-CZ" sz="8000" b="0" i="0" strike="noStrike" dirty="0">
                <a:effectLst/>
              </a:rPr>
              <a:t>žádná nebo minimální spotřeba úlevových léků</a:t>
            </a:r>
          </a:p>
          <a:p>
            <a:pPr marL="742950" lvl="1" indent="-285750" algn="l">
              <a:buFont typeface="Arial" panose="020B0604020202020204" pitchFamily="34" charset="0"/>
              <a:buChar char="•"/>
            </a:pPr>
            <a:r>
              <a:rPr lang="cs-CZ" sz="8000" b="0" i="0" strike="noStrike" dirty="0">
                <a:effectLst/>
              </a:rPr>
              <a:t>stabilizace plicní </a:t>
            </a:r>
            <a:r>
              <a:rPr lang="cs-CZ" sz="8000" b="0" i="0" strike="noStrike" dirty="0" err="1">
                <a:effectLst/>
              </a:rPr>
              <a:t>funkcenormální</a:t>
            </a:r>
            <a:r>
              <a:rPr lang="cs-CZ" sz="8000" b="0" i="0" strike="noStrike" dirty="0">
                <a:effectLst/>
              </a:rPr>
              <a:t> tělesná výkonnost.</a:t>
            </a:r>
          </a:p>
          <a:p>
            <a:pPr algn="l">
              <a:buFont typeface="Arial" panose="020B0604020202020204" pitchFamily="34" charset="0"/>
              <a:buChar char="•"/>
            </a:pPr>
            <a:r>
              <a:rPr lang="cs-CZ" sz="8000" b="1" i="0" strike="noStrike" dirty="0">
                <a:effectLst/>
              </a:rPr>
              <a:t>Farmakoterapie</a:t>
            </a:r>
            <a:r>
              <a:rPr lang="cs-CZ" sz="8000" b="0" i="0" strike="noStrike" dirty="0">
                <a:effectLst/>
              </a:rPr>
              <a:t> + </a:t>
            </a:r>
            <a:r>
              <a:rPr lang="cs-CZ" sz="8000" b="1" i="0" strike="noStrike" dirty="0">
                <a:effectLst/>
              </a:rPr>
              <a:t>eliminace kontaktu s alergeny</a:t>
            </a:r>
            <a:r>
              <a:rPr lang="cs-CZ" sz="8000" b="0" i="0" strike="noStrike" dirty="0">
                <a:effectLst/>
              </a:rPr>
              <a:t> ev. alergenová imunoterapie + </a:t>
            </a:r>
            <a:r>
              <a:rPr lang="cs-CZ" sz="8000" b="1" i="0" strike="noStrike" dirty="0">
                <a:effectLst/>
              </a:rPr>
              <a:t>klimatická léčba</a:t>
            </a:r>
            <a:r>
              <a:rPr lang="cs-CZ" sz="8000" b="0" i="0" strike="noStrike" dirty="0">
                <a:effectLst/>
              </a:rPr>
              <a:t> (lázně, pobyt u moře, speleoterapie, rehabilitace, </a:t>
            </a:r>
            <a:r>
              <a:rPr lang="cs-CZ" sz="8000" b="0" i="0" strike="noStrike" dirty="0">
                <a:effectLst/>
                <a:hlinkClick r:id="rId2" tooltip="Psychoterapie">
                  <a:extLst>
                    <a:ext uri="{A12FA001-AC4F-418D-AE19-62706E023703}">
                      <ahyp:hlinkClr xmlns:ahyp="http://schemas.microsoft.com/office/drawing/2018/hyperlinkcolor" xmlns="" val="tx"/>
                    </a:ext>
                  </a:extLst>
                </a:hlinkClick>
              </a:rPr>
              <a:t>psychoterapie</a:t>
            </a:r>
            <a:r>
              <a:rPr lang="cs-CZ" sz="8000" b="0" i="0" strike="noStrike" dirty="0">
                <a:effectLst/>
              </a:rPr>
              <a:t>).</a:t>
            </a:r>
            <a:r>
              <a:rPr lang="cs-CZ" sz="8000" b="0" i="0" strike="noStrike" baseline="30000" dirty="0">
                <a:effectLst/>
                <a:hlinkClick r:id="rId3">
                  <a:extLst>
                    <a:ext uri="{A12FA001-AC4F-418D-AE19-62706E023703}">
                      <ahyp:hlinkClr xmlns:ahyp="http://schemas.microsoft.com/office/drawing/2018/hyperlinkcolor" xmlns="" val="tx"/>
                    </a:ext>
                  </a:extLst>
                </a:hlinkClick>
              </a:rPr>
              <a:t>[2]</a:t>
            </a:r>
            <a:endParaRPr lang="cs-CZ" sz="8000" b="0" i="0" strike="noStrike" dirty="0">
              <a:effectLst/>
            </a:endParaRPr>
          </a:p>
          <a:p>
            <a:pPr algn="l">
              <a:buFont typeface="Arial" panose="020B0604020202020204" pitchFamily="34" charset="0"/>
              <a:buChar char="•"/>
            </a:pPr>
            <a:r>
              <a:rPr lang="cs-CZ" sz="8000" b="0" i="1" strike="noStrike" dirty="0">
                <a:effectLst/>
              </a:rPr>
              <a:t>Edukace</a:t>
            </a:r>
            <a:r>
              <a:rPr lang="cs-CZ" sz="8000" b="0" i="0" strike="noStrike" dirty="0">
                <a:effectLst/>
              </a:rPr>
              <a:t> blízkých dítěte – informujeme rodinu, dítě, u školních dětí by měl informace dostat i učitel.</a:t>
            </a:r>
          </a:p>
          <a:p>
            <a:pPr algn="l">
              <a:buFont typeface="Arial" panose="020B0604020202020204" pitchFamily="34" charset="0"/>
              <a:buChar char="•"/>
            </a:pPr>
            <a:r>
              <a:rPr lang="cs-CZ" sz="8000" b="0" i="1" strike="noStrike" dirty="0">
                <a:effectLst/>
              </a:rPr>
              <a:t>Péče o prostředí</a:t>
            </a:r>
            <a:r>
              <a:rPr lang="cs-CZ" sz="8000" b="0" i="0" strike="noStrike" dirty="0">
                <a:effectLst/>
              </a:rPr>
              <a:t> – optimální teploty a vlhkosti (19–20 °C, 40–50 % relativní vlhkost), vytváření </a:t>
            </a:r>
            <a:r>
              <a:rPr lang="cs-CZ" sz="8000" b="0" i="0" strike="noStrike" dirty="0" err="1">
                <a:effectLst/>
              </a:rPr>
              <a:t>bezalergenního</a:t>
            </a:r>
            <a:r>
              <a:rPr lang="cs-CZ" sz="8000" b="0" i="0" strike="noStrike" dirty="0">
                <a:effectLst/>
              </a:rPr>
              <a:t> prostředí (úprava lůžka, domácí zvířata), odstranění škodlivých látek z bytu (nad plynový sporák digestoř, kuřáctví rodičů, …).</a:t>
            </a:r>
          </a:p>
          <a:p>
            <a:pPr algn="l">
              <a:buFont typeface="Arial" panose="020B0604020202020204" pitchFamily="34" charset="0"/>
              <a:buChar char="•"/>
            </a:pPr>
            <a:r>
              <a:rPr lang="cs-CZ" sz="8000" b="0" i="1" strike="noStrike" dirty="0">
                <a:effectLst/>
              </a:rPr>
              <a:t>Sanace infekčních ložisek</a:t>
            </a:r>
            <a:r>
              <a:rPr lang="cs-CZ" sz="8000" b="0" i="0" strike="noStrike" dirty="0">
                <a:effectLst/>
              </a:rPr>
              <a:t> – opakované infekce HCD mohou často astma spouštět, nebo ho doprovází – u předškoláků patří k rutinnímu vyšetření ověření </a:t>
            </a:r>
            <a:r>
              <a:rPr lang="cs-CZ" sz="8000" b="0" i="0" strike="noStrike" dirty="0">
                <a:effectLst/>
                <a:hlinkClick r:id="rId4" tooltip="Adenoidní vegetace">
                  <a:extLst>
                    <a:ext uri="{A12FA001-AC4F-418D-AE19-62706E023703}">
                      <ahyp:hlinkClr xmlns:ahyp="http://schemas.microsoft.com/office/drawing/2018/hyperlinkcolor" xmlns="" val="tx"/>
                    </a:ext>
                  </a:extLst>
                </a:hlinkClick>
              </a:rPr>
              <a:t>adenoidní vegetace</a:t>
            </a:r>
            <a:r>
              <a:rPr lang="cs-CZ" sz="8000" b="0" i="0" strike="noStrike" dirty="0">
                <a:effectLst/>
              </a:rPr>
              <a:t>, při pozitivitě vždy </a:t>
            </a:r>
            <a:r>
              <a:rPr lang="cs-CZ" sz="8000" b="0" i="0" strike="noStrike" dirty="0" err="1">
                <a:effectLst/>
              </a:rPr>
              <a:t>adenotomie</a:t>
            </a:r>
            <a:r>
              <a:rPr lang="cs-CZ" sz="6000" b="0" i="0" strike="noStrike" dirty="0">
                <a:effectLst/>
              </a:rPr>
              <a:t>.</a:t>
            </a:r>
          </a:p>
        </p:txBody>
      </p:sp>
    </p:spTree>
    <p:extLst>
      <p:ext uri="{BB962C8B-B14F-4D97-AF65-F5344CB8AC3E}">
        <p14:creationId xmlns:p14="http://schemas.microsoft.com/office/powerpoint/2010/main" xmlns="" val="3878692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E8D93ED-6F34-F74C-9346-8EACFB2BD2B3}"/>
              </a:ext>
            </a:extLst>
          </p:cNvPr>
          <p:cNvSpPr>
            <a:spLocks noGrp="1"/>
          </p:cNvSpPr>
          <p:nvPr>
            <p:ph type="title"/>
          </p:nvPr>
        </p:nvSpPr>
        <p:spPr/>
        <p:txBody>
          <a:bodyPr/>
          <a:lstStyle/>
          <a:p>
            <a:pPr algn="ctr"/>
            <a:r>
              <a:rPr lang="cs-CZ" dirty="0"/>
              <a:t>Prenatální příčiny asfyxie</a:t>
            </a:r>
          </a:p>
        </p:txBody>
      </p:sp>
      <p:sp>
        <p:nvSpPr>
          <p:cNvPr id="3" name="Zástupný symbol pro obsah 2">
            <a:extLst>
              <a:ext uri="{FF2B5EF4-FFF2-40B4-BE49-F238E27FC236}">
                <a16:creationId xmlns:a16="http://schemas.microsoft.com/office/drawing/2014/main" xmlns="" id="{8B17D84A-164D-6047-8B04-22915007E9D1}"/>
              </a:ext>
            </a:extLst>
          </p:cNvPr>
          <p:cNvSpPr>
            <a:spLocks noGrp="1"/>
          </p:cNvSpPr>
          <p:nvPr>
            <p:ph idx="1"/>
          </p:nvPr>
        </p:nvSpPr>
        <p:spPr>
          <a:xfrm>
            <a:off x="838200" y="1825624"/>
            <a:ext cx="10515600" cy="5032375"/>
          </a:xfrm>
        </p:spPr>
        <p:txBody>
          <a:bodyPr>
            <a:normAutofit/>
          </a:bodyPr>
          <a:lstStyle/>
          <a:p>
            <a:pPr marL="0" indent="0">
              <a:buNone/>
            </a:pPr>
            <a:r>
              <a:rPr lang="cs-CZ" dirty="0"/>
              <a:t>Přerušení průtoku krve </a:t>
            </a:r>
            <a:r>
              <a:rPr lang="cs-CZ" dirty="0" smtClean="0"/>
              <a:t>pupečníkem</a:t>
            </a:r>
            <a:endParaRPr lang="cs-CZ" dirty="0"/>
          </a:p>
          <a:p>
            <a:pPr marL="0" indent="0">
              <a:buNone/>
            </a:pPr>
            <a:r>
              <a:rPr lang="cs-CZ" dirty="0"/>
              <a:t>Porušení výměny plynů na úrovni </a:t>
            </a:r>
            <a:r>
              <a:rPr lang="cs-CZ" dirty="0" smtClean="0"/>
              <a:t>placenty</a:t>
            </a:r>
            <a:endParaRPr lang="cs-CZ" dirty="0"/>
          </a:p>
          <a:p>
            <a:pPr marL="0" indent="0">
              <a:buNone/>
            </a:pPr>
            <a:r>
              <a:rPr lang="cs-CZ" dirty="0"/>
              <a:t>Porucha </a:t>
            </a:r>
            <a:r>
              <a:rPr lang="cs-CZ" dirty="0" err="1"/>
              <a:t>perfúze</a:t>
            </a:r>
            <a:r>
              <a:rPr lang="cs-CZ" dirty="0"/>
              <a:t> na mateřské straně </a:t>
            </a:r>
            <a:r>
              <a:rPr lang="cs-CZ" dirty="0" smtClean="0"/>
              <a:t>matky</a:t>
            </a:r>
            <a:endParaRPr lang="cs-CZ" dirty="0"/>
          </a:p>
          <a:p>
            <a:pPr marL="0" indent="0">
              <a:buNone/>
            </a:pPr>
            <a:r>
              <a:rPr lang="cs-CZ" dirty="0"/>
              <a:t>Porucha </a:t>
            </a:r>
            <a:r>
              <a:rPr lang="cs-CZ" dirty="0" err="1"/>
              <a:t>oxygenace</a:t>
            </a:r>
            <a:r>
              <a:rPr lang="cs-CZ" dirty="0"/>
              <a:t> </a:t>
            </a:r>
            <a:r>
              <a:rPr lang="cs-CZ" dirty="0" smtClean="0"/>
              <a:t>matky</a:t>
            </a:r>
            <a:endParaRPr lang="cs-CZ" dirty="0"/>
          </a:p>
        </p:txBody>
      </p:sp>
    </p:spTree>
    <p:extLst>
      <p:ext uri="{BB962C8B-B14F-4D97-AF65-F5344CB8AC3E}">
        <p14:creationId xmlns:p14="http://schemas.microsoft.com/office/powerpoint/2010/main" xmlns="" val="22330371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Cizí těleso v dýchacích cestách</a:t>
            </a:r>
          </a:p>
        </p:txBody>
      </p:sp>
      <p:sp>
        <p:nvSpPr>
          <p:cNvPr id="3" name="Zástupný symbol pro obsah 2"/>
          <p:cNvSpPr>
            <a:spLocks noGrp="1"/>
          </p:cNvSpPr>
          <p:nvPr>
            <p:ph idx="1"/>
          </p:nvPr>
        </p:nvSpPr>
        <p:spPr/>
        <p:txBody>
          <a:bodyPr>
            <a:normAutofit fontScale="85000" lnSpcReduction="20000"/>
          </a:bodyPr>
          <a:lstStyle/>
          <a:p>
            <a:r>
              <a:rPr lang="cs-CZ" dirty="0"/>
              <a:t>Aspirace pevného tělesa, tekutiny, plynu nebo emulze do DC</a:t>
            </a:r>
          </a:p>
          <a:p>
            <a:r>
              <a:rPr lang="cs-CZ" dirty="0"/>
              <a:t>Částečná či úplná obturace DC</a:t>
            </a:r>
          </a:p>
          <a:p>
            <a:r>
              <a:rPr lang="cs-CZ" dirty="0"/>
              <a:t>Riziko zánětu</a:t>
            </a:r>
          </a:p>
          <a:p>
            <a:r>
              <a:rPr lang="cs-CZ" dirty="0"/>
              <a:t>Nejčastěji do 3let věku</a:t>
            </a:r>
          </a:p>
          <a:p>
            <a:pPr>
              <a:buNone/>
            </a:pPr>
            <a:endParaRPr lang="cs-CZ" dirty="0"/>
          </a:p>
          <a:p>
            <a:pPr>
              <a:buNone/>
            </a:pPr>
            <a:r>
              <a:rPr lang="cs-CZ" dirty="0"/>
              <a:t>Co děti aspirují?</a:t>
            </a:r>
          </a:p>
          <a:p>
            <a:pPr>
              <a:buNone/>
            </a:pPr>
            <a:r>
              <a:rPr lang="cs-CZ" dirty="0"/>
              <a:t>MM, stravu, korálky, mince, oříšky, luštěniny, zvratky</a:t>
            </a:r>
          </a:p>
          <a:p>
            <a:pPr>
              <a:buNone/>
            </a:pPr>
            <a:endParaRPr lang="cs-CZ" dirty="0"/>
          </a:p>
          <a:p>
            <a:pPr>
              <a:buNone/>
            </a:pPr>
            <a:r>
              <a:rPr lang="cs-CZ" dirty="0"/>
              <a:t>Typická anamnéza?</a:t>
            </a:r>
          </a:p>
          <a:p>
            <a:pPr>
              <a:buNone/>
            </a:pPr>
            <a:r>
              <a:rPr lang="cs-CZ" dirty="0"/>
              <a:t>Kašle při pití, jídle, CT při hře, smíchu pláči v ruce, náhlý rozvoj dušnosti, usilovný kašel až cyanóza, bolest na hrudi, tachypnoe, apnoe, bezvědomí</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Cizí těleso v DC - PNP</a:t>
            </a:r>
          </a:p>
        </p:txBody>
      </p:sp>
      <p:sp>
        <p:nvSpPr>
          <p:cNvPr id="3" name="Zástupný symbol pro obsah 2"/>
          <p:cNvSpPr>
            <a:spLocks noGrp="1"/>
          </p:cNvSpPr>
          <p:nvPr>
            <p:ph idx="1"/>
          </p:nvPr>
        </p:nvSpPr>
        <p:spPr/>
        <p:txBody>
          <a:bodyPr/>
          <a:lstStyle/>
          <a:p>
            <a:r>
              <a:rPr lang="cs-CZ" dirty="0"/>
              <a:t>Nutit dítě ke kašli, údery mezi lopatky, </a:t>
            </a:r>
            <a:r>
              <a:rPr lang="cs-CZ" dirty="0" err="1"/>
              <a:t>Heimlichův</a:t>
            </a:r>
            <a:r>
              <a:rPr lang="cs-CZ" dirty="0"/>
              <a:t> manévr (NE do roka věku!!), </a:t>
            </a:r>
            <a:r>
              <a:rPr lang="cs-CZ" dirty="0" err="1"/>
              <a:t>ev.prodechnutí</a:t>
            </a:r>
            <a:r>
              <a:rPr lang="cs-CZ" dirty="0"/>
              <a:t> a posunutí CT nejčastěji do P bronchu</a:t>
            </a:r>
          </a:p>
          <a:p>
            <a:r>
              <a:rPr lang="cs-CZ" dirty="0"/>
              <a:t>Při </a:t>
            </a:r>
            <a:r>
              <a:rPr lang="cs-CZ" dirty="0" err="1"/>
              <a:t>bezděší</a:t>
            </a:r>
            <a:r>
              <a:rPr lang="cs-CZ" dirty="0"/>
              <a:t> zahájit KPR </a:t>
            </a:r>
            <a:r>
              <a:rPr lang="cs-CZ" dirty="0" err="1"/>
              <a:t>vč.intubace</a:t>
            </a:r>
            <a:r>
              <a:rPr lang="cs-CZ" dirty="0"/>
              <a:t>/</a:t>
            </a:r>
            <a:r>
              <a:rPr lang="cs-CZ" dirty="0" err="1"/>
              <a:t>koniotomie</a:t>
            </a:r>
            <a:endParaRPr lang="cs-CZ" dirty="0"/>
          </a:p>
          <a:p>
            <a:r>
              <a:rPr lang="cs-CZ" dirty="0"/>
              <a:t>Kontrola VF</a:t>
            </a:r>
          </a:p>
          <a:p>
            <a:r>
              <a:rPr lang="cs-CZ" dirty="0"/>
              <a:t>V nemocnici endoskopické odstranění CT - bronchoskopie</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cizí těleso v DC 1.jpg"/>
          <p:cNvPicPr>
            <a:picLocks noGrp="1" noChangeAspect="1"/>
          </p:cNvPicPr>
          <p:nvPr>
            <p:ph idx="1"/>
          </p:nvPr>
        </p:nvPicPr>
        <p:blipFill>
          <a:blip r:embed="rId2"/>
          <a:stretch>
            <a:fillRect/>
          </a:stretch>
        </p:blipFill>
        <p:spPr>
          <a:xfrm>
            <a:off x="1261214" y="1450200"/>
            <a:ext cx="2005761" cy="4525963"/>
          </a:xfrm>
        </p:spPr>
      </p:pic>
      <p:pic>
        <p:nvPicPr>
          <p:cNvPr id="5" name="Obrázek 4" descr="cizí těleso v DC.jpg"/>
          <p:cNvPicPr>
            <a:picLocks noChangeAspect="1"/>
          </p:cNvPicPr>
          <p:nvPr/>
        </p:nvPicPr>
        <p:blipFill>
          <a:blip r:embed="rId3"/>
          <a:stretch>
            <a:fillRect/>
          </a:stretch>
        </p:blipFill>
        <p:spPr>
          <a:xfrm>
            <a:off x="0" y="0"/>
            <a:ext cx="4828190" cy="6858000"/>
          </a:xfrm>
          <a:prstGeom prst="rect">
            <a:avLst/>
          </a:prstGeom>
        </p:spPr>
      </p:pic>
      <p:pic>
        <p:nvPicPr>
          <p:cNvPr id="6" name="Obrázek 5" descr="cizí těleso v DC 1.jpg"/>
          <p:cNvPicPr>
            <a:picLocks noChangeAspect="1"/>
          </p:cNvPicPr>
          <p:nvPr/>
        </p:nvPicPr>
        <p:blipFill>
          <a:blip r:embed="rId2"/>
          <a:stretch>
            <a:fillRect/>
          </a:stretch>
        </p:blipFill>
        <p:spPr>
          <a:xfrm rot="16200000">
            <a:off x="6926172" y="-308344"/>
            <a:ext cx="3039245" cy="6858000"/>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E19A4CA4-36A1-9E8D-AE87-40F25ABAAFE9}"/>
              </a:ext>
            </a:extLst>
          </p:cNvPr>
          <p:cNvSpPr>
            <a:spLocks noGrp="1"/>
          </p:cNvSpPr>
          <p:nvPr>
            <p:ph type="title"/>
          </p:nvPr>
        </p:nvSpPr>
        <p:spPr/>
        <p:txBody>
          <a:bodyPr>
            <a:normAutofit/>
          </a:bodyPr>
          <a:lstStyle/>
          <a:p>
            <a:r>
              <a:rPr lang="cs-CZ" dirty="0"/>
              <a:t>Kardiologická onemocnění v dětském věku</a:t>
            </a:r>
          </a:p>
        </p:txBody>
      </p:sp>
      <p:sp>
        <p:nvSpPr>
          <p:cNvPr id="3" name="Zástupný obsah 2">
            <a:extLst>
              <a:ext uri="{FF2B5EF4-FFF2-40B4-BE49-F238E27FC236}">
                <a16:creationId xmlns:a16="http://schemas.microsoft.com/office/drawing/2014/main" xmlns="" id="{4DDCB448-1FCC-C479-47C2-6F54D30D313F}"/>
              </a:ext>
            </a:extLst>
          </p:cNvPr>
          <p:cNvSpPr>
            <a:spLocks noGrp="1"/>
          </p:cNvSpPr>
          <p:nvPr>
            <p:ph idx="1"/>
          </p:nvPr>
        </p:nvSpPr>
        <p:spPr/>
        <p:txBody>
          <a:bodyPr/>
          <a:lstStyle/>
          <a:p>
            <a:pPr marL="0" indent="0">
              <a:buNone/>
            </a:pPr>
            <a:r>
              <a:rPr lang="cs-CZ" dirty="0"/>
              <a:t>Prenatální kardiologie</a:t>
            </a:r>
          </a:p>
          <a:p>
            <a:r>
              <a:rPr lang="cs-CZ" sz="2000" dirty="0" err="1"/>
              <a:t>Vrozene</a:t>
            </a:r>
            <a:r>
              <a:rPr lang="cs-CZ" sz="2000" dirty="0"/>
              <a:t>́ </a:t>
            </a:r>
            <a:r>
              <a:rPr lang="cs-CZ" sz="2000" dirty="0" err="1"/>
              <a:t>srdec</a:t>
            </a:r>
            <a:r>
              <a:rPr lang="cs-CZ" sz="2000" dirty="0"/>
              <a:t>̌ní vady jsou </a:t>
            </a:r>
            <a:r>
              <a:rPr lang="cs-CZ" sz="2000" dirty="0" err="1"/>
              <a:t>nejc</a:t>
            </a:r>
            <a:r>
              <a:rPr lang="cs-CZ" sz="2000" dirty="0"/>
              <a:t>̌</a:t>
            </a:r>
            <a:r>
              <a:rPr lang="cs-CZ" sz="2000" dirty="0" err="1"/>
              <a:t>aste</a:t>
            </a:r>
            <a:r>
              <a:rPr lang="cs-CZ" sz="2000" dirty="0"/>
              <a:t>̌</a:t>
            </a:r>
            <a:r>
              <a:rPr lang="cs-CZ" sz="2000" dirty="0" err="1"/>
              <a:t>js</a:t>
            </a:r>
            <a:r>
              <a:rPr lang="cs-CZ" sz="2000" dirty="0"/>
              <a:t>̌í vrozenou </a:t>
            </a:r>
            <a:r>
              <a:rPr lang="cs-CZ" sz="2000" dirty="0" err="1"/>
              <a:t>anoma</a:t>
            </a:r>
            <a:r>
              <a:rPr lang="cs-CZ" sz="2000" dirty="0"/>
              <a:t>́</a:t>
            </a:r>
            <a:r>
              <a:rPr lang="cs-CZ" sz="2000" dirty="0" err="1"/>
              <a:t>lií</a:t>
            </a:r>
            <a:endParaRPr lang="cs-CZ" sz="2000" dirty="0"/>
          </a:p>
          <a:p>
            <a:r>
              <a:rPr lang="cs-CZ" sz="2000" dirty="0"/>
              <a:t>Prenatální ECHO od 18.týdne – lze diagnostikovat většinu </a:t>
            </a:r>
            <a:r>
              <a:rPr lang="cs-CZ" sz="2000" dirty="0" err="1"/>
              <a:t>závažnějších</a:t>
            </a:r>
            <a:r>
              <a:rPr lang="cs-CZ" sz="2000" dirty="0"/>
              <a:t> </a:t>
            </a:r>
            <a:r>
              <a:rPr lang="cs-CZ" sz="2000" dirty="0" err="1"/>
              <a:t>srdečních</a:t>
            </a:r>
            <a:r>
              <a:rPr lang="cs-CZ" sz="2000" dirty="0"/>
              <a:t> vad a poruch </a:t>
            </a:r>
            <a:r>
              <a:rPr lang="cs-CZ" sz="2000" dirty="0" err="1"/>
              <a:t>srdeční</a:t>
            </a:r>
            <a:r>
              <a:rPr lang="cs-CZ" sz="2000" dirty="0"/>
              <a:t> funkce</a:t>
            </a:r>
          </a:p>
        </p:txBody>
      </p:sp>
      <p:pic>
        <p:nvPicPr>
          <p:cNvPr id="1026" name="Picture 2"/>
          <p:cNvPicPr>
            <a:picLocks noChangeAspect="1" noChangeArrowheads="1"/>
          </p:cNvPicPr>
          <p:nvPr/>
        </p:nvPicPr>
        <p:blipFill>
          <a:blip r:embed="rId2" cstate="print"/>
          <a:srcRect l="24300" t="33967" r="41279" b="31886"/>
          <a:stretch>
            <a:fillRect/>
          </a:stretch>
        </p:blipFill>
        <p:spPr bwMode="auto">
          <a:xfrm>
            <a:off x="1771009" y="3612875"/>
            <a:ext cx="4829047" cy="28800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24116" t="33683" r="54551" b="23652"/>
          <a:stretch>
            <a:fillRect/>
          </a:stretch>
        </p:blipFill>
        <p:spPr bwMode="auto">
          <a:xfrm>
            <a:off x="7176120" y="3645024"/>
            <a:ext cx="2324200" cy="2880000"/>
          </a:xfrm>
          <a:prstGeom prst="rect">
            <a:avLst/>
          </a:prstGeom>
          <a:noFill/>
          <a:ln w="9525">
            <a:noFill/>
            <a:miter lim="800000"/>
            <a:headEnd/>
            <a:tailEnd/>
          </a:ln>
        </p:spPr>
      </p:pic>
      <p:sp>
        <p:nvSpPr>
          <p:cNvPr id="6" name="TextovéPole 5"/>
          <p:cNvSpPr txBox="1"/>
          <p:nvPr/>
        </p:nvSpPr>
        <p:spPr>
          <a:xfrm>
            <a:off x="2927648" y="6525345"/>
            <a:ext cx="3672408" cy="246221"/>
          </a:xfrm>
          <a:prstGeom prst="rect">
            <a:avLst/>
          </a:prstGeom>
          <a:noFill/>
        </p:spPr>
        <p:txBody>
          <a:bodyPr wrap="square" rtlCol="0">
            <a:spAutoFit/>
          </a:bodyPr>
          <a:lstStyle/>
          <a:p>
            <a:r>
              <a:rPr lang="cs-CZ" sz="1000" dirty="0">
                <a:solidFill>
                  <a:schemeClr val="bg1">
                    <a:lumMod val="85000"/>
                  </a:schemeClr>
                </a:solidFill>
              </a:rPr>
              <a:t>https://www.umimefakta.cz/cviceni-srdce-cevy</a:t>
            </a:r>
          </a:p>
        </p:txBody>
      </p:sp>
    </p:spTree>
    <p:extLst>
      <p:ext uri="{BB962C8B-B14F-4D97-AF65-F5344CB8AC3E}">
        <p14:creationId xmlns:p14="http://schemas.microsoft.com/office/powerpoint/2010/main" xmlns="" val="8275431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0057567-37CF-6820-7D6E-0D3182072FF2}"/>
              </a:ext>
            </a:extLst>
          </p:cNvPr>
          <p:cNvSpPr>
            <a:spLocks noGrp="1"/>
          </p:cNvSpPr>
          <p:nvPr>
            <p:ph type="title"/>
          </p:nvPr>
        </p:nvSpPr>
        <p:spPr/>
        <p:txBody>
          <a:bodyPr/>
          <a:lstStyle/>
          <a:p>
            <a:r>
              <a:rPr lang="cs-CZ" dirty="0"/>
              <a:t>Příznaky</a:t>
            </a:r>
          </a:p>
        </p:txBody>
      </p:sp>
      <p:sp>
        <p:nvSpPr>
          <p:cNvPr id="3" name="Zástupný obsah 2">
            <a:extLst>
              <a:ext uri="{FF2B5EF4-FFF2-40B4-BE49-F238E27FC236}">
                <a16:creationId xmlns:a16="http://schemas.microsoft.com/office/drawing/2014/main" xmlns="" id="{34ED520E-7AC0-009A-042C-4B30D6644483}"/>
              </a:ext>
            </a:extLst>
          </p:cNvPr>
          <p:cNvSpPr>
            <a:spLocks noGrp="1"/>
          </p:cNvSpPr>
          <p:nvPr>
            <p:ph idx="1"/>
          </p:nvPr>
        </p:nvSpPr>
        <p:spPr/>
        <p:txBody>
          <a:bodyPr>
            <a:normAutofit fontScale="77500" lnSpcReduction="20000"/>
          </a:bodyPr>
          <a:lstStyle/>
          <a:p>
            <a:pPr marL="0" indent="0">
              <a:buNone/>
            </a:pPr>
            <a:r>
              <a:rPr lang="cs-CZ" sz="1800" dirty="0" err="1"/>
              <a:t>Cyanóza</a:t>
            </a:r>
            <a:r>
              <a:rPr lang="cs-CZ" sz="1800" dirty="0"/>
              <a:t> - </a:t>
            </a:r>
            <a:r>
              <a:rPr lang="cs-CZ" sz="1800" dirty="0" err="1"/>
              <a:t>centrální</a:t>
            </a:r>
            <a:r>
              <a:rPr lang="cs-CZ" sz="1800" dirty="0"/>
              <a:t> a periferní a </a:t>
            </a:r>
            <a:r>
              <a:rPr lang="cs-CZ" sz="1800" dirty="0" err="1"/>
              <a:t>smíšená</a:t>
            </a:r>
            <a:endParaRPr lang="cs-CZ" sz="1800" dirty="0"/>
          </a:p>
          <a:p>
            <a:pPr marL="0" indent="0">
              <a:buNone/>
            </a:pPr>
            <a:r>
              <a:rPr lang="cs-CZ" sz="1800" b="1" dirty="0"/>
              <a:t>Centrální </a:t>
            </a:r>
            <a:r>
              <a:rPr lang="cs-CZ" sz="1800" b="1" dirty="0" err="1"/>
              <a:t>cyanóza</a:t>
            </a:r>
            <a:r>
              <a:rPr lang="cs-CZ" sz="1800" b="1" dirty="0"/>
              <a:t> </a:t>
            </a:r>
          </a:p>
          <a:p>
            <a:r>
              <a:rPr lang="cs-CZ" sz="1800" dirty="0"/>
              <a:t>Je </a:t>
            </a:r>
            <a:r>
              <a:rPr lang="cs-CZ" sz="1800" dirty="0" err="1"/>
              <a:t>prohlubována</a:t>
            </a:r>
            <a:r>
              <a:rPr lang="cs-CZ" sz="1800" dirty="0"/>
              <a:t> </a:t>
            </a:r>
            <a:r>
              <a:rPr lang="cs-CZ" sz="1800" dirty="0" err="1"/>
              <a:t>při</a:t>
            </a:r>
            <a:r>
              <a:rPr lang="cs-CZ" sz="1800" dirty="0"/>
              <a:t> </a:t>
            </a:r>
            <a:r>
              <a:rPr lang="cs-CZ" sz="1800" dirty="0" err="1"/>
              <a:t>křiku</a:t>
            </a:r>
            <a:r>
              <a:rPr lang="cs-CZ" sz="1800" dirty="0"/>
              <a:t> </a:t>
            </a:r>
            <a:r>
              <a:rPr lang="cs-CZ" sz="1800" dirty="0" err="1"/>
              <a:t>dítěte</a:t>
            </a:r>
            <a:r>
              <a:rPr lang="cs-CZ" sz="1800" dirty="0"/>
              <a:t> (</a:t>
            </a:r>
            <a:r>
              <a:rPr lang="cs-CZ" sz="1800" dirty="0" err="1"/>
              <a:t>cyanóza</a:t>
            </a:r>
            <a:r>
              <a:rPr lang="cs-CZ" sz="1800" dirty="0"/>
              <a:t> z </a:t>
            </a:r>
            <a:r>
              <a:rPr lang="cs-CZ" sz="1800" dirty="0" err="1"/>
              <a:t>respiračních</a:t>
            </a:r>
            <a:r>
              <a:rPr lang="cs-CZ" sz="1800" dirty="0"/>
              <a:t> </a:t>
            </a:r>
            <a:r>
              <a:rPr lang="cs-CZ" sz="1800" dirty="0" err="1"/>
              <a:t>příčin</a:t>
            </a:r>
            <a:r>
              <a:rPr lang="cs-CZ" sz="1800" dirty="0"/>
              <a:t> nebo z </a:t>
            </a:r>
            <a:r>
              <a:rPr lang="cs-CZ" sz="1800" dirty="0" err="1"/>
              <a:t>útlumu</a:t>
            </a:r>
            <a:r>
              <a:rPr lang="cs-CZ" sz="1800" dirty="0"/>
              <a:t> CNS </a:t>
            </a:r>
            <a:r>
              <a:rPr lang="cs-CZ" sz="1800" dirty="0" err="1"/>
              <a:t>při</a:t>
            </a:r>
            <a:r>
              <a:rPr lang="cs-CZ" sz="1800" dirty="0"/>
              <a:t> </a:t>
            </a:r>
            <a:r>
              <a:rPr lang="cs-CZ" sz="1800" dirty="0" err="1"/>
              <a:t>pláči</a:t>
            </a:r>
            <a:r>
              <a:rPr lang="cs-CZ" sz="1800" dirty="0"/>
              <a:t> naopak ustupuje)</a:t>
            </a:r>
          </a:p>
          <a:p>
            <a:r>
              <a:rPr lang="cs-CZ" sz="1800" dirty="0" err="1"/>
              <a:t>Vznika</a:t>
            </a:r>
            <a:r>
              <a:rPr lang="cs-CZ" sz="1800" dirty="0"/>
              <a:t>́ </a:t>
            </a:r>
            <a:r>
              <a:rPr lang="cs-CZ" sz="1800" dirty="0" err="1"/>
              <a:t>při</a:t>
            </a:r>
            <a:r>
              <a:rPr lang="cs-CZ" sz="1800" dirty="0"/>
              <a:t> </a:t>
            </a:r>
            <a:r>
              <a:rPr lang="cs-CZ" sz="1800" dirty="0" err="1"/>
              <a:t>nedostatečném</a:t>
            </a:r>
            <a:r>
              <a:rPr lang="cs-CZ" sz="1800" dirty="0"/>
              <a:t> </a:t>
            </a:r>
            <a:r>
              <a:rPr lang="cs-CZ" sz="1800" dirty="0" err="1"/>
              <a:t>okysličováni</a:t>
            </a:r>
            <a:r>
              <a:rPr lang="cs-CZ" sz="1800" dirty="0"/>
              <a:t>́ </a:t>
            </a:r>
            <a:r>
              <a:rPr lang="cs-CZ" sz="1800" dirty="0" err="1"/>
              <a:t>tepenne</a:t>
            </a:r>
            <a:r>
              <a:rPr lang="cs-CZ" sz="1800" dirty="0"/>
              <a:t>́ krve v </a:t>
            </a:r>
            <a:r>
              <a:rPr lang="cs-CZ" sz="1800" dirty="0" err="1"/>
              <a:t>plicích</a:t>
            </a:r>
            <a:endParaRPr lang="cs-CZ" sz="1800" dirty="0"/>
          </a:p>
          <a:p>
            <a:r>
              <a:rPr lang="cs-CZ" sz="1800" dirty="0"/>
              <a:t>Postihuje </a:t>
            </a:r>
            <a:r>
              <a:rPr lang="cs-CZ" sz="1800" dirty="0" err="1"/>
              <a:t>rovnoměrně</a:t>
            </a:r>
            <a:r>
              <a:rPr lang="cs-CZ" sz="1800" dirty="0"/>
              <a:t> </a:t>
            </a:r>
            <a:r>
              <a:rPr lang="cs-CZ" sz="1800" dirty="0" err="1"/>
              <a:t>kůži</a:t>
            </a:r>
            <a:r>
              <a:rPr lang="cs-CZ" sz="1800" dirty="0"/>
              <a:t> </a:t>
            </a:r>
            <a:r>
              <a:rPr lang="cs-CZ" sz="1800" dirty="0" err="1"/>
              <a:t>celého</a:t>
            </a:r>
            <a:r>
              <a:rPr lang="cs-CZ" sz="1800" dirty="0"/>
              <a:t> </a:t>
            </a:r>
            <a:r>
              <a:rPr lang="cs-CZ" sz="1800" dirty="0" err="1"/>
              <a:t>těla</a:t>
            </a:r>
            <a:r>
              <a:rPr lang="cs-CZ" sz="1800" dirty="0"/>
              <a:t>, </a:t>
            </a:r>
            <a:r>
              <a:rPr lang="cs-CZ" sz="1800" dirty="0" err="1"/>
              <a:t>cyanóza</a:t>
            </a:r>
            <a:r>
              <a:rPr lang="cs-CZ" sz="1800" dirty="0"/>
              <a:t> je </a:t>
            </a:r>
            <a:r>
              <a:rPr lang="cs-CZ" sz="1800" dirty="0" err="1"/>
              <a:t>take</a:t>
            </a:r>
            <a:r>
              <a:rPr lang="cs-CZ" sz="1800" dirty="0"/>
              <a:t>́ na </a:t>
            </a:r>
            <a:r>
              <a:rPr lang="cs-CZ" sz="1800" dirty="0" err="1"/>
              <a:t>sliznicích</a:t>
            </a:r>
            <a:r>
              <a:rPr lang="cs-CZ" sz="1800" dirty="0"/>
              <a:t> a </a:t>
            </a:r>
            <a:r>
              <a:rPr lang="cs-CZ" sz="1800" dirty="0" err="1"/>
              <a:t>kůže</a:t>
            </a:r>
            <a:r>
              <a:rPr lang="cs-CZ" sz="1800" dirty="0"/>
              <a:t> </a:t>
            </a:r>
            <a:r>
              <a:rPr lang="cs-CZ" sz="1800" dirty="0" err="1"/>
              <a:t>dítěte</a:t>
            </a:r>
            <a:r>
              <a:rPr lang="cs-CZ" sz="1800" dirty="0"/>
              <a:t> je teplá</a:t>
            </a:r>
          </a:p>
          <a:p>
            <a:pPr marL="0" indent="0">
              <a:buNone/>
            </a:pPr>
            <a:r>
              <a:rPr lang="cs-CZ" sz="1800" b="1" dirty="0" err="1"/>
              <a:t>Periferni</a:t>
            </a:r>
            <a:r>
              <a:rPr lang="cs-CZ" sz="1800" b="1" dirty="0"/>
              <a:t>́ </a:t>
            </a:r>
            <a:r>
              <a:rPr lang="cs-CZ" sz="1800" b="1" dirty="0" err="1"/>
              <a:t>cyanóza</a:t>
            </a:r>
            <a:endParaRPr lang="cs-CZ" sz="1800" b="1" dirty="0"/>
          </a:p>
          <a:p>
            <a:r>
              <a:rPr lang="cs-CZ" sz="1800" dirty="0" err="1"/>
              <a:t>Vznika</a:t>
            </a:r>
            <a:r>
              <a:rPr lang="cs-CZ" sz="1800" dirty="0"/>
              <a:t>́ </a:t>
            </a:r>
            <a:r>
              <a:rPr lang="cs-CZ" sz="1800" dirty="0" err="1"/>
              <a:t>delším</a:t>
            </a:r>
            <a:r>
              <a:rPr lang="cs-CZ" sz="1800" dirty="0"/>
              <a:t> </a:t>
            </a:r>
            <a:r>
              <a:rPr lang="cs-CZ" sz="1800" dirty="0" err="1"/>
              <a:t>setrváním</a:t>
            </a:r>
            <a:r>
              <a:rPr lang="cs-CZ" sz="1800" dirty="0"/>
              <a:t> krve v </a:t>
            </a:r>
            <a:r>
              <a:rPr lang="cs-CZ" sz="1800" dirty="0" err="1"/>
              <a:t>kapilárách</a:t>
            </a:r>
            <a:r>
              <a:rPr lang="cs-CZ" sz="1800" dirty="0"/>
              <a:t> a </a:t>
            </a:r>
            <a:r>
              <a:rPr lang="cs-CZ" sz="1800" dirty="0" err="1"/>
              <a:t>žilách</a:t>
            </a:r>
            <a:r>
              <a:rPr lang="cs-CZ" sz="1800" dirty="0"/>
              <a:t>, </a:t>
            </a:r>
            <a:r>
              <a:rPr lang="cs-CZ" sz="1800" dirty="0" err="1"/>
              <a:t>kůže</a:t>
            </a:r>
            <a:r>
              <a:rPr lang="cs-CZ" sz="1800" dirty="0"/>
              <a:t> </a:t>
            </a:r>
            <a:r>
              <a:rPr lang="cs-CZ" sz="1800" dirty="0" err="1"/>
              <a:t>dítěte</a:t>
            </a:r>
            <a:r>
              <a:rPr lang="cs-CZ" sz="1800" dirty="0"/>
              <a:t> je chladná</a:t>
            </a:r>
          </a:p>
          <a:p>
            <a:r>
              <a:rPr lang="cs-CZ" sz="1800" dirty="0"/>
              <a:t>Vyskytuje se </a:t>
            </a:r>
            <a:r>
              <a:rPr lang="cs-CZ" sz="1800" dirty="0" err="1"/>
              <a:t>nerovnoměrne</a:t>
            </a:r>
            <a:r>
              <a:rPr lang="cs-CZ" sz="1800" dirty="0"/>
              <a:t>̌, je viditelná </a:t>
            </a:r>
            <a:r>
              <a:rPr lang="cs-CZ" sz="1800" dirty="0" err="1"/>
              <a:t>zejména</a:t>
            </a:r>
            <a:r>
              <a:rPr lang="cs-CZ" sz="1800" dirty="0"/>
              <a:t> na </a:t>
            </a:r>
            <a:r>
              <a:rPr lang="cs-CZ" sz="1800" dirty="0" err="1"/>
              <a:t>okrajových</a:t>
            </a:r>
            <a:r>
              <a:rPr lang="cs-CZ" sz="1800" dirty="0"/>
              <a:t> </a:t>
            </a:r>
            <a:r>
              <a:rPr lang="cs-CZ" sz="1800" dirty="0" err="1"/>
              <a:t>částech</a:t>
            </a:r>
            <a:r>
              <a:rPr lang="cs-CZ" sz="1800" dirty="0"/>
              <a:t> </a:t>
            </a:r>
            <a:r>
              <a:rPr lang="cs-CZ" sz="1800" dirty="0" err="1"/>
              <a:t>těla</a:t>
            </a:r>
            <a:r>
              <a:rPr lang="cs-CZ" sz="1800" dirty="0"/>
              <a:t> (v oblasti prstů, </a:t>
            </a:r>
            <a:r>
              <a:rPr lang="cs-CZ" sz="1800" dirty="0" err="1"/>
              <a:t>ušních</a:t>
            </a:r>
            <a:r>
              <a:rPr lang="cs-CZ" sz="1800" dirty="0"/>
              <a:t> </a:t>
            </a:r>
            <a:r>
              <a:rPr lang="cs-CZ" sz="1800" dirty="0" err="1"/>
              <a:t>boltcu</a:t>
            </a:r>
            <a:r>
              <a:rPr lang="cs-CZ" sz="1800" dirty="0"/>
              <a:t>̊, rtů)</a:t>
            </a:r>
          </a:p>
          <a:p>
            <a:pPr marL="0" indent="0">
              <a:buNone/>
            </a:pPr>
            <a:r>
              <a:rPr lang="cs-CZ" sz="1800" b="1" dirty="0" err="1"/>
              <a:t>Smíšena</a:t>
            </a:r>
            <a:r>
              <a:rPr lang="cs-CZ" sz="1800" b="1" dirty="0"/>
              <a:t>́ </a:t>
            </a:r>
            <a:r>
              <a:rPr lang="cs-CZ" sz="1800" b="1" dirty="0" err="1"/>
              <a:t>cyanóza</a:t>
            </a:r>
            <a:r>
              <a:rPr lang="cs-CZ" sz="1800" b="1" dirty="0"/>
              <a:t> </a:t>
            </a:r>
          </a:p>
          <a:p>
            <a:r>
              <a:rPr lang="cs-CZ" sz="1800" dirty="0"/>
              <a:t>Kombinace </a:t>
            </a:r>
            <a:r>
              <a:rPr lang="cs-CZ" sz="1800" dirty="0" err="1"/>
              <a:t>centrálni</a:t>
            </a:r>
            <a:r>
              <a:rPr lang="cs-CZ" sz="1800" dirty="0"/>
              <a:t>́ a </a:t>
            </a:r>
            <a:r>
              <a:rPr lang="cs-CZ" sz="1800" dirty="0" err="1"/>
              <a:t>periferni</a:t>
            </a:r>
            <a:r>
              <a:rPr lang="cs-CZ" sz="1800" dirty="0"/>
              <a:t>́ </a:t>
            </a:r>
            <a:r>
              <a:rPr lang="cs-CZ" sz="1800" dirty="0" err="1"/>
              <a:t>cyanózy</a:t>
            </a:r>
            <a:endParaRPr lang="cs-CZ" sz="1800" dirty="0"/>
          </a:p>
          <a:p>
            <a:r>
              <a:rPr lang="cs-CZ" sz="1800" dirty="0"/>
              <a:t>Vyskytuje se u </a:t>
            </a:r>
            <a:r>
              <a:rPr lang="cs-CZ" sz="1800" dirty="0" err="1"/>
              <a:t>levostranne</a:t>
            </a:r>
            <a:r>
              <a:rPr lang="cs-CZ" sz="1800" dirty="0"/>
              <a:t>́ </a:t>
            </a:r>
            <a:r>
              <a:rPr lang="cs-CZ" sz="1800" dirty="0" err="1"/>
              <a:t>srdeční</a:t>
            </a:r>
            <a:r>
              <a:rPr lang="cs-CZ" sz="1800" dirty="0"/>
              <a:t> slabosti</a:t>
            </a:r>
          </a:p>
          <a:p>
            <a:r>
              <a:rPr lang="cs-CZ" sz="1800" dirty="0" err="1"/>
              <a:t>Podáváni</a:t>
            </a:r>
            <a:r>
              <a:rPr lang="cs-CZ" sz="1800" dirty="0"/>
              <a:t>́ </a:t>
            </a:r>
            <a:r>
              <a:rPr lang="cs-CZ" sz="1800" dirty="0" err="1"/>
              <a:t>kyslíku</a:t>
            </a:r>
            <a:r>
              <a:rPr lang="cs-CZ" sz="1800" dirty="0"/>
              <a:t> maskou </a:t>
            </a:r>
            <a:r>
              <a:rPr lang="cs-CZ" sz="1800" dirty="0" err="1"/>
              <a:t>zmírni</a:t>
            </a:r>
            <a:r>
              <a:rPr lang="cs-CZ" sz="1800" dirty="0"/>
              <a:t>́ </a:t>
            </a:r>
            <a:r>
              <a:rPr lang="cs-CZ" sz="1800" dirty="0" err="1"/>
              <a:t>cyanózu</a:t>
            </a:r>
            <a:r>
              <a:rPr lang="cs-CZ" sz="1800" dirty="0"/>
              <a:t> </a:t>
            </a:r>
            <a:r>
              <a:rPr lang="cs-CZ" sz="1800" dirty="0" err="1"/>
              <a:t>jiného</a:t>
            </a:r>
            <a:r>
              <a:rPr lang="cs-CZ" sz="1800" dirty="0"/>
              <a:t> </a:t>
            </a:r>
            <a:r>
              <a:rPr lang="cs-CZ" sz="1800" dirty="0" err="1"/>
              <a:t>nez</a:t>
            </a:r>
            <a:r>
              <a:rPr lang="cs-CZ" sz="1800" dirty="0"/>
              <a:t>̌ </a:t>
            </a:r>
            <a:r>
              <a:rPr lang="cs-CZ" sz="1800" dirty="0" err="1"/>
              <a:t>srdečního</a:t>
            </a:r>
            <a:r>
              <a:rPr lang="cs-CZ" sz="1800" dirty="0"/>
              <a:t> </a:t>
            </a:r>
            <a:r>
              <a:rPr lang="cs-CZ" sz="1800" dirty="0" err="1"/>
              <a:t>původu</a:t>
            </a:r>
            <a:endParaRPr lang="cs-CZ" sz="1800" dirty="0"/>
          </a:p>
          <a:p>
            <a:pPr marL="0" indent="0">
              <a:buNone/>
            </a:pPr>
            <a:endParaRPr lang="cs-CZ" sz="1800" dirty="0"/>
          </a:p>
          <a:p>
            <a:pPr marL="0" indent="0">
              <a:buNone/>
            </a:pPr>
            <a:r>
              <a:rPr lang="cs-CZ" sz="1800" dirty="0"/>
              <a:t>Hodnocení </a:t>
            </a:r>
            <a:r>
              <a:rPr lang="cs-CZ" sz="1800" dirty="0" err="1"/>
              <a:t>cyanózy</a:t>
            </a:r>
            <a:r>
              <a:rPr lang="cs-CZ" sz="1800" dirty="0"/>
              <a:t>: </a:t>
            </a:r>
            <a:r>
              <a:rPr lang="cs-CZ" sz="1800" dirty="0" err="1"/>
              <a:t>nejlépe</a:t>
            </a:r>
            <a:r>
              <a:rPr lang="cs-CZ" sz="1800" dirty="0"/>
              <a:t> podle barvy sliznic, rtů a </a:t>
            </a:r>
            <a:r>
              <a:rPr lang="cs-CZ" sz="1800" dirty="0" err="1"/>
              <a:t>tváři</a:t>
            </a:r>
            <a:r>
              <a:rPr lang="cs-CZ" sz="1800" dirty="0"/>
              <a:t>́. </a:t>
            </a:r>
            <a:r>
              <a:rPr lang="cs-CZ" sz="1800" dirty="0" err="1"/>
              <a:t>Cyanóza</a:t>
            </a:r>
            <a:r>
              <a:rPr lang="cs-CZ" sz="1800" dirty="0"/>
              <a:t> kolem </a:t>
            </a:r>
            <a:r>
              <a:rPr lang="cs-CZ" sz="1800" dirty="0" err="1"/>
              <a:t>úst</a:t>
            </a:r>
            <a:r>
              <a:rPr lang="cs-CZ" sz="1800" dirty="0"/>
              <a:t> a na prstech rukou a nohou </a:t>
            </a:r>
            <a:r>
              <a:rPr lang="cs-CZ" sz="1800" dirty="0" err="1"/>
              <a:t>může</a:t>
            </a:r>
            <a:r>
              <a:rPr lang="cs-CZ" sz="1800" dirty="0"/>
              <a:t> </a:t>
            </a:r>
            <a:r>
              <a:rPr lang="cs-CZ" sz="1800" dirty="0" err="1"/>
              <a:t>být</a:t>
            </a:r>
            <a:r>
              <a:rPr lang="cs-CZ" sz="1800" dirty="0"/>
              <a:t> naopak projevem periferní vazokonstrikce, nikoliv </a:t>
            </a:r>
            <a:r>
              <a:rPr lang="cs-CZ" sz="1800" dirty="0" err="1"/>
              <a:t>skutečne</a:t>
            </a:r>
            <a:r>
              <a:rPr lang="cs-CZ" sz="1800" dirty="0"/>
              <a:t>́ </a:t>
            </a:r>
            <a:r>
              <a:rPr lang="cs-CZ" sz="1800" dirty="0" err="1"/>
              <a:t>hypoxémie</a:t>
            </a:r>
            <a:r>
              <a:rPr lang="cs-CZ" sz="1800" dirty="0"/>
              <a:t>.</a:t>
            </a:r>
            <a:r>
              <a:rPr lang="cs-CZ" sz="1800" dirty="0">
                <a:latin typeface="Helvetica" pitchFamily="2" charset="0"/>
              </a:rPr>
              <a:t/>
            </a:r>
            <a:br>
              <a:rPr lang="cs-CZ" sz="1800" dirty="0">
                <a:latin typeface="Helvetica" pitchFamily="2" charset="0"/>
              </a:rPr>
            </a:br>
            <a:endParaRPr lang="cs-CZ" dirty="0"/>
          </a:p>
        </p:txBody>
      </p:sp>
    </p:spTree>
    <p:extLst>
      <p:ext uri="{BB962C8B-B14F-4D97-AF65-F5344CB8AC3E}">
        <p14:creationId xmlns:p14="http://schemas.microsoft.com/office/powerpoint/2010/main" xmlns="" val="11556572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6B8B1670-B299-CFD2-BBBE-57E6FFF10F52}"/>
              </a:ext>
            </a:extLst>
          </p:cNvPr>
          <p:cNvSpPr>
            <a:spLocks noGrp="1"/>
          </p:cNvSpPr>
          <p:nvPr>
            <p:ph idx="1"/>
          </p:nvPr>
        </p:nvSpPr>
        <p:spPr>
          <a:xfrm>
            <a:off x="914400" y="620689"/>
            <a:ext cx="10557164" cy="5505481"/>
          </a:xfrm>
        </p:spPr>
        <p:txBody>
          <a:bodyPr>
            <a:normAutofit lnSpcReduction="10000"/>
          </a:bodyPr>
          <a:lstStyle/>
          <a:p>
            <a:r>
              <a:rPr lang="cs-CZ" sz="2600" dirty="0" err="1"/>
              <a:t>Dušnost</a:t>
            </a:r>
            <a:endParaRPr lang="cs-CZ" sz="2600" dirty="0"/>
          </a:p>
          <a:p>
            <a:r>
              <a:rPr lang="cs-CZ" sz="2600" dirty="0" err="1"/>
              <a:t>Namáhave</a:t>
            </a:r>
            <a:r>
              <a:rPr lang="cs-CZ" sz="2600" dirty="0"/>
              <a:t>́ </a:t>
            </a:r>
            <a:r>
              <a:rPr lang="cs-CZ" sz="2600" dirty="0" err="1"/>
              <a:t>dýcháni</a:t>
            </a:r>
            <a:r>
              <a:rPr lang="cs-CZ" sz="2600" dirty="0"/>
              <a:t>́ (</a:t>
            </a:r>
            <a:r>
              <a:rPr lang="cs-CZ" sz="2600" dirty="0" err="1"/>
              <a:t>klidova</a:t>
            </a:r>
            <a:r>
              <a:rPr lang="cs-CZ" sz="2600" dirty="0"/>
              <a:t>́ a </a:t>
            </a:r>
            <a:r>
              <a:rPr lang="cs-CZ" sz="2600" dirty="0" err="1"/>
              <a:t>únavova</a:t>
            </a:r>
            <a:r>
              <a:rPr lang="cs-CZ" sz="2600" dirty="0"/>
              <a:t>́)</a:t>
            </a:r>
          </a:p>
          <a:p>
            <a:r>
              <a:rPr lang="cs-CZ" sz="2600" dirty="0"/>
              <a:t>Tachykardie (nad 180/min)</a:t>
            </a:r>
          </a:p>
          <a:p>
            <a:r>
              <a:rPr lang="cs-CZ" sz="2600" dirty="0" err="1"/>
              <a:t>Neprospívání</a:t>
            </a:r>
            <a:r>
              <a:rPr lang="cs-CZ" sz="2600" dirty="0"/>
              <a:t> a </a:t>
            </a:r>
            <a:r>
              <a:rPr lang="cs-CZ" sz="2600" dirty="0" err="1"/>
              <a:t>zaostávání</a:t>
            </a:r>
            <a:r>
              <a:rPr lang="cs-CZ" sz="2600" dirty="0"/>
              <a:t> v </a:t>
            </a:r>
            <a:r>
              <a:rPr lang="cs-CZ" sz="2600" dirty="0" err="1"/>
              <a:t>tělesném</a:t>
            </a:r>
            <a:r>
              <a:rPr lang="cs-CZ" sz="2600" dirty="0"/>
              <a:t> </a:t>
            </a:r>
            <a:r>
              <a:rPr lang="cs-CZ" sz="2600" dirty="0" err="1"/>
              <a:t>vývoji</a:t>
            </a:r>
            <a:r>
              <a:rPr lang="cs-CZ" sz="2600" dirty="0"/>
              <a:t> (</a:t>
            </a:r>
            <a:r>
              <a:rPr lang="cs-CZ" sz="2600" dirty="0" err="1"/>
              <a:t>zvýšeny</a:t>
            </a:r>
            <a:r>
              <a:rPr lang="cs-CZ" sz="2600" dirty="0"/>
              <a:t>́ sklon k </a:t>
            </a:r>
            <a:r>
              <a:rPr lang="cs-CZ" sz="2600" dirty="0" err="1"/>
              <a:t>infekcím</a:t>
            </a:r>
            <a:r>
              <a:rPr lang="cs-CZ" sz="2600" dirty="0"/>
              <a:t> </a:t>
            </a:r>
            <a:r>
              <a:rPr lang="cs-CZ" sz="2600" dirty="0" err="1"/>
              <a:t>dýchacích</a:t>
            </a:r>
            <a:r>
              <a:rPr lang="cs-CZ" sz="2600" dirty="0"/>
              <a:t> cest)</a:t>
            </a:r>
          </a:p>
          <a:p>
            <a:r>
              <a:rPr lang="cs-CZ" sz="2600" dirty="0"/>
              <a:t>Únava</a:t>
            </a:r>
          </a:p>
          <a:p>
            <a:r>
              <a:rPr lang="cs-CZ" sz="2600" dirty="0"/>
              <a:t>Otoky (</a:t>
            </a:r>
            <a:r>
              <a:rPr lang="cs-CZ" sz="2600" dirty="0" err="1"/>
              <a:t>dolních</a:t>
            </a:r>
            <a:r>
              <a:rPr lang="cs-CZ" sz="2600" dirty="0"/>
              <a:t> </a:t>
            </a:r>
            <a:r>
              <a:rPr lang="cs-CZ" sz="2600" dirty="0" err="1"/>
              <a:t>končetin</a:t>
            </a:r>
            <a:r>
              <a:rPr lang="cs-CZ" sz="2600" dirty="0"/>
              <a:t>, bederní krajina, </a:t>
            </a:r>
            <a:r>
              <a:rPr lang="cs-CZ" sz="2600" dirty="0" err="1"/>
              <a:t>plíce</a:t>
            </a:r>
            <a:r>
              <a:rPr lang="cs-CZ" sz="2600" dirty="0"/>
              <a:t>)</a:t>
            </a:r>
          </a:p>
          <a:p>
            <a:r>
              <a:rPr lang="cs-CZ" sz="2600" dirty="0"/>
              <a:t>Hepatomegalie (srdce </a:t>
            </a:r>
            <a:r>
              <a:rPr lang="cs-CZ" sz="2600" dirty="0" err="1"/>
              <a:t>nedokáže</a:t>
            </a:r>
            <a:r>
              <a:rPr lang="cs-CZ" sz="2600" dirty="0"/>
              <a:t> krev </a:t>
            </a:r>
            <a:r>
              <a:rPr lang="cs-CZ" sz="2600" dirty="0" err="1"/>
              <a:t>přepumpovat</a:t>
            </a:r>
            <a:r>
              <a:rPr lang="cs-CZ" sz="2600" dirty="0"/>
              <a:t> a ta se hromadí v </a:t>
            </a:r>
            <a:r>
              <a:rPr lang="cs-CZ" sz="2600" dirty="0" err="1"/>
              <a:t>játrech</a:t>
            </a:r>
            <a:r>
              <a:rPr lang="cs-CZ" sz="2600" dirty="0"/>
              <a:t>)</a:t>
            </a:r>
          </a:p>
          <a:p>
            <a:r>
              <a:rPr lang="cs-CZ" sz="2600" dirty="0" err="1"/>
              <a:t>Zvýšena</a:t>
            </a:r>
            <a:r>
              <a:rPr lang="cs-CZ" sz="2600" dirty="0"/>
              <a:t>́ </a:t>
            </a:r>
            <a:r>
              <a:rPr lang="cs-CZ" sz="2600" dirty="0" err="1"/>
              <a:t>nápln</a:t>
            </a:r>
            <a:r>
              <a:rPr lang="cs-CZ" sz="2600" dirty="0"/>
              <a:t>̌ </a:t>
            </a:r>
            <a:r>
              <a:rPr lang="cs-CZ" sz="2600" dirty="0" err="1"/>
              <a:t>krčních</a:t>
            </a:r>
            <a:r>
              <a:rPr lang="cs-CZ" sz="2600" dirty="0"/>
              <a:t> </a:t>
            </a:r>
            <a:r>
              <a:rPr lang="cs-CZ" sz="2600" dirty="0" err="1"/>
              <a:t>žil</a:t>
            </a:r>
            <a:endParaRPr lang="cs-CZ" sz="2600" dirty="0"/>
          </a:p>
          <a:p>
            <a:r>
              <a:rPr lang="cs-CZ" sz="2600" dirty="0" err="1"/>
              <a:t>Dysrytmie</a:t>
            </a:r>
            <a:endParaRPr lang="cs-CZ" sz="2600" dirty="0"/>
          </a:p>
          <a:p>
            <a:r>
              <a:rPr lang="cs-CZ" sz="2600" dirty="0" err="1"/>
              <a:t>Zvětšení</a:t>
            </a:r>
            <a:r>
              <a:rPr lang="cs-CZ" sz="2600" dirty="0"/>
              <a:t> srdce (</a:t>
            </a:r>
            <a:r>
              <a:rPr lang="cs-CZ" sz="2600" dirty="0" err="1"/>
              <a:t>viditelne</a:t>
            </a:r>
            <a:r>
              <a:rPr lang="cs-CZ" sz="2600" dirty="0"/>
              <a:t>́ vyklenutí </a:t>
            </a:r>
            <a:r>
              <a:rPr lang="cs-CZ" sz="2600" dirty="0" err="1"/>
              <a:t>hrudníku</a:t>
            </a:r>
            <a:r>
              <a:rPr lang="cs-CZ" sz="2600" dirty="0"/>
              <a:t>)</a:t>
            </a:r>
          </a:p>
          <a:p>
            <a:endParaRPr lang="cs-CZ" dirty="0"/>
          </a:p>
        </p:txBody>
      </p:sp>
    </p:spTree>
    <p:extLst>
      <p:ext uri="{BB962C8B-B14F-4D97-AF65-F5344CB8AC3E}">
        <p14:creationId xmlns:p14="http://schemas.microsoft.com/office/powerpoint/2010/main" xmlns="" val="34370427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089BF45-9BD5-7191-01B8-2B7F3C04861A}"/>
              </a:ext>
            </a:extLst>
          </p:cNvPr>
          <p:cNvSpPr>
            <a:spLocks noGrp="1"/>
          </p:cNvSpPr>
          <p:nvPr>
            <p:ph type="title"/>
          </p:nvPr>
        </p:nvSpPr>
        <p:spPr/>
        <p:txBody>
          <a:bodyPr>
            <a:normAutofit/>
          </a:bodyPr>
          <a:lstStyle/>
          <a:p>
            <a:r>
              <a:rPr lang="cs-CZ" sz="2400" b="1" dirty="0">
                <a:latin typeface="+mn-lt"/>
              </a:rPr>
              <a:t>Vrozené srdeční vady bez cyanózy</a:t>
            </a:r>
            <a:br>
              <a:rPr lang="cs-CZ" sz="2400" b="1" dirty="0">
                <a:latin typeface="+mn-lt"/>
              </a:rPr>
            </a:br>
            <a:r>
              <a:rPr lang="cs-CZ" sz="2400" dirty="0" err="1">
                <a:latin typeface="+mn-lt"/>
              </a:rPr>
              <a:t>Levopravy</a:t>
            </a:r>
            <a:r>
              <a:rPr lang="cs-CZ" sz="2400" dirty="0">
                <a:latin typeface="+mn-lt"/>
              </a:rPr>
              <a:t>́ zkrat, krev proudí z </a:t>
            </a:r>
            <a:r>
              <a:rPr lang="cs-CZ" sz="2400" dirty="0" err="1">
                <a:latin typeface="+mn-lt"/>
              </a:rPr>
              <a:t>místa</a:t>
            </a:r>
            <a:r>
              <a:rPr lang="cs-CZ" sz="2400" dirty="0">
                <a:latin typeface="+mn-lt"/>
              </a:rPr>
              <a:t> </a:t>
            </a:r>
            <a:r>
              <a:rPr lang="cs-CZ" sz="2400" dirty="0" err="1">
                <a:latin typeface="+mn-lt"/>
              </a:rPr>
              <a:t>vyššího</a:t>
            </a:r>
            <a:r>
              <a:rPr lang="cs-CZ" sz="2400" dirty="0">
                <a:latin typeface="+mn-lt"/>
              </a:rPr>
              <a:t> tlaku do </a:t>
            </a:r>
            <a:r>
              <a:rPr lang="cs-CZ" sz="2400" dirty="0" err="1">
                <a:latin typeface="+mn-lt"/>
              </a:rPr>
              <a:t>místa</a:t>
            </a:r>
            <a:r>
              <a:rPr lang="cs-CZ" sz="2400" dirty="0">
                <a:latin typeface="+mn-lt"/>
              </a:rPr>
              <a:t> </a:t>
            </a:r>
            <a:r>
              <a:rPr lang="cs-CZ" sz="2400" dirty="0" err="1">
                <a:latin typeface="+mn-lt"/>
              </a:rPr>
              <a:t>nižšího</a:t>
            </a:r>
            <a:r>
              <a:rPr lang="cs-CZ" sz="2400" dirty="0">
                <a:latin typeface="+mn-lt"/>
              </a:rPr>
              <a:t> tlaku </a:t>
            </a:r>
            <a:endParaRPr lang="cs-CZ" sz="2400" dirty="0"/>
          </a:p>
        </p:txBody>
      </p:sp>
      <p:sp>
        <p:nvSpPr>
          <p:cNvPr id="3" name="Zástupný obsah 2">
            <a:extLst>
              <a:ext uri="{FF2B5EF4-FFF2-40B4-BE49-F238E27FC236}">
                <a16:creationId xmlns:a16="http://schemas.microsoft.com/office/drawing/2014/main" xmlns="" id="{C43E68DC-3B0E-D151-0742-F26623AD7EC5}"/>
              </a:ext>
            </a:extLst>
          </p:cNvPr>
          <p:cNvSpPr>
            <a:spLocks noGrp="1"/>
          </p:cNvSpPr>
          <p:nvPr>
            <p:ph idx="1"/>
          </p:nvPr>
        </p:nvSpPr>
        <p:spPr/>
        <p:txBody>
          <a:bodyPr/>
          <a:lstStyle/>
          <a:p>
            <a:pPr marL="0" indent="0">
              <a:buNone/>
            </a:pPr>
            <a:r>
              <a:rPr lang="cs-CZ" sz="1800" b="1" dirty="0">
                <a:latin typeface="Helvetica" pitchFamily="2" charset="0"/>
              </a:rPr>
              <a:t>Defekt </a:t>
            </a:r>
            <a:r>
              <a:rPr lang="cs-CZ" sz="1800" b="1" dirty="0" err="1">
                <a:latin typeface="Helvetica" pitchFamily="2" charset="0"/>
              </a:rPr>
              <a:t>sí</a:t>
            </a:r>
            <a:r>
              <a:rPr lang="cs-CZ" sz="1800" b="1" dirty="0" err="1">
                <a:latin typeface="Arial" panose="020B0604020202020204" pitchFamily="34" charset="0"/>
              </a:rPr>
              <a:t>ň</a:t>
            </a:r>
            <a:r>
              <a:rPr lang="cs-CZ" sz="1800" b="1" dirty="0" err="1">
                <a:latin typeface="Helvetica" pitchFamily="2" charset="0"/>
              </a:rPr>
              <a:t>ového</a:t>
            </a:r>
            <a:r>
              <a:rPr lang="cs-CZ" sz="1800" b="1" dirty="0">
                <a:latin typeface="Helvetica" pitchFamily="2" charset="0"/>
              </a:rPr>
              <a:t> septa </a:t>
            </a:r>
            <a:r>
              <a:rPr lang="cs-CZ" sz="1800" dirty="0">
                <a:latin typeface="Helvetica" pitchFamily="2" charset="0"/>
              </a:rPr>
              <a:t>– </a:t>
            </a:r>
            <a:r>
              <a:rPr lang="cs-CZ" sz="1800" dirty="0" err="1">
                <a:latin typeface="Helvetica" pitchFamily="2" charset="0"/>
              </a:rPr>
              <a:t>umož</a:t>
            </a:r>
            <a:r>
              <a:rPr lang="cs-CZ" sz="1800" dirty="0" err="1">
                <a:latin typeface="Arial" panose="020B0604020202020204" pitchFamily="34" charset="0"/>
              </a:rPr>
              <a:t>ň</a:t>
            </a:r>
            <a:r>
              <a:rPr lang="cs-CZ" sz="1800" dirty="0" err="1">
                <a:latin typeface="Helvetica" pitchFamily="2" charset="0"/>
              </a:rPr>
              <a:t>uje</a:t>
            </a:r>
            <a:r>
              <a:rPr lang="cs-CZ" sz="1800" dirty="0">
                <a:latin typeface="Helvetica" pitchFamily="2" charset="0"/>
              </a:rPr>
              <a:t> zkrat </a:t>
            </a:r>
            <a:r>
              <a:rPr lang="cs-CZ" sz="1800" dirty="0" err="1">
                <a:latin typeface="Helvetica" pitchFamily="2" charset="0"/>
              </a:rPr>
              <a:t>okysli</a:t>
            </a:r>
            <a:r>
              <a:rPr lang="cs-CZ" sz="1800" dirty="0" err="1">
                <a:latin typeface="Arial" panose="020B0604020202020204" pitchFamily="34" charset="0"/>
              </a:rPr>
              <a:t>č</a:t>
            </a:r>
            <a:r>
              <a:rPr lang="cs-CZ" sz="1800" dirty="0" err="1">
                <a:latin typeface="Helvetica" pitchFamily="2" charset="0"/>
              </a:rPr>
              <a:t>ene</a:t>
            </a:r>
            <a:r>
              <a:rPr lang="cs-CZ" sz="1800" dirty="0">
                <a:latin typeface="Helvetica" pitchFamily="2" charset="0"/>
              </a:rPr>
              <a:t>́ krve z </a:t>
            </a:r>
            <a:r>
              <a:rPr lang="cs-CZ" sz="1800" dirty="0" err="1">
                <a:latin typeface="Helvetica" pitchFamily="2" charset="0"/>
              </a:rPr>
              <a:t>leve</a:t>
            </a:r>
            <a:r>
              <a:rPr lang="cs-CZ" sz="1800" dirty="0">
                <a:latin typeface="Helvetica" pitchFamily="2" charset="0"/>
              </a:rPr>
              <a:t>́ </a:t>
            </a:r>
            <a:r>
              <a:rPr lang="cs-CZ" sz="1800" dirty="0" err="1">
                <a:latin typeface="Helvetica" pitchFamily="2" charset="0"/>
              </a:rPr>
              <a:t>sín</a:t>
            </a:r>
            <a:r>
              <a:rPr lang="cs-CZ" sz="1800" dirty="0" err="1">
                <a:latin typeface="Arial" panose="020B0604020202020204" pitchFamily="34" charset="0"/>
              </a:rPr>
              <a:t>e</a:t>
            </a:r>
            <a:r>
              <a:rPr lang="cs-CZ" sz="1800" dirty="0">
                <a:latin typeface="Arial" panose="020B0604020202020204" pitchFamily="34" charset="0"/>
              </a:rPr>
              <a:t>̌ </a:t>
            </a:r>
            <a:r>
              <a:rPr lang="cs-CZ" sz="1800" dirty="0">
                <a:latin typeface="Helvetica" pitchFamily="2" charset="0"/>
              </a:rPr>
              <a:t>do </a:t>
            </a:r>
            <a:r>
              <a:rPr lang="cs-CZ" sz="1800" dirty="0" err="1">
                <a:latin typeface="Helvetica" pitchFamily="2" charset="0"/>
              </a:rPr>
              <a:t>sín</a:t>
            </a:r>
            <a:r>
              <a:rPr lang="cs-CZ" sz="1800" dirty="0" err="1">
                <a:latin typeface="Arial" panose="020B0604020202020204" pitchFamily="34" charset="0"/>
              </a:rPr>
              <a:t>e</a:t>
            </a:r>
            <a:r>
              <a:rPr lang="cs-CZ" sz="1800" dirty="0">
                <a:latin typeface="Arial" panose="020B0604020202020204" pitchFamily="34" charset="0"/>
              </a:rPr>
              <a:t>̌ </a:t>
            </a:r>
            <a:r>
              <a:rPr lang="cs-CZ" sz="1800" dirty="0" err="1">
                <a:latin typeface="Helvetica" pitchFamily="2" charset="0"/>
              </a:rPr>
              <a:t>prave</a:t>
            </a:r>
            <a:r>
              <a:rPr lang="cs-CZ" sz="1800" dirty="0">
                <a:latin typeface="Helvetica" pitchFamily="2" charset="0"/>
              </a:rPr>
              <a:t>́ a znovu </a:t>
            </a:r>
            <a:r>
              <a:rPr lang="cs-CZ" sz="1800" dirty="0" err="1">
                <a:latin typeface="Helvetica" pitchFamily="2" charset="0"/>
              </a:rPr>
              <a:t>neefektivn</a:t>
            </a:r>
            <a:r>
              <a:rPr lang="cs-CZ" sz="1800" dirty="0" err="1">
                <a:latin typeface="Arial" panose="020B0604020202020204" pitchFamily="34" charset="0"/>
              </a:rPr>
              <a:t>e</a:t>
            </a:r>
            <a:r>
              <a:rPr lang="cs-CZ" sz="1800" dirty="0">
                <a:latin typeface="Arial" panose="020B0604020202020204" pitchFamily="34" charset="0"/>
              </a:rPr>
              <a:t>̌ </a:t>
            </a:r>
            <a:r>
              <a:rPr lang="cs-CZ" sz="1800" dirty="0">
                <a:latin typeface="Helvetica" pitchFamily="2" charset="0"/>
              </a:rPr>
              <a:t>do </a:t>
            </a:r>
            <a:r>
              <a:rPr lang="cs-CZ" sz="1800" dirty="0" err="1">
                <a:latin typeface="Helvetica" pitchFamily="2" charset="0"/>
              </a:rPr>
              <a:t>plicního</a:t>
            </a:r>
            <a:r>
              <a:rPr lang="cs-CZ" sz="1800" dirty="0">
                <a:latin typeface="Helvetica" pitchFamily="2" charset="0"/>
              </a:rPr>
              <a:t> </a:t>
            </a:r>
            <a:r>
              <a:rPr lang="cs-CZ" sz="1800" dirty="0" err="1">
                <a:latin typeface="Arial" panose="020B0604020202020204" pitchFamily="34" charset="0"/>
              </a:rPr>
              <a:t>ř</a:t>
            </a:r>
            <a:r>
              <a:rPr lang="cs-CZ" sz="1800" dirty="0" err="1">
                <a:latin typeface="Helvetica" pitchFamily="2" charset="0"/>
              </a:rPr>
              <a:t>e</a:t>
            </a:r>
            <a:r>
              <a:rPr lang="cs-CZ" sz="1800" dirty="0" err="1">
                <a:latin typeface="Arial" panose="020B0604020202020204" pitchFamily="34" charset="0"/>
              </a:rPr>
              <a:t>č</a:t>
            </a:r>
            <a:r>
              <a:rPr lang="cs-CZ" sz="1800" dirty="0" err="1">
                <a:latin typeface="Helvetica" pitchFamily="2" charset="0"/>
              </a:rPr>
              <a:t>išt</a:t>
            </a:r>
            <a:r>
              <a:rPr lang="cs-CZ" sz="1800" dirty="0" err="1">
                <a:latin typeface="Arial" panose="020B0604020202020204" pitchFamily="34" charset="0"/>
              </a:rPr>
              <a:t>e</a:t>
            </a:r>
            <a:r>
              <a:rPr lang="cs-CZ" sz="1800" dirty="0">
                <a:latin typeface="Arial" panose="020B0604020202020204" pitchFamily="34" charset="0"/>
              </a:rPr>
              <a:t>̌</a:t>
            </a:r>
            <a:endParaRPr lang="cs-CZ" sz="1800" dirty="0">
              <a:latin typeface="Helvetica" pitchFamily="2" charset="0"/>
            </a:endParaRPr>
          </a:p>
          <a:p>
            <a:pPr marL="0" indent="0">
              <a:buNone/>
            </a:pPr>
            <a:r>
              <a:rPr lang="cs-CZ" sz="1800" dirty="0">
                <a:latin typeface="Helvetica" pitchFamily="2" charset="0"/>
              </a:rPr>
              <a:t>Malé defekty se projevují </a:t>
            </a:r>
            <a:r>
              <a:rPr lang="cs-CZ" sz="1800" dirty="0" err="1">
                <a:latin typeface="Helvetica" pitchFamily="2" charset="0"/>
              </a:rPr>
              <a:t>srde</a:t>
            </a:r>
            <a:r>
              <a:rPr lang="cs-CZ" sz="1800" dirty="0" err="1">
                <a:latin typeface="Arial" panose="020B0604020202020204" pitchFamily="34" charset="0"/>
              </a:rPr>
              <a:t>č</a:t>
            </a:r>
            <a:r>
              <a:rPr lang="cs-CZ" sz="1800" dirty="0" err="1">
                <a:latin typeface="Helvetica" pitchFamily="2" charset="0"/>
              </a:rPr>
              <a:t>ním</a:t>
            </a:r>
            <a:r>
              <a:rPr lang="cs-CZ" sz="1800" dirty="0">
                <a:latin typeface="Helvetica" pitchFamily="2" charset="0"/>
              </a:rPr>
              <a:t> </a:t>
            </a:r>
            <a:r>
              <a:rPr lang="cs-CZ" sz="1800" dirty="0" err="1">
                <a:latin typeface="Helvetica" pitchFamily="2" charset="0"/>
              </a:rPr>
              <a:t>šelestem</a:t>
            </a:r>
            <a:endParaRPr lang="cs-CZ" sz="1800" dirty="0">
              <a:latin typeface="Helvetica" pitchFamily="2" charset="0"/>
            </a:endParaRPr>
          </a:p>
          <a:p>
            <a:pPr marL="0" indent="0">
              <a:buNone/>
            </a:pPr>
            <a:r>
              <a:rPr lang="cs-CZ" sz="1800" dirty="0" err="1">
                <a:latin typeface="Helvetica" pitchFamily="2" charset="0"/>
              </a:rPr>
              <a:t>Významn</a:t>
            </a:r>
            <a:r>
              <a:rPr lang="cs-CZ" sz="1800" dirty="0" err="1">
                <a:latin typeface="Arial" panose="020B0604020202020204" pitchFamily="34" charset="0"/>
              </a:rPr>
              <a:t>ě</a:t>
            </a:r>
            <a:r>
              <a:rPr lang="cs-CZ" sz="1800" dirty="0" err="1">
                <a:latin typeface="Helvetica" pitchFamily="2" charset="0"/>
              </a:rPr>
              <a:t>jši</a:t>
            </a:r>
            <a:r>
              <a:rPr lang="cs-CZ" sz="1800" dirty="0">
                <a:latin typeface="Helvetica" pitchFamily="2" charset="0"/>
              </a:rPr>
              <a:t>́ defekt </a:t>
            </a:r>
            <a:r>
              <a:rPr lang="cs-CZ" sz="1800" dirty="0" err="1">
                <a:latin typeface="Helvetica" pitchFamily="2" charset="0"/>
              </a:rPr>
              <a:t>m</a:t>
            </a:r>
            <a:r>
              <a:rPr lang="cs-CZ" sz="1800" dirty="0" err="1">
                <a:latin typeface="Arial" panose="020B0604020202020204" pitchFamily="34" charset="0"/>
              </a:rPr>
              <a:t>ů</a:t>
            </a:r>
            <a:r>
              <a:rPr lang="cs-CZ" sz="1800" dirty="0" err="1">
                <a:latin typeface="Helvetica" pitchFamily="2" charset="0"/>
              </a:rPr>
              <a:t>že</a:t>
            </a:r>
            <a:r>
              <a:rPr lang="cs-CZ" sz="1800" dirty="0">
                <a:latin typeface="Helvetica" pitchFamily="2" charset="0"/>
              </a:rPr>
              <a:t> </a:t>
            </a:r>
            <a:r>
              <a:rPr lang="cs-CZ" sz="1800" dirty="0" err="1">
                <a:latin typeface="Helvetica" pitchFamily="2" charset="0"/>
              </a:rPr>
              <a:t>vést</a:t>
            </a:r>
            <a:r>
              <a:rPr lang="cs-CZ" sz="1800" dirty="0">
                <a:latin typeface="Helvetica" pitchFamily="2" charset="0"/>
              </a:rPr>
              <a:t> k </a:t>
            </a:r>
            <a:r>
              <a:rPr lang="cs-CZ" sz="1800" dirty="0" err="1">
                <a:latin typeface="Helvetica" pitchFamily="2" charset="0"/>
              </a:rPr>
              <a:t>srde</a:t>
            </a:r>
            <a:r>
              <a:rPr lang="cs-CZ" sz="1800" dirty="0" err="1">
                <a:latin typeface="Arial" panose="020B0604020202020204" pitchFamily="34" charset="0"/>
              </a:rPr>
              <a:t>č</a:t>
            </a:r>
            <a:r>
              <a:rPr lang="cs-CZ" sz="1800" dirty="0" err="1">
                <a:latin typeface="Helvetica" pitchFamily="2" charset="0"/>
              </a:rPr>
              <a:t>nímu</a:t>
            </a:r>
            <a:r>
              <a:rPr lang="cs-CZ" sz="1800" dirty="0">
                <a:latin typeface="Helvetica" pitchFamily="2" charset="0"/>
              </a:rPr>
              <a:t> </a:t>
            </a:r>
            <a:r>
              <a:rPr lang="cs-CZ" sz="1800" dirty="0" err="1">
                <a:latin typeface="Helvetica" pitchFamily="2" charset="0"/>
              </a:rPr>
              <a:t>selháni</a:t>
            </a:r>
            <a:r>
              <a:rPr lang="cs-CZ" sz="1800" dirty="0">
                <a:latin typeface="Helvetica" pitchFamily="2" charset="0"/>
              </a:rPr>
              <a:t>́. </a:t>
            </a:r>
            <a:r>
              <a:rPr lang="cs-CZ" sz="1800" dirty="0" err="1">
                <a:latin typeface="Helvetica" pitchFamily="2" charset="0"/>
              </a:rPr>
              <a:t>Známky</a:t>
            </a:r>
            <a:r>
              <a:rPr lang="cs-CZ" sz="1800" dirty="0">
                <a:latin typeface="Helvetica" pitchFamily="2" charset="0"/>
              </a:rPr>
              <a:t> </a:t>
            </a:r>
            <a:r>
              <a:rPr lang="cs-CZ" sz="1800" dirty="0" err="1">
                <a:latin typeface="Helvetica" pitchFamily="2" charset="0"/>
              </a:rPr>
              <a:t>srde</a:t>
            </a:r>
            <a:r>
              <a:rPr lang="cs-CZ" sz="1800" dirty="0" err="1">
                <a:latin typeface="Arial" panose="020B0604020202020204" pitchFamily="34" charset="0"/>
              </a:rPr>
              <a:t>č</a:t>
            </a:r>
            <a:r>
              <a:rPr lang="cs-CZ" sz="1800" dirty="0" err="1">
                <a:latin typeface="Helvetica" pitchFamily="2" charset="0"/>
              </a:rPr>
              <a:t>ního</a:t>
            </a:r>
            <a:r>
              <a:rPr lang="cs-CZ" sz="1800" dirty="0">
                <a:latin typeface="Helvetica" pitchFamily="2" charset="0"/>
              </a:rPr>
              <a:t> </a:t>
            </a:r>
            <a:r>
              <a:rPr lang="cs-CZ" sz="1800" dirty="0" err="1">
                <a:latin typeface="Helvetica" pitchFamily="2" charset="0"/>
              </a:rPr>
              <a:t>selhávání</a:t>
            </a:r>
            <a:r>
              <a:rPr lang="cs-CZ" sz="1800" dirty="0">
                <a:latin typeface="Helvetica" pitchFamily="2" charset="0"/>
              </a:rPr>
              <a:t> u </a:t>
            </a:r>
            <a:r>
              <a:rPr lang="cs-CZ" sz="1800" dirty="0" err="1">
                <a:latin typeface="Helvetica" pitchFamily="2" charset="0"/>
              </a:rPr>
              <a:t>malých</a:t>
            </a:r>
            <a:r>
              <a:rPr lang="cs-CZ" sz="1800" dirty="0">
                <a:latin typeface="Helvetica" pitchFamily="2" charset="0"/>
              </a:rPr>
              <a:t> </a:t>
            </a:r>
            <a:r>
              <a:rPr lang="cs-CZ" sz="1800" dirty="0" err="1">
                <a:latin typeface="Helvetica" pitchFamily="2" charset="0"/>
              </a:rPr>
              <a:t>kojenc</a:t>
            </a:r>
            <a:r>
              <a:rPr lang="cs-CZ" sz="1800" dirty="0" err="1">
                <a:latin typeface="Arial" panose="020B0604020202020204" pitchFamily="34" charset="0"/>
              </a:rPr>
              <a:t>u</a:t>
            </a:r>
            <a:r>
              <a:rPr lang="cs-CZ" sz="1800" dirty="0">
                <a:latin typeface="Arial" panose="020B0604020202020204" pitchFamily="34" charset="0"/>
              </a:rPr>
              <a:t>̊ </a:t>
            </a:r>
            <a:r>
              <a:rPr lang="cs-CZ" sz="1800" dirty="0">
                <a:latin typeface="Helvetica" pitchFamily="2" charset="0"/>
              </a:rPr>
              <a:t>zahrnují pocení, </a:t>
            </a:r>
            <a:r>
              <a:rPr lang="cs-CZ" sz="1800" dirty="0" err="1">
                <a:latin typeface="Helvetica" pitchFamily="2" charset="0"/>
              </a:rPr>
              <a:t>zrychlene</a:t>
            </a:r>
            <a:r>
              <a:rPr lang="cs-CZ" sz="1800" dirty="0">
                <a:latin typeface="Helvetica" pitchFamily="2" charset="0"/>
              </a:rPr>
              <a:t>́ </a:t>
            </a:r>
            <a:r>
              <a:rPr lang="cs-CZ" sz="1800" dirty="0" err="1">
                <a:latin typeface="Helvetica" pitchFamily="2" charset="0"/>
              </a:rPr>
              <a:t>dýcháni</a:t>
            </a:r>
            <a:r>
              <a:rPr lang="cs-CZ" sz="1800" dirty="0">
                <a:latin typeface="Helvetica" pitchFamily="2" charset="0"/>
              </a:rPr>
              <a:t>́, </a:t>
            </a:r>
            <a:r>
              <a:rPr lang="cs-CZ" sz="1800" dirty="0" err="1">
                <a:latin typeface="Helvetica" pitchFamily="2" charset="0"/>
              </a:rPr>
              <a:t>odpo</a:t>
            </a:r>
            <a:r>
              <a:rPr lang="cs-CZ" sz="1800" dirty="0" err="1">
                <a:latin typeface="Arial" panose="020B0604020202020204" pitchFamily="34" charset="0"/>
              </a:rPr>
              <a:t>č</a:t>
            </a:r>
            <a:r>
              <a:rPr lang="cs-CZ" sz="1800" dirty="0" err="1">
                <a:latin typeface="Helvetica" pitchFamily="2" charset="0"/>
              </a:rPr>
              <a:t>íváni</a:t>
            </a:r>
            <a:r>
              <a:rPr lang="cs-CZ" sz="1800" dirty="0">
                <a:latin typeface="Helvetica" pitchFamily="2" charset="0"/>
              </a:rPr>
              <a:t>́ </a:t>
            </a:r>
            <a:r>
              <a:rPr lang="cs-CZ" sz="1800" dirty="0" err="1">
                <a:latin typeface="Helvetica" pitchFamily="2" charset="0"/>
              </a:rPr>
              <a:t>p</a:t>
            </a:r>
            <a:r>
              <a:rPr lang="cs-CZ" sz="1800" dirty="0" err="1">
                <a:latin typeface="Arial" panose="020B0604020202020204" pitchFamily="34" charset="0"/>
              </a:rPr>
              <a:t>ř</a:t>
            </a:r>
            <a:r>
              <a:rPr lang="cs-CZ" sz="1800" dirty="0" err="1">
                <a:latin typeface="Helvetica" pitchFamily="2" charset="0"/>
              </a:rPr>
              <a:t>i</a:t>
            </a:r>
            <a:r>
              <a:rPr lang="cs-CZ" sz="1800" dirty="0">
                <a:latin typeface="Helvetica" pitchFamily="2" charset="0"/>
              </a:rPr>
              <a:t> pití a neschopnost </a:t>
            </a:r>
            <a:r>
              <a:rPr lang="cs-CZ" sz="1800" dirty="0" err="1">
                <a:latin typeface="Helvetica" pitchFamily="2" charset="0"/>
              </a:rPr>
              <a:t>pít</a:t>
            </a:r>
            <a:r>
              <a:rPr lang="cs-CZ" sz="1800" dirty="0">
                <a:latin typeface="Helvetica" pitchFamily="2" charset="0"/>
              </a:rPr>
              <a:t> </a:t>
            </a:r>
            <a:r>
              <a:rPr lang="cs-CZ" sz="1800" dirty="0" err="1">
                <a:latin typeface="Helvetica" pitchFamily="2" charset="0"/>
              </a:rPr>
              <a:t>dostate</a:t>
            </a:r>
            <a:r>
              <a:rPr lang="cs-CZ" sz="1800" dirty="0" err="1">
                <a:latin typeface="Arial" panose="020B0604020202020204" pitchFamily="34" charset="0"/>
              </a:rPr>
              <a:t>č</a:t>
            </a:r>
            <a:r>
              <a:rPr lang="cs-CZ" sz="1800" dirty="0" err="1">
                <a:latin typeface="Helvetica" pitchFamily="2" charset="0"/>
              </a:rPr>
              <a:t>ne</a:t>
            </a:r>
            <a:r>
              <a:rPr lang="cs-CZ" sz="1800" dirty="0">
                <a:latin typeface="Helvetica" pitchFamily="2" charset="0"/>
              </a:rPr>
              <a:t>́ </a:t>
            </a:r>
            <a:r>
              <a:rPr lang="cs-CZ" sz="1800" dirty="0" err="1">
                <a:latin typeface="Helvetica" pitchFamily="2" charset="0"/>
              </a:rPr>
              <a:t>množstvi</a:t>
            </a:r>
            <a:r>
              <a:rPr lang="cs-CZ" sz="1800" dirty="0">
                <a:latin typeface="Helvetica" pitchFamily="2" charset="0"/>
              </a:rPr>
              <a:t>́ stravy</a:t>
            </a:r>
          </a:p>
          <a:p>
            <a:pPr marL="0" indent="0">
              <a:buNone/>
            </a:pPr>
            <a:r>
              <a:rPr lang="cs-CZ" sz="1800" dirty="0" err="1">
                <a:latin typeface="Helvetica" pitchFamily="2" charset="0"/>
              </a:rPr>
              <a:t>D</a:t>
            </a:r>
            <a:r>
              <a:rPr lang="cs-CZ" sz="1800" dirty="0" err="1">
                <a:latin typeface="Arial" panose="020B0604020202020204" pitchFamily="34" charset="0"/>
              </a:rPr>
              <a:t>ě</a:t>
            </a:r>
            <a:r>
              <a:rPr lang="cs-CZ" sz="1800" dirty="0" err="1">
                <a:latin typeface="Helvetica" pitchFamily="2" charset="0"/>
              </a:rPr>
              <a:t>ti</a:t>
            </a:r>
            <a:r>
              <a:rPr lang="cs-CZ" sz="1800" dirty="0">
                <a:latin typeface="Helvetica" pitchFamily="2" charset="0"/>
              </a:rPr>
              <a:t> </a:t>
            </a:r>
            <a:r>
              <a:rPr lang="cs-CZ" sz="1800" dirty="0" err="1">
                <a:latin typeface="Helvetica" pitchFamily="2" charset="0"/>
              </a:rPr>
              <a:t>trpi</a:t>
            </a:r>
            <a:r>
              <a:rPr lang="cs-CZ" sz="1800" dirty="0">
                <a:latin typeface="Helvetica" pitchFamily="2" charset="0"/>
              </a:rPr>
              <a:t>́ </a:t>
            </a:r>
            <a:r>
              <a:rPr lang="cs-CZ" sz="1800" dirty="0" err="1">
                <a:latin typeface="Helvetica" pitchFamily="2" charset="0"/>
              </a:rPr>
              <a:t>opakovanými</a:t>
            </a:r>
            <a:r>
              <a:rPr lang="cs-CZ" sz="1800" dirty="0">
                <a:latin typeface="Helvetica" pitchFamily="2" charset="0"/>
              </a:rPr>
              <a:t> </a:t>
            </a:r>
            <a:r>
              <a:rPr lang="cs-CZ" sz="1800" dirty="0" err="1">
                <a:latin typeface="Helvetica" pitchFamily="2" charset="0"/>
              </a:rPr>
              <a:t>dýchacími</a:t>
            </a:r>
            <a:r>
              <a:rPr lang="cs-CZ" sz="1800" dirty="0">
                <a:latin typeface="Helvetica" pitchFamily="2" charset="0"/>
              </a:rPr>
              <a:t> infekty, </a:t>
            </a:r>
            <a:r>
              <a:rPr lang="cs-CZ" sz="1800" dirty="0" err="1">
                <a:latin typeface="Helvetica" pitchFamily="2" charset="0"/>
              </a:rPr>
              <a:t>d</a:t>
            </a:r>
            <a:r>
              <a:rPr lang="cs-CZ" sz="1800" dirty="0" err="1">
                <a:latin typeface="Arial" panose="020B0604020202020204" pitchFamily="34" charset="0"/>
              </a:rPr>
              <a:t>ě</a:t>
            </a:r>
            <a:r>
              <a:rPr lang="cs-CZ" sz="1800" dirty="0" err="1">
                <a:latin typeface="Helvetica" pitchFamily="2" charset="0"/>
              </a:rPr>
              <a:t>ti</a:t>
            </a:r>
            <a:r>
              <a:rPr lang="cs-CZ" sz="1800" dirty="0">
                <a:latin typeface="Helvetica" pitchFamily="2" charset="0"/>
              </a:rPr>
              <a:t> </a:t>
            </a:r>
            <a:r>
              <a:rPr lang="cs-CZ" sz="1800" dirty="0" err="1">
                <a:latin typeface="Helvetica" pitchFamily="2" charset="0"/>
              </a:rPr>
              <a:t>neprospívaji</a:t>
            </a:r>
            <a:r>
              <a:rPr lang="cs-CZ" sz="1800" dirty="0">
                <a:latin typeface="Helvetica" pitchFamily="2" charset="0"/>
              </a:rPr>
              <a:t>́</a:t>
            </a:r>
          </a:p>
          <a:p>
            <a:pPr marL="0" indent="0">
              <a:buNone/>
            </a:pPr>
            <a:r>
              <a:rPr lang="cs-CZ" sz="1800" b="1" dirty="0" err="1">
                <a:latin typeface="Helvetica" pitchFamily="2" charset="0"/>
              </a:rPr>
              <a:t>Diagnóza</a:t>
            </a:r>
            <a:r>
              <a:rPr lang="cs-CZ" sz="1800" dirty="0">
                <a:latin typeface="Helvetica" pitchFamily="2" charset="0"/>
              </a:rPr>
              <a:t> je </a:t>
            </a:r>
            <a:r>
              <a:rPr lang="cs-CZ" sz="1800" dirty="0" err="1">
                <a:latin typeface="Helvetica" pitchFamily="2" charset="0"/>
              </a:rPr>
              <a:t>klinicka</a:t>
            </a:r>
            <a:r>
              <a:rPr lang="cs-CZ" sz="1800" dirty="0">
                <a:latin typeface="Helvetica" pitchFamily="2" charset="0"/>
              </a:rPr>
              <a:t>́ a </a:t>
            </a:r>
            <a:r>
              <a:rPr lang="cs-CZ" sz="1800" dirty="0" err="1">
                <a:latin typeface="Helvetica" pitchFamily="2" charset="0"/>
              </a:rPr>
              <a:t>echokardiograficka</a:t>
            </a:r>
            <a:r>
              <a:rPr lang="cs-CZ" sz="1800" dirty="0">
                <a:latin typeface="Helvetica" pitchFamily="2" charset="0"/>
              </a:rPr>
              <a:t>́. </a:t>
            </a:r>
          </a:p>
          <a:p>
            <a:pPr marL="0" indent="0">
              <a:buNone/>
            </a:pPr>
            <a:r>
              <a:rPr lang="cs-CZ" sz="1800" b="1" dirty="0" err="1">
                <a:latin typeface="Helvetica" pitchFamily="2" charset="0"/>
              </a:rPr>
              <a:t>Lé</a:t>
            </a:r>
            <a:r>
              <a:rPr lang="cs-CZ" sz="1800" b="1" dirty="0" err="1">
                <a:latin typeface="Arial" panose="020B0604020202020204" pitchFamily="34" charset="0"/>
              </a:rPr>
              <a:t>č</a:t>
            </a:r>
            <a:r>
              <a:rPr lang="cs-CZ" sz="1800" b="1" dirty="0" err="1">
                <a:latin typeface="Helvetica" pitchFamily="2" charset="0"/>
              </a:rPr>
              <a:t>ba</a:t>
            </a:r>
            <a:r>
              <a:rPr lang="cs-CZ" sz="1800" b="1" dirty="0">
                <a:latin typeface="Helvetica" pitchFamily="2" charset="0"/>
              </a:rPr>
              <a:t> </a:t>
            </a:r>
            <a:r>
              <a:rPr lang="cs-CZ" sz="1800" dirty="0" err="1">
                <a:latin typeface="Helvetica" pitchFamily="2" charset="0"/>
              </a:rPr>
              <a:t>p</a:t>
            </a:r>
            <a:r>
              <a:rPr lang="cs-CZ" sz="1800" dirty="0" err="1">
                <a:latin typeface="Arial" panose="020B0604020202020204" pitchFamily="34" charset="0"/>
              </a:rPr>
              <a:t>ř</a:t>
            </a:r>
            <a:r>
              <a:rPr lang="cs-CZ" sz="1800" dirty="0" err="1">
                <a:latin typeface="Helvetica" pitchFamily="2" charset="0"/>
              </a:rPr>
              <a:t>eklenovací</a:t>
            </a:r>
            <a:r>
              <a:rPr lang="cs-CZ" sz="1800" dirty="0">
                <a:latin typeface="Helvetica" pitchFamily="2" charset="0"/>
              </a:rPr>
              <a:t> je pomocí diuretik, kardiotonik, </a:t>
            </a:r>
            <a:r>
              <a:rPr lang="cs-CZ" sz="1800" dirty="0" err="1">
                <a:latin typeface="Helvetica" pitchFamily="2" charset="0"/>
              </a:rPr>
              <a:t>definitivni</a:t>
            </a:r>
            <a:r>
              <a:rPr lang="cs-CZ" sz="1800" dirty="0">
                <a:latin typeface="Helvetica" pitchFamily="2" charset="0"/>
              </a:rPr>
              <a:t>́ </a:t>
            </a:r>
            <a:r>
              <a:rPr lang="cs-CZ" sz="1800" dirty="0" err="1">
                <a:latin typeface="Helvetica" pitchFamily="2" charset="0"/>
              </a:rPr>
              <a:t>lé</a:t>
            </a:r>
            <a:r>
              <a:rPr lang="cs-CZ" sz="1800" dirty="0" err="1">
                <a:latin typeface="Arial" panose="020B0604020202020204" pitchFamily="34" charset="0"/>
              </a:rPr>
              <a:t>č</a:t>
            </a:r>
            <a:r>
              <a:rPr lang="cs-CZ" sz="1800" dirty="0" err="1">
                <a:latin typeface="Helvetica" pitchFamily="2" charset="0"/>
              </a:rPr>
              <a:t>ba</a:t>
            </a:r>
            <a:r>
              <a:rPr lang="cs-CZ" sz="1800" dirty="0">
                <a:latin typeface="Helvetica" pitchFamily="2" charset="0"/>
              </a:rPr>
              <a:t> </a:t>
            </a:r>
            <a:r>
              <a:rPr lang="cs-CZ" sz="1800" dirty="0" err="1">
                <a:latin typeface="Helvetica" pitchFamily="2" charset="0"/>
              </a:rPr>
              <a:t>spo</a:t>
            </a:r>
            <a:r>
              <a:rPr lang="cs-CZ" sz="1800" dirty="0" err="1">
                <a:latin typeface="Arial" panose="020B0604020202020204" pitchFamily="34" charset="0"/>
              </a:rPr>
              <a:t>č</a:t>
            </a:r>
            <a:r>
              <a:rPr lang="cs-CZ" sz="1800" dirty="0" err="1">
                <a:latin typeface="Helvetica" pitchFamily="2" charset="0"/>
              </a:rPr>
              <a:t>íva</a:t>
            </a:r>
            <a:r>
              <a:rPr lang="cs-CZ" sz="1800" dirty="0">
                <a:latin typeface="Helvetica" pitchFamily="2" charset="0"/>
              </a:rPr>
              <a:t>́ v </a:t>
            </a:r>
            <a:r>
              <a:rPr lang="cs-CZ" sz="1800" dirty="0" err="1">
                <a:latin typeface="Helvetica" pitchFamily="2" charset="0"/>
              </a:rPr>
              <a:t>uzav</a:t>
            </a:r>
            <a:r>
              <a:rPr lang="cs-CZ" sz="1800" dirty="0" err="1">
                <a:latin typeface="Arial" panose="020B0604020202020204" pitchFamily="34" charset="0"/>
              </a:rPr>
              <a:t>ř</a:t>
            </a:r>
            <a:r>
              <a:rPr lang="cs-CZ" sz="1800" dirty="0" err="1">
                <a:latin typeface="Helvetica" pitchFamily="2" charset="0"/>
              </a:rPr>
              <a:t>ení</a:t>
            </a:r>
            <a:r>
              <a:rPr lang="cs-CZ" sz="1800" dirty="0">
                <a:latin typeface="Helvetica" pitchFamily="2" charset="0"/>
              </a:rPr>
              <a:t> defektu pomocí </a:t>
            </a:r>
            <a:r>
              <a:rPr lang="cs-CZ" sz="1800" dirty="0" err="1">
                <a:latin typeface="Helvetica" pitchFamily="2" charset="0"/>
              </a:rPr>
              <a:t>katétru</a:t>
            </a:r>
            <a:r>
              <a:rPr lang="cs-CZ" sz="1800" dirty="0">
                <a:latin typeface="Helvetica" pitchFamily="2" charset="0"/>
              </a:rPr>
              <a:t> nebo operace. </a:t>
            </a:r>
            <a:endParaRPr lang="cs-CZ" dirty="0"/>
          </a:p>
          <a:p>
            <a:pPr marL="0" indent="0">
              <a:buNone/>
            </a:pPr>
            <a:endParaRPr lang="cs-CZ" dirty="0"/>
          </a:p>
        </p:txBody>
      </p:sp>
      <p:pic>
        <p:nvPicPr>
          <p:cNvPr id="5" name="Obrázek 4">
            <a:extLst>
              <a:ext uri="{FF2B5EF4-FFF2-40B4-BE49-F238E27FC236}">
                <a16:creationId xmlns:a16="http://schemas.microsoft.com/office/drawing/2014/main" xmlns="" id="{B6911CCC-693D-F02C-3604-09A0F2F2881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2426" t="19768" r="32369" b="44657"/>
          <a:stretch/>
        </p:blipFill>
        <p:spPr>
          <a:xfrm>
            <a:off x="7474496" y="4725144"/>
            <a:ext cx="2736304" cy="1728192"/>
          </a:xfrm>
          <a:prstGeom prst="rect">
            <a:avLst/>
          </a:prstGeom>
        </p:spPr>
      </p:pic>
      <p:sp>
        <p:nvSpPr>
          <p:cNvPr id="6" name="TextovéPole 5">
            <a:extLst>
              <a:ext uri="{FF2B5EF4-FFF2-40B4-BE49-F238E27FC236}">
                <a16:creationId xmlns:a16="http://schemas.microsoft.com/office/drawing/2014/main" xmlns="" id="{01F87741-1C73-F33E-4251-7260785393EB}"/>
              </a:ext>
            </a:extLst>
          </p:cNvPr>
          <p:cNvSpPr txBox="1"/>
          <p:nvPr/>
        </p:nvSpPr>
        <p:spPr>
          <a:xfrm>
            <a:off x="7104112" y="6354052"/>
            <a:ext cx="3744416" cy="246221"/>
          </a:xfrm>
          <a:prstGeom prst="rect">
            <a:avLst/>
          </a:prstGeom>
          <a:noFill/>
        </p:spPr>
        <p:txBody>
          <a:bodyPr wrap="square" rtlCol="0">
            <a:spAutoFit/>
          </a:bodyPr>
          <a:lstStyle/>
          <a:p>
            <a:r>
              <a:rPr lang="cs-CZ" sz="1000" dirty="0">
                <a:solidFill>
                  <a:schemeClr val="bg1">
                    <a:lumMod val="85000"/>
                  </a:schemeClr>
                </a:solidFill>
              </a:rPr>
              <a:t>https://</a:t>
            </a:r>
            <a:r>
              <a:rPr lang="cs-CZ" sz="1000" dirty="0" err="1">
                <a:solidFill>
                  <a:schemeClr val="bg1">
                    <a:lumMod val="85000"/>
                  </a:schemeClr>
                </a:solidFill>
              </a:rPr>
              <a:t>www.stefajir.cz</a:t>
            </a:r>
            <a:r>
              <a:rPr lang="cs-CZ" sz="1000" dirty="0">
                <a:solidFill>
                  <a:schemeClr val="bg1">
                    <a:lumMod val="85000"/>
                  </a:schemeClr>
                </a:solidFill>
              </a:rPr>
              <a:t>/defekt-septa-</a:t>
            </a:r>
            <a:r>
              <a:rPr lang="cs-CZ" sz="1000" dirty="0" err="1">
                <a:solidFill>
                  <a:schemeClr val="bg1">
                    <a:lumMod val="85000"/>
                  </a:schemeClr>
                </a:solidFill>
              </a:rPr>
              <a:t>sini</a:t>
            </a:r>
            <a:endParaRPr lang="cs-CZ" sz="1000" dirty="0">
              <a:solidFill>
                <a:schemeClr val="bg1">
                  <a:lumMod val="85000"/>
                </a:schemeClr>
              </a:solidFill>
            </a:endParaRPr>
          </a:p>
        </p:txBody>
      </p:sp>
    </p:spTree>
    <p:extLst>
      <p:ext uri="{BB962C8B-B14F-4D97-AF65-F5344CB8AC3E}">
        <p14:creationId xmlns:p14="http://schemas.microsoft.com/office/powerpoint/2010/main" xmlns="" val="24931298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4D418C5B-0C8C-15F0-0BDF-6BAA4FC3EBB9}"/>
              </a:ext>
            </a:extLst>
          </p:cNvPr>
          <p:cNvSpPr>
            <a:spLocks noGrp="1"/>
          </p:cNvSpPr>
          <p:nvPr>
            <p:ph idx="1"/>
          </p:nvPr>
        </p:nvSpPr>
        <p:spPr>
          <a:xfrm>
            <a:off x="1981200" y="476673"/>
            <a:ext cx="8229600" cy="5649497"/>
          </a:xfrm>
        </p:spPr>
        <p:txBody>
          <a:bodyPr/>
          <a:lstStyle/>
          <a:p>
            <a:pPr marL="0" indent="0">
              <a:buNone/>
            </a:pPr>
            <a:r>
              <a:rPr lang="cs-CZ" sz="1800" b="1" dirty="0">
                <a:latin typeface="Helvetica" pitchFamily="2" charset="0"/>
              </a:rPr>
              <a:t>Defekt </a:t>
            </a:r>
            <a:r>
              <a:rPr lang="cs-CZ" sz="1800" b="1" dirty="0" err="1">
                <a:latin typeface="Helvetica" pitchFamily="2" charset="0"/>
              </a:rPr>
              <a:t>komorového</a:t>
            </a:r>
            <a:r>
              <a:rPr lang="cs-CZ" sz="1800" b="1" dirty="0">
                <a:latin typeface="Helvetica" pitchFamily="2" charset="0"/>
              </a:rPr>
              <a:t> septa </a:t>
            </a:r>
          </a:p>
          <a:p>
            <a:pPr>
              <a:buFontTx/>
              <a:buChar char="-"/>
            </a:pPr>
            <a:r>
              <a:rPr lang="cs-CZ" sz="1800" dirty="0" err="1">
                <a:latin typeface="Helvetica" pitchFamily="2" charset="0"/>
              </a:rPr>
              <a:t>umož</a:t>
            </a:r>
            <a:r>
              <a:rPr lang="cs-CZ" sz="1800" dirty="0" err="1">
                <a:latin typeface="Arial" panose="020B0604020202020204" pitchFamily="34" charset="0"/>
              </a:rPr>
              <a:t>ň</a:t>
            </a:r>
            <a:r>
              <a:rPr lang="cs-CZ" sz="1800" dirty="0" err="1">
                <a:latin typeface="Helvetica" pitchFamily="2" charset="0"/>
              </a:rPr>
              <a:t>uje</a:t>
            </a:r>
            <a:r>
              <a:rPr lang="cs-CZ" sz="1800" dirty="0">
                <a:latin typeface="Helvetica" pitchFamily="2" charset="0"/>
              </a:rPr>
              <a:t> zkrat </a:t>
            </a:r>
            <a:r>
              <a:rPr lang="cs-CZ" sz="1800" dirty="0" err="1">
                <a:latin typeface="Helvetica" pitchFamily="2" charset="0"/>
              </a:rPr>
              <a:t>okysli</a:t>
            </a:r>
            <a:r>
              <a:rPr lang="cs-CZ" sz="1800" dirty="0" err="1">
                <a:latin typeface="Arial" panose="020B0604020202020204" pitchFamily="34" charset="0"/>
              </a:rPr>
              <a:t>č</a:t>
            </a:r>
            <a:r>
              <a:rPr lang="cs-CZ" sz="1800" dirty="0" err="1">
                <a:latin typeface="Helvetica" pitchFamily="2" charset="0"/>
              </a:rPr>
              <a:t>ene</a:t>
            </a:r>
            <a:r>
              <a:rPr lang="cs-CZ" sz="1800" dirty="0">
                <a:latin typeface="Helvetica" pitchFamily="2" charset="0"/>
              </a:rPr>
              <a:t>́ krve z </a:t>
            </a:r>
            <a:r>
              <a:rPr lang="cs-CZ" sz="1800" dirty="0" err="1">
                <a:latin typeface="Helvetica" pitchFamily="2" charset="0"/>
              </a:rPr>
              <a:t>leve</a:t>
            </a:r>
            <a:r>
              <a:rPr lang="cs-CZ" sz="1800" dirty="0">
                <a:latin typeface="Helvetica" pitchFamily="2" charset="0"/>
              </a:rPr>
              <a:t>́ komory do komory </a:t>
            </a:r>
            <a:r>
              <a:rPr lang="cs-CZ" sz="1800" dirty="0" err="1">
                <a:latin typeface="Helvetica" pitchFamily="2" charset="0"/>
              </a:rPr>
              <a:t>prave</a:t>
            </a:r>
            <a:r>
              <a:rPr lang="cs-CZ" sz="1800" dirty="0">
                <a:latin typeface="Helvetica" pitchFamily="2" charset="0"/>
              </a:rPr>
              <a:t>́ a znovu </a:t>
            </a:r>
            <a:r>
              <a:rPr lang="cs-CZ" sz="1800" dirty="0" err="1">
                <a:latin typeface="Helvetica" pitchFamily="2" charset="0"/>
              </a:rPr>
              <a:t>neefektivn</a:t>
            </a:r>
            <a:r>
              <a:rPr lang="cs-CZ" sz="1800" dirty="0" err="1">
                <a:latin typeface="Arial" panose="020B0604020202020204" pitchFamily="34" charset="0"/>
              </a:rPr>
              <a:t>e</a:t>
            </a:r>
            <a:r>
              <a:rPr lang="cs-CZ" sz="1800" dirty="0">
                <a:latin typeface="Arial" panose="020B0604020202020204" pitchFamily="34" charset="0"/>
              </a:rPr>
              <a:t>̌ </a:t>
            </a:r>
            <a:r>
              <a:rPr lang="cs-CZ" sz="1800" dirty="0">
                <a:latin typeface="Helvetica" pitchFamily="2" charset="0"/>
              </a:rPr>
              <a:t>do </a:t>
            </a:r>
            <a:r>
              <a:rPr lang="cs-CZ" sz="1800" dirty="0" err="1">
                <a:latin typeface="Helvetica" pitchFamily="2" charset="0"/>
              </a:rPr>
              <a:t>plicního</a:t>
            </a:r>
            <a:r>
              <a:rPr lang="cs-CZ" sz="1800" dirty="0">
                <a:latin typeface="Helvetica" pitchFamily="2" charset="0"/>
              </a:rPr>
              <a:t> </a:t>
            </a:r>
            <a:r>
              <a:rPr lang="cs-CZ" sz="1800" dirty="0" err="1">
                <a:latin typeface="Arial" panose="020B0604020202020204" pitchFamily="34" charset="0"/>
              </a:rPr>
              <a:t>ř</a:t>
            </a:r>
            <a:r>
              <a:rPr lang="cs-CZ" sz="1800" dirty="0" err="1">
                <a:latin typeface="Helvetica" pitchFamily="2" charset="0"/>
              </a:rPr>
              <a:t>e</a:t>
            </a:r>
            <a:r>
              <a:rPr lang="cs-CZ" sz="1800" dirty="0" err="1">
                <a:latin typeface="Arial" panose="020B0604020202020204" pitchFamily="34" charset="0"/>
              </a:rPr>
              <a:t>č</a:t>
            </a:r>
            <a:r>
              <a:rPr lang="cs-CZ" sz="1800" dirty="0" err="1">
                <a:latin typeface="Helvetica" pitchFamily="2" charset="0"/>
              </a:rPr>
              <a:t>išt</a:t>
            </a:r>
            <a:r>
              <a:rPr lang="cs-CZ" sz="1800" dirty="0" err="1">
                <a:latin typeface="Arial" panose="020B0604020202020204" pitchFamily="34" charset="0"/>
              </a:rPr>
              <a:t>e</a:t>
            </a:r>
            <a:r>
              <a:rPr lang="cs-CZ" sz="1800" dirty="0">
                <a:latin typeface="Arial" panose="020B0604020202020204" pitchFamily="34" charset="0"/>
              </a:rPr>
              <a:t>̌</a:t>
            </a:r>
            <a:endParaRPr lang="cs-CZ" sz="1800" dirty="0">
              <a:latin typeface="Helvetica" pitchFamily="2" charset="0"/>
            </a:endParaRPr>
          </a:p>
          <a:p>
            <a:pPr>
              <a:buFontTx/>
              <a:buChar char="-"/>
            </a:pPr>
            <a:r>
              <a:rPr lang="cs-CZ" sz="1800" dirty="0" err="1">
                <a:latin typeface="Helvetica" pitchFamily="2" charset="0"/>
              </a:rPr>
              <a:t>Diagnóza</a:t>
            </a:r>
            <a:r>
              <a:rPr lang="cs-CZ" sz="1800" dirty="0">
                <a:latin typeface="Helvetica" pitchFamily="2" charset="0"/>
              </a:rPr>
              <a:t> je </a:t>
            </a:r>
            <a:r>
              <a:rPr lang="cs-CZ" sz="1800" dirty="0" err="1">
                <a:latin typeface="Helvetica" pitchFamily="2" charset="0"/>
              </a:rPr>
              <a:t>klinicka</a:t>
            </a:r>
            <a:r>
              <a:rPr lang="cs-CZ" sz="1800" dirty="0">
                <a:latin typeface="Helvetica" pitchFamily="2" charset="0"/>
              </a:rPr>
              <a:t>́ a </a:t>
            </a:r>
            <a:r>
              <a:rPr lang="cs-CZ" sz="1800" dirty="0" err="1">
                <a:latin typeface="Helvetica" pitchFamily="2" charset="0"/>
              </a:rPr>
              <a:t>echokardiograficka</a:t>
            </a:r>
            <a:r>
              <a:rPr lang="cs-CZ" sz="1800" dirty="0">
                <a:latin typeface="Helvetica" pitchFamily="2" charset="0"/>
              </a:rPr>
              <a:t>́</a:t>
            </a:r>
          </a:p>
          <a:p>
            <a:pPr>
              <a:buFontTx/>
              <a:buChar char="-"/>
            </a:pPr>
            <a:r>
              <a:rPr lang="cs-CZ" sz="1800" dirty="0">
                <a:latin typeface="Helvetica" pitchFamily="2" charset="0"/>
              </a:rPr>
              <a:t>U </a:t>
            </a:r>
            <a:r>
              <a:rPr lang="cs-CZ" sz="1800" dirty="0" err="1">
                <a:latin typeface="Helvetica" pitchFamily="2" charset="0"/>
              </a:rPr>
              <a:t>malých</a:t>
            </a:r>
            <a:r>
              <a:rPr lang="cs-CZ" sz="1800" dirty="0">
                <a:latin typeface="Helvetica" pitchFamily="2" charset="0"/>
              </a:rPr>
              <a:t> defekt</a:t>
            </a:r>
            <a:r>
              <a:rPr lang="cs-CZ" sz="1800" dirty="0">
                <a:latin typeface="Arial" panose="020B0604020202020204" pitchFamily="34" charset="0"/>
              </a:rPr>
              <a:t>ů </a:t>
            </a:r>
            <a:r>
              <a:rPr lang="cs-CZ" sz="1800" dirty="0" err="1">
                <a:latin typeface="Helvetica" pitchFamily="2" charset="0"/>
              </a:rPr>
              <a:t>komorového</a:t>
            </a:r>
            <a:r>
              <a:rPr lang="cs-CZ" sz="1800" dirty="0">
                <a:latin typeface="Helvetica" pitchFamily="2" charset="0"/>
              </a:rPr>
              <a:t> septa </a:t>
            </a:r>
            <a:r>
              <a:rPr lang="cs-CZ" sz="1800" dirty="0" err="1">
                <a:latin typeface="Helvetica" pitchFamily="2" charset="0"/>
              </a:rPr>
              <a:t>docha</a:t>
            </a:r>
            <a:r>
              <a:rPr lang="cs-CZ" sz="1800" dirty="0">
                <a:latin typeface="Helvetica" pitchFamily="2" charset="0"/>
              </a:rPr>
              <a:t>́́</a:t>
            </a:r>
            <a:r>
              <a:rPr lang="cs-CZ" sz="1800" dirty="0" err="1">
                <a:latin typeface="Helvetica" pitchFamily="2" charset="0"/>
              </a:rPr>
              <a:t>zí</a:t>
            </a:r>
            <a:r>
              <a:rPr lang="cs-CZ" sz="1800" dirty="0">
                <a:latin typeface="Helvetica" pitchFamily="2" charset="0"/>
              </a:rPr>
              <a:t> ke </a:t>
            </a:r>
            <a:r>
              <a:rPr lang="cs-CZ" sz="1800" dirty="0" err="1">
                <a:latin typeface="Helvetica" pitchFamily="2" charset="0"/>
              </a:rPr>
              <a:t>spontánnímu</a:t>
            </a:r>
            <a:r>
              <a:rPr lang="cs-CZ" sz="1800" dirty="0">
                <a:latin typeface="Helvetica" pitchFamily="2" charset="0"/>
              </a:rPr>
              <a:t> </a:t>
            </a:r>
            <a:r>
              <a:rPr lang="cs-CZ" sz="1800" dirty="0" err="1">
                <a:latin typeface="Helvetica" pitchFamily="2" charset="0"/>
              </a:rPr>
              <a:t>uzav</a:t>
            </a:r>
            <a:r>
              <a:rPr lang="cs-CZ" sz="1800" dirty="0" err="1">
                <a:latin typeface="Arial" panose="020B0604020202020204" pitchFamily="34" charset="0"/>
              </a:rPr>
              <a:t>ř</a:t>
            </a:r>
            <a:r>
              <a:rPr lang="cs-CZ" sz="1800" dirty="0" err="1">
                <a:latin typeface="Helvetica" pitchFamily="2" charset="0"/>
              </a:rPr>
              <a:t>eni</a:t>
            </a:r>
            <a:r>
              <a:rPr lang="cs-CZ" sz="1800" dirty="0">
                <a:latin typeface="Helvetica" pitchFamily="2" charset="0"/>
              </a:rPr>
              <a:t>́, </a:t>
            </a:r>
            <a:r>
              <a:rPr lang="cs-CZ" sz="1800" dirty="0" err="1">
                <a:latin typeface="Helvetica" pitchFamily="2" charset="0"/>
              </a:rPr>
              <a:t>zvlášt</a:t>
            </a:r>
            <a:r>
              <a:rPr lang="cs-CZ" sz="1800" dirty="0" err="1">
                <a:latin typeface="Arial" panose="020B0604020202020204" pitchFamily="34" charset="0"/>
              </a:rPr>
              <a:t>e</a:t>
            </a:r>
            <a:r>
              <a:rPr lang="cs-CZ" sz="1800" dirty="0">
                <a:latin typeface="Arial" panose="020B0604020202020204" pitchFamily="34" charset="0"/>
              </a:rPr>
              <a:t>̌ </a:t>
            </a:r>
            <a:r>
              <a:rPr lang="cs-CZ" sz="1800" dirty="0">
                <a:latin typeface="Helvetica" pitchFamily="2" charset="0"/>
              </a:rPr>
              <a:t>u </a:t>
            </a:r>
            <a:r>
              <a:rPr lang="cs-CZ" sz="1800" dirty="0" err="1">
                <a:latin typeface="Helvetica" pitchFamily="2" charset="0"/>
              </a:rPr>
              <a:t>t</a:t>
            </a:r>
            <a:r>
              <a:rPr lang="cs-CZ" sz="1800" dirty="0" err="1">
                <a:latin typeface="Arial" panose="020B0604020202020204" pitchFamily="34" charset="0"/>
              </a:rPr>
              <a:t>ě</a:t>
            </a:r>
            <a:r>
              <a:rPr lang="cs-CZ" sz="1800" dirty="0" err="1">
                <a:latin typeface="Helvetica" pitchFamily="2" charset="0"/>
              </a:rPr>
              <a:t>ch</a:t>
            </a:r>
            <a:r>
              <a:rPr lang="cs-CZ" sz="1800" dirty="0">
                <a:latin typeface="Helvetica" pitchFamily="2" charset="0"/>
              </a:rPr>
              <a:t>, </a:t>
            </a:r>
            <a:r>
              <a:rPr lang="cs-CZ" sz="1800" dirty="0" err="1">
                <a:latin typeface="Helvetica" pitchFamily="2" charset="0"/>
              </a:rPr>
              <a:t>ktere</a:t>
            </a:r>
            <a:r>
              <a:rPr lang="cs-CZ" sz="1800" dirty="0">
                <a:latin typeface="Helvetica" pitchFamily="2" charset="0"/>
              </a:rPr>
              <a:t>́ jsou ve </a:t>
            </a:r>
            <a:r>
              <a:rPr lang="cs-CZ" sz="1800" dirty="0" err="1">
                <a:latin typeface="Helvetica" pitchFamily="2" charset="0"/>
              </a:rPr>
              <a:t>svalove</a:t>
            </a:r>
            <a:r>
              <a:rPr lang="cs-CZ" sz="1800" dirty="0">
                <a:latin typeface="Helvetica" pitchFamily="2" charset="0"/>
              </a:rPr>
              <a:t>́ </a:t>
            </a:r>
            <a:r>
              <a:rPr lang="cs-CZ" sz="1800" dirty="0" err="1">
                <a:latin typeface="Arial" panose="020B0604020202020204" pitchFamily="34" charset="0"/>
              </a:rPr>
              <a:t>č</a:t>
            </a:r>
            <a:r>
              <a:rPr lang="cs-CZ" sz="1800" dirty="0" err="1">
                <a:latin typeface="Helvetica" pitchFamily="2" charset="0"/>
              </a:rPr>
              <a:t>ásti</a:t>
            </a:r>
            <a:r>
              <a:rPr lang="cs-CZ" sz="1800" dirty="0">
                <a:latin typeface="Helvetica" pitchFamily="2" charset="0"/>
              </a:rPr>
              <a:t> </a:t>
            </a:r>
            <a:r>
              <a:rPr lang="cs-CZ" sz="1800" dirty="0" err="1">
                <a:latin typeface="Helvetica" pitchFamily="2" charset="0"/>
              </a:rPr>
              <a:t>mezikomorove</a:t>
            </a:r>
            <a:r>
              <a:rPr lang="cs-CZ" sz="1800" dirty="0">
                <a:latin typeface="Helvetica" pitchFamily="2" charset="0"/>
              </a:rPr>
              <a:t>́ </a:t>
            </a:r>
            <a:r>
              <a:rPr lang="cs-CZ" sz="1800" dirty="0" err="1">
                <a:latin typeface="Helvetica" pitchFamily="2" charset="0"/>
              </a:rPr>
              <a:t>p</a:t>
            </a:r>
            <a:r>
              <a:rPr lang="cs-CZ" sz="1800" dirty="0" err="1">
                <a:latin typeface="Arial" panose="020B0604020202020204" pitchFamily="34" charset="0"/>
              </a:rPr>
              <a:t>ř</a:t>
            </a:r>
            <a:r>
              <a:rPr lang="cs-CZ" sz="1800" dirty="0" err="1">
                <a:latin typeface="Helvetica" pitchFamily="2" charset="0"/>
              </a:rPr>
              <a:t>epážky</a:t>
            </a:r>
            <a:endParaRPr lang="cs-CZ" sz="1800" dirty="0">
              <a:latin typeface="Helvetica" pitchFamily="2" charset="0"/>
            </a:endParaRPr>
          </a:p>
          <a:p>
            <a:pPr>
              <a:buFontTx/>
              <a:buChar char="-"/>
            </a:pPr>
            <a:r>
              <a:rPr lang="cs-CZ" sz="1800" dirty="0" err="1">
                <a:latin typeface="Helvetica" pitchFamily="2" charset="0"/>
              </a:rPr>
              <a:t>Lé</a:t>
            </a:r>
            <a:r>
              <a:rPr lang="cs-CZ" sz="1800" dirty="0" err="1">
                <a:latin typeface="Arial" panose="020B0604020202020204" pitchFamily="34" charset="0"/>
              </a:rPr>
              <a:t>č</a:t>
            </a:r>
            <a:r>
              <a:rPr lang="cs-CZ" sz="1800" dirty="0" err="1">
                <a:latin typeface="Helvetica" pitchFamily="2" charset="0"/>
              </a:rPr>
              <a:t>ba</a:t>
            </a:r>
            <a:r>
              <a:rPr lang="cs-CZ" sz="1800" dirty="0">
                <a:latin typeface="Helvetica" pitchFamily="2" charset="0"/>
              </a:rPr>
              <a:t> je </a:t>
            </a:r>
            <a:r>
              <a:rPr lang="cs-CZ" sz="1800" dirty="0" err="1">
                <a:latin typeface="Helvetica" pitchFamily="2" charset="0"/>
              </a:rPr>
              <a:t>chirurgicka</a:t>
            </a:r>
            <a:r>
              <a:rPr lang="cs-CZ" sz="1800" dirty="0">
                <a:latin typeface="Helvetica" pitchFamily="2" charset="0"/>
              </a:rPr>
              <a:t>́</a:t>
            </a:r>
            <a:endParaRPr lang="cs-CZ" dirty="0"/>
          </a:p>
          <a:p>
            <a:pPr marL="0" indent="0">
              <a:buNone/>
            </a:pPr>
            <a:endParaRPr lang="cs-CZ" dirty="0"/>
          </a:p>
        </p:txBody>
      </p:sp>
      <p:pic>
        <p:nvPicPr>
          <p:cNvPr id="5" name="Obrázek 4">
            <a:extLst>
              <a:ext uri="{FF2B5EF4-FFF2-40B4-BE49-F238E27FC236}">
                <a16:creationId xmlns:a16="http://schemas.microsoft.com/office/drawing/2014/main" xmlns="" id="{257BAA95-D3BA-0931-58BE-FA5B11917E1A}"/>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4736" t="23248" r="30059" b="45623"/>
          <a:stretch/>
        </p:blipFill>
        <p:spPr>
          <a:xfrm>
            <a:off x="5879966" y="3140968"/>
            <a:ext cx="4234289" cy="2340000"/>
          </a:xfrm>
          <a:prstGeom prst="rect">
            <a:avLst/>
          </a:prstGeom>
        </p:spPr>
      </p:pic>
      <p:sp>
        <p:nvSpPr>
          <p:cNvPr id="6" name="TextovéPole 5">
            <a:extLst>
              <a:ext uri="{FF2B5EF4-FFF2-40B4-BE49-F238E27FC236}">
                <a16:creationId xmlns:a16="http://schemas.microsoft.com/office/drawing/2014/main" xmlns="" id="{E2DB7682-6291-713A-4291-363C36D0982D}"/>
              </a:ext>
            </a:extLst>
          </p:cNvPr>
          <p:cNvSpPr txBox="1"/>
          <p:nvPr/>
        </p:nvSpPr>
        <p:spPr>
          <a:xfrm>
            <a:off x="6528048" y="5879949"/>
            <a:ext cx="3816424" cy="246221"/>
          </a:xfrm>
          <a:prstGeom prst="rect">
            <a:avLst/>
          </a:prstGeom>
          <a:noFill/>
        </p:spPr>
        <p:txBody>
          <a:bodyPr wrap="square" rtlCol="0">
            <a:spAutoFit/>
          </a:bodyPr>
          <a:lstStyle/>
          <a:p>
            <a:r>
              <a:rPr lang="cs-CZ" sz="1000" dirty="0">
                <a:solidFill>
                  <a:schemeClr val="bg1">
                    <a:lumMod val="85000"/>
                  </a:schemeClr>
                </a:solidFill>
              </a:rPr>
              <a:t>https://</a:t>
            </a:r>
            <a:r>
              <a:rPr lang="cs-CZ" sz="1000" dirty="0" err="1">
                <a:solidFill>
                  <a:schemeClr val="bg1">
                    <a:lumMod val="85000"/>
                  </a:schemeClr>
                </a:solidFill>
              </a:rPr>
              <a:t>www.stefajir.cz</a:t>
            </a:r>
            <a:r>
              <a:rPr lang="cs-CZ" sz="1000" dirty="0">
                <a:solidFill>
                  <a:schemeClr val="bg1">
                    <a:lumMod val="85000"/>
                  </a:schemeClr>
                </a:solidFill>
              </a:rPr>
              <a:t>/defekt-</a:t>
            </a:r>
            <a:r>
              <a:rPr lang="cs-CZ" sz="1000" dirty="0" err="1">
                <a:solidFill>
                  <a:schemeClr val="bg1">
                    <a:lumMod val="85000"/>
                  </a:schemeClr>
                </a:solidFill>
              </a:rPr>
              <a:t>komoroveho</a:t>
            </a:r>
            <a:r>
              <a:rPr lang="cs-CZ" sz="1000" dirty="0">
                <a:solidFill>
                  <a:schemeClr val="bg1">
                    <a:lumMod val="85000"/>
                  </a:schemeClr>
                </a:solidFill>
              </a:rPr>
              <a:t>-septa</a:t>
            </a:r>
          </a:p>
        </p:txBody>
      </p:sp>
    </p:spTree>
    <p:extLst>
      <p:ext uri="{BB962C8B-B14F-4D97-AF65-F5344CB8AC3E}">
        <p14:creationId xmlns:p14="http://schemas.microsoft.com/office/powerpoint/2010/main" xmlns="" val="26690269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AA1ECB9D-2A03-E42F-FAD9-641B3D5D94E3}"/>
              </a:ext>
            </a:extLst>
          </p:cNvPr>
          <p:cNvSpPr>
            <a:spLocks noGrp="1"/>
          </p:cNvSpPr>
          <p:nvPr>
            <p:ph idx="1"/>
          </p:nvPr>
        </p:nvSpPr>
        <p:spPr>
          <a:xfrm>
            <a:off x="1981200" y="548681"/>
            <a:ext cx="8229600" cy="5577489"/>
          </a:xfrm>
        </p:spPr>
        <p:txBody>
          <a:bodyPr>
            <a:normAutofit lnSpcReduction="10000"/>
          </a:bodyPr>
          <a:lstStyle/>
          <a:p>
            <a:pPr marL="0" indent="0">
              <a:buNone/>
            </a:pPr>
            <a:r>
              <a:rPr lang="cs-CZ" sz="1800" b="1" dirty="0" err="1"/>
              <a:t>Otevřena</a:t>
            </a:r>
            <a:r>
              <a:rPr lang="cs-CZ" sz="1800" b="1" dirty="0"/>
              <a:t>́ </a:t>
            </a:r>
            <a:r>
              <a:rPr lang="cs-CZ" sz="1800" b="1" dirty="0" err="1"/>
              <a:t>tepenna</a:t>
            </a:r>
            <a:r>
              <a:rPr lang="cs-CZ" sz="1800" b="1" dirty="0"/>
              <a:t>́ </a:t>
            </a:r>
            <a:r>
              <a:rPr lang="cs-CZ" sz="1800" b="1" dirty="0" err="1"/>
              <a:t>dučej</a:t>
            </a:r>
            <a:r>
              <a:rPr lang="cs-CZ" sz="1800" b="1" dirty="0"/>
              <a:t> </a:t>
            </a:r>
          </a:p>
          <a:p>
            <a:pPr marL="0" indent="0">
              <a:buNone/>
            </a:pPr>
            <a:r>
              <a:rPr lang="cs-CZ" sz="1800" dirty="0"/>
              <a:t>-    </a:t>
            </a:r>
            <a:r>
              <a:rPr lang="cs-CZ" sz="1800" dirty="0" err="1"/>
              <a:t>Příznakem</a:t>
            </a:r>
            <a:r>
              <a:rPr lang="cs-CZ" sz="1800" dirty="0"/>
              <a:t> je </a:t>
            </a:r>
            <a:r>
              <a:rPr lang="cs-CZ" sz="1800" dirty="0" err="1"/>
              <a:t>srdečni</a:t>
            </a:r>
            <a:r>
              <a:rPr lang="cs-CZ" sz="1800" dirty="0"/>
              <a:t>́ </a:t>
            </a:r>
            <a:r>
              <a:rPr lang="cs-CZ" sz="1800" dirty="0" err="1"/>
              <a:t>selháváni</a:t>
            </a:r>
            <a:r>
              <a:rPr lang="cs-CZ" sz="1800" dirty="0"/>
              <a:t>́, </a:t>
            </a:r>
            <a:r>
              <a:rPr lang="cs-CZ" sz="1800" dirty="0" err="1"/>
              <a:t>výdechova</a:t>
            </a:r>
            <a:r>
              <a:rPr lang="cs-CZ" sz="1800" dirty="0"/>
              <a:t>́ </a:t>
            </a:r>
            <a:r>
              <a:rPr lang="cs-CZ" sz="1800" dirty="0" err="1"/>
              <a:t>dušnost</a:t>
            </a:r>
            <a:r>
              <a:rPr lang="cs-CZ" sz="1800" dirty="0"/>
              <a:t> </a:t>
            </a:r>
          </a:p>
          <a:p>
            <a:pPr>
              <a:buFontTx/>
              <a:buChar char="-"/>
            </a:pPr>
            <a:r>
              <a:rPr lang="cs-CZ" sz="1800" dirty="0"/>
              <a:t>Diagnostika je </a:t>
            </a:r>
            <a:r>
              <a:rPr lang="cs-CZ" sz="1800" dirty="0" err="1"/>
              <a:t>založena</a:t>
            </a:r>
            <a:r>
              <a:rPr lang="cs-CZ" sz="1800" dirty="0"/>
              <a:t> na echokardiografii a </a:t>
            </a:r>
            <a:r>
              <a:rPr lang="cs-CZ" sz="1800" dirty="0" err="1"/>
              <a:t>klinických</a:t>
            </a:r>
            <a:r>
              <a:rPr lang="cs-CZ" sz="1800" dirty="0"/>
              <a:t> projevech</a:t>
            </a:r>
          </a:p>
          <a:p>
            <a:pPr>
              <a:buFontTx/>
              <a:buChar char="-"/>
            </a:pPr>
            <a:r>
              <a:rPr lang="cs-CZ" sz="1800" dirty="0" err="1"/>
              <a:t>Léčba</a:t>
            </a:r>
            <a:r>
              <a:rPr lang="cs-CZ" sz="1800" dirty="0"/>
              <a:t> je pomocí </a:t>
            </a:r>
            <a:r>
              <a:rPr lang="cs-CZ" sz="1800" dirty="0" err="1"/>
              <a:t>katétru</a:t>
            </a:r>
            <a:r>
              <a:rPr lang="cs-CZ" sz="1800" dirty="0"/>
              <a:t> a </a:t>
            </a:r>
            <a:r>
              <a:rPr lang="cs-CZ" sz="1800" dirty="0" err="1"/>
              <a:t>chirurgicka</a:t>
            </a:r>
            <a:r>
              <a:rPr lang="cs-CZ" sz="1800" dirty="0"/>
              <a:t>́</a:t>
            </a:r>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r>
              <a:rPr lang="cs-CZ" sz="1800" b="1" dirty="0" err="1">
                <a:solidFill>
                  <a:srgbClr val="3B3B3B"/>
                </a:solidFill>
              </a:rPr>
              <a:t>Botallova</a:t>
            </a:r>
            <a:r>
              <a:rPr lang="cs-CZ" sz="1800" b="1" dirty="0">
                <a:solidFill>
                  <a:srgbClr val="3B3B3B"/>
                </a:solidFill>
              </a:rPr>
              <a:t> </a:t>
            </a:r>
            <a:r>
              <a:rPr lang="cs-CZ" sz="1800" b="1" dirty="0" err="1">
                <a:solidFill>
                  <a:srgbClr val="3B3B3B"/>
                </a:solidFill>
              </a:rPr>
              <a:t>dučej</a:t>
            </a:r>
            <a:r>
              <a:rPr lang="cs-CZ" sz="1800" b="1" dirty="0">
                <a:solidFill>
                  <a:srgbClr val="3B3B3B"/>
                </a:solidFill>
              </a:rPr>
              <a:t> (</a:t>
            </a:r>
            <a:r>
              <a:rPr lang="cs-CZ" sz="1800" b="1" dirty="0" err="1">
                <a:solidFill>
                  <a:srgbClr val="3B3B3B"/>
                </a:solidFill>
              </a:rPr>
              <a:t>ductus</a:t>
            </a:r>
            <a:r>
              <a:rPr lang="cs-CZ" sz="1800" b="1" dirty="0">
                <a:solidFill>
                  <a:srgbClr val="3B3B3B"/>
                </a:solidFill>
              </a:rPr>
              <a:t> </a:t>
            </a:r>
            <a:r>
              <a:rPr lang="cs-CZ" sz="1800" b="1" dirty="0" err="1">
                <a:solidFill>
                  <a:srgbClr val="3B3B3B"/>
                </a:solidFill>
              </a:rPr>
              <a:t>arteriosus</a:t>
            </a:r>
            <a:r>
              <a:rPr lang="cs-CZ" sz="1800" b="1" dirty="0">
                <a:solidFill>
                  <a:srgbClr val="3B3B3B"/>
                </a:solidFill>
              </a:rPr>
              <a:t>)</a:t>
            </a:r>
          </a:p>
          <a:p>
            <a:pPr>
              <a:buFontTx/>
              <a:buChar char="-"/>
            </a:pPr>
            <a:r>
              <a:rPr lang="cs-CZ" sz="1800" dirty="0">
                <a:solidFill>
                  <a:srgbClr val="3B3B3B"/>
                </a:solidFill>
              </a:rPr>
              <a:t>Cévní spojka, přítomna v děloze u plodu, po porodu by měla vymizet</a:t>
            </a:r>
          </a:p>
          <a:p>
            <a:pPr>
              <a:buFontTx/>
              <a:buChar char="-"/>
            </a:pPr>
            <a:r>
              <a:rPr lang="cs-CZ" sz="1800" dirty="0">
                <a:solidFill>
                  <a:srgbClr val="3B3B3B"/>
                </a:solidFill>
              </a:rPr>
              <a:t>Propojuje aortu a plicní tepnu</a:t>
            </a:r>
            <a:endParaRPr lang="cs-CZ" sz="1800" dirty="0"/>
          </a:p>
        </p:txBody>
      </p:sp>
      <p:pic>
        <p:nvPicPr>
          <p:cNvPr id="5" name="Obrázek 4">
            <a:extLst>
              <a:ext uri="{FF2B5EF4-FFF2-40B4-BE49-F238E27FC236}">
                <a16:creationId xmlns:a16="http://schemas.microsoft.com/office/drawing/2014/main" xmlns="" id="{59490E8D-26F7-0BAF-5858-5ECC0B075EE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3810" t="18801" r="26353" b="27835"/>
          <a:stretch/>
        </p:blipFill>
        <p:spPr>
          <a:xfrm>
            <a:off x="6528048" y="1844824"/>
            <a:ext cx="3096344" cy="2592288"/>
          </a:xfrm>
          <a:prstGeom prst="rect">
            <a:avLst/>
          </a:prstGeom>
        </p:spPr>
      </p:pic>
      <p:sp>
        <p:nvSpPr>
          <p:cNvPr id="6" name="TextovéPole 5">
            <a:extLst>
              <a:ext uri="{FF2B5EF4-FFF2-40B4-BE49-F238E27FC236}">
                <a16:creationId xmlns:a16="http://schemas.microsoft.com/office/drawing/2014/main" xmlns="" id="{927DB190-C729-DD57-E2A7-3A0B532095FE}"/>
              </a:ext>
            </a:extLst>
          </p:cNvPr>
          <p:cNvSpPr txBox="1"/>
          <p:nvPr/>
        </p:nvSpPr>
        <p:spPr>
          <a:xfrm>
            <a:off x="6528048" y="4432854"/>
            <a:ext cx="3168352" cy="246221"/>
          </a:xfrm>
          <a:prstGeom prst="rect">
            <a:avLst/>
          </a:prstGeom>
          <a:noFill/>
        </p:spPr>
        <p:txBody>
          <a:bodyPr wrap="square" rtlCol="0">
            <a:spAutoFit/>
          </a:bodyPr>
          <a:lstStyle/>
          <a:p>
            <a:r>
              <a:rPr lang="cs-CZ" sz="1000" dirty="0">
                <a:solidFill>
                  <a:schemeClr val="bg1">
                    <a:lumMod val="85000"/>
                  </a:schemeClr>
                </a:solidFill>
              </a:rPr>
              <a:t>https://</a:t>
            </a:r>
            <a:r>
              <a:rPr lang="cs-CZ" sz="1000" dirty="0" err="1">
                <a:solidFill>
                  <a:schemeClr val="bg1">
                    <a:lumMod val="85000"/>
                  </a:schemeClr>
                </a:solidFill>
              </a:rPr>
              <a:t>www.stefajir.cz</a:t>
            </a:r>
            <a:r>
              <a:rPr lang="cs-CZ" sz="1000" dirty="0">
                <a:solidFill>
                  <a:schemeClr val="bg1">
                    <a:lumMod val="85000"/>
                  </a:schemeClr>
                </a:solidFill>
              </a:rPr>
              <a:t>/</a:t>
            </a:r>
            <a:r>
              <a:rPr lang="cs-CZ" sz="1000" dirty="0" err="1">
                <a:solidFill>
                  <a:schemeClr val="bg1">
                    <a:lumMod val="85000"/>
                  </a:schemeClr>
                </a:solidFill>
              </a:rPr>
              <a:t>otevrena</a:t>
            </a:r>
            <a:r>
              <a:rPr lang="cs-CZ" sz="1000" dirty="0">
                <a:solidFill>
                  <a:schemeClr val="bg1">
                    <a:lumMod val="85000"/>
                  </a:schemeClr>
                </a:solidFill>
              </a:rPr>
              <a:t>-</a:t>
            </a:r>
            <a:r>
              <a:rPr lang="cs-CZ" sz="1000" dirty="0" err="1">
                <a:solidFill>
                  <a:schemeClr val="bg1">
                    <a:lumMod val="85000"/>
                  </a:schemeClr>
                </a:solidFill>
              </a:rPr>
              <a:t>botallova</a:t>
            </a:r>
            <a:r>
              <a:rPr lang="cs-CZ" sz="1000" dirty="0">
                <a:solidFill>
                  <a:schemeClr val="bg1">
                    <a:lumMod val="85000"/>
                  </a:schemeClr>
                </a:solidFill>
              </a:rPr>
              <a:t>-ducej</a:t>
            </a:r>
          </a:p>
        </p:txBody>
      </p:sp>
    </p:spTree>
    <p:extLst>
      <p:ext uri="{BB962C8B-B14F-4D97-AF65-F5344CB8AC3E}">
        <p14:creationId xmlns:p14="http://schemas.microsoft.com/office/powerpoint/2010/main" xmlns="" val="24450187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EE94B83B-A91A-F6A6-B744-F72B7CF77C8F}"/>
              </a:ext>
            </a:extLst>
          </p:cNvPr>
          <p:cNvSpPr>
            <a:spLocks noGrp="1"/>
          </p:cNvSpPr>
          <p:nvPr>
            <p:ph type="title"/>
          </p:nvPr>
        </p:nvSpPr>
        <p:spPr/>
        <p:txBody>
          <a:bodyPr/>
          <a:lstStyle/>
          <a:p>
            <a:r>
              <a:rPr lang="cs-CZ" dirty="0"/>
              <a:t>Obstrukční vady</a:t>
            </a:r>
          </a:p>
        </p:txBody>
      </p:sp>
      <p:sp>
        <p:nvSpPr>
          <p:cNvPr id="3" name="Zástupný obsah 2">
            <a:extLst>
              <a:ext uri="{FF2B5EF4-FFF2-40B4-BE49-F238E27FC236}">
                <a16:creationId xmlns:a16="http://schemas.microsoft.com/office/drawing/2014/main" xmlns="" id="{7F7784D9-B2C9-F81E-0631-14758DEDEEFC}"/>
              </a:ext>
            </a:extLst>
          </p:cNvPr>
          <p:cNvSpPr>
            <a:spLocks noGrp="1"/>
          </p:cNvSpPr>
          <p:nvPr>
            <p:ph idx="1"/>
          </p:nvPr>
        </p:nvSpPr>
        <p:spPr/>
        <p:txBody>
          <a:bodyPr/>
          <a:lstStyle/>
          <a:p>
            <a:pPr marL="0" indent="0">
              <a:buNone/>
            </a:pPr>
            <a:r>
              <a:rPr lang="cs-CZ" sz="1800" dirty="0" err="1">
                <a:latin typeface="Helvetica" pitchFamily="2" charset="0"/>
              </a:rPr>
              <a:t>Stenóza</a:t>
            </a:r>
            <a:r>
              <a:rPr lang="cs-CZ" sz="1800" dirty="0">
                <a:latin typeface="Helvetica" pitchFamily="2" charset="0"/>
              </a:rPr>
              <a:t> plicnice </a:t>
            </a:r>
          </a:p>
          <a:p>
            <a:r>
              <a:rPr lang="cs-CZ" sz="1800" dirty="0">
                <a:latin typeface="Helvetica" pitchFamily="2" charset="0"/>
              </a:rPr>
              <a:t>Pro novorozence </a:t>
            </a:r>
            <a:r>
              <a:rPr lang="cs-CZ" sz="1800" dirty="0" err="1">
                <a:latin typeface="Helvetica" pitchFamily="2" charset="0"/>
              </a:rPr>
              <a:t>pat</a:t>
            </a:r>
            <a:r>
              <a:rPr lang="cs-CZ" sz="1800" dirty="0" err="1">
                <a:latin typeface="Arial" panose="020B0604020202020204" pitchFamily="34" charset="0"/>
              </a:rPr>
              <a:t>ř</a:t>
            </a:r>
            <a:r>
              <a:rPr lang="cs-CZ" sz="1800" dirty="0" err="1">
                <a:latin typeface="Helvetica" pitchFamily="2" charset="0"/>
              </a:rPr>
              <a:t>í</a:t>
            </a:r>
            <a:r>
              <a:rPr lang="cs-CZ" sz="1800" dirty="0">
                <a:latin typeface="Helvetica" pitchFamily="2" charset="0"/>
              </a:rPr>
              <a:t> mezi </a:t>
            </a:r>
            <a:r>
              <a:rPr lang="cs-CZ" sz="1800" dirty="0" err="1">
                <a:latin typeface="Helvetica" pitchFamily="2" charset="0"/>
              </a:rPr>
              <a:t>cyanoticke</a:t>
            </a:r>
            <a:r>
              <a:rPr lang="cs-CZ" sz="1800" dirty="0">
                <a:latin typeface="Helvetica" pitchFamily="2" charset="0"/>
              </a:rPr>
              <a:t>́ </a:t>
            </a:r>
            <a:r>
              <a:rPr lang="cs-CZ" sz="1800" dirty="0" err="1">
                <a:latin typeface="Helvetica" pitchFamily="2" charset="0"/>
              </a:rPr>
              <a:t>život</a:t>
            </a:r>
            <a:r>
              <a:rPr lang="cs-CZ" sz="1800" dirty="0">
                <a:latin typeface="Helvetica" pitchFamily="2" charset="0"/>
              </a:rPr>
              <a:t> </a:t>
            </a:r>
            <a:r>
              <a:rPr lang="cs-CZ" sz="1800" dirty="0" err="1">
                <a:latin typeface="Helvetica" pitchFamily="2" charset="0"/>
              </a:rPr>
              <a:t>ohrožující</a:t>
            </a:r>
            <a:r>
              <a:rPr lang="cs-CZ" sz="1800" dirty="0">
                <a:latin typeface="Helvetica" pitchFamily="2" charset="0"/>
              </a:rPr>
              <a:t> vady</a:t>
            </a:r>
          </a:p>
          <a:p>
            <a:r>
              <a:rPr lang="cs-CZ" sz="1800" dirty="0">
                <a:latin typeface="Helvetica" pitchFamily="2" charset="0"/>
              </a:rPr>
              <a:t>U </a:t>
            </a:r>
            <a:r>
              <a:rPr lang="cs-CZ" sz="1800" dirty="0" err="1">
                <a:latin typeface="Helvetica" pitchFamily="2" charset="0"/>
              </a:rPr>
              <a:t>novorozenc</a:t>
            </a:r>
            <a:r>
              <a:rPr lang="cs-CZ" sz="1800" dirty="0" err="1">
                <a:latin typeface="Arial" panose="020B0604020202020204" pitchFamily="34" charset="0"/>
              </a:rPr>
              <a:t>u</a:t>
            </a:r>
            <a:r>
              <a:rPr lang="cs-CZ" sz="1800" dirty="0">
                <a:latin typeface="Arial" panose="020B0604020202020204" pitchFamily="34" charset="0"/>
              </a:rPr>
              <a:t>̊ </a:t>
            </a:r>
            <a:r>
              <a:rPr lang="cs-CZ" sz="1800" dirty="0" err="1">
                <a:latin typeface="Helvetica" pitchFamily="2" charset="0"/>
              </a:rPr>
              <a:t>provádíme</a:t>
            </a:r>
            <a:r>
              <a:rPr lang="cs-CZ" sz="1800" dirty="0">
                <a:latin typeface="Helvetica" pitchFamily="2" charset="0"/>
              </a:rPr>
              <a:t> </a:t>
            </a:r>
            <a:r>
              <a:rPr lang="cs-CZ" sz="1800" dirty="0" err="1">
                <a:latin typeface="Helvetica" pitchFamily="2" charset="0"/>
              </a:rPr>
              <a:t>urgentni</a:t>
            </a:r>
            <a:r>
              <a:rPr lang="cs-CZ" sz="1800" dirty="0">
                <a:latin typeface="Helvetica" pitchFamily="2" charset="0"/>
              </a:rPr>
              <a:t>́ </a:t>
            </a:r>
            <a:r>
              <a:rPr lang="cs-CZ" sz="1800" dirty="0" err="1">
                <a:latin typeface="Helvetica" pitchFamily="2" charset="0"/>
              </a:rPr>
              <a:t>balónkovou</a:t>
            </a:r>
            <a:r>
              <a:rPr lang="cs-CZ" sz="1800" dirty="0">
                <a:latin typeface="Helvetica" pitchFamily="2" charset="0"/>
              </a:rPr>
              <a:t> dilatace</a:t>
            </a:r>
            <a:endParaRPr lang="cs-CZ" dirty="0"/>
          </a:p>
          <a:p>
            <a:endParaRPr lang="cs-CZ" dirty="0"/>
          </a:p>
        </p:txBody>
      </p:sp>
      <p:pic>
        <p:nvPicPr>
          <p:cNvPr id="5" name="Obrázek 4">
            <a:extLst>
              <a:ext uri="{FF2B5EF4-FFF2-40B4-BE49-F238E27FC236}">
                <a16:creationId xmlns:a16="http://schemas.microsoft.com/office/drawing/2014/main" xmlns="" id="{6FEFE653-E09F-4C91-9D7B-24EC396F5C0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22692" t="17418" r="19868" b="20424"/>
          <a:stretch/>
        </p:blipFill>
        <p:spPr>
          <a:xfrm>
            <a:off x="6678204" y="3157489"/>
            <a:ext cx="4464496" cy="3019474"/>
          </a:xfrm>
          <a:prstGeom prst="rect">
            <a:avLst/>
          </a:prstGeom>
        </p:spPr>
      </p:pic>
      <p:sp>
        <p:nvSpPr>
          <p:cNvPr id="6" name="TextovéPole 5">
            <a:extLst>
              <a:ext uri="{FF2B5EF4-FFF2-40B4-BE49-F238E27FC236}">
                <a16:creationId xmlns:a16="http://schemas.microsoft.com/office/drawing/2014/main" xmlns="" id="{5E87DE38-0E4D-D6BB-BA2D-BDC45C32EA11}"/>
              </a:ext>
            </a:extLst>
          </p:cNvPr>
          <p:cNvSpPr txBox="1"/>
          <p:nvPr/>
        </p:nvSpPr>
        <p:spPr>
          <a:xfrm>
            <a:off x="3863752" y="5879949"/>
            <a:ext cx="4104456" cy="246221"/>
          </a:xfrm>
          <a:prstGeom prst="rect">
            <a:avLst/>
          </a:prstGeom>
          <a:noFill/>
        </p:spPr>
        <p:txBody>
          <a:bodyPr wrap="square" rtlCol="0">
            <a:spAutoFit/>
          </a:bodyPr>
          <a:lstStyle/>
          <a:p>
            <a:r>
              <a:rPr lang="cs-CZ" sz="1000" dirty="0">
                <a:solidFill>
                  <a:schemeClr val="bg1">
                    <a:lumMod val="85000"/>
                  </a:schemeClr>
                </a:solidFill>
              </a:rPr>
              <a:t>https://</a:t>
            </a:r>
            <a:r>
              <a:rPr lang="cs-CZ" sz="1000" dirty="0" err="1">
                <a:solidFill>
                  <a:schemeClr val="bg1">
                    <a:lumMod val="85000"/>
                  </a:schemeClr>
                </a:solidFill>
              </a:rPr>
              <a:t>cs.wikipedia.org</a:t>
            </a:r>
            <a:r>
              <a:rPr lang="cs-CZ" sz="1000" dirty="0">
                <a:solidFill>
                  <a:schemeClr val="bg1">
                    <a:lumMod val="85000"/>
                  </a:schemeClr>
                </a:solidFill>
              </a:rPr>
              <a:t>/wiki/</a:t>
            </a:r>
            <a:r>
              <a:rPr lang="cs-CZ" sz="1000" dirty="0" err="1">
                <a:solidFill>
                  <a:schemeClr val="bg1">
                    <a:lumMod val="85000"/>
                  </a:schemeClr>
                </a:solidFill>
              </a:rPr>
              <a:t>Stenóza_plicnice</a:t>
            </a:r>
            <a:endParaRPr lang="cs-CZ" sz="1000" dirty="0">
              <a:solidFill>
                <a:schemeClr val="bg1">
                  <a:lumMod val="85000"/>
                </a:schemeClr>
              </a:solidFill>
            </a:endParaRPr>
          </a:p>
        </p:txBody>
      </p:sp>
    </p:spTree>
    <p:extLst>
      <p:ext uri="{BB962C8B-B14F-4D97-AF65-F5344CB8AC3E}">
        <p14:creationId xmlns:p14="http://schemas.microsoft.com/office/powerpoint/2010/main" xmlns="" val="3284392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4C27BE03-26C9-5846-AAFF-B94C5D53BD6E}"/>
              </a:ext>
            </a:extLst>
          </p:cNvPr>
          <p:cNvSpPr>
            <a:spLocks noGrp="1"/>
          </p:cNvSpPr>
          <p:nvPr>
            <p:ph type="title"/>
          </p:nvPr>
        </p:nvSpPr>
        <p:spPr/>
        <p:txBody>
          <a:bodyPr/>
          <a:lstStyle/>
          <a:p>
            <a:pPr algn="ctr"/>
            <a:r>
              <a:rPr lang="cs-CZ" dirty="0"/>
              <a:t>Postnatální příčiny asfyxie</a:t>
            </a:r>
          </a:p>
        </p:txBody>
      </p:sp>
      <p:sp>
        <p:nvSpPr>
          <p:cNvPr id="3" name="Zástupný symbol pro obsah 2">
            <a:extLst>
              <a:ext uri="{FF2B5EF4-FFF2-40B4-BE49-F238E27FC236}">
                <a16:creationId xmlns:a16="http://schemas.microsoft.com/office/drawing/2014/main" xmlns="" id="{93290C98-7715-484C-8764-06DA3E5DEF1C}"/>
              </a:ext>
            </a:extLst>
          </p:cNvPr>
          <p:cNvSpPr>
            <a:spLocks noGrp="1"/>
          </p:cNvSpPr>
          <p:nvPr>
            <p:ph idx="1"/>
          </p:nvPr>
        </p:nvSpPr>
        <p:spPr/>
        <p:txBody>
          <a:bodyPr/>
          <a:lstStyle/>
          <a:p>
            <a:endParaRPr lang="cs-CZ" dirty="0"/>
          </a:p>
          <a:p>
            <a:r>
              <a:rPr lang="cs-CZ" dirty="0"/>
              <a:t>všechny stavy, které vedou k ventilačním a oběhovému selhání </a:t>
            </a:r>
          </a:p>
          <a:p>
            <a:pPr lvl="1"/>
            <a:r>
              <a:rPr lang="cs-CZ" dirty="0" err="1"/>
              <a:t>pneumopatie</a:t>
            </a:r>
            <a:endParaRPr lang="cs-CZ" dirty="0"/>
          </a:p>
          <a:p>
            <a:pPr lvl="1"/>
            <a:r>
              <a:rPr lang="cs-CZ" dirty="0"/>
              <a:t>VCC</a:t>
            </a:r>
          </a:p>
          <a:p>
            <a:pPr lvl="1"/>
            <a:r>
              <a:rPr lang="cs-CZ" dirty="0"/>
              <a:t>VVV</a:t>
            </a:r>
          </a:p>
          <a:p>
            <a:pPr lvl="1"/>
            <a:r>
              <a:rPr lang="cs-CZ" dirty="0"/>
              <a:t>metabolické poruchy</a:t>
            </a:r>
          </a:p>
        </p:txBody>
      </p:sp>
    </p:spTree>
    <p:extLst>
      <p:ext uri="{BB962C8B-B14F-4D97-AF65-F5344CB8AC3E}">
        <p14:creationId xmlns:p14="http://schemas.microsoft.com/office/powerpoint/2010/main" xmlns="" val="39393101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E7034A12-1559-E46C-7F05-600AD6468DEC}"/>
              </a:ext>
            </a:extLst>
          </p:cNvPr>
          <p:cNvSpPr>
            <a:spLocks noGrp="1"/>
          </p:cNvSpPr>
          <p:nvPr>
            <p:ph idx="1"/>
          </p:nvPr>
        </p:nvSpPr>
        <p:spPr>
          <a:xfrm>
            <a:off x="1981200" y="476673"/>
            <a:ext cx="8229600" cy="5649497"/>
          </a:xfrm>
        </p:spPr>
        <p:txBody>
          <a:bodyPr/>
          <a:lstStyle/>
          <a:p>
            <a:pPr marL="0" indent="0">
              <a:buNone/>
            </a:pPr>
            <a:r>
              <a:rPr lang="cs-CZ" sz="1800" b="1" dirty="0">
                <a:latin typeface="Helvetica" pitchFamily="2" charset="0"/>
              </a:rPr>
              <a:t>Koarktace aorty </a:t>
            </a:r>
          </a:p>
          <a:p>
            <a:r>
              <a:rPr lang="cs-CZ" sz="1800" dirty="0" err="1">
                <a:latin typeface="Helvetica" pitchFamily="2" charset="0"/>
              </a:rPr>
              <a:t>zúžení</a:t>
            </a:r>
            <a:r>
              <a:rPr lang="cs-CZ" sz="1800" dirty="0">
                <a:latin typeface="Helvetica" pitchFamily="2" charset="0"/>
              </a:rPr>
              <a:t> v </a:t>
            </a:r>
            <a:r>
              <a:rPr lang="cs-CZ" sz="1800" dirty="0" err="1">
                <a:latin typeface="Helvetica" pitchFamily="2" charset="0"/>
              </a:rPr>
              <a:t>pr</a:t>
            </a:r>
            <a:r>
              <a:rPr lang="cs-CZ" sz="1800" dirty="0" err="1">
                <a:latin typeface="Arial" panose="020B0604020202020204" pitchFamily="34" charset="0"/>
              </a:rPr>
              <a:t>ů</a:t>
            </a:r>
            <a:r>
              <a:rPr lang="cs-CZ" sz="1800" dirty="0" err="1">
                <a:latin typeface="Helvetica" pitchFamily="2" charset="0"/>
              </a:rPr>
              <a:t>b</a:t>
            </a:r>
            <a:r>
              <a:rPr lang="cs-CZ" sz="1800" dirty="0" err="1">
                <a:latin typeface="Arial" panose="020B0604020202020204" pitchFamily="34" charset="0"/>
              </a:rPr>
              <a:t>ě</a:t>
            </a:r>
            <a:r>
              <a:rPr lang="cs-CZ" sz="1800" dirty="0" err="1">
                <a:latin typeface="Helvetica" pitchFamily="2" charset="0"/>
              </a:rPr>
              <a:t>hu</a:t>
            </a:r>
            <a:r>
              <a:rPr lang="cs-CZ" sz="1800" dirty="0">
                <a:latin typeface="Helvetica" pitchFamily="2" charset="0"/>
              </a:rPr>
              <a:t> aorty, </a:t>
            </a:r>
            <a:r>
              <a:rPr lang="cs-CZ" sz="1800" dirty="0" err="1">
                <a:latin typeface="Helvetica" pitchFamily="2" charset="0"/>
              </a:rPr>
              <a:t>nej</a:t>
            </a:r>
            <a:r>
              <a:rPr lang="cs-CZ" sz="1800" dirty="0" err="1">
                <a:latin typeface="Arial" panose="020B0604020202020204" pitchFamily="34" charset="0"/>
              </a:rPr>
              <a:t>č</a:t>
            </a:r>
            <a:r>
              <a:rPr lang="cs-CZ" sz="1800" dirty="0" err="1">
                <a:latin typeface="Helvetica" pitchFamily="2" charset="0"/>
              </a:rPr>
              <a:t>ast</a:t>
            </a:r>
            <a:r>
              <a:rPr lang="cs-CZ" sz="1800" dirty="0" err="1">
                <a:latin typeface="Arial" panose="020B0604020202020204" pitchFamily="34" charset="0"/>
              </a:rPr>
              <a:t>ě</a:t>
            </a:r>
            <a:r>
              <a:rPr lang="cs-CZ" sz="1800" dirty="0" err="1">
                <a:latin typeface="Helvetica" pitchFamily="2" charset="0"/>
              </a:rPr>
              <a:t>ji</a:t>
            </a:r>
            <a:r>
              <a:rPr lang="cs-CZ" sz="1800" dirty="0">
                <a:latin typeface="Helvetica" pitchFamily="2" charset="0"/>
              </a:rPr>
              <a:t> v </a:t>
            </a:r>
            <a:r>
              <a:rPr lang="cs-CZ" sz="1800" dirty="0" err="1">
                <a:latin typeface="Helvetica" pitchFamily="2" charset="0"/>
              </a:rPr>
              <a:t>blízkosti</a:t>
            </a:r>
            <a:r>
              <a:rPr lang="cs-CZ" sz="1800" dirty="0">
                <a:latin typeface="Helvetica" pitchFamily="2" charset="0"/>
              </a:rPr>
              <a:t> odstupu </a:t>
            </a:r>
            <a:r>
              <a:rPr lang="cs-CZ" sz="1800" dirty="0" err="1">
                <a:latin typeface="Helvetica" pitchFamily="2" charset="0"/>
              </a:rPr>
              <a:t>leve</a:t>
            </a:r>
            <a:r>
              <a:rPr lang="cs-CZ" sz="1800" dirty="0">
                <a:latin typeface="Helvetica" pitchFamily="2" charset="0"/>
              </a:rPr>
              <a:t>́ </a:t>
            </a:r>
            <a:r>
              <a:rPr lang="cs-CZ" sz="1800" dirty="0" err="1">
                <a:latin typeface="Helvetica" pitchFamily="2" charset="0"/>
              </a:rPr>
              <a:t>podklí</a:t>
            </a:r>
            <a:r>
              <a:rPr lang="cs-CZ" sz="1800" dirty="0" err="1">
                <a:latin typeface="Arial" panose="020B0604020202020204" pitchFamily="34" charset="0"/>
              </a:rPr>
              <a:t>č</a:t>
            </a:r>
            <a:r>
              <a:rPr lang="cs-CZ" sz="1800" dirty="0" err="1">
                <a:latin typeface="Helvetica" pitchFamily="2" charset="0"/>
              </a:rPr>
              <a:t>kove</a:t>
            </a:r>
            <a:r>
              <a:rPr lang="cs-CZ" sz="1800" dirty="0">
                <a:latin typeface="Helvetica" pitchFamily="2" charset="0"/>
              </a:rPr>
              <a:t>́ tepny</a:t>
            </a:r>
          </a:p>
          <a:p>
            <a:r>
              <a:rPr lang="cs-CZ" sz="1800" dirty="0">
                <a:latin typeface="Helvetica" pitchFamily="2" charset="0"/>
              </a:rPr>
              <a:t>vede ke </a:t>
            </a:r>
            <a:r>
              <a:rPr lang="cs-CZ" sz="1800" dirty="0" err="1">
                <a:latin typeface="Helvetica" pitchFamily="2" charset="0"/>
              </a:rPr>
              <a:t>ztrát</a:t>
            </a:r>
            <a:r>
              <a:rPr lang="cs-CZ" sz="1800" dirty="0" err="1">
                <a:latin typeface="Arial" panose="020B0604020202020204" pitchFamily="34" charset="0"/>
              </a:rPr>
              <a:t>e</a:t>
            </a:r>
            <a:r>
              <a:rPr lang="cs-CZ" sz="1800" dirty="0">
                <a:latin typeface="Arial" panose="020B0604020202020204" pitchFamily="34" charset="0"/>
              </a:rPr>
              <a:t>̌ </a:t>
            </a:r>
            <a:r>
              <a:rPr lang="cs-CZ" sz="1800" dirty="0">
                <a:latin typeface="Helvetica" pitchFamily="2" charset="0"/>
              </a:rPr>
              <a:t>tlaku v </a:t>
            </a:r>
            <a:r>
              <a:rPr lang="cs-CZ" sz="1800" dirty="0" err="1">
                <a:latin typeface="Arial" panose="020B0604020202020204" pitchFamily="34" charset="0"/>
              </a:rPr>
              <a:t>ř</a:t>
            </a:r>
            <a:r>
              <a:rPr lang="cs-CZ" sz="1800" dirty="0" err="1">
                <a:latin typeface="Helvetica" pitchFamily="2" charset="0"/>
              </a:rPr>
              <a:t>e</a:t>
            </a:r>
            <a:r>
              <a:rPr lang="cs-CZ" sz="1800" dirty="0" err="1">
                <a:latin typeface="Arial" panose="020B0604020202020204" pitchFamily="34" charset="0"/>
              </a:rPr>
              <a:t>č</a:t>
            </a:r>
            <a:r>
              <a:rPr lang="cs-CZ" sz="1800" dirty="0" err="1">
                <a:latin typeface="Helvetica" pitchFamily="2" charset="0"/>
              </a:rPr>
              <a:t>išti</a:t>
            </a:r>
            <a:r>
              <a:rPr lang="cs-CZ" sz="1800" dirty="0">
                <a:latin typeface="Helvetica" pitchFamily="2" charset="0"/>
              </a:rPr>
              <a:t> za touto obstrukcí a k vzestupu tlaku </a:t>
            </a:r>
            <a:r>
              <a:rPr lang="cs-CZ" sz="1800" dirty="0" err="1">
                <a:latin typeface="Helvetica" pitchFamily="2" charset="0"/>
              </a:rPr>
              <a:t>p</a:t>
            </a:r>
            <a:r>
              <a:rPr lang="cs-CZ" sz="1800" dirty="0" err="1">
                <a:latin typeface="Arial" panose="020B0604020202020204" pitchFamily="34" charset="0"/>
              </a:rPr>
              <a:t>ř</a:t>
            </a:r>
            <a:r>
              <a:rPr lang="cs-CZ" sz="1800" dirty="0" err="1">
                <a:latin typeface="Helvetica" pitchFamily="2" charset="0"/>
              </a:rPr>
              <a:t>ed</a:t>
            </a:r>
            <a:r>
              <a:rPr lang="cs-CZ" sz="1800" dirty="0">
                <a:latin typeface="Helvetica" pitchFamily="2" charset="0"/>
              </a:rPr>
              <a:t> ni</a:t>
            </a:r>
          </a:p>
          <a:p>
            <a:r>
              <a:rPr lang="cs-CZ" sz="1800" dirty="0" err="1">
                <a:latin typeface="Helvetica" pitchFamily="2" charset="0"/>
              </a:rPr>
              <a:t>p</a:t>
            </a:r>
            <a:r>
              <a:rPr lang="cs-CZ" sz="1800" dirty="0" err="1">
                <a:latin typeface="Arial" panose="020B0604020202020204" pitchFamily="34" charset="0"/>
              </a:rPr>
              <a:t>ř</a:t>
            </a:r>
            <a:r>
              <a:rPr lang="cs-CZ" sz="1800" dirty="0" err="1">
                <a:latin typeface="Helvetica" pitchFamily="2" charset="0"/>
              </a:rPr>
              <a:t>íznakem</a:t>
            </a:r>
            <a:r>
              <a:rPr lang="cs-CZ" sz="1800" dirty="0">
                <a:latin typeface="Helvetica" pitchFamily="2" charset="0"/>
              </a:rPr>
              <a:t> je </a:t>
            </a:r>
            <a:r>
              <a:rPr lang="cs-CZ" sz="1800" dirty="0" err="1">
                <a:latin typeface="Helvetica" pitchFamily="2" charset="0"/>
              </a:rPr>
              <a:t>srde</a:t>
            </a:r>
            <a:r>
              <a:rPr lang="cs-CZ" sz="1800" dirty="0" err="1">
                <a:latin typeface="Arial" panose="020B0604020202020204" pitchFamily="34" charset="0"/>
              </a:rPr>
              <a:t>č</a:t>
            </a:r>
            <a:r>
              <a:rPr lang="cs-CZ" sz="1800" dirty="0" err="1">
                <a:latin typeface="Helvetica" pitchFamily="2" charset="0"/>
              </a:rPr>
              <a:t>ni</a:t>
            </a:r>
            <a:r>
              <a:rPr lang="cs-CZ" sz="1800" dirty="0">
                <a:latin typeface="Helvetica" pitchFamily="2" charset="0"/>
              </a:rPr>
              <a:t>́ </a:t>
            </a:r>
            <a:r>
              <a:rPr lang="cs-CZ" sz="1800" dirty="0" err="1">
                <a:latin typeface="Helvetica" pitchFamily="2" charset="0"/>
              </a:rPr>
              <a:t>selhávání</a:t>
            </a:r>
            <a:r>
              <a:rPr lang="cs-CZ" sz="1800" dirty="0">
                <a:latin typeface="Helvetica" pitchFamily="2" charset="0"/>
              </a:rPr>
              <a:t> s </a:t>
            </a:r>
            <a:r>
              <a:rPr lang="cs-CZ" sz="1800" dirty="0" err="1">
                <a:latin typeface="Helvetica" pitchFamily="2" charset="0"/>
              </a:rPr>
              <a:t>nízkým</a:t>
            </a:r>
            <a:r>
              <a:rPr lang="cs-CZ" sz="1800" dirty="0">
                <a:latin typeface="Helvetica" pitchFamily="2" charset="0"/>
              </a:rPr>
              <a:t> </a:t>
            </a:r>
            <a:r>
              <a:rPr lang="cs-CZ" sz="1800" dirty="0" err="1">
                <a:latin typeface="Helvetica" pitchFamily="2" charset="0"/>
              </a:rPr>
              <a:t>výdejem</a:t>
            </a:r>
            <a:r>
              <a:rPr lang="cs-CZ" sz="1800" dirty="0">
                <a:latin typeface="Helvetica" pitchFamily="2" charset="0"/>
              </a:rPr>
              <a:t> a </a:t>
            </a:r>
            <a:r>
              <a:rPr lang="cs-CZ" sz="1800" dirty="0" err="1">
                <a:latin typeface="Helvetica" pitchFamily="2" charset="0"/>
              </a:rPr>
              <a:t>nehmatným</a:t>
            </a:r>
            <a:r>
              <a:rPr lang="cs-CZ" sz="1800" dirty="0">
                <a:latin typeface="Helvetica" pitchFamily="2" charset="0"/>
              </a:rPr>
              <a:t> pulzem na </a:t>
            </a:r>
            <a:r>
              <a:rPr lang="cs-CZ" sz="1800" dirty="0" err="1">
                <a:latin typeface="Helvetica" pitchFamily="2" charset="0"/>
              </a:rPr>
              <a:t>femorálni</a:t>
            </a:r>
            <a:r>
              <a:rPr lang="cs-CZ" sz="1800" dirty="0">
                <a:latin typeface="Helvetica" pitchFamily="2" charset="0"/>
              </a:rPr>
              <a:t>́ </a:t>
            </a:r>
            <a:r>
              <a:rPr lang="cs-CZ" sz="1800" dirty="0" err="1">
                <a:latin typeface="Helvetica" pitchFamily="2" charset="0"/>
              </a:rPr>
              <a:t>tepn</a:t>
            </a:r>
            <a:r>
              <a:rPr lang="cs-CZ" sz="1800" dirty="0" err="1">
                <a:latin typeface="Arial" panose="020B0604020202020204" pitchFamily="34" charset="0"/>
              </a:rPr>
              <a:t>e</a:t>
            </a:r>
            <a:r>
              <a:rPr lang="cs-CZ" sz="1800" dirty="0">
                <a:latin typeface="Arial" panose="020B0604020202020204" pitchFamily="34" charset="0"/>
              </a:rPr>
              <a:t>̌</a:t>
            </a:r>
            <a:r>
              <a:rPr lang="cs-CZ" sz="1800" dirty="0">
                <a:latin typeface="Helvetica" pitchFamily="2" charset="0"/>
              </a:rPr>
              <a:t>, anurie, </a:t>
            </a:r>
            <a:r>
              <a:rPr lang="cs-CZ" sz="1800" dirty="0" err="1">
                <a:latin typeface="Helvetica" pitchFamily="2" charset="0"/>
              </a:rPr>
              <a:t>metabolicka</a:t>
            </a:r>
            <a:r>
              <a:rPr lang="cs-CZ" sz="1800" dirty="0">
                <a:latin typeface="Helvetica" pitchFamily="2" charset="0"/>
              </a:rPr>
              <a:t>́ </a:t>
            </a:r>
            <a:r>
              <a:rPr lang="cs-CZ" sz="1800" dirty="0" err="1">
                <a:latin typeface="Helvetica" pitchFamily="2" charset="0"/>
              </a:rPr>
              <a:t>acidóza</a:t>
            </a:r>
            <a:r>
              <a:rPr lang="cs-CZ" sz="1800" dirty="0">
                <a:latin typeface="Helvetica" pitchFamily="2" charset="0"/>
              </a:rPr>
              <a:t>, neprospívání, diference TK na HK a DK</a:t>
            </a:r>
          </a:p>
          <a:p>
            <a:r>
              <a:rPr lang="cs-CZ" sz="1800" dirty="0">
                <a:latin typeface="Helvetica" pitchFamily="2" charset="0"/>
              </a:rPr>
              <a:t>diagnostika – echokardiograficky především</a:t>
            </a:r>
          </a:p>
          <a:p>
            <a:r>
              <a:rPr lang="cs-CZ" sz="1800" dirty="0" err="1">
                <a:latin typeface="Helvetica" pitchFamily="2" charset="0"/>
              </a:rPr>
              <a:t>lé</a:t>
            </a:r>
            <a:r>
              <a:rPr lang="cs-CZ" sz="1800" dirty="0" err="1">
                <a:latin typeface="Arial" panose="020B0604020202020204" pitchFamily="34" charset="0"/>
              </a:rPr>
              <a:t>č</a:t>
            </a:r>
            <a:r>
              <a:rPr lang="cs-CZ" sz="1800" dirty="0" err="1">
                <a:latin typeface="Helvetica" pitchFamily="2" charset="0"/>
              </a:rPr>
              <a:t>ba</a:t>
            </a:r>
            <a:r>
              <a:rPr lang="cs-CZ" sz="1800" dirty="0">
                <a:latin typeface="Helvetica" pitchFamily="2" charset="0"/>
              </a:rPr>
              <a:t> </a:t>
            </a:r>
            <a:r>
              <a:rPr lang="cs-CZ" sz="1800" dirty="0" err="1">
                <a:latin typeface="Helvetica" pitchFamily="2" charset="0"/>
              </a:rPr>
              <a:t>chirurgicka</a:t>
            </a:r>
            <a:r>
              <a:rPr lang="cs-CZ" sz="1800" dirty="0">
                <a:latin typeface="Helvetica" pitchFamily="2" charset="0"/>
              </a:rPr>
              <a:t>́</a:t>
            </a:r>
            <a:endParaRPr lang="cs-CZ" dirty="0"/>
          </a:p>
          <a:p>
            <a:pPr marL="0" indent="0">
              <a:buNone/>
            </a:pPr>
            <a:endParaRPr lang="cs-CZ" dirty="0"/>
          </a:p>
        </p:txBody>
      </p:sp>
      <p:pic>
        <p:nvPicPr>
          <p:cNvPr id="5" name="Obrázek 4">
            <a:extLst>
              <a:ext uri="{FF2B5EF4-FFF2-40B4-BE49-F238E27FC236}">
                <a16:creationId xmlns:a16="http://schemas.microsoft.com/office/drawing/2014/main" xmlns="" id="{E0E306F5-BB62-9C4F-6E7D-3D0DA22136AD}"/>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4736" t="14354" r="27280" b="26353"/>
          <a:stretch/>
        </p:blipFill>
        <p:spPr>
          <a:xfrm>
            <a:off x="7258472" y="3245849"/>
            <a:ext cx="2952328" cy="2880320"/>
          </a:xfrm>
          <a:prstGeom prst="rect">
            <a:avLst/>
          </a:prstGeom>
        </p:spPr>
      </p:pic>
      <p:sp>
        <p:nvSpPr>
          <p:cNvPr id="6" name="TextovéPole 5">
            <a:extLst>
              <a:ext uri="{FF2B5EF4-FFF2-40B4-BE49-F238E27FC236}">
                <a16:creationId xmlns:a16="http://schemas.microsoft.com/office/drawing/2014/main" xmlns="" id="{08310AD2-6308-2FE1-83B6-BE5006F07E60}"/>
              </a:ext>
            </a:extLst>
          </p:cNvPr>
          <p:cNvSpPr txBox="1"/>
          <p:nvPr/>
        </p:nvSpPr>
        <p:spPr>
          <a:xfrm>
            <a:off x="7431844" y="5879949"/>
            <a:ext cx="2808312" cy="246221"/>
          </a:xfrm>
          <a:prstGeom prst="rect">
            <a:avLst/>
          </a:prstGeom>
          <a:noFill/>
        </p:spPr>
        <p:txBody>
          <a:bodyPr wrap="square" rtlCol="0">
            <a:spAutoFit/>
          </a:bodyPr>
          <a:lstStyle/>
          <a:p>
            <a:r>
              <a:rPr lang="cs-CZ" sz="1000" dirty="0">
                <a:solidFill>
                  <a:schemeClr val="bg1">
                    <a:lumMod val="85000"/>
                  </a:schemeClr>
                </a:solidFill>
              </a:rPr>
              <a:t>https://</a:t>
            </a:r>
            <a:r>
              <a:rPr lang="cs-CZ" sz="1000" dirty="0" err="1">
                <a:solidFill>
                  <a:schemeClr val="bg1">
                    <a:lumMod val="85000"/>
                  </a:schemeClr>
                </a:solidFill>
              </a:rPr>
              <a:t>www.stefajir.cz</a:t>
            </a:r>
            <a:r>
              <a:rPr lang="cs-CZ" sz="1000" dirty="0">
                <a:solidFill>
                  <a:schemeClr val="bg1">
                    <a:lumMod val="85000"/>
                  </a:schemeClr>
                </a:solidFill>
              </a:rPr>
              <a:t>/koarktace-aorty</a:t>
            </a:r>
          </a:p>
        </p:txBody>
      </p:sp>
    </p:spTree>
    <p:extLst>
      <p:ext uri="{BB962C8B-B14F-4D97-AF65-F5344CB8AC3E}">
        <p14:creationId xmlns:p14="http://schemas.microsoft.com/office/powerpoint/2010/main" xmlns="" val="11506742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DF94E10F-DBE4-B439-4DE4-80C7D41A918F}"/>
              </a:ext>
            </a:extLst>
          </p:cNvPr>
          <p:cNvSpPr>
            <a:spLocks noGrp="1"/>
          </p:cNvSpPr>
          <p:nvPr>
            <p:ph type="title"/>
          </p:nvPr>
        </p:nvSpPr>
        <p:spPr/>
        <p:txBody>
          <a:bodyPr>
            <a:normAutofit/>
          </a:bodyPr>
          <a:lstStyle/>
          <a:p>
            <a:r>
              <a:rPr lang="cs-CZ" sz="2200" b="1" dirty="0" err="1">
                <a:latin typeface="+mn-lt"/>
              </a:rPr>
              <a:t>Vrozene</a:t>
            </a:r>
            <a:r>
              <a:rPr lang="cs-CZ" sz="2200" b="1" dirty="0">
                <a:latin typeface="+mn-lt"/>
              </a:rPr>
              <a:t>́ srdeční vady s </a:t>
            </a:r>
            <a:r>
              <a:rPr lang="cs-CZ" sz="2200" b="1" dirty="0" err="1">
                <a:latin typeface="+mn-lt"/>
              </a:rPr>
              <a:t>cyanózou</a:t>
            </a:r>
            <a:r>
              <a:rPr lang="cs-CZ" sz="2200" b="1" dirty="0">
                <a:latin typeface="+mn-lt"/>
              </a:rPr>
              <a:t/>
            </a:r>
            <a:br>
              <a:rPr lang="cs-CZ" sz="2200" b="1" dirty="0">
                <a:latin typeface="+mn-lt"/>
              </a:rPr>
            </a:br>
            <a:r>
              <a:rPr lang="cs-CZ" sz="2200" b="1" dirty="0">
                <a:latin typeface="+mn-lt"/>
              </a:rPr>
              <a:t>Zkrat zprava doleva </a:t>
            </a:r>
            <a:endParaRPr lang="cs-CZ" sz="2200" dirty="0">
              <a:latin typeface="+mn-lt"/>
            </a:endParaRPr>
          </a:p>
        </p:txBody>
      </p:sp>
      <p:sp>
        <p:nvSpPr>
          <p:cNvPr id="3" name="Zástupný obsah 2">
            <a:extLst>
              <a:ext uri="{FF2B5EF4-FFF2-40B4-BE49-F238E27FC236}">
                <a16:creationId xmlns:a16="http://schemas.microsoft.com/office/drawing/2014/main" xmlns="" id="{9D41F1B6-1A5B-34D2-2794-64979BE4DEBA}"/>
              </a:ext>
            </a:extLst>
          </p:cNvPr>
          <p:cNvSpPr>
            <a:spLocks noGrp="1"/>
          </p:cNvSpPr>
          <p:nvPr>
            <p:ph idx="1"/>
          </p:nvPr>
        </p:nvSpPr>
        <p:spPr/>
        <p:txBody>
          <a:bodyPr/>
          <a:lstStyle/>
          <a:p>
            <a:pPr marL="0" indent="0">
              <a:buNone/>
            </a:pPr>
            <a:r>
              <a:rPr lang="cs-CZ" sz="1800" b="1" dirty="0"/>
              <a:t>Transpozice </a:t>
            </a:r>
            <a:r>
              <a:rPr lang="cs-CZ" sz="1800" b="1" dirty="0" err="1"/>
              <a:t>velkých</a:t>
            </a:r>
            <a:r>
              <a:rPr lang="cs-CZ" sz="1800" b="1" dirty="0"/>
              <a:t> tepen </a:t>
            </a:r>
            <a:endParaRPr lang="cs-CZ" sz="1800" b="1" i="1" dirty="0"/>
          </a:p>
          <a:p>
            <a:r>
              <a:rPr lang="cs-CZ" sz="1800" dirty="0" err="1"/>
              <a:t>nejčastějši</a:t>
            </a:r>
            <a:r>
              <a:rPr lang="cs-CZ" sz="1800" dirty="0"/>
              <a:t>́ </a:t>
            </a:r>
            <a:r>
              <a:rPr lang="cs-CZ" sz="1800" dirty="0" err="1"/>
              <a:t>cyanoticka</a:t>
            </a:r>
            <a:r>
              <a:rPr lang="cs-CZ" sz="1800" dirty="0"/>
              <a:t>́ vada</a:t>
            </a:r>
          </a:p>
          <a:p>
            <a:r>
              <a:rPr lang="cs-CZ" sz="1800" dirty="0"/>
              <a:t>hlavní tepny odstupují z </a:t>
            </a:r>
            <a:r>
              <a:rPr lang="cs-CZ" sz="1800" dirty="0" err="1"/>
              <a:t>nepatřičných</a:t>
            </a:r>
            <a:r>
              <a:rPr lang="cs-CZ" sz="1800" dirty="0"/>
              <a:t> komor, </a:t>
            </a:r>
            <a:r>
              <a:rPr lang="cs-CZ" sz="1800" dirty="0" err="1"/>
              <a:t>takže</a:t>
            </a:r>
            <a:r>
              <a:rPr lang="cs-CZ" sz="1800" dirty="0"/>
              <a:t> </a:t>
            </a:r>
            <a:r>
              <a:rPr lang="cs-CZ" sz="1800" dirty="0" err="1"/>
              <a:t>neokysličena</a:t>
            </a:r>
            <a:r>
              <a:rPr lang="cs-CZ" sz="1800" dirty="0"/>
              <a:t>́ krev z </a:t>
            </a:r>
            <a:r>
              <a:rPr lang="cs-CZ" sz="1800" dirty="0" err="1"/>
              <a:t>těla</a:t>
            </a:r>
            <a:r>
              <a:rPr lang="cs-CZ" sz="1800" dirty="0"/>
              <a:t> se vrací aortou </a:t>
            </a:r>
            <a:r>
              <a:rPr lang="cs-CZ" sz="1800" dirty="0" err="1"/>
              <a:t>zpět</a:t>
            </a:r>
            <a:r>
              <a:rPr lang="cs-CZ" sz="1800" dirty="0"/>
              <a:t> do </a:t>
            </a:r>
            <a:r>
              <a:rPr lang="cs-CZ" sz="1800" dirty="0" err="1"/>
              <a:t>velkého</a:t>
            </a:r>
            <a:r>
              <a:rPr lang="cs-CZ" sz="1800" dirty="0"/>
              <a:t> </a:t>
            </a:r>
            <a:r>
              <a:rPr lang="cs-CZ" sz="1800" dirty="0" err="1"/>
              <a:t>oběhu</a:t>
            </a:r>
            <a:r>
              <a:rPr lang="cs-CZ" sz="1800" dirty="0"/>
              <a:t> a </a:t>
            </a:r>
            <a:r>
              <a:rPr lang="cs-CZ" sz="1800" dirty="0" err="1"/>
              <a:t>okysličena</a:t>
            </a:r>
            <a:r>
              <a:rPr lang="cs-CZ" sz="1800" dirty="0"/>
              <a:t>́ krev necirkuluje v </a:t>
            </a:r>
            <a:r>
              <a:rPr lang="cs-CZ" sz="1800" dirty="0" err="1"/>
              <a:t>plicním</a:t>
            </a:r>
            <a:r>
              <a:rPr lang="cs-CZ" sz="1800" dirty="0"/>
              <a:t> </a:t>
            </a:r>
            <a:r>
              <a:rPr lang="cs-CZ" sz="1800" dirty="0" err="1"/>
              <a:t>řečišti</a:t>
            </a:r>
            <a:endParaRPr lang="cs-CZ" sz="1800" dirty="0"/>
          </a:p>
          <a:p>
            <a:r>
              <a:rPr lang="cs-CZ" sz="1800" dirty="0" err="1"/>
              <a:t>podmínkou</a:t>
            </a:r>
            <a:r>
              <a:rPr lang="cs-CZ" sz="1800" dirty="0"/>
              <a:t> </a:t>
            </a:r>
            <a:r>
              <a:rPr lang="cs-CZ" sz="1800" dirty="0" err="1"/>
              <a:t>přežiti</a:t>
            </a:r>
            <a:r>
              <a:rPr lang="cs-CZ" sz="1800" dirty="0"/>
              <a:t>́ </a:t>
            </a:r>
            <a:r>
              <a:rPr lang="cs-CZ" sz="1800" dirty="0" err="1"/>
              <a:t>prvních</a:t>
            </a:r>
            <a:r>
              <a:rPr lang="cs-CZ" sz="1800" dirty="0"/>
              <a:t> dnů </a:t>
            </a:r>
            <a:r>
              <a:rPr lang="cs-CZ" sz="1800" dirty="0" err="1"/>
              <a:t>života</a:t>
            </a:r>
            <a:r>
              <a:rPr lang="cs-CZ" sz="1800" dirty="0"/>
              <a:t> je </a:t>
            </a:r>
            <a:r>
              <a:rPr lang="cs-CZ" sz="1800" dirty="0" err="1"/>
              <a:t>přítomnost</a:t>
            </a:r>
            <a:r>
              <a:rPr lang="cs-CZ" sz="1800" dirty="0"/>
              <a:t> komunikace mezi </a:t>
            </a:r>
            <a:r>
              <a:rPr lang="cs-CZ" sz="1800" dirty="0" err="1"/>
              <a:t>oběma</a:t>
            </a:r>
            <a:r>
              <a:rPr lang="cs-CZ" sz="1800" dirty="0"/>
              <a:t> </a:t>
            </a:r>
            <a:r>
              <a:rPr lang="cs-CZ" sz="1800" dirty="0" err="1"/>
              <a:t>řečišti</a:t>
            </a:r>
            <a:r>
              <a:rPr lang="cs-CZ" sz="1800" dirty="0"/>
              <a:t> – </a:t>
            </a:r>
            <a:r>
              <a:rPr lang="cs-CZ" sz="1800" dirty="0" err="1"/>
              <a:t>optimální</a:t>
            </a:r>
            <a:r>
              <a:rPr lang="cs-CZ" sz="1800" dirty="0"/>
              <a:t> je defekt </a:t>
            </a:r>
            <a:r>
              <a:rPr lang="cs-CZ" sz="1800" dirty="0" err="1"/>
              <a:t>síňového</a:t>
            </a:r>
            <a:r>
              <a:rPr lang="cs-CZ" sz="1800" dirty="0"/>
              <a:t> septa</a:t>
            </a:r>
          </a:p>
          <a:p>
            <a:r>
              <a:rPr lang="cs-CZ" sz="1800" dirty="0"/>
              <a:t>diagnostika je </a:t>
            </a:r>
            <a:r>
              <a:rPr lang="cs-CZ" sz="1800" dirty="0" err="1"/>
              <a:t>echokardiograficka</a:t>
            </a:r>
            <a:r>
              <a:rPr lang="cs-CZ" sz="1800" dirty="0"/>
              <a:t>́</a:t>
            </a:r>
          </a:p>
          <a:p>
            <a:r>
              <a:rPr lang="cs-CZ" sz="1800" dirty="0" err="1"/>
              <a:t>léčba</a:t>
            </a:r>
            <a:r>
              <a:rPr lang="cs-CZ" sz="1800" dirty="0"/>
              <a:t> je </a:t>
            </a:r>
            <a:r>
              <a:rPr lang="cs-CZ" sz="1800" dirty="0" err="1"/>
              <a:t>chirurgicka</a:t>
            </a:r>
            <a:r>
              <a:rPr lang="cs-CZ" sz="1800" dirty="0"/>
              <a:t>́ </a:t>
            </a:r>
            <a:endParaRPr lang="cs-CZ" dirty="0"/>
          </a:p>
          <a:p>
            <a:pPr marL="0" indent="0">
              <a:buNone/>
            </a:pPr>
            <a:endParaRPr lang="cs-CZ" dirty="0"/>
          </a:p>
        </p:txBody>
      </p:sp>
      <p:pic>
        <p:nvPicPr>
          <p:cNvPr id="5" name="Obrázek 4">
            <a:extLst>
              <a:ext uri="{FF2B5EF4-FFF2-40B4-BE49-F238E27FC236}">
                <a16:creationId xmlns:a16="http://schemas.microsoft.com/office/drawing/2014/main" xmlns="" id="{ED3A145A-5032-E7C6-692E-8668FB40BD94}"/>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65309" t="36588" r="18942" b="35247"/>
          <a:stretch/>
        </p:blipFill>
        <p:spPr>
          <a:xfrm>
            <a:off x="7248128" y="3417402"/>
            <a:ext cx="2254752" cy="2520000"/>
          </a:xfrm>
          <a:prstGeom prst="rect">
            <a:avLst/>
          </a:prstGeom>
        </p:spPr>
      </p:pic>
      <p:sp>
        <p:nvSpPr>
          <p:cNvPr id="6" name="TextovéPole 5">
            <a:extLst>
              <a:ext uri="{FF2B5EF4-FFF2-40B4-BE49-F238E27FC236}">
                <a16:creationId xmlns:a16="http://schemas.microsoft.com/office/drawing/2014/main" xmlns="" id="{C8C7078D-11F7-8040-E134-F12BF24FFCDB}"/>
              </a:ext>
            </a:extLst>
          </p:cNvPr>
          <p:cNvSpPr txBox="1"/>
          <p:nvPr/>
        </p:nvSpPr>
        <p:spPr>
          <a:xfrm>
            <a:off x="7248128" y="6131205"/>
            <a:ext cx="4258816" cy="246221"/>
          </a:xfrm>
          <a:prstGeom prst="rect">
            <a:avLst/>
          </a:prstGeom>
          <a:noFill/>
        </p:spPr>
        <p:txBody>
          <a:bodyPr wrap="square" rtlCol="0">
            <a:spAutoFit/>
          </a:bodyPr>
          <a:lstStyle/>
          <a:p>
            <a:r>
              <a:rPr lang="cs-CZ" sz="1000" dirty="0">
                <a:solidFill>
                  <a:schemeClr val="bg1">
                    <a:lumMod val="85000"/>
                  </a:schemeClr>
                </a:solidFill>
              </a:rPr>
              <a:t> https://</a:t>
            </a:r>
            <a:r>
              <a:rPr lang="cs-CZ" sz="1000" dirty="0" err="1">
                <a:solidFill>
                  <a:schemeClr val="bg1">
                    <a:lumMod val="85000"/>
                  </a:schemeClr>
                </a:solidFill>
              </a:rPr>
              <a:t>www.wikiskripta.eu</a:t>
            </a:r>
            <a:r>
              <a:rPr lang="cs-CZ" sz="1000" dirty="0">
                <a:solidFill>
                  <a:schemeClr val="bg1">
                    <a:lumMod val="85000"/>
                  </a:schemeClr>
                </a:solidFill>
              </a:rPr>
              <a:t>/</a:t>
            </a:r>
            <a:r>
              <a:rPr lang="cs-CZ" sz="1000" dirty="0" err="1">
                <a:solidFill>
                  <a:schemeClr val="bg1">
                    <a:lumMod val="85000"/>
                  </a:schemeClr>
                </a:solidFill>
              </a:rPr>
              <a:t>w</a:t>
            </a:r>
            <a:r>
              <a:rPr lang="cs-CZ" sz="1000" dirty="0">
                <a:solidFill>
                  <a:schemeClr val="bg1">
                    <a:lumMod val="85000"/>
                  </a:schemeClr>
                </a:solidFill>
              </a:rPr>
              <a:t>/</a:t>
            </a:r>
            <a:r>
              <a:rPr lang="cs-CZ" sz="1000" dirty="0" err="1">
                <a:solidFill>
                  <a:schemeClr val="bg1">
                    <a:lumMod val="85000"/>
                  </a:schemeClr>
                </a:solidFill>
              </a:rPr>
              <a:t>Transpozice_velkých_tepen</a:t>
            </a:r>
            <a:endParaRPr lang="cs-CZ" sz="1000" dirty="0">
              <a:solidFill>
                <a:schemeClr val="bg1">
                  <a:lumMod val="85000"/>
                </a:schemeClr>
              </a:solidFill>
            </a:endParaRPr>
          </a:p>
        </p:txBody>
      </p:sp>
    </p:spTree>
    <p:extLst>
      <p:ext uri="{BB962C8B-B14F-4D97-AF65-F5344CB8AC3E}">
        <p14:creationId xmlns:p14="http://schemas.microsoft.com/office/powerpoint/2010/main" xmlns="" val="33681112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C4DC853-6DE2-AB9B-E5F7-AC2689E7157A}"/>
              </a:ext>
            </a:extLst>
          </p:cNvPr>
          <p:cNvSpPr>
            <a:spLocks noGrp="1"/>
          </p:cNvSpPr>
          <p:nvPr>
            <p:ph type="title"/>
          </p:nvPr>
        </p:nvSpPr>
        <p:spPr/>
        <p:txBody>
          <a:bodyPr/>
          <a:lstStyle/>
          <a:p>
            <a:r>
              <a:rPr lang="cs-CZ" dirty="0" err="1"/>
              <a:t>Fallotova</a:t>
            </a:r>
            <a:r>
              <a:rPr lang="cs-CZ" dirty="0"/>
              <a:t> tetralogie</a:t>
            </a:r>
          </a:p>
        </p:txBody>
      </p:sp>
      <p:sp>
        <p:nvSpPr>
          <p:cNvPr id="3" name="Zástupný obsah 2">
            <a:extLst>
              <a:ext uri="{FF2B5EF4-FFF2-40B4-BE49-F238E27FC236}">
                <a16:creationId xmlns:a16="http://schemas.microsoft.com/office/drawing/2014/main" xmlns="" id="{C6841931-3BB0-6FE8-595B-9EE1E113EF4B}"/>
              </a:ext>
            </a:extLst>
          </p:cNvPr>
          <p:cNvSpPr>
            <a:spLocks noGrp="1"/>
          </p:cNvSpPr>
          <p:nvPr>
            <p:ph idx="1"/>
          </p:nvPr>
        </p:nvSpPr>
        <p:spPr/>
        <p:txBody>
          <a:bodyPr/>
          <a:lstStyle/>
          <a:p>
            <a:r>
              <a:rPr lang="cs-CZ" sz="1800" dirty="0" err="1">
                <a:latin typeface="Helvetica" pitchFamily="2" charset="0"/>
              </a:rPr>
              <a:t>stenóza</a:t>
            </a:r>
            <a:r>
              <a:rPr lang="cs-CZ" sz="1800" dirty="0">
                <a:latin typeface="Helvetica" pitchFamily="2" charset="0"/>
              </a:rPr>
              <a:t> plicnice</a:t>
            </a:r>
          </a:p>
          <a:p>
            <a:r>
              <a:rPr lang="cs-CZ" sz="1800" dirty="0">
                <a:latin typeface="Helvetica" pitchFamily="2" charset="0"/>
              </a:rPr>
              <a:t>defekt </a:t>
            </a:r>
            <a:r>
              <a:rPr lang="cs-CZ" sz="1800" dirty="0" err="1">
                <a:latin typeface="Helvetica" pitchFamily="2" charset="0"/>
              </a:rPr>
              <a:t>komorového</a:t>
            </a:r>
            <a:r>
              <a:rPr lang="cs-CZ" sz="1800" dirty="0">
                <a:latin typeface="Helvetica" pitchFamily="2" charset="0"/>
              </a:rPr>
              <a:t> septa s </a:t>
            </a:r>
            <a:r>
              <a:rPr lang="cs-CZ" sz="1800" dirty="0" err="1">
                <a:latin typeface="Helvetica" pitchFamily="2" charset="0"/>
              </a:rPr>
              <a:t>nasedajíci</a:t>
            </a:r>
            <a:r>
              <a:rPr lang="cs-CZ" sz="1800" dirty="0">
                <a:latin typeface="Helvetica" pitchFamily="2" charset="0"/>
              </a:rPr>
              <a:t>́ aortou</a:t>
            </a:r>
          </a:p>
          <a:p>
            <a:r>
              <a:rPr lang="cs-CZ" sz="1800" dirty="0">
                <a:latin typeface="Helvetica" pitchFamily="2" charset="0"/>
              </a:rPr>
              <a:t>hypertrofie </a:t>
            </a:r>
            <a:r>
              <a:rPr lang="cs-CZ" sz="1800" dirty="0" err="1">
                <a:latin typeface="Helvetica" pitchFamily="2" charset="0"/>
              </a:rPr>
              <a:t>prave</a:t>
            </a:r>
            <a:r>
              <a:rPr lang="cs-CZ" sz="1800" dirty="0">
                <a:latin typeface="Helvetica" pitchFamily="2" charset="0"/>
              </a:rPr>
              <a:t>́ komory </a:t>
            </a:r>
          </a:p>
          <a:p>
            <a:r>
              <a:rPr lang="cs-CZ" sz="1800" dirty="0" err="1">
                <a:latin typeface="Helvetica" pitchFamily="2" charset="0"/>
              </a:rPr>
              <a:t>p</a:t>
            </a:r>
            <a:r>
              <a:rPr lang="cs-CZ" sz="1800" dirty="0" err="1">
                <a:latin typeface="Arial" panose="020B0604020202020204" pitchFamily="34" charset="0"/>
              </a:rPr>
              <a:t>ř</a:t>
            </a:r>
            <a:r>
              <a:rPr lang="cs-CZ" sz="1800" dirty="0" err="1">
                <a:latin typeface="Helvetica" pitchFamily="2" charset="0"/>
              </a:rPr>
              <a:t>íznakem</a:t>
            </a:r>
            <a:r>
              <a:rPr lang="cs-CZ" sz="1800" dirty="0">
                <a:latin typeface="Helvetica" pitchFamily="2" charset="0"/>
              </a:rPr>
              <a:t> u </a:t>
            </a:r>
            <a:r>
              <a:rPr lang="cs-CZ" sz="1800" dirty="0" err="1">
                <a:latin typeface="Helvetica" pitchFamily="2" charset="0"/>
              </a:rPr>
              <a:t>novorozenc</a:t>
            </a:r>
            <a:r>
              <a:rPr lang="cs-CZ" sz="1800" dirty="0" err="1">
                <a:latin typeface="Arial" panose="020B0604020202020204" pitchFamily="34" charset="0"/>
              </a:rPr>
              <a:t>u</a:t>
            </a:r>
            <a:r>
              <a:rPr lang="cs-CZ" sz="1800" dirty="0">
                <a:latin typeface="Arial" panose="020B0604020202020204" pitchFamily="34" charset="0"/>
              </a:rPr>
              <a:t>̊ </a:t>
            </a:r>
            <a:r>
              <a:rPr lang="cs-CZ" sz="1800" dirty="0">
                <a:latin typeface="Helvetica" pitchFamily="2" charset="0"/>
              </a:rPr>
              <a:t>je </a:t>
            </a:r>
            <a:r>
              <a:rPr lang="cs-CZ" sz="1800" dirty="0" err="1">
                <a:latin typeface="Helvetica" pitchFamily="2" charset="0"/>
              </a:rPr>
              <a:t>hypoxémie</a:t>
            </a:r>
            <a:endParaRPr lang="cs-CZ" sz="1800" dirty="0">
              <a:latin typeface="Helvetica" pitchFamily="2" charset="0"/>
            </a:endParaRPr>
          </a:p>
          <a:p>
            <a:r>
              <a:rPr lang="cs-CZ" sz="1800" dirty="0" err="1">
                <a:latin typeface="Helvetica" pitchFamily="2" charset="0"/>
              </a:rPr>
              <a:t>podávají</a:t>
            </a:r>
            <a:r>
              <a:rPr lang="cs-CZ" sz="1800" dirty="0">
                <a:latin typeface="Helvetica" pitchFamily="2" charset="0"/>
              </a:rPr>
              <a:t> se prostaglandiny, </a:t>
            </a:r>
            <a:r>
              <a:rPr lang="cs-CZ" sz="1800" dirty="0" err="1">
                <a:latin typeface="Helvetica" pitchFamily="2" charset="0"/>
              </a:rPr>
              <a:t>ktere</a:t>
            </a:r>
            <a:r>
              <a:rPr lang="cs-CZ" sz="1800" dirty="0">
                <a:latin typeface="Helvetica" pitchFamily="2" charset="0"/>
              </a:rPr>
              <a:t>́ blokují </a:t>
            </a:r>
            <a:r>
              <a:rPr lang="cs-CZ" sz="1800" dirty="0" err="1">
                <a:latin typeface="Helvetica" pitchFamily="2" charset="0"/>
              </a:rPr>
              <a:t>uzav</a:t>
            </a:r>
            <a:r>
              <a:rPr lang="cs-CZ" sz="1800" dirty="0" err="1">
                <a:latin typeface="Arial" panose="020B0604020202020204" pitchFamily="34" charset="0"/>
              </a:rPr>
              <a:t>ř</a:t>
            </a:r>
            <a:r>
              <a:rPr lang="cs-CZ" sz="1800" dirty="0" err="1">
                <a:latin typeface="Helvetica" pitchFamily="2" charset="0"/>
              </a:rPr>
              <a:t>eni</a:t>
            </a:r>
            <a:r>
              <a:rPr lang="cs-CZ" sz="1800" dirty="0">
                <a:latin typeface="Helvetica" pitchFamily="2" charset="0"/>
              </a:rPr>
              <a:t>́ </a:t>
            </a:r>
            <a:r>
              <a:rPr lang="cs-CZ" sz="1800" dirty="0" err="1">
                <a:latin typeface="Helvetica" pitchFamily="2" charset="0"/>
              </a:rPr>
              <a:t>tepenne</a:t>
            </a:r>
            <a:r>
              <a:rPr lang="cs-CZ" sz="1800" dirty="0">
                <a:latin typeface="Helvetica" pitchFamily="2" charset="0"/>
              </a:rPr>
              <a:t>́ </a:t>
            </a:r>
            <a:r>
              <a:rPr lang="cs-CZ" sz="1800" dirty="0" err="1">
                <a:latin typeface="Helvetica" pitchFamily="2" charset="0"/>
              </a:rPr>
              <a:t>du</a:t>
            </a:r>
            <a:r>
              <a:rPr lang="cs-CZ" sz="1800" dirty="0" err="1">
                <a:latin typeface="Arial" panose="020B0604020202020204" pitchFamily="34" charset="0"/>
              </a:rPr>
              <a:t>č</a:t>
            </a:r>
            <a:r>
              <a:rPr lang="cs-CZ" sz="1800" dirty="0" err="1">
                <a:latin typeface="Helvetica" pitchFamily="2" charset="0"/>
              </a:rPr>
              <a:t>eje</a:t>
            </a:r>
            <a:endParaRPr lang="cs-CZ" sz="1800" dirty="0">
              <a:latin typeface="Helvetica" pitchFamily="2" charset="0"/>
            </a:endParaRPr>
          </a:p>
          <a:p>
            <a:r>
              <a:rPr lang="cs-CZ" sz="1800" dirty="0">
                <a:latin typeface="Helvetica" pitchFamily="2" charset="0"/>
              </a:rPr>
              <a:t>diagnostika je </a:t>
            </a:r>
            <a:r>
              <a:rPr lang="cs-CZ" sz="1800" dirty="0" err="1">
                <a:latin typeface="Helvetica" pitchFamily="2" charset="0"/>
              </a:rPr>
              <a:t>echokardiograficka</a:t>
            </a:r>
            <a:r>
              <a:rPr lang="cs-CZ" sz="1800" dirty="0">
                <a:latin typeface="Helvetica" pitchFamily="2" charset="0"/>
              </a:rPr>
              <a:t>́</a:t>
            </a:r>
          </a:p>
          <a:p>
            <a:r>
              <a:rPr lang="cs-CZ" sz="1800" dirty="0" err="1">
                <a:latin typeface="Helvetica" pitchFamily="2" charset="0"/>
              </a:rPr>
              <a:t>lé</a:t>
            </a:r>
            <a:r>
              <a:rPr lang="cs-CZ" sz="1800" dirty="0" err="1">
                <a:latin typeface="Arial" panose="020B0604020202020204" pitchFamily="34" charset="0"/>
              </a:rPr>
              <a:t>č</a:t>
            </a:r>
            <a:r>
              <a:rPr lang="cs-CZ" sz="1800" dirty="0" err="1">
                <a:latin typeface="Helvetica" pitchFamily="2" charset="0"/>
              </a:rPr>
              <a:t>ba</a:t>
            </a:r>
            <a:r>
              <a:rPr lang="cs-CZ" sz="1800" dirty="0">
                <a:latin typeface="Helvetica" pitchFamily="2" charset="0"/>
              </a:rPr>
              <a:t> </a:t>
            </a:r>
            <a:r>
              <a:rPr lang="cs-CZ" sz="1800" dirty="0" err="1">
                <a:latin typeface="Helvetica" pitchFamily="2" charset="0"/>
              </a:rPr>
              <a:t>chirurgicka</a:t>
            </a:r>
            <a:r>
              <a:rPr lang="cs-CZ" sz="1800" dirty="0">
                <a:latin typeface="Helvetica" pitchFamily="2" charset="0"/>
              </a:rPr>
              <a:t>́</a:t>
            </a:r>
            <a:endParaRPr lang="cs-CZ" dirty="0"/>
          </a:p>
          <a:p>
            <a:endParaRPr lang="cs-CZ" dirty="0"/>
          </a:p>
        </p:txBody>
      </p:sp>
      <p:pic>
        <p:nvPicPr>
          <p:cNvPr id="5" name="Obrázek 4">
            <a:extLst>
              <a:ext uri="{FF2B5EF4-FFF2-40B4-BE49-F238E27FC236}">
                <a16:creationId xmlns:a16="http://schemas.microsoft.com/office/drawing/2014/main" xmlns="" id="{6FBB7115-CB43-95C9-428F-1B5F60795760}"/>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2882" t="17418" r="27279" b="35247"/>
          <a:stretch/>
        </p:blipFill>
        <p:spPr>
          <a:xfrm>
            <a:off x="6744072" y="3429000"/>
            <a:ext cx="3096344" cy="2299394"/>
          </a:xfrm>
          <a:prstGeom prst="rect">
            <a:avLst/>
          </a:prstGeom>
        </p:spPr>
      </p:pic>
      <p:sp>
        <p:nvSpPr>
          <p:cNvPr id="6" name="TextovéPole 5">
            <a:extLst>
              <a:ext uri="{FF2B5EF4-FFF2-40B4-BE49-F238E27FC236}">
                <a16:creationId xmlns:a16="http://schemas.microsoft.com/office/drawing/2014/main" xmlns="" id="{D9F6211D-71C1-29AF-DA40-641AEBF83B95}"/>
              </a:ext>
            </a:extLst>
          </p:cNvPr>
          <p:cNvSpPr txBox="1"/>
          <p:nvPr/>
        </p:nvSpPr>
        <p:spPr>
          <a:xfrm>
            <a:off x="6744072" y="5948338"/>
            <a:ext cx="4258816" cy="246221"/>
          </a:xfrm>
          <a:prstGeom prst="rect">
            <a:avLst/>
          </a:prstGeom>
          <a:noFill/>
        </p:spPr>
        <p:txBody>
          <a:bodyPr wrap="square" rtlCol="0">
            <a:spAutoFit/>
          </a:bodyPr>
          <a:lstStyle/>
          <a:p>
            <a:r>
              <a:rPr lang="cs-CZ" sz="1000" dirty="0">
                <a:solidFill>
                  <a:schemeClr val="bg1">
                    <a:lumMod val="85000"/>
                  </a:schemeClr>
                </a:solidFill>
              </a:rPr>
              <a:t>https://</a:t>
            </a:r>
            <a:r>
              <a:rPr lang="cs-CZ" sz="1000" dirty="0" err="1">
                <a:solidFill>
                  <a:schemeClr val="bg1">
                    <a:lumMod val="85000"/>
                  </a:schemeClr>
                </a:solidFill>
              </a:rPr>
              <a:t>www.stefajir.cz</a:t>
            </a:r>
            <a:r>
              <a:rPr lang="cs-CZ" sz="1000" dirty="0">
                <a:solidFill>
                  <a:schemeClr val="bg1">
                    <a:lumMod val="85000"/>
                  </a:schemeClr>
                </a:solidFill>
              </a:rPr>
              <a:t>/</a:t>
            </a:r>
            <a:r>
              <a:rPr lang="cs-CZ" sz="1000" dirty="0" err="1">
                <a:solidFill>
                  <a:schemeClr val="bg1">
                    <a:lumMod val="85000"/>
                  </a:schemeClr>
                </a:solidFill>
              </a:rPr>
              <a:t>fallotova</a:t>
            </a:r>
            <a:r>
              <a:rPr lang="cs-CZ" sz="1000" dirty="0">
                <a:solidFill>
                  <a:schemeClr val="bg1">
                    <a:lumMod val="85000"/>
                  </a:schemeClr>
                </a:solidFill>
              </a:rPr>
              <a:t>-tetralogie</a:t>
            </a:r>
          </a:p>
        </p:txBody>
      </p:sp>
    </p:spTree>
    <p:extLst>
      <p:ext uri="{BB962C8B-B14F-4D97-AF65-F5344CB8AC3E}">
        <p14:creationId xmlns:p14="http://schemas.microsoft.com/office/powerpoint/2010/main" xmlns="" val="21300370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Onemocnění </a:t>
            </a:r>
            <a:r>
              <a:rPr lang="cs-CZ" dirty="0" err="1"/>
              <a:t>urotraktu</a:t>
            </a:r>
            <a:r>
              <a:rPr lang="cs-CZ" dirty="0"/>
              <a:t> v dětském věku</a:t>
            </a:r>
          </a:p>
        </p:txBody>
      </p:sp>
      <p:sp>
        <p:nvSpPr>
          <p:cNvPr id="3" name="Zástupný symbol pro obsah 2"/>
          <p:cNvSpPr>
            <a:spLocks noGrp="1"/>
          </p:cNvSpPr>
          <p:nvPr>
            <p:ph idx="1"/>
          </p:nvPr>
        </p:nvSpPr>
        <p:spPr/>
        <p:txBody>
          <a:bodyPr>
            <a:normAutofit fontScale="92500" lnSpcReduction="20000"/>
          </a:bodyPr>
          <a:lstStyle/>
          <a:p>
            <a:pPr>
              <a:buNone/>
            </a:pPr>
            <a:r>
              <a:rPr lang="cs-CZ" dirty="0"/>
              <a:t>Příznaky:</a:t>
            </a:r>
          </a:p>
          <a:p>
            <a:pPr>
              <a:buNone/>
            </a:pPr>
            <a:r>
              <a:rPr lang="cs-CZ" dirty="0"/>
              <a:t>Bolest v </a:t>
            </a:r>
            <a:r>
              <a:rPr lang="cs-CZ" dirty="0" err="1"/>
              <a:t>podbříšku</a:t>
            </a:r>
            <a:r>
              <a:rPr lang="cs-CZ" dirty="0"/>
              <a:t>, při močení (dysurie), v oblasti beder/na jedné straně</a:t>
            </a:r>
          </a:p>
          <a:p>
            <a:pPr>
              <a:buNone/>
            </a:pPr>
            <a:r>
              <a:rPr lang="cs-CZ" dirty="0"/>
              <a:t>Časté močení malých porcí (</a:t>
            </a:r>
            <a:r>
              <a:rPr lang="cs-CZ" dirty="0" err="1"/>
              <a:t>polakisurie</a:t>
            </a:r>
            <a:r>
              <a:rPr lang="cs-CZ" dirty="0"/>
              <a:t>)</a:t>
            </a:r>
          </a:p>
          <a:p>
            <a:pPr>
              <a:buNone/>
            </a:pPr>
            <a:r>
              <a:rPr lang="cs-CZ" dirty="0"/>
              <a:t>Polyurie, oligurie, anurie</a:t>
            </a:r>
          </a:p>
          <a:p>
            <a:pPr>
              <a:buNone/>
            </a:pPr>
            <a:r>
              <a:rPr lang="cs-CZ" dirty="0"/>
              <a:t>Otoky – v oblasti víček, tváří, dolních končetin </a:t>
            </a:r>
          </a:p>
          <a:p>
            <a:pPr>
              <a:buNone/>
            </a:pPr>
            <a:r>
              <a:rPr lang="cs-CZ" dirty="0"/>
              <a:t>Hypertenze</a:t>
            </a:r>
          </a:p>
          <a:p>
            <a:pPr>
              <a:buNone/>
            </a:pPr>
            <a:r>
              <a:rPr lang="cs-CZ" dirty="0"/>
              <a:t>Celkový vzhled a výraz tváře – bledost, únava</a:t>
            </a:r>
          </a:p>
          <a:p>
            <a:pPr>
              <a:buNone/>
            </a:pPr>
            <a:r>
              <a:rPr lang="cs-CZ" dirty="0"/>
              <a:t>Horečka</a:t>
            </a:r>
          </a:p>
          <a:p>
            <a:pPr>
              <a:buNone/>
            </a:pPr>
            <a:r>
              <a:rPr lang="cs-CZ" dirty="0"/>
              <a:t>Zvracení </a:t>
            </a:r>
          </a:p>
          <a:p>
            <a:pPr>
              <a:buNone/>
            </a:pPr>
            <a:r>
              <a:rPr lang="cs-CZ" dirty="0"/>
              <a:t>Změny barvy moči/patologické příměsi</a:t>
            </a:r>
          </a:p>
        </p:txBody>
      </p:sp>
      <p:pic>
        <p:nvPicPr>
          <p:cNvPr id="5" name="Picture 2"/>
          <p:cNvPicPr>
            <a:picLocks noChangeAspect="1" noChangeArrowheads="1"/>
          </p:cNvPicPr>
          <p:nvPr/>
        </p:nvPicPr>
        <p:blipFill>
          <a:blip r:embed="rId2" cstate="print"/>
          <a:srcRect l="42348" t="26088" r="42348" b="18227"/>
          <a:stretch>
            <a:fillRect/>
          </a:stretch>
        </p:blipFill>
        <p:spPr bwMode="auto">
          <a:xfrm>
            <a:off x="8760277" y="2636912"/>
            <a:ext cx="1777366" cy="3888000"/>
          </a:xfrm>
          <a:prstGeom prst="rect">
            <a:avLst/>
          </a:prstGeom>
          <a:noFill/>
          <a:ln w="9525">
            <a:noFill/>
            <a:miter lim="800000"/>
            <a:headEnd/>
            <a:tailEnd/>
          </a:ln>
        </p:spPr>
      </p:pic>
      <p:sp>
        <p:nvSpPr>
          <p:cNvPr id="6" name="TextovéPole 5"/>
          <p:cNvSpPr txBox="1"/>
          <p:nvPr/>
        </p:nvSpPr>
        <p:spPr>
          <a:xfrm>
            <a:off x="7104112" y="6525345"/>
            <a:ext cx="3960440" cy="246221"/>
          </a:xfrm>
          <a:prstGeom prst="rect">
            <a:avLst/>
          </a:prstGeom>
          <a:noFill/>
        </p:spPr>
        <p:txBody>
          <a:bodyPr wrap="square" rtlCol="0">
            <a:spAutoFit/>
          </a:bodyPr>
          <a:lstStyle/>
          <a:p>
            <a:r>
              <a:rPr lang="cs-CZ" sz="1000" dirty="0">
                <a:solidFill>
                  <a:schemeClr val="bg1">
                    <a:lumMod val="85000"/>
                  </a:schemeClr>
                </a:solidFill>
              </a:rPr>
              <a:t>https://www.zpflorence.cz/dekaphan-leuco-50ks/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Akutní cystitida</a:t>
            </a:r>
          </a:p>
        </p:txBody>
      </p:sp>
      <p:sp>
        <p:nvSpPr>
          <p:cNvPr id="3" name="Zástupný symbol pro obsah 2"/>
          <p:cNvSpPr>
            <a:spLocks noGrp="1"/>
          </p:cNvSpPr>
          <p:nvPr>
            <p:ph idx="1"/>
          </p:nvPr>
        </p:nvSpPr>
        <p:spPr/>
        <p:txBody>
          <a:bodyPr/>
          <a:lstStyle/>
          <a:p>
            <a:r>
              <a:rPr lang="cs-CZ" dirty="0"/>
              <a:t>Typicky bolest v </a:t>
            </a:r>
            <a:r>
              <a:rPr lang="cs-CZ" dirty="0" err="1"/>
              <a:t>podbříšku</a:t>
            </a:r>
            <a:r>
              <a:rPr lang="cs-CZ" dirty="0"/>
              <a:t>, </a:t>
            </a:r>
            <a:r>
              <a:rPr lang="cs-CZ" dirty="0" err="1"/>
              <a:t>polakisurie</a:t>
            </a:r>
            <a:r>
              <a:rPr lang="cs-CZ" dirty="0"/>
              <a:t>, dysurie, může být </a:t>
            </a:r>
            <a:r>
              <a:rPr lang="cs-CZ" dirty="0" err="1"/>
              <a:t>subfebílie</a:t>
            </a:r>
            <a:endParaRPr lang="cs-CZ" dirty="0"/>
          </a:p>
          <a:p>
            <a:r>
              <a:rPr lang="cs-CZ" dirty="0"/>
              <a:t>Diagnostika - nález v  moči – leukocyty, </a:t>
            </a:r>
            <a:r>
              <a:rPr lang="cs-CZ" dirty="0" err="1"/>
              <a:t>ev</a:t>
            </a:r>
            <a:r>
              <a:rPr lang="cs-CZ" dirty="0"/>
              <a:t>. i erytrocyty</a:t>
            </a:r>
          </a:p>
          <a:p>
            <a:r>
              <a:rPr lang="cs-CZ" dirty="0"/>
              <a:t>Typické agens – </a:t>
            </a:r>
            <a:r>
              <a:rPr lang="cs-CZ" dirty="0" err="1"/>
              <a:t>E.coli</a:t>
            </a:r>
            <a:r>
              <a:rPr lang="cs-CZ" dirty="0"/>
              <a:t> (v dostatečné kvantitě, nejméně 10 na 5 – moč ze středního proudu)</a:t>
            </a:r>
          </a:p>
          <a:p>
            <a:r>
              <a:rPr lang="cs-CZ" dirty="0"/>
              <a:t>Léčba - antibiotická</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Akutní pyelonefritida</a:t>
            </a:r>
          </a:p>
        </p:txBody>
      </p:sp>
      <p:sp>
        <p:nvSpPr>
          <p:cNvPr id="3" name="Zástupný symbol pro obsah 2"/>
          <p:cNvSpPr>
            <a:spLocks noGrp="1"/>
          </p:cNvSpPr>
          <p:nvPr>
            <p:ph idx="1"/>
          </p:nvPr>
        </p:nvSpPr>
        <p:spPr/>
        <p:txBody>
          <a:bodyPr/>
          <a:lstStyle/>
          <a:p>
            <a:r>
              <a:rPr lang="cs-CZ" dirty="0"/>
              <a:t>Typicky bolest na jedné straně v bedrech, dysurie, horečky (častěji kojenci, děti s vrozenou vadou </a:t>
            </a:r>
            <a:r>
              <a:rPr lang="cs-CZ" dirty="0" err="1"/>
              <a:t>urotraktu</a:t>
            </a:r>
            <a:r>
              <a:rPr lang="cs-CZ" dirty="0"/>
              <a:t> aj.)</a:t>
            </a:r>
          </a:p>
          <a:p>
            <a:r>
              <a:rPr lang="cs-CZ" dirty="0"/>
              <a:t>Diagnostika – nález v moči – leukocyty, nitrity, kultivačně obdobná agens – </a:t>
            </a:r>
            <a:r>
              <a:rPr lang="cs-CZ" dirty="0" err="1"/>
              <a:t>E.coli</a:t>
            </a:r>
            <a:r>
              <a:rPr lang="cs-CZ" dirty="0"/>
              <a:t>, </a:t>
            </a:r>
            <a:r>
              <a:rPr lang="cs-CZ" dirty="0" err="1"/>
              <a:t>Klebsiella</a:t>
            </a:r>
            <a:r>
              <a:rPr lang="cs-CZ" dirty="0"/>
              <a:t>, UZ ledvin (k posouzení </a:t>
            </a:r>
            <a:r>
              <a:rPr lang="cs-CZ" dirty="0" err="1"/>
              <a:t>ev.vrozené</a:t>
            </a:r>
            <a:r>
              <a:rPr lang="cs-CZ" dirty="0"/>
              <a:t> </a:t>
            </a:r>
            <a:r>
              <a:rPr lang="cs-CZ" dirty="0" err="1"/>
              <a:t>vadey</a:t>
            </a:r>
            <a:r>
              <a:rPr lang="cs-CZ" dirty="0"/>
              <a:t>/jizvení ledvin)</a:t>
            </a:r>
          </a:p>
          <a:p>
            <a:r>
              <a:rPr lang="cs-CZ" dirty="0"/>
              <a:t>Léčba – ATB na delší dobu (10-14dní)</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Vezikouretrální</a:t>
            </a:r>
            <a:r>
              <a:rPr lang="cs-CZ" dirty="0"/>
              <a:t> reflux</a:t>
            </a:r>
          </a:p>
        </p:txBody>
      </p:sp>
      <p:sp>
        <p:nvSpPr>
          <p:cNvPr id="3" name="Zástupný symbol pro obsah 2"/>
          <p:cNvSpPr>
            <a:spLocks noGrp="1"/>
          </p:cNvSpPr>
          <p:nvPr>
            <p:ph idx="1"/>
          </p:nvPr>
        </p:nvSpPr>
        <p:spPr/>
        <p:txBody>
          <a:bodyPr/>
          <a:lstStyle/>
          <a:p>
            <a:r>
              <a:rPr lang="cs-CZ" sz="1600" dirty="0" err="1"/>
              <a:t>zpětny</a:t>
            </a:r>
            <a:r>
              <a:rPr lang="cs-CZ" sz="1600" dirty="0"/>
              <a:t>́ tok </a:t>
            </a:r>
            <a:r>
              <a:rPr lang="cs-CZ" sz="1600" dirty="0" err="1"/>
              <a:t>moče</a:t>
            </a:r>
            <a:r>
              <a:rPr lang="cs-CZ" sz="1600" dirty="0"/>
              <a:t> z </a:t>
            </a:r>
            <a:r>
              <a:rPr lang="cs-CZ" sz="1600" dirty="0" err="1"/>
              <a:t>močového</a:t>
            </a:r>
            <a:r>
              <a:rPr lang="cs-CZ" sz="1600" dirty="0"/>
              <a:t> </a:t>
            </a:r>
            <a:r>
              <a:rPr lang="cs-CZ" sz="1600" dirty="0" err="1"/>
              <a:t>měchýře</a:t>
            </a:r>
            <a:r>
              <a:rPr lang="cs-CZ" sz="1600" dirty="0"/>
              <a:t> do </a:t>
            </a:r>
            <a:r>
              <a:rPr lang="cs-CZ" sz="1600" dirty="0" err="1"/>
              <a:t>močovodu</a:t>
            </a:r>
            <a:r>
              <a:rPr lang="cs-CZ" sz="1600" dirty="0"/>
              <a:t>, nebo </a:t>
            </a:r>
            <a:r>
              <a:rPr lang="cs-CZ" sz="1600" dirty="0" err="1"/>
              <a:t>az</a:t>
            </a:r>
            <a:r>
              <a:rPr lang="cs-CZ" sz="1600" dirty="0"/>
              <a:t>̌ do </a:t>
            </a:r>
            <a:r>
              <a:rPr lang="cs-CZ" sz="1600" dirty="0" err="1"/>
              <a:t>dutého</a:t>
            </a:r>
            <a:r>
              <a:rPr lang="cs-CZ" sz="1600" dirty="0"/>
              <a:t> </a:t>
            </a:r>
            <a:r>
              <a:rPr lang="cs-CZ" sz="1600" dirty="0" err="1"/>
              <a:t>systému</a:t>
            </a:r>
            <a:r>
              <a:rPr lang="cs-CZ" sz="1600" dirty="0"/>
              <a:t> ledviny</a:t>
            </a:r>
          </a:p>
          <a:p>
            <a:r>
              <a:rPr lang="cs-CZ" sz="1600" dirty="0"/>
              <a:t>Etiologie – reflux při IMC / sekundární reflux při vrozených vadách </a:t>
            </a:r>
            <a:r>
              <a:rPr lang="cs-CZ" sz="1600" dirty="0" err="1"/>
              <a:t>urotraktu</a:t>
            </a:r>
            <a:r>
              <a:rPr lang="cs-CZ" sz="1600" dirty="0"/>
              <a:t> (chlopeň zadní </a:t>
            </a:r>
            <a:r>
              <a:rPr lang="cs-CZ" sz="1600" dirty="0" err="1"/>
              <a:t>uretry</a:t>
            </a:r>
            <a:r>
              <a:rPr lang="cs-CZ" sz="1600" dirty="0"/>
              <a:t> aj.)</a:t>
            </a:r>
          </a:p>
          <a:p>
            <a:r>
              <a:rPr lang="cs-CZ" sz="1600" b="1" dirty="0" err="1"/>
              <a:t>pasivni</a:t>
            </a:r>
            <a:r>
              <a:rPr lang="cs-CZ" sz="1600" b="1" dirty="0"/>
              <a:t>́ </a:t>
            </a:r>
            <a:r>
              <a:rPr lang="cs-CZ" sz="1600" dirty="0"/>
              <a:t>– moč se </a:t>
            </a:r>
            <a:r>
              <a:rPr lang="cs-CZ" sz="1600" dirty="0" err="1"/>
              <a:t>vraci</a:t>
            </a:r>
            <a:r>
              <a:rPr lang="cs-CZ" sz="1600" dirty="0"/>
              <a:t>́ </a:t>
            </a:r>
            <a:r>
              <a:rPr lang="cs-CZ" sz="1600" dirty="0" err="1"/>
              <a:t>směrem</a:t>
            </a:r>
            <a:r>
              <a:rPr lang="cs-CZ" sz="1600" dirty="0"/>
              <a:t> k </a:t>
            </a:r>
            <a:r>
              <a:rPr lang="cs-CZ" sz="1600" dirty="0" err="1"/>
              <a:t>ledvine</a:t>
            </a:r>
            <a:r>
              <a:rPr lang="cs-CZ" sz="1600" dirty="0"/>
              <a:t>̌ </a:t>
            </a:r>
            <a:r>
              <a:rPr lang="cs-CZ" sz="1600" dirty="0" err="1"/>
              <a:t>jiz</a:t>
            </a:r>
            <a:r>
              <a:rPr lang="cs-CZ" sz="1600" dirty="0"/>
              <a:t>̌ </a:t>
            </a:r>
            <a:r>
              <a:rPr lang="cs-CZ" sz="1600" dirty="0" err="1"/>
              <a:t>při</a:t>
            </a:r>
            <a:r>
              <a:rPr lang="cs-CZ" sz="1600" dirty="0"/>
              <a:t> </a:t>
            </a:r>
            <a:r>
              <a:rPr lang="cs-CZ" sz="1600" dirty="0" err="1"/>
              <a:t>plněni</a:t>
            </a:r>
            <a:r>
              <a:rPr lang="cs-CZ" sz="1600" dirty="0"/>
              <a:t>́ </a:t>
            </a:r>
            <a:r>
              <a:rPr lang="cs-CZ" sz="1600" dirty="0" err="1"/>
              <a:t>měchýře</a:t>
            </a:r>
            <a:r>
              <a:rPr lang="cs-CZ" sz="1600" dirty="0"/>
              <a:t> </a:t>
            </a:r>
            <a:r>
              <a:rPr lang="cs-CZ" sz="1600" dirty="0" err="1"/>
              <a:t>kontrastni</a:t>
            </a:r>
            <a:r>
              <a:rPr lang="cs-CZ" sz="1600" dirty="0"/>
              <a:t>́ </a:t>
            </a:r>
            <a:r>
              <a:rPr lang="cs-CZ" sz="1600" dirty="0" err="1"/>
              <a:t>látkou</a:t>
            </a:r>
            <a:r>
              <a:rPr lang="cs-CZ" sz="1600" dirty="0"/>
              <a:t> </a:t>
            </a:r>
          </a:p>
          <a:p>
            <a:r>
              <a:rPr lang="cs-CZ" sz="1600" b="1" dirty="0" err="1"/>
              <a:t>aktivni</a:t>
            </a:r>
            <a:r>
              <a:rPr lang="cs-CZ" sz="1600" b="1" dirty="0"/>
              <a:t>́ </a:t>
            </a:r>
            <a:r>
              <a:rPr lang="cs-CZ" sz="1600" dirty="0"/>
              <a:t>– VUR se objevuje </a:t>
            </a:r>
            <a:r>
              <a:rPr lang="cs-CZ" sz="1600" dirty="0" err="1"/>
              <a:t>az</a:t>
            </a:r>
            <a:r>
              <a:rPr lang="cs-CZ" sz="1600" dirty="0"/>
              <a:t>̌ </a:t>
            </a:r>
            <a:r>
              <a:rPr lang="cs-CZ" sz="1600" dirty="0" err="1"/>
              <a:t>při</a:t>
            </a:r>
            <a:r>
              <a:rPr lang="cs-CZ" sz="1600" dirty="0"/>
              <a:t> mikci </a:t>
            </a:r>
          </a:p>
          <a:p>
            <a:r>
              <a:rPr lang="cs-CZ" sz="1600" dirty="0"/>
              <a:t>Refluxem infikovanou </a:t>
            </a:r>
            <a:r>
              <a:rPr lang="cs-CZ" sz="1600" dirty="0" err="1"/>
              <a:t>močí</a:t>
            </a:r>
            <a:r>
              <a:rPr lang="cs-CZ" sz="1600" dirty="0"/>
              <a:t> se bakterie </a:t>
            </a:r>
            <a:r>
              <a:rPr lang="cs-CZ" sz="1600" dirty="0" err="1"/>
              <a:t>dostávají</a:t>
            </a:r>
            <a:r>
              <a:rPr lang="cs-CZ" sz="1600" dirty="0"/>
              <a:t> do ledviny</a:t>
            </a:r>
          </a:p>
          <a:p>
            <a:r>
              <a:rPr lang="cs-CZ" sz="1600" dirty="0"/>
              <a:t>Neprojevuje se klinicky, ale spíše recidivujícími IMC</a:t>
            </a:r>
          </a:p>
          <a:p>
            <a:r>
              <a:rPr lang="cs-CZ" sz="1600" dirty="0"/>
              <a:t>Diagnostika: MCUG – mikční </a:t>
            </a:r>
            <a:r>
              <a:rPr lang="cs-CZ" sz="1600" dirty="0" err="1"/>
              <a:t>cystouretrografie</a:t>
            </a:r>
            <a:endParaRPr lang="cs-CZ" sz="1600" dirty="0"/>
          </a:p>
          <a:p>
            <a:r>
              <a:rPr lang="cs-CZ" sz="1600" dirty="0"/>
              <a:t>Terapie: </a:t>
            </a:r>
            <a:r>
              <a:rPr lang="cs-CZ" sz="1600" dirty="0" err="1"/>
              <a:t>zabránit</a:t>
            </a:r>
            <a:r>
              <a:rPr lang="cs-CZ" sz="1600" dirty="0"/>
              <a:t> </a:t>
            </a:r>
            <a:r>
              <a:rPr lang="cs-CZ" sz="1600" dirty="0" err="1"/>
              <a:t>morfologickému</a:t>
            </a:r>
            <a:r>
              <a:rPr lang="cs-CZ" sz="1600" dirty="0"/>
              <a:t> a </a:t>
            </a:r>
            <a:r>
              <a:rPr lang="cs-CZ" sz="1600" dirty="0" err="1"/>
              <a:t>funkčnímu</a:t>
            </a:r>
            <a:r>
              <a:rPr lang="cs-CZ" sz="1600" dirty="0"/>
              <a:t> </a:t>
            </a:r>
            <a:r>
              <a:rPr lang="cs-CZ" sz="1600" dirty="0" err="1"/>
              <a:t>poškozeni</a:t>
            </a:r>
            <a:r>
              <a:rPr lang="cs-CZ" sz="1600" dirty="0"/>
              <a:t>́ ledvin, </a:t>
            </a:r>
            <a:r>
              <a:rPr lang="cs-CZ" sz="1600" dirty="0" err="1"/>
              <a:t>zabezpečit</a:t>
            </a:r>
            <a:r>
              <a:rPr lang="cs-CZ" sz="1600" dirty="0"/>
              <a:t> jejich </a:t>
            </a:r>
            <a:r>
              <a:rPr lang="cs-CZ" sz="1600" dirty="0" err="1"/>
              <a:t>normálni</a:t>
            </a:r>
            <a:r>
              <a:rPr lang="cs-CZ" sz="1600" dirty="0"/>
              <a:t>́ </a:t>
            </a:r>
            <a:r>
              <a:rPr lang="cs-CZ" sz="1600" dirty="0" err="1"/>
              <a:t>vývoj</a:t>
            </a:r>
            <a:r>
              <a:rPr lang="cs-CZ" sz="1600" dirty="0"/>
              <a:t> a </a:t>
            </a:r>
            <a:r>
              <a:rPr lang="cs-CZ" sz="1600" dirty="0" err="1"/>
              <a:t>růst</a:t>
            </a:r>
            <a:r>
              <a:rPr lang="cs-CZ" sz="1600" dirty="0"/>
              <a:t>, upravit funkci </a:t>
            </a:r>
            <a:r>
              <a:rPr lang="cs-CZ" sz="1600" dirty="0" err="1"/>
              <a:t>ureterovezikálního</a:t>
            </a:r>
            <a:r>
              <a:rPr lang="cs-CZ" sz="1600" dirty="0"/>
              <a:t> spojení a eliminovat bakteriurii </a:t>
            </a:r>
          </a:p>
          <a:p>
            <a:r>
              <a:rPr lang="cs-CZ" sz="1600" dirty="0"/>
              <a:t>Konzervativní: profylaxe ATB</a:t>
            </a:r>
          </a:p>
          <a:p>
            <a:r>
              <a:rPr lang="cs-CZ" sz="1600" dirty="0"/>
              <a:t>Chirurgická: endoskopická/otevřená chirurgická</a:t>
            </a:r>
          </a:p>
          <a:p>
            <a:pPr marL="0" indent="0">
              <a:buNone/>
            </a:pPr>
            <a:endParaRPr lang="cs-CZ" dirty="0">
              <a:effectLst/>
            </a:endParaRPr>
          </a:p>
        </p:txBody>
      </p:sp>
      <p:pic>
        <p:nvPicPr>
          <p:cNvPr id="6" name="Obrázek 5">
            <a:extLst>
              <a:ext uri="{FF2B5EF4-FFF2-40B4-BE49-F238E27FC236}">
                <a16:creationId xmlns:a16="http://schemas.microsoft.com/office/drawing/2014/main" xmlns="" id="{3A6165E5-CB42-C895-2479-EBAFFCA8B99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4735" t="21177" r="32838" b="27836"/>
          <a:stretch/>
        </p:blipFill>
        <p:spPr>
          <a:xfrm>
            <a:off x="8323616" y="4543158"/>
            <a:ext cx="2344384" cy="2304000"/>
          </a:xfrm>
          <a:prstGeom prst="rect">
            <a:avLst/>
          </a:prstGeom>
        </p:spPr>
      </p:pic>
      <p:sp>
        <p:nvSpPr>
          <p:cNvPr id="7" name="TextovéPole 6">
            <a:extLst>
              <a:ext uri="{FF2B5EF4-FFF2-40B4-BE49-F238E27FC236}">
                <a16:creationId xmlns:a16="http://schemas.microsoft.com/office/drawing/2014/main" xmlns="" id="{20AC47A2-DD6E-D5EA-B6D2-FA29AF8F6490}"/>
              </a:ext>
            </a:extLst>
          </p:cNvPr>
          <p:cNvSpPr txBox="1"/>
          <p:nvPr/>
        </p:nvSpPr>
        <p:spPr>
          <a:xfrm>
            <a:off x="1558870" y="6583363"/>
            <a:ext cx="6408712" cy="246221"/>
          </a:xfrm>
          <a:prstGeom prst="rect">
            <a:avLst/>
          </a:prstGeom>
          <a:noFill/>
        </p:spPr>
        <p:txBody>
          <a:bodyPr wrap="square" rtlCol="0">
            <a:spAutoFit/>
          </a:bodyPr>
          <a:lstStyle/>
          <a:p>
            <a:r>
              <a:rPr lang="cs-CZ" sz="1000" dirty="0">
                <a:solidFill>
                  <a:schemeClr val="bg1">
                    <a:lumMod val="75000"/>
                  </a:schemeClr>
                </a:solidFill>
              </a:rPr>
              <a:t>https://</a:t>
            </a:r>
            <a:r>
              <a:rPr lang="cs-CZ" sz="1000" dirty="0" err="1">
                <a:solidFill>
                  <a:schemeClr val="bg1">
                    <a:lumMod val="75000"/>
                  </a:schemeClr>
                </a:solidFill>
              </a:rPr>
              <a:t>www.wikiskripta.eu</a:t>
            </a:r>
            <a:r>
              <a:rPr lang="cs-CZ" sz="1000" dirty="0">
                <a:solidFill>
                  <a:schemeClr val="bg1">
                    <a:lumMod val="75000"/>
                  </a:schemeClr>
                </a:solidFill>
              </a:rPr>
              <a:t>/</a:t>
            </a:r>
            <a:r>
              <a:rPr lang="cs-CZ" sz="1000" dirty="0" err="1">
                <a:solidFill>
                  <a:schemeClr val="bg1">
                    <a:lumMod val="75000"/>
                  </a:schemeClr>
                </a:solidFill>
              </a:rPr>
              <a:t>w</a:t>
            </a:r>
            <a:r>
              <a:rPr lang="cs-CZ" sz="1000" dirty="0">
                <a:solidFill>
                  <a:schemeClr val="bg1">
                    <a:lumMod val="75000"/>
                  </a:schemeClr>
                </a:solidFill>
              </a:rPr>
              <a:t>/Vezikoureteráln%C3%AD_reflux#/media/Soubor:Vesicoureteral-reflux-004.jpg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A7D5161-4538-F27A-33D9-9D2AE63BA554}"/>
              </a:ext>
            </a:extLst>
          </p:cNvPr>
          <p:cNvSpPr>
            <a:spLocks noGrp="1"/>
          </p:cNvSpPr>
          <p:nvPr>
            <p:ph type="title"/>
          </p:nvPr>
        </p:nvSpPr>
        <p:spPr/>
        <p:txBody>
          <a:bodyPr/>
          <a:lstStyle/>
          <a:p>
            <a:r>
              <a:rPr lang="cs-CZ" dirty="0"/>
              <a:t>Pojmy</a:t>
            </a:r>
          </a:p>
        </p:txBody>
      </p:sp>
      <p:sp>
        <p:nvSpPr>
          <p:cNvPr id="3" name="Zástupný obsah 2">
            <a:extLst>
              <a:ext uri="{FF2B5EF4-FFF2-40B4-BE49-F238E27FC236}">
                <a16:creationId xmlns:a16="http://schemas.microsoft.com/office/drawing/2014/main" xmlns="" id="{FFE84748-EF3F-B546-3A1A-281BDEC6565D}"/>
              </a:ext>
            </a:extLst>
          </p:cNvPr>
          <p:cNvSpPr>
            <a:spLocks noGrp="1"/>
          </p:cNvSpPr>
          <p:nvPr>
            <p:ph idx="1"/>
          </p:nvPr>
        </p:nvSpPr>
        <p:spPr/>
        <p:txBody>
          <a:bodyPr>
            <a:normAutofit/>
          </a:bodyPr>
          <a:lstStyle/>
          <a:p>
            <a:pPr marL="0" indent="0">
              <a:buNone/>
            </a:pPr>
            <a:r>
              <a:rPr lang="cs-CZ" dirty="0"/>
              <a:t>Retence – úplná zástava močení</a:t>
            </a:r>
          </a:p>
          <a:p>
            <a:pPr marL="0" indent="0">
              <a:buNone/>
            </a:pPr>
            <a:endParaRPr lang="cs-CZ" dirty="0"/>
          </a:p>
          <a:p>
            <a:pPr marL="0" indent="0">
              <a:buNone/>
            </a:pPr>
            <a:r>
              <a:rPr lang="cs-CZ" dirty="0"/>
              <a:t>Enuréza – nekontrolovatelný únik moči u dětí starších 5 let, primární/sekundární, většinou v noci, anamnéza, mikční karta, fyzikální vyšetření, zobrazovací metody, režimová opatření, </a:t>
            </a:r>
            <a:r>
              <a:rPr lang="cs-CZ" dirty="0" err="1"/>
              <a:t>Minirin</a:t>
            </a:r>
            <a:r>
              <a:rPr lang="cs-CZ" dirty="0"/>
              <a:t>, enuretické alarmy</a:t>
            </a:r>
          </a:p>
          <a:p>
            <a:pPr marL="0" indent="0">
              <a:buNone/>
            </a:pPr>
            <a:endParaRPr lang="cs-CZ" dirty="0"/>
          </a:p>
          <a:p>
            <a:pPr marL="0" indent="0">
              <a:buNone/>
            </a:pPr>
            <a:r>
              <a:rPr lang="cs-CZ"/>
              <a:t>Enkopréza</a:t>
            </a:r>
            <a:r>
              <a:rPr lang="cs-CZ" dirty="0"/>
              <a:t> – neschopnost zadržet stolici – po 4.roce věku, často spojeno s umazáváním či enurézou (zpomalení PMV, obtékání při </a:t>
            </a:r>
            <a:r>
              <a:rPr lang="cs-CZ" dirty="0" err="1"/>
              <a:t>chron.zácpě</a:t>
            </a:r>
            <a:endParaRPr lang="cs-CZ" dirty="0"/>
          </a:p>
          <a:p>
            <a:pPr marL="0" indent="0">
              <a:buNone/>
            </a:pPr>
            <a:endParaRPr lang="cs-CZ" dirty="0"/>
          </a:p>
        </p:txBody>
      </p:sp>
    </p:spTree>
    <p:extLst>
      <p:ext uri="{BB962C8B-B14F-4D97-AF65-F5344CB8AC3E}">
        <p14:creationId xmlns:p14="http://schemas.microsoft.com/office/powerpoint/2010/main" xmlns="" val="3681501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E333BCB3-3591-4B19-7667-596429FE098B}"/>
              </a:ext>
            </a:extLst>
          </p:cNvPr>
          <p:cNvSpPr>
            <a:spLocks noGrp="1"/>
          </p:cNvSpPr>
          <p:nvPr>
            <p:ph type="title"/>
          </p:nvPr>
        </p:nvSpPr>
        <p:spPr/>
        <p:txBody>
          <a:bodyPr/>
          <a:lstStyle/>
          <a:p>
            <a:r>
              <a:rPr lang="cs-CZ" dirty="0"/>
              <a:t>Zdroje</a:t>
            </a:r>
          </a:p>
        </p:txBody>
      </p:sp>
      <p:sp>
        <p:nvSpPr>
          <p:cNvPr id="3" name="Zástupný obsah 2">
            <a:extLst>
              <a:ext uri="{FF2B5EF4-FFF2-40B4-BE49-F238E27FC236}">
                <a16:creationId xmlns:a16="http://schemas.microsoft.com/office/drawing/2014/main" xmlns="" id="{E9E659B3-C909-C230-E8D1-2E88CBC54AB7}"/>
              </a:ext>
            </a:extLst>
          </p:cNvPr>
          <p:cNvSpPr>
            <a:spLocks noGrp="1"/>
          </p:cNvSpPr>
          <p:nvPr>
            <p:ph idx="1"/>
          </p:nvPr>
        </p:nvSpPr>
        <p:spPr/>
        <p:txBody>
          <a:bodyPr numCol="2">
            <a:normAutofit fontScale="40000" lnSpcReduction="20000"/>
          </a:bodyPr>
          <a:lstStyle/>
          <a:p>
            <a:pPr lvl="1">
              <a:lnSpc>
                <a:spcPct val="120000"/>
              </a:lnSpc>
              <a:buNone/>
            </a:pPr>
            <a:r>
              <a:rPr lang="cs-CZ" dirty="0" smtClean="0">
                <a:hlinkClick r:id="rId2"/>
              </a:rPr>
              <a:t>https</a:t>
            </a:r>
            <a:r>
              <a:rPr lang="cs-CZ" dirty="0">
                <a:hlinkClick r:id="rId2"/>
              </a:rPr>
              <a:t>://cs.medlicker.com/1623-petechie</a:t>
            </a:r>
            <a:endParaRPr lang="cs-CZ" dirty="0"/>
          </a:p>
          <a:p>
            <a:pPr lvl="1">
              <a:lnSpc>
                <a:spcPct val="120000"/>
              </a:lnSpc>
              <a:buNone/>
            </a:pPr>
            <a:r>
              <a:rPr lang="cs-CZ" dirty="0">
                <a:hlinkClick r:id="rId3"/>
              </a:rPr>
              <a:t>https://cs.wikipedia.org/wiki/Henochova–Schönleinova_purpura</a:t>
            </a:r>
            <a:endParaRPr lang="cs-CZ" dirty="0"/>
          </a:p>
          <a:p>
            <a:pPr lvl="1">
              <a:lnSpc>
                <a:spcPct val="120000"/>
              </a:lnSpc>
              <a:buNone/>
            </a:pPr>
            <a:r>
              <a:rPr lang="cs-CZ" dirty="0">
                <a:hlinkClick r:id="rId4"/>
              </a:rPr>
              <a:t>https://www.wikiskripta.eu/w/Akutn%C3%AD_laryngitida</a:t>
            </a:r>
            <a:endParaRPr lang="cs-CZ" dirty="0"/>
          </a:p>
          <a:p>
            <a:pPr lvl="1">
              <a:lnSpc>
                <a:spcPct val="120000"/>
              </a:lnSpc>
              <a:buNone/>
            </a:pPr>
            <a:r>
              <a:rPr lang="cs-CZ" dirty="0"/>
              <a:t>https://</a:t>
            </a:r>
            <a:r>
              <a:rPr lang="cs-CZ" dirty="0" err="1"/>
              <a:t>commons.wikimedia.org</a:t>
            </a:r>
            <a:r>
              <a:rPr lang="cs-CZ" dirty="0"/>
              <a:t>/wiki/</a:t>
            </a:r>
            <a:r>
              <a:rPr lang="cs-CZ" dirty="0" err="1"/>
              <a:t>File:Hernia_bayi.jpg</a:t>
            </a:r>
            <a:endParaRPr lang="cs-CZ" dirty="0"/>
          </a:p>
          <a:p>
            <a:pPr lvl="1">
              <a:lnSpc>
                <a:spcPct val="120000"/>
              </a:lnSpc>
              <a:buNone/>
            </a:pPr>
            <a:r>
              <a:rPr lang="cs-CZ" dirty="0"/>
              <a:t>https://</a:t>
            </a:r>
            <a:r>
              <a:rPr lang="cs-CZ" dirty="0" err="1"/>
              <a:t>www.chop.edu</a:t>
            </a:r>
            <a:r>
              <a:rPr lang="cs-CZ" dirty="0"/>
              <a:t>/</a:t>
            </a:r>
            <a:r>
              <a:rPr lang="cs-CZ" dirty="0" err="1"/>
              <a:t>conditions-diseases</a:t>
            </a:r>
            <a:r>
              <a:rPr lang="cs-CZ" dirty="0"/>
              <a:t>/</a:t>
            </a:r>
            <a:r>
              <a:rPr lang="cs-CZ" dirty="0" err="1"/>
              <a:t>testicular-torsion</a:t>
            </a:r>
            <a:endParaRPr lang="cs-CZ" dirty="0"/>
          </a:p>
          <a:p>
            <a:pPr lvl="1">
              <a:lnSpc>
                <a:spcPct val="120000"/>
              </a:lnSpc>
              <a:buNone/>
            </a:pPr>
            <a:r>
              <a:rPr lang="cs-CZ" dirty="0">
                <a:hlinkClick r:id="rId5"/>
              </a:rPr>
              <a:t>https://www.larousse.fr/encyclopedie/images/Invagination_intestinale/1004728</a:t>
            </a:r>
            <a:endParaRPr lang="cs-CZ" dirty="0"/>
          </a:p>
          <a:p>
            <a:pPr lvl="1">
              <a:lnSpc>
                <a:spcPct val="120000"/>
              </a:lnSpc>
              <a:buNone/>
            </a:pPr>
            <a:r>
              <a:rPr lang="cs-CZ" dirty="0">
                <a:hlinkClick r:id="rId6"/>
              </a:rPr>
              <a:t>https://radiopaedia.org/articles/pyloric-stenosis</a:t>
            </a:r>
            <a:endParaRPr lang="cs-CZ" dirty="0"/>
          </a:p>
          <a:p>
            <a:pPr lvl="1">
              <a:lnSpc>
                <a:spcPct val="120000"/>
              </a:lnSpc>
              <a:buNone/>
            </a:pPr>
            <a:r>
              <a:rPr lang="cs-CZ" smtClean="0">
                <a:hlinkClick r:id="rId7"/>
              </a:rPr>
              <a:t>www.</a:t>
            </a:r>
            <a:r>
              <a:rPr lang="cs-CZ" dirty="0" err="1" smtClean="0">
                <a:hlinkClick r:id="rId7"/>
              </a:rPr>
              <a:t>akutne.cz</a:t>
            </a:r>
            <a:endParaRPr lang="cs-CZ" dirty="0" smtClean="0"/>
          </a:p>
          <a:p>
            <a:pPr marL="457200" lvl="1" indent="0">
              <a:lnSpc>
                <a:spcPct val="120000"/>
              </a:lnSpc>
              <a:buNone/>
            </a:pPr>
            <a:r>
              <a:rPr lang="cs-CZ" dirty="0" smtClean="0">
                <a:hlinkClick r:id="rId8">
                  <a:extLst>
                    <a:ext uri="{A12FA001-AC4F-418D-AE19-62706E023703}">
                      <ahyp:hlinkClr xmlns="" xmlns:ahyp="http://schemas.microsoft.com/office/drawing/2018/hyperlinkcolor" xmlns:lc="http://schemas.openxmlformats.org/drawingml/2006/lockedCanvas" val="tx"/>
                    </a:ext>
                  </a:extLst>
                </a:hlinkClick>
              </a:rPr>
              <a:t>https://cneos.cz/wp-content/uploads/2022/08/Resuscitace_ERC_2015_Algoritmus.pdf</a:t>
            </a:r>
            <a:endParaRPr lang="cs-CZ" dirty="0" smtClean="0"/>
          </a:p>
          <a:p>
            <a:pPr marL="457200" lvl="1" indent="0">
              <a:lnSpc>
                <a:spcPct val="120000"/>
              </a:lnSpc>
              <a:buNone/>
            </a:pPr>
            <a:r>
              <a:rPr lang="cs-CZ" dirty="0" smtClean="0">
                <a:hlinkClick r:id="rId9">
                  <a:extLst>
                    <a:ext uri="{A12FA001-AC4F-418D-AE19-62706E023703}">
                      <ahyp:hlinkClr xmlns="" xmlns:ahyp="http://schemas.microsoft.com/office/drawing/2018/hyperlinkcolor" xmlns:lc="http://schemas.openxmlformats.org/drawingml/2006/lockedCanvas" val="tx"/>
                    </a:ext>
                  </a:extLst>
                </a:hlinkClick>
              </a:rPr>
              <a:t>https://theses.cz/id/lq97am/11585795</a:t>
            </a:r>
            <a:endParaRPr lang="cs-CZ" dirty="0" smtClean="0"/>
          </a:p>
          <a:p>
            <a:pPr marL="457200" lvl="1" indent="0">
              <a:lnSpc>
                <a:spcPct val="120000"/>
              </a:lnSpc>
              <a:buNone/>
            </a:pPr>
            <a:r>
              <a:rPr lang="cs-CZ" dirty="0" smtClean="0">
                <a:hlinkClick r:id="rId10">
                  <a:extLst>
                    <a:ext uri="{A12FA001-AC4F-418D-AE19-62706E023703}">
                      <ahyp:hlinkClr xmlns="" xmlns:ahyp="http://schemas.microsoft.com/office/drawing/2018/hyperlinkcolor" xmlns:lc="http://schemas.openxmlformats.org/drawingml/2006/lockedCanvas" val="tx"/>
                    </a:ext>
                  </a:extLst>
                </a:hlinkClick>
              </a:rPr>
              <a:t>https://www.pediatriepropraxi.cz/pdfs/ped/2016/04/10.pdf</a:t>
            </a:r>
            <a:endParaRPr lang="cs-CZ" dirty="0" smtClean="0"/>
          </a:p>
          <a:p>
            <a:pPr marL="457200" lvl="1" indent="0">
              <a:lnSpc>
                <a:spcPct val="120000"/>
              </a:lnSpc>
              <a:buNone/>
            </a:pPr>
            <a:r>
              <a:rPr lang="cs-CZ" dirty="0" smtClean="0">
                <a:hlinkClick r:id="rId11">
                  <a:extLst>
                    <a:ext uri="{A12FA001-AC4F-418D-AE19-62706E023703}">
                      <ahyp:hlinkClr xmlns="" xmlns:ahyp="http://schemas.microsoft.com/office/drawing/2018/hyperlinkcolor" xmlns:lc="http://schemas.openxmlformats.org/drawingml/2006/lockedCanvas" val="tx"/>
                    </a:ext>
                  </a:extLst>
                </a:hlinkClick>
              </a:rPr>
              <a:t>https://www.dailymail.co.uk/news/article-3666224/Girl-3-left-severe-sunburn-white-X-nursery-school-staff-failed-apply-sunscreen-mother-provided-temperatures-soared-20C.html</a:t>
            </a:r>
            <a:endParaRPr lang="cs-CZ" dirty="0" smtClean="0"/>
          </a:p>
          <a:p>
            <a:pPr marL="457200" lvl="1" indent="0">
              <a:lnSpc>
                <a:spcPct val="120000"/>
              </a:lnSpc>
              <a:buNone/>
            </a:pPr>
            <a:r>
              <a:rPr lang="cs-CZ" dirty="0" smtClean="0">
                <a:hlinkClick r:id="rId10">
                  <a:extLst>
                    <a:ext uri="{A12FA001-AC4F-418D-AE19-62706E023703}">
                      <ahyp:hlinkClr xmlns="" xmlns:ahyp="http://schemas.microsoft.com/office/drawing/2018/hyperlinkcolor" xmlns:lc="http://schemas.openxmlformats.org/drawingml/2006/lockedCanvas" val="tx"/>
                    </a:ext>
                  </a:extLst>
                </a:hlinkClick>
              </a:rPr>
              <a:t>https://www.pediatriepropraxi.cz/pdfs/ped/2016/04/10.pdf</a:t>
            </a:r>
            <a:endParaRPr lang="cs-CZ" dirty="0" smtClean="0"/>
          </a:p>
          <a:p>
            <a:pPr marL="457200" lvl="1" indent="0">
              <a:lnSpc>
                <a:spcPct val="120000"/>
              </a:lnSpc>
              <a:buNone/>
            </a:pPr>
            <a:r>
              <a:rPr lang="cs-CZ" dirty="0" smtClean="0">
                <a:hlinkClick r:id="rId12">
                  <a:extLst>
                    <a:ext uri="{A12FA001-AC4F-418D-AE19-62706E023703}">
                      <ahyp:hlinkClr xmlns="" xmlns:ahyp="http://schemas.microsoft.com/office/drawing/2018/hyperlinkcolor" xmlns:lc="http://schemas.openxmlformats.org/drawingml/2006/lockedCanvas" val="tx"/>
                    </a:ext>
                  </a:extLst>
                </a:hlinkClick>
              </a:rPr>
              <a:t>https://www.szes-la.cz/objekty/fyziologie-a-anatomie-cloveka---dychaci-soustava.pdf</a:t>
            </a:r>
            <a:endParaRPr lang="cs-CZ" dirty="0" smtClean="0"/>
          </a:p>
          <a:p>
            <a:pPr marL="457200" lvl="1" indent="0">
              <a:lnSpc>
                <a:spcPct val="120000"/>
              </a:lnSpc>
              <a:buNone/>
            </a:pPr>
            <a:r>
              <a:rPr lang="cs-CZ" dirty="0" smtClean="0">
                <a:hlinkClick r:id="rId13">
                  <a:extLst>
                    <a:ext uri="{A12FA001-AC4F-418D-AE19-62706E023703}">
                      <ahyp:hlinkClr xmlns="" xmlns:ahyp="http://schemas.microsoft.com/office/drawing/2018/hyperlinkcolor" xmlns:lc="http://schemas.openxmlformats.org/drawingml/2006/lockedCanvas" val="tx"/>
                    </a:ext>
                  </a:extLst>
                </a:hlinkClick>
              </a:rPr>
              <a:t>https://www.umimefakta.cz/cviceni-srdce-cevy</a:t>
            </a:r>
            <a:endParaRPr lang="cs-CZ" dirty="0" smtClean="0"/>
          </a:p>
          <a:p>
            <a:pPr marL="457200" lvl="1" indent="0">
              <a:lnSpc>
                <a:spcPct val="120000"/>
              </a:lnSpc>
              <a:buNone/>
            </a:pPr>
            <a:r>
              <a:rPr lang="cs-CZ" dirty="0" smtClean="0">
                <a:hlinkClick r:id="rId14">
                  <a:extLst>
                    <a:ext uri="{A12FA001-AC4F-418D-AE19-62706E023703}">
                      <ahyp:hlinkClr xmlns="" xmlns:ahyp="http://schemas.microsoft.com/office/drawing/2018/hyperlinkcolor" xmlns:lc="http://schemas.openxmlformats.org/drawingml/2006/lockedCanvas" val="tx"/>
                    </a:ext>
                  </a:extLst>
                </a:hlinkClick>
              </a:rPr>
              <a:t>https://www.stefajir.cz/defekt-septa-sini</a:t>
            </a:r>
            <a:endParaRPr lang="cs-CZ" dirty="0" smtClean="0"/>
          </a:p>
          <a:p>
            <a:pPr marL="457200" lvl="1" indent="0">
              <a:lnSpc>
                <a:spcPct val="120000"/>
              </a:lnSpc>
              <a:buNone/>
            </a:pPr>
            <a:r>
              <a:rPr lang="cs-CZ" dirty="0" smtClean="0">
                <a:hlinkClick r:id="rId15">
                  <a:extLst>
                    <a:ext uri="{A12FA001-AC4F-418D-AE19-62706E023703}">
                      <ahyp:hlinkClr xmlns="" xmlns:ahyp="http://schemas.microsoft.com/office/drawing/2018/hyperlinkcolor" xmlns:lc="http://schemas.openxmlformats.org/drawingml/2006/lockedCanvas" val="tx"/>
                    </a:ext>
                  </a:extLst>
                </a:hlinkClick>
              </a:rPr>
              <a:t>https://www.stefajir.cz/defekt-komoroveho-septa</a:t>
            </a:r>
            <a:endParaRPr lang="cs-CZ" dirty="0" smtClean="0"/>
          </a:p>
          <a:p>
            <a:pPr marL="457200" lvl="1" indent="0">
              <a:lnSpc>
                <a:spcPct val="120000"/>
              </a:lnSpc>
              <a:buNone/>
            </a:pPr>
            <a:r>
              <a:rPr lang="cs-CZ" dirty="0" smtClean="0">
                <a:hlinkClick r:id="rId16">
                  <a:extLst>
                    <a:ext uri="{A12FA001-AC4F-418D-AE19-62706E023703}">
                      <ahyp:hlinkClr xmlns="" xmlns:ahyp="http://schemas.microsoft.com/office/drawing/2018/hyperlinkcolor" xmlns:lc="http://schemas.openxmlformats.org/drawingml/2006/lockedCanvas" val="tx"/>
                    </a:ext>
                  </a:extLst>
                </a:hlinkClick>
              </a:rPr>
              <a:t>https://www.stefajir.cz/otevrena-botallova-ducej</a:t>
            </a:r>
            <a:endParaRPr lang="cs-CZ" dirty="0" smtClean="0"/>
          </a:p>
          <a:p>
            <a:pPr marL="457200" lvl="1" indent="0">
              <a:lnSpc>
                <a:spcPct val="120000"/>
              </a:lnSpc>
              <a:buNone/>
            </a:pPr>
            <a:r>
              <a:rPr lang="cs-CZ" dirty="0" smtClean="0">
                <a:hlinkClick r:id="rId17">
                  <a:extLst>
                    <a:ext uri="{A12FA001-AC4F-418D-AE19-62706E023703}">
                      <ahyp:hlinkClr xmlns="" xmlns:ahyp="http://schemas.microsoft.com/office/drawing/2018/hyperlinkcolor" xmlns:lc="http://schemas.openxmlformats.org/drawingml/2006/lockedCanvas" val="tx"/>
                    </a:ext>
                  </a:extLst>
                </a:hlinkClick>
              </a:rPr>
              <a:t>https://cs.wikipedia.org/wiki/Stenóza_plicnice</a:t>
            </a:r>
            <a:endParaRPr lang="cs-CZ" dirty="0" smtClean="0"/>
          </a:p>
          <a:p>
            <a:pPr marL="457200" lvl="1" indent="0">
              <a:lnSpc>
                <a:spcPct val="120000"/>
              </a:lnSpc>
              <a:buNone/>
            </a:pPr>
            <a:r>
              <a:rPr lang="cs-CZ" dirty="0" smtClean="0">
                <a:hlinkClick r:id="rId18">
                  <a:extLst>
                    <a:ext uri="{A12FA001-AC4F-418D-AE19-62706E023703}">
                      <ahyp:hlinkClr xmlns="" xmlns:ahyp="http://schemas.microsoft.com/office/drawing/2018/hyperlinkcolor" xmlns:lc="http://schemas.openxmlformats.org/drawingml/2006/lockedCanvas" val="tx"/>
                    </a:ext>
                  </a:extLst>
                </a:hlinkClick>
              </a:rPr>
              <a:t>https://www.stefajir.cz/koarktace-aorty</a:t>
            </a:r>
            <a:endParaRPr lang="cs-CZ" dirty="0" smtClean="0"/>
          </a:p>
          <a:p>
            <a:pPr marL="457200" lvl="1" indent="0">
              <a:lnSpc>
                <a:spcPct val="120000"/>
              </a:lnSpc>
              <a:buNone/>
            </a:pPr>
            <a:r>
              <a:rPr lang="cs-CZ" dirty="0" smtClean="0"/>
              <a:t> </a:t>
            </a:r>
            <a:r>
              <a:rPr lang="cs-CZ" dirty="0" smtClean="0">
                <a:hlinkClick r:id="rId19">
                  <a:extLst>
                    <a:ext uri="{A12FA001-AC4F-418D-AE19-62706E023703}">
                      <ahyp:hlinkClr xmlns="" xmlns:ahyp="http://schemas.microsoft.com/office/drawing/2018/hyperlinkcolor" xmlns:lc="http://schemas.openxmlformats.org/drawingml/2006/lockedCanvas" val="tx"/>
                    </a:ext>
                  </a:extLst>
                </a:hlinkClick>
              </a:rPr>
              <a:t>https://www.wikiskripta.eu/w/Transpozice_velkých_tepen</a:t>
            </a:r>
            <a:endParaRPr lang="cs-CZ" dirty="0" smtClean="0"/>
          </a:p>
          <a:p>
            <a:pPr marL="457200" lvl="1" indent="0">
              <a:lnSpc>
                <a:spcPct val="120000"/>
              </a:lnSpc>
              <a:buNone/>
            </a:pPr>
            <a:r>
              <a:rPr lang="cs-CZ" dirty="0" smtClean="0">
                <a:hlinkClick r:id="rId20">
                  <a:extLst>
                    <a:ext uri="{A12FA001-AC4F-418D-AE19-62706E023703}">
                      <ahyp:hlinkClr xmlns="" xmlns:ahyp="http://schemas.microsoft.com/office/drawing/2018/hyperlinkcolor" xmlns:lc="http://schemas.openxmlformats.org/drawingml/2006/lockedCanvas" val="tx"/>
                    </a:ext>
                  </a:extLst>
                </a:hlinkClick>
              </a:rPr>
              <a:t>https://www.stefajir.cz/fallotova-tetralogie</a:t>
            </a:r>
            <a:endParaRPr lang="cs-CZ" dirty="0" smtClean="0"/>
          </a:p>
          <a:p>
            <a:pPr marL="457200" lvl="1" indent="0">
              <a:lnSpc>
                <a:spcPct val="120000"/>
              </a:lnSpc>
              <a:buNone/>
            </a:pPr>
            <a:r>
              <a:rPr lang="cs-CZ" dirty="0" smtClean="0">
                <a:hlinkClick r:id="rId21">
                  <a:extLst>
                    <a:ext uri="{A12FA001-AC4F-418D-AE19-62706E023703}">
                      <ahyp:hlinkClr xmlns="" xmlns:ahyp="http://schemas.microsoft.com/office/drawing/2018/hyperlinkcolor" xmlns:lc="http://schemas.openxmlformats.org/drawingml/2006/lockedCanvas" val="tx"/>
                    </a:ext>
                  </a:extLst>
                </a:hlinkClick>
              </a:rPr>
              <a:t>https://en.wikipedia.org/wiki/Oral_candidiasis</a:t>
            </a:r>
            <a:endParaRPr lang="cs-CZ" dirty="0" smtClean="0"/>
          </a:p>
          <a:p>
            <a:pPr marL="457200" lvl="1" indent="0">
              <a:lnSpc>
                <a:spcPct val="120000"/>
              </a:lnSpc>
              <a:buNone/>
            </a:pPr>
            <a:r>
              <a:rPr lang="cs-CZ" dirty="0" smtClean="0">
                <a:hlinkClick r:id="rId22">
                  <a:extLst>
                    <a:ext uri="{A12FA001-AC4F-418D-AE19-62706E023703}">
                      <ahyp:hlinkClr xmlns="" xmlns:ahyp="http://schemas.microsoft.com/office/drawing/2018/hyperlinkcolor" xmlns:lc="http://schemas.openxmlformats.org/drawingml/2006/lockedCanvas" val="tx"/>
                    </a:ext>
                  </a:extLst>
                </a:hlinkClick>
              </a:rPr>
              <a:t>https://www.fnbrno.cz/10-bakaj-zbrozkova-uz-git-v-pediatrii/f4826</a:t>
            </a:r>
            <a:endParaRPr lang="cs-CZ" dirty="0" smtClean="0"/>
          </a:p>
          <a:p>
            <a:pPr marL="457200" lvl="1" indent="0">
              <a:lnSpc>
                <a:spcPct val="120000"/>
              </a:lnSpc>
              <a:buNone/>
            </a:pPr>
            <a:r>
              <a:rPr lang="cs-CZ" dirty="0" smtClean="0">
                <a:hlinkClick r:id="rId23">
                  <a:extLst>
                    <a:ext uri="{A12FA001-AC4F-418D-AE19-62706E023703}">
                      <ahyp:hlinkClr xmlns="" xmlns:ahyp="http://schemas.microsoft.com/office/drawing/2018/hyperlinkcolor" xmlns:lc="http://schemas.openxmlformats.org/drawingml/2006/lockedCanvas" val="tx"/>
                    </a:ext>
                  </a:extLst>
                </a:hlinkClick>
              </a:rPr>
              <a:t>http://www.</a:t>
            </a:r>
            <a:r>
              <a:rPr lang="cs-CZ" dirty="0" err="1" smtClean="0">
                <a:hlinkClick r:id="rId23">
                  <a:extLst>
                    <a:ext uri="{A12FA001-AC4F-418D-AE19-62706E023703}">
                      <ahyp:hlinkClr xmlns="" xmlns:ahyp="http://schemas.microsoft.com/office/drawing/2018/hyperlinkcolor" xmlns:lc="http://schemas.openxmlformats.org/drawingml/2006/lockedCanvas" val="tx"/>
                    </a:ext>
                  </a:extLst>
                </a:hlinkClick>
              </a:rPr>
              <a:t>mudr.org</a:t>
            </a:r>
            <a:r>
              <a:rPr lang="cs-CZ" dirty="0" smtClean="0">
                <a:hlinkClick r:id="rId23">
                  <a:extLst>
                    <a:ext uri="{A12FA001-AC4F-418D-AE19-62706E023703}">
                      <ahyp:hlinkClr xmlns="" xmlns:ahyp="http://schemas.microsoft.com/office/drawing/2018/hyperlinkcolor" xmlns:lc="http://schemas.openxmlformats.org/drawingml/2006/lockedCanvas" val="tx"/>
                    </a:ext>
                  </a:extLst>
                </a:hlinkClick>
              </a:rPr>
              <a:t>/web/</a:t>
            </a:r>
            <a:r>
              <a:rPr lang="cs-CZ" dirty="0" err="1" smtClean="0">
                <a:hlinkClick r:id="rId23">
                  <a:extLst>
                    <a:ext uri="{A12FA001-AC4F-418D-AE19-62706E023703}">
                      <ahyp:hlinkClr xmlns="" xmlns:ahyp="http://schemas.microsoft.com/office/drawing/2018/hyperlinkcolor" xmlns:lc="http://schemas.openxmlformats.org/drawingml/2006/lockedCanvas" val="tx"/>
                    </a:ext>
                  </a:extLst>
                </a:hlinkClick>
              </a:rPr>
              <a:t>atrezie</a:t>
            </a:r>
            <a:r>
              <a:rPr lang="cs-CZ" dirty="0" smtClean="0">
                <a:hlinkClick r:id="rId23">
                  <a:extLst>
                    <a:ext uri="{A12FA001-AC4F-418D-AE19-62706E023703}">
                      <ahyp:hlinkClr xmlns="" xmlns:ahyp="http://schemas.microsoft.com/office/drawing/2018/hyperlinkcolor" xmlns:lc="http://schemas.openxmlformats.org/drawingml/2006/lockedCanvas" val="tx"/>
                    </a:ext>
                  </a:extLst>
                </a:hlinkClick>
              </a:rPr>
              <a:t>-</a:t>
            </a:r>
            <a:r>
              <a:rPr lang="cs-CZ" dirty="0" err="1" smtClean="0">
                <a:hlinkClick r:id="rId23">
                  <a:extLst>
                    <a:ext uri="{A12FA001-AC4F-418D-AE19-62706E023703}">
                      <ahyp:hlinkClr xmlns="" xmlns:ahyp="http://schemas.microsoft.com/office/drawing/2018/hyperlinkcolor" xmlns:lc="http://schemas.openxmlformats.org/drawingml/2006/lockedCanvas" val="tx"/>
                    </a:ext>
                  </a:extLst>
                </a:hlinkClick>
              </a:rPr>
              <a:t>jicnu</a:t>
            </a:r>
            <a:endParaRPr lang="cs-CZ" dirty="0" smtClean="0"/>
          </a:p>
          <a:p>
            <a:pPr marL="457200" lvl="1" indent="0">
              <a:lnSpc>
                <a:spcPct val="120000"/>
              </a:lnSpc>
              <a:buNone/>
            </a:pPr>
            <a:r>
              <a:rPr lang="cs-CZ" dirty="0" smtClean="0">
                <a:hlinkClick r:id="rId24">
                  <a:extLst>
                    <a:ext uri="{A12FA001-AC4F-418D-AE19-62706E023703}">
                      <ahyp:hlinkClr xmlns="" xmlns:ahyp="http://schemas.microsoft.com/office/drawing/2018/hyperlinkcolor" xmlns:lc="http://schemas.openxmlformats.org/drawingml/2006/lockedCanvas" val="tx"/>
                    </a:ext>
                  </a:extLst>
                </a:hlinkClick>
              </a:rPr>
              <a:t>https://www.wikiskripta.eu/w/Ulcer%C3%B3zn%C3%AD_kolitida</a:t>
            </a:r>
            <a:endParaRPr lang="cs-CZ" dirty="0" smtClean="0"/>
          </a:p>
          <a:p>
            <a:pPr marL="457200" lvl="1" indent="0">
              <a:lnSpc>
                <a:spcPct val="120000"/>
              </a:lnSpc>
              <a:buNone/>
            </a:pPr>
            <a:r>
              <a:rPr lang="cs-CZ" dirty="0" smtClean="0">
                <a:hlinkClick r:id="rId25">
                  <a:extLst>
                    <a:ext uri="{A12FA001-AC4F-418D-AE19-62706E023703}">
                      <ahyp:hlinkClr xmlns="" xmlns:ahyp="http://schemas.microsoft.com/office/drawing/2018/hyperlinkcolor" xmlns:lc="http://schemas.openxmlformats.org/drawingml/2006/lockedCanvas" val="tx"/>
                    </a:ext>
                  </a:extLst>
                </a:hlinkClick>
              </a:rPr>
              <a:t>https://www.zpflorence.cz/dekaphan-leuco-50ks/</a:t>
            </a:r>
            <a:endParaRPr lang="cs-CZ" dirty="0" smtClean="0"/>
          </a:p>
          <a:p>
            <a:pPr marL="457200" lvl="1" indent="0">
              <a:lnSpc>
                <a:spcPct val="120000"/>
              </a:lnSpc>
              <a:buNone/>
            </a:pPr>
            <a:r>
              <a:rPr lang="cs-CZ" dirty="0" smtClean="0"/>
              <a:t>https://www.wikiskripta.eu/w/Vezikoureteráln%C3%AD_reflux#/media/Soubor:Vesicoureteral-reflux-004.jpg</a:t>
            </a:r>
          </a:p>
          <a:p>
            <a:pPr marL="457200" lvl="1" indent="0">
              <a:lnSpc>
                <a:spcPct val="120000"/>
              </a:lnSpc>
              <a:buNone/>
            </a:pPr>
            <a:r>
              <a:rPr lang="cs-CZ" dirty="0" smtClean="0">
                <a:hlinkClick r:id="rId26">
                  <a:extLst>
                    <a:ext uri="{A12FA001-AC4F-418D-AE19-62706E023703}">
                      <ahyp:hlinkClr xmlns="" xmlns:ahyp="http://schemas.microsoft.com/office/drawing/2018/hyperlinkcolor" xmlns:lc="http://schemas.openxmlformats.org/drawingml/2006/lockedCanvas" val="tx"/>
                    </a:ext>
                  </a:extLst>
                </a:hlinkClick>
              </a:rPr>
              <a:t>https://www.pediatriepropraxi.cz/pdfs/ped/2013/04/05.pdf</a:t>
            </a:r>
            <a:endParaRPr lang="cs-CZ" dirty="0" smtClean="0"/>
          </a:p>
          <a:p>
            <a:pPr marL="457200" lvl="1" indent="0">
              <a:lnSpc>
                <a:spcPct val="120000"/>
              </a:lnSpc>
              <a:buNone/>
            </a:pPr>
            <a:r>
              <a:rPr lang="cs-CZ" dirty="0" smtClean="0">
                <a:hlinkClick r:id="rId27">
                  <a:extLst>
                    <a:ext uri="{A12FA001-AC4F-418D-AE19-62706E023703}">
                      <ahyp:hlinkClr xmlns="" xmlns:ahyp="http://schemas.microsoft.com/office/drawing/2018/hyperlinkcolor" xmlns:lc="http://schemas.openxmlformats.org/drawingml/2006/lockedCanvas" val="tx"/>
                    </a:ext>
                  </a:extLst>
                </a:hlinkClick>
              </a:rPr>
              <a:t>https://www.youtube.com/watch?v=rHYk1sYsge0&amp;pp=ygUbbmV3Ym9ybiByZWZsZXhlcyBhc3Nlc3NtZW50</a:t>
            </a:r>
            <a:endParaRPr lang="cs-CZ" dirty="0" smtClean="0"/>
          </a:p>
          <a:p>
            <a:pPr marL="457200" lvl="1" indent="0">
              <a:lnSpc>
                <a:spcPct val="120000"/>
              </a:lnSpc>
              <a:buNone/>
            </a:pPr>
            <a:r>
              <a:rPr lang="cs-CZ" dirty="0" smtClean="0"/>
              <a:t>Dětská </a:t>
            </a:r>
            <a:r>
              <a:rPr lang="cs-CZ" dirty="0" err="1" smtClean="0"/>
              <a:t>přednemocniční</a:t>
            </a:r>
            <a:r>
              <a:rPr lang="cs-CZ" dirty="0" smtClean="0"/>
              <a:t> a urgentní péče: druhé, přepracované a doplněné vydání, </a:t>
            </a:r>
            <a:r>
              <a:rPr lang="cs-CZ" dirty="0" err="1" smtClean="0"/>
              <a:t>V</a:t>
            </a:r>
            <a:r>
              <a:rPr lang="cs-CZ" dirty="0" smtClean="0"/>
              <a:t>.Mixa, 2021</a:t>
            </a:r>
          </a:p>
          <a:p>
            <a:pPr marL="457200" lvl="1" indent="0">
              <a:lnSpc>
                <a:spcPct val="120000"/>
              </a:lnSpc>
              <a:buNone/>
            </a:pPr>
            <a:r>
              <a:rPr lang="cs-CZ" dirty="0" smtClean="0"/>
              <a:t>Ošetřovatelská </a:t>
            </a:r>
            <a:r>
              <a:rPr lang="cs-CZ" dirty="0" smtClean="0"/>
              <a:t>péče v pediatrii, Vlachová, Mrzena, </a:t>
            </a:r>
            <a:r>
              <a:rPr lang="cs-CZ" dirty="0" smtClean="0"/>
              <a:t>2014</a:t>
            </a:r>
          </a:p>
          <a:p>
            <a:pPr marL="457200" lvl="1" indent="0">
              <a:lnSpc>
                <a:spcPct val="120000"/>
              </a:lnSpc>
              <a:buNone/>
            </a:pPr>
            <a:r>
              <a:rPr lang="cs-CZ" dirty="0" err="1" smtClean="0"/>
              <a:t>Preklinická</a:t>
            </a:r>
            <a:r>
              <a:rPr lang="cs-CZ" dirty="0" smtClean="0"/>
              <a:t> </a:t>
            </a:r>
            <a:r>
              <a:rPr lang="cs-CZ" dirty="0" smtClean="0"/>
              <a:t>pediatrie, </a:t>
            </a:r>
            <a:r>
              <a:rPr lang="cs-CZ" dirty="0" err="1" smtClean="0"/>
              <a:t>J.Lébl</a:t>
            </a:r>
            <a:r>
              <a:rPr lang="cs-CZ" dirty="0" smtClean="0"/>
              <a:t>, 2007</a:t>
            </a:r>
          </a:p>
          <a:p>
            <a:pPr marL="457200" lvl="1" indent="0">
              <a:lnSpc>
                <a:spcPct val="120000"/>
              </a:lnSpc>
              <a:buNone/>
            </a:pPr>
            <a:endParaRPr lang="cs-CZ" dirty="0" smtClean="0"/>
          </a:p>
          <a:p>
            <a:endParaRPr lang="cs-CZ" dirty="0"/>
          </a:p>
        </p:txBody>
      </p:sp>
    </p:spTree>
    <p:extLst>
      <p:ext uri="{BB962C8B-B14F-4D97-AF65-F5344CB8AC3E}">
        <p14:creationId xmlns:p14="http://schemas.microsoft.com/office/powerpoint/2010/main" xmlns="" val="2400107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775DFB3-E4D5-8D40-9A24-D769700888A3}"/>
              </a:ext>
            </a:extLst>
          </p:cNvPr>
          <p:cNvSpPr>
            <a:spLocks noGrp="1"/>
          </p:cNvSpPr>
          <p:nvPr>
            <p:ph type="title"/>
          </p:nvPr>
        </p:nvSpPr>
        <p:spPr/>
        <p:txBody>
          <a:bodyPr/>
          <a:lstStyle/>
          <a:p>
            <a:pPr algn="ctr"/>
            <a:r>
              <a:rPr lang="cs-CZ" dirty="0"/>
              <a:t>Orgánové projevy asfyxie</a:t>
            </a:r>
          </a:p>
        </p:txBody>
      </p:sp>
      <p:sp>
        <p:nvSpPr>
          <p:cNvPr id="3" name="Zástupný symbol pro obsah 2">
            <a:extLst>
              <a:ext uri="{FF2B5EF4-FFF2-40B4-BE49-F238E27FC236}">
                <a16:creationId xmlns:a16="http://schemas.microsoft.com/office/drawing/2014/main" xmlns="" id="{7DC97ABC-D58F-F94C-8243-84234CC71755}"/>
              </a:ext>
            </a:extLst>
          </p:cNvPr>
          <p:cNvSpPr>
            <a:spLocks noGrp="1"/>
          </p:cNvSpPr>
          <p:nvPr>
            <p:ph idx="1"/>
          </p:nvPr>
        </p:nvSpPr>
        <p:spPr/>
        <p:txBody>
          <a:bodyPr>
            <a:normAutofit/>
          </a:bodyPr>
          <a:lstStyle/>
          <a:p>
            <a:pPr marL="0" indent="0">
              <a:buNone/>
            </a:pPr>
            <a:r>
              <a:rPr lang="cs-CZ" dirty="0"/>
              <a:t>CNS </a:t>
            </a:r>
            <a:r>
              <a:rPr lang="cs-CZ" dirty="0" smtClean="0"/>
              <a:t>(HIE, krvácení do CNS)</a:t>
            </a:r>
            <a:endParaRPr lang="cs-CZ" dirty="0"/>
          </a:p>
          <a:p>
            <a:pPr lvl="1"/>
            <a:r>
              <a:rPr lang="cs-CZ" dirty="0"/>
              <a:t>HIE, krvácení do </a:t>
            </a:r>
            <a:r>
              <a:rPr lang="cs-CZ" dirty="0" smtClean="0"/>
              <a:t>CNS</a:t>
            </a:r>
            <a:endParaRPr lang="cs-CZ" dirty="0"/>
          </a:p>
          <a:p>
            <a:pPr marL="0" indent="0">
              <a:buNone/>
            </a:pPr>
            <a:endParaRPr lang="cs-CZ" dirty="0" smtClean="0"/>
          </a:p>
          <a:p>
            <a:pPr marL="0" indent="0">
              <a:buNone/>
            </a:pPr>
            <a:r>
              <a:rPr lang="cs-CZ" dirty="0" smtClean="0"/>
              <a:t>Plíce</a:t>
            </a:r>
          </a:p>
          <a:p>
            <a:pPr lvl="1"/>
            <a:r>
              <a:rPr lang="cs-CZ" dirty="0" smtClean="0"/>
              <a:t>RDS, apoplexie, aspirace </a:t>
            </a:r>
            <a:r>
              <a:rPr lang="cs-CZ" dirty="0" err="1" smtClean="0"/>
              <a:t>mekonia</a:t>
            </a:r>
            <a:r>
              <a:rPr lang="cs-CZ" dirty="0" smtClean="0"/>
              <a:t>, </a:t>
            </a:r>
            <a:r>
              <a:rPr lang="cs-CZ" dirty="0" err="1" smtClean="0"/>
              <a:t>perzistující</a:t>
            </a:r>
            <a:r>
              <a:rPr lang="cs-CZ" dirty="0" smtClean="0"/>
              <a:t> plicní </a:t>
            </a:r>
            <a:r>
              <a:rPr lang="cs-CZ" dirty="0" smtClean="0"/>
              <a:t>hypertenze</a:t>
            </a:r>
          </a:p>
          <a:p>
            <a:pPr marL="0" indent="0">
              <a:buNone/>
            </a:pPr>
            <a:endParaRPr lang="cs-CZ" dirty="0" smtClean="0"/>
          </a:p>
          <a:p>
            <a:pPr marL="0" indent="0">
              <a:buNone/>
            </a:pPr>
            <a:r>
              <a:rPr lang="cs-CZ" dirty="0" smtClean="0"/>
              <a:t>AKI, NEC, </a:t>
            </a:r>
            <a:r>
              <a:rPr lang="cs-CZ" dirty="0" err="1" smtClean="0"/>
              <a:t>hyperbilirubinémie</a:t>
            </a:r>
            <a:r>
              <a:rPr lang="cs-CZ" dirty="0" smtClean="0"/>
              <a:t>, AJS, DIC</a:t>
            </a:r>
            <a:endParaRPr lang="cs-CZ" dirty="0" smtClean="0"/>
          </a:p>
          <a:p>
            <a:pPr lvl="1">
              <a:buNone/>
            </a:pPr>
            <a:endParaRPr lang="cs-CZ" dirty="0" smtClean="0"/>
          </a:p>
        </p:txBody>
      </p:sp>
    </p:spTree>
    <p:extLst>
      <p:ext uri="{BB962C8B-B14F-4D97-AF65-F5344CB8AC3E}">
        <p14:creationId xmlns:p14="http://schemas.microsoft.com/office/powerpoint/2010/main" xmlns="" val="3482259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959062C6-BFF4-442F-8840-54A6B4565663}"/>
              </a:ext>
            </a:extLst>
          </p:cNvPr>
          <p:cNvSpPr>
            <a:spLocks noGrp="1"/>
          </p:cNvSpPr>
          <p:nvPr>
            <p:ph type="title"/>
          </p:nvPr>
        </p:nvSpPr>
        <p:spPr/>
        <p:txBody>
          <a:bodyPr>
            <a:normAutofit/>
          </a:bodyPr>
          <a:lstStyle/>
          <a:p>
            <a:r>
              <a:rPr lang="cs-CZ" dirty="0"/>
              <a:t>Ošetření fyziologického novorozence s normální adaptací bezprostředně po porodu</a:t>
            </a:r>
          </a:p>
        </p:txBody>
      </p:sp>
      <p:sp>
        <p:nvSpPr>
          <p:cNvPr id="3" name="Zástupný obsah 2">
            <a:extLst>
              <a:ext uri="{FF2B5EF4-FFF2-40B4-BE49-F238E27FC236}">
                <a16:creationId xmlns:a16="http://schemas.microsoft.com/office/drawing/2014/main" xmlns="" id="{8AB2A2B7-DD9C-49A6-BCA1-F6EB7962141D}"/>
              </a:ext>
            </a:extLst>
          </p:cNvPr>
          <p:cNvSpPr>
            <a:spLocks noGrp="1"/>
          </p:cNvSpPr>
          <p:nvPr>
            <p:ph idx="1"/>
          </p:nvPr>
        </p:nvSpPr>
        <p:spPr/>
        <p:txBody>
          <a:bodyPr>
            <a:noAutofit/>
          </a:bodyPr>
          <a:lstStyle/>
          <a:p>
            <a:r>
              <a:rPr lang="cs-CZ" sz="2400" dirty="0"/>
              <a:t>Zajištění tepelného komfortu (ideální teplota 20-22°C)</a:t>
            </a:r>
          </a:p>
          <a:p>
            <a:r>
              <a:rPr lang="cs-CZ" sz="2400" dirty="0"/>
              <a:t>Osušení kůže (ne třením)</a:t>
            </a:r>
          </a:p>
          <a:p>
            <a:r>
              <a:rPr lang="cs-CZ" sz="2400" dirty="0"/>
              <a:t>Pečlivý podvaz pupečníku, přestřižení (aby nedošlo ke krvácení) + zabalení konce do sterilního čtverce</a:t>
            </a:r>
          </a:p>
          <a:p>
            <a:r>
              <a:rPr lang="cs-CZ" sz="2400" dirty="0"/>
              <a:t>Zvážení dítěte, měřit není potřeba ihned po porodu</a:t>
            </a:r>
          </a:p>
          <a:p>
            <a:r>
              <a:rPr lang="cs-CZ" sz="2400" dirty="0"/>
              <a:t>Vykapání spojivkových vaků – </a:t>
            </a:r>
            <a:r>
              <a:rPr lang="cs-CZ" sz="2400" dirty="0" err="1"/>
              <a:t>kredeizace</a:t>
            </a:r>
            <a:r>
              <a:rPr lang="cs-CZ" sz="2400" dirty="0"/>
              <a:t> (zabránění vniku infekce)</a:t>
            </a:r>
          </a:p>
          <a:p>
            <a:r>
              <a:rPr lang="cs-CZ" sz="2400" dirty="0"/>
              <a:t>Aplikace vit K (</a:t>
            </a:r>
            <a:r>
              <a:rPr lang="cs-CZ" sz="2400" dirty="0" err="1"/>
              <a:t>inj</a:t>
            </a:r>
            <a:r>
              <a:rPr lang="cs-CZ" sz="2400" dirty="0"/>
              <a:t> - i.m., </a:t>
            </a:r>
            <a:r>
              <a:rPr lang="cs-CZ" sz="2400" dirty="0" err="1"/>
              <a:t>gtt</a:t>
            </a:r>
            <a:r>
              <a:rPr lang="cs-CZ" sz="2400" dirty="0"/>
              <a:t> – </a:t>
            </a:r>
            <a:r>
              <a:rPr lang="cs-CZ" sz="2400" dirty="0" err="1"/>
              <a:t>p.o</a:t>
            </a:r>
            <a:r>
              <a:rPr lang="cs-CZ" sz="2400" dirty="0"/>
              <a:t>.) – snižuje riziko hemoragické nemoci novorozence</a:t>
            </a:r>
          </a:p>
          <a:p>
            <a:r>
              <a:rPr lang="cs-CZ" sz="2400" dirty="0"/>
              <a:t>Označení dítěte!</a:t>
            </a:r>
          </a:p>
          <a:p>
            <a:r>
              <a:rPr lang="cs-CZ" sz="2400" dirty="0"/>
              <a:t>Následně položení dítěte na břicho matka - </a:t>
            </a:r>
            <a:r>
              <a:rPr lang="cs-CZ" sz="2400" dirty="0" err="1"/>
              <a:t>bonding</a:t>
            </a:r>
            <a:endParaRPr lang="cs-CZ" sz="2400" dirty="0"/>
          </a:p>
        </p:txBody>
      </p:sp>
      <p:pic>
        <p:nvPicPr>
          <p:cNvPr id="4" name="Picture 2"/>
          <p:cNvPicPr>
            <a:picLocks noChangeAspect="1" noChangeArrowheads="1"/>
          </p:cNvPicPr>
          <p:nvPr/>
        </p:nvPicPr>
        <p:blipFill>
          <a:blip r:embed="rId2"/>
          <a:srcRect l="16658" t="33375" r="34758" b="22653"/>
          <a:stretch>
            <a:fillRect/>
          </a:stretch>
        </p:blipFill>
        <p:spPr bwMode="auto">
          <a:xfrm>
            <a:off x="7844118" y="4634752"/>
            <a:ext cx="3657600" cy="1990165"/>
          </a:xfrm>
          <a:prstGeom prst="rect">
            <a:avLst/>
          </a:prstGeom>
          <a:noFill/>
          <a:ln w="9525">
            <a:noFill/>
            <a:miter lim="800000"/>
            <a:headEnd/>
            <a:tailEnd/>
          </a:ln>
        </p:spPr>
      </p:pic>
      <p:sp>
        <p:nvSpPr>
          <p:cNvPr id="5" name="TextovéPole 4"/>
          <p:cNvSpPr txBox="1"/>
          <p:nvPr/>
        </p:nvSpPr>
        <p:spPr>
          <a:xfrm>
            <a:off x="7835153" y="6611779"/>
            <a:ext cx="5351930" cy="246221"/>
          </a:xfrm>
          <a:prstGeom prst="rect">
            <a:avLst/>
          </a:prstGeom>
          <a:noFill/>
        </p:spPr>
        <p:txBody>
          <a:bodyPr wrap="square" rtlCol="0">
            <a:spAutoFit/>
          </a:bodyPr>
          <a:lstStyle/>
          <a:p>
            <a:r>
              <a:rPr lang="cs-CZ" sz="1000" dirty="0">
                <a:solidFill>
                  <a:schemeClr val="bg1">
                    <a:lumMod val="85000"/>
                  </a:schemeClr>
                </a:solidFill>
              </a:rPr>
              <a:t>https://first10em.com/umbilical-vein-catheterization/</a:t>
            </a:r>
          </a:p>
        </p:txBody>
      </p:sp>
    </p:spTree>
    <p:extLst>
      <p:ext uri="{BB962C8B-B14F-4D97-AF65-F5344CB8AC3E}">
        <p14:creationId xmlns:p14="http://schemas.microsoft.com/office/powerpoint/2010/main" xmlns="" val="172972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novorozence</a:t>
            </a:r>
          </a:p>
        </p:txBody>
      </p:sp>
      <p:sp>
        <p:nvSpPr>
          <p:cNvPr id="3" name="Zástupný symbol pro obsah 2"/>
          <p:cNvSpPr>
            <a:spLocks noGrp="1"/>
          </p:cNvSpPr>
          <p:nvPr>
            <p:ph idx="1"/>
          </p:nvPr>
        </p:nvSpPr>
        <p:spPr/>
        <p:txBody>
          <a:bodyPr/>
          <a:lstStyle/>
          <a:p>
            <a:r>
              <a:rPr lang="cs-CZ" dirty="0"/>
              <a:t>Rodinná anamnéza, jak probíhalo těhotenství, porod</a:t>
            </a:r>
          </a:p>
          <a:p>
            <a:r>
              <a:rPr lang="cs-CZ" dirty="0"/>
              <a:t>Podrobné orgánové vyšetření – k odhalení vrozených anomálií, posouzení celkového stavu dítěte</a:t>
            </a:r>
          </a:p>
          <a:p>
            <a:r>
              <a:rPr lang="cs-CZ" dirty="0"/>
              <a:t>Observace – posuzujeme – chování, křik/dráždivost, nebo apatii, svalový tonus, pravidelnost dýchání (</a:t>
            </a:r>
            <a:r>
              <a:rPr lang="cs-CZ" dirty="0" err="1"/>
              <a:t>ev.apnoe</a:t>
            </a:r>
            <a:r>
              <a:rPr lang="cs-CZ" dirty="0"/>
              <a:t>, dyspnoe), spontánní hybnost, facies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Nejčastější izolované malformace diagnostikované při prvním vyšetření</a:t>
            </a:r>
          </a:p>
        </p:txBody>
      </p:sp>
      <p:sp>
        <p:nvSpPr>
          <p:cNvPr id="3" name="Zástupný symbol pro obsah 2"/>
          <p:cNvSpPr>
            <a:spLocks noGrp="1"/>
          </p:cNvSpPr>
          <p:nvPr>
            <p:ph idx="1"/>
          </p:nvPr>
        </p:nvSpPr>
        <p:spPr/>
        <p:txBody>
          <a:bodyPr>
            <a:normAutofit lnSpcReduction="10000"/>
          </a:bodyPr>
          <a:lstStyle/>
          <a:p>
            <a:r>
              <a:rPr lang="cs-CZ" dirty="0"/>
              <a:t>Rozštěp rtu a patra</a:t>
            </a:r>
          </a:p>
          <a:p>
            <a:r>
              <a:rPr lang="cs-CZ" dirty="0"/>
              <a:t>Polydaktylie, syndaktylie</a:t>
            </a:r>
          </a:p>
          <a:p>
            <a:r>
              <a:rPr lang="cs-CZ" dirty="0"/>
              <a:t>Redukční deformity končetin</a:t>
            </a:r>
          </a:p>
          <a:p>
            <a:r>
              <a:rPr lang="cs-CZ" dirty="0"/>
              <a:t>Mikrocefalie, makrocefalie, hydrocefalus</a:t>
            </a:r>
          </a:p>
          <a:p>
            <a:r>
              <a:rPr lang="cs-CZ" dirty="0"/>
              <a:t>Atrézie choan</a:t>
            </a:r>
          </a:p>
          <a:p>
            <a:r>
              <a:rPr lang="cs-CZ" dirty="0" err="1"/>
              <a:t>Omfalokéla</a:t>
            </a:r>
            <a:r>
              <a:rPr lang="cs-CZ" dirty="0"/>
              <a:t>, </a:t>
            </a:r>
            <a:r>
              <a:rPr lang="cs-CZ" dirty="0" err="1"/>
              <a:t>gastroschiza</a:t>
            </a:r>
            <a:r>
              <a:rPr lang="cs-CZ" dirty="0"/>
              <a:t>, </a:t>
            </a:r>
            <a:r>
              <a:rPr lang="cs-CZ" dirty="0" err="1"/>
              <a:t>extrofie</a:t>
            </a:r>
            <a:r>
              <a:rPr lang="cs-CZ" dirty="0"/>
              <a:t> močového měchýře</a:t>
            </a:r>
          </a:p>
          <a:p>
            <a:r>
              <a:rPr lang="cs-CZ" dirty="0"/>
              <a:t>Spina </a:t>
            </a:r>
            <a:r>
              <a:rPr lang="cs-CZ" dirty="0" err="1"/>
              <a:t>bifida</a:t>
            </a:r>
            <a:r>
              <a:rPr lang="cs-CZ" dirty="0"/>
              <a:t>, </a:t>
            </a:r>
            <a:r>
              <a:rPr lang="cs-CZ" dirty="0" err="1"/>
              <a:t>meningomyelokéla</a:t>
            </a:r>
            <a:r>
              <a:rPr lang="cs-CZ" dirty="0"/>
              <a:t>, encefalomyelitida</a:t>
            </a:r>
          </a:p>
          <a:p>
            <a:r>
              <a:rPr lang="cs-CZ" dirty="0" err="1"/>
              <a:t>Hypospadie</a:t>
            </a:r>
            <a:r>
              <a:rPr lang="cs-CZ" dirty="0"/>
              <a:t>, epispadie</a:t>
            </a:r>
          </a:p>
          <a:p>
            <a:r>
              <a:rPr lang="cs-CZ" dirty="0"/>
              <a:t>Pes </a:t>
            </a:r>
            <a:r>
              <a:rPr lang="cs-CZ" dirty="0" err="1"/>
              <a:t>equinovarus</a:t>
            </a:r>
            <a:r>
              <a:rPr lang="cs-CZ" dirty="0"/>
              <a:t>, pes </a:t>
            </a:r>
            <a:r>
              <a:rPr lang="cs-CZ" dirty="0" err="1"/>
              <a:t>calcaneovalgus</a:t>
            </a:r>
            <a:endParaRPr lang="cs-CZ"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Rozštěp_(varianta_c).jfif"/>
          <p:cNvPicPr>
            <a:picLocks noChangeAspect="1"/>
          </p:cNvPicPr>
          <p:nvPr/>
        </p:nvPicPr>
        <p:blipFill>
          <a:blip r:embed="rId2"/>
          <a:stretch>
            <a:fillRect/>
          </a:stretch>
        </p:blipFill>
        <p:spPr>
          <a:xfrm>
            <a:off x="0" y="3017744"/>
            <a:ext cx="3530759" cy="3600000"/>
          </a:xfrm>
          <a:prstGeom prst="rect">
            <a:avLst/>
          </a:prstGeom>
        </p:spPr>
      </p:pic>
      <p:sp>
        <p:nvSpPr>
          <p:cNvPr id="5" name="TextovéPole 4"/>
          <p:cNvSpPr txBox="1"/>
          <p:nvPr/>
        </p:nvSpPr>
        <p:spPr>
          <a:xfrm>
            <a:off x="0" y="6633882"/>
            <a:ext cx="3532094" cy="246221"/>
          </a:xfrm>
          <a:prstGeom prst="rect">
            <a:avLst/>
          </a:prstGeom>
          <a:noFill/>
        </p:spPr>
        <p:txBody>
          <a:bodyPr wrap="square" rtlCol="0">
            <a:spAutoFit/>
          </a:bodyPr>
          <a:lstStyle/>
          <a:p>
            <a:r>
              <a:rPr lang="cs-CZ" sz="1000" dirty="0">
                <a:solidFill>
                  <a:schemeClr val="bg1">
                    <a:lumMod val="85000"/>
                  </a:schemeClr>
                </a:solidFill>
              </a:rPr>
              <a:t>https://cs.wikipedia.org/wiki/Roz%C5%A1t%C4%9Bp</a:t>
            </a:r>
          </a:p>
        </p:txBody>
      </p:sp>
      <p:sp>
        <p:nvSpPr>
          <p:cNvPr id="6" name="TextovéPole 5"/>
          <p:cNvSpPr txBox="1"/>
          <p:nvPr/>
        </p:nvSpPr>
        <p:spPr>
          <a:xfrm>
            <a:off x="0" y="2644588"/>
            <a:ext cx="3514165" cy="369332"/>
          </a:xfrm>
          <a:prstGeom prst="rect">
            <a:avLst/>
          </a:prstGeom>
          <a:noFill/>
        </p:spPr>
        <p:txBody>
          <a:bodyPr wrap="square" rtlCol="0">
            <a:spAutoFit/>
          </a:bodyPr>
          <a:lstStyle/>
          <a:p>
            <a:r>
              <a:rPr lang="cs-CZ" dirty="0"/>
              <a:t>Rozštěp rtu i patra</a:t>
            </a:r>
          </a:p>
        </p:txBody>
      </p:sp>
      <p:pic>
        <p:nvPicPr>
          <p:cNvPr id="9" name="Obrázek 8" descr="20160830-125852.jpeg_1200_1200_a3b531d75eb8cf4158f7483bc7016b76.jpeg"/>
          <p:cNvPicPr>
            <a:picLocks noChangeAspect="1"/>
          </p:cNvPicPr>
          <p:nvPr/>
        </p:nvPicPr>
        <p:blipFill>
          <a:blip r:embed="rId3"/>
          <a:stretch>
            <a:fillRect/>
          </a:stretch>
        </p:blipFill>
        <p:spPr>
          <a:xfrm>
            <a:off x="3687384" y="340659"/>
            <a:ext cx="5192314" cy="3600000"/>
          </a:xfrm>
          <a:prstGeom prst="rect">
            <a:avLst/>
          </a:prstGeom>
        </p:spPr>
      </p:pic>
      <p:sp>
        <p:nvSpPr>
          <p:cNvPr id="10" name="TextovéPole 9"/>
          <p:cNvSpPr txBox="1"/>
          <p:nvPr/>
        </p:nvSpPr>
        <p:spPr>
          <a:xfrm>
            <a:off x="3720353" y="0"/>
            <a:ext cx="5154706" cy="369332"/>
          </a:xfrm>
          <a:prstGeom prst="rect">
            <a:avLst/>
          </a:prstGeom>
          <a:noFill/>
        </p:spPr>
        <p:txBody>
          <a:bodyPr wrap="square" rtlCol="0">
            <a:spAutoFit/>
          </a:bodyPr>
          <a:lstStyle/>
          <a:p>
            <a:r>
              <a:rPr lang="cs-CZ" dirty="0"/>
              <a:t>Polydaktylie</a:t>
            </a:r>
          </a:p>
        </p:txBody>
      </p:sp>
      <p:sp>
        <p:nvSpPr>
          <p:cNvPr id="11" name="TextovéPole 10"/>
          <p:cNvSpPr txBox="1"/>
          <p:nvPr/>
        </p:nvSpPr>
        <p:spPr>
          <a:xfrm>
            <a:off x="3702424" y="4007224"/>
            <a:ext cx="4724400" cy="246221"/>
          </a:xfrm>
          <a:prstGeom prst="rect">
            <a:avLst/>
          </a:prstGeom>
          <a:noFill/>
        </p:spPr>
        <p:txBody>
          <a:bodyPr wrap="square" rtlCol="0">
            <a:spAutoFit/>
          </a:bodyPr>
          <a:lstStyle/>
          <a:p>
            <a:r>
              <a:rPr lang="cs-CZ" sz="1000" dirty="0">
                <a:solidFill>
                  <a:schemeClr val="bg1">
                    <a:lumMod val="85000"/>
                  </a:schemeClr>
                </a:solidFill>
              </a:rPr>
              <a:t>https://www.ortoweb.cz/ortopedie_loket-ruka_polydaktylie</a:t>
            </a:r>
          </a:p>
        </p:txBody>
      </p:sp>
      <p:pic>
        <p:nvPicPr>
          <p:cNvPr id="12" name="Obrázek 11" descr="syndaktylie.jpg"/>
          <p:cNvPicPr>
            <a:picLocks noChangeAspect="1"/>
          </p:cNvPicPr>
          <p:nvPr/>
        </p:nvPicPr>
        <p:blipFill>
          <a:blip r:embed="rId4"/>
          <a:stretch>
            <a:fillRect/>
          </a:stretch>
        </p:blipFill>
        <p:spPr>
          <a:xfrm>
            <a:off x="9567302" y="3210485"/>
            <a:ext cx="2219325" cy="2571750"/>
          </a:xfrm>
          <a:prstGeom prst="rect">
            <a:avLst/>
          </a:prstGeom>
        </p:spPr>
      </p:pic>
      <p:sp>
        <p:nvSpPr>
          <p:cNvPr id="13" name="TextovéPole 12"/>
          <p:cNvSpPr txBox="1"/>
          <p:nvPr/>
        </p:nvSpPr>
        <p:spPr>
          <a:xfrm>
            <a:off x="9565341" y="2805953"/>
            <a:ext cx="2223247" cy="369332"/>
          </a:xfrm>
          <a:prstGeom prst="rect">
            <a:avLst/>
          </a:prstGeom>
          <a:noFill/>
        </p:spPr>
        <p:txBody>
          <a:bodyPr wrap="square" rtlCol="0">
            <a:spAutoFit/>
          </a:bodyPr>
          <a:lstStyle/>
          <a:p>
            <a:r>
              <a:rPr lang="cs-CZ" dirty="0"/>
              <a:t>Syndaktylie</a:t>
            </a:r>
          </a:p>
        </p:txBody>
      </p:sp>
      <p:sp>
        <p:nvSpPr>
          <p:cNvPr id="14" name="TextovéPole 13"/>
          <p:cNvSpPr txBox="1"/>
          <p:nvPr/>
        </p:nvSpPr>
        <p:spPr>
          <a:xfrm>
            <a:off x="8919883" y="5800165"/>
            <a:ext cx="3074894" cy="400110"/>
          </a:xfrm>
          <a:prstGeom prst="rect">
            <a:avLst/>
          </a:prstGeom>
          <a:noFill/>
        </p:spPr>
        <p:txBody>
          <a:bodyPr wrap="square" rtlCol="0">
            <a:spAutoFit/>
          </a:bodyPr>
          <a:lstStyle/>
          <a:p>
            <a:r>
              <a:rPr lang="cs-CZ" sz="1000" dirty="0">
                <a:solidFill>
                  <a:schemeClr val="bg1">
                    <a:lumMod val="85000"/>
                  </a:schemeClr>
                </a:solidFill>
              </a:rPr>
              <a:t>https://www.rehabilitace.info/bolesti-2/syndaktylie-co-to-je-priznaky-priciny-a-lecba/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razek2 (1).jpg"/>
          <p:cNvPicPr>
            <a:picLocks noChangeAspect="1"/>
          </p:cNvPicPr>
          <p:nvPr/>
        </p:nvPicPr>
        <p:blipFill>
          <a:blip r:embed="rId2"/>
          <a:stretch>
            <a:fillRect/>
          </a:stretch>
        </p:blipFill>
        <p:spPr>
          <a:xfrm>
            <a:off x="0" y="3018864"/>
            <a:ext cx="4602240" cy="3456000"/>
          </a:xfrm>
          <a:prstGeom prst="rect">
            <a:avLst/>
          </a:prstGeom>
        </p:spPr>
      </p:pic>
      <p:sp>
        <p:nvSpPr>
          <p:cNvPr id="5" name="TextovéPole 4"/>
          <p:cNvSpPr txBox="1"/>
          <p:nvPr/>
        </p:nvSpPr>
        <p:spPr>
          <a:xfrm>
            <a:off x="0" y="6544235"/>
            <a:ext cx="4500282" cy="246221"/>
          </a:xfrm>
          <a:prstGeom prst="rect">
            <a:avLst/>
          </a:prstGeom>
          <a:noFill/>
        </p:spPr>
        <p:txBody>
          <a:bodyPr wrap="square" rtlCol="0">
            <a:spAutoFit/>
          </a:bodyPr>
          <a:lstStyle/>
          <a:p>
            <a:r>
              <a:rPr lang="cs-CZ" sz="1000" dirty="0">
                <a:solidFill>
                  <a:schemeClr val="bg1">
                    <a:lumMod val="85000"/>
                  </a:schemeClr>
                </a:solidFill>
              </a:rPr>
              <a:t>http://www.2ouska.websnadno.cz/Jak-jsem-</a:t>
            </a:r>
            <a:r>
              <a:rPr lang="cs-CZ" sz="1000" dirty="0" err="1">
                <a:solidFill>
                  <a:schemeClr val="bg1">
                    <a:lumMod val="85000"/>
                  </a:schemeClr>
                </a:solidFill>
              </a:rPr>
              <a:t>prisel</a:t>
            </a:r>
            <a:r>
              <a:rPr lang="cs-CZ" sz="1000" dirty="0">
                <a:solidFill>
                  <a:schemeClr val="bg1">
                    <a:lumMod val="85000"/>
                  </a:schemeClr>
                </a:solidFill>
              </a:rPr>
              <a:t>-na-</a:t>
            </a:r>
            <a:r>
              <a:rPr lang="cs-CZ" sz="1000" dirty="0" err="1">
                <a:solidFill>
                  <a:schemeClr val="bg1">
                    <a:lumMod val="85000"/>
                  </a:schemeClr>
                </a:solidFill>
              </a:rPr>
              <a:t>svet.html</a:t>
            </a:r>
            <a:endParaRPr lang="cs-CZ" sz="1000" dirty="0">
              <a:solidFill>
                <a:schemeClr val="bg1">
                  <a:lumMod val="85000"/>
                </a:schemeClr>
              </a:solidFill>
            </a:endParaRPr>
          </a:p>
        </p:txBody>
      </p:sp>
      <p:sp>
        <p:nvSpPr>
          <p:cNvPr id="6" name="TextovéPole 5"/>
          <p:cNvSpPr txBox="1"/>
          <p:nvPr/>
        </p:nvSpPr>
        <p:spPr>
          <a:xfrm>
            <a:off x="0" y="2608729"/>
            <a:ext cx="4580965" cy="369332"/>
          </a:xfrm>
          <a:prstGeom prst="rect">
            <a:avLst/>
          </a:prstGeom>
          <a:noFill/>
        </p:spPr>
        <p:txBody>
          <a:bodyPr wrap="square" rtlCol="0">
            <a:spAutoFit/>
          </a:bodyPr>
          <a:lstStyle/>
          <a:p>
            <a:r>
              <a:rPr lang="cs-CZ" dirty="0" err="1"/>
              <a:t>Omfalokela</a:t>
            </a:r>
            <a:endParaRPr lang="cs-CZ" dirty="0"/>
          </a:p>
        </p:txBody>
      </p:sp>
      <p:pic>
        <p:nvPicPr>
          <p:cNvPr id="7" name="Obrázek 6" descr="spina-bifida-rozstep-patere-priznaky-projevy-obrazek-fotografie-2.jpg"/>
          <p:cNvPicPr>
            <a:picLocks noChangeAspect="1"/>
          </p:cNvPicPr>
          <p:nvPr/>
        </p:nvPicPr>
        <p:blipFill>
          <a:blip r:embed="rId3"/>
          <a:stretch>
            <a:fillRect/>
          </a:stretch>
        </p:blipFill>
        <p:spPr>
          <a:xfrm>
            <a:off x="4433046" y="765765"/>
            <a:ext cx="2868750" cy="1836000"/>
          </a:xfrm>
          <a:prstGeom prst="rect">
            <a:avLst/>
          </a:prstGeom>
        </p:spPr>
      </p:pic>
      <p:sp>
        <p:nvSpPr>
          <p:cNvPr id="8" name="TextovéPole 7"/>
          <p:cNvSpPr txBox="1"/>
          <p:nvPr/>
        </p:nvSpPr>
        <p:spPr>
          <a:xfrm>
            <a:off x="4410634" y="2608730"/>
            <a:ext cx="4428565" cy="400110"/>
          </a:xfrm>
          <a:prstGeom prst="rect">
            <a:avLst/>
          </a:prstGeom>
          <a:noFill/>
        </p:spPr>
        <p:txBody>
          <a:bodyPr wrap="square" rtlCol="0">
            <a:spAutoFit/>
          </a:bodyPr>
          <a:lstStyle/>
          <a:p>
            <a:r>
              <a:rPr lang="cs-CZ" sz="1000" dirty="0">
                <a:solidFill>
                  <a:schemeClr val="bg1">
                    <a:lumMod val="85000"/>
                  </a:schemeClr>
                </a:solidFill>
              </a:rPr>
              <a:t>https://www.priznaky-projevy.cz/geneticke-nemoci/392-spina-bifida-rozstep-patere-priznaky-projevy-symptomy-obrazek-fotografie</a:t>
            </a:r>
          </a:p>
        </p:txBody>
      </p:sp>
      <p:sp>
        <p:nvSpPr>
          <p:cNvPr id="9" name="TextovéPole 8"/>
          <p:cNvSpPr txBox="1"/>
          <p:nvPr/>
        </p:nvSpPr>
        <p:spPr>
          <a:xfrm>
            <a:off x="4419599" y="403412"/>
            <a:ext cx="2913530" cy="369332"/>
          </a:xfrm>
          <a:prstGeom prst="rect">
            <a:avLst/>
          </a:prstGeom>
          <a:noFill/>
        </p:spPr>
        <p:txBody>
          <a:bodyPr wrap="square" rtlCol="0">
            <a:spAutoFit/>
          </a:bodyPr>
          <a:lstStyle/>
          <a:p>
            <a:r>
              <a:rPr lang="cs-CZ" dirty="0"/>
              <a:t>Spina </a:t>
            </a:r>
            <a:r>
              <a:rPr lang="cs-CZ" dirty="0" err="1"/>
              <a:t>bifida</a:t>
            </a:r>
            <a:endParaRPr lang="cs-CZ" dirty="0"/>
          </a:p>
        </p:txBody>
      </p:sp>
      <p:pic>
        <p:nvPicPr>
          <p:cNvPr id="10" name="Obrázek 9" descr="pavkova-daniela12.jpg"/>
          <p:cNvPicPr>
            <a:picLocks noChangeAspect="1"/>
          </p:cNvPicPr>
          <p:nvPr/>
        </p:nvPicPr>
        <p:blipFill>
          <a:blip r:embed="rId4"/>
          <a:stretch>
            <a:fillRect/>
          </a:stretch>
        </p:blipFill>
        <p:spPr>
          <a:xfrm>
            <a:off x="8840320" y="2779058"/>
            <a:ext cx="2700000" cy="3600000"/>
          </a:xfrm>
          <a:prstGeom prst="rect">
            <a:avLst/>
          </a:prstGeom>
        </p:spPr>
      </p:pic>
      <p:sp>
        <p:nvSpPr>
          <p:cNvPr id="11" name="TextovéPole 10"/>
          <p:cNvSpPr txBox="1"/>
          <p:nvPr/>
        </p:nvSpPr>
        <p:spPr>
          <a:xfrm>
            <a:off x="8839200" y="6373907"/>
            <a:ext cx="2707341" cy="246221"/>
          </a:xfrm>
          <a:prstGeom prst="rect">
            <a:avLst/>
          </a:prstGeom>
          <a:noFill/>
        </p:spPr>
        <p:txBody>
          <a:bodyPr wrap="square" rtlCol="0">
            <a:spAutoFit/>
          </a:bodyPr>
          <a:lstStyle/>
          <a:p>
            <a:r>
              <a:rPr lang="cs-CZ" sz="1000" dirty="0">
                <a:solidFill>
                  <a:schemeClr val="bg1">
                    <a:lumMod val="85000"/>
                  </a:schemeClr>
                </a:solidFill>
              </a:rPr>
              <a:t>https://achilleus.cz/</a:t>
            </a:r>
          </a:p>
        </p:txBody>
      </p:sp>
      <p:sp>
        <p:nvSpPr>
          <p:cNvPr id="12" name="TextovéPole 11"/>
          <p:cNvSpPr txBox="1"/>
          <p:nvPr/>
        </p:nvSpPr>
        <p:spPr>
          <a:xfrm>
            <a:off x="8830236" y="2411506"/>
            <a:ext cx="2734235" cy="369332"/>
          </a:xfrm>
          <a:prstGeom prst="rect">
            <a:avLst/>
          </a:prstGeom>
          <a:noFill/>
        </p:spPr>
        <p:txBody>
          <a:bodyPr wrap="square" rtlCol="0">
            <a:spAutoFit/>
          </a:bodyPr>
          <a:lstStyle/>
          <a:p>
            <a:r>
              <a:rPr lang="cs-CZ" dirty="0"/>
              <a:t>Pes </a:t>
            </a:r>
            <a:r>
              <a:rPr lang="cs-CZ" dirty="0" err="1"/>
              <a:t>equinovarus</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Posouzení kůže</a:t>
            </a:r>
          </a:p>
        </p:txBody>
      </p:sp>
      <p:sp>
        <p:nvSpPr>
          <p:cNvPr id="3" name="Zástupný symbol pro obsah 2"/>
          <p:cNvSpPr>
            <a:spLocks noGrp="1"/>
          </p:cNvSpPr>
          <p:nvPr>
            <p:ph idx="1"/>
          </p:nvPr>
        </p:nvSpPr>
        <p:spPr/>
        <p:txBody>
          <a:bodyPr>
            <a:normAutofit fontScale="92500" lnSpcReduction="10000"/>
          </a:bodyPr>
          <a:lstStyle/>
          <a:p>
            <a:r>
              <a:rPr lang="cs-CZ" dirty="0"/>
              <a:t>Všímáme si barvy kůže, kvality prokrvení (do 2s)</a:t>
            </a:r>
          </a:p>
          <a:p>
            <a:r>
              <a:rPr lang="cs-CZ" dirty="0"/>
              <a:t>Pokryt mazlavou bělavou vrstvou – mázek – </a:t>
            </a:r>
            <a:r>
              <a:rPr lang="cs-CZ" dirty="0" err="1"/>
              <a:t>vernix</a:t>
            </a:r>
            <a:r>
              <a:rPr lang="cs-CZ" dirty="0"/>
              <a:t> </a:t>
            </a:r>
            <a:r>
              <a:rPr lang="cs-CZ" dirty="0" err="1"/>
              <a:t>caseosa</a:t>
            </a:r>
            <a:endParaRPr lang="cs-CZ" dirty="0"/>
          </a:p>
          <a:p>
            <a:r>
              <a:rPr lang="cs-CZ" dirty="0"/>
              <a:t>Velmi časté jsou erytémy až </a:t>
            </a:r>
            <a:r>
              <a:rPr lang="cs-CZ" dirty="0" err="1"/>
              <a:t>angiomatózy</a:t>
            </a:r>
            <a:r>
              <a:rPr lang="cs-CZ" dirty="0"/>
              <a:t> – čelo, víčka</a:t>
            </a:r>
          </a:p>
          <a:p>
            <a:r>
              <a:rPr lang="cs-CZ" dirty="0"/>
              <a:t>Mília – bělavé nebo žlutavé tečky na nose/ v obličeji</a:t>
            </a:r>
          </a:p>
          <a:p>
            <a:r>
              <a:rPr lang="cs-CZ" dirty="0"/>
              <a:t>Ikterus – žluté zbarvení kůže -  fyziologicky se objevuje nejdříve za 24hod po porodu, </a:t>
            </a:r>
            <a:r>
              <a:rPr lang="cs-CZ" dirty="0" err="1"/>
              <a:t>max.hodnota</a:t>
            </a:r>
            <a:r>
              <a:rPr lang="cs-CZ" dirty="0"/>
              <a:t> 3.-5.den, odezní do 14.dní – zvýšené hodnoty </a:t>
            </a:r>
            <a:r>
              <a:rPr lang="cs-CZ" dirty="0" err="1"/>
              <a:t>nekojungovaného</a:t>
            </a:r>
            <a:r>
              <a:rPr lang="cs-CZ" dirty="0"/>
              <a:t> bilirubinu, dle grafu </a:t>
            </a:r>
            <a:r>
              <a:rPr lang="cs-CZ" dirty="0" err="1"/>
              <a:t>ev.fototerapie</a:t>
            </a:r>
            <a:r>
              <a:rPr lang="cs-CZ" dirty="0"/>
              <a:t> – nejčastější důvody – </a:t>
            </a:r>
            <a:r>
              <a:rPr lang="cs-CZ" dirty="0" err="1"/>
              <a:t>izoimunizace</a:t>
            </a:r>
            <a:r>
              <a:rPr lang="cs-CZ" dirty="0"/>
              <a:t> v </a:t>
            </a:r>
            <a:r>
              <a:rPr lang="cs-CZ" dirty="0" err="1"/>
              <a:t>Rh</a:t>
            </a:r>
            <a:r>
              <a:rPr lang="cs-CZ" dirty="0"/>
              <a:t> nebo AB0 systému – měříme transkutánně (orientačně)/ z venózní krve</a:t>
            </a:r>
          </a:p>
          <a:p>
            <a:r>
              <a:rPr lang="cs-CZ" dirty="0"/>
              <a:t>Névy, petechie (↑venózní tlak během porodu), hematomy, mongolská skvrna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A42A53E-56C2-62A4-EF2A-CB52E14620D2}"/>
              </a:ext>
            </a:extLst>
          </p:cNvPr>
          <p:cNvSpPr>
            <a:spLocks noGrp="1"/>
          </p:cNvSpPr>
          <p:nvPr>
            <p:ph type="title"/>
          </p:nvPr>
        </p:nvSpPr>
        <p:spPr/>
        <p:txBody>
          <a:bodyPr/>
          <a:lstStyle/>
          <a:p>
            <a:r>
              <a:rPr lang="cs-CZ" dirty="0"/>
              <a:t>Novorozenec </a:t>
            </a:r>
          </a:p>
        </p:txBody>
      </p:sp>
      <p:sp>
        <p:nvSpPr>
          <p:cNvPr id="3" name="Zástupný obsah 2">
            <a:extLst>
              <a:ext uri="{FF2B5EF4-FFF2-40B4-BE49-F238E27FC236}">
                <a16:creationId xmlns:a16="http://schemas.microsoft.com/office/drawing/2014/main" xmlns="" id="{524E2B2B-2657-AD9A-9AFB-42438A67EF27}"/>
              </a:ext>
            </a:extLst>
          </p:cNvPr>
          <p:cNvSpPr>
            <a:spLocks noGrp="1"/>
          </p:cNvSpPr>
          <p:nvPr>
            <p:ph idx="1"/>
          </p:nvPr>
        </p:nvSpPr>
        <p:spPr>
          <a:xfrm>
            <a:off x="838200" y="1553227"/>
            <a:ext cx="10515600" cy="5148198"/>
          </a:xfrm>
        </p:spPr>
        <p:txBody>
          <a:bodyPr>
            <a:normAutofit fontScale="70000" lnSpcReduction="20000"/>
          </a:bodyPr>
          <a:lstStyle/>
          <a:p>
            <a:pPr marL="0" indent="0">
              <a:buNone/>
            </a:pPr>
            <a:r>
              <a:rPr lang="cs-CZ" sz="2600" dirty="0">
                <a:effectLst/>
              </a:rPr>
              <a:t>Klasifikace podle </a:t>
            </a:r>
            <a:r>
              <a:rPr lang="cs-CZ" sz="2600" dirty="0" err="1">
                <a:effectLst/>
              </a:rPr>
              <a:t>délky</a:t>
            </a:r>
            <a:r>
              <a:rPr lang="cs-CZ" sz="2600" dirty="0">
                <a:effectLst/>
              </a:rPr>
              <a:t> </a:t>
            </a:r>
            <a:r>
              <a:rPr lang="cs-CZ" sz="2600" dirty="0" err="1">
                <a:effectLst/>
              </a:rPr>
              <a:t>těhotenstvi</a:t>
            </a:r>
            <a:r>
              <a:rPr lang="cs-CZ" sz="2600" dirty="0">
                <a:effectLst/>
              </a:rPr>
              <a:t>́ (</a:t>
            </a:r>
            <a:r>
              <a:rPr lang="cs-CZ" sz="2600" dirty="0" err="1">
                <a:effectLst/>
              </a:rPr>
              <a:t>gestačni</a:t>
            </a:r>
            <a:r>
              <a:rPr lang="cs-CZ" sz="2600" dirty="0">
                <a:effectLst/>
              </a:rPr>
              <a:t>́ </a:t>
            </a:r>
            <a:r>
              <a:rPr lang="cs-CZ" sz="2600" dirty="0" err="1">
                <a:effectLst/>
              </a:rPr>
              <a:t>věk</a:t>
            </a:r>
            <a:r>
              <a:rPr lang="cs-CZ" sz="2600" dirty="0">
                <a:effectLst/>
              </a:rPr>
              <a:t>):</a:t>
            </a:r>
          </a:p>
          <a:p>
            <a:r>
              <a:rPr lang="cs-CZ" sz="2600" dirty="0" err="1">
                <a:effectLst/>
              </a:rPr>
              <a:t>Nedonošení</a:t>
            </a:r>
            <a:r>
              <a:rPr lang="cs-CZ" sz="2600" dirty="0">
                <a:effectLst/>
              </a:rPr>
              <a:t> – narození </a:t>
            </a:r>
            <a:r>
              <a:rPr lang="cs-CZ" sz="2600" dirty="0" err="1">
                <a:effectLst/>
              </a:rPr>
              <a:t>před</a:t>
            </a:r>
            <a:r>
              <a:rPr lang="cs-CZ" sz="2600" dirty="0">
                <a:effectLst/>
              </a:rPr>
              <a:t> </a:t>
            </a:r>
            <a:r>
              <a:rPr lang="cs-CZ" sz="2600" dirty="0" err="1">
                <a:effectLst/>
              </a:rPr>
              <a:t>termínem</a:t>
            </a:r>
            <a:r>
              <a:rPr lang="cs-CZ" sz="2600" dirty="0">
                <a:effectLst/>
              </a:rPr>
              <a:t> (37+6tt a mladší) </a:t>
            </a:r>
          </a:p>
          <a:p>
            <a:r>
              <a:rPr lang="cs-CZ" sz="2600" dirty="0" err="1">
                <a:effectLst/>
              </a:rPr>
              <a:t>Donošení</a:t>
            </a:r>
            <a:r>
              <a:rPr lang="cs-CZ" sz="2600" dirty="0">
                <a:effectLst/>
              </a:rPr>
              <a:t> – narození v </a:t>
            </a:r>
            <a:r>
              <a:rPr lang="cs-CZ" sz="2600" dirty="0" err="1">
                <a:effectLst/>
              </a:rPr>
              <a:t>termínu</a:t>
            </a:r>
            <a:r>
              <a:rPr lang="cs-CZ" sz="2600" dirty="0">
                <a:effectLst/>
              </a:rPr>
              <a:t> (38+0tt – 41+6tt)</a:t>
            </a:r>
            <a:endParaRPr lang="cs-CZ" sz="2600" dirty="0"/>
          </a:p>
          <a:p>
            <a:r>
              <a:rPr lang="cs-CZ" sz="2600" dirty="0" err="1">
                <a:effectLst/>
              </a:rPr>
              <a:t>Přenášení</a:t>
            </a:r>
            <a:r>
              <a:rPr lang="cs-CZ" sz="2600" dirty="0">
                <a:effectLst/>
              </a:rPr>
              <a:t> – narození po </a:t>
            </a:r>
            <a:r>
              <a:rPr lang="cs-CZ" sz="2600" dirty="0" err="1">
                <a:effectLst/>
              </a:rPr>
              <a:t>termínu</a:t>
            </a:r>
            <a:r>
              <a:rPr lang="cs-CZ" sz="2600" dirty="0">
                <a:effectLst/>
              </a:rPr>
              <a:t> (od 42+0tt)</a:t>
            </a:r>
          </a:p>
          <a:p>
            <a:pPr marL="0" indent="0">
              <a:buNone/>
            </a:pPr>
            <a:endParaRPr lang="cs-CZ" sz="2600" dirty="0"/>
          </a:p>
          <a:p>
            <a:pPr marL="0" indent="0">
              <a:buNone/>
            </a:pPr>
            <a:r>
              <a:rPr lang="cs-CZ" sz="2600" dirty="0">
                <a:effectLst/>
              </a:rPr>
              <a:t>Klasifikace podle porodní váhy</a:t>
            </a:r>
          </a:p>
          <a:p>
            <a:r>
              <a:rPr lang="cs-CZ" sz="2600" dirty="0"/>
              <a:t>Novorozenec s nízkou porodní hmotností (LBW – </a:t>
            </a:r>
            <a:r>
              <a:rPr lang="cs-CZ" sz="2600" dirty="0" err="1"/>
              <a:t>low-birth-weight</a:t>
            </a:r>
            <a:r>
              <a:rPr lang="cs-CZ" sz="2600" dirty="0"/>
              <a:t> infant) – pod 2500g</a:t>
            </a:r>
          </a:p>
          <a:p>
            <a:r>
              <a:rPr lang="cs-CZ" sz="2600" dirty="0">
                <a:effectLst/>
              </a:rPr>
              <a:t>Novorozenec s velmi nízkou porodní hmotností (VLBW – very-</a:t>
            </a:r>
            <a:r>
              <a:rPr lang="cs-CZ" sz="2600" dirty="0" err="1">
                <a:effectLst/>
              </a:rPr>
              <a:t>low</a:t>
            </a:r>
            <a:r>
              <a:rPr lang="cs-CZ" sz="2600" dirty="0">
                <a:effectLst/>
              </a:rPr>
              <a:t>-</a:t>
            </a:r>
            <a:r>
              <a:rPr lang="cs-CZ" sz="2600" dirty="0" err="1">
                <a:effectLst/>
              </a:rPr>
              <a:t>birth-weight</a:t>
            </a:r>
            <a:r>
              <a:rPr lang="cs-CZ" sz="2600" dirty="0">
                <a:effectLst/>
              </a:rPr>
              <a:t> infant) – pod 1500g</a:t>
            </a:r>
          </a:p>
          <a:p>
            <a:r>
              <a:rPr lang="cs-CZ" sz="2600" dirty="0"/>
              <a:t>Novorozenec s extrémně nízkou porodní hmotností (ELBW – </a:t>
            </a:r>
            <a:r>
              <a:rPr lang="cs-CZ" sz="2600" dirty="0" err="1"/>
              <a:t>extremely-low-birth-weight</a:t>
            </a:r>
            <a:r>
              <a:rPr lang="cs-CZ" sz="2600" dirty="0"/>
              <a:t> infant) – pod 1000g</a:t>
            </a:r>
          </a:p>
          <a:p>
            <a:endParaRPr lang="cs-CZ" sz="2600" dirty="0"/>
          </a:p>
          <a:p>
            <a:pPr marL="0" indent="0">
              <a:buNone/>
            </a:pPr>
            <a:r>
              <a:rPr lang="cs-CZ" sz="2600" dirty="0"/>
              <a:t>Klasifikace novorozenců podle vztahu porodní hmotnosti a gestačního věku</a:t>
            </a:r>
          </a:p>
          <a:p>
            <a:r>
              <a:rPr lang="cs-CZ" sz="2600" dirty="0" err="1"/>
              <a:t>Eutrof</a:t>
            </a:r>
            <a:r>
              <a:rPr lang="cs-CZ" sz="2600" dirty="0"/>
              <a:t>/</a:t>
            </a:r>
            <a:r>
              <a:rPr lang="cs-CZ" sz="2600" dirty="0" err="1"/>
              <a:t>normotrof</a:t>
            </a:r>
            <a:r>
              <a:rPr lang="cs-CZ" sz="2600" dirty="0"/>
              <a:t> – porodní hmotnost je přiměřená gestačnímu věku</a:t>
            </a:r>
          </a:p>
          <a:p>
            <a:r>
              <a:rPr lang="cs-CZ" sz="2600" dirty="0" err="1"/>
              <a:t>Hypotrof</a:t>
            </a:r>
            <a:r>
              <a:rPr lang="cs-CZ" sz="2600" dirty="0"/>
              <a:t> – porodní hmotnost je nižší než by odpovídalo gestačnímu věku</a:t>
            </a:r>
          </a:p>
          <a:p>
            <a:r>
              <a:rPr lang="cs-CZ" sz="2600" dirty="0" err="1"/>
              <a:t>Hypertrof</a:t>
            </a:r>
            <a:r>
              <a:rPr lang="cs-CZ" sz="2600" dirty="0"/>
              <a:t> – porodní hmotnost je vyšší než by odpovídalo gestačnímu věku</a:t>
            </a:r>
          </a:p>
          <a:p>
            <a:pPr marL="0" indent="0">
              <a:buNone/>
            </a:pPr>
            <a:r>
              <a:rPr lang="cs-CZ" sz="1800" dirty="0">
                <a:effectLst/>
                <a:latin typeface="Helvetica" pitchFamily="2" charset="0"/>
              </a:rPr>
              <a:t/>
            </a:r>
            <a:br>
              <a:rPr lang="cs-CZ" sz="1800" dirty="0">
                <a:effectLst/>
                <a:latin typeface="Helvetica" pitchFamily="2" charset="0"/>
              </a:rPr>
            </a:br>
            <a:endParaRPr lang="cs-CZ" dirty="0"/>
          </a:p>
          <a:p>
            <a:pPr marL="0" indent="0">
              <a:buNone/>
            </a:pPr>
            <a:endParaRPr lang="cs-CZ" dirty="0"/>
          </a:p>
        </p:txBody>
      </p:sp>
    </p:spTree>
    <p:extLst>
      <p:ext uri="{BB962C8B-B14F-4D97-AF65-F5344CB8AC3E}">
        <p14:creationId xmlns:p14="http://schemas.microsoft.com/office/powerpoint/2010/main" xmlns="" val="3250586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26972" t="16253" r="9371" b="11699"/>
          <a:stretch>
            <a:fillRect/>
          </a:stretch>
        </p:blipFill>
        <p:spPr bwMode="auto">
          <a:xfrm>
            <a:off x="1360768" y="207000"/>
            <a:ext cx="9470465" cy="6444000"/>
          </a:xfrm>
          <a:prstGeom prst="rect">
            <a:avLst/>
          </a:prstGeom>
          <a:noFill/>
          <a:ln w="9525">
            <a:noFill/>
            <a:miter lim="800000"/>
            <a:headEnd/>
            <a:tailEnd/>
          </a:ln>
        </p:spPr>
      </p:pic>
      <p:sp>
        <p:nvSpPr>
          <p:cNvPr id="5" name="TextovéPole 4"/>
          <p:cNvSpPr txBox="1"/>
          <p:nvPr/>
        </p:nvSpPr>
        <p:spPr>
          <a:xfrm>
            <a:off x="0" y="6611779"/>
            <a:ext cx="11447929" cy="246221"/>
          </a:xfrm>
          <a:prstGeom prst="rect">
            <a:avLst/>
          </a:prstGeom>
          <a:noFill/>
        </p:spPr>
        <p:txBody>
          <a:bodyPr wrap="square" rtlCol="0">
            <a:spAutoFit/>
          </a:bodyPr>
          <a:lstStyle/>
          <a:p>
            <a:r>
              <a:rPr lang="cs-CZ" sz="1000" dirty="0">
                <a:solidFill>
                  <a:schemeClr val="bg1">
                    <a:lumMod val="85000"/>
                  </a:schemeClr>
                </a:solidFill>
              </a:rPr>
              <a:t>https://cneos.cz/wp-content/uploads/2022/08/Hyperbilirubinemie_2004_Algoritmus.pdf</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stažený soubor.jfif"/>
          <p:cNvPicPr>
            <a:picLocks noChangeAspect="1"/>
          </p:cNvPicPr>
          <p:nvPr/>
        </p:nvPicPr>
        <p:blipFill>
          <a:blip r:embed="rId2"/>
          <a:stretch>
            <a:fillRect/>
          </a:stretch>
        </p:blipFill>
        <p:spPr>
          <a:xfrm>
            <a:off x="431146" y="619965"/>
            <a:ext cx="2562225" cy="1781175"/>
          </a:xfrm>
          <a:prstGeom prst="rect">
            <a:avLst/>
          </a:prstGeom>
        </p:spPr>
      </p:pic>
      <p:sp>
        <p:nvSpPr>
          <p:cNvPr id="5" name="TextovéPole 4"/>
          <p:cNvSpPr txBox="1"/>
          <p:nvPr/>
        </p:nvSpPr>
        <p:spPr>
          <a:xfrm>
            <a:off x="448235" y="259976"/>
            <a:ext cx="2590800" cy="369332"/>
          </a:xfrm>
          <a:prstGeom prst="rect">
            <a:avLst/>
          </a:prstGeom>
          <a:noFill/>
        </p:spPr>
        <p:txBody>
          <a:bodyPr wrap="square" rtlCol="0">
            <a:spAutoFit/>
          </a:bodyPr>
          <a:lstStyle/>
          <a:p>
            <a:r>
              <a:rPr lang="cs-CZ" dirty="0"/>
              <a:t>Milia</a:t>
            </a:r>
          </a:p>
        </p:txBody>
      </p:sp>
      <p:sp>
        <p:nvSpPr>
          <p:cNvPr id="6" name="TextovéPole 5"/>
          <p:cNvSpPr txBox="1"/>
          <p:nvPr/>
        </p:nvSpPr>
        <p:spPr>
          <a:xfrm>
            <a:off x="430306" y="2420471"/>
            <a:ext cx="2886635" cy="246221"/>
          </a:xfrm>
          <a:prstGeom prst="rect">
            <a:avLst/>
          </a:prstGeom>
          <a:noFill/>
        </p:spPr>
        <p:txBody>
          <a:bodyPr wrap="square" rtlCol="0">
            <a:spAutoFit/>
          </a:bodyPr>
          <a:lstStyle/>
          <a:p>
            <a:r>
              <a:rPr lang="cs-CZ" sz="1000" dirty="0">
                <a:solidFill>
                  <a:schemeClr val="bg1">
                    <a:lumMod val="85000"/>
                  </a:schemeClr>
                </a:solidFill>
              </a:rPr>
              <a:t>http://blog.pregnancy101.in/</a:t>
            </a:r>
            <a:r>
              <a:rPr lang="cs-CZ" sz="1000" dirty="0" err="1">
                <a:solidFill>
                  <a:schemeClr val="bg1">
                    <a:lumMod val="85000"/>
                  </a:schemeClr>
                </a:solidFill>
              </a:rPr>
              <a:t>tag</a:t>
            </a:r>
            <a:r>
              <a:rPr lang="cs-CZ" sz="1000" dirty="0">
                <a:solidFill>
                  <a:schemeClr val="bg1">
                    <a:lumMod val="85000"/>
                  </a:schemeClr>
                </a:solidFill>
              </a:rPr>
              <a:t>/milia-in-</a:t>
            </a:r>
            <a:r>
              <a:rPr lang="cs-CZ" sz="1000" dirty="0" err="1">
                <a:solidFill>
                  <a:schemeClr val="bg1">
                    <a:lumMod val="85000"/>
                  </a:schemeClr>
                </a:solidFill>
              </a:rPr>
              <a:t>newborn</a:t>
            </a:r>
            <a:r>
              <a:rPr lang="cs-CZ" sz="1000" dirty="0">
                <a:solidFill>
                  <a:schemeClr val="bg1">
                    <a:lumMod val="85000"/>
                  </a:schemeClr>
                </a:solidFill>
              </a:rPr>
              <a:t>/</a:t>
            </a:r>
          </a:p>
        </p:txBody>
      </p:sp>
      <p:pic>
        <p:nvPicPr>
          <p:cNvPr id="7" name="Obrázek 6" descr="vernix1.jpg"/>
          <p:cNvPicPr>
            <a:picLocks noChangeAspect="1"/>
          </p:cNvPicPr>
          <p:nvPr/>
        </p:nvPicPr>
        <p:blipFill>
          <a:blip r:embed="rId3"/>
          <a:stretch>
            <a:fillRect/>
          </a:stretch>
        </p:blipFill>
        <p:spPr>
          <a:xfrm>
            <a:off x="412946" y="3007938"/>
            <a:ext cx="5428397" cy="3492000"/>
          </a:xfrm>
          <a:prstGeom prst="rect">
            <a:avLst/>
          </a:prstGeom>
        </p:spPr>
      </p:pic>
      <p:sp>
        <p:nvSpPr>
          <p:cNvPr id="8" name="TextovéPole 7"/>
          <p:cNvSpPr txBox="1"/>
          <p:nvPr/>
        </p:nvSpPr>
        <p:spPr>
          <a:xfrm>
            <a:off x="394447" y="6553200"/>
            <a:ext cx="5154706" cy="246221"/>
          </a:xfrm>
          <a:prstGeom prst="rect">
            <a:avLst/>
          </a:prstGeom>
          <a:noFill/>
        </p:spPr>
        <p:txBody>
          <a:bodyPr wrap="square" rtlCol="0">
            <a:spAutoFit/>
          </a:bodyPr>
          <a:lstStyle/>
          <a:p>
            <a:r>
              <a:rPr lang="cs-CZ" sz="1000" dirty="0">
                <a:solidFill>
                  <a:schemeClr val="bg1">
                    <a:lumMod val="85000"/>
                  </a:schemeClr>
                </a:solidFill>
              </a:rPr>
              <a:t>https://sg.theasianparent.com/vernix-benefits-newborn</a:t>
            </a:r>
          </a:p>
        </p:txBody>
      </p:sp>
      <p:sp>
        <p:nvSpPr>
          <p:cNvPr id="9" name="TextovéPole 8"/>
          <p:cNvSpPr txBox="1"/>
          <p:nvPr/>
        </p:nvSpPr>
        <p:spPr>
          <a:xfrm>
            <a:off x="412376" y="2734235"/>
            <a:ext cx="5334000" cy="369332"/>
          </a:xfrm>
          <a:prstGeom prst="rect">
            <a:avLst/>
          </a:prstGeom>
          <a:noFill/>
        </p:spPr>
        <p:txBody>
          <a:bodyPr wrap="square" rtlCol="0">
            <a:spAutoFit/>
          </a:bodyPr>
          <a:lstStyle/>
          <a:p>
            <a:r>
              <a:rPr lang="cs-CZ" dirty="0" err="1"/>
              <a:t>Vernix</a:t>
            </a:r>
            <a:r>
              <a:rPr lang="cs-CZ" dirty="0"/>
              <a:t> </a:t>
            </a:r>
            <a:r>
              <a:rPr lang="cs-CZ" dirty="0" err="1"/>
              <a:t>caseosa</a:t>
            </a:r>
            <a:endParaRPr lang="cs-CZ" dirty="0"/>
          </a:p>
        </p:txBody>
      </p:sp>
      <p:pic>
        <p:nvPicPr>
          <p:cNvPr id="10" name="Obrázek 9" descr="bayi-dibiarkan-meninggal-sakit-kuning.jpg"/>
          <p:cNvPicPr>
            <a:picLocks noChangeAspect="1"/>
          </p:cNvPicPr>
          <p:nvPr/>
        </p:nvPicPr>
        <p:blipFill>
          <a:blip r:embed="rId4"/>
          <a:stretch>
            <a:fillRect/>
          </a:stretch>
        </p:blipFill>
        <p:spPr>
          <a:xfrm>
            <a:off x="4365258" y="391365"/>
            <a:ext cx="3575915" cy="2376000"/>
          </a:xfrm>
          <a:prstGeom prst="rect">
            <a:avLst/>
          </a:prstGeom>
        </p:spPr>
      </p:pic>
      <p:sp>
        <p:nvSpPr>
          <p:cNvPr id="11" name="TextovéPole 10"/>
          <p:cNvSpPr txBox="1"/>
          <p:nvPr/>
        </p:nvSpPr>
        <p:spPr>
          <a:xfrm>
            <a:off x="4347883" y="2752165"/>
            <a:ext cx="5100917" cy="246221"/>
          </a:xfrm>
          <a:prstGeom prst="rect">
            <a:avLst/>
          </a:prstGeom>
          <a:noFill/>
        </p:spPr>
        <p:txBody>
          <a:bodyPr wrap="square" rtlCol="0">
            <a:spAutoFit/>
          </a:bodyPr>
          <a:lstStyle/>
          <a:p>
            <a:r>
              <a:rPr lang="cs-CZ" sz="1000" dirty="0">
                <a:solidFill>
                  <a:schemeClr val="bg1">
                    <a:lumMod val="85000"/>
                  </a:schemeClr>
                </a:solidFill>
              </a:rPr>
              <a:t>https://id.theasianparent.com/bayi-dibiarkan-meninggal-karena-sakit-kuning</a:t>
            </a:r>
          </a:p>
        </p:txBody>
      </p:sp>
      <p:sp>
        <p:nvSpPr>
          <p:cNvPr id="12" name="TextovéPole 11"/>
          <p:cNvSpPr txBox="1"/>
          <p:nvPr/>
        </p:nvSpPr>
        <p:spPr>
          <a:xfrm>
            <a:off x="4329953" y="0"/>
            <a:ext cx="3675529" cy="369332"/>
          </a:xfrm>
          <a:prstGeom prst="rect">
            <a:avLst/>
          </a:prstGeom>
          <a:noFill/>
        </p:spPr>
        <p:txBody>
          <a:bodyPr wrap="square" rtlCol="0">
            <a:spAutoFit/>
          </a:bodyPr>
          <a:lstStyle/>
          <a:p>
            <a:r>
              <a:rPr lang="cs-CZ" dirty="0"/>
              <a:t>Ikterus</a:t>
            </a:r>
          </a:p>
        </p:txBody>
      </p:sp>
      <p:pic>
        <p:nvPicPr>
          <p:cNvPr id="13" name="Obrázek 12" descr="mongolska-skvrna-priznaky-projevy-symptomy.jpg"/>
          <p:cNvPicPr>
            <a:picLocks noChangeAspect="1"/>
          </p:cNvPicPr>
          <p:nvPr/>
        </p:nvPicPr>
        <p:blipFill>
          <a:blip r:embed="rId5"/>
          <a:stretch>
            <a:fillRect/>
          </a:stretch>
        </p:blipFill>
        <p:spPr>
          <a:xfrm>
            <a:off x="6301907" y="3160059"/>
            <a:ext cx="5648325" cy="3048000"/>
          </a:xfrm>
          <a:prstGeom prst="rect">
            <a:avLst/>
          </a:prstGeom>
        </p:spPr>
      </p:pic>
      <p:sp>
        <p:nvSpPr>
          <p:cNvPr id="14" name="TextovéPole 13"/>
          <p:cNvSpPr txBox="1"/>
          <p:nvPr/>
        </p:nvSpPr>
        <p:spPr>
          <a:xfrm>
            <a:off x="6347012" y="6230471"/>
            <a:ext cx="5074023" cy="246221"/>
          </a:xfrm>
          <a:prstGeom prst="rect">
            <a:avLst/>
          </a:prstGeom>
          <a:noFill/>
        </p:spPr>
        <p:txBody>
          <a:bodyPr wrap="square" rtlCol="0">
            <a:spAutoFit/>
          </a:bodyPr>
          <a:lstStyle/>
          <a:p>
            <a:r>
              <a:rPr lang="cs-CZ" sz="1000" dirty="0">
                <a:solidFill>
                  <a:schemeClr val="bg1">
                    <a:lumMod val="85000"/>
                  </a:schemeClr>
                </a:solidFill>
              </a:rPr>
              <a:t>https://www.priznaky-projevy.cz/kozni/992-mongolska-skvrna-priznaky-projevy-symptomy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Posouzení dýchání a činnosti srdce</a:t>
            </a:r>
          </a:p>
        </p:txBody>
      </p:sp>
      <p:sp>
        <p:nvSpPr>
          <p:cNvPr id="3" name="Zástupný symbol pro obsah 2"/>
          <p:cNvSpPr>
            <a:spLocks noGrp="1"/>
          </p:cNvSpPr>
          <p:nvPr>
            <p:ph idx="1"/>
          </p:nvPr>
        </p:nvSpPr>
        <p:spPr/>
        <p:txBody>
          <a:bodyPr>
            <a:normAutofit/>
          </a:bodyPr>
          <a:lstStyle/>
          <a:p>
            <a:r>
              <a:rPr lang="cs-CZ" dirty="0"/>
              <a:t>Auskultace plic – jsou plíce rozepjaté? – sklípkové dýchání symetricky slyšitelné</a:t>
            </a:r>
          </a:p>
          <a:p>
            <a:r>
              <a:rPr lang="cs-CZ" dirty="0"/>
              <a:t>Hodnotíme pravidelnost, frekvenci dýchání (30-60/min)</a:t>
            </a:r>
          </a:p>
          <a:p>
            <a:r>
              <a:rPr lang="cs-CZ" dirty="0"/>
              <a:t>Apnoická pauza -  vynechání dechu trvající déle než 20s s poklesem saturace O</a:t>
            </a:r>
            <a:r>
              <a:rPr lang="cs-CZ" baseline="-25000" dirty="0"/>
              <a:t>2</a:t>
            </a:r>
            <a:r>
              <a:rPr lang="cs-CZ" dirty="0"/>
              <a:t> (cyanózou) nebo i bradykardií (tepová frekvence &lt; 100/min.) – nezralost dechového centra</a:t>
            </a:r>
          </a:p>
          <a:p>
            <a:r>
              <a:rPr lang="cs-CZ" dirty="0"/>
              <a:t>Auskultace srdce – frekvence (100-160/min v klidu)</a:t>
            </a:r>
          </a:p>
          <a:p>
            <a:r>
              <a:rPr lang="cs-CZ" dirty="0"/>
              <a:t>Pravidelnost AS, šelest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hlavičky</a:t>
            </a:r>
          </a:p>
        </p:txBody>
      </p:sp>
      <p:sp>
        <p:nvSpPr>
          <p:cNvPr id="3" name="Zástupný symbol pro obsah 2"/>
          <p:cNvSpPr>
            <a:spLocks noGrp="1"/>
          </p:cNvSpPr>
          <p:nvPr>
            <p:ph idx="1"/>
          </p:nvPr>
        </p:nvSpPr>
        <p:spPr/>
        <p:txBody>
          <a:bodyPr>
            <a:normAutofit fontScale="85000" lnSpcReduction="20000"/>
          </a:bodyPr>
          <a:lstStyle/>
          <a:p>
            <a:r>
              <a:rPr lang="cs-CZ" sz="2800" dirty="0"/>
              <a:t>Tvar – </a:t>
            </a:r>
            <a:r>
              <a:rPr lang="cs-CZ" sz="2800" dirty="0" err="1"/>
              <a:t>mezocefalie</a:t>
            </a:r>
            <a:r>
              <a:rPr lang="cs-CZ" sz="2800" dirty="0"/>
              <a:t>, dolichocefalie, brachycefalie</a:t>
            </a:r>
          </a:p>
          <a:p>
            <a:r>
              <a:rPr lang="cs-CZ" sz="2800" dirty="0"/>
              <a:t>Palpovat velkou fontanelu – rozměr, poloha (pod/v/nad </a:t>
            </a:r>
            <a:r>
              <a:rPr lang="cs-CZ" sz="2800" dirty="0" err="1"/>
              <a:t>niveau</a:t>
            </a:r>
            <a:r>
              <a:rPr lang="cs-CZ" sz="2800" dirty="0"/>
              <a:t>)</a:t>
            </a:r>
          </a:p>
          <a:p>
            <a:r>
              <a:rPr lang="cs-CZ" sz="2800" dirty="0" err="1"/>
              <a:t>Caput</a:t>
            </a:r>
            <a:r>
              <a:rPr lang="cs-CZ" sz="2800" dirty="0"/>
              <a:t> </a:t>
            </a:r>
            <a:r>
              <a:rPr lang="cs-CZ" sz="2800" dirty="0" err="1"/>
              <a:t>succedaneum</a:t>
            </a:r>
            <a:r>
              <a:rPr lang="cs-CZ" sz="2800" dirty="0"/>
              <a:t> – poporodní nádor – měkké, těstovité prosáknutí podkoží, překrývá lebeční švy, nejčastěji záhlaví/temeno</a:t>
            </a:r>
          </a:p>
          <a:p>
            <a:r>
              <a:rPr lang="cs-CZ" sz="2800" dirty="0" err="1"/>
              <a:t>Kefalhematom</a:t>
            </a:r>
            <a:r>
              <a:rPr lang="cs-CZ" sz="2800" dirty="0"/>
              <a:t> – výron krve pod periost, tuhý ,fluktuující, nepřesahující lebeční švy, nejčastěji oboustranně/parietálně, resorbuje se delší dobu, může částečně kalcifikovat</a:t>
            </a:r>
          </a:p>
          <a:p>
            <a:r>
              <a:rPr lang="cs-CZ" sz="2800" dirty="0"/>
              <a:t>Všimneme si ušních boltců – hodnocení zralosti</a:t>
            </a:r>
          </a:p>
          <a:p>
            <a:r>
              <a:rPr lang="cs-CZ" sz="2800" dirty="0"/>
              <a:t>Oční víčka – bývají prosáklá, násilím neotvíráme, krvácení pod korneální spojivku – zvýšený tlak při průchodu porodním kanálem</a:t>
            </a:r>
          </a:p>
          <a:p>
            <a:r>
              <a:rPr lang="cs-CZ" sz="2800" dirty="0"/>
              <a:t>Rty – rozštěp, celistvost patra, neonatální zub</a:t>
            </a:r>
          </a:p>
          <a:p>
            <a:r>
              <a:rPr lang="cs-CZ" sz="2800" dirty="0"/>
              <a:t>Nos – průchodnost choan</a:t>
            </a:r>
          </a:p>
          <a:p>
            <a:endParaRPr lang="cs-CZ" dirty="0"/>
          </a:p>
        </p:txBody>
      </p:sp>
      <p:pic>
        <p:nvPicPr>
          <p:cNvPr id="4" name="Obrázek 3" descr="2-45_image_0001-2-orig.jpg"/>
          <p:cNvPicPr>
            <a:picLocks noChangeAspect="1"/>
          </p:cNvPicPr>
          <p:nvPr/>
        </p:nvPicPr>
        <p:blipFill>
          <a:blip r:embed="rId2"/>
          <a:stretch>
            <a:fillRect/>
          </a:stretch>
        </p:blipFill>
        <p:spPr>
          <a:xfrm>
            <a:off x="9081258" y="4662000"/>
            <a:ext cx="2420999" cy="2196000"/>
          </a:xfrm>
          <a:prstGeom prst="rect">
            <a:avLst/>
          </a:prstGeom>
        </p:spPr>
      </p:pic>
      <p:sp>
        <p:nvSpPr>
          <p:cNvPr id="5" name="TextovéPole 4"/>
          <p:cNvSpPr txBox="1"/>
          <p:nvPr/>
        </p:nvSpPr>
        <p:spPr>
          <a:xfrm>
            <a:off x="7351059" y="6488668"/>
            <a:ext cx="4132729" cy="369332"/>
          </a:xfrm>
          <a:prstGeom prst="rect">
            <a:avLst/>
          </a:prstGeom>
          <a:noFill/>
        </p:spPr>
        <p:txBody>
          <a:bodyPr wrap="square" rtlCol="0">
            <a:spAutoFit/>
          </a:bodyPr>
          <a:lstStyle/>
          <a:p>
            <a:r>
              <a:rPr lang="cs-CZ" dirty="0" err="1"/>
              <a:t>Kefalhematom</a:t>
            </a:r>
            <a:endParaRPr lang="cs-CZ"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hrudníku, břicha a zad</a:t>
            </a:r>
          </a:p>
        </p:txBody>
      </p:sp>
      <p:sp>
        <p:nvSpPr>
          <p:cNvPr id="3" name="Zástupný symbol pro obsah 2"/>
          <p:cNvSpPr>
            <a:spLocks noGrp="1"/>
          </p:cNvSpPr>
          <p:nvPr>
            <p:ph idx="1"/>
          </p:nvPr>
        </p:nvSpPr>
        <p:spPr/>
        <p:txBody>
          <a:bodyPr>
            <a:normAutofit fontScale="92500" lnSpcReduction="20000"/>
          </a:bodyPr>
          <a:lstStyle/>
          <a:p>
            <a:r>
              <a:rPr lang="cs-CZ" dirty="0"/>
              <a:t>Tvar hrudního koše, bradavky (hodnocení zralosti)</a:t>
            </a:r>
          </a:p>
          <a:p>
            <a:r>
              <a:rPr lang="cs-CZ" dirty="0"/>
              <a:t>Prohmatat klíční kosti (krepitace) – fraktura klavikuly zejména u větších plodů/ po komplikovaném porodu/klešťový porod – šetrné zacházení, spontánně se zhojí během několika týdnů</a:t>
            </a:r>
          </a:p>
          <a:p>
            <a:r>
              <a:rPr lang="cs-CZ" dirty="0"/>
              <a:t>Prsní žlázy – někdy i se sekrecí, ev. jejich zvětšení – fyziologická hormonální reakce</a:t>
            </a:r>
          </a:p>
          <a:p>
            <a:r>
              <a:rPr lang="cs-CZ" dirty="0"/>
              <a:t>Palpace bříška – játra mohou fyziologicky přesahovat oblouk o 1-2cm, slezina většinou nehmatná, mohou být hmatné obě ledviny, vyloučíme rezistenci, poslech peristaltika, kontrola pupku a jeho cév, umbilikální hernie</a:t>
            </a:r>
          </a:p>
          <a:p>
            <a:r>
              <a:rPr lang="cs-CZ" dirty="0"/>
              <a:t>palpace pulzace femorálních artérií – CAVE koarktace aorty</a:t>
            </a:r>
          </a:p>
          <a:p>
            <a:r>
              <a:rPr lang="cs-CZ" dirty="0"/>
              <a:t>Záda- porušený kožní kryt – </a:t>
            </a:r>
            <a:r>
              <a:rPr lang="cs-CZ" dirty="0" err="1"/>
              <a:t>herniace</a:t>
            </a:r>
            <a:r>
              <a:rPr lang="cs-CZ" dirty="0"/>
              <a:t> míšních obalů, někdy včetně nervové tkáně – meningokéla/</a:t>
            </a:r>
            <a:r>
              <a:rPr lang="cs-CZ" dirty="0" err="1"/>
              <a:t>meningomyelokéla</a:t>
            </a:r>
            <a:r>
              <a:rPr lang="cs-CZ" dirty="0"/>
              <a:t>, rozštěp páteře (spina </a:t>
            </a:r>
            <a:r>
              <a:rPr lang="cs-CZ" dirty="0" err="1"/>
              <a:t>bifida</a:t>
            </a:r>
            <a:r>
              <a:rPr lang="cs-CZ" dirty="0"/>
              <a:t>)</a:t>
            </a:r>
          </a:p>
          <a:p>
            <a:endParaRPr lang="cs-CZ" dirty="0"/>
          </a:p>
          <a:p>
            <a:endParaRPr lang="cs-CZ"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končetin + genitálu</a:t>
            </a:r>
          </a:p>
        </p:txBody>
      </p:sp>
      <p:sp>
        <p:nvSpPr>
          <p:cNvPr id="3" name="Zástupný symbol pro obsah 2"/>
          <p:cNvSpPr>
            <a:spLocks noGrp="1"/>
          </p:cNvSpPr>
          <p:nvPr>
            <p:ph idx="1"/>
          </p:nvPr>
        </p:nvSpPr>
        <p:spPr/>
        <p:txBody>
          <a:bodyPr>
            <a:normAutofit/>
          </a:bodyPr>
          <a:lstStyle/>
          <a:p>
            <a:r>
              <a:rPr lang="cs-CZ" dirty="0"/>
              <a:t>Vyšetření kyčlí k vyloučení dysplazie kyčelních kloubů (3 vyšetření)</a:t>
            </a:r>
          </a:p>
          <a:p>
            <a:r>
              <a:rPr lang="cs-CZ" dirty="0"/>
              <a:t>Tvar, hybnost končetin, syndaktylie, polydaktylie, redukční deformity</a:t>
            </a:r>
          </a:p>
          <a:p>
            <a:r>
              <a:rPr lang="cs-CZ" dirty="0"/>
              <a:t>Viz.známky zralosti, dále hydrokéla, vyústění </a:t>
            </a:r>
            <a:r>
              <a:rPr lang="cs-CZ" dirty="0" err="1"/>
              <a:t>uretry</a:t>
            </a:r>
            <a:r>
              <a:rPr lang="cs-CZ" dirty="0"/>
              <a:t> – </a:t>
            </a:r>
            <a:r>
              <a:rPr lang="cs-CZ" dirty="0" err="1"/>
              <a:t>hypospadie</a:t>
            </a:r>
            <a:r>
              <a:rPr lang="cs-CZ" dirty="0"/>
              <a:t>, nesestoupá varlata – pokud nelze varlata nahmatat ani v tříselné kanálu – CAVE – vyloučit kongenitální </a:t>
            </a:r>
            <a:r>
              <a:rPr lang="cs-CZ" dirty="0" err="1"/>
              <a:t>adrenogenitální</a:t>
            </a:r>
            <a:r>
              <a:rPr lang="cs-CZ" dirty="0"/>
              <a:t> hyperplazii – hrozí minerální rozvrat a smrt v prvních dnech života</a:t>
            </a:r>
          </a:p>
          <a:p>
            <a:r>
              <a:rPr lang="cs-CZ" dirty="0" err="1"/>
              <a:t>Inguinální</a:t>
            </a:r>
            <a:r>
              <a:rPr lang="cs-CZ" dirty="0"/>
              <a:t> hernie, vzhled </a:t>
            </a:r>
            <a:r>
              <a:rPr lang="cs-CZ" dirty="0" err="1"/>
              <a:t>anorektální</a:t>
            </a:r>
            <a:r>
              <a:rPr lang="cs-CZ" dirty="0"/>
              <a:t> oblasti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Orientační neurologické vyšetření</a:t>
            </a:r>
          </a:p>
        </p:txBody>
      </p:sp>
      <p:sp>
        <p:nvSpPr>
          <p:cNvPr id="3" name="Zástupný symbol pro obsah 2"/>
          <p:cNvSpPr>
            <a:spLocks noGrp="1"/>
          </p:cNvSpPr>
          <p:nvPr>
            <p:ph idx="1"/>
          </p:nvPr>
        </p:nvSpPr>
        <p:spPr/>
        <p:txBody>
          <a:bodyPr/>
          <a:lstStyle/>
          <a:p>
            <a:r>
              <a:rPr lang="cs-CZ" dirty="0"/>
              <a:t>Hodnocení svalového tonu</a:t>
            </a:r>
          </a:p>
          <a:p>
            <a:r>
              <a:rPr lang="cs-CZ" dirty="0"/>
              <a:t>Úchopový reflex</a:t>
            </a:r>
          </a:p>
          <a:p>
            <a:r>
              <a:rPr lang="cs-CZ" dirty="0"/>
              <a:t>Hledací reflex</a:t>
            </a:r>
          </a:p>
          <a:p>
            <a:r>
              <a:rPr lang="cs-CZ" dirty="0"/>
              <a:t>Sací reflex</a:t>
            </a:r>
          </a:p>
          <a:p>
            <a:r>
              <a:rPr lang="cs-CZ" dirty="0" err="1"/>
              <a:t>Moroův</a:t>
            </a:r>
            <a:r>
              <a:rPr lang="cs-CZ" dirty="0"/>
              <a:t> reflex</a:t>
            </a:r>
          </a:p>
          <a:p>
            <a:r>
              <a:rPr lang="cs-CZ" dirty="0"/>
              <a:t>Reflex chůze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Kojení</a:t>
            </a:r>
          </a:p>
        </p:txBody>
      </p:sp>
      <p:sp>
        <p:nvSpPr>
          <p:cNvPr id="3" name="Zástupný symbol pro obsah 2"/>
          <p:cNvSpPr>
            <a:spLocks noGrp="1"/>
          </p:cNvSpPr>
          <p:nvPr>
            <p:ph idx="1"/>
          </p:nvPr>
        </p:nvSpPr>
        <p:spPr/>
        <p:txBody>
          <a:bodyPr>
            <a:normAutofit fontScale="85000" lnSpcReduction="20000"/>
          </a:bodyPr>
          <a:lstStyle/>
          <a:p>
            <a:pPr algn="l"/>
            <a:r>
              <a:rPr lang="cs-CZ" dirty="0"/>
              <a:t>Kolostrum (mlezivo) – produkce během prvních dnů po porodu, obsahuje více bílkovin, méně tuků a sacharidů</a:t>
            </a:r>
          </a:p>
          <a:p>
            <a:pPr algn="l"/>
            <a:r>
              <a:rPr lang="cs-CZ" b="0" i="0" u="none" strike="noStrike" dirty="0">
                <a:solidFill>
                  <a:srgbClr val="212529"/>
                </a:solidFill>
                <a:effectLst/>
                <a:latin typeface="system-ui"/>
              </a:rPr>
              <a:t>Zralé mateřské mléko - tvořeno asi za 3 týdny po porodu</a:t>
            </a:r>
          </a:p>
          <a:p>
            <a:pPr algn="l">
              <a:buFont typeface="Arial" panose="020B0604020202020204" pitchFamily="34" charset="0"/>
              <a:buChar char="•"/>
            </a:pPr>
            <a:r>
              <a:rPr lang="cs-CZ" b="0" i="0" u="none" strike="noStrike" dirty="0">
                <a:solidFill>
                  <a:srgbClr val="212529"/>
                </a:solidFill>
                <a:effectLst/>
                <a:latin typeface="system-ui"/>
              </a:rPr>
              <a:t>Mateřské mléko nemá konstantní složení. K výrazným změnách dochází nejen během laktace, ale i během dne a během každého krmení</a:t>
            </a:r>
          </a:p>
          <a:p>
            <a:pPr algn="l">
              <a:buFont typeface="Arial" panose="020B0604020202020204" pitchFamily="34" charset="0"/>
              <a:buChar char="•"/>
            </a:pPr>
            <a:r>
              <a:rPr lang="cs-CZ" b="0" i="0" u="none" strike="noStrike" dirty="0">
                <a:solidFill>
                  <a:srgbClr val="212529"/>
                </a:solidFill>
                <a:effectLst/>
                <a:latin typeface="system-ui"/>
              </a:rPr>
              <a:t>Energetický obsah je asi 60-70 kcal/100 ml</a:t>
            </a:r>
            <a:endParaRPr lang="cs-CZ" dirty="0"/>
          </a:p>
          <a:p>
            <a:r>
              <a:rPr lang="cs-CZ" dirty="0"/>
              <a:t>Ideálně plné kojení do 6 měsíců</a:t>
            </a:r>
          </a:p>
          <a:p>
            <a:r>
              <a:rPr lang="cs-CZ" dirty="0"/>
              <a:t>Význam pro dítě – snížené riziko průjmových onemocnění kojenců, respiračních infekcí, snížené riziko SIDS, potravinových alergií, nadváhy</a:t>
            </a:r>
          </a:p>
          <a:p>
            <a:r>
              <a:rPr lang="cs-CZ" dirty="0"/>
              <a:t>Význam pro matku – zkrácená doba poporodního krvácení, rychlejší zavinutí dělohy po porodu, zlepšená </a:t>
            </a:r>
            <a:r>
              <a:rPr lang="cs-CZ" dirty="0" err="1"/>
              <a:t>remineralizace</a:t>
            </a:r>
            <a:r>
              <a:rPr lang="cs-CZ" dirty="0"/>
              <a:t> kostí, snížené riziko Ca prsu a ovarií</a:t>
            </a:r>
          </a:p>
          <a:p>
            <a:r>
              <a:rPr lang="cs-CZ" dirty="0"/>
              <a:t>Obecně – emoční pouto mezi matkou a dítětem, neustálá dostupnost stravy, nižší ekonomické náklady</a:t>
            </a:r>
          </a:p>
          <a:p>
            <a:pPr>
              <a:buNone/>
            </a:pPr>
            <a:endParaRPr lang="cs-CZ"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D7DEF393-4732-DC03-DB73-9F7406E65A7F}"/>
              </a:ext>
            </a:extLst>
          </p:cNvPr>
          <p:cNvSpPr>
            <a:spLocks noGrp="1"/>
          </p:cNvSpPr>
          <p:nvPr>
            <p:ph type="title"/>
          </p:nvPr>
        </p:nvSpPr>
        <p:spPr/>
        <p:txBody>
          <a:bodyPr/>
          <a:lstStyle/>
          <a:p>
            <a:r>
              <a:rPr lang="cs-CZ" dirty="0"/>
              <a:t>Co zvyšuje šanci na úspěšné kojení</a:t>
            </a:r>
          </a:p>
        </p:txBody>
      </p:sp>
      <p:sp>
        <p:nvSpPr>
          <p:cNvPr id="3" name="Zástupný obsah 2">
            <a:extLst>
              <a:ext uri="{FF2B5EF4-FFF2-40B4-BE49-F238E27FC236}">
                <a16:creationId xmlns:a16="http://schemas.microsoft.com/office/drawing/2014/main" xmlns="" id="{CA29CCB7-5B5A-60C2-F3FD-7D9F99B86A9E}"/>
              </a:ext>
            </a:extLst>
          </p:cNvPr>
          <p:cNvSpPr>
            <a:spLocks noGrp="1"/>
          </p:cNvSpPr>
          <p:nvPr>
            <p:ph idx="1"/>
          </p:nvPr>
        </p:nvSpPr>
        <p:spPr/>
        <p:txBody>
          <a:bodyPr>
            <a:normAutofit fontScale="92500"/>
          </a:bodyPr>
          <a:lstStyle/>
          <a:p>
            <a:r>
              <a:rPr lang="cs-CZ" dirty="0"/>
              <a:t>Prenatální příprava a </a:t>
            </a:r>
            <a:r>
              <a:rPr lang="cs-CZ" dirty="0" err="1"/>
              <a:t>informovatnost</a:t>
            </a:r>
            <a:endParaRPr lang="cs-CZ" dirty="0"/>
          </a:p>
          <a:p>
            <a:r>
              <a:rPr lang="cs-CZ" dirty="0"/>
              <a:t>Neoddělování matky a dítěte po porodu (přiložení do 30min po narození)</a:t>
            </a:r>
          </a:p>
          <a:p>
            <a:r>
              <a:rPr lang="cs-CZ" dirty="0"/>
              <a:t>Přikládání dítěte k prsu vždy po probuzení</a:t>
            </a:r>
          </a:p>
          <a:p>
            <a:r>
              <a:rPr lang="cs-CZ" dirty="0"/>
              <a:t>Nepodávání jiných tekutin </a:t>
            </a:r>
          </a:p>
          <a:p>
            <a:r>
              <a:rPr lang="cs-CZ" dirty="0"/>
              <a:t>Dokrm (podání UM pouze v indikovaných případech)</a:t>
            </a:r>
          </a:p>
          <a:p>
            <a:r>
              <a:rPr lang="cs-CZ" dirty="0"/>
              <a:t>Nepoužívání kloboučků apod.</a:t>
            </a:r>
          </a:p>
          <a:p>
            <a:r>
              <a:rPr lang="cs-CZ" dirty="0"/>
              <a:t>Edukace maminky v případě potřeby odstříkávat mléko</a:t>
            </a:r>
          </a:p>
          <a:p>
            <a:r>
              <a:rPr lang="cs-CZ" dirty="0"/>
              <a:t>U nedonošených dětí má kojení mimořádný význam (snižuje riziko NEC), avšak docílit plného kojení je obtížnější</a:t>
            </a:r>
          </a:p>
        </p:txBody>
      </p:sp>
    </p:spTree>
    <p:extLst>
      <p:ext uri="{BB962C8B-B14F-4D97-AF65-F5344CB8AC3E}">
        <p14:creationId xmlns:p14="http://schemas.microsoft.com/office/powerpoint/2010/main" xmlns="" val="929584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Úbytek hmotnosti u novorozence</a:t>
            </a:r>
          </a:p>
        </p:txBody>
      </p:sp>
      <p:sp>
        <p:nvSpPr>
          <p:cNvPr id="3" name="Zástupný symbol pro obsah 2"/>
          <p:cNvSpPr>
            <a:spLocks noGrp="1"/>
          </p:cNvSpPr>
          <p:nvPr>
            <p:ph idx="1"/>
          </p:nvPr>
        </p:nvSpPr>
        <p:spPr/>
        <p:txBody>
          <a:bodyPr/>
          <a:lstStyle/>
          <a:p>
            <a:r>
              <a:rPr lang="cs-CZ" dirty="0"/>
              <a:t>Normální úbytek trvá do 3.-4.dne, nepřesahuje 10-15% porodní hmotnosti</a:t>
            </a:r>
          </a:p>
          <a:p>
            <a:r>
              <a:rPr lang="cs-CZ" dirty="0"/>
              <a:t>U nedonošených trvá déle a je hlubší</a:t>
            </a:r>
          </a:p>
          <a:p>
            <a:r>
              <a:rPr lang="cs-CZ" dirty="0"/>
              <a:t>Pozvolný nástup laktace</a:t>
            </a:r>
          </a:p>
          <a:p>
            <a:r>
              <a:rPr lang="cs-CZ" dirty="0"/>
              <a:t>Nejpozději 10.-14.den života dosáhne zpět své porodní hmotnosti</a:t>
            </a:r>
          </a:p>
          <a:p>
            <a:r>
              <a:rPr lang="cs-CZ" dirty="0"/>
              <a:t>Poté přibývá 100-250g/týden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C76F25D-B499-E1DA-9E5C-96C84D4E9B07}"/>
              </a:ext>
            </a:extLst>
          </p:cNvPr>
          <p:cNvSpPr>
            <a:spLocks noGrp="1"/>
          </p:cNvSpPr>
          <p:nvPr>
            <p:ph type="title"/>
          </p:nvPr>
        </p:nvSpPr>
        <p:spPr/>
        <p:txBody>
          <a:bodyPr/>
          <a:lstStyle/>
          <a:p>
            <a:r>
              <a:rPr lang="cs-CZ" dirty="0"/>
              <a:t>Fyziologický novorozenec</a:t>
            </a:r>
          </a:p>
        </p:txBody>
      </p:sp>
      <p:sp>
        <p:nvSpPr>
          <p:cNvPr id="3" name="Zástupný obsah 2">
            <a:extLst>
              <a:ext uri="{FF2B5EF4-FFF2-40B4-BE49-F238E27FC236}">
                <a16:creationId xmlns:a16="http://schemas.microsoft.com/office/drawing/2014/main" xmlns="" id="{58A75597-7D1C-D677-991E-5921054C8268}"/>
              </a:ext>
            </a:extLst>
          </p:cNvPr>
          <p:cNvSpPr>
            <a:spLocks noGrp="1"/>
          </p:cNvSpPr>
          <p:nvPr>
            <p:ph idx="1"/>
          </p:nvPr>
        </p:nvSpPr>
        <p:spPr/>
        <p:txBody>
          <a:bodyPr/>
          <a:lstStyle/>
          <a:p>
            <a:r>
              <a:rPr lang="cs-CZ" dirty="0"/>
              <a:t>Donošený – po ukončeném 38.týdnu</a:t>
            </a:r>
          </a:p>
          <a:p>
            <a:r>
              <a:rPr lang="cs-CZ" dirty="0" err="1"/>
              <a:t>Normotrofický</a:t>
            </a:r>
            <a:r>
              <a:rPr lang="cs-CZ" dirty="0"/>
              <a:t> – 2500-4200g</a:t>
            </a:r>
          </a:p>
          <a:p>
            <a:r>
              <a:rPr lang="cs-CZ" dirty="0"/>
              <a:t>Délka – 48-55cm</a:t>
            </a:r>
          </a:p>
          <a:p>
            <a:r>
              <a:rPr lang="cs-CZ" dirty="0"/>
              <a:t>S normálním průběhem poporodní adaptace</a:t>
            </a:r>
          </a:p>
        </p:txBody>
      </p:sp>
    </p:spTree>
    <p:extLst>
      <p:ext uri="{BB962C8B-B14F-4D97-AF65-F5344CB8AC3E}">
        <p14:creationId xmlns:p14="http://schemas.microsoft.com/office/powerpoint/2010/main" xmlns="" val="1542023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A1FC550-0D59-A243-9B0C-84B6EE5FFDE4}"/>
              </a:ext>
            </a:extLst>
          </p:cNvPr>
          <p:cNvSpPr>
            <a:spLocks noGrp="1"/>
          </p:cNvSpPr>
          <p:nvPr>
            <p:ph type="title"/>
          </p:nvPr>
        </p:nvSpPr>
        <p:spPr/>
        <p:txBody>
          <a:bodyPr/>
          <a:lstStyle/>
          <a:p>
            <a:r>
              <a:rPr lang="cs-CZ" dirty="0"/>
              <a:t>Nedonošený novorozenec</a:t>
            </a:r>
          </a:p>
        </p:txBody>
      </p:sp>
      <p:sp>
        <p:nvSpPr>
          <p:cNvPr id="3" name="Zástupný symbol pro obsah 2">
            <a:extLst>
              <a:ext uri="{FF2B5EF4-FFF2-40B4-BE49-F238E27FC236}">
                <a16:creationId xmlns:a16="http://schemas.microsoft.com/office/drawing/2014/main" xmlns="" id="{AF8FE4FE-6BC2-904A-93B1-6C3D62139811}"/>
              </a:ext>
            </a:extLst>
          </p:cNvPr>
          <p:cNvSpPr>
            <a:spLocks noGrp="1"/>
          </p:cNvSpPr>
          <p:nvPr>
            <p:ph idx="1"/>
          </p:nvPr>
        </p:nvSpPr>
        <p:spPr/>
        <p:txBody>
          <a:bodyPr/>
          <a:lstStyle/>
          <a:p>
            <a:r>
              <a:rPr lang="cs-CZ" dirty="0"/>
              <a:t>Narozený před 37. gestačním týdnem (před 37 + 0)</a:t>
            </a:r>
          </a:p>
          <a:p>
            <a:pPr lvl="1"/>
            <a:r>
              <a:rPr lang="cs-CZ" dirty="0"/>
              <a:t>Velmi nezralý – před 32. </a:t>
            </a:r>
            <a:r>
              <a:rPr lang="cs-CZ" dirty="0" err="1"/>
              <a:t>g.t</a:t>
            </a:r>
            <a:r>
              <a:rPr lang="cs-CZ" dirty="0"/>
              <a:t>. (32 + 0)</a:t>
            </a:r>
          </a:p>
          <a:p>
            <a:pPr lvl="1"/>
            <a:r>
              <a:rPr lang="cs-CZ" dirty="0"/>
              <a:t>Extrémně nezralý – před 28. </a:t>
            </a:r>
            <a:r>
              <a:rPr lang="cs-CZ" dirty="0" err="1"/>
              <a:t>g.t</a:t>
            </a:r>
            <a:r>
              <a:rPr lang="cs-CZ" dirty="0"/>
              <a:t>. (28 + 0)</a:t>
            </a:r>
          </a:p>
          <a:p>
            <a:endParaRPr lang="cs-CZ" dirty="0"/>
          </a:p>
          <a:p>
            <a:r>
              <a:rPr lang="cs-CZ" dirty="0"/>
              <a:t>Ve většině případů i nižší porodní hmotnost (pod 2 500 g)</a:t>
            </a:r>
          </a:p>
          <a:p>
            <a:r>
              <a:rPr lang="cs-CZ" dirty="0"/>
              <a:t>Etiologie: </a:t>
            </a:r>
          </a:p>
          <a:p>
            <a:pPr lvl="1"/>
            <a:r>
              <a:rPr lang="cs-CZ" dirty="0"/>
              <a:t>většinou idiopatická</a:t>
            </a:r>
          </a:p>
          <a:p>
            <a:pPr lvl="1"/>
            <a:r>
              <a:rPr lang="cs-CZ" dirty="0"/>
              <a:t>rizikové faktory – nízký socioekonomický standard, věk ženy, životní styl a stres matky</a:t>
            </a:r>
          </a:p>
          <a:p>
            <a:pPr lvl="1"/>
            <a:r>
              <a:rPr lang="cs-CZ" dirty="0"/>
              <a:t>komplikace těhotenství – předčasný porod, poruchy placenty, VVV, infekce</a:t>
            </a:r>
          </a:p>
        </p:txBody>
      </p:sp>
    </p:spTree>
    <p:extLst>
      <p:ext uri="{BB962C8B-B14F-4D97-AF65-F5344CB8AC3E}">
        <p14:creationId xmlns:p14="http://schemas.microsoft.com/office/powerpoint/2010/main" xmlns="" val="4189524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D0E4EC63-69EA-9748-8005-8AE020580249}"/>
              </a:ext>
            </a:extLst>
          </p:cNvPr>
          <p:cNvSpPr>
            <a:spLocks noGrp="1"/>
          </p:cNvSpPr>
          <p:nvPr>
            <p:ph type="title"/>
          </p:nvPr>
        </p:nvSpPr>
        <p:spPr/>
        <p:txBody>
          <a:bodyPr/>
          <a:lstStyle/>
          <a:p>
            <a:pPr algn="ctr"/>
            <a:r>
              <a:rPr lang="cs-CZ" dirty="0"/>
              <a:t>Vzhled nedonošeného novorozence</a:t>
            </a:r>
          </a:p>
        </p:txBody>
      </p:sp>
      <p:sp>
        <p:nvSpPr>
          <p:cNvPr id="3" name="Zástupný symbol pro obsah 2">
            <a:extLst>
              <a:ext uri="{FF2B5EF4-FFF2-40B4-BE49-F238E27FC236}">
                <a16:creationId xmlns:a16="http://schemas.microsoft.com/office/drawing/2014/main" xmlns="" id="{19FF88DB-5EEE-CB4C-92E1-7BED78267E35}"/>
              </a:ext>
            </a:extLst>
          </p:cNvPr>
          <p:cNvSpPr>
            <a:spLocks noGrp="1"/>
          </p:cNvSpPr>
          <p:nvPr>
            <p:ph idx="1"/>
          </p:nvPr>
        </p:nvSpPr>
        <p:spPr/>
        <p:txBody>
          <a:bodyPr/>
          <a:lstStyle/>
          <a:p>
            <a:endParaRPr lang="cs-CZ" dirty="0"/>
          </a:p>
          <a:p>
            <a:r>
              <a:rPr lang="cs-CZ" b="1" dirty="0"/>
              <a:t>Hlava</a:t>
            </a:r>
            <a:r>
              <a:rPr lang="cs-CZ" dirty="0"/>
              <a:t> – dolichocefalie, predilekční držení na stranu, snížená elasticita boltce</a:t>
            </a:r>
          </a:p>
          <a:p>
            <a:r>
              <a:rPr lang="cs-CZ" b="1" dirty="0"/>
              <a:t>Kůže</a:t>
            </a:r>
            <a:r>
              <a:rPr lang="cs-CZ" dirty="0"/>
              <a:t> – velmi tenká, červená, </a:t>
            </a:r>
            <a:r>
              <a:rPr lang="cs-CZ" dirty="0" err="1"/>
              <a:t>psrovítání</a:t>
            </a:r>
            <a:r>
              <a:rPr lang="cs-CZ" dirty="0"/>
              <a:t> kapilár, lanugo na čele, zádech a ramenou, nejsou bradavky</a:t>
            </a:r>
          </a:p>
          <a:p>
            <a:r>
              <a:rPr lang="cs-CZ" b="1" dirty="0"/>
              <a:t>Genitál</a:t>
            </a:r>
            <a:r>
              <a:rPr lang="cs-CZ" dirty="0"/>
              <a:t> – </a:t>
            </a:r>
            <a:r>
              <a:rPr lang="cs-CZ" dirty="0" err="1"/>
              <a:t>nesestouplá</a:t>
            </a:r>
            <a:r>
              <a:rPr lang="cs-CZ" dirty="0"/>
              <a:t> varlata, labia majora nepřekrývají labia </a:t>
            </a:r>
            <a:r>
              <a:rPr lang="cs-CZ" dirty="0" err="1"/>
              <a:t>minora</a:t>
            </a:r>
            <a:endParaRPr lang="cs-CZ" dirty="0"/>
          </a:p>
          <a:p>
            <a:r>
              <a:rPr lang="cs-CZ" b="1" dirty="0"/>
              <a:t>Končetiny</a:t>
            </a:r>
            <a:r>
              <a:rPr lang="cs-CZ" dirty="0"/>
              <a:t> – </a:t>
            </a:r>
            <a:r>
              <a:rPr lang="cs-CZ" dirty="0" err="1"/>
              <a:t>semiflexe</a:t>
            </a:r>
            <a:r>
              <a:rPr lang="cs-CZ" dirty="0"/>
              <a:t> až extenze, hypotonie</a:t>
            </a:r>
          </a:p>
          <a:p>
            <a:endParaRPr lang="cs-CZ" dirty="0"/>
          </a:p>
        </p:txBody>
      </p:sp>
    </p:spTree>
    <p:extLst>
      <p:ext uri="{BB962C8B-B14F-4D97-AF65-F5344CB8AC3E}">
        <p14:creationId xmlns:p14="http://schemas.microsoft.com/office/powerpoint/2010/main" xmlns="" val="3955620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228AE1E-5DA9-2443-852E-ACBFA64E4978}"/>
              </a:ext>
            </a:extLst>
          </p:cNvPr>
          <p:cNvSpPr>
            <a:spLocks noGrp="1"/>
          </p:cNvSpPr>
          <p:nvPr>
            <p:ph type="title"/>
          </p:nvPr>
        </p:nvSpPr>
        <p:spPr/>
        <p:txBody>
          <a:bodyPr/>
          <a:lstStyle/>
          <a:p>
            <a:pPr algn="ctr"/>
            <a:r>
              <a:rPr lang="cs-CZ" dirty="0" smtClean="0"/>
              <a:t>Komplikace nedonošenosti</a:t>
            </a:r>
            <a:endParaRPr lang="cs-CZ" dirty="0"/>
          </a:p>
        </p:txBody>
      </p:sp>
      <p:sp>
        <p:nvSpPr>
          <p:cNvPr id="3" name="Zástupný symbol pro obsah 2">
            <a:extLst>
              <a:ext uri="{FF2B5EF4-FFF2-40B4-BE49-F238E27FC236}">
                <a16:creationId xmlns:a16="http://schemas.microsoft.com/office/drawing/2014/main" xmlns="" id="{66E0461D-F588-594E-95D8-2A0646192364}"/>
              </a:ext>
            </a:extLst>
          </p:cNvPr>
          <p:cNvSpPr>
            <a:spLocks noGrp="1"/>
          </p:cNvSpPr>
          <p:nvPr>
            <p:ph idx="1"/>
          </p:nvPr>
        </p:nvSpPr>
        <p:spPr/>
        <p:txBody>
          <a:bodyPr>
            <a:normAutofit fontScale="92500" lnSpcReduction="10000"/>
          </a:bodyPr>
          <a:lstStyle/>
          <a:p>
            <a:pPr marL="0" indent="0">
              <a:buNone/>
            </a:pPr>
            <a:r>
              <a:rPr lang="cs-CZ" dirty="0"/>
              <a:t>Termolabilita</a:t>
            </a:r>
          </a:p>
          <a:p>
            <a:pPr lvl="1"/>
            <a:r>
              <a:rPr lang="cs-CZ" dirty="0"/>
              <a:t>tenká </a:t>
            </a:r>
            <a:r>
              <a:rPr lang="cs-CZ" dirty="0" smtClean="0"/>
              <a:t>kůže = větší </a:t>
            </a:r>
            <a:r>
              <a:rPr lang="cs-CZ" dirty="0"/>
              <a:t>povrch těla</a:t>
            </a:r>
          </a:p>
          <a:p>
            <a:pPr marL="0" indent="0">
              <a:buNone/>
            </a:pPr>
            <a:r>
              <a:rPr lang="cs-CZ" dirty="0"/>
              <a:t>Poruchy vodní a elektrolytové rovnováhy</a:t>
            </a:r>
          </a:p>
          <a:p>
            <a:pPr lvl="1"/>
            <a:r>
              <a:rPr lang="cs-CZ" dirty="0"/>
              <a:t>zvýšená </a:t>
            </a:r>
            <a:r>
              <a:rPr lang="cs-CZ" dirty="0" smtClean="0"/>
              <a:t>potřeba </a:t>
            </a:r>
            <a:r>
              <a:rPr lang="cs-CZ" dirty="0"/>
              <a:t>tekutin</a:t>
            </a:r>
          </a:p>
          <a:p>
            <a:pPr lvl="1"/>
            <a:r>
              <a:rPr lang="cs-CZ" dirty="0"/>
              <a:t>nedostatek elektrolytů, minerálů a stopových prvků</a:t>
            </a:r>
          </a:p>
          <a:p>
            <a:pPr marL="0" indent="0">
              <a:buNone/>
            </a:pPr>
            <a:r>
              <a:rPr lang="cs-CZ" dirty="0"/>
              <a:t>Infekce</a:t>
            </a:r>
          </a:p>
          <a:p>
            <a:pPr lvl="1"/>
            <a:r>
              <a:rPr lang="cs-CZ" dirty="0"/>
              <a:t>nezralý imunitní </a:t>
            </a:r>
            <a:r>
              <a:rPr lang="cs-CZ" dirty="0" smtClean="0"/>
              <a:t>systém – vyšší náchylnost</a:t>
            </a:r>
            <a:endParaRPr lang="cs-CZ" dirty="0"/>
          </a:p>
          <a:p>
            <a:pPr marL="0" indent="0">
              <a:buNone/>
            </a:pPr>
            <a:r>
              <a:rPr lang="cs-CZ" dirty="0"/>
              <a:t>GIT</a:t>
            </a:r>
          </a:p>
          <a:p>
            <a:pPr lvl="1"/>
            <a:r>
              <a:rPr lang="cs-CZ" dirty="0"/>
              <a:t>výživa - rychlý růst </a:t>
            </a:r>
            <a:r>
              <a:rPr lang="cs-CZ" dirty="0">
                <a:sym typeface="Wingdings" pitchFamily="2" charset="2"/>
              </a:rPr>
              <a:t> zvýšené nutriční nároky </a:t>
            </a:r>
            <a:r>
              <a:rPr lang="cs-CZ" dirty="0" err="1">
                <a:sym typeface="Wingdings" pitchFamily="2" charset="2"/>
              </a:rPr>
              <a:t>x</a:t>
            </a:r>
            <a:r>
              <a:rPr lang="cs-CZ" dirty="0">
                <a:sym typeface="Wingdings" pitchFamily="2" charset="2"/>
              </a:rPr>
              <a:t> nedostatečně vyvinutý sací reflex (parenterální výživa, sondování)</a:t>
            </a:r>
          </a:p>
          <a:p>
            <a:pPr lvl="1"/>
            <a:r>
              <a:rPr lang="cs-CZ" dirty="0" smtClean="0">
                <a:sym typeface="Wingdings" pitchFamily="2" charset="2"/>
              </a:rPr>
              <a:t>NEC</a:t>
            </a:r>
            <a:endParaRPr lang="cs-CZ" dirty="0"/>
          </a:p>
        </p:txBody>
      </p:sp>
    </p:spTree>
    <p:extLst>
      <p:ext uri="{BB962C8B-B14F-4D97-AF65-F5344CB8AC3E}">
        <p14:creationId xmlns:p14="http://schemas.microsoft.com/office/powerpoint/2010/main" xmlns="" val="703017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228AE1E-5DA9-2443-852E-ACBFA64E4978}"/>
              </a:ext>
            </a:extLst>
          </p:cNvPr>
          <p:cNvSpPr>
            <a:spLocks noGrp="1"/>
          </p:cNvSpPr>
          <p:nvPr>
            <p:ph type="title"/>
          </p:nvPr>
        </p:nvSpPr>
        <p:spPr/>
        <p:txBody>
          <a:bodyPr/>
          <a:lstStyle/>
          <a:p>
            <a:pPr algn="ctr"/>
            <a:r>
              <a:rPr lang="cs-CZ" dirty="0" smtClean="0"/>
              <a:t>Komplikace nedonošenosti</a:t>
            </a:r>
            <a:endParaRPr lang="cs-CZ" dirty="0"/>
          </a:p>
        </p:txBody>
      </p:sp>
      <p:sp>
        <p:nvSpPr>
          <p:cNvPr id="3" name="Zástupný symbol pro obsah 2">
            <a:extLst>
              <a:ext uri="{FF2B5EF4-FFF2-40B4-BE49-F238E27FC236}">
                <a16:creationId xmlns:a16="http://schemas.microsoft.com/office/drawing/2014/main" xmlns="" id="{66E0461D-F588-594E-95D8-2A0646192364}"/>
              </a:ext>
            </a:extLst>
          </p:cNvPr>
          <p:cNvSpPr>
            <a:spLocks noGrp="1"/>
          </p:cNvSpPr>
          <p:nvPr>
            <p:ph idx="1"/>
          </p:nvPr>
        </p:nvSpPr>
        <p:spPr/>
        <p:txBody>
          <a:bodyPr>
            <a:normAutofit lnSpcReduction="10000"/>
          </a:bodyPr>
          <a:lstStyle/>
          <a:p>
            <a:pPr marL="0" indent="0">
              <a:buNone/>
            </a:pPr>
            <a:r>
              <a:rPr lang="cs-CZ" dirty="0"/>
              <a:t>Respirační systém</a:t>
            </a:r>
          </a:p>
          <a:p>
            <a:pPr lvl="1"/>
            <a:r>
              <a:rPr lang="cs-CZ" dirty="0"/>
              <a:t>RDS – nezralost plic + nedostatek </a:t>
            </a:r>
            <a:r>
              <a:rPr lang="cs-CZ" dirty="0" err="1"/>
              <a:t>surfaktantu</a:t>
            </a:r>
            <a:endParaRPr lang="cs-CZ" dirty="0"/>
          </a:p>
          <a:p>
            <a:pPr lvl="1"/>
            <a:r>
              <a:rPr lang="cs-CZ" dirty="0"/>
              <a:t>BPD – dlouhodobá UPV s </a:t>
            </a:r>
            <a:r>
              <a:rPr lang="cs-CZ" dirty="0" err="1" smtClean="0"/>
              <a:t>oxygenoterapií</a:t>
            </a:r>
            <a:endParaRPr lang="cs-CZ" dirty="0"/>
          </a:p>
          <a:p>
            <a:pPr marL="0" indent="0">
              <a:buNone/>
            </a:pPr>
            <a:r>
              <a:rPr lang="cs-CZ" dirty="0"/>
              <a:t>Kardiovaskulární systém</a:t>
            </a:r>
          </a:p>
          <a:p>
            <a:pPr lvl="1"/>
            <a:r>
              <a:rPr lang="cs-CZ" dirty="0"/>
              <a:t>apnoe, bradykardie</a:t>
            </a:r>
          </a:p>
          <a:p>
            <a:pPr lvl="1"/>
            <a:r>
              <a:rPr lang="cs-CZ" dirty="0" err="1"/>
              <a:t>perzistující</a:t>
            </a:r>
            <a:r>
              <a:rPr lang="cs-CZ" dirty="0"/>
              <a:t> </a:t>
            </a:r>
            <a:r>
              <a:rPr lang="cs-CZ" dirty="0" err="1" smtClean="0"/>
              <a:t>Botallova</a:t>
            </a:r>
            <a:r>
              <a:rPr lang="cs-CZ" dirty="0" smtClean="0"/>
              <a:t> </a:t>
            </a:r>
            <a:r>
              <a:rPr lang="cs-CZ" dirty="0" err="1" smtClean="0"/>
              <a:t>dučej</a:t>
            </a:r>
            <a:endParaRPr lang="cs-CZ" dirty="0"/>
          </a:p>
          <a:p>
            <a:pPr marL="0" indent="0">
              <a:buNone/>
            </a:pPr>
            <a:r>
              <a:rPr lang="cs-CZ" dirty="0"/>
              <a:t>CNS</a:t>
            </a:r>
          </a:p>
          <a:p>
            <a:pPr lvl="1"/>
            <a:r>
              <a:rPr lang="cs-CZ" dirty="0" err="1"/>
              <a:t>periventrikulární</a:t>
            </a:r>
            <a:r>
              <a:rPr lang="cs-CZ" dirty="0"/>
              <a:t> krvácení </a:t>
            </a:r>
          </a:p>
          <a:p>
            <a:pPr lvl="1"/>
            <a:r>
              <a:rPr lang="cs-CZ" dirty="0"/>
              <a:t>ischemie</a:t>
            </a:r>
          </a:p>
          <a:p>
            <a:pPr marL="0" indent="0">
              <a:buNone/>
            </a:pPr>
            <a:r>
              <a:rPr lang="cs-CZ" dirty="0"/>
              <a:t>Retinopatie</a:t>
            </a:r>
          </a:p>
        </p:txBody>
      </p:sp>
    </p:spTree>
    <p:extLst>
      <p:ext uri="{BB962C8B-B14F-4D97-AF65-F5344CB8AC3E}">
        <p14:creationId xmlns:p14="http://schemas.microsoft.com/office/powerpoint/2010/main" xmlns="" val="681430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C2B6DC1-6EFF-EB48-904E-C2FD45A7726B}"/>
              </a:ext>
            </a:extLst>
          </p:cNvPr>
          <p:cNvSpPr>
            <a:spLocks noGrp="1"/>
          </p:cNvSpPr>
          <p:nvPr>
            <p:ph type="title"/>
          </p:nvPr>
        </p:nvSpPr>
        <p:spPr/>
        <p:txBody>
          <a:bodyPr/>
          <a:lstStyle/>
          <a:p>
            <a:pPr algn="ctr"/>
            <a:r>
              <a:rPr lang="cs-CZ" dirty="0"/>
              <a:t>Hypotrofický novorozenec</a:t>
            </a:r>
          </a:p>
        </p:txBody>
      </p:sp>
      <p:sp>
        <p:nvSpPr>
          <p:cNvPr id="3" name="Zástupný symbol pro obsah 2">
            <a:extLst>
              <a:ext uri="{FF2B5EF4-FFF2-40B4-BE49-F238E27FC236}">
                <a16:creationId xmlns:a16="http://schemas.microsoft.com/office/drawing/2014/main" xmlns="" id="{676D5BB0-1AAF-3040-8980-1E546349AE94}"/>
              </a:ext>
            </a:extLst>
          </p:cNvPr>
          <p:cNvSpPr>
            <a:spLocks noGrp="1"/>
          </p:cNvSpPr>
          <p:nvPr>
            <p:ph idx="1"/>
          </p:nvPr>
        </p:nvSpPr>
        <p:spPr/>
        <p:txBody>
          <a:bodyPr/>
          <a:lstStyle/>
          <a:p>
            <a:endParaRPr lang="cs-CZ" dirty="0"/>
          </a:p>
          <a:p>
            <a:r>
              <a:rPr lang="cs-CZ" dirty="0"/>
              <a:t>Hmotnost pod 5. percentilem vzhledem k gestačnímu věku</a:t>
            </a:r>
          </a:p>
          <a:p>
            <a:endParaRPr lang="cs-CZ" dirty="0"/>
          </a:p>
          <a:p>
            <a:r>
              <a:rPr lang="cs-CZ" dirty="0"/>
              <a:t>Proporcionálně malý vs. nitroděložní retardace růstu (jsou hubení a dlouzí)</a:t>
            </a:r>
          </a:p>
        </p:txBody>
      </p:sp>
    </p:spTree>
    <p:extLst>
      <p:ext uri="{BB962C8B-B14F-4D97-AF65-F5344CB8AC3E}">
        <p14:creationId xmlns:p14="http://schemas.microsoft.com/office/powerpoint/2010/main" xmlns="" val="1432042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9B790569-2A48-124B-9821-7788A1C84C5D}"/>
              </a:ext>
            </a:extLst>
          </p:cNvPr>
          <p:cNvSpPr>
            <a:spLocks noGrp="1"/>
          </p:cNvSpPr>
          <p:nvPr>
            <p:ph type="title"/>
          </p:nvPr>
        </p:nvSpPr>
        <p:spPr/>
        <p:txBody>
          <a:bodyPr/>
          <a:lstStyle/>
          <a:p>
            <a:pPr algn="ctr"/>
            <a:r>
              <a:rPr lang="cs-CZ" dirty="0"/>
              <a:t>Hypotrofický novorozenec</a:t>
            </a:r>
          </a:p>
        </p:txBody>
      </p:sp>
      <p:sp>
        <p:nvSpPr>
          <p:cNvPr id="3" name="Zástupný symbol pro obsah 2">
            <a:extLst>
              <a:ext uri="{FF2B5EF4-FFF2-40B4-BE49-F238E27FC236}">
                <a16:creationId xmlns:a16="http://schemas.microsoft.com/office/drawing/2014/main" xmlns="" id="{A3EA932C-C41A-D047-97F5-FAFC2D6E05BA}"/>
              </a:ext>
            </a:extLst>
          </p:cNvPr>
          <p:cNvSpPr>
            <a:spLocks noGrp="1"/>
          </p:cNvSpPr>
          <p:nvPr>
            <p:ph idx="1"/>
          </p:nvPr>
        </p:nvSpPr>
        <p:spPr/>
        <p:txBody>
          <a:bodyPr/>
          <a:lstStyle/>
          <a:p>
            <a:pPr marL="0" indent="0">
              <a:buNone/>
            </a:pPr>
            <a:r>
              <a:rPr lang="cs-CZ" dirty="0"/>
              <a:t>Symetrický </a:t>
            </a:r>
          </a:p>
          <a:p>
            <a:pPr lvl="1"/>
            <a:r>
              <a:rPr lang="cs-CZ" dirty="0"/>
              <a:t>redukovaný obvod hlavy + břicha + délka dlouhých kostí</a:t>
            </a:r>
          </a:p>
          <a:p>
            <a:pPr lvl="1"/>
            <a:r>
              <a:rPr lang="cs-CZ" dirty="0"/>
              <a:t>příčiny: genetická predispozice, chromosomální vady, kongenitální infekce, nikotin, alkohol, léky, drogy, mateřská malnutrice</a:t>
            </a:r>
          </a:p>
          <a:p>
            <a:pPr lvl="1"/>
            <a:r>
              <a:rPr lang="cs-CZ" dirty="0"/>
              <a:t>tyto děti pravděpodobně zůstanou malé trvale</a:t>
            </a:r>
          </a:p>
          <a:p>
            <a:pPr marL="0" indent="0">
              <a:buNone/>
            </a:pPr>
            <a:r>
              <a:rPr lang="cs-CZ" dirty="0"/>
              <a:t>Asymetrický</a:t>
            </a:r>
          </a:p>
          <a:p>
            <a:pPr lvl="1"/>
            <a:r>
              <a:rPr lang="cs-CZ" dirty="0"/>
              <a:t>redukovaný obvod břicha, obvod hlavy v normě </a:t>
            </a:r>
          </a:p>
          <a:p>
            <a:pPr lvl="1"/>
            <a:r>
              <a:rPr lang="cs-CZ" dirty="0"/>
              <a:t>příčiny: insuficience placenty, </a:t>
            </a:r>
            <a:r>
              <a:rPr lang="cs-CZ" dirty="0" err="1"/>
              <a:t>preeklampsie</a:t>
            </a:r>
            <a:r>
              <a:rPr lang="cs-CZ" dirty="0"/>
              <a:t>, onemocnění srdce a ledvin, vícečetné těhotenství, idiopatická forma</a:t>
            </a:r>
          </a:p>
          <a:p>
            <a:pPr lvl="1"/>
            <a:r>
              <a:rPr lang="cs-CZ" dirty="0"/>
              <a:t>v prvních měsících rychle vyrostou </a:t>
            </a:r>
          </a:p>
          <a:p>
            <a:endParaRPr lang="cs-CZ" dirty="0"/>
          </a:p>
        </p:txBody>
      </p:sp>
    </p:spTree>
    <p:extLst>
      <p:ext uri="{BB962C8B-B14F-4D97-AF65-F5344CB8AC3E}">
        <p14:creationId xmlns:p14="http://schemas.microsoft.com/office/powerpoint/2010/main" xmlns="" val="3732950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a:extLst>
              <a:ext uri="{FF2B5EF4-FFF2-40B4-BE49-F238E27FC236}">
                <a16:creationId xmlns:a16="http://schemas.microsoft.com/office/drawing/2014/main" xmlns="" id="{F136F016-76F4-5546-B8A6-34B199497543}"/>
              </a:ext>
            </a:extLst>
          </p:cNvPr>
          <p:cNvPicPr>
            <a:picLocks noGrp="1" noChangeAspect="1"/>
          </p:cNvPicPr>
          <p:nvPr>
            <p:ph idx="1"/>
          </p:nvPr>
        </p:nvPicPr>
        <p:blipFill>
          <a:blip r:embed="rId2"/>
          <a:stretch>
            <a:fillRect/>
          </a:stretch>
        </p:blipFill>
        <p:spPr>
          <a:xfrm>
            <a:off x="797754" y="399010"/>
            <a:ext cx="10475146" cy="5968538"/>
          </a:xfrm>
        </p:spPr>
      </p:pic>
    </p:spTree>
    <p:extLst>
      <p:ext uri="{BB962C8B-B14F-4D97-AF65-F5344CB8AC3E}">
        <p14:creationId xmlns:p14="http://schemas.microsoft.com/office/powerpoint/2010/main" xmlns="" val="3561502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05CB107-6508-1840-80C0-D40C03C25641}"/>
              </a:ext>
            </a:extLst>
          </p:cNvPr>
          <p:cNvSpPr>
            <a:spLocks noGrp="1"/>
          </p:cNvSpPr>
          <p:nvPr>
            <p:ph type="title"/>
          </p:nvPr>
        </p:nvSpPr>
        <p:spPr/>
        <p:txBody>
          <a:bodyPr/>
          <a:lstStyle/>
          <a:p>
            <a:pPr algn="ctr"/>
            <a:r>
              <a:rPr lang="cs-CZ" dirty="0"/>
              <a:t>Hypertrofický novorozenec</a:t>
            </a:r>
          </a:p>
        </p:txBody>
      </p:sp>
      <p:sp>
        <p:nvSpPr>
          <p:cNvPr id="3" name="Zástupný symbol pro obsah 2">
            <a:extLst>
              <a:ext uri="{FF2B5EF4-FFF2-40B4-BE49-F238E27FC236}">
                <a16:creationId xmlns:a16="http://schemas.microsoft.com/office/drawing/2014/main" xmlns="" id="{9FCEFCE2-8F3F-274E-8B1D-129E63B75112}"/>
              </a:ext>
            </a:extLst>
          </p:cNvPr>
          <p:cNvSpPr>
            <a:spLocks noGrp="1"/>
          </p:cNvSpPr>
          <p:nvPr>
            <p:ph idx="1"/>
          </p:nvPr>
        </p:nvSpPr>
        <p:spPr/>
        <p:txBody>
          <a:bodyPr/>
          <a:lstStyle/>
          <a:p>
            <a:endParaRPr lang="cs-CZ" dirty="0"/>
          </a:p>
          <a:p>
            <a:r>
              <a:rPr lang="cs-CZ" dirty="0"/>
              <a:t>Hmotnost nad 95. percentil pro daný gestační věk</a:t>
            </a:r>
          </a:p>
          <a:p>
            <a:endParaRPr lang="cs-CZ" dirty="0"/>
          </a:p>
          <a:p>
            <a:r>
              <a:rPr lang="cs-CZ" dirty="0" err="1"/>
              <a:t>Makrosomie</a:t>
            </a:r>
            <a:r>
              <a:rPr lang="cs-CZ" dirty="0"/>
              <a:t> = nadměrná velikost plodu bez ohledu na gestační věk</a:t>
            </a:r>
          </a:p>
          <a:p>
            <a:endParaRPr lang="cs-CZ" dirty="0"/>
          </a:p>
          <a:p>
            <a:pPr lvl="1"/>
            <a:r>
              <a:rPr lang="cs-CZ" dirty="0"/>
              <a:t>mírná – nad 4 000 g</a:t>
            </a:r>
          </a:p>
          <a:p>
            <a:pPr lvl="1"/>
            <a:r>
              <a:rPr lang="cs-CZ" dirty="0"/>
              <a:t>střední – nad 4 500 g</a:t>
            </a:r>
          </a:p>
          <a:p>
            <a:pPr lvl="1"/>
            <a:r>
              <a:rPr lang="cs-CZ" dirty="0"/>
              <a:t>extrémní – nad 5 000 g</a:t>
            </a:r>
          </a:p>
        </p:txBody>
      </p:sp>
    </p:spTree>
    <p:extLst>
      <p:ext uri="{BB962C8B-B14F-4D97-AF65-F5344CB8AC3E}">
        <p14:creationId xmlns:p14="http://schemas.microsoft.com/office/powerpoint/2010/main" xmlns="" val="237168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05CB107-6508-1840-80C0-D40C03C25641}"/>
              </a:ext>
            </a:extLst>
          </p:cNvPr>
          <p:cNvSpPr>
            <a:spLocks noGrp="1"/>
          </p:cNvSpPr>
          <p:nvPr>
            <p:ph type="title"/>
          </p:nvPr>
        </p:nvSpPr>
        <p:spPr/>
        <p:txBody>
          <a:bodyPr/>
          <a:lstStyle/>
          <a:p>
            <a:pPr algn="ctr"/>
            <a:r>
              <a:rPr lang="cs-CZ" dirty="0"/>
              <a:t>Hypertrofický novorozenec</a:t>
            </a:r>
          </a:p>
        </p:txBody>
      </p:sp>
      <p:sp>
        <p:nvSpPr>
          <p:cNvPr id="5" name="Zástupný symbol pro obsah 4">
            <a:extLst>
              <a:ext uri="{FF2B5EF4-FFF2-40B4-BE49-F238E27FC236}">
                <a16:creationId xmlns:a16="http://schemas.microsoft.com/office/drawing/2014/main" xmlns="" id="{29FDE137-1E71-924A-B3B3-BE36A472A2BD}"/>
              </a:ext>
            </a:extLst>
          </p:cNvPr>
          <p:cNvSpPr>
            <a:spLocks noGrp="1"/>
          </p:cNvSpPr>
          <p:nvPr>
            <p:ph idx="1"/>
          </p:nvPr>
        </p:nvSpPr>
        <p:spPr/>
        <p:txBody>
          <a:bodyPr/>
          <a:lstStyle/>
          <a:p>
            <a:endParaRPr lang="cs-CZ" dirty="0"/>
          </a:p>
          <a:p>
            <a:r>
              <a:rPr lang="cs-CZ" dirty="0"/>
              <a:t>Příčiny: </a:t>
            </a:r>
          </a:p>
          <a:p>
            <a:pPr lvl="1"/>
            <a:r>
              <a:rPr lang="cs-CZ" dirty="0"/>
              <a:t>konstitučně velké dítě</a:t>
            </a:r>
          </a:p>
          <a:p>
            <a:pPr lvl="1"/>
            <a:r>
              <a:rPr lang="cs-CZ" dirty="0"/>
              <a:t>obezita matky, větší hmotnostní přírůstky matky, </a:t>
            </a:r>
            <a:r>
              <a:rPr lang="cs-CZ" dirty="0" err="1"/>
              <a:t>multiparita</a:t>
            </a:r>
            <a:r>
              <a:rPr lang="cs-CZ" dirty="0"/>
              <a:t>, věk matky</a:t>
            </a:r>
          </a:p>
          <a:p>
            <a:pPr lvl="1"/>
            <a:r>
              <a:rPr lang="cs-CZ" dirty="0" err="1"/>
              <a:t>polyhydramnion</a:t>
            </a:r>
            <a:endParaRPr lang="cs-CZ" dirty="0"/>
          </a:p>
          <a:p>
            <a:pPr lvl="1"/>
            <a:r>
              <a:rPr lang="cs-CZ" dirty="0"/>
              <a:t>dítě diabetické matky</a:t>
            </a:r>
          </a:p>
          <a:p>
            <a:pPr lvl="1"/>
            <a:r>
              <a:rPr lang="cs-CZ" dirty="0"/>
              <a:t>genetické příčiny</a:t>
            </a:r>
          </a:p>
          <a:p>
            <a:pPr lvl="1"/>
            <a:r>
              <a:rPr lang="cs-CZ" dirty="0"/>
              <a:t>hydrops</a:t>
            </a:r>
          </a:p>
          <a:p>
            <a:pPr lvl="1"/>
            <a:r>
              <a:rPr lang="cs-CZ" dirty="0"/>
              <a:t>idiopatické </a:t>
            </a:r>
          </a:p>
        </p:txBody>
      </p:sp>
    </p:spTree>
    <p:extLst>
      <p:ext uri="{BB962C8B-B14F-4D97-AF65-F5344CB8AC3E}">
        <p14:creationId xmlns:p14="http://schemas.microsoft.com/office/powerpoint/2010/main" xmlns="" val="1679733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B1DF4E88-E1A3-C74F-B993-658C6141806D}"/>
              </a:ext>
            </a:extLst>
          </p:cNvPr>
          <p:cNvSpPr>
            <a:spLocks noGrp="1"/>
          </p:cNvSpPr>
          <p:nvPr>
            <p:ph type="title"/>
          </p:nvPr>
        </p:nvSpPr>
        <p:spPr/>
        <p:txBody>
          <a:bodyPr/>
          <a:lstStyle/>
          <a:p>
            <a:pPr algn="ctr"/>
            <a:r>
              <a:rPr lang="cs-CZ" dirty="0"/>
              <a:t>Hypertrofický novorozenec</a:t>
            </a:r>
          </a:p>
        </p:txBody>
      </p:sp>
      <p:sp>
        <p:nvSpPr>
          <p:cNvPr id="3" name="Zástupný symbol pro obsah 2">
            <a:extLst>
              <a:ext uri="{FF2B5EF4-FFF2-40B4-BE49-F238E27FC236}">
                <a16:creationId xmlns:a16="http://schemas.microsoft.com/office/drawing/2014/main" xmlns="" id="{E3AAFF4A-CE16-7B46-BE20-DFF56BF512D8}"/>
              </a:ext>
            </a:extLst>
          </p:cNvPr>
          <p:cNvSpPr>
            <a:spLocks noGrp="1"/>
          </p:cNvSpPr>
          <p:nvPr>
            <p:ph idx="1"/>
          </p:nvPr>
        </p:nvSpPr>
        <p:spPr/>
        <p:txBody>
          <a:bodyPr/>
          <a:lstStyle/>
          <a:p>
            <a:pPr marL="0" indent="0">
              <a:buNone/>
            </a:pPr>
            <a:r>
              <a:rPr lang="cs-CZ" dirty="0"/>
              <a:t>Symetrický typ</a:t>
            </a:r>
          </a:p>
          <a:p>
            <a:pPr lvl="1"/>
            <a:r>
              <a:rPr lang="cs-CZ" dirty="0"/>
              <a:t>větší obvod hlavy + břicha + délka dlouhých kostí</a:t>
            </a:r>
          </a:p>
          <a:p>
            <a:pPr marL="0" indent="0">
              <a:buNone/>
            </a:pPr>
            <a:endParaRPr lang="cs-CZ" dirty="0"/>
          </a:p>
          <a:p>
            <a:pPr marL="0" indent="0">
              <a:buNone/>
            </a:pPr>
            <a:r>
              <a:rPr lang="cs-CZ" dirty="0"/>
              <a:t>Asymetrický typ</a:t>
            </a:r>
          </a:p>
          <a:p>
            <a:pPr lvl="1"/>
            <a:r>
              <a:rPr lang="cs-CZ" dirty="0"/>
              <a:t>normální obvod hlavy, zvětšený obvod břicha – dominuje </a:t>
            </a:r>
            <a:r>
              <a:rPr lang="cs-CZ" dirty="0" err="1"/>
              <a:t>visceromegalie</a:t>
            </a:r>
            <a:endParaRPr lang="cs-CZ" dirty="0"/>
          </a:p>
          <a:p>
            <a:pPr lvl="1"/>
            <a:endParaRPr lang="cs-CZ" dirty="0"/>
          </a:p>
        </p:txBody>
      </p:sp>
    </p:spTree>
    <p:extLst>
      <p:ext uri="{BB962C8B-B14F-4D97-AF65-F5344CB8AC3E}">
        <p14:creationId xmlns:p14="http://schemas.microsoft.com/office/powerpoint/2010/main" xmlns="" val="2177679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0A725FE-87FB-0099-084E-6CC9AA3FC23F}"/>
              </a:ext>
            </a:extLst>
          </p:cNvPr>
          <p:cNvSpPr>
            <a:spLocks noGrp="1"/>
          </p:cNvSpPr>
          <p:nvPr>
            <p:ph type="title"/>
          </p:nvPr>
        </p:nvSpPr>
        <p:spPr/>
        <p:txBody>
          <a:bodyPr/>
          <a:lstStyle/>
          <a:p>
            <a:r>
              <a:rPr lang="cs-CZ" dirty="0"/>
              <a:t>Další pojmy</a:t>
            </a:r>
          </a:p>
        </p:txBody>
      </p:sp>
      <p:sp>
        <p:nvSpPr>
          <p:cNvPr id="3" name="Zástupný obsah 2">
            <a:extLst>
              <a:ext uri="{FF2B5EF4-FFF2-40B4-BE49-F238E27FC236}">
                <a16:creationId xmlns:a16="http://schemas.microsoft.com/office/drawing/2014/main" xmlns="" id="{2EAB69C7-BD29-F2F9-07C9-03B734CEC26E}"/>
              </a:ext>
            </a:extLst>
          </p:cNvPr>
          <p:cNvSpPr>
            <a:spLocks noGrp="1"/>
          </p:cNvSpPr>
          <p:nvPr>
            <p:ph idx="1"/>
          </p:nvPr>
        </p:nvSpPr>
        <p:spPr/>
        <p:txBody>
          <a:bodyPr/>
          <a:lstStyle/>
          <a:p>
            <a:r>
              <a:rPr lang="cs-CZ" dirty="0"/>
              <a:t>Novorozenecké období - od narození do 28.dne života</a:t>
            </a:r>
          </a:p>
          <a:p>
            <a:pPr marL="514350" indent="-514350">
              <a:buFont typeface="+mj-lt"/>
              <a:buAutoNum type="alphaLcParenR"/>
            </a:pPr>
            <a:r>
              <a:rPr lang="cs-CZ" dirty="0"/>
              <a:t>Časné (do 7.dne života)</a:t>
            </a:r>
          </a:p>
          <a:p>
            <a:pPr marL="514350" indent="-514350">
              <a:buFont typeface="+mj-lt"/>
              <a:buAutoNum type="alphaLcParenR"/>
            </a:pPr>
            <a:r>
              <a:rPr lang="cs-CZ" dirty="0"/>
              <a:t>Pozdní (od 8. do 28.dne života)</a:t>
            </a:r>
          </a:p>
          <a:p>
            <a:r>
              <a:rPr lang="cs-CZ" dirty="0"/>
              <a:t>Gestační věk</a:t>
            </a:r>
          </a:p>
          <a:p>
            <a:r>
              <a:rPr lang="cs-CZ" dirty="0" err="1"/>
              <a:t>Postkoncepční</a:t>
            </a:r>
            <a:r>
              <a:rPr lang="cs-CZ" dirty="0"/>
              <a:t> věk</a:t>
            </a:r>
          </a:p>
          <a:p>
            <a:r>
              <a:rPr lang="cs-CZ" dirty="0"/>
              <a:t>Hranice </a:t>
            </a:r>
            <a:r>
              <a:rPr lang="cs-CZ" dirty="0" err="1"/>
              <a:t>viability</a:t>
            </a:r>
            <a:r>
              <a:rPr lang="cs-CZ" dirty="0"/>
              <a:t> plodu</a:t>
            </a:r>
          </a:p>
        </p:txBody>
      </p:sp>
    </p:spTree>
    <p:extLst>
      <p:ext uri="{BB962C8B-B14F-4D97-AF65-F5344CB8AC3E}">
        <p14:creationId xmlns:p14="http://schemas.microsoft.com/office/powerpoint/2010/main" xmlns="" val="3765606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CF28A0D-BEC5-4748-B4EE-04E075399C79}"/>
              </a:ext>
            </a:extLst>
          </p:cNvPr>
          <p:cNvSpPr>
            <a:spLocks noGrp="1"/>
          </p:cNvSpPr>
          <p:nvPr>
            <p:ph type="title"/>
          </p:nvPr>
        </p:nvSpPr>
        <p:spPr/>
        <p:txBody>
          <a:bodyPr/>
          <a:lstStyle/>
          <a:p>
            <a:pPr algn="ctr"/>
            <a:r>
              <a:rPr lang="cs-CZ" dirty="0" smtClean="0"/>
              <a:t>Komplikace hypertrofických novorozenců</a:t>
            </a:r>
            <a:endParaRPr lang="cs-CZ" dirty="0"/>
          </a:p>
        </p:txBody>
      </p:sp>
      <p:sp>
        <p:nvSpPr>
          <p:cNvPr id="3" name="Zástupný symbol pro obsah 2">
            <a:extLst>
              <a:ext uri="{FF2B5EF4-FFF2-40B4-BE49-F238E27FC236}">
                <a16:creationId xmlns:a16="http://schemas.microsoft.com/office/drawing/2014/main" xmlns="" id="{894866D8-C859-4447-AF92-EC9A78AD1669}"/>
              </a:ext>
            </a:extLst>
          </p:cNvPr>
          <p:cNvSpPr>
            <a:spLocks noGrp="1"/>
          </p:cNvSpPr>
          <p:nvPr>
            <p:ph idx="1"/>
          </p:nvPr>
        </p:nvSpPr>
        <p:spPr/>
        <p:txBody>
          <a:bodyPr/>
          <a:lstStyle/>
          <a:p>
            <a:r>
              <a:rPr lang="cs-CZ" dirty="0"/>
              <a:t>Metabolické – zejména hypoglykémie</a:t>
            </a:r>
          </a:p>
          <a:p>
            <a:endParaRPr lang="cs-CZ" dirty="0"/>
          </a:p>
          <a:p>
            <a:r>
              <a:rPr lang="cs-CZ" dirty="0"/>
              <a:t>Hematologické – polycytémie a </a:t>
            </a:r>
            <a:r>
              <a:rPr lang="cs-CZ" dirty="0" err="1"/>
              <a:t>hyperviskozita</a:t>
            </a:r>
            <a:endParaRPr lang="cs-CZ" dirty="0"/>
          </a:p>
          <a:p>
            <a:endParaRPr lang="cs-CZ" dirty="0"/>
          </a:p>
          <a:p>
            <a:r>
              <a:rPr lang="cs-CZ" dirty="0"/>
              <a:t>Porodnické komplikace</a:t>
            </a:r>
          </a:p>
          <a:p>
            <a:endParaRPr lang="cs-CZ" dirty="0"/>
          </a:p>
          <a:p>
            <a:r>
              <a:rPr lang="cs-CZ" dirty="0"/>
              <a:t>Respirační komplikace – zhoršená adaptace dýchání až RDS</a:t>
            </a:r>
          </a:p>
        </p:txBody>
      </p:sp>
    </p:spTree>
    <p:extLst>
      <p:ext uri="{BB962C8B-B14F-4D97-AF65-F5344CB8AC3E}">
        <p14:creationId xmlns:p14="http://schemas.microsoft.com/office/powerpoint/2010/main" xmlns="" val="1831271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533FF87-128C-A8A5-0D2A-FFDBC31AE2D7}"/>
              </a:ext>
            </a:extLst>
          </p:cNvPr>
          <p:cNvSpPr>
            <a:spLocks noGrp="1"/>
          </p:cNvSpPr>
          <p:nvPr>
            <p:ph type="title"/>
          </p:nvPr>
        </p:nvSpPr>
        <p:spPr/>
        <p:txBody>
          <a:bodyPr/>
          <a:lstStyle/>
          <a:p>
            <a:r>
              <a:rPr lang="cs-CZ" dirty="0"/>
              <a:t>Rozdělení dětského věku</a:t>
            </a:r>
          </a:p>
        </p:txBody>
      </p:sp>
      <p:sp>
        <p:nvSpPr>
          <p:cNvPr id="3" name="Zástupný obsah 2">
            <a:extLst>
              <a:ext uri="{FF2B5EF4-FFF2-40B4-BE49-F238E27FC236}">
                <a16:creationId xmlns:a16="http://schemas.microsoft.com/office/drawing/2014/main" xmlns="" id="{0ACE0B6A-276B-E679-EDF7-7C724325FCC4}"/>
              </a:ext>
            </a:extLst>
          </p:cNvPr>
          <p:cNvSpPr>
            <a:spLocks noGrp="1"/>
          </p:cNvSpPr>
          <p:nvPr>
            <p:ph idx="1"/>
          </p:nvPr>
        </p:nvSpPr>
        <p:spPr/>
        <p:txBody>
          <a:bodyPr/>
          <a:lstStyle/>
          <a:p>
            <a:r>
              <a:rPr lang="cs-CZ" dirty="0"/>
              <a:t>Prenatální období</a:t>
            </a:r>
          </a:p>
          <a:p>
            <a:r>
              <a:rPr lang="cs-CZ" dirty="0"/>
              <a:t>Novorozenecké období</a:t>
            </a:r>
          </a:p>
          <a:p>
            <a:r>
              <a:rPr lang="cs-CZ" dirty="0"/>
              <a:t>Kojenecké období</a:t>
            </a:r>
          </a:p>
          <a:p>
            <a:r>
              <a:rPr lang="cs-CZ" dirty="0"/>
              <a:t>Batolecí období</a:t>
            </a:r>
          </a:p>
          <a:p>
            <a:r>
              <a:rPr lang="cs-CZ" dirty="0"/>
              <a:t>Předškolní věk</a:t>
            </a:r>
          </a:p>
          <a:p>
            <a:r>
              <a:rPr lang="cs-CZ" dirty="0"/>
              <a:t>Školní věk</a:t>
            </a:r>
          </a:p>
          <a:p>
            <a:r>
              <a:rPr lang="cs-CZ" dirty="0"/>
              <a:t>Adolescence</a:t>
            </a:r>
          </a:p>
        </p:txBody>
      </p:sp>
    </p:spTree>
    <p:extLst>
      <p:ext uri="{BB962C8B-B14F-4D97-AF65-F5344CB8AC3E}">
        <p14:creationId xmlns:p14="http://schemas.microsoft.com/office/powerpoint/2010/main" xmlns="" val="3653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DC86E5F-CE01-61F2-7D5E-6B60ACB76394}"/>
              </a:ext>
            </a:extLst>
          </p:cNvPr>
          <p:cNvSpPr>
            <a:spLocks noGrp="1"/>
          </p:cNvSpPr>
          <p:nvPr>
            <p:ph type="title"/>
          </p:nvPr>
        </p:nvSpPr>
        <p:spPr/>
        <p:txBody>
          <a:bodyPr/>
          <a:lstStyle/>
          <a:p>
            <a:r>
              <a:rPr lang="cs-CZ" dirty="0"/>
              <a:t>Prenatální období</a:t>
            </a:r>
          </a:p>
        </p:txBody>
      </p:sp>
      <p:sp>
        <p:nvSpPr>
          <p:cNvPr id="3" name="Zástupný obsah 2">
            <a:extLst>
              <a:ext uri="{FF2B5EF4-FFF2-40B4-BE49-F238E27FC236}">
                <a16:creationId xmlns:a16="http://schemas.microsoft.com/office/drawing/2014/main" xmlns="" id="{F985CCD1-D88A-051F-3BC7-D946097A72EA}"/>
              </a:ext>
            </a:extLst>
          </p:cNvPr>
          <p:cNvSpPr>
            <a:spLocks noGrp="1"/>
          </p:cNvSpPr>
          <p:nvPr>
            <p:ph idx="1"/>
          </p:nvPr>
        </p:nvSpPr>
        <p:spPr/>
        <p:txBody>
          <a:bodyPr>
            <a:normAutofit fontScale="85000" lnSpcReduction="20000"/>
          </a:bodyPr>
          <a:lstStyle/>
          <a:p>
            <a:r>
              <a:rPr lang="cs-CZ" dirty="0"/>
              <a:t>Doba prožitá v matčině těle – intrauterinní období – od oplodnění vajíčka po porod</a:t>
            </a:r>
          </a:p>
          <a:p>
            <a:pPr marL="514350" indent="-514350">
              <a:buAutoNum type="arabicPeriod"/>
            </a:pPr>
            <a:r>
              <a:rPr lang="cs-CZ" dirty="0"/>
              <a:t>Embryonální období (zárodečné) – 0. až 8. týden</a:t>
            </a:r>
          </a:p>
          <a:p>
            <a:pPr>
              <a:buFontTx/>
              <a:buChar char="-"/>
            </a:pPr>
            <a:r>
              <a:rPr lang="cs-CZ" dirty="0"/>
              <a:t>Diferenciace jednotlivých částí těla, utváření základů všech orgánů a tělních systémů</a:t>
            </a:r>
          </a:p>
          <a:p>
            <a:pPr>
              <a:buFontTx/>
              <a:buChar char="-"/>
            </a:pPr>
            <a:r>
              <a:rPr lang="cs-CZ" dirty="0"/>
              <a:t>Na konci období jsou založeny všechny orgány a zárodek má nezaměnitelnou lidskou podobu</a:t>
            </a:r>
          </a:p>
          <a:p>
            <a:pPr marL="0" indent="0">
              <a:buNone/>
            </a:pPr>
            <a:r>
              <a:rPr lang="cs-CZ" dirty="0"/>
              <a:t>2. Fetální období – 9. až 40. týden</a:t>
            </a:r>
          </a:p>
          <a:p>
            <a:pPr>
              <a:buFontTx/>
              <a:buChar char="-"/>
            </a:pPr>
            <a:r>
              <a:rPr lang="cs-CZ" dirty="0"/>
              <a:t>dozrávání plodu – strukturální a funkční diferenciace orgánů, orgány zahajují svou činnost</a:t>
            </a:r>
          </a:p>
          <a:p>
            <a:pPr marL="0" indent="0">
              <a:buNone/>
            </a:pPr>
            <a:r>
              <a:rPr lang="cs-CZ" dirty="0"/>
              <a:t>Dozrávání probíhá </a:t>
            </a:r>
            <a:r>
              <a:rPr lang="cs-CZ" dirty="0" err="1"/>
              <a:t>kraniokaudálně</a:t>
            </a:r>
            <a:r>
              <a:rPr lang="cs-CZ" dirty="0"/>
              <a:t> a </a:t>
            </a:r>
            <a:r>
              <a:rPr lang="cs-CZ" dirty="0" err="1"/>
              <a:t>proximodistálně</a:t>
            </a:r>
            <a:r>
              <a:rPr lang="cs-CZ" dirty="0"/>
              <a:t> (nejdříve </a:t>
            </a:r>
            <a:r>
              <a:rPr lang="cs-CZ" dirty="0" err="1"/>
              <a:t>humerus+femur</a:t>
            </a:r>
            <a:r>
              <a:rPr lang="cs-CZ" dirty="0"/>
              <a:t>, poté ruce, chodidla a prsty)</a:t>
            </a:r>
          </a:p>
        </p:txBody>
      </p:sp>
    </p:spTree>
    <p:extLst>
      <p:ext uri="{BB962C8B-B14F-4D97-AF65-F5344CB8AC3E}">
        <p14:creationId xmlns:p14="http://schemas.microsoft.com/office/powerpoint/2010/main" xmlns="" val="11260147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5AA63D9-804A-1F11-ED5C-C651D1BFCC10}"/>
              </a:ext>
            </a:extLst>
          </p:cNvPr>
          <p:cNvSpPr>
            <a:spLocks noGrp="1"/>
          </p:cNvSpPr>
          <p:nvPr>
            <p:ph type="title"/>
          </p:nvPr>
        </p:nvSpPr>
        <p:spPr/>
        <p:txBody>
          <a:bodyPr/>
          <a:lstStyle/>
          <a:p>
            <a:r>
              <a:rPr lang="cs-CZ" dirty="0"/>
              <a:t>Novorozenecké období 1.-28.den života</a:t>
            </a:r>
          </a:p>
        </p:txBody>
      </p:sp>
      <p:sp>
        <p:nvSpPr>
          <p:cNvPr id="3" name="Zástupný obsah 2">
            <a:extLst>
              <a:ext uri="{FF2B5EF4-FFF2-40B4-BE49-F238E27FC236}">
                <a16:creationId xmlns:a16="http://schemas.microsoft.com/office/drawing/2014/main" xmlns="" id="{E717B2D6-AE60-B177-CC7E-692B9F6F414A}"/>
              </a:ext>
            </a:extLst>
          </p:cNvPr>
          <p:cNvSpPr>
            <a:spLocks noGrp="1"/>
          </p:cNvSpPr>
          <p:nvPr>
            <p:ph idx="1"/>
          </p:nvPr>
        </p:nvSpPr>
        <p:spPr/>
        <p:txBody>
          <a:bodyPr/>
          <a:lstStyle/>
          <a:p>
            <a:r>
              <a:rPr lang="cs-CZ" dirty="0"/>
              <a:t>Období adaptace na mimoděložní podmínky a období nejvyšší mortality – 1,3</a:t>
            </a:r>
            <a:r>
              <a:rPr lang="cs-CZ" i="0" u="none" strike="noStrike" dirty="0">
                <a:solidFill>
                  <a:srgbClr val="202124"/>
                </a:solidFill>
                <a:effectLst/>
                <a:latin typeface="arial" panose="020B0604020202020204" pitchFamily="34" charset="0"/>
              </a:rPr>
              <a:t>‰</a:t>
            </a:r>
          </a:p>
          <a:p>
            <a:r>
              <a:rPr lang="cs-CZ" dirty="0"/>
              <a:t>VVV</a:t>
            </a:r>
          </a:p>
          <a:p>
            <a:r>
              <a:rPr lang="cs-CZ" dirty="0"/>
              <a:t>Následky perinatální patologie – asfyxie a infekce z porodních cest</a:t>
            </a:r>
          </a:p>
          <a:p>
            <a:r>
              <a:rPr lang="cs-CZ" dirty="0"/>
              <a:t>Pokračování intrauterinních patologických stavů (infekce)</a:t>
            </a:r>
          </a:p>
          <a:p>
            <a:r>
              <a:rPr lang="cs-CZ" dirty="0"/>
              <a:t>Tendence ke generalizaci infekcí (nezralý imunitní systém)</a:t>
            </a:r>
          </a:p>
        </p:txBody>
      </p:sp>
    </p:spTree>
    <p:extLst>
      <p:ext uri="{BB962C8B-B14F-4D97-AF65-F5344CB8AC3E}">
        <p14:creationId xmlns:p14="http://schemas.microsoft.com/office/powerpoint/2010/main" xmlns="" val="1106029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48F9185-E240-FDB4-1EC8-EDF675D2BBD6}"/>
              </a:ext>
            </a:extLst>
          </p:cNvPr>
          <p:cNvSpPr>
            <a:spLocks noGrp="1"/>
          </p:cNvSpPr>
          <p:nvPr>
            <p:ph type="title"/>
          </p:nvPr>
        </p:nvSpPr>
        <p:spPr/>
        <p:txBody>
          <a:bodyPr/>
          <a:lstStyle/>
          <a:p>
            <a:r>
              <a:rPr lang="cs-CZ" dirty="0"/>
              <a:t>Kojenecké období 29.den života – 1 rok</a:t>
            </a:r>
          </a:p>
        </p:txBody>
      </p:sp>
      <p:sp>
        <p:nvSpPr>
          <p:cNvPr id="3" name="Zástupný obsah 2">
            <a:extLst>
              <a:ext uri="{FF2B5EF4-FFF2-40B4-BE49-F238E27FC236}">
                <a16:creationId xmlns:a16="http://schemas.microsoft.com/office/drawing/2014/main" xmlns="" id="{68F51BF4-6C0E-D164-3966-5E346C7BFDD2}"/>
              </a:ext>
            </a:extLst>
          </p:cNvPr>
          <p:cNvSpPr>
            <a:spLocks noGrp="1"/>
          </p:cNvSpPr>
          <p:nvPr>
            <p:ph idx="1"/>
          </p:nvPr>
        </p:nvSpPr>
        <p:spPr/>
        <p:txBody>
          <a:bodyPr>
            <a:normAutofit/>
          </a:bodyPr>
          <a:lstStyle/>
          <a:p>
            <a:r>
              <a:rPr lang="cs-CZ" dirty="0"/>
              <a:t>prudký rozvoj (motorický, neuropsychický i somatický vývoj)</a:t>
            </a:r>
          </a:p>
          <a:p>
            <a:r>
              <a:rPr lang="cs-CZ" dirty="0"/>
              <a:t>Doznívání problematiky VVV</a:t>
            </a:r>
          </a:p>
          <a:p>
            <a:r>
              <a:rPr lang="cs-CZ" dirty="0"/>
              <a:t>Pozdní následky perinatální patologie (vliv asfyxie na vznik DMO)</a:t>
            </a:r>
          </a:p>
          <a:p>
            <a:r>
              <a:rPr lang="cs-CZ" dirty="0"/>
              <a:t>Manifestace vrozených chorobných stavů (dědičně poruchy </a:t>
            </a:r>
            <a:r>
              <a:rPr lang="cs-CZ" dirty="0" err="1"/>
              <a:t>mtb</a:t>
            </a:r>
            <a:r>
              <a:rPr lang="cs-CZ" dirty="0"/>
              <a:t>, endokrinní aj. onemocnění)</a:t>
            </a:r>
          </a:p>
          <a:p>
            <a:r>
              <a:rPr lang="cs-CZ" dirty="0"/>
              <a:t>Významný podíl na nemocnosti  - infekce, CAVE dehydratace (průjmy při GE, nižší koncentrační schopnost ledvin)</a:t>
            </a:r>
          </a:p>
          <a:p>
            <a:r>
              <a:rPr lang="cs-CZ" dirty="0"/>
              <a:t>Kojenecká úmrtnost 2,5</a:t>
            </a:r>
            <a:r>
              <a:rPr lang="cs-CZ" i="0" u="none" strike="noStrike" dirty="0">
                <a:solidFill>
                  <a:srgbClr val="202124"/>
                </a:solidFill>
                <a:effectLst/>
                <a:latin typeface="arial" panose="020B0604020202020204" pitchFamily="34" charset="0"/>
              </a:rPr>
              <a:t>‰</a:t>
            </a:r>
          </a:p>
          <a:p>
            <a:pPr marL="0" indent="0">
              <a:buNone/>
            </a:pPr>
            <a:endParaRPr lang="cs-CZ" dirty="0"/>
          </a:p>
        </p:txBody>
      </p:sp>
    </p:spTree>
    <p:extLst>
      <p:ext uri="{BB962C8B-B14F-4D97-AF65-F5344CB8AC3E}">
        <p14:creationId xmlns:p14="http://schemas.microsoft.com/office/powerpoint/2010/main" xmlns="" val="3542023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6A7ABE9-88C1-8F0B-611C-475983D1CC39}"/>
              </a:ext>
            </a:extLst>
          </p:cNvPr>
          <p:cNvSpPr>
            <a:spLocks noGrp="1"/>
          </p:cNvSpPr>
          <p:nvPr>
            <p:ph type="title"/>
          </p:nvPr>
        </p:nvSpPr>
        <p:spPr/>
        <p:txBody>
          <a:bodyPr/>
          <a:lstStyle/>
          <a:p>
            <a:r>
              <a:rPr lang="cs-CZ" dirty="0"/>
              <a:t>Batolecí období 1 – 3 roky</a:t>
            </a:r>
          </a:p>
        </p:txBody>
      </p:sp>
      <p:sp>
        <p:nvSpPr>
          <p:cNvPr id="3" name="Zástupný obsah 2">
            <a:extLst>
              <a:ext uri="{FF2B5EF4-FFF2-40B4-BE49-F238E27FC236}">
                <a16:creationId xmlns:a16="http://schemas.microsoft.com/office/drawing/2014/main" xmlns="" id="{8346D53A-769E-2829-644C-B759C0C1B1B3}"/>
              </a:ext>
            </a:extLst>
          </p:cNvPr>
          <p:cNvSpPr>
            <a:spLocks noGrp="1"/>
          </p:cNvSpPr>
          <p:nvPr>
            <p:ph idx="1"/>
          </p:nvPr>
        </p:nvSpPr>
        <p:spPr/>
        <p:txBody>
          <a:bodyPr/>
          <a:lstStyle/>
          <a:p>
            <a:r>
              <a:rPr lang="cs-CZ" dirty="0"/>
              <a:t>Zpřesnění motoriky, rozvoj řeči, osamostatňování dítěte (chůze, učení, jezení, čistota, komunikace)</a:t>
            </a:r>
          </a:p>
          <a:p>
            <a:r>
              <a:rPr lang="cs-CZ" dirty="0"/>
              <a:t>První období vzdoru</a:t>
            </a:r>
          </a:p>
          <a:p>
            <a:r>
              <a:rPr lang="cs-CZ" dirty="0"/>
              <a:t>Nemocnost spíše nízká, vyšší výskyt úrazů – popáleniny, pády, otravy, aspirace</a:t>
            </a:r>
          </a:p>
        </p:txBody>
      </p:sp>
    </p:spTree>
    <p:extLst>
      <p:ext uri="{BB962C8B-B14F-4D97-AF65-F5344CB8AC3E}">
        <p14:creationId xmlns:p14="http://schemas.microsoft.com/office/powerpoint/2010/main" xmlns="" val="1165360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D981B0AC-E862-FD0D-8338-52C25EA32780}"/>
              </a:ext>
            </a:extLst>
          </p:cNvPr>
          <p:cNvSpPr>
            <a:spLocks noGrp="1"/>
          </p:cNvSpPr>
          <p:nvPr>
            <p:ph type="title"/>
          </p:nvPr>
        </p:nvSpPr>
        <p:spPr/>
        <p:txBody>
          <a:bodyPr/>
          <a:lstStyle/>
          <a:p>
            <a:r>
              <a:rPr lang="cs-CZ" dirty="0"/>
              <a:t>Předškolní období 3 – 6 let</a:t>
            </a:r>
          </a:p>
        </p:txBody>
      </p:sp>
      <p:sp>
        <p:nvSpPr>
          <p:cNvPr id="3" name="Zástupný obsah 2">
            <a:extLst>
              <a:ext uri="{FF2B5EF4-FFF2-40B4-BE49-F238E27FC236}">
                <a16:creationId xmlns:a16="http://schemas.microsoft.com/office/drawing/2014/main" xmlns="" id="{22E611FD-FDD4-4F7C-E8F7-25F92DED1C94}"/>
              </a:ext>
            </a:extLst>
          </p:cNvPr>
          <p:cNvSpPr>
            <a:spLocks noGrp="1"/>
          </p:cNvSpPr>
          <p:nvPr>
            <p:ph idx="1"/>
          </p:nvPr>
        </p:nvSpPr>
        <p:spPr/>
        <p:txBody>
          <a:bodyPr/>
          <a:lstStyle/>
          <a:p>
            <a:r>
              <a:rPr lang="cs-CZ" dirty="0"/>
              <a:t>Socializace dítěte, začlenění do kolektivu</a:t>
            </a:r>
          </a:p>
          <a:p>
            <a:r>
              <a:rPr lang="cs-CZ" dirty="0"/>
              <a:t>Zpomalení růstu – prodlužují se končetiny, dítě je štíhlejší, méně jí</a:t>
            </a:r>
          </a:p>
          <a:p>
            <a:r>
              <a:rPr lang="cs-CZ" dirty="0"/>
              <a:t>Vyšší nemocnost (kontakty), méně úrazů</a:t>
            </a:r>
          </a:p>
          <a:p>
            <a:r>
              <a:rPr lang="cs-CZ" dirty="0"/>
              <a:t>2.období vzdoru – kladou hodně otázek, zvědavost</a:t>
            </a:r>
          </a:p>
          <a:p>
            <a:endParaRPr lang="cs-CZ" dirty="0"/>
          </a:p>
        </p:txBody>
      </p:sp>
    </p:spTree>
    <p:extLst>
      <p:ext uri="{BB962C8B-B14F-4D97-AF65-F5344CB8AC3E}">
        <p14:creationId xmlns:p14="http://schemas.microsoft.com/office/powerpoint/2010/main" xmlns="" val="1866270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DFCE40F-1CE7-C319-6D11-F96542B6B819}"/>
              </a:ext>
            </a:extLst>
          </p:cNvPr>
          <p:cNvSpPr>
            <a:spLocks noGrp="1"/>
          </p:cNvSpPr>
          <p:nvPr>
            <p:ph type="title"/>
          </p:nvPr>
        </p:nvSpPr>
        <p:spPr/>
        <p:txBody>
          <a:bodyPr/>
          <a:lstStyle/>
          <a:p>
            <a:r>
              <a:rPr lang="cs-CZ" dirty="0"/>
              <a:t>Školní období od 6 let</a:t>
            </a:r>
          </a:p>
        </p:txBody>
      </p:sp>
      <p:sp>
        <p:nvSpPr>
          <p:cNvPr id="3" name="Zástupný obsah 2">
            <a:extLst>
              <a:ext uri="{FF2B5EF4-FFF2-40B4-BE49-F238E27FC236}">
                <a16:creationId xmlns:a16="http://schemas.microsoft.com/office/drawing/2014/main" xmlns="" id="{C07A8AC8-8ECE-4C98-7DE4-BC4F75942980}"/>
              </a:ext>
            </a:extLst>
          </p:cNvPr>
          <p:cNvSpPr>
            <a:spLocks noGrp="1"/>
          </p:cNvSpPr>
          <p:nvPr>
            <p:ph idx="1"/>
          </p:nvPr>
        </p:nvSpPr>
        <p:spPr/>
        <p:txBody>
          <a:bodyPr/>
          <a:lstStyle/>
          <a:p>
            <a:r>
              <a:rPr lang="cs-CZ" dirty="0"/>
              <a:t>Většina dětí je schopná zahájit školní docházku</a:t>
            </a:r>
          </a:p>
          <a:p>
            <a:r>
              <a:rPr lang="cs-CZ" dirty="0"/>
              <a:t>Závěr období nelze jednoznačně vymezit – spojeno se začátkem dospívání (odlišné v rámci pohlaví)</a:t>
            </a:r>
          </a:p>
          <a:p>
            <a:pPr marL="0" indent="0">
              <a:buNone/>
            </a:pPr>
            <a:endParaRPr lang="cs-CZ" dirty="0"/>
          </a:p>
        </p:txBody>
      </p:sp>
    </p:spTree>
    <p:extLst>
      <p:ext uri="{BB962C8B-B14F-4D97-AF65-F5344CB8AC3E}">
        <p14:creationId xmlns:p14="http://schemas.microsoft.com/office/powerpoint/2010/main" xmlns="" val="3045820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4E293EA1-3C2A-B758-7C53-FA53837C18EE}"/>
              </a:ext>
            </a:extLst>
          </p:cNvPr>
          <p:cNvSpPr>
            <a:spLocks noGrp="1"/>
          </p:cNvSpPr>
          <p:nvPr>
            <p:ph type="title"/>
          </p:nvPr>
        </p:nvSpPr>
        <p:spPr/>
        <p:txBody>
          <a:bodyPr/>
          <a:lstStyle/>
          <a:p>
            <a:r>
              <a:rPr lang="cs-CZ" dirty="0"/>
              <a:t>Adolescence</a:t>
            </a:r>
          </a:p>
        </p:txBody>
      </p:sp>
      <p:sp>
        <p:nvSpPr>
          <p:cNvPr id="3" name="Zástupný obsah 2">
            <a:extLst>
              <a:ext uri="{FF2B5EF4-FFF2-40B4-BE49-F238E27FC236}">
                <a16:creationId xmlns:a16="http://schemas.microsoft.com/office/drawing/2014/main" xmlns="" id="{D0BF1604-DE4A-5213-BF0D-423FB249514A}"/>
              </a:ext>
            </a:extLst>
          </p:cNvPr>
          <p:cNvSpPr>
            <a:spLocks noGrp="1"/>
          </p:cNvSpPr>
          <p:nvPr>
            <p:ph idx="1"/>
          </p:nvPr>
        </p:nvSpPr>
        <p:spPr/>
        <p:txBody>
          <a:bodyPr>
            <a:normAutofit fontScale="92500" lnSpcReduction="20000"/>
          </a:bodyPr>
          <a:lstStyle/>
          <a:p>
            <a:r>
              <a:rPr lang="cs-CZ" dirty="0"/>
              <a:t>Začíná počátkem pubertálního vývoje a končí dosažením pohlavní zralosti a ukončením tělesného růstu</a:t>
            </a:r>
          </a:p>
          <a:p>
            <a:r>
              <a:rPr lang="cs-CZ" dirty="0"/>
              <a:t>Začátek v průměru </a:t>
            </a:r>
          </a:p>
          <a:p>
            <a:pPr marL="514350" indent="-514350">
              <a:buFont typeface="+mj-lt"/>
              <a:buAutoNum type="alphaLcParenR"/>
            </a:pPr>
            <a:r>
              <a:rPr lang="cs-CZ" dirty="0"/>
              <a:t>Dívky o 2 a ½ roku dříve – v 10 letech</a:t>
            </a:r>
          </a:p>
          <a:p>
            <a:pPr marL="514350" indent="-514350">
              <a:buFont typeface="+mj-lt"/>
              <a:buAutoNum type="alphaLcParenR"/>
            </a:pPr>
            <a:r>
              <a:rPr lang="cs-CZ" dirty="0"/>
              <a:t>Chlapci – v 12,5 letech</a:t>
            </a:r>
          </a:p>
          <a:p>
            <a:r>
              <a:rPr lang="cs-CZ" dirty="0"/>
              <a:t>I mezi jedinci stejného pohlaví je variabilita plus mínus 2 roky</a:t>
            </a:r>
          </a:p>
          <a:p>
            <a:r>
              <a:rPr lang="cs-CZ" dirty="0"/>
              <a:t>Od začátku dospívání uplynou</a:t>
            </a:r>
          </a:p>
          <a:p>
            <a:pPr marL="514350" indent="-514350">
              <a:buFont typeface="+mj-lt"/>
              <a:buAutoNum type="alphaLcParenR"/>
            </a:pPr>
            <a:r>
              <a:rPr lang="cs-CZ" dirty="0"/>
              <a:t>2-3 roky do dosažení plné pohlavní zralosti (menarche, první ejakulace)</a:t>
            </a:r>
          </a:p>
          <a:p>
            <a:pPr marL="514350" indent="-514350">
              <a:buFont typeface="+mj-lt"/>
              <a:buAutoNum type="alphaLcParenR"/>
            </a:pPr>
            <a:r>
              <a:rPr lang="cs-CZ" dirty="0"/>
              <a:t>4-5 let do ukončení růstu</a:t>
            </a:r>
          </a:p>
          <a:p>
            <a:pPr marL="0" indent="0">
              <a:buNone/>
            </a:pPr>
            <a:r>
              <a:rPr lang="cs-CZ" dirty="0"/>
              <a:t>Fyzické dospívání pokračuje akumulací kostní hmoty a dobudováním muskulatury a šířkových rozměrů skeletu</a:t>
            </a:r>
          </a:p>
        </p:txBody>
      </p:sp>
    </p:spTree>
    <p:extLst>
      <p:ext uri="{BB962C8B-B14F-4D97-AF65-F5344CB8AC3E}">
        <p14:creationId xmlns:p14="http://schemas.microsoft.com/office/powerpoint/2010/main" xmlns="" val="84766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A53794F-BC83-F023-6BB2-74683D947F37}"/>
              </a:ext>
            </a:extLst>
          </p:cNvPr>
          <p:cNvSpPr>
            <a:spLocks noGrp="1"/>
          </p:cNvSpPr>
          <p:nvPr>
            <p:ph type="title"/>
          </p:nvPr>
        </p:nvSpPr>
        <p:spPr/>
        <p:txBody>
          <a:bodyPr/>
          <a:lstStyle/>
          <a:p>
            <a:r>
              <a:rPr lang="cs-CZ" dirty="0"/>
              <a:t>Základní demografie v pediatrii</a:t>
            </a:r>
          </a:p>
        </p:txBody>
      </p:sp>
      <p:sp>
        <p:nvSpPr>
          <p:cNvPr id="3" name="Zástupný obsah 2">
            <a:extLst>
              <a:ext uri="{FF2B5EF4-FFF2-40B4-BE49-F238E27FC236}">
                <a16:creationId xmlns:a16="http://schemas.microsoft.com/office/drawing/2014/main" xmlns="" id="{09946DA7-1A1D-4F53-E476-28B7A16D0180}"/>
              </a:ext>
            </a:extLst>
          </p:cNvPr>
          <p:cNvSpPr>
            <a:spLocks noGrp="1"/>
          </p:cNvSpPr>
          <p:nvPr>
            <p:ph idx="1"/>
          </p:nvPr>
        </p:nvSpPr>
        <p:spPr/>
        <p:txBody>
          <a:bodyPr>
            <a:normAutofit fontScale="92500" lnSpcReduction="10000"/>
          </a:bodyPr>
          <a:lstStyle/>
          <a:p>
            <a:r>
              <a:rPr lang="cs-CZ" dirty="0"/>
              <a:t>Živě narozené dítě – dítě narozené bez ohledu na délku těhotenství, které má alespoň jednu ze známek života:</a:t>
            </a:r>
          </a:p>
          <a:p>
            <a:pPr marL="0" indent="0">
              <a:buNone/>
            </a:pPr>
            <a:r>
              <a:rPr lang="cs-CZ" dirty="0"/>
              <a:t>Dechová aktivita</a:t>
            </a:r>
          </a:p>
          <a:p>
            <a:pPr marL="0" indent="0">
              <a:buNone/>
            </a:pPr>
            <a:r>
              <a:rPr lang="cs-CZ" dirty="0"/>
              <a:t>Srdeční akce</a:t>
            </a:r>
          </a:p>
          <a:p>
            <a:pPr marL="0" indent="0">
              <a:buNone/>
            </a:pPr>
            <a:r>
              <a:rPr lang="cs-CZ" dirty="0"/>
              <a:t>Pulzace pupečníku</a:t>
            </a:r>
          </a:p>
          <a:p>
            <a:pPr marL="0" indent="0">
              <a:buNone/>
            </a:pPr>
            <a:r>
              <a:rPr lang="cs-CZ" dirty="0"/>
              <a:t>Pohyb kosterního svalstva</a:t>
            </a:r>
          </a:p>
          <a:p>
            <a:r>
              <a:rPr lang="cs-CZ" dirty="0"/>
              <a:t>Mrtvě narozené dítě – plod bez známek života s porodní hmotností více než 500g</a:t>
            </a:r>
          </a:p>
          <a:p>
            <a:pPr marL="0" indent="0">
              <a:buNone/>
            </a:pPr>
            <a:r>
              <a:rPr lang="cs-CZ" dirty="0"/>
              <a:t>Pokud nelze určit hmotnost, tak plod narozený 22+0 a výše</a:t>
            </a:r>
          </a:p>
          <a:p>
            <a:pPr marL="0" indent="0">
              <a:buNone/>
            </a:pPr>
            <a:r>
              <a:rPr lang="cs-CZ" dirty="0"/>
              <a:t>Pokud ani to nelze určit, tak min. 25cm dlouhý</a:t>
            </a:r>
          </a:p>
        </p:txBody>
      </p:sp>
    </p:spTree>
    <p:extLst>
      <p:ext uri="{BB962C8B-B14F-4D97-AF65-F5344CB8AC3E}">
        <p14:creationId xmlns:p14="http://schemas.microsoft.com/office/powerpoint/2010/main" xmlns="" val="3603304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E7D5E611-D75C-4FF2-A27D-2E023A03B7F3}"/>
              </a:ext>
            </a:extLst>
          </p:cNvPr>
          <p:cNvSpPr>
            <a:spLocks noGrp="1"/>
          </p:cNvSpPr>
          <p:nvPr>
            <p:ph type="title"/>
          </p:nvPr>
        </p:nvSpPr>
        <p:spPr/>
        <p:txBody>
          <a:bodyPr/>
          <a:lstStyle/>
          <a:p>
            <a:r>
              <a:rPr lang="cs-CZ" dirty="0"/>
              <a:t>Porod</a:t>
            </a:r>
          </a:p>
        </p:txBody>
      </p:sp>
      <p:sp>
        <p:nvSpPr>
          <p:cNvPr id="3" name="Zástupný obsah 2">
            <a:extLst>
              <a:ext uri="{FF2B5EF4-FFF2-40B4-BE49-F238E27FC236}">
                <a16:creationId xmlns:a16="http://schemas.microsoft.com/office/drawing/2014/main" xmlns="" id="{B807D6DA-7007-4615-8F6D-15BEC2F1F85A}"/>
              </a:ext>
            </a:extLst>
          </p:cNvPr>
          <p:cNvSpPr>
            <a:spLocks noGrp="1"/>
          </p:cNvSpPr>
          <p:nvPr>
            <p:ph idx="1"/>
          </p:nvPr>
        </p:nvSpPr>
        <p:spPr/>
        <p:txBody>
          <a:bodyPr/>
          <a:lstStyle/>
          <a:p>
            <a:r>
              <a:rPr lang="cs-CZ" dirty="0"/>
              <a:t>Spontánní – záhlavím / koncem pánevním</a:t>
            </a:r>
          </a:p>
          <a:p>
            <a:r>
              <a:rPr lang="cs-CZ" dirty="0"/>
              <a:t>Císařským řezem – 5-20 % (v perinatologických centrech více)</a:t>
            </a:r>
          </a:p>
          <a:p>
            <a:r>
              <a:rPr lang="cs-CZ" dirty="0"/>
              <a:t>Instrumentální porod – VEX/kleště</a:t>
            </a:r>
          </a:p>
          <a:p>
            <a:endParaRPr lang="cs-CZ" dirty="0"/>
          </a:p>
          <a:p>
            <a:r>
              <a:rPr lang="cs-CZ" dirty="0"/>
              <a:t>Vždy odběr z pupečníku (2 artérie + 1 véna) – ABR, syfilis </a:t>
            </a:r>
            <a:r>
              <a:rPr lang="cs-CZ" dirty="0" err="1"/>
              <a:t>screening</a:t>
            </a:r>
            <a:r>
              <a:rPr lang="cs-CZ" dirty="0"/>
              <a:t>, </a:t>
            </a:r>
            <a:r>
              <a:rPr lang="cs-CZ" dirty="0" err="1"/>
              <a:t>ev</a:t>
            </a:r>
            <a:r>
              <a:rPr lang="cs-CZ" dirty="0"/>
              <a:t>. krevní skupina dítěte (v případě, že má matka krevní skupinu 0 či je </a:t>
            </a:r>
            <a:r>
              <a:rPr lang="cs-CZ" dirty="0" err="1"/>
              <a:t>Rh</a:t>
            </a:r>
            <a:r>
              <a:rPr lang="cs-CZ" dirty="0"/>
              <a:t> </a:t>
            </a:r>
            <a:r>
              <a:rPr lang="cs-CZ" dirty="0" err="1"/>
              <a:t>neg</a:t>
            </a:r>
            <a:r>
              <a:rPr lang="cs-CZ" dirty="0"/>
              <a:t>.)</a:t>
            </a:r>
          </a:p>
          <a:p>
            <a:pPr marL="0" indent="0">
              <a:buNone/>
            </a:pPr>
            <a:endParaRPr lang="cs-CZ" dirty="0"/>
          </a:p>
        </p:txBody>
      </p:sp>
    </p:spTree>
    <p:extLst>
      <p:ext uri="{BB962C8B-B14F-4D97-AF65-F5344CB8AC3E}">
        <p14:creationId xmlns:p14="http://schemas.microsoft.com/office/powerpoint/2010/main" xmlns="" val="2136687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6A82D5A-3F30-406C-136B-E5FA81313E33}"/>
              </a:ext>
            </a:extLst>
          </p:cNvPr>
          <p:cNvSpPr>
            <a:spLocks noGrp="1"/>
          </p:cNvSpPr>
          <p:nvPr>
            <p:ph type="title"/>
          </p:nvPr>
        </p:nvSpPr>
        <p:spPr/>
        <p:txBody>
          <a:bodyPr/>
          <a:lstStyle/>
          <a:p>
            <a:r>
              <a:rPr lang="cs-CZ" dirty="0"/>
              <a:t>Základní demografie v pediatrii</a:t>
            </a:r>
          </a:p>
        </p:txBody>
      </p:sp>
      <p:sp>
        <p:nvSpPr>
          <p:cNvPr id="3" name="Zástupný obsah 2">
            <a:extLst>
              <a:ext uri="{FF2B5EF4-FFF2-40B4-BE49-F238E27FC236}">
                <a16:creationId xmlns:a16="http://schemas.microsoft.com/office/drawing/2014/main" xmlns="" id="{74CA3993-FFDD-5E07-898B-DE79CC102208}"/>
              </a:ext>
            </a:extLst>
          </p:cNvPr>
          <p:cNvSpPr>
            <a:spLocks noGrp="1"/>
          </p:cNvSpPr>
          <p:nvPr>
            <p:ph idx="1"/>
          </p:nvPr>
        </p:nvSpPr>
        <p:spPr/>
        <p:txBody>
          <a:bodyPr>
            <a:normAutofit/>
          </a:bodyPr>
          <a:lstStyle/>
          <a:p>
            <a:r>
              <a:rPr lang="cs-CZ" dirty="0"/>
              <a:t>Potrat – vypuzení plodu a ostatních částí plodového vejce do 500g</a:t>
            </a:r>
          </a:p>
          <a:p>
            <a:pPr marL="0" indent="0">
              <a:buNone/>
            </a:pPr>
            <a:r>
              <a:rPr lang="cs-CZ" dirty="0"/>
              <a:t>Pokud není možné určit hmotnost, tak to 22+0</a:t>
            </a:r>
          </a:p>
          <a:p>
            <a:pPr marL="0" indent="0">
              <a:buNone/>
            </a:pPr>
            <a:r>
              <a:rPr lang="cs-CZ" dirty="0"/>
              <a:t>Plod je mrtvý (nejeví známka života - dech, puls pupečníku, srdeční akce, pohyb)</a:t>
            </a:r>
          </a:p>
          <a:p>
            <a:pPr marL="0" indent="0">
              <a:buNone/>
            </a:pPr>
            <a:endParaRPr lang="cs-CZ" dirty="0"/>
          </a:p>
          <a:p>
            <a:r>
              <a:rPr lang="cs-CZ" dirty="0"/>
              <a:t>Plodnost – fertilita – průměrný počet potomků na 1 ženu – 1,4 dítěte</a:t>
            </a:r>
          </a:p>
          <a:p>
            <a:pPr marL="0" indent="0">
              <a:buNone/>
            </a:pPr>
            <a:endParaRPr lang="cs-CZ" dirty="0"/>
          </a:p>
          <a:p>
            <a:pPr marL="0" indent="0">
              <a:buNone/>
            </a:pPr>
            <a:r>
              <a:rPr lang="cs-CZ" dirty="0"/>
              <a:t>V ČR se ročně narodí cca 110 00 dětí, průměrný věk matky je 30let</a:t>
            </a:r>
          </a:p>
        </p:txBody>
      </p:sp>
    </p:spTree>
    <p:extLst>
      <p:ext uri="{BB962C8B-B14F-4D97-AF65-F5344CB8AC3E}">
        <p14:creationId xmlns:p14="http://schemas.microsoft.com/office/powerpoint/2010/main" xmlns="" val="1933441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BEF81C91-4718-727D-A2F2-B17408500938}"/>
              </a:ext>
            </a:extLst>
          </p:cNvPr>
          <p:cNvSpPr>
            <a:spLocks noGrp="1"/>
          </p:cNvSpPr>
          <p:nvPr>
            <p:ph type="title"/>
          </p:nvPr>
        </p:nvSpPr>
        <p:spPr/>
        <p:txBody>
          <a:bodyPr/>
          <a:lstStyle/>
          <a:p>
            <a:r>
              <a:rPr lang="cs-CZ" dirty="0"/>
              <a:t>Nejčastější příčiny mortality u dětí</a:t>
            </a:r>
          </a:p>
        </p:txBody>
      </p:sp>
      <p:sp>
        <p:nvSpPr>
          <p:cNvPr id="3" name="Zástupný obsah 2">
            <a:extLst>
              <a:ext uri="{FF2B5EF4-FFF2-40B4-BE49-F238E27FC236}">
                <a16:creationId xmlns:a16="http://schemas.microsoft.com/office/drawing/2014/main" xmlns="" id="{4A1FF491-41C0-15BF-C11F-61B861F33C8D}"/>
              </a:ext>
            </a:extLst>
          </p:cNvPr>
          <p:cNvSpPr>
            <a:spLocks noGrp="1"/>
          </p:cNvSpPr>
          <p:nvPr>
            <p:ph idx="1"/>
          </p:nvPr>
        </p:nvSpPr>
        <p:spPr/>
        <p:txBody>
          <a:bodyPr/>
          <a:lstStyle/>
          <a:p>
            <a:r>
              <a:rPr lang="cs-CZ" dirty="0"/>
              <a:t>Do 1.roku – perinatální komplikace, VVV, chromozomální vady, infekce, trauma</a:t>
            </a:r>
          </a:p>
          <a:p>
            <a:r>
              <a:rPr lang="cs-CZ" dirty="0"/>
              <a:t>Do 4 let – trauma, VVV, vraždy</a:t>
            </a:r>
          </a:p>
          <a:p>
            <a:r>
              <a:rPr lang="cs-CZ" dirty="0"/>
              <a:t>Do 9 let – trauma, malignity, vrozené vady</a:t>
            </a:r>
          </a:p>
          <a:p>
            <a:r>
              <a:rPr lang="cs-CZ" dirty="0"/>
              <a:t>Do 19 let – trauma, vraždy, malignity</a:t>
            </a:r>
          </a:p>
        </p:txBody>
      </p:sp>
    </p:spTree>
    <p:extLst>
      <p:ext uri="{BB962C8B-B14F-4D97-AF65-F5344CB8AC3E}">
        <p14:creationId xmlns:p14="http://schemas.microsoft.com/office/powerpoint/2010/main" xmlns="" val="3227931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93B798F3-5107-B17B-1D54-2B96FEA53979}"/>
              </a:ext>
            </a:extLst>
          </p:cNvPr>
          <p:cNvSpPr>
            <a:spLocks noGrp="1"/>
          </p:cNvSpPr>
          <p:nvPr>
            <p:ph type="title"/>
          </p:nvPr>
        </p:nvSpPr>
        <p:spPr/>
        <p:txBody>
          <a:bodyPr/>
          <a:lstStyle/>
          <a:p>
            <a:r>
              <a:rPr lang="cs-CZ" dirty="0"/>
              <a:t>Psychomotorický a smyslový vývoj</a:t>
            </a:r>
          </a:p>
        </p:txBody>
      </p:sp>
      <p:sp>
        <p:nvSpPr>
          <p:cNvPr id="3" name="Zástupný obsah 2">
            <a:extLst>
              <a:ext uri="{FF2B5EF4-FFF2-40B4-BE49-F238E27FC236}">
                <a16:creationId xmlns:a16="http://schemas.microsoft.com/office/drawing/2014/main" xmlns="" id="{D0C4CF80-1479-61BC-C53A-1034528CC71E}"/>
              </a:ext>
            </a:extLst>
          </p:cNvPr>
          <p:cNvSpPr>
            <a:spLocks noGrp="1"/>
          </p:cNvSpPr>
          <p:nvPr>
            <p:ph idx="1"/>
          </p:nvPr>
        </p:nvSpPr>
        <p:spPr/>
        <p:txBody>
          <a:bodyPr>
            <a:normAutofit lnSpcReduction="10000"/>
          </a:bodyPr>
          <a:lstStyle/>
          <a:p>
            <a:r>
              <a:rPr lang="cs-CZ" dirty="0"/>
              <a:t>Vývoj motoriky je určován především správným neurologickým vývojem dítěte, může být ovlivněn:</a:t>
            </a:r>
          </a:p>
          <a:p>
            <a:pPr marL="0" indent="0">
              <a:buNone/>
            </a:pPr>
            <a:r>
              <a:rPr lang="cs-CZ" dirty="0"/>
              <a:t>Prenatálně: vrozenými vadami, infekcemi, hypoxií</a:t>
            </a:r>
          </a:p>
          <a:p>
            <a:pPr marL="0" indent="0">
              <a:buNone/>
            </a:pPr>
            <a:r>
              <a:rPr lang="cs-CZ" dirty="0"/>
              <a:t>Postnatálně: úrazy, infekce, hypoxie, podněty z okolí</a:t>
            </a:r>
          </a:p>
          <a:p>
            <a:pPr marL="0" indent="0">
              <a:buNone/>
            </a:pPr>
            <a:r>
              <a:rPr lang="cs-CZ" dirty="0"/>
              <a:t>Hodnotíme</a:t>
            </a:r>
          </a:p>
          <a:p>
            <a:pPr marL="514350" indent="-514350">
              <a:buFont typeface="+mj-lt"/>
              <a:buAutoNum type="arabicPeriod"/>
            </a:pPr>
            <a:r>
              <a:rPr lang="cs-CZ" dirty="0"/>
              <a:t>Spontánní hybnost</a:t>
            </a:r>
          </a:p>
          <a:p>
            <a:pPr marL="514350" indent="-514350">
              <a:buFont typeface="+mj-lt"/>
              <a:buAutoNum type="arabicPeriod"/>
            </a:pPr>
            <a:r>
              <a:rPr lang="cs-CZ" dirty="0"/>
              <a:t>Provokovanou hybnost</a:t>
            </a:r>
          </a:p>
          <a:p>
            <a:pPr marL="514350" indent="-514350">
              <a:buFont typeface="+mj-lt"/>
              <a:buAutoNum type="arabicPeriod"/>
            </a:pPr>
            <a:r>
              <a:rPr lang="cs-CZ" dirty="0"/>
              <a:t>Novorozenecké reflexy</a:t>
            </a:r>
          </a:p>
          <a:p>
            <a:pPr marL="514350" indent="-514350">
              <a:buFont typeface="+mj-lt"/>
              <a:buAutoNum type="arabicPeriod"/>
            </a:pPr>
            <a:r>
              <a:rPr lang="cs-CZ" dirty="0"/>
              <a:t>Svalový tonus</a:t>
            </a:r>
          </a:p>
          <a:p>
            <a:pPr marL="0" indent="0">
              <a:buNone/>
            </a:pPr>
            <a:endParaRPr lang="cs-CZ" dirty="0"/>
          </a:p>
        </p:txBody>
      </p:sp>
    </p:spTree>
    <p:extLst>
      <p:ext uri="{BB962C8B-B14F-4D97-AF65-F5344CB8AC3E}">
        <p14:creationId xmlns:p14="http://schemas.microsoft.com/office/powerpoint/2010/main" xmlns="" val="34018362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3A81656-B1E1-0474-49C6-B2B077DCEA92}"/>
              </a:ext>
            </a:extLst>
          </p:cNvPr>
          <p:cNvSpPr>
            <a:spLocks noGrp="1"/>
          </p:cNvSpPr>
          <p:nvPr>
            <p:ph type="title"/>
          </p:nvPr>
        </p:nvSpPr>
        <p:spPr/>
        <p:txBody>
          <a:bodyPr/>
          <a:lstStyle/>
          <a:p>
            <a:r>
              <a:rPr lang="cs-CZ" dirty="0"/>
              <a:t>Vývoj motoriky podle Vlacha – 1.rok života</a:t>
            </a:r>
          </a:p>
        </p:txBody>
      </p:sp>
      <p:graphicFrame>
        <p:nvGraphicFramePr>
          <p:cNvPr id="4" name="Tabulka 4">
            <a:extLst>
              <a:ext uri="{FF2B5EF4-FFF2-40B4-BE49-F238E27FC236}">
                <a16:creationId xmlns:a16="http://schemas.microsoft.com/office/drawing/2014/main" xmlns="" id="{5348174B-490B-CA68-E6B1-DBA4582C02FB}"/>
              </a:ext>
            </a:extLst>
          </p:cNvPr>
          <p:cNvGraphicFramePr>
            <a:graphicFrameLocks noGrp="1"/>
          </p:cNvGraphicFramePr>
          <p:nvPr>
            <p:extLst>
              <p:ext uri="{D42A27DB-BD31-4B8C-83A1-F6EECF244321}">
                <p14:modId xmlns:p14="http://schemas.microsoft.com/office/powerpoint/2010/main" xmlns="" val="3285361983"/>
              </p:ext>
            </p:extLst>
          </p:nvPr>
        </p:nvGraphicFramePr>
        <p:xfrm>
          <a:off x="166255" y="2422567"/>
          <a:ext cx="11899074" cy="3840831"/>
        </p:xfrm>
        <a:graphic>
          <a:graphicData uri="http://schemas.openxmlformats.org/drawingml/2006/table">
            <a:tbl>
              <a:tblPr firstRow="1" bandRow="1">
                <a:tableStyleId>{5C22544A-7EE6-4342-B048-85BDC9FD1C3A}</a:tableStyleId>
              </a:tblPr>
              <a:tblGrid>
                <a:gridCol w="2327563">
                  <a:extLst>
                    <a:ext uri="{9D8B030D-6E8A-4147-A177-3AD203B41FA5}">
                      <a16:colId xmlns:a16="http://schemas.microsoft.com/office/drawing/2014/main" xmlns="" val="1315315790"/>
                    </a:ext>
                  </a:extLst>
                </a:gridCol>
                <a:gridCol w="1888177">
                  <a:extLst>
                    <a:ext uri="{9D8B030D-6E8A-4147-A177-3AD203B41FA5}">
                      <a16:colId xmlns:a16="http://schemas.microsoft.com/office/drawing/2014/main" xmlns="" val="1425849235"/>
                    </a:ext>
                  </a:extLst>
                </a:gridCol>
                <a:gridCol w="1733797">
                  <a:extLst>
                    <a:ext uri="{9D8B030D-6E8A-4147-A177-3AD203B41FA5}">
                      <a16:colId xmlns:a16="http://schemas.microsoft.com/office/drawing/2014/main" xmlns="" val="2891286026"/>
                    </a:ext>
                  </a:extLst>
                </a:gridCol>
                <a:gridCol w="1983179">
                  <a:extLst>
                    <a:ext uri="{9D8B030D-6E8A-4147-A177-3AD203B41FA5}">
                      <a16:colId xmlns:a16="http://schemas.microsoft.com/office/drawing/2014/main" xmlns="" val="2765609787"/>
                    </a:ext>
                  </a:extLst>
                </a:gridCol>
                <a:gridCol w="1983179">
                  <a:extLst>
                    <a:ext uri="{9D8B030D-6E8A-4147-A177-3AD203B41FA5}">
                      <a16:colId xmlns:a16="http://schemas.microsoft.com/office/drawing/2014/main" xmlns="" val="1343180084"/>
                    </a:ext>
                  </a:extLst>
                </a:gridCol>
                <a:gridCol w="1983179">
                  <a:extLst>
                    <a:ext uri="{9D8B030D-6E8A-4147-A177-3AD203B41FA5}">
                      <a16:colId xmlns:a16="http://schemas.microsoft.com/office/drawing/2014/main" xmlns="" val="2750226030"/>
                    </a:ext>
                  </a:extLst>
                </a:gridCol>
              </a:tblGrid>
              <a:tr h="366111">
                <a:tc>
                  <a:txBody>
                    <a:bodyPr/>
                    <a:lstStyle/>
                    <a:p>
                      <a:endParaRPr lang="cs-CZ" dirty="0"/>
                    </a:p>
                  </a:txBody>
                  <a:tcPr/>
                </a:tc>
                <a:tc>
                  <a:txBody>
                    <a:bodyPr/>
                    <a:lstStyle/>
                    <a:p>
                      <a:r>
                        <a:rPr lang="cs-CZ" dirty="0"/>
                        <a:t>0.měsíc</a:t>
                      </a:r>
                    </a:p>
                  </a:txBody>
                  <a:tcPr/>
                </a:tc>
                <a:tc>
                  <a:txBody>
                    <a:bodyPr/>
                    <a:lstStyle/>
                    <a:p>
                      <a:r>
                        <a:rPr lang="cs-CZ" dirty="0"/>
                        <a:t>3.měsíc</a:t>
                      </a:r>
                    </a:p>
                  </a:txBody>
                  <a:tcPr/>
                </a:tc>
                <a:tc>
                  <a:txBody>
                    <a:bodyPr/>
                    <a:lstStyle/>
                    <a:p>
                      <a:r>
                        <a:rPr lang="cs-CZ" dirty="0"/>
                        <a:t>6.měsíc</a:t>
                      </a:r>
                    </a:p>
                  </a:txBody>
                  <a:tcPr/>
                </a:tc>
                <a:tc>
                  <a:txBody>
                    <a:bodyPr/>
                    <a:lstStyle/>
                    <a:p>
                      <a:r>
                        <a:rPr lang="cs-CZ" dirty="0"/>
                        <a:t>9.měsíc</a:t>
                      </a:r>
                    </a:p>
                  </a:txBody>
                  <a:tcPr/>
                </a:tc>
                <a:tc>
                  <a:txBody>
                    <a:bodyPr/>
                    <a:lstStyle/>
                    <a:p>
                      <a:r>
                        <a:rPr lang="cs-CZ" dirty="0"/>
                        <a:t>12.měsíc</a:t>
                      </a:r>
                    </a:p>
                  </a:txBody>
                  <a:tcPr/>
                </a:tc>
                <a:extLst>
                  <a:ext uri="{0D108BD9-81ED-4DB2-BD59-A6C34878D82A}">
                    <a16:rowId xmlns:a16="http://schemas.microsoft.com/office/drawing/2014/main" xmlns="" val="681872338"/>
                  </a:ext>
                </a:extLst>
              </a:tr>
              <a:tr h="370840">
                <a:tc>
                  <a:txBody>
                    <a:bodyPr/>
                    <a:lstStyle/>
                    <a:p>
                      <a:r>
                        <a:rPr lang="cs-CZ" dirty="0"/>
                        <a:t>Poloha na zádech</a:t>
                      </a:r>
                    </a:p>
                  </a:txBody>
                  <a:tcPr/>
                </a:tc>
                <a:tc>
                  <a:txBody>
                    <a:bodyPr/>
                    <a:lstStyle/>
                    <a:p>
                      <a:r>
                        <a:rPr lang="cs-CZ" dirty="0"/>
                        <a:t>Flexní držení, ruka v pěst</a:t>
                      </a:r>
                    </a:p>
                  </a:txBody>
                  <a:tcPr/>
                </a:tc>
                <a:tc>
                  <a:txBody>
                    <a:bodyPr/>
                    <a:lstStyle/>
                    <a:p>
                      <a:r>
                        <a:rPr lang="cs-CZ" dirty="0"/>
                        <a:t>Otáčí hlavou bez pěsti</a:t>
                      </a:r>
                    </a:p>
                  </a:txBody>
                  <a:tcPr/>
                </a:tc>
                <a:tc>
                  <a:txBody>
                    <a:bodyPr/>
                    <a:lstStyle/>
                    <a:p>
                      <a:r>
                        <a:rPr lang="cs-CZ" dirty="0"/>
                        <a:t>Přetáčí se na břicho</a:t>
                      </a:r>
                    </a:p>
                  </a:txBody>
                  <a:tcPr/>
                </a:tc>
                <a:tc>
                  <a:txBody>
                    <a:bodyPr/>
                    <a:lstStyle/>
                    <a:p>
                      <a:r>
                        <a:rPr lang="cs-CZ" dirty="0"/>
                        <a:t>Rychlý vývoj cílené hybnosti</a:t>
                      </a:r>
                    </a:p>
                  </a:txBody>
                  <a:tcPr/>
                </a:tc>
                <a:tc>
                  <a:txBody>
                    <a:bodyPr/>
                    <a:lstStyle/>
                    <a:p>
                      <a:endParaRPr lang="cs-CZ" dirty="0"/>
                    </a:p>
                  </a:txBody>
                  <a:tcPr/>
                </a:tc>
                <a:extLst>
                  <a:ext uri="{0D108BD9-81ED-4DB2-BD59-A6C34878D82A}">
                    <a16:rowId xmlns:a16="http://schemas.microsoft.com/office/drawing/2014/main" xmlns="" val="3413651018"/>
                  </a:ext>
                </a:extLst>
              </a:tr>
              <a:tr h="370840">
                <a:tc>
                  <a:txBody>
                    <a:bodyPr/>
                    <a:lstStyle/>
                    <a:p>
                      <a:r>
                        <a:rPr lang="cs-CZ" dirty="0"/>
                        <a:t>Posazování</a:t>
                      </a:r>
                    </a:p>
                  </a:txBody>
                  <a:tcPr/>
                </a:tc>
                <a:tc>
                  <a:txBody>
                    <a:bodyPr/>
                    <a:lstStyle/>
                    <a:p>
                      <a:r>
                        <a:rPr lang="cs-CZ" dirty="0"/>
                        <a:t>Neudrží hlavu vzpřímenou</a:t>
                      </a:r>
                    </a:p>
                  </a:txBody>
                  <a:tcPr/>
                </a:tc>
                <a:tc>
                  <a:txBody>
                    <a:bodyPr/>
                    <a:lstStyle/>
                    <a:p>
                      <a:r>
                        <a:rPr lang="cs-CZ" dirty="0"/>
                        <a:t>Udrží hlavu vzpřímenou</a:t>
                      </a:r>
                    </a:p>
                  </a:txBody>
                  <a:tcPr/>
                </a:tc>
                <a:tc>
                  <a:txBody>
                    <a:bodyPr/>
                    <a:lstStyle/>
                    <a:p>
                      <a:r>
                        <a:rPr lang="cs-CZ" dirty="0"/>
                        <a:t>Flektuje hlavu, přitahuje ji</a:t>
                      </a:r>
                    </a:p>
                  </a:txBody>
                  <a:tcPr/>
                </a:tc>
                <a:tc>
                  <a:txBody>
                    <a:bodyPr/>
                    <a:lstStyle/>
                    <a:p>
                      <a:r>
                        <a:rPr lang="cs-CZ" dirty="0"/>
                        <a:t>Samo se posadí</a:t>
                      </a:r>
                    </a:p>
                  </a:txBody>
                  <a:tcPr/>
                </a:tc>
                <a:tc>
                  <a:txBody>
                    <a:bodyPr/>
                    <a:lstStyle/>
                    <a:p>
                      <a:endParaRPr lang="cs-CZ"/>
                    </a:p>
                  </a:txBody>
                  <a:tcPr/>
                </a:tc>
                <a:extLst>
                  <a:ext uri="{0D108BD9-81ED-4DB2-BD59-A6C34878D82A}">
                    <a16:rowId xmlns:a16="http://schemas.microsoft.com/office/drawing/2014/main" xmlns="" val="2826929807"/>
                  </a:ext>
                </a:extLst>
              </a:tr>
              <a:tr h="370840">
                <a:tc>
                  <a:txBody>
                    <a:bodyPr/>
                    <a:lstStyle/>
                    <a:p>
                      <a:r>
                        <a:rPr lang="cs-CZ" dirty="0"/>
                        <a:t>Poloha na břiše</a:t>
                      </a:r>
                    </a:p>
                  </a:txBody>
                  <a:tcPr/>
                </a:tc>
                <a:tc>
                  <a:txBody>
                    <a:bodyPr/>
                    <a:lstStyle/>
                    <a:p>
                      <a:r>
                        <a:rPr lang="cs-CZ" dirty="0"/>
                        <a:t>Nezdvihá hlavu, flexe v lokti</a:t>
                      </a:r>
                    </a:p>
                  </a:txBody>
                  <a:tcPr/>
                </a:tc>
                <a:tc>
                  <a:txBody>
                    <a:bodyPr/>
                    <a:lstStyle/>
                    <a:p>
                      <a:r>
                        <a:rPr lang="cs-CZ" dirty="0"/>
                        <a:t>Zdvíhá hlavu, flexe v lokti</a:t>
                      </a:r>
                    </a:p>
                  </a:txBody>
                  <a:tcPr/>
                </a:tc>
                <a:tc>
                  <a:txBody>
                    <a:bodyPr/>
                    <a:lstStyle/>
                    <a:p>
                      <a:r>
                        <a:rPr lang="cs-CZ" dirty="0"/>
                        <a:t>Opírá se už o natažené ruce</a:t>
                      </a:r>
                    </a:p>
                  </a:txBody>
                  <a:tcPr/>
                </a:tc>
                <a:tc>
                  <a:txBody>
                    <a:bodyPr/>
                    <a:lstStyle/>
                    <a:p>
                      <a:r>
                        <a:rPr lang="cs-CZ" dirty="0"/>
                        <a:t>Leze po čtyřech</a:t>
                      </a:r>
                    </a:p>
                  </a:txBody>
                  <a:tcPr/>
                </a:tc>
                <a:tc>
                  <a:txBody>
                    <a:bodyPr/>
                    <a:lstStyle/>
                    <a:p>
                      <a:r>
                        <a:rPr lang="cs-CZ" dirty="0"/>
                        <a:t>Leze po schodech</a:t>
                      </a:r>
                    </a:p>
                  </a:txBody>
                  <a:tcPr/>
                </a:tc>
                <a:extLst>
                  <a:ext uri="{0D108BD9-81ED-4DB2-BD59-A6C34878D82A}">
                    <a16:rowId xmlns:a16="http://schemas.microsoft.com/office/drawing/2014/main" xmlns="" val="2952811437"/>
                  </a:ext>
                </a:extLst>
              </a:tr>
              <a:tr h="370840">
                <a:tc>
                  <a:txBody>
                    <a:bodyPr/>
                    <a:lstStyle/>
                    <a:p>
                      <a:r>
                        <a:rPr lang="cs-CZ" dirty="0"/>
                        <a:t>Vzpřímená motorika</a:t>
                      </a:r>
                    </a:p>
                  </a:txBody>
                  <a:tcPr/>
                </a:tc>
                <a:tc>
                  <a:txBody>
                    <a:bodyPr/>
                    <a:lstStyle/>
                    <a:p>
                      <a:r>
                        <a:rPr lang="cs-CZ" dirty="0" err="1"/>
                        <a:t>Chůzový</a:t>
                      </a:r>
                      <a:r>
                        <a:rPr lang="cs-CZ" dirty="0"/>
                        <a:t> automatismus</a:t>
                      </a:r>
                    </a:p>
                  </a:txBody>
                  <a:tcPr/>
                </a:tc>
                <a:tc>
                  <a:txBody>
                    <a:bodyPr/>
                    <a:lstStyle/>
                    <a:p>
                      <a:r>
                        <a:rPr lang="cs-CZ" dirty="0"/>
                        <a:t>Opře se o špičky, váhu těla neudrží</a:t>
                      </a:r>
                    </a:p>
                  </a:txBody>
                  <a:tcPr/>
                </a:tc>
                <a:tc>
                  <a:txBody>
                    <a:bodyPr/>
                    <a:lstStyle/>
                    <a:p>
                      <a:r>
                        <a:rPr lang="cs-CZ" dirty="0"/>
                        <a:t>Podepřené drží váhu těla</a:t>
                      </a:r>
                    </a:p>
                  </a:txBody>
                  <a:tcPr/>
                </a:tc>
                <a:tc>
                  <a:txBody>
                    <a:bodyPr/>
                    <a:lstStyle/>
                    <a:p>
                      <a:r>
                        <a:rPr lang="cs-CZ" dirty="0"/>
                        <a:t>Postaví se samo opřené o nábytek</a:t>
                      </a:r>
                    </a:p>
                  </a:txBody>
                  <a:tcPr/>
                </a:tc>
                <a:tc>
                  <a:txBody>
                    <a:bodyPr/>
                    <a:lstStyle/>
                    <a:p>
                      <a:r>
                        <a:rPr lang="cs-CZ" dirty="0"/>
                        <a:t>Staví se samo</a:t>
                      </a:r>
                    </a:p>
                  </a:txBody>
                  <a:tcPr/>
                </a:tc>
                <a:extLst>
                  <a:ext uri="{0D108BD9-81ED-4DB2-BD59-A6C34878D82A}">
                    <a16:rowId xmlns:a16="http://schemas.microsoft.com/office/drawing/2014/main" xmlns="" val="2546832463"/>
                  </a:ext>
                </a:extLst>
              </a:tr>
              <a:tr h="370840">
                <a:tc>
                  <a:txBody>
                    <a:bodyPr/>
                    <a:lstStyle/>
                    <a:p>
                      <a:r>
                        <a:rPr lang="cs-CZ" dirty="0"/>
                        <a:t>Jemná motorika</a:t>
                      </a:r>
                    </a:p>
                  </a:txBody>
                  <a:tcPr/>
                </a:tc>
                <a:tc>
                  <a:txBody>
                    <a:bodyPr/>
                    <a:lstStyle/>
                    <a:p>
                      <a:r>
                        <a:rPr lang="cs-CZ" dirty="0"/>
                        <a:t>Úchop celou dlaní</a:t>
                      </a:r>
                    </a:p>
                  </a:txBody>
                  <a:tcPr/>
                </a:tc>
                <a:tc>
                  <a:txBody>
                    <a:bodyPr/>
                    <a:lstStyle/>
                    <a:p>
                      <a:r>
                        <a:rPr lang="cs-CZ" dirty="0"/>
                        <a:t>Použití palce při úchopu</a:t>
                      </a:r>
                    </a:p>
                  </a:txBody>
                  <a:tcPr/>
                </a:tc>
                <a:tc>
                  <a:txBody>
                    <a:bodyPr/>
                    <a:lstStyle/>
                    <a:p>
                      <a:r>
                        <a:rPr lang="cs-CZ" dirty="0"/>
                        <a:t>Opozice palce</a:t>
                      </a:r>
                    </a:p>
                  </a:txBody>
                  <a:tcPr/>
                </a:tc>
                <a:tc>
                  <a:txBody>
                    <a:bodyPr/>
                    <a:lstStyle/>
                    <a:p>
                      <a:r>
                        <a:rPr lang="cs-CZ" dirty="0" err="1"/>
                        <a:t>Pinzetový</a:t>
                      </a:r>
                      <a:r>
                        <a:rPr lang="cs-CZ" dirty="0"/>
                        <a:t> úchop</a:t>
                      </a:r>
                    </a:p>
                  </a:txBody>
                  <a:tcPr/>
                </a:tc>
                <a:tc>
                  <a:txBody>
                    <a:bodyPr/>
                    <a:lstStyle/>
                    <a:p>
                      <a:r>
                        <a:rPr lang="cs-CZ" dirty="0"/>
                        <a:t>Uvolní ruku</a:t>
                      </a:r>
                    </a:p>
                  </a:txBody>
                  <a:tcPr/>
                </a:tc>
                <a:extLst>
                  <a:ext uri="{0D108BD9-81ED-4DB2-BD59-A6C34878D82A}">
                    <a16:rowId xmlns:a16="http://schemas.microsoft.com/office/drawing/2014/main" xmlns="" val="3503902525"/>
                  </a:ext>
                </a:extLst>
              </a:tr>
            </a:tbl>
          </a:graphicData>
        </a:graphic>
      </p:graphicFrame>
    </p:spTree>
    <p:extLst>
      <p:ext uri="{BB962C8B-B14F-4D97-AF65-F5344CB8AC3E}">
        <p14:creationId xmlns:p14="http://schemas.microsoft.com/office/powerpoint/2010/main" xmlns="" val="420193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xmlns="" id="{9E9AB7E5-280D-80E5-DF7F-C21DAA215E95}"/>
              </a:ext>
            </a:extLst>
          </p:cNvPr>
          <p:cNvPicPr>
            <a:picLocks noGrp="1" noChangeAspect="1"/>
          </p:cNvPicPr>
          <p:nvPr>
            <p:ph idx="1"/>
          </p:nvPr>
        </p:nvPicPr>
        <p:blipFill rotWithShape="1">
          <a:blip r:embed="rId2"/>
          <a:srcRect l="252" t="-4694" r="1677" b="2767"/>
          <a:stretch/>
        </p:blipFill>
        <p:spPr>
          <a:xfrm rot="5400000">
            <a:off x="2978574" y="999000"/>
            <a:ext cx="6234852" cy="4860000"/>
          </a:xfrm>
        </p:spPr>
      </p:pic>
    </p:spTree>
    <p:extLst>
      <p:ext uri="{BB962C8B-B14F-4D97-AF65-F5344CB8AC3E}">
        <p14:creationId xmlns:p14="http://schemas.microsoft.com/office/powerpoint/2010/main" xmlns="" val="3214410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48D2EE9-D892-3A64-1E4A-9D10906BA2A5}"/>
              </a:ext>
            </a:extLst>
          </p:cNvPr>
          <p:cNvSpPr>
            <a:spLocks noGrp="1"/>
          </p:cNvSpPr>
          <p:nvPr>
            <p:ph type="title"/>
          </p:nvPr>
        </p:nvSpPr>
        <p:spPr/>
        <p:txBody>
          <a:bodyPr/>
          <a:lstStyle/>
          <a:p>
            <a:r>
              <a:rPr lang="cs-CZ" dirty="0"/>
              <a:t>Batole a předškolní věk</a:t>
            </a:r>
          </a:p>
        </p:txBody>
      </p:sp>
      <p:sp>
        <p:nvSpPr>
          <p:cNvPr id="3" name="Zástupný obsah 2">
            <a:extLst>
              <a:ext uri="{FF2B5EF4-FFF2-40B4-BE49-F238E27FC236}">
                <a16:creationId xmlns:a16="http://schemas.microsoft.com/office/drawing/2014/main" xmlns="" id="{8EABD8F7-10FB-F204-CE15-5975B23F5E26}"/>
              </a:ext>
            </a:extLst>
          </p:cNvPr>
          <p:cNvSpPr>
            <a:spLocks noGrp="1"/>
          </p:cNvSpPr>
          <p:nvPr>
            <p:ph idx="1"/>
          </p:nvPr>
        </p:nvSpPr>
        <p:spPr/>
        <p:txBody>
          <a:bodyPr/>
          <a:lstStyle/>
          <a:p>
            <a:r>
              <a:rPr lang="cs-CZ" dirty="0"/>
              <a:t>Mezi 2. - 3.rokem chůze do schodů, zpočátku chodí s oporou a nestřídá končetiny, pravidelné střídání končetin až koncem 3.roku</a:t>
            </a:r>
          </a:p>
          <a:p>
            <a:r>
              <a:rPr lang="cs-CZ" dirty="0"/>
              <a:t>Chůze po schodech bez držení se střídáním končetin až koncem 4.roku</a:t>
            </a:r>
          </a:p>
          <a:p>
            <a:r>
              <a:rPr lang="cs-CZ" dirty="0"/>
              <a:t>Stoj na jedné noze až kolem 3 let, poskok na jedné noze 4.– 5.rok</a:t>
            </a:r>
          </a:p>
        </p:txBody>
      </p:sp>
    </p:spTree>
    <p:extLst>
      <p:ext uri="{BB962C8B-B14F-4D97-AF65-F5344CB8AC3E}">
        <p14:creationId xmlns:p14="http://schemas.microsoft.com/office/powerpoint/2010/main" xmlns="" val="241090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45D054A-56DA-D385-E4CA-005F34AE048B}"/>
              </a:ext>
            </a:extLst>
          </p:cNvPr>
          <p:cNvSpPr>
            <a:spLocks noGrp="1"/>
          </p:cNvSpPr>
          <p:nvPr>
            <p:ph type="title"/>
          </p:nvPr>
        </p:nvSpPr>
        <p:spPr/>
        <p:txBody>
          <a:bodyPr/>
          <a:lstStyle/>
          <a:p>
            <a:r>
              <a:rPr lang="cs-CZ" dirty="0"/>
              <a:t>Preventivní prohlídky</a:t>
            </a:r>
          </a:p>
        </p:txBody>
      </p:sp>
      <p:sp>
        <p:nvSpPr>
          <p:cNvPr id="3" name="Zástupný obsah 2">
            <a:extLst>
              <a:ext uri="{FF2B5EF4-FFF2-40B4-BE49-F238E27FC236}">
                <a16:creationId xmlns:a16="http://schemas.microsoft.com/office/drawing/2014/main" xmlns="" id="{22F4816D-DD71-B32B-A5FD-42DE060C4DAD}"/>
              </a:ext>
            </a:extLst>
          </p:cNvPr>
          <p:cNvSpPr>
            <a:spLocks noGrp="1"/>
          </p:cNvSpPr>
          <p:nvPr>
            <p:ph idx="1"/>
          </p:nvPr>
        </p:nvSpPr>
        <p:spPr/>
        <p:txBody>
          <a:bodyPr/>
          <a:lstStyle/>
          <a:p>
            <a:r>
              <a:rPr lang="cs-CZ" dirty="0"/>
              <a:t>Prevence</a:t>
            </a:r>
          </a:p>
          <a:p>
            <a:pPr marL="514350" indent="-514350">
              <a:buFont typeface="+mj-lt"/>
              <a:buAutoNum type="arabicPeriod"/>
            </a:pPr>
            <a:r>
              <a:rPr lang="cs-CZ" dirty="0"/>
              <a:t>Primární – předcházení onemocnění (očkování)</a:t>
            </a:r>
          </a:p>
          <a:p>
            <a:pPr marL="514350" indent="-514350">
              <a:buFont typeface="+mj-lt"/>
              <a:buAutoNum type="arabicPeriod"/>
            </a:pPr>
            <a:r>
              <a:rPr lang="cs-CZ" dirty="0"/>
              <a:t>Sekundární – včasné odhalení onemocnění (screeningy)</a:t>
            </a:r>
          </a:p>
          <a:p>
            <a:pPr marL="514350" indent="-514350">
              <a:buFont typeface="+mj-lt"/>
              <a:buAutoNum type="arabicPeriod"/>
            </a:pPr>
            <a:r>
              <a:rPr lang="cs-CZ" dirty="0"/>
              <a:t>Terciární – minimalizace následků onemocnění (odborné dispenzarizace)</a:t>
            </a:r>
          </a:p>
          <a:p>
            <a:pPr marL="0" indent="0">
              <a:buNone/>
            </a:pPr>
            <a:r>
              <a:rPr lang="cs-CZ" dirty="0"/>
              <a:t>Rozsah preventivních prohlídek u PLDD je dán zákonem, celkově 19 prohlídek, specifika dle věku, očkování, odběry, screeningy </a:t>
            </a:r>
          </a:p>
        </p:txBody>
      </p:sp>
    </p:spTree>
    <p:extLst>
      <p:ext uri="{BB962C8B-B14F-4D97-AF65-F5344CB8AC3E}">
        <p14:creationId xmlns:p14="http://schemas.microsoft.com/office/powerpoint/2010/main" xmlns="" val="26164627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5011FD7-CFC1-73EE-F4B4-6C6C900FA6F1}"/>
              </a:ext>
            </a:extLst>
          </p:cNvPr>
          <p:cNvSpPr>
            <a:spLocks noGrp="1"/>
          </p:cNvSpPr>
          <p:nvPr>
            <p:ph type="title"/>
          </p:nvPr>
        </p:nvSpPr>
        <p:spPr/>
        <p:txBody>
          <a:bodyPr/>
          <a:lstStyle/>
          <a:p>
            <a:r>
              <a:rPr lang="cs-CZ" dirty="0"/>
              <a:t>Imunizace</a:t>
            </a:r>
          </a:p>
        </p:txBody>
      </p:sp>
      <p:sp>
        <p:nvSpPr>
          <p:cNvPr id="3" name="Zástupný obsah 2">
            <a:extLst>
              <a:ext uri="{FF2B5EF4-FFF2-40B4-BE49-F238E27FC236}">
                <a16:creationId xmlns:a16="http://schemas.microsoft.com/office/drawing/2014/main" xmlns="" id="{6A472C56-20BC-9338-4CF9-1C50E598E295}"/>
              </a:ext>
            </a:extLst>
          </p:cNvPr>
          <p:cNvSpPr>
            <a:spLocks noGrp="1"/>
          </p:cNvSpPr>
          <p:nvPr>
            <p:ph idx="1"/>
          </p:nvPr>
        </p:nvSpPr>
        <p:spPr/>
        <p:txBody>
          <a:bodyPr>
            <a:normAutofit fontScale="77500" lnSpcReduction="20000"/>
          </a:bodyPr>
          <a:lstStyle/>
          <a:p>
            <a:r>
              <a:rPr lang="cs-CZ" dirty="0"/>
              <a:t>Pasivní</a:t>
            </a:r>
          </a:p>
          <a:p>
            <a:pPr marL="514350" indent="-514350">
              <a:buFont typeface="+mj-lt"/>
              <a:buAutoNum type="alphaLcParenR"/>
            </a:pPr>
            <a:r>
              <a:rPr lang="cs-CZ" dirty="0"/>
              <a:t>Přirozená - </a:t>
            </a:r>
            <a:r>
              <a:rPr lang="cs-CZ" dirty="0" err="1"/>
              <a:t>transplacentární</a:t>
            </a:r>
            <a:r>
              <a:rPr lang="cs-CZ" dirty="0"/>
              <a:t> přenos protilátek</a:t>
            </a:r>
          </a:p>
          <a:p>
            <a:pPr marL="514350" indent="-514350">
              <a:buFont typeface="+mj-lt"/>
              <a:buAutoNum type="alphaLcParenR"/>
            </a:pPr>
            <a:r>
              <a:rPr lang="cs-CZ" dirty="0"/>
              <a:t>Umělá – podání specifických imunoglobulinů</a:t>
            </a:r>
          </a:p>
          <a:p>
            <a:r>
              <a:rPr lang="cs-CZ" dirty="0"/>
              <a:t>Aktivní</a:t>
            </a:r>
          </a:p>
          <a:p>
            <a:pPr marL="514350" indent="-514350">
              <a:buFont typeface="+mj-lt"/>
              <a:buAutoNum type="alphaLcParenR"/>
            </a:pPr>
            <a:r>
              <a:rPr lang="cs-CZ" dirty="0"/>
              <a:t>Přirozená – </a:t>
            </a:r>
            <a:r>
              <a:rPr lang="cs-CZ" dirty="0" err="1"/>
              <a:t>postinfekční</a:t>
            </a:r>
            <a:r>
              <a:rPr lang="cs-CZ" dirty="0"/>
              <a:t> imunita</a:t>
            </a:r>
          </a:p>
          <a:p>
            <a:pPr marL="514350" indent="-514350">
              <a:buFont typeface="+mj-lt"/>
              <a:buAutoNum type="alphaLcParenR"/>
            </a:pPr>
            <a:r>
              <a:rPr lang="cs-CZ" dirty="0"/>
              <a:t>Umělá – podáním očkovací látky (postvakcinační imunita)</a:t>
            </a:r>
          </a:p>
          <a:p>
            <a:pPr marL="514350" indent="-514350">
              <a:buFont typeface="+mj-lt"/>
              <a:buAutoNum type="alphaLcParenR"/>
            </a:pPr>
            <a:endParaRPr lang="cs-CZ" dirty="0"/>
          </a:p>
          <a:p>
            <a:pPr marL="0" indent="0">
              <a:buNone/>
            </a:pPr>
            <a:r>
              <a:rPr lang="cs-CZ" dirty="0"/>
              <a:t>Očkování je tedy aktivní umělá imunizace, kdy navodíme ochranu před závažnými infekcemi vpravením antigenní komponenty do těla – nevyvolá onemocnění, ale stimuluje imunitní systém ☛ ochrana před nákazou nebo alespoň před závažným průběhem</a:t>
            </a:r>
          </a:p>
          <a:p>
            <a:pPr marL="0" indent="0">
              <a:buNone/>
            </a:pPr>
            <a:endParaRPr lang="cs-CZ" dirty="0"/>
          </a:p>
          <a:p>
            <a:pPr marL="0" indent="0">
              <a:buNone/>
            </a:pPr>
            <a:r>
              <a:rPr lang="cs-CZ" dirty="0"/>
              <a:t>Očkovací látky – vakcíny – obsahují konkrétní antigen, ale i adjuvantní složky – zvyšují imunitní odpověď organismu a zajišťují stálost vakcíny</a:t>
            </a:r>
          </a:p>
        </p:txBody>
      </p:sp>
    </p:spTree>
    <p:extLst>
      <p:ext uri="{BB962C8B-B14F-4D97-AF65-F5344CB8AC3E}">
        <p14:creationId xmlns:p14="http://schemas.microsoft.com/office/powerpoint/2010/main" xmlns="" val="21209404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654F5DC-69C5-E851-6C7C-28F7E8696EE0}"/>
              </a:ext>
            </a:extLst>
          </p:cNvPr>
          <p:cNvSpPr>
            <a:spLocks noGrp="1"/>
          </p:cNvSpPr>
          <p:nvPr>
            <p:ph type="title"/>
          </p:nvPr>
        </p:nvSpPr>
        <p:spPr/>
        <p:txBody>
          <a:bodyPr>
            <a:normAutofit/>
          </a:bodyPr>
          <a:lstStyle/>
          <a:p>
            <a:r>
              <a:rPr lang="cs-CZ" dirty="0"/>
              <a:t>Organizace očkování v ČR</a:t>
            </a:r>
            <a:br>
              <a:rPr lang="cs-CZ" dirty="0"/>
            </a:br>
            <a:endParaRPr lang="cs-CZ" dirty="0"/>
          </a:p>
        </p:txBody>
      </p:sp>
      <p:sp>
        <p:nvSpPr>
          <p:cNvPr id="3" name="Zástupný obsah 2">
            <a:extLst>
              <a:ext uri="{FF2B5EF4-FFF2-40B4-BE49-F238E27FC236}">
                <a16:creationId xmlns:a16="http://schemas.microsoft.com/office/drawing/2014/main" xmlns="" id="{49D908E5-631A-96D6-D3CD-60020F433DDC}"/>
              </a:ext>
            </a:extLst>
          </p:cNvPr>
          <p:cNvSpPr>
            <a:spLocks noGrp="1"/>
          </p:cNvSpPr>
          <p:nvPr>
            <p:ph idx="1"/>
          </p:nvPr>
        </p:nvSpPr>
        <p:spPr/>
        <p:txBody>
          <a:bodyPr>
            <a:normAutofit lnSpcReduction="10000"/>
          </a:bodyPr>
          <a:lstStyle/>
          <a:p>
            <a:r>
              <a:rPr lang="cs-CZ" dirty="0"/>
              <a:t>Kolektivní imunita – procento nákaze nevnímavých osob, u různých infekcí jiná, většinou nad 90%</a:t>
            </a:r>
          </a:p>
          <a:p>
            <a:pPr marL="0" indent="0">
              <a:buNone/>
            </a:pPr>
            <a:r>
              <a:rPr lang="cs-CZ" dirty="0"/>
              <a:t>Povinné očkování</a:t>
            </a:r>
          </a:p>
          <a:p>
            <a:pPr marL="514350" indent="-514350">
              <a:buFont typeface="+mj-lt"/>
              <a:buAutoNum type="alphaLcParenR"/>
            </a:pPr>
            <a:r>
              <a:rPr lang="cs-CZ" dirty="0"/>
              <a:t>Pravidelné – dle očkovacího kalendáře</a:t>
            </a:r>
          </a:p>
          <a:p>
            <a:pPr marL="514350" indent="-514350">
              <a:buFont typeface="+mj-lt"/>
              <a:buAutoNum type="alphaLcParenR"/>
            </a:pPr>
            <a:r>
              <a:rPr lang="cs-CZ" dirty="0"/>
              <a:t>Zvláštní – pro osoby ve zvýšeném riziku určité infekce (zdravotníci)</a:t>
            </a:r>
          </a:p>
          <a:p>
            <a:pPr marL="514350" indent="-514350">
              <a:buFont typeface="+mj-lt"/>
              <a:buAutoNum type="alphaLcParenR"/>
            </a:pPr>
            <a:r>
              <a:rPr lang="cs-CZ" dirty="0"/>
              <a:t>Mimořádné – prevence v mimořádných situacích (epidemie Hepatitida A)</a:t>
            </a:r>
          </a:p>
          <a:p>
            <a:pPr marL="514350" indent="-514350">
              <a:buFont typeface="+mj-lt"/>
              <a:buAutoNum type="alphaLcParenR"/>
            </a:pPr>
            <a:r>
              <a:rPr lang="cs-CZ" dirty="0"/>
              <a:t>Při úrazech/poraněních – př. Tetanus, vzteklina</a:t>
            </a:r>
          </a:p>
          <a:p>
            <a:pPr marL="514350" indent="-514350">
              <a:buFont typeface="+mj-lt"/>
              <a:buAutoNum type="alphaLcParenR"/>
            </a:pPr>
            <a:r>
              <a:rPr lang="cs-CZ" dirty="0"/>
              <a:t>Na žádost – očkování jinou dostupnou vakcínou/kombinací – hradí si pacient</a:t>
            </a:r>
          </a:p>
          <a:p>
            <a:pPr marL="514350" indent="-514350">
              <a:buFont typeface="+mj-lt"/>
              <a:buAutoNum type="alphaLcParenR"/>
            </a:pPr>
            <a:endParaRPr lang="cs-CZ" dirty="0"/>
          </a:p>
        </p:txBody>
      </p:sp>
    </p:spTree>
    <p:extLst>
      <p:ext uri="{BB962C8B-B14F-4D97-AF65-F5344CB8AC3E}">
        <p14:creationId xmlns:p14="http://schemas.microsoft.com/office/powerpoint/2010/main" xmlns="" val="17542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5A26A9A-B6EF-5BBC-817F-0EEA8F8F3762}"/>
              </a:ext>
            </a:extLst>
          </p:cNvPr>
          <p:cNvSpPr>
            <a:spLocks noGrp="1"/>
          </p:cNvSpPr>
          <p:nvPr>
            <p:ph type="title"/>
          </p:nvPr>
        </p:nvSpPr>
        <p:spPr/>
        <p:txBody>
          <a:bodyPr/>
          <a:lstStyle/>
          <a:p>
            <a:r>
              <a:rPr lang="cs-CZ" dirty="0"/>
              <a:t>Typy očkovacích látek</a:t>
            </a:r>
          </a:p>
        </p:txBody>
      </p:sp>
      <p:sp>
        <p:nvSpPr>
          <p:cNvPr id="3" name="Zástupný obsah 2">
            <a:extLst>
              <a:ext uri="{FF2B5EF4-FFF2-40B4-BE49-F238E27FC236}">
                <a16:creationId xmlns:a16="http://schemas.microsoft.com/office/drawing/2014/main" xmlns="" id="{497B6BAF-02A1-555E-8B01-BCAC72B3F3CC}"/>
              </a:ext>
            </a:extLst>
          </p:cNvPr>
          <p:cNvSpPr>
            <a:spLocks noGrp="1"/>
          </p:cNvSpPr>
          <p:nvPr>
            <p:ph idx="1"/>
          </p:nvPr>
        </p:nvSpPr>
        <p:spPr/>
        <p:txBody>
          <a:bodyPr>
            <a:normAutofit fontScale="92500" lnSpcReduction="20000"/>
          </a:bodyPr>
          <a:lstStyle/>
          <a:p>
            <a:r>
              <a:rPr lang="cs-CZ" dirty="0"/>
              <a:t>Živé vakcíny – živé oslabené mikroorganismy v nepatogenní formě, silná buněčná i protilátková odpověď, KI u dětí s poruchou imunity -MMR (spalničky, zarděnky, příušnice), </a:t>
            </a:r>
            <a:r>
              <a:rPr lang="cs-CZ" dirty="0" err="1"/>
              <a:t>Rotaviry</a:t>
            </a:r>
            <a:r>
              <a:rPr lang="cs-CZ" dirty="0"/>
              <a:t>, TBC, Žlutá zimnice</a:t>
            </a:r>
          </a:p>
          <a:p>
            <a:r>
              <a:rPr lang="cs-CZ" dirty="0"/>
              <a:t>Mrtvé (inaktivované) vakcíny – usmrcené patogeny, nižší </a:t>
            </a:r>
            <a:r>
              <a:rPr lang="cs-CZ" dirty="0" err="1"/>
              <a:t>antigenicita</a:t>
            </a:r>
            <a:r>
              <a:rPr lang="cs-CZ" dirty="0"/>
              <a:t>, nutné přeočkování - </a:t>
            </a:r>
            <a:r>
              <a:rPr lang="cs-CZ" dirty="0" err="1"/>
              <a:t>Pertusse</a:t>
            </a:r>
            <a:r>
              <a:rPr lang="cs-CZ" dirty="0"/>
              <a:t>, Hepatitida A, Klíšťová encefalitida, Chřipka</a:t>
            </a:r>
          </a:p>
          <a:p>
            <a:r>
              <a:rPr lang="cs-CZ" dirty="0"/>
              <a:t>Toxoidy – inaktivované toxiny – záškrt, tetanus</a:t>
            </a:r>
          </a:p>
          <a:p>
            <a:r>
              <a:rPr lang="cs-CZ" dirty="0" err="1"/>
              <a:t>Subjednotkové</a:t>
            </a:r>
            <a:r>
              <a:rPr lang="cs-CZ" dirty="0"/>
              <a:t> – obsahují pouze polysacharidové pouzdro virů/bakterií – meningokok, pneumokok, </a:t>
            </a:r>
            <a:r>
              <a:rPr lang="cs-CZ" dirty="0" err="1"/>
              <a:t>hemofilus</a:t>
            </a:r>
            <a:r>
              <a:rPr lang="cs-CZ" dirty="0"/>
              <a:t>, chřipka</a:t>
            </a:r>
          </a:p>
          <a:p>
            <a:r>
              <a:rPr lang="cs-CZ" dirty="0"/>
              <a:t>Rekombinantní – syntetické antigeny – hepatitida B, HPV</a:t>
            </a:r>
          </a:p>
          <a:p>
            <a:r>
              <a:rPr lang="cs-CZ" dirty="0"/>
              <a:t>Genová vakcína – nejnovější koncept vakcíny, která donutí buňky očkovaného, aby dočasně produkovaly fragment patogenu, proti kterým imunitní systém vytvoří imunitní odpověď – mRNA vakcína proti SARS- CoV-2</a:t>
            </a:r>
          </a:p>
        </p:txBody>
      </p:sp>
    </p:spTree>
    <p:extLst>
      <p:ext uri="{BB962C8B-B14F-4D97-AF65-F5344CB8AC3E}">
        <p14:creationId xmlns:p14="http://schemas.microsoft.com/office/powerpoint/2010/main" xmlns="" val="760895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9FB7DDBA-8881-4B41-9243-6592D8661180}"/>
              </a:ext>
            </a:extLst>
          </p:cNvPr>
          <p:cNvSpPr>
            <a:spLocks noGrp="1"/>
          </p:cNvSpPr>
          <p:nvPr>
            <p:ph type="title"/>
          </p:nvPr>
        </p:nvSpPr>
        <p:spPr/>
        <p:txBody>
          <a:bodyPr/>
          <a:lstStyle/>
          <a:p>
            <a:r>
              <a:rPr lang="cs-CZ" dirty="0"/>
              <a:t>Poporodní adaptace</a:t>
            </a:r>
          </a:p>
        </p:txBody>
      </p:sp>
      <p:sp>
        <p:nvSpPr>
          <p:cNvPr id="3" name="Zástupný obsah 2">
            <a:extLst>
              <a:ext uri="{FF2B5EF4-FFF2-40B4-BE49-F238E27FC236}">
                <a16:creationId xmlns:a16="http://schemas.microsoft.com/office/drawing/2014/main" xmlns="" id="{7647F1FF-3114-4E9A-AA8B-C5701474CF4A}"/>
              </a:ext>
            </a:extLst>
          </p:cNvPr>
          <p:cNvSpPr>
            <a:spLocks noGrp="1"/>
          </p:cNvSpPr>
          <p:nvPr>
            <p:ph idx="1"/>
          </p:nvPr>
        </p:nvSpPr>
        <p:spPr/>
        <p:txBody>
          <a:bodyPr>
            <a:normAutofit fontScale="92500" lnSpcReduction="20000"/>
          </a:bodyPr>
          <a:lstStyle/>
          <a:p>
            <a:r>
              <a:rPr lang="cs-CZ" dirty="0"/>
              <a:t>ve fetálním období jsou plíce kolabované a kyslík do organismu přichází placentárním oběhem</a:t>
            </a:r>
          </a:p>
          <a:p>
            <a:r>
              <a:rPr lang="cs-CZ" dirty="0"/>
              <a:t>Porodem je přerušen placentární oběh, nástup spontánního pravidelného dýchání</a:t>
            </a:r>
          </a:p>
          <a:p>
            <a:r>
              <a:rPr lang="cs-CZ" dirty="0"/>
              <a:t>Do rozepjatých plic proniká vzduch a kapiláry se plní kyslíkem</a:t>
            </a:r>
          </a:p>
          <a:p>
            <a:r>
              <a:rPr lang="cs-CZ" dirty="0"/>
              <a:t>Tzn. Novorozenec se rodí obvykle s akrocyanózou, po zahájení dýchání ustupuje, barva se mění na růžovou</a:t>
            </a:r>
          </a:p>
          <a:p>
            <a:r>
              <a:rPr lang="cs-CZ" dirty="0"/>
              <a:t>Smolka (</a:t>
            </a:r>
            <a:r>
              <a:rPr lang="cs-CZ" dirty="0" err="1"/>
              <a:t>mekonium</a:t>
            </a:r>
            <a:r>
              <a:rPr lang="cs-CZ" dirty="0"/>
              <a:t>) – střevní </a:t>
            </a:r>
            <a:r>
              <a:rPr lang="cs-CZ" dirty="0" err="1"/>
              <a:t>epitelie</a:t>
            </a:r>
            <a:r>
              <a:rPr lang="cs-CZ" dirty="0"/>
              <a:t>, spolykaná plodová voda – první stolice – nejpozději do 48hod po porodu, jinak CAVE obstrukce GIT</a:t>
            </a:r>
          </a:p>
          <a:p>
            <a:r>
              <a:rPr lang="cs-CZ" dirty="0"/>
              <a:t>Nález smolky v plodové vodě – patologie – známka </a:t>
            </a:r>
            <a:r>
              <a:rPr lang="cs-CZ" dirty="0" err="1"/>
              <a:t>intrauterinní</a:t>
            </a:r>
            <a:r>
              <a:rPr lang="cs-CZ" dirty="0"/>
              <a:t> hypoxie plodu!</a:t>
            </a:r>
          </a:p>
          <a:p>
            <a:r>
              <a:rPr lang="cs-CZ" dirty="0"/>
              <a:t>První mikce – často již na porodním sále, nutno do 24hod po porodu</a:t>
            </a:r>
          </a:p>
          <a:p>
            <a:endParaRPr lang="cs-CZ" dirty="0"/>
          </a:p>
        </p:txBody>
      </p:sp>
    </p:spTree>
    <p:extLst>
      <p:ext uri="{BB962C8B-B14F-4D97-AF65-F5344CB8AC3E}">
        <p14:creationId xmlns:p14="http://schemas.microsoft.com/office/powerpoint/2010/main" xmlns="" val="3817955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AEA964B4-79D4-5554-8C45-3238DA579175}"/>
              </a:ext>
            </a:extLst>
          </p:cNvPr>
          <p:cNvSpPr>
            <a:spLocks noGrp="1"/>
          </p:cNvSpPr>
          <p:nvPr>
            <p:ph idx="1"/>
          </p:nvPr>
        </p:nvSpPr>
        <p:spPr>
          <a:xfrm>
            <a:off x="838200" y="700644"/>
            <a:ext cx="10515600" cy="5476319"/>
          </a:xfrm>
        </p:spPr>
        <p:txBody>
          <a:bodyPr/>
          <a:lstStyle/>
          <a:p>
            <a:pPr marL="0" indent="0">
              <a:buNone/>
            </a:pPr>
            <a:r>
              <a:rPr lang="cs-CZ" dirty="0"/>
              <a:t>Nepovinná očkování</a:t>
            </a:r>
          </a:p>
          <a:p>
            <a:pPr marL="514350" indent="-514350">
              <a:buFont typeface="+mj-lt"/>
              <a:buAutoNum type="alphaLcParenR"/>
            </a:pPr>
            <a:r>
              <a:rPr lang="cs-CZ" dirty="0"/>
              <a:t>Hrazená – doporučená – některých rizikových skupin – HPV, pneumokok, meningokok</a:t>
            </a:r>
          </a:p>
          <a:p>
            <a:pPr marL="514350" indent="-514350">
              <a:buFont typeface="+mj-lt"/>
              <a:buAutoNum type="alphaLcParenR"/>
            </a:pPr>
            <a:r>
              <a:rPr lang="cs-CZ" dirty="0"/>
              <a:t>Nehrazená – na vyžádání</a:t>
            </a:r>
          </a:p>
          <a:p>
            <a:r>
              <a:rPr lang="cs-CZ" dirty="0"/>
              <a:t>Osoby bez zvláštního rizika – </a:t>
            </a:r>
            <a:r>
              <a:rPr lang="cs-CZ" dirty="0" err="1"/>
              <a:t>varicella</a:t>
            </a:r>
            <a:r>
              <a:rPr lang="cs-CZ" dirty="0"/>
              <a:t>, </a:t>
            </a:r>
            <a:r>
              <a:rPr lang="cs-CZ" dirty="0" err="1"/>
              <a:t>rotavirus</a:t>
            </a:r>
            <a:r>
              <a:rPr lang="cs-CZ" dirty="0"/>
              <a:t>, hepatitida A, meningokok, klíšťová encefalitida</a:t>
            </a:r>
          </a:p>
          <a:p>
            <a:r>
              <a:rPr lang="cs-CZ" dirty="0"/>
              <a:t>Cestovatelská očkování – dle místa pobytu (rutinní, povinné, doporučené) – žlutá zimnice, hepatitida A, břišní tyfus, japonská encefalitida, vzteklina</a:t>
            </a:r>
          </a:p>
        </p:txBody>
      </p:sp>
    </p:spTree>
    <p:extLst>
      <p:ext uri="{BB962C8B-B14F-4D97-AF65-F5344CB8AC3E}">
        <p14:creationId xmlns:p14="http://schemas.microsoft.com/office/powerpoint/2010/main" xmlns="" val="18468350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xmlns="" id="{6E2EBFA7-7E01-B63C-184F-44040455DCBA}"/>
              </a:ext>
            </a:extLst>
          </p:cNvPr>
          <p:cNvPicPr>
            <a:picLocks noChangeAspect="1"/>
          </p:cNvPicPr>
          <p:nvPr/>
        </p:nvPicPr>
        <p:blipFill>
          <a:blip r:embed="rId2"/>
          <a:stretch>
            <a:fillRect/>
          </a:stretch>
        </p:blipFill>
        <p:spPr>
          <a:xfrm>
            <a:off x="3517804" y="0"/>
            <a:ext cx="5156391" cy="6858000"/>
          </a:xfrm>
          <a:prstGeom prst="rect">
            <a:avLst/>
          </a:prstGeom>
        </p:spPr>
      </p:pic>
      <p:pic>
        <p:nvPicPr>
          <p:cNvPr id="7" name="Obrázek 6">
            <a:extLst>
              <a:ext uri="{FF2B5EF4-FFF2-40B4-BE49-F238E27FC236}">
                <a16:creationId xmlns:a16="http://schemas.microsoft.com/office/drawing/2014/main" xmlns="" id="{5B3177AE-BA6E-E1E8-5242-15508AFA62AA}"/>
              </a:ext>
            </a:extLst>
          </p:cNvPr>
          <p:cNvPicPr>
            <a:picLocks noChangeAspect="1"/>
          </p:cNvPicPr>
          <p:nvPr/>
        </p:nvPicPr>
        <p:blipFill>
          <a:blip r:embed="rId2"/>
          <a:stretch>
            <a:fillRect/>
          </a:stretch>
        </p:blipFill>
        <p:spPr>
          <a:xfrm>
            <a:off x="3517804" y="0"/>
            <a:ext cx="5156391" cy="6858000"/>
          </a:xfrm>
          <a:prstGeom prst="rect">
            <a:avLst/>
          </a:prstGeom>
        </p:spPr>
      </p:pic>
    </p:spTree>
    <p:extLst>
      <p:ext uri="{BB962C8B-B14F-4D97-AF65-F5344CB8AC3E}">
        <p14:creationId xmlns:p14="http://schemas.microsoft.com/office/powerpoint/2010/main" xmlns="" val="15698397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6EA8A9E-DA35-DB5C-ED98-F5D482016299}"/>
              </a:ext>
            </a:extLst>
          </p:cNvPr>
          <p:cNvSpPr>
            <a:spLocks noGrp="1"/>
          </p:cNvSpPr>
          <p:nvPr>
            <p:ph type="title"/>
          </p:nvPr>
        </p:nvSpPr>
        <p:spPr/>
        <p:txBody>
          <a:bodyPr/>
          <a:lstStyle/>
          <a:p>
            <a:r>
              <a:rPr lang="cs-CZ" dirty="0"/>
              <a:t>Reakce po očkování, kontraindikace</a:t>
            </a:r>
          </a:p>
        </p:txBody>
      </p:sp>
      <p:sp>
        <p:nvSpPr>
          <p:cNvPr id="3" name="Zástupný obsah 2">
            <a:extLst>
              <a:ext uri="{FF2B5EF4-FFF2-40B4-BE49-F238E27FC236}">
                <a16:creationId xmlns:a16="http://schemas.microsoft.com/office/drawing/2014/main" xmlns="" id="{0466A671-C47E-CFD1-97E9-4827E855221F}"/>
              </a:ext>
            </a:extLst>
          </p:cNvPr>
          <p:cNvSpPr>
            <a:spLocks noGrp="1"/>
          </p:cNvSpPr>
          <p:nvPr>
            <p:ph idx="1"/>
          </p:nvPr>
        </p:nvSpPr>
        <p:spPr/>
        <p:txBody>
          <a:bodyPr/>
          <a:lstStyle/>
          <a:p>
            <a:r>
              <a:rPr lang="cs-CZ" dirty="0"/>
              <a:t>Lokální – zarudnutí v místě vpichu, indurace</a:t>
            </a:r>
          </a:p>
          <a:p>
            <a:r>
              <a:rPr lang="cs-CZ" dirty="0"/>
              <a:t>Celkové – </a:t>
            </a:r>
            <a:r>
              <a:rPr lang="cs-CZ" dirty="0" err="1"/>
              <a:t>febrilie</a:t>
            </a:r>
            <a:r>
              <a:rPr lang="cs-CZ" dirty="0"/>
              <a:t>, </a:t>
            </a:r>
            <a:r>
              <a:rPr lang="cs-CZ" dirty="0" err="1"/>
              <a:t>exantem</a:t>
            </a:r>
            <a:r>
              <a:rPr lang="cs-CZ" dirty="0"/>
              <a:t>, alergická reakce, neurologické reakce</a:t>
            </a:r>
          </a:p>
          <a:p>
            <a:endParaRPr lang="cs-CZ" dirty="0"/>
          </a:p>
          <a:p>
            <a:pPr marL="0" indent="0">
              <a:buNone/>
            </a:pPr>
            <a:r>
              <a:rPr lang="cs-CZ" dirty="0"/>
              <a:t>Kontraindikace – akutní febrilní infekt, závažná reakce při předchozí aplikaci, anafylaktická reakce, u živých vakcín – neočkovat děti s poruchou imunity, na biologické léčbě, imunosupresivech aj.</a:t>
            </a:r>
          </a:p>
        </p:txBody>
      </p:sp>
    </p:spTree>
    <p:extLst>
      <p:ext uri="{BB962C8B-B14F-4D97-AF65-F5344CB8AC3E}">
        <p14:creationId xmlns:p14="http://schemas.microsoft.com/office/powerpoint/2010/main" xmlns="" val="28041279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47D339C7-835C-5E6F-E166-6BA87928C735}"/>
              </a:ext>
            </a:extLst>
          </p:cNvPr>
          <p:cNvSpPr>
            <a:spLocks noGrp="1"/>
          </p:cNvSpPr>
          <p:nvPr>
            <p:ph type="title"/>
          </p:nvPr>
        </p:nvSpPr>
        <p:spPr/>
        <p:txBody>
          <a:bodyPr/>
          <a:lstStyle/>
          <a:p>
            <a:r>
              <a:rPr lang="cs-CZ" dirty="0"/>
              <a:t>CAN syndrom</a:t>
            </a:r>
          </a:p>
        </p:txBody>
      </p:sp>
      <p:sp>
        <p:nvSpPr>
          <p:cNvPr id="3" name="Zástupný obsah 2">
            <a:extLst>
              <a:ext uri="{FF2B5EF4-FFF2-40B4-BE49-F238E27FC236}">
                <a16:creationId xmlns:a16="http://schemas.microsoft.com/office/drawing/2014/main" xmlns="" id="{BDE382D0-CDA2-80AD-D961-3AB5FCB34275}"/>
              </a:ext>
            </a:extLst>
          </p:cNvPr>
          <p:cNvSpPr>
            <a:spLocks noGrp="1"/>
          </p:cNvSpPr>
          <p:nvPr>
            <p:ph idx="1"/>
          </p:nvPr>
        </p:nvSpPr>
        <p:spPr/>
        <p:txBody>
          <a:bodyPr>
            <a:normAutofit fontScale="92500" lnSpcReduction="10000"/>
          </a:bodyPr>
          <a:lstStyle/>
          <a:p>
            <a:pPr marL="0" indent="0">
              <a:buNone/>
            </a:pPr>
            <a:r>
              <a:rPr lang="cs-CZ" dirty="0"/>
              <a:t>CAN syndrom – </a:t>
            </a:r>
            <a:r>
              <a:rPr lang="cs-CZ" dirty="0" err="1"/>
              <a:t>child</a:t>
            </a:r>
            <a:r>
              <a:rPr lang="cs-CZ" dirty="0"/>
              <a:t> abuse and </a:t>
            </a:r>
            <a:r>
              <a:rPr lang="cs-CZ" dirty="0" err="1"/>
              <a:t>neglect</a:t>
            </a:r>
            <a:r>
              <a:rPr lang="cs-CZ" dirty="0"/>
              <a:t> – syndrom týraného a zanedbávaného dítěte </a:t>
            </a:r>
          </a:p>
          <a:p>
            <a:r>
              <a:rPr lang="cs-CZ" dirty="0"/>
              <a:t>Jakékoliv nenáhodné, </a:t>
            </a:r>
            <a:r>
              <a:rPr lang="cs-CZ" dirty="0" err="1"/>
              <a:t>preventabilní</a:t>
            </a:r>
            <a:r>
              <a:rPr lang="cs-CZ" dirty="0"/>
              <a:t>, vědomé (příp. i nevědomé) jednání rodiče, vychovatele či jiné osoby vůči dítěti, které poškozuje tělesný, duševní i společenský stav a vývoj dítěte, </a:t>
            </a:r>
            <a:r>
              <a:rPr lang="cs-CZ" dirty="0" err="1"/>
              <a:t>popř.až</a:t>
            </a:r>
            <a:r>
              <a:rPr lang="cs-CZ" dirty="0"/>
              <a:t> smrt</a:t>
            </a:r>
          </a:p>
          <a:p>
            <a:r>
              <a:rPr lang="cs-CZ" dirty="0"/>
              <a:t>V ČR cca 2% dětí, dívky i chlapci stejně, častěji do 2 let věku, sexuálně spíše dívky</a:t>
            </a:r>
          </a:p>
          <a:p>
            <a:r>
              <a:rPr lang="cs-CZ" dirty="0"/>
              <a:t>RF: prvorozené děti, děti s mentálním či tělesným hendikepem, nechtěné, hyperaktivní, děti z neúplných nebo doplněných rodin, nízký socioekonomický status, násilí mezi rodiči/partnery, psychický nemocní rodiče, nezaměstnanost či závislost rodičů, týraní rodiče</a:t>
            </a:r>
          </a:p>
          <a:p>
            <a:endParaRPr lang="cs-CZ" dirty="0"/>
          </a:p>
        </p:txBody>
      </p:sp>
    </p:spTree>
    <p:extLst>
      <p:ext uri="{BB962C8B-B14F-4D97-AF65-F5344CB8AC3E}">
        <p14:creationId xmlns:p14="http://schemas.microsoft.com/office/powerpoint/2010/main" xmlns="" val="33314009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68EC9FA-FDE3-D58E-784B-57DBDD868AFC}"/>
              </a:ext>
            </a:extLst>
          </p:cNvPr>
          <p:cNvSpPr>
            <a:spLocks noGrp="1"/>
          </p:cNvSpPr>
          <p:nvPr>
            <p:ph type="title"/>
          </p:nvPr>
        </p:nvSpPr>
        <p:spPr/>
        <p:txBody>
          <a:bodyPr/>
          <a:lstStyle/>
          <a:p>
            <a:r>
              <a:rPr lang="cs-CZ" dirty="0"/>
              <a:t>CAN syndrom</a:t>
            </a:r>
          </a:p>
        </p:txBody>
      </p:sp>
      <p:sp>
        <p:nvSpPr>
          <p:cNvPr id="3" name="Zástupný obsah 2">
            <a:extLst>
              <a:ext uri="{FF2B5EF4-FFF2-40B4-BE49-F238E27FC236}">
                <a16:creationId xmlns:a16="http://schemas.microsoft.com/office/drawing/2014/main" xmlns="" id="{8C69A1BC-EB88-9439-2A47-17F6EC963C84}"/>
              </a:ext>
            </a:extLst>
          </p:cNvPr>
          <p:cNvSpPr>
            <a:spLocks noGrp="1"/>
          </p:cNvSpPr>
          <p:nvPr>
            <p:ph idx="1"/>
          </p:nvPr>
        </p:nvSpPr>
        <p:spPr/>
        <p:txBody>
          <a:bodyPr>
            <a:normAutofit/>
          </a:bodyPr>
          <a:lstStyle/>
          <a:p>
            <a:r>
              <a:rPr lang="cs-CZ" dirty="0"/>
              <a:t>Aktivní – dítě je přímo ohroženo násilím</a:t>
            </a:r>
          </a:p>
          <a:p>
            <a:r>
              <a:rPr lang="cs-CZ" dirty="0"/>
              <a:t>Pasivní – dítě poškozování v tělesní i psychické oblasti nedostatečným uspokojováním potřeb – hrubé. zanedbávání </a:t>
            </a:r>
          </a:p>
          <a:p>
            <a:r>
              <a:rPr lang="cs-CZ" dirty="0"/>
              <a:t>Formy CAN</a:t>
            </a:r>
          </a:p>
          <a:p>
            <a:pPr marL="0" indent="0">
              <a:buNone/>
            </a:pPr>
            <a:r>
              <a:rPr lang="cs-CZ" dirty="0"/>
              <a:t>Tělesné týrání a zanedbávání</a:t>
            </a:r>
          </a:p>
          <a:p>
            <a:pPr marL="0" indent="0">
              <a:buNone/>
            </a:pPr>
            <a:r>
              <a:rPr lang="cs-CZ" dirty="0"/>
              <a:t>Duševní a citové týrání</a:t>
            </a:r>
          </a:p>
          <a:p>
            <a:pPr marL="0" indent="0">
              <a:buNone/>
            </a:pPr>
            <a:r>
              <a:rPr lang="cs-CZ" dirty="0"/>
              <a:t>Sexuální zneužívání</a:t>
            </a:r>
          </a:p>
          <a:p>
            <a:pPr marL="0" indent="0">
              <a:buNone/>
            </a:pPr>
            <a:r>
              <a:rPr lang="cs-CZ" dirty="0"/>
              <a:t>Zvláštní formy CAN</a:t>
            </a:r>
          </a:p>
        </p:txBody>
      </p:sp>
    </p:spTree>
    <p:extLst>
      <p:ext uri="{BB962C8B-B14F-4D97-AF65-F5344CB8AC3E}">
        <p14:creationId xmlns:p14="http://schemas.microsoft.com/office/powerpoint/2010/main" xmlns="" val="163567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65802B8-B05E-1A6F-A9C1-CCF49EE09826}"/>
              </a:ext>
            </a:extLst>
          </p:cNvPr>
          <p:cNvSpPr>
            <a:spLocks noGrp="1"/>
          </p:cNvSpPr>
          <p:nvPr>
            <p:ph type="title"/>
          </p:nvPr>
        </p:nvSpPr>
        <p:spPr/>
        <p:txBody>
          <a:bodyPr/>
          <a:lstStyle/>
          <a:p>
            <a:r>
              <a:rPr lang="cs-CZ" dirty="0"/>
              <a:t>Pasivní týrání - zanedbávání</a:t>
            </a:r>
          </a:p>
        </p:txBody>
      </p:sp>
      <p:sp>
        <p:nvSpPr>
          <p:cNvPr id="3" name="Zástupný obsah 2">
            <a:extLst>
              <a:ext uri="{FF2B5EF4-FFF2-40B4-BE49-F238E27FC236}">
                <a16:creationId xmlns:a16="http://schemas.microsoft.com/office/drawing/2014/main" xmlns="" id="{7EDFA1C0-D711-3775-747C-75CE05EA480E}"/>
              </a:ext>
            </a:extLst>
          </p:cNvPr>
          <p:cNvSpPr>
            <a:spLocks noGrp="1"/>
          </p:cNvSpPr>
          <p:nvPr>
            <p:ph idx="1"/>
          </p:nvPr>
        </p:nvSpPr>
        <p:spPr/>
        <p:txBody>
          <a:bodyPr/>
          <a:lstStyle/>
          <a:p>
            <a:r>
              <a:rPr lang="cs-CZ" dirty="0"/>
              <a:t>Neprospívání, vitaminová/</a:t>
            </a:r>
            <a:r>
              <a:rPr lang="cs-CZ" dirty="0" err="1"/>
              <a:t>minerálová</a:t>
            </a:r>
            <a:r>
              <a:rPr lang="cs-CZ" dirty="0"/>
              <a:t> karence, zvýšená nemocnost</a:t>
            </a:r>
          </a:p>
          <a:p>
            <a:r>
              <a:rPr lang="cs-CZ" dirty="0"/>
              <a:t>Nerovnoměrnost PVM, pasivita, citová plochost, poruchy chování</a:t>
            </a:r>
          </a:p>
          <a:p>
            <a:r>
              <a:rPr lang="cs-CZ" dirty="0"/>
              <a:t>Dítě působí zanedbaně, je vyhladovělé, špinavé, často s poruchou chování</a:t>
            </a:r>
          </a:p>
          <a:p>
            <a:r>
              <a:rPr lang="cs-CZ" dirty="0"/>
              <a:t>Dítěti je odnímána strava a spánek</a:t>
            </a:r>
          </a:p>
          <a:p>
            <a:r>
              <a:rPr lang="cs-CZ" dirty="0"/>
              <a:t>Rodiče se vyhýbají zdravotní péči, nedostatky ve výchovné péči</a:t>
            </a:r>
          </a:p>
        </p:txBody>
      </p:sp>
    </p:spTree>
    <p:extLst>
      <p:ext uri="{BB962C8B-B14F-4D97-AF65-F5344CB8AC3E}">
        <p14:creationId xmlns:p14="http://schemas.microsoft.com/office/powerpoint/2010/main" xmlns="" val="35739437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5981E47-4EE3-4EE4-26DE-B624F69735F6}"/>
              </a:ext>
            </a:extLst>
          </p:cNvPr>
          <p:cNvSpPr>
            <a:spLocks noGrp="1"/>
          </p:cNvSpPr>
          <p:nvPr>
            <p:ph type="title"/>
          </p:nvPr>
        </p:nvSpPr>
        <p:spPr/>
        <p:txBody>
          <a:bodyPr/>
          <a:lstStyle/>
          <a:p>
            <a:r>
              <a:rPr lang="cs-CZ" dirty="0"/>
              <a:t>Tělesné týrání a zanedbávání</a:t>
            </a:r>
          </a:p>
        </p:txBody>
      </p:sp>
      <p:sp>
        <p:nvSpPr>
          <p:cNvPr id="3" name="Zástupný obsah 2">
            <a:extLst>
              <a:ext uri="{FF2B5EF4-FFF2-40B4-BE49-F238E27FC236}">
                <a16:creationId xmlns:a16="http://schemas.microsoft.com/office/drawing/2014/main" xmlns="" id="{E669FAC6-C92C-C926-81ED-DCC53C2739C6}"/>
              </a:ext>
            </a:extLst>
          </p:cNvPr>
          <p:cNvSpPr>
            <a:spLocks noGrp="1"/>
          </p:cNvSpPr>
          <p:nvPr>
            <p:ph idx="1"/>
          </p:nvPr>
        </p:nvSpPr>
        <p:spPr/>
        <p:txBody>
          <a:bodyPr>
            <a:normAutofit fontScale="92500" lnSpcReduction="10000"/>
          </a:bodyPr>
          <a:lstStyle/>
          <a:p>
            <a:r>
              <a:rPr lang="cs-CZ" dirty="0"/>
              <a:t>Jakýkoliv úder, jakékoliv intenzity, jakýmkoliv předmětem či rukou do hlavy</a:t>
            </a:r>
          </a:p>
          <a:p>
            <a:r>
              <a:rPr lang="cs-CZ" dirty="0"/>
              <a:t>Jakýkoliv úder, jakékoliv intenzity, jakýmkoliv předmětem na jiném místě</a:t>
            </a:r>
          </a:p>
          <a:p>
            <a:r>
              <a:rPr lang="cs-CZ" dirty="0"/>
              <a:t>Úder rukou výrazné intenzity zanechávající stopy</a:t>
            </a:r>
          </a:p>
          <a:p>
            <a:endParaRPr lang="cs-CZ" dirty="0"/>
          </a:p>
          <a:p>
            <a:pPr marL="0" indent="0">
              <a:buNone/>
            </a:pPr>
            <a:r>
              <a:rPr lang="cs-CZ" dirty="0"/>
              <a:t>Nutno odlišit fyzické týrání od úrazového děje</a:t>
            </a:r>
          </a:p>
          <a:p>
            <a:r>
              <a:rPr lang="cs-CZ" dirty="0"/>
              <a:t>Nepravděpodobný mechanismus, dlouhý časový interval mezi událostí a vyhledáním lékaře, opakované a časté „nehody“, rodiče často mění výpověď</a:t>
            </a:r>
          </a:p>
          <a:p>
            <a:pPr marL="0" indent="0">
              <a:buNone/>
            </a:pPr>
            <a:r>
              <a:rPr lang="cs-CZ" dirty="0"/>
              <a:t>Nutno odlišit onemocnění s lehčím vznikem známek násilí (leukémie, hemofilie, rachitida, </a:t>
            </a:r>
            <a:r>
              <a:rPr lang="cs-CZ" dirty="0" err="1"/>
              <a:t>osteogenesis</a:t>
            </a:r>
            <a:r>
              <a:rPr lang="cs-CZ" dirty="0"/>
              <a:t> </a:t>
            </a:r>
            <a:r>
              <a:rPr lang="cs-CZ" dirty="0" err="1"/>
              <a:t>imperfecta</a:t>
            </a:r>
            <a:r>
              <a:rPr lang="cs-CZ" dirty="0"/>
              <a:t>)</a:t>
            </a:r>
          </a:p>
        </p:txBody>
      </p:sp>
    </p:spTree>
    <p:extLst>
      <p:ext uri="{BB962C8B-B14F-4D97-AF65-F5344CB8AC3E}">
        <p14:creationId xmlns:p14="http://schemas.microsoft.com/office/powerpoint/2010/main" xmlns="" val="23399439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16B50B-0839-C5FC-9270-1A8A60EF27CB}"/>
              </a:ext>
            </a:extLst>
          </p:cNvPr>
          <p:cNvSpPr>
            <a:spLocks noGrp="1"/>
          </p:cNvSpPr>
          <p:nvPr>
            <p:ph type="title"/>
          </p:nvPr>
        </p:nvSpPr>
        <p:spPr/>
        <p:txBody>
          <a:bodyPr/>
          <a:lstStyle/>
          <a:p>
            <a:r>
              <a:rPr lang="cs-CZ" dirty="0"/>
              <a:t>Na co se zaměřit?</a:t>
            </a:r>
          </a:p>
        </p:txBody>
      </p:sp>
      <p:sp>
        <p:nvSpPr>
          <p:cNvPr id="3" name="Zástupný obsah 2">
            <a:extLst>
              <a:ext uri="{FF2B5EF4-FFF2-40B4-BE49-F238E27FC236}">
                <a16:creationId xmlns:a16="http://schemas.microsoft.com/office/drawing/2014/main" xmlns="" id="{4A53D4D5-AFF3-5A49-87C3-8D844A971473}"/>
              </a:ext>
            </a:extLst>
          </p:cNvPr>
          <p:cNvSpPr>
            <a:spLocks noGrp="1"/>
          </p:cNvSpPr>
          <p:nvPr>
            <p:ph idx="1"/>
          </p:nvPr>
        </p:nvSpPr>
        <p:spPr/>
        <p:txBody>
          <a:bodyPr>
            <a:normAutofit/>
          </a:bodyPr>
          <a:lstStyle/>
          <a:p>
            <a:r>
              <a:rPr lang="cs-CZ" dirty="0"/>
              <a:t>Poranění různého stáří</a:t>
            </a:r>
          </a:p>
          <a:p>
            <a:r>
              <a:rPr lang="cs-CZ" dirty="0"/>
              <a:t>Nediagnostikované, špatně zhojené i mnohočetné zlomeniny</a:t>
            </a:r>
          </a:p>
          <a:p>
            <a:r>
              <a:rPr lang="cs-CZ" dirty="0"/>
              <a:t>Opařeniny, specifické spáleniny, kruhovité podlitiny, strangulační rýhy</a:t>
            </a:r>
          </a:p>
          <a:p>
            <a:r>
              <a:rPr lang="cs-CZ" dirty="0"/>
              <a:t>Úmyslné intoxikace</a:t>
            </a:r>
          </a:p>
          <a:p>
            <a:r>
              <a:rPr lang="cs-CZ" dirty="0" err="1"/>
              <a:t>Shaken</a:t>
            </a:r>
            <a:r>
              <a:rPr lang="cs-CZ" dirty="0"/>
              <a:t> baby syndrom – způsobeno agresivním třesení dítěte</a:t>
            </a:r>
          </a:p>
          <a:p>
            <a:pPr marL="0" indent="0">
              <a:buNone/>
            </a:pPr>
            <a:r>
              <a:rPr lang="cs-CZ" dirty="0"/>
              <a:t>Sériové zlomeniny pažních kostí, poškození CNS (subdurální krvácení, krvácení do sítnice aj.)</a:t>
            </a:r>
          </a:p>
          <a:p>
            <a:pPr marL="0" indent="0">
              <a:buNone/>
            </a:pPr>
            <a:r>
              <a:rPr lang="cs-CZ" dirty="0"/>
              <a:t>Symptomy – extrémní neklid, dráždivost, spavost až apatie, bradykardie, zvracení, křeče, vyklenutí fontanely až smrt</a:t>
            </a:r>
          </a:p>
          <a:p>
            <a:endParaRPr lang="cs-CZ" dirty="0"/>
          </a:p>
        </p:txBody>
      </p:sp>
    </p:spTree>
    <p:extLst>
      <p:ext uri="{BB962C8B-B14F-4D97-AF65-F5344CB8AC3E}">
        <p14:creationId xmlns:p14="http://schemas.microsoft.com/office/powerpoint/2010/main" xmlns="" val="4292055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5322719-1898-A6B6-D87B-C74B1AC21B3A}"/>
              </a:ext>
            </a:extLst>
          </p:cNvPr>
          <p:cNvSpPr>
            <a:spLocks noGrp="1"/>
          </p:cNvSpPr>
          <p:nvPr>
            <p:ph type="title"/>
          </p:nvPr>
        </p:nvSpPr>
        <p:spPr/>
        <p:txBody>
          <a:bodyPr/>
          <a:lstStyle/>
          <a:p>
            <a:r>
              <a:rPr lang="cs-CZ" dirty="0"/>
              <a:t>Postup při podezření na CAN syndrom</a:t>
            </a:r>
          </a:p>
        </p:txBody>
      </p:sp>
      <p:sp>
        <p:nvSpPr>
          <p:cNvPr id="3" name="Zástupný obsah 2">
            <a:extLst>
              <a:ext uri="{FF2B5EF4-FFF2-40B4-BE49-F238E27FC236}">
                <a16:creationId xmlns:a16="http://schemas.microsoft.com/office/drawing/2014/main" xmlns="" id="{A08131F1-EDDA-CD56-9E61-222B9F94CC9A}"/>
              </a:ext>
            </a:extLst>
          </p:cNvPr>
          <p:cNvSpPr>
            <a:spLocks noGrp="1"/>
          </p:cNvSpPr>
          <p:nvPr>
            <p:ph idx="1"/>
          </p:nvPr>
        </p:nvSpPr>
        <p:spPr/>
        <p:txBody>
          <a:bodyPr/>
          <a:lstStyle/>
          <a:p>
            <a:r>
              <a:rPr lang="cs-CZ" dirty="0"/>
              <a:t>Hospitalizace dítěte i proti vůli rodičům, nelze negativní reverz</a:t>
            </a:r>
          </a:p>
          <a:p>
            <a:r>
              <a:rPr lang="cs-CZ" dirty="0"/>
              <a:t>Zahájení sociálního šetření</a:t>
            </a:r>
          </a:p>
          <a:p>
            <a:r>
              <a:rPr lang="cs-CZ" dirty="0"/>
              <a:t>Všichni zdravotníci mají zákonnou povinnost oznámit podezření ze spáchání trestného činu týrání nebo těžkého ublížení na zdraví bezodkladně státnímu zástupci nebo Policii ČR</a:t>
            </a:r>
          </a:p>
          <a:p>
            <a:pPr marL="0" indent="0">
              <a:buNone/>
            </a:pPr>
            <a:endParaRPr lang="cs-CZ" dirty="0"/>
          </a:p>
        </p:txBody>
      </p:sp>
    </p:spTree>
    <p:extLst>
      <p:ext uri="{BB962C8B-B14F-4D97-AF65-F5344CB8AC3E}">
        <p14:creationId xmlns:p14="http://schemas.microsoft.com/office/powerpoint/2010/main" xmlns="" val="39523771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6C756C4-51F6-CD1F-F856-C06FACE5709C}"/>
              </a:ext>
            </a:extLst>
          </p:cNvPr>
          <p:cNvSpPr>
            <a:spLocks noGrp="1"/>
          </p:cNvSpPr>
          <p:nvPr>
            <p:ph type="title"/>
          </p:nvPr>
        </p:nvSpPr>
        <p:spPr/>
        <p:txBody>
          <a:bodyPr/>
          <a:lstStyle/>
          <a:p>
            <a:r>
              <a:rPr lang="cs-CZ" dirty="0"/>
              <a:t>Duševní a citové týrání</a:t>
            </a:r>
          </a:p>
        </p:txBody>
      </p:sp>
      <p:sp>
        <p:nvSpPr>
          <p:cNvPr id="3" name="Zástupný obsah 2">
            <a:extLst>
              <a:ext uri="{FF2B5EF4-FFF2-40B4-BE49-F238E27FC236}">
                <a16:creationId xmlns:a16="http://schemas.microsoft.com/office/drawing/2014/main" xmlns="" id="{D67C9937-389D-2832-00F7-C6D1DF78CF55}"/>
              </a:ext>
            </a:extLst>
          </p:cNvPr>
          <p:cNvSpPr>
            <a:spLocks noGrp="1"/>
          </p:cNvSpPr>
          <p:nvPr>
            <p:ph idx="1"/>
          </p:nvPr>
        </p:nvSpPr>
        <p:spPr/>
        <p:txBody>
          <a:bodyPr>
            <a:normAutofit/>
          </a:bodyPr>
          <a:lstStyle/>
          <a:p>
            <a:r>
              <a:rPr lang="cs-CZ" dirty="0"/>
              <a:t>Aktivní forma – nadávky, šikanování, ponižování</a:t>
            </a:r>
          </a:p>
          <a:p>
            <a:r>
              <a:rPr lang="cs-CZ" dirty="0"/>
              <a:t>Pasivní forma – ignorování, citový chlad vůči dítěti, izolace dítěte, citové vydírání, zde i nepřiměřené požadavky rodičů na výkon dítěte</a:t>
            </a:r>
          </a:p>
          <a:p>
            <a:pPr marL="0" indent="0">
              <a:buNone/>
            </a:pPr>
            <a:endParaRPr lang="cs-CZ" dirty="0"/>
          </a:p>
          <a:p>
            <a:pPr marL="0" indent="0">
              <a:buNone/>
            </a:pPr>
            <a:r>
              <a:rPr lang="cs-CZ" dirty="0"/>
              <a:t>Dítě – depresivně laděné, ustrašené, lítostivé, poruchy navazování kontaktu, někdy známky agrese vůči rodičům, psychosomatická onemocnění (bolesti hlavy, břicha, enuréza, </a:t>
            </a:r>
            <a:r>
              <a:rPr lang="cs-CZ" dirty="0" err="1"/>
              <a:t>enkopréza</a:t>
            </a:r>
            <a:r>
              <a:rPr lang="cs-CZ" dirty="0"/>
              <a:t>, zvracení), zhoršení prospěchu, drobná kriminalita, </a:t>
            </a:r>
            <a:r>
              <a:rPr lang="cs-CZ" dirty="0" err="1"/>
              <a:t>sociopatie</a:t>
            </a:r>
            <a:endParaRPr lang="cs-CZ" dirty="0"/>
          </a:p>
        </p:txBody>
      </p:sp>
    </p:spTree>
    <p:extLst>
      <p:ext uri="{BB962C8B-B14F-4D97-AF65-F5344CB8AC3E}">
        <p14:creationId xmlns:p14="http://schemas.microsoft.com/office/powerpoint/2010/main" xmlns="" val="2982246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30571" t="6858" r="31475" b="8529"/>
          <a:stretch>
            <a:fillRect/>
          </a:stretch>
        </p:blipFill>
        <p:spPr bwMode="auto">
          <a:xfrm>
            <a:off x="685993" y="609600"/>
            <a:ext cx="3841052" cy="5148000"/>
          </a:xfrm>
          <a:prstGeom prst="rect">
            <a:avLst/>
          </a:prstGeom>
          <a:noFill/>
          <a:ln w="9525">
            <a:noFill/>
            <a:miter lim="800000"/>
            <a:headEnd/>
            <a:tailEnd/>
          </a:ln>
        </p:spPr>
      </p:pic>
      <p:pic>
        <p:nvPicPr>
          <p:cNvPr id="5" name="Obrázek 4" descr="photo-newborn-acrocyanosis-pediatrics-clinical-original.jpeg"/>
          <p:cNvPicPr>
            <a:picLocks noChangeAspect="1"/>
          </p:cNvPicPr>
          <p:nvPr/>
        </p:nvPicPr>
        <p:blipFill>
          <a:blip r:embed="rId3"/>
          <a:stretch>
            <a:fillRect/>
          </a:stretch>
        </p:blipFill>
        <p:spPr>
          <a:xfrm>
            <a:off x="5822296" y="1302684"/>
            <a:ext cx="5191125" cy="4019550"/>
          </a:xfrm>
          <a:prstGeom prst="rect">
            <a:avLst/>
          </a:prstGeom>
        </p:spPr>
      </p:pic>
      <p:sp>
        <p:nvSpPr>
          <p:cNvPr id="6" name="TextovéPole 5"/>
          <p:cNvSpPr txBox="1"/>
          <p:nvPr/>
        </p:nvSpPr>
        <p:spPr>
          <a:xfrm>
            <a:off x="770965" y="116541"/>
            <a:ext cx="3666564" cy="369332"/>
          </a:xfrm>
          <a:prstGeom prst="rect">
            <a:avLst/>
          </a:prstGeom>
          <a:noFill/>
        </p:spPr>
        <p:txBody>
          <a:bodyPr wrap="square" rtlCol="0">
            <a:spAutoFit/>
          </a:bodyPr>
          <a:lstStyle/>
          <a:p>
            <a:r>
              <a:rPr lang="cs-CZ" dirty="0"/>
              <a:t>Smolka</a:t>
            </a:r>
          </a:p>
        </p:txBody>
      </p:sp>
      <p:sp>
        <p:nvSpPr>
          <p:cNvPr id="7" name="TextovéPole 6"/>
          <p:cNvSpPr txBox="1"/>
          <p:nvPr/>
        </p:nvSpPr>
        <p:spPr>
          <a:xfrm>
            <a:off x="690283" y="5853953"/>
            <a:ext cx="3854823" cy="246221"/>
          </a:xfrm>
          <a:prstGeom prst="rect">
            <a:avLst/>
          </a:prstGeom>
          <a:noFill/>
        </p:spPr>
        <p:txBody>
          <a:bodyPr wrap="square" rtlCol="0">
            <a:spAutoFit/>
          </a:bodyPr>
          <a:lstStyle/>
          <a:p>
            <a:r>
              <a:rPr lang="cs-CZ" sz="1000" dirty="0">
                <a:solidFill>
                  <a:schemeClr val="bg1">
                    <a:lumMod val="85000"/>
                  </a:schemeClr>
                </a:solidFill>
              </a:rPr>
              <a:t>https://cs.wikipedia.org/wiki/Smolka</a:t>
            </a:r>
          </a:p>
        </p:txBody>
      </p:sp>
      <p:sp>
        <p:nvSpPr>
          <p:cNvPr id="8" name="TextovéPole 7"/>
          <p:cNvSpPr txBox="1"/>
          <p:nvPr/>
        </p:nvSpPr>
        <p:spPr>
          <a:xfrm>
            <a:off x="6302188" y="681318"/>
            <a:ext cx="4195483" cy="369332"/>
          </a:xfrm>
          <a:prstGeom prst="rect">
            <a:avLst/>
          </a:prstGeom>
          <a:noFill/>
        </p:spPr>
        <p:txBody>
          <a:bodyPr wrap="square" rtlCol="0">
            <a:spAutoFit/>
          </a:bodyPr>
          <a:lstStyle/>
          <a:p>
            <a:r>
              <a:rPr lang="cs-CZ" dirty="0"/>
              <a:t>Akrocyanóza</a:t>
            </a:r>
          </a:p>
        </p:txBody>
      </p:sp>
      <p:sp>
        <p:nvSpPr>
          <p:cNvPr id="9" name="TextovéPole 8"/>
          <p:cNvSpPr txBox="1"/>
          <p:nvPr/>
        </p:nvSpPr>
        <p:spPr>
          <a:xfrm>
            <a:off x="5800165" y="5369859"/>
            <a:ext cx="5190564" cy="246221"/>
          </a:xfrm>
          <a:prstGeom prst="rect">
            <a:avLst/>
          </a:prstGeom>
          <a:noFill/>
        </p:spPr>
        <p:txBody>
          <a:bodyPr wrap="square" rtlCol="0">
            <a:spAutoFit/>
          </a:bodyPr>
          <a:lstStyle/>
          <a:p>
            <a:r>
              <a:rPr lang="cs-CZ" sz="1000" dirty="0">
                <a:solidFill>
                  <a:schemeClr val="bg1">
                    <a:lumMod val="85000"/>
                  </a:schemeClr>
                </a:solidFill>
              </a:rPr>
              <a:t>https://www.grepmed.com/images/3659/photo-newborn-acrocyanosis-pediatrics-clinical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5CB5C2D-EE04-0EAF-6286-005EE386626A}"/>
              </a:ext>
            </a:extLst>
          </p:cNvPr>
          <p:cNvSpPr>
            <a:spLocks noGrp="1"/>
          </p:cNvSpPr>
          <p:nvPr>
            <p:ph type="title"/>
          </p:nvPr>
        </p:nvSpPr>
        <p:spPr/>
        <p:txBody>
          <a:bodyPr/>
          <a:lstStyle/>
          <a:p>
            <a:r>
              <a:rPr lang="cs-CZ" dirty="0"/>
              <a:t>Sexuální zneužívání</a:t>
            </a:r>
          </a:p>
        </p:txBody>
      </p:sp>
      <p:sp>
        <p:nvSpPr>
          <p:cNvPr id="3" name="Zástupný obsah 2">
            <a:extLst>
              <a:ext uri="{FF2B5EF4-FFF2-40B4-BE49-F238E27FC236}">
                <a16:creationId xmlns:a16="http://schemas.microsoft.com/office/drawing/2014/main" xmlns="" id="{A63F7F9B-A051-2D0C-0459-8E2353DF488E}"/>
              </a:ext>
            </a:extLst>
          </p:cNvPr>
          <p:cNvSpPr>
            <a:spLocks noGrp="1"/>
          </p:cNvSpPr>
          <p:nvPr>
            <p:ph idx="1"/>
          </p:nvPr>
        </p:nvSpPr>
        <p:spPr/>
        <p:txBody>
          <a:bodyPr>
            <a:normAutofit fontScale="85000" lnSpcReduction="20000"/>
          </a:bodyPr>
          <a:lstStyle/>
          <a:p>
            <a:r>
              <a:rPr lang="cs-CZ" dirty="0"/>
              <a:t>Těžko se odhaluje a prokazuje, oběti zneužívání tají, přizpůsobují se agresorovi, často výpověď odvolají</a:t>
            </a:r>
          </a:p>
          <a:p>
            <a:r>
              <a:rPr lang="cs-CZ" dirty="0"/>
              <a:t>Klasifikace kontaktních forem</a:t>
            </a:r>
          </a:p>
          <a:p>
            <a:pPr marL="0" indent="0">
              <a:buNone/>
            </a:pPr>
            <a:r>
              <a:rPr lang="cs-CZ" dirty="0"/>
              <a:t>1.Stupeň – dotyky na pohlavních orgánech</a:t>
            </a:r>
          </a:p>
          <a:p>
            <a:pPr marL="0" indent="0">
              <a:buNone/>
            </a:pPr>
            <a:r>
              <a:rPr lang="cs-CZ" dirty="0"/>
              <a:t>2.Stupeň – manipulace s pohlavními orgány</a:t>
            </a:r>
          </a:p>
          <a:p>
            <a:pPr marL="0" indent="0">
              <a:buNone/>
            </a:pPr>
            <a:r>
              <a:rPr lang="cs-CZ" dirty="0"/>
              <a:t>3.Stupeň – jakákoliv forma pohlavního styku</a:t>
            </a:r>
          </a:p>
          <a:p>
            <a:r>
              <a:rPr lang="cs-CZ" dirty="0"/>
              <a:t>Příznaky až při velmi hrubém zneužití – STD, hematomy, ragády genitálu, anální poranění, výtok z genitálu, gravidita nezletilé</a:t>
            </a:r>
          </a:p>
          <a:p>
            <a:r>
              <a:rPr lang="cs-CZ" dirty="0"/>
              <a:t>Nekontaktní formy – telefonické hovory/videa, konverzace se </a:t>
            </a:r>
            <a:r>
              <a:rPr lang="cs-CZ" dirty="0" err="1"/>
              <a:t>sex.tématikou</a:t>
            </a:r>
            <a:r>
              <a:rPr lang="cs-CZ" dirty="0"/>
              <a:t>, fetišismus, exhibicionismus</a:t>
            </a:r>
          </a:p>
          <a:p>
            <a:pPr marL="0" indent="0">
              <a:buNone/>
            </a:pPr>
            <a:r>
              <a:rPr lang="cs-CZ" dirty="0"/>
              <a:t>Následky – deprese, abúzus alkoholu/drog, suicidální chování, PPP, psychosomatické problémy, promiskuita</a:t>
            </a:r>
          </a:p>
          <a:p>
            <a:pPr marL="0" indent="0">
              <a:buNone/>
            </a:pPr>
            <a:endParaRPr lang="cs-CZ" dirty="0"/>
          </a:p>
        </p:txBody>
      </p:sp>
    </p:spTree>
    <p:extLst>
      <p:ext uri="{BB962C8B-B14F-4D97-AF65-F5344CB8AC3E}">
        <p14:creationId xmlns:p14="http://schemas.microsoft.com/office/powerpoint/2010/main" xmlns="" val="8914007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482F2D7-493F-A06F-F438-253054B2755E}"/>
              </a:ext>
            </a:extLst>
          </p:cNvPr>
          <p:cNvSpPr>
            <a:spLocks noGrp="1"/>
          </p:cNvSpPr>
          <p:nvPr>
            <p:ph type="title"/>
          </p:nvPr>
        </p:nvSpPr>
        <p:spPr/>
        <p:txBody>
          <a:bodyPr/>
          <a:lstStyle/>
          <a:p>
            <a:r>
              <a:rPr lang="cs-CZ" dirty="0"/>
              <a:t>Zvláštní formy CAN</a:t>
            </a:r>
          </a:p>
        </p:txBody>
      </p:sp>
      <p:sp>
        <p:nvSpPr>
          <p:cNvPr id="3" name="Zástupný obsah 2">
            <a:extLst>
              <a:ext uri="{FF2B5EF4-FFF2-40B4-BE49-F238E27FC236}">
                <a16:creationId xmlns:a16="http://schemas.microsoft.com/office/drawing/2014/main" xmlns="" id="{4B3FCB79-B5D6-C715-BEC5-9D4ACA5E2FD3}"/>
              </a:ext>
            </a:extLst>
          </p:cNvPr>
          <p:cNvSpPr>
            <a:spLocks noGrp="1"/>
          </p:cNvSpPr>
          <p:nvPr>
            <p:ph idx="1"/>
          </p:nvPr>
        </p:nvSpPr>
        <p:spPr/>
        <p:txBody>
          <a:bodyPr/>
          <a:lstStyle/>
          <a:p>
            <a:r>
              <a:rPr lang="cs-CZ" dirty="0" err="1"/>
              <a:t>Munchhausen</a:t>
            </a:r>
            <a:r>
              <a:rPr lang="cs-CZ" dirty="0"/>
              <a:t> by </a:t>
            </a:r>
            <a:r>
              <a:rPr lang="cs-CZ" dirty="0" err="1"/>
              <a:t>proxy</a:t>
            </a:r>
            <a:r>
              <a:rPr lang="cs-CZ" dirty="0"/>
              <a:t> – rodiče si vymýšlejí nebo předstírají příznaky a onemocnění dítěte – nechají dítě podrobovat se vyšetření léčbě, </a:t>
            </a:r>
            <a:r>
              <a:rPr lang="cs-CZ" dirty="0" err="1"/>
              <a:t>vč.invazí</a:t>
            </a:r>
            <a:endParaRPr lang="cs-CZ" dirty="0"/>
          </a:p>
          <a:p>
            <a:r>
              <a:rPr lang="cs-CZ" dirty="0"/>
              <a:t>Sekundární viktimizace – druhotné poškozování dítěte např. nevhodným vyšetřováním týrání, opakovaných vyslýcháním aj.</a:t>
            </a:r>
          </a:p>
        </p:txBody>
      </p:sp>
    </p:spTree>
    <p:extLst>
      <p:ext uri="{BB962C8B-B14F-4D97-AF65-F5344CB8AC3E}">
        <p14:creationId xmlns:p14="http://schemas.microsoft.com/office/powerpoint/2010/main" xmlns="" val="11799109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67362C6-0A64-8744-8750-8AE87697B927}"/>
              </a:ext>
            </a:extLst>
          </p:cNvPr>
          <p:cNvSpPr>
            <a:spLocks noGrp="1"/>
          </p:cNvSpPr>
          <p:nvPr>
            <p:ph type="title"/>
          </p:nvPr>
        </p:nvSpPr>
        <p:spPr/>
        <p:txBody>
          <a:bodyPr>
            <a:normAutofit/>
          </a:bodyPr>
          <a:lstStyle/>
          <a:p>
            <a:r>
              <a:rPr lang="cs-CZ" dirty="0"/>
              <a:t>SIDS – </a:t>
            </a:r>
            <a:r>
              <a:rPr lang="cs-CZ" dirty="0" err="1"/>
              <a:t>sudden</a:t>
            </a:r>
            <a:r>
              <a:rPr lang="cs-CZ" dirty="0"/>
              <a:t> infant </a:t>
            </a:r>
            <a:r>
              <a:rPr lang="cs-CZ" dirty="0" err="1"/>
              <a:t>death</a:t>
            </a:r>
            <a:r>
              <a:rPr lang="cs-CZ" dirty="0"/>
              <a:t> syndrome – syndrom náhlého úmrtí kojence</a:t>
            </a:r>
          </a:p>
        </p:txBody>
      </p:sp>
      <p:sp>
        <p:nvSpPr>
          <p:cNvPr id="3" name="Zástupný obsah 2">
            <a:extLst>
              <a:ext uri="{FF2B5EF4-FFF2-40B4-BE49-F238E27FC236}">
                <a16:creationId xmlns:a16="http://schemas.microsoft.com/office/drawing/2014/main" xmlns="" id="{F15C719A-D9C4-CAF0-AA8D-4E255F0B0F2D}"/>
              </a:ext>
            </a:extLst>
          </p:cNvPr>
          <p:cNvSpPr>
            <a:spLocks noGrp="1"/>
          </p:cNvSpPr>
          <p:nvPr>
            <p:ph idx="1"/>
          </p:nvPr>
        </p:nvSpPr>
        <p:spPr/>
        <p:txBody>
          <a:bodyPr>
            <a:normAutofit fontScale="92500" lnSpcReduction="10000"/>
          </a:bodyPr>
          <a:lstStyle/>
          <a:p>
            <a:r>
              <a:rPr lang="cs-CZ" dirty="0"/>
              <a:t>Stav, kdy do té doby zdravý novorozenec či kojenec je nalezen bez známek života a příčinu úmrtí neobjasní ani pitva</a:t>
            </a:r>
          </a:p>
          <a:p>
            <a:r>
              <a:rPr lang="cs-CZ" dirty="0"/>
              <a:t>1/1000 živě narozených dětí (hlavně do 6 měsíců), častěji chlapci</a:t>
            </a:r>
          </a:p>
          <a:p>
            <a:r>
              <a:rPr lang="cs-CZ" dirty="0"/>
              <a:t>RF – kouření matky v těhotenství a po porodu, kouření v rodině, časné zavádění umělé výživy, ukládání dítěte ke spánku v jiném pokoji, ukládání dítěte ke spánku do stejného lůžka, kde spí rodiče, poloha na břiše, nízký věk matky, častá těhotenství matky, absence prenatální péče, nízká porodní hmotnost nebo nedonošené děti, sourozenci se SIDS, perinatální asfyxie</a:t>
            </a:r>
          </a:p>
          <a:p>
            <a:r>
              <a:rPr lang="cs-CZ" dirty="0"/>
              <a:t>Prevence – nekuřácké prostředí, poloha na zádech při spaní, žádné peřinky/polštáře, postýlka v ložnici rodičů, teplota do 18</a:t>
            </a:r>
            <a:r>
              <a:rPr lang="cs-CZ" b="0" i="0" u="none" strike="noStrike" dirty="0">
                <a:effectLst/>
              </a:rPr>
              <a:t>°C, kojení do 6 měsíců, dudlík do 1 roku</a:t>
            </a:r>
          </a:p>
          <a:p>
            <a:pPr marL="0" indent="0">
              <a:buNone/>
            </a:pPr>
            <a:endParaRPr lang="cs-CZ" b="0" i="0" u="none" strike="noStrike" dirty="0">
              <a:solidFill>
                <a:srgbClr val="444444"/>
              </a:solidFill>
              <a:effectLst/>
              <a:latin typeface="Ubuntu" panose="020F0502020204030204" pitchFamily="34" charset="0"/>
            </a:endParaRPr>
          </a:p>
          <a:p>
            <a:endParaRPr lang="cs-CZ" dirty="0"/>
          </a:p>
        </p:txBody>
      </p:sp>
    </p:spTree>
    <p:extLst>
      <p:ext uri="{BB962C8B-B14F-4D97-AF65-F5344CB8AC3E}">
        <p14:creationId xmlns:p14="http://schemas.microsoft.com/office/powerpoint/2010/main" xmlns="" val="23756981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8A3D490-445C-629E-EDA6-6555986862B6}"/>
              </a:ext>
            </a:extLst>
          </p:cNvPr>
          <p:cNvSpPr>
            <a:spLocks noGrp="1"/>
          </p:cNvSpPr>
          <p:nvPr>
            <p:ph type="title"/>
          </p:nvPr>
        </p:nvSpPr>
        <p:spPr/>
        <p:txBody>
          <a:bodyPr/>
          <a:lstStyle/>
          <a:p>
            <a:pPr algn="ctr"/>
            <a:r>
              <a:rPr lang="cs-CZ" dirty="0" err="1"/>
              <a:t>Instituciální</a:t>
            </a:r>
            <a:r>
              <a:rPr lang="cs-CZ" dirty="0"/>
              <a:t> (ústavní) péče o děti</a:t>
            </a:r>
          </a:p>
        </p:txBody>
      </p:sp>
      <p:sp>
        <p:nvSpPr>
          <p:cNvPr id="3" name="Zástupný obsah 2">
            <a:extLst>
              <a:ext uri="{FF2B5EF4-FFF2-40B4-BE49-F238E27FC236}">
                <a16:creationId xmlns:a16="http://schemas.microsoft.com/office/drawing/2014/main" xmlns="" id="{6DEAC42F-2CBC-A4EC-DE5D-DBE25E67E4CF}"/>
              </a:ext>
            </a:extLst>
          </p:cNvPr>
          <p:cNvSpPr>
            <a:spLocks noGrp="1"/>
          </p:cNvSpPr>
          <p:nvPr>
            <p:ph idx="1"/>
          </p:nvPr>
        </p:nvSpPr>
        <p:spPr/>
        <p:txBody>
          <a:bodyPr>
            <a:normAutofit fontScale="85000" lnSpcReduction="20000"/>
          </a:bodyPr>
          <a:lstStyle/>
          <a:p>
            <a:pPr algn="l"/>
            <a:r>
              <a:rPr lang="cs-CZ" sz="2600" b="0" i="0" u="none" strike="noStrike" dirty="0">
                <a:effectLst/>
              </a:rPr>
              <a:t>Ústavní výchova, musí-li být nařízena, by měla trvat pouze po dobu nezbytně nutnou (co nejkratší)</a:t>
            </a:r>
          </a:p>
          <a:p>
            <a:pPr algn="l"/>
            <a:r>
              <a:rPr lang="cs-CZ" sz="2600" b="0" i="0" u="none" strike="noStrike" dirty="0">
                <a:effectLst/>
              </a:rPr>
              <a:t>Ústavní výchovu lze nařídit nejdéle na dobu 3 let</a:t>
            </a:r>
          </a:p>
          <a:p>
            <a:pPr algn="l"/>
            <a:r>
              <a:rPr lang="cs-CZ" sz="2600" b="0" i="0" u="none" strike="noStrike" dirty="0">
                <a:effectLst/>
              </a:rPr>
              <a:t>Ústavní výchovu lze před uplynutím 3 let od jejího nařízení prodloužit, jestliže důvody pro nařízení ústavní výchovy stále trvají, lze prodloužit opakovaně, vždy však nejdéle na dobu 3 let</a:t>
            </a:r>
          </a:p>
          <a:p>
            <a:pPr marL="0" indent="0" algn="l">
              <a:buNone/>
            </a:pPr>
            <a:r>
              <a:rPr lang="cs-CZ" sz="2600" b="0" i="0" u="none" strike="noStrike" dirty="0">
                <a:effectLst/>
              </a:rPr>
              <a:t>V České republice má mít ze zákona vždy přednost život dítěte v rodině před péčí ústavní, a to s prioritou</a:t>
            </a:r>
          </a:p>
          <a:p>
            <a:pPr algn="l">
              <a:buFont typeface="+mj-lt"/>
              <a:buAutoNum type="arabicPeriod"/>
            </a:pPr>
            <a:r>
              <a:rPr lang="cs-CZ" sz="2600" b="0" i="0" u="none" strike="noStrike" dirty="0">
                <a:effectLst/>
              </a:rPr>
              <a:t>rodina biologická (vlastní)</a:t>
            </a:r>
          </a:p>
          <a:p>
            <a:pPr algn="l">
              <a:buFont typeface="+mj-lt"/>
              <a:buAutoNum type="arabicPeriod"/>
            </a:pPr>
            <a:r>
              <a:rPr lang="cs-CZ" sz="2600" b="0" i="0" u="none" strike="noStrike" dirty="0">
                <a:effectLst/>
              </a:rPr>
              <a:t>rodina náhradní příbuzná nebo blízká dítěti</a:t>
            </a:r>
          </a:p>
          <a:p>
            <a:pPr algn="l">
              <a:buFont typeface="+mj-lt"/>
              <a:buAutoNum type="arabicPeriod"/>
            </a:pPr>
            <a:r>
              <a:rPr lang="cs-CZ" sz="2600" b="0" i="0" u="none" strike="noStrike" dirty="0">
                <a:effectLst/>
              </a:rPr>
              <a:t>rodina náhradní zprostředkovaná úředně</a:t>
            </a:r>
          </a:p>
          <a:p>
            <a:pPr algn="l">
              <a:buFont typeface="+mj-lt"/>
              <a:buAutoNum type="arabicPeriod"/>
            </a:pPr>
            <a:r>
              <a:rPr lang="cs-CZ" sz="2600" b="0" i="0" u="none" strike="noStrike" dirty="0">
                <a:effectLst/>
              </a:rPr>
              <a:t>péče institucionální (ústavní)</a:t>
            </a:r>
          </a:p>
          <a:p>
            <a:pPr marL="0" indent="0" algn="l">
              <a:buNone/>
            </a:pPr>
            <a:r>
              <a:rPr lang="cs-CZ" sz="2600" dirty="0"/>
              <a:t>Děti jsou </a:t>
            </a:r>
            <a:r>
              <a:rPr lang="cs-CZ" sz="2600" dirty="0" err="1"/>
              <a:t>příjímány</a:t>
            </a:r>
            <a:r>
              <a:rPr lang="cs-CZ" sz="2600" dirty="0"/>
              <a:t> z: domova, ulice, nemocnice, porodnice</a:t>
            </a:r>
            <a:endParaRPr lang="cs-CZ" sz="2600" b="0" i="0" u="none" strike="noStrike" dirty="0">
              <a:effectLst/>
            </a:endParaRPr>
          </a:p>
          <a:p>
            <a:pPr marL="0" indent="0">
              <a:buNone/>
            </a:pPr>
            <a:endParaRPr lang="cs-CZ" dirty="0"/>
          </a:p>
        </p:txBody>
      </p:sp>
    </p:spTree>
    <p:extLst>
      <p:ext uri="{BB962C8B-B14F-4D97-AF65-F5344CB8AC3E}">
        <p14:creationId xmlns:p14="http://schemas.microsoft.com/office/powerpoint/2010/main" xmlns="" val="6501310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6B8F6946-1D33-F892-40C6-A41FD2EBF8F4}"/>
              </a:ext>
            </a:extLst>
          </p:cNvPr>
          <p:cNvSpPr>
            <a:spLocks noGrp="1"/>
          </p:cNvSpPr>
          <p:nvPr>
            <p:ph idx="1"/>
          </p:nvPr>
        </p:nvSpPr>
        <p:spPr>
          <a:xfrm>
            <a:off x="838200" y="605642"/>
            <a:ext cx="10515600" cy="5571321"/>
          </a:xfrm>
        </p:spPr>
        <p:txBody>
          <a:bodyPr>
            <a:normAutofit fontScale="92500" lnSpcReduction="10000"/>
          </a:bodyPr>
          <a:lstStyle/>
          <a:p>
            <a:r>
              <a:rPr lang="cs-CZ" b="1" i="0" u="none" strike="noStrike" dirty="0">
                <a:effectLst/>
              </a:rPr>
              <a:t>Od narození do 3 let věku</a:t>
            </a:r>
            <a:r>
              <a:rPr lang="cs-CZ" b="0" i="0" u="none" strike="noStrike" dirty="0">
                <a:effectLst/>
              </a:rPr>
              <a:t>, pokud se žádným způsobem nepodaří zajistit rodinnou péči, dítě je svěřeno do péče ústavů (kojenecké ústavy, dětské domovy, dětská centra)</a:t>
            </a:r>
          </a:p>
          <a:p>
            <a:r>
              <a:rPr lang="cs-CZ" b="0" i="0" u="none" strike="noStrike" dirty="0">
                <a:effectLst/>
              </a:rPr>
              <a:t>Smyslem pobytu v těchto zařízeních by mělo být stanovení diagnózy a prognózy, se snahou neprodleně umístit dítě do rodinné péče</a:t>
            </a:r>
          </a:p>
          <a:p>
            <a:r>
              <a:rPr lang="cs-CZ" b="0" i="0" u="none" strike="noStrike" dirty="0">
                <a:effectLst/>
              </a:rPr>
              <a:t>Úspěšnost umístění do rodiny (vlastní či náhradní) je v tomto typu ústavů vzhledem k věku a důvodů umístění nejvyšší – cca 80%</a:t>
            </a:r>
          </a:p>
          <a:p>
            <a:pPr algn="l">
              <a:buFont typeface="Arial" panose="020B0604020202020204" pitchFamily="34" charset="0"/>
              <a:buChar char="•"/>
            </a:pPr>
            <a:r>
              <a:rPr lang="cs-CZ" b="1" i="0" u="none" strike="noStrike" dirty="0">
                <a:effectLst/>
              </a:rPr>
              <a:t>Kojenecké ústavy</a:t>
            </a:r>
            <a:r>
              <a:rPr lang="cs-CZ" b="0" i="0" u="none" strike="noStrike" dirty="0">
                <a:effectLst/>
              </a:rPr>
              <a:t> – zde jsou umísťovány nejmenší děti, zpravidla novorozenci a kojenci do 1 roku věku, často bývají spojeny s dětským domovem pro děti 0–3 roky</a:t>
            </a:r>
          </a:p>
          <a:p>
            <a:pPr algn="l">
              <a:buFont typeface="Arial" panose="020B0604020202020204" pitchFamily="34" charset="0"/>
              <a:buChar char="•"/>
            </a:pPr>
            <a:r>
              <a:rPr lang="cs-CZ" b="1" i="0" u="none" strike="noStrike" dirty="0">
                <a:effectLst/>
              </a:rPr>
              <a:t>Dětské domovy pro děti 0–3 roky</a:t>
            </a:r>
            <a:r>
              <a:rPr lang="cs-CZ" b="0" i="0" u="none" strike="noStrike" dirty="0">
                <a:effectLst/>
              </a:rPr>
              <a:t> – zařízení pro děti zpravidla do 3 let věku, jejich denní a stravovací režim musí být přizpůsoben věku dětí a jejich individuálním potřebám</a:t>
            </a:r>
          </a:p>
          <a:p>
            <a:pPr algn="l">
              <a:buFont typeface="Arial" panose="020B0604020202020204" pitchFamily="34" charset="0"/>
              <a:buChar char="•"/>
            </a:pPr>
            <a:r>
              <a:rPr lang="cs-CZ" b="1" i="0" u="none" strike="noStrike" dirty="0">
                <a:effectLst/>
              </a:rPr>
              <a:t>Dětská centra</a:t>
            </a:r>
            <a:r>
              <a:rPr lang="cs-CZ" b="0" i="0" u="none" strike="noStrike" dirty="0">
                <a:effectLst/>
              </a:rPr>
              <a:t> – transformující se ústavy předchozího typu, které nabízejí komplexnější péči o ohrožené děti, včetně ambulantních služeb</a:t>
            </a:r>
          </a:p>
        </p:txBody>
      </p:sp>
    </p:spTree>
    <p:extLst>
      <p:ext uri="{BB962C8B-B14F-4D97-AF65-F5344CB8AC3E}">
        <p14:creationId xmlns:p14="http://schemas.microsoft.com/office/powerpoint/2010/main" xmlns="" val="22430789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B019BD31-1D2D-AC65-3830-3C2A24EEF119}"/>
              </a:ext>
            </a:extLst>
          </p:cNvPr>
          <p:cNvSpPr>
            <a:spLocks noGrp="1"/>
          </p:cNvSpPr>
          <p:nvPr>
            <p:ph type="title"/>
          </p:nvPr>
        </p:nvSpPr>
        <p:spPr/>
        <p:txBody>
          <a:bodyPr/>
          <a:lstStyle/>
          <a:p>
            <a:r>
              <a:rPr lang="cs-CZ" dirty="0">
                <a:latin typeface="+mn-lt"/>
              </a:rPr>
              <a:t>Indikace přijetí jsou</a:t>
            </a:r>
          </a:p>
        </p:txBody>
      </p:sp>
      <p:sp>
        <p:nvSpPr>
          <p:cNvPr id="3" name="Zástupný obsah 2">
            <a:extLst>
              <a:ext uri="{FF2B5EF4-FFF2-40B4-BE49-F238E27FC236}">
                <a16:creationId xmlns:a16="http://schemas.microsoft.com/office/drawing/2014/main" xmlns="" id="{DD2100D5-CBB1-8CFD-D09A-188E7EB1E130}"/>
              </a:ext>
            </a:extLst>
          </p:cNvPr>
          <p:cNvSpPr>
            <a:spLocks noGrp="1"/>
          </p:cNvSpPr>
          <p:nvPr>
            <p:ph idx="1"/>
          </p:nvPr>
        </p:nvSpPr>
        <p:spPr/>
        <p:txBody>
          <a:bodyPr>
            <a:normAutofit fontScale="92500" lnSpcReduction="10000"/>
          </a:bodyPr>
          <a:lstStyle/>
          <a:p>
            <a:pPr algn="l">
              <a:buFont typeface="+mj-lt"/>
              <a:buAutoNum type="arabicPeriod"/>
            </a:pPr>
            <a:r>
              <a:rPr lang="cs-CZ" sz="1800" b="1" i="0" u="none" strike="noStrike" dirty="0">
                <a:effectLst/>
              </a:rPr>
              <a:t>Zdravotní - </a:t>
            </a:r>
            <a:r>
              <a:rPr lang="cs-CZ" sz="1800" i="0" u="none" strike="noStrike" dirty="0" err="1">
                <a:effectLst/>
              </a:rPr>
              <a:t>t</a:t>
            </a:r>
            <a:r>
              <a:rPr lang="cs-CZ" sz="1800" dirty="0" err="1">
                <a:effectLst/>
              </a:rPr>
              <a:t>ělesne</a:t>
            </a:r>
            <a:r>
              <a:rPr lang="cs-CZ" sz="1800" dirty="0">
                <a:effectLst/>
              </a:rPr>
              <a:t>́, </a:t>
            </a:r>
            <a:r>
              <a:rPr lang="cs-CZ" sz="1800" dirty="0" err="1">
                <a:effectLst/>
              </a:rPr>
              <a:t>duševni</a:t>
            </a:r>
            <a:r>
              <a:rPr lang="cs-CZ" sz="1800" dirty="0">
                <a:effectLst/>
              </a:rPr>
              <a:t>́, </a:t>
            </a:r>
            <a:r>
              <a:rPr lang="cs-CZ" sz="1800" dirty="0" err="1">
                <a:effectLst/>
              </a:rPr>
              <a:t>smyslove</a:t>
            </a:r>
            <a:r>
              <a:rPr lang="cs-CZ" sz="1800" dirty="0">
                <a:effectLst/>
              </a:rPr>
              <a:t>́, </a:t>
            </a:r>
            <a:r>
              <a:rPr lang="cs-CZ" sz="1800" dirty="0" err="1">
                <a:effectLst/>
              </a:rPr>
              <a:t>kombinovane</a:t>
            </a:r>
            <a:r>
              <a:rPr lang="cs-CZ" sz="1800" dirty="0">
                <a:effectLst/>
              </a:rPr>
              <a:t>́ </a:t>
            </a:r>
          </a:p>
          <a:p>
            <a:pPr marL="0" indent="0">
              <a:buNone/>
            </a:pPr>
            <a:r>
              <a:rPr lang="cs-CZ" sz="1800" dirty="0"/>
              <a:t>E</a:t>
            </a:r>
            <a:r>
              <a:rPr lang="cs-CZ" sz="1800" dirty="0">
                <a:effectLst/>
              </a:rPr>
              <a:t>tiologie: VVV, VMV, </a:t>
            </a:r>
            <a:r>
              <a:rPr lang="cs-CZ" sz="1800" dirty="0" err="1">
                <a:effectLst/>
              </a:rPr>
              <a:t>geneticke</a:t>
            </a:r>
            <a:r>
              <a:rPr lang="cs-CZ" sz="1800" dirty="0">
                <a:effectLst/>
              </a:rPr>
              <a:t>́ vady, </a:t>
            </a:r>
            <a:r>
              <a:rPr lang="cs-CZ" sz="1800" dirty="0" err="1">
                <a:effectLst/>
              </a:rPr>
              <a:t>zátěz</a:t>
            </a:r>
            <a:r>
              <a:rPr lang="cs-CZ" sz="1800" dirty="0">
                <a:effectLst/>
              </a:rPr>
              <a:t>̌ v </a:t>
            </a:r>
            <a:r>
              <a:rPr lang="cs-CZ" sz="1800" dirty="0" err="1">
                <a:effectLst/>
              </a:rPr>
              <a:t>rodine</a:t>
            </a:r>
            <a:r>
              <a:rPr lang="cs-CZ" sz="1800" dirty="0">
                <a:effectLst/>
              </a:rPr>
              <a:t>̌ (alkohol, </a:t>
            </a:r>
            <a:r>
              <a:rPr lang="cs-CZ" sz="1800" dirty="0" err="1">
                <a:effectLst/>
              </a:rPr>
              <a:t>kouřeni</a:t>
            </a:r>
            <a:r>
              <a:rPr lang="cs-CZ" sz="1800" dirty="0">
                <a:effectLst/>
              </a:rPr>
              <a:t>́, drogy, </a:t>
            </a:r>
            <a:r>
              <a:rPr lang="cs-CZ" sz="1800" dirty="0" err="1">
                <a:effectLst/>
              </a:rPr>
              <a:t>psychiatricke</a:t>
            </a:r>
            <a:r>
              <a:rPr lang="cs-CZ" sz="1800" dirty="0">
                <a:effectLst/>
              </a:rPr>
              <a:t>́ </a:t>
            </a:r>
            <a:r>
              <a:rPr lang="cs-CZ" sz="1800" dirty="0" err="1">
                <a:effectLst/>
              </a:rPr>
              <a:t>onemocněni</a:t>
            </a:r>
            <a:r>
              <a:rPr lang="cs-CZ" sz="1800" dirty="0">
                <a:effectLst/>
              </a:rPr>
              <a:t>́ </a:t>
            </a:r>
            <a:r>
              <a:rPr lang="cs-CZ" sz="1800" dirty="0" err="1">
                <a:effectLst/>
              </a:rPr>
              <a:t>rodiču</a:t>
            </a:r>
            <a:r>
              <a:rPr lang="cs-CZ" sz="1800" dirty="0">
                <a:effectLst/>
              </a:rPr>
              <a:t>̊ a </a:t>
            </a:r>
            <a:r>
              <a:rPr lang="cs-CZ" sz="1800" dirty="0" err="1">
                <a:effectLst/>
              </a:rPr>
              <a:t>řada</a:t>
            </a:r>
            <a:r>
              <a:rPr lang="cs-CZ" sz="1800" dirty="0">
                <a:effectLst/>
              </a:rPr>
              <a:t> </a:t>
            </a:r>
            <a:r>
              <a:rPr lang="cs-CZ" sz="1800" dirty="0" err="1">
                <a:effectLst/>
              </a:rPr>
              <a:t>dalších</a:t>
            </a:r>
            <a:r>
              <a:rPr lang="cs-CZ" sz="1800" dirty="0">
                <a:effectLst/>
              </a:rPr>
              <a:t>) </a:t>
            </a:r>
          </a:p>
          <a:p>
            <a:pPr marL="0" indent="0" algn="l">
              <a:buNone/>
            </a:pPr>
            <a:r>
              <a:rPr lang="cs-CZ" sz="1800" b="1" i="0" u="none" strike="noStrike" dirty="0">
                <a:effectLst/>
              </a:rPr>
              <a:t>2. Sociální</a:t>
            </a:r>
          </a:p>
          <a:p>
            <a:pPr marL="0" indent="0">
              <a:buNone/>
            </a:pPr>
            <a:r>
              <a:rPr lang="cs-CZ" sz="1800" dirty="0" err="1">
                <a:effectLst/>
              </a:rPr>
              <a:t>nezájem</a:t>
            </a:r>
            <a:r>
              <a:rPr lang="cs-CZ" sz="1800" dirty="0">
                <a:effectLst/>
              </a:rPr>
              <a:t> </a:t>
            </a:r>
            <a:r>
              <a:rPr lang="cs-CZ" sz="1800" dirty="0" err="1">
                <a:effectLst/>
              </a:rPr>
              <a:t>rodiču</a:t>
            </a:r>
            <a:r>
              <a:rPr lang="cs-CZ" sz="1800" dirty="0">
                <a:effectLst/>
              </a:rPr>
              <a:t>̊, souhlas s </a:t>
            </a:r>
            <a:r>
              <a:rPr lang="cs-CZ" sz="1800" dirty="0" err="1">
                <a:effectLst/>
              </a:rPr>
              <a:t>osvojením</a:t>
            </a:r>
            <a:r>
              <a:rPr lang="cs-CZ" sz="1800" dirty="0">
                <a:effectLst/>
              </a:rPr>
              <a:t>, adolescentní (nezletilé) matky</a:t>
            </a:r>
            <a:r>
              <a:rPr lang="cs-CZ" sz="1800" dirty="0"/>
              <a:t>, </a:t>
            </a:r>
            <a:r>
              <a:rPr lang="cs-CZ" sz="1800" dirty="0" err="1">
                <a:effectLst/>
              </a:rPr>
              <a:t>nechtěne</a:t>
            </a:r>
            <a:r>
              <a:rPr lang="cs-CZ" sz="1800" dirty="0">
                <a:effectLst/>
              </a:rPr>
              <a:t>́ </a:t>
            </a:r>
            <a:r>
              <a:rPr lang="cs-CZ" sz="1800" dirty="0" err="1">
                <a:effectLst/>
              </a:rPr>
              <a:t>děti</a:t>
            </a:r>
            <a:r>
              <a:rPr lang="cs-CZ" sz="1800" dirty="0"/>
              <a:t>, </a:t>
            </a:r>
            <a:r>
              <a:rPr lang="cs-CZ" sz="1800" dirty="0">
                <a:effectLst/>
              </a:rPr>
              <a:t>matky (</a:t>
            </a:r>
            <a:r>
              <a:rPr lang="cs-CZ" sz="1800" dirty="0" err="1">
                <a:effectLst/>
              </a:rPr>
              <a:t>rodiče</a:t>
            </a:r>
            <a:r>
              <a:rPr lang="cs-CZ" sz="1800" dirty="0">
                <a:effectLst/>
              </a:rPr>
              <a:t>) ve </a:t>
            </a:r>
            <a:r>
              <a:rPr lang="cs-CZ" sz="1800" dirty="0" err="1">
                <a:effectLst/>
              </a:rPr>
              <a:t>výkonu</a:t>
            </a:r>
            <a:r>
              <a:rPr lang="cs-CZ" sz="1800" dirty="0">
                <a:effectLst/>
              </a:rPr>
              <a:t> trestu, ekonomické a </a:t>
            </a:r>
            <a:r>
              <a:rPr lang="cs-CZ" sz="1800" dirty="0" err="1">
                <a:effectLst/>
              </a:rPr>
              <a:t>bytove</a:t>
            </a:r>
            <a:r>
              <a:rPr lang="cs-CZ" sz="1800" dirty="0">
                <a:effectLst/>
              </a:rPr>
              <a:t>́ </a:t>
            </a:r>
            <a:r>
              <a:rPr lang="cs-CZ" sz="1800" dirty="0" err="1">
                <a:effectLst/>
              </a:rPr>
              <a:t>problémy</a:t>
            </a:r>
            <a:r>
              <a:rPr lang="cs-CZ" sz="1800" dirty="0"/>
              <a:t>, </a:t>
            </a:r>
            <a:r>
              <a:rPr lang="cs-CZ" sz="1800" dirty="0" err="1">
                <a:effectLst/>
              </a:rPr>
              <a:t>týráni</a:t>
            </a:r>
            <a:r>
              <a:rPr lang="cs-CZ" sz="1800" dirty="0">
                <a:effectLst/>
              </a:rPr>
              <a:t>́ </a:t>
            </a:r>
            <a:r>
              <a:rPr lang="cs-CZ" sz="1800" dirty="0" err="1">
                <a:effectLst/>
              </a:rPr>
              <a:t>dítěte</a:t>
            </a:r>
            <a:r>
              <a:rPr lang="cs-CZ" sz="1800" dirty="0"/>
              <a:t>, </a:t>
            </a:r>
            <a:r>
              <a:rPr lang="cs-CZ" sz="1800" dirty="0" err="1">
                <a:effectLst/>
              </a:rPr>
              <a:t>zanedbáváni</a:t>
            </a:r>
            <a:r>
              <a:rPr lang="cs-CZ" sz="1800" dirty="0">
                <a:effectLst/>
              </a:rPr>
              <a:t>́ </a:t>
            </a:r>
            <a:r>
              <a:rPr lang="cs-CZ" sz="1800" dirty="0" err="1">
                <a:effectLst/>
              </a:rPr>
              <a:t>dítěte</a:t>
            </a:r>
            <a:r>
              <a:rPr lang="cs-CZ" sz="1800" dirty="0">
                <a:effectLst/>
              </a:rPr>
              <a:t>, rozvrat rodiny, </a:t>
            </a:r>
            <a:r>
              <a:rPr lang="cs-CZ" sz="1800" dirty="0" err="1">
                <a:effectLst/>
              </a:rPr>
              <a:t>rozhárane</a:t>
            </a:r>
            <a:r>
              <a:rPr lang="cs-CZ" sz="1800" dirty="0">
                <a:effectLst/>
              </a:rPr>
              <a:t>́ </a:t>
            </a:r>
            <a:r>
              <a:rPr lang="cs-CZ" sz="1800" dirty="0" err="1">
                <a:effectLst/>
              </a:rPr>
              <a:t>rodinne</a:t>
            </a:r>
            <a:r>
              <a:rPr lang="cs-CZ" sz="1800" dirty="0">
                <a:effectLst/>
              </a:rPr>
              <a:t>́ </a:t>
            </a:r>
            <a:r>
              <a:rPr lang="cs-CZ" sz="1800" dirty="0" err="1">
                <a:effectLst/>
              </a:rPr>
              <a:t>poměry</a:t>
            </a:r>
            <a:r>
              <a:rPr lang="cs-CZ" sz="1800" dirty="0"/>
              <a:t>, </a:t>
            </a:r>
            <a:r>
              <a:rPr lang="cs-CZ" sz="1800" dirty="0" err="1">
                <a:effectLst/>
              </a:rPr>
              <a:t>rodiče</a:t>
            </a:r>
            <a:r>
              <a:rPr lang="cs-CZ" sz="1800" dirty="0">
                <a:effectLst/>
              </a:rPr>
              <a:t> nemohou – </a:t>
            </a:r>
            <a:r>
              <a:rPr lang="cs-CZ" sz="1800" dirty="0" err="1">
                <a:effectLst/>
              </a:rPr>
              <a:t>nechtěji</a:t>
            </a:r>
            <a:r>
              <a:rPr lang="cs-CZ" sz="1800" dirty="0">
                <a:effectLst/>
              </a:rPr>
              <a:t>́ - neumí – se o </a:t>
            </a:r>
            <a:r>
              <a:rPr lang="cs-CZ" sz="1800" dirty="0" err="1">
                <a:effectLst/>
              </a:rPr>
              <a:t>díte</a:t>
            </a:r>
            <a:r>
              <a:rPr lang="cs-CZ" sz="1800" dirty="0">
                <a:effectLst/>
              </a:rPr>
              <a:t>̌ postarat </a:t>
            </a:r>
            <a:endParaRPr lang="cs-CZ" sz="1800" dirty="0"/>
          </a:p>
          <a:p>
            <a:pPr marL="0" indent="0">
              <a:buNone/>
            </a:pPr>
            <a:r>
              <a:rPr lang="cs-CZ" sz="1800" b="1" dirty="0"/>
              <a:t>3. Z</a:t>
            </a:r>
            <a:r>
              <a:rPr lang="cs-CZ" sz="1800" b="1" i="0" u="none" strike="noStrike" dirty="0">
                <a:effectLst/>
              </a:rPr>
              <a:t>dravotně-sociální </a:t>
            </a:r>
          </a:p>
          <a:p>
            <a:pPr marL="0" indent="0">
              <a:buNone/>
            </a:pPr>
            <a:r>
              <a:rPr lang="cs-CZ" sz="1800" dirty="0" err="1">
                <a:effectLst/>
              </a:rPr>
              <a:t>nutna</a:t>
            </a:r>
            <a:r>
              <a:rPr lang="cs-CZ" sz="1800" dirty="0">
                <a:effectLst/>
              </a:rPr>
              <a:t>́ </a:t>
            </a:r>
            <a:r>
              <a:rPr lang="cs-CZ" sz="1800" dirty="0" err="1">
                <a:effectLst/>
              </a:rPr>
              <a:t>intenzivni</a:t>
            </a:r>
            <a:r>
              <a:rPr lang="cs-CZ" sz="1800" dirty="0">
                <a:effectLst/>
              </a:rPr>
              <a:t>́ </a:t>
            </a:r>
            <a:r>
              <a:rPr lang="cs-CZ" sz="1800" dirty="0" err="1">
                <a:effectLst/>
              </a:rPr>
              <a:t>rehabilitačni</a:t>
            </a:r>
            <a:r>
              <a:rPr lang="cs-CZ" sz="1800" dirty="0">
                <a:effectLst/>
              </a:rPr>
              <a:t>́ </a:t>
            </a:r>
            <a:r>
              <a:rPr lang="cs-CZ" sz="1800" dirty="0" err="1">
                <a:effectLst/>
              </a:rPr>
              <a:t>péče</a:t>
            </a:r>
            <a:r>
              <a:rPr lang="cs-CZ" sz="1800" dirty="0">
                <a:effectLst/>
              </a:rPr>
              <a:t> vzhledem k </a:t>
            </a:r>
            <a:r>
              <a:rPr lang="cs-CZ" sz="1800" dirty="0" err="1">
                <a:effectLst/>
              </a:rPr>
              <a:t>diagnóze</a:t>
            </a:r>
            <a:r>
              <a:rPr lang="cs-CZ" sz="1800" dirty="0">
                <a:effectLst/>
              </a:rPr>
              <a:t> </a:t>
            </a:r>
            <a:r>
              <a:rPr lang="cs-CZ" sz="1800" dirty="0" err="1">
                <a:effectLst/>
              </a:rPr>
              <a:t>postiženi</a:t>
            </a:r>
            <a:r>
              <a:rPr lang="cs-CZ" sz="1800" dirty="0">
                <a:effectLst/>
              </a:rPr>
              <a:t>́ </a:t>
            </a:r>
            <a:r>
              <a:rPr lang="cs-CZ" sz="1800" dirty="0" err="1">
                <a:effectLst/>
              </a:rPr>
              <a:t>dítěte</a:t>
            </a:r>
            <a:r>
              <a:rPr lang="cs-CZ" sz="1800" dirty="0"/>
              <a:t>, </a:t>
            </a:r>
            <a:r>
              <a:rPr lang="cs-CZ" sz="1800" dirty="0">
                <a:effectLst/>
              </a:rPr>
              <a:t>„</a:t>
            </a:r>
            <a:r>
              <a:rPr lang="cs-CZ" sz="1800" dirty="0" err="1">
                <a:effectLst/>
              </a:rPr>
              <a:t>právo</a:t>
            </a:r>
            <a:r>
              <a:rPr lang="cs-CZ" sz="1800" dirty="0">
                <a:effectLst/>
              </a:rPr>
              <a:t> na </a:t>
            </a:r>
            <a:r>
              <a:rPr lang="cs-CZ" sz="1800" dirty="0" err="1">
                <a:effectLst/>
              </a:rPr>
              <a:t>zdrave</a:t>
            </a:r>
            <a:r>
              <a:rPr lang="cs-CZ" sz="1800" dirty="0">
                <a:effectLst/>
              </a:rPr>
              <a:t>́ </a:t>
            </a:r>
            <a:r>
              <a:rPr lang="cs-CZ" sz="1800" dirty="0" err="1">
                <a:effectLst/>
              </a:rPr>
              <a:t>díte</a:t>
            </a:r>
            <a:r>
              <a:rPr lang="cs-CZ" sz="1800" dirty="0">
                <a:effectLst/>
              </a:rPr>
              <a:t>̌“ – </a:t>
            </a:r>
            <a:r>
              <a:rPr lang="cs-CZ" sz="1800" dirty="0" err="1">
                <a:effectLst/>
              </a:rPr>
              <a:t>odložene</a:t>
            </a:r>
            <a:r>
              <a:rPr lang="cs-CZ" sz="1800" dirty="0">
                <a:effectLst/>
              </a:rPr>
              <a:t>́ </a:t>
            </a:r>
            <a:r>
              <a:rPr lang="cs-CZ" sz="1800" dirty="0" err="1">
                <a:effectLst/>
              </a:rPr>
              <a:t>díte</a:t>
            </a:r>
            <a:r>
              <a:rPr lang="cs-CZ" sz="1800" dirty="0">
                <a:effectLst/>
              </a:rPr>
              <a:t>̌ s </a:t>
            </a:r>
            <a:r>
              <a:rPr lang="cs-CZ" sz="1800" dirty="0" err="1">
                <a:effectLst/>
              </a:rPr>
              <a:t>postižením</a:t>
            </a:r>
            <a:r>
              <a:rPr lang="cs-CZ" sz="1800" dirty="0"/>
              <a:t> a</a:t>
            </a:r>
            <a:r>
              <a:rPr lang="cs-CZ" sz="1800" dirty="0">
                <a:effectLst/>
              </a:rPr>
              <a:t> </a:t>
            </a:r>
            <a:r>
              <a:rPr lang="cs-CZ" sz="1800" dirty="0" err="1">
                <a:effectLst/>
              </a:rPr>
              <a:t>dalši</a:t>
            </a:r>
            <a:r>
              <a:rPr lang="cs-CZ" sz="1800" dirty="0">
                <a:effectLst/>
              </a:rPr>
              <a:t>́ </a:t>
            </a:r>
            <a:endParaRPr lang="cs-CZ" sz="1800" dirty="0"/>
          </a:p>
          <a:p>
            <a:pPr marL="0" indent="0" algn="l">
              <a:buNone/>
            </a:pPr>
            <a:r>
              <a:rPr lang="cs-CZ" sz="1800" b="1" i="0" u="none" strike="noStrike" dirty="0">
                <a:effectLst/>
              </a:rPr>
              <a:t>Finančně-ekonomické podmínky rodiny nesmí být jedinou indikací k odebrání dítěte z rodinného prostředí.</a:t>
            </a:r>
            <a:endParaRPr lang="cs-CZ" sz="1800" b="0" i="0" u="none" strike="noStrike" dirty="0">
              <a:effectLst/>
            </a:endParaRPr>
          </a:p>
          <a:p>
            <a:pPr algn="l"/>
            <a:r>
              <a:rPr lang="cs-CZ" sz="1800" b="0" i="0" u="none" strike="noStrike" dirty="0">
                <a:effectLst/>
              </a:rPr>
              <a:t>Dětské domovy pro děti do 3 let věku mohou poskytovat též ubytování ženám v průběhu těhotenství, je-li z důvodů nepříznivé životní situace ohroženo jejich zdraví. Také může být přijato dítě s matkou (otcem, rodiči, náhradními rodiči) z důvodu zácviku péče o dítě (nezralé či simplexní matky, dítě se speciálními potřebami, dítě přecházející do NRP)</a:t>
            </a:r>
          </a:p>
          <a:p>
            <a:endParaRPr lang="cs-CZ" dirty="0"/>
          </a:p>
        </p:txBody>
      </p:sp>
    </p:spTree>
    <p:extLst>
      <p:ext uri="{BB962C8B-B14F-4D97-AF65-F5344CB8AC3E}">
        <p14:creationId xmlns:p14="http://schemas.microsoft.com/office/powerpoint/2010/main" xmlns="" val="22695995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E7D4B61-FD58-18AC-FB1B-216F241AB42B}"/>
              </a:ext>
            </a:extLst>
          </p:cNvPr>
          <p:cNvSpPr>
            <a:spLocks noGrp="1"/>
          </p:cNvSpPr>
          <p:nvPr>
            <p:ph type="title"/>
          </p:nvPr>
        </p:nvSpPr>
        <p:spPr>
          <a:xfrm>
            <a:off x="838200" y="365125"/>
            <a:ext cx="10515600" cy="941161"/>
          </a:xfrm>
        </p:spPr>
        <p:txBody>
          <a:bodyPr/>
          <a:lstStyle/>
          <a:p>
            <a:r>
              <a:rPr lang="cs-CZ" dirty="0"/>
              <a:t>Děti ve věku nad 3 roky</a:t>
            </a:r>
          </a:p>
        </p:txBody>
      </p:sp>
      <p:sp>
        <p:nvSpPr>
          <p:cNvPr id="3" name="Zástupný obsah 2">
            <a:extLst>
              <a:ext uri="{FF2B5EF4-FFF2-40B4-BE49-F238E27FC236}">
                <a16:creationId xmlns:a16="http://schemas.microsoft.com/office/drawing/2014/main" xmlns="" id="{135483AE-8B01-7EE6-9010-49D219925148}"/>
              </a:ext>
            </a:extLst>
          </p:cNvPr>
          <p:cNvSpPr>
            <a:spLocks noGrp="1"/>
          </p:cNvSpPr>
          <p:nvPr>
            <p:ph idx="1"/>
          </p:nvPr>
        </p:nvSpPr>
        <p:spPr>
          <a:xfrm>
            <a:off x="838200" y="1638795"/>
            <a:ext cx="10515600" cy="4854080"/>
          </a:xfrm>
        </p:spPr>
        <p:txBody>
          <a:bodyPr>
            <a:normAutofit fontScale="40000" lnSpcReduction="20000"/>
          </a:bodyPr>
          <a:lstStyle/>
          <a:p>
            <a:pPr algn="l">
              <a:buFont typeface="Arial" panose="020B0604020202020204" pitchFamily="34" charset="0"/>
              <a:buChar char="•"/>
            </a:pPr>
            <a:r>
              <a:rPr lang="cs-CZ" sz="4500" b="1" i="0" u="none" strike="noStrike" dirty="0">
                <a:effectLst/>
              </a:rPr>
              <a:t>dětské diagnostické ústavy</a:t>
            </a:r>
            <a:r>
              <a:rPr lang="cs-CZ" sz="4500" b="0" i="0" u="none" strike="noStrike" dirty="0">
                <a:effectLst/>
              </a:rPr>
              <a:t> – děti (zpravidla 3–18 let) jsou do diagnostických ústavů po nařízení ústavní výchovy umisťovány za účelem komplexního vyšetření. Na základě komplexního vyšetření, zdravotního stavu a volné kapacity jednotlivých zařízení jsou děti poté umístěny do dětských domovů, dětských domovů se školou nebo výchovných ústavů. Diagnostický pobyt trvá zpravidla 8 týdnů.</a:t>
            </a:r>
          </a:p>
          <a:p>
            <a:pPr algn="l">
              <a:buFont typeface="Arial" panose="020B0604020202020204" pitchFamily="34" charset="0"/>
              <a:buChar char="•"/>
            </a:pPr>
            <a:r>
              <a:rPr lang="cs-CZ" sz="4500" b="1" i="0" u="none" strike="noStrike" dirty="0">
                <a:effectLst/>
              </a:rPr>
              <a:t>dětské domovy</a:t>
            </a:r>
            <a:r>
              <a:rPr lang="cs-CZ" sz="4500" b="0" i="0" u="none" strike="noStrike" dirty="0">
                <a:effectLst/>
              </a:rPr>
              <a:t> – děti ve věku od 3 do nejvýše 18 let nebo do ukončení přípravy na povolání (až do 26 let) bez závažných poruch chování. Vzdělávání probíhá ve školách, které nejsou součástí dětského domova. Do dětského domova mohou být umístěny též nezletilé matky spolu s jejich dětmi.</a:t>
            </a:r>
          </a:p>
          <a:p>
            <a:pPr algn="l">
              <a:buFont typeface="Arial" panose="020B0604020202020204" pitchFamily="34" charset="0"/>
              <a:buChar char="•"/>
            </a:pPr>
            <a:r>
              <a:rPr lang="cs-CZ" sz="4500" b="1" i="0" u="none" strike="noStrike" dirty="0">
                <a:effectLst/>
              </a:rPr>
              <a:t>dětské domovy se školou</a:t>
            </a:r>
            <a:r>
              <a:rPr lang="cs-CZ" sz="4500" b="0" i="0" u="none" strike="noStrike" dirty="0">
                <a:effectLst/>
              </a:rPr>
              <a:t> – děti zpravidla od 6 let do ukončení povinné školní docházky. Účelem dětských domovů se školou je zajišťovat péči o děti s nařízenou ústavní výchovou se závažnými poruchami chování, vyžadující pro svou přechodnou nebo trvalou duševní poruchu výchovně léčebnou péči nebo mající nařízenou ochrannou výchovu. Vzdělávání probíhá nejčastěji ve škole, která je součástí zařízení.</a:t>
            </a:r>
          </a:p>
          <a:p>
            <a:pPr algn="l">
              <a:buFont typeface="Arial" panose="020B0604020202020204" pitchFamily="34" charset="0"/>
              <a:buChar char="•"/>
            </a:pPr>
            <a:r>
              <a:rPr lang="cs-CZ" sz="4500" b="1" i="0" u="none" strike="noStrike" dirty="0">
                <a:effectLst/>
              </a:rPr>
              <a:t>dětské výchovné ústavy</a:t>
            </a:r>
            <a:r>
              <a:rPr lang="cs-CZ" sz="4500" b="0" i="0" u="none" strike="noStrike" dirty="0">
                <a:effectLst/>
              </a:rPr>
              <a:t> – děti starší 15 let se závažnými poruchami chování, u nichž byla nařízena ústavní výchova nebo uložena ochranná výchova. Do výchovného ústavu může být umístěno i dítě starší 12 let, má-li uloženu ochrannou výchovu a v jehož chování se projevují tak závažné poruchy, že nemůže být umístěno v dětském domově se školou. Výchovné ústavy se zřizují odděleně pro děti s nařízenou ústavní výchovou a uloženou ochrannou výchovou.</a:t>
            </a:r>
          </a:p>
          <a:p>
            <a:pPr algn="l"/>
            <a:r>
              <a:rPr lang="cs-CZ" sz="4500" b="0" i="0" u="none" strike="noStrike" dirty="0">
                <a:effectLst/>
              </a:rPr>
              <a:t>Obecnou snahou je, aby převažovala zařízení rodinného typu, aby se co nejvíce režimem blížila rodině, byli zde stálí vychovatelé (ženy i muži), malé, věkově smíšené výchovné skupiny a podobně. </a:t>
            </a:r>
            <a:r>
              <a:rPr lang="cs-CZ" sz="4500" b="1" i="0" u="none" strike="noStrike" dirty="0">
                <a:effectLst/>
              </a:rPr>
              <a:t>Přesto by i v těchto zařízeních měly děti pobývat jen po nezbytně nutnou dobu a pouze v případě, že není možné zajistit péči o ně v rodinném prostředí.</a:t>
            </a:r>
            <a:endParaRPr lang="cs-CZ" sz="4500" b="0" i="0" u="none" strike="noStrike" dirty="0">
              <a:effectLst/>
            </a:endParaRPr>
          </a:p>
          <a:p>
            <a:endParaRPr lang="cs-CZ" dirty="0"/>
          </a:p>
        </p:txBody>
      </p:sp>
    </p:spTree>
    <p:extLst>
      <p:ext uri="{BB962C8B-B14F-4D97-AF65-F5344CB8AC3E}">
        <p14:creationId xmlns:p14="http://schemas.microsoft.com/office/powerpoint/2010/main" xmlns="" val="13265983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BC75F2A9-78C0-C1D2-2FEE-575DB4643AB7}"/>
              </a:ext>
            </a:extLst>
          </p:cNvPr>
          <p:cNvSpPr>
            <a:spLocks noGrp="1"/>
          </p:cNvSpPr>
          <p:nvPr>
            <p:ph type="title"/>
          </p:nvPr>
        </p:nvSpPr>
        <p:spPr/>
        <p:txBody>
          <a:bodyPr/>
          <a:lstStyle/>
          <a:p>
            <a:r>
              <a:rPr lang="cs-CZ" dirty="0"/>
              <a:t>Další institucionální péče</a:t>
            </a:r>
          </a:p>
        </p:txBody>
      </p:sp>
      <p:sp>
        <p:nvSpPr>
          <p:cNvPr id="3" name="Zástupný obsah 2">
            <a:extLst>
              <a:ext uri="{FF2B5EF4-FFF2-40B4-BE49-F238E27FC236}">
                <a16:creationId xmlns:a16="http://schemas.microsoft.com/office/drawing/2014/main" xmlns="" id="{B2F7FBC2-8671-68EB-440E-BB32C40B15A7}"/>
              </a:ext>
            </a:extLst>
          </p:cNvPr>
          <p:cNvSpPr>
            <a:spLocks noGrp="1"/>
          </p:cNvSpPr>
          <p:nvPr>
            <p:ph idx="1"/>
          </p:nvPr>
        </p:nvSpPr>
        <p:spPr/>
        <p:txBody>
          <a:bodyPr>
            <a:normAutofit fontScale="92500" lnSpcReduction="10000"/>
          </a:bodyPr>
          <a:lstStyle/>
          <a:p>
            <a:pPr algn="l">
              <a:buFont typeface="Arial" panose="020B0604020202020204" pitchFamily="34" charset="0"/>
              <a:buChar char="•"/>
            </a:pPr>
            <a:r>
              <a:rPr lang="cs-CZ" b="1" i="0" u="none" strike="noStrike" dirty="0">
                <a:effectLst/>
              </a:rPr>
              <a:t>Domov pro osoby (děti) se zdravotním postižením</a:t>
            </a:r>
            <a:r>
              <a:rPr lang="cs-CZ" b="0" i="0" u="none" strike="noStrike" dirty="0">
                <a:effectLst/>
              </a:rPr>
              <a:t> – do domovů pro osoby se zdravotním postižením jsou umísťovány děti, jejichž zdravotní (tělesný, smyslový, mentální či kombinovaný) handicap vyžaduje zvláštní odbornou péči, které nemohou být z různých důvodů v domácí péči. Řídí se zákonem o sociálních službách.</a:t>
            </a:r>
          </a:p>
          <a:p>
            <a:pPr algn="l">
              <a:buFont typeface="Arial" panose="020B0604020202020204" pitchFamily="34" charset="0"/>
              <a:buChar char="•"/>
            </a:pPr>
            <a:r>
              <a:rPr lang="cs-CZ" b="1" i="0" u="none" strike="noStrike" dirty="0">
                <a:effectLst/>
              </a:rPr>
              <a:t>Zařízení pro děti vyžadující okamžitou péči (ZDVOP)</a:t>
            </a:r>
            <a:r>
              <a:rPr lang="cs-CZ" b="0" i="0" u="none" strike="noStrike" dirty="0">
                <a:effectLst/>
              </a:rPr>
              <a:t> – zařízení pro děti 0–18 let, které se ocitly bez jakékoli péče či bez péče přiměřené jeho věku, jejichž život, zdraví či příznivý vývoj nebo výkon jejich základních práv jsou vážně ohroženy, a děti týrané či zneužívané. Děti mohou být přijaty na základě soudního rozhodnutí, žádosti OSPOD, žádosti rodičů či samotného dítěte. Délka pobytu dítěte v zařízení je omezená na 3 měsíce, resp. 6 měsíců, smí být prodloužena, pokud to zájem dítěte vyžaduje, maximálně však na celkovou dobu pobytu 12 měsíců. (Klokánek)</a:t>
            </a:r>
          </a:p>
          <a:p>
            <a:endParaRPr lang="cs-CZ" dirty="0"/>
          </a:p>
        </p:txBody>
      </p:sp>
    </p:spTree>
    <p:extLst>
      <p:ext uri="{BB962C8B-B14F-4D97-AF65-F5344CB8AC3E}">
        <p14:creationId xmlns:p14="http://schemas.microsoft.com/office/powerpoint/2010/main" xmlns="" val="31270066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F004EF79-E98B-F99F-BB7A-DECA9C959370}"/>
              </a:ext>
            </a:extLst>
          </p:cNvPr>
          <p:cNvSpPr>
            <a:spLocks noGrp="1"/>
          </p:cNvSpPr>
          <p:nvPr>
            <p:ph type="title"/>
          </p:nvPr>
        </p:nvSpPr>
        <p:spPr/>
        <p:txBody>
          <a:bodyPr/>
          <a:lstStyle/>
          <a:p>
            <a:r>
              <a:rPr lang="cs-CZ" dirty="0"/>
              <a:t>Formy náhradní rodinné péče</a:t>
            </a:r>
          </a:p>
        </p:txBody>
      </p:sp>
      <p:sp>
        <p:nvSpPr>
          <p:cNvPr id="3" name="Zástupný obsah 2">
            <a:extLst>
              <a:ext uri="{FF2B5EF4-FFF2-40B4-BE49-F238E27FC236}">
                <a16:creationId xmlns:a16="http://schemas.microsoft.com/office/drawing/2014/main" xmlns="" id="{1AE855EA-A211-CF02-2C08-E0B1949B7044}"/>
              </a:ext>
            </a:extLst>
          </p:cNvPr>
          <p:cNvSpPr>
            <a:spLocks noGrp="1"/>
          </p:cNvSpPr>
          <p:nvPr>
            <p:ph idx="1"/>
          </p:nvPr>
        </p:nvSpPr>
        <p:spPr/>
        <p:txBody>
          <a:bodyPr>
            <a:normAutofit fontScale="85000" lnSpcReduction="20000"/>
          </a:bodyPr>
          <a:lstStyle/>
          <a:p>
            <a:pPr algn="just"/>
            <a:r>
              <a:rPr lang="cs-CZ" sz="2500" b="0" i="0" u="none" strike="noStrike" dirty="0">
                <a:effectLst/>
              </a:rPr>
              <a:t>Náhradní rodinná péče je forma péče o dítě, které je vychováváno jinými osobami než rodiči v prostředí, které se nejvíce podobá životu v přirozené rodině</a:t>
            </a:r>
          </a:p>
          <a:p>
            <a:pPr algn="l">
              <a:buFont typeface="Arial" panose="020B0604020202020204" pitchFamily="34" charset="0"/>
              <a:buChar char="•"/>
            </a:pPr>
            <a:r>
              <a:rPr lang="cs-CZ" sz="2500" b="1" i="0" u="none" strike="noStrike" dirty="0">
                <a:effectLst/>
              </a:rPr>
              <a:t>Svěření dítěte do péče jiné fyzické osoby</a:t>
            </a:r>
            <a:r>
              <a:rPr lang="cs-CZ" sz="2500" b="0" i="0" u="none" strike="noStrike" dirty="0">
                <a:effectLst/>
              </a:rPr>
              <a:t/>
            </a:r>
            <a:br>
              <a:rPr lang="cs-CZ" sz="2500" b="0" i="0" u="none" strike="noStrike" dirty="0">
                <a:effectLst/>
              </a:rPr>
            </a:br>
            <a:r>
              <a:rPr lang="cs-CZ" sz="2500" b="0" i="0" u="none" strike="noStrike" dirty="0">
                <a:effectLst/>
              </a:rPr>
              <a:t>Vyžaduje-li to zájem dítěte, může soud svěřit dítě do výchovy jiné fyzické osoby než rodiče, podmínkou je, aby tato osoba s tímto souhlasila a poskytovala záruku zdárné výchovy dítěte. Pří výběru vhodné osoby dá soud zpravidla přednost příbuznému dítěte, ale může to být i někdo jiný, kdo je dítěti blízký, k němuž má dítě vytvořený citový vztah. Dítě může být svěřeno také do společné výchovy manželů. Rozsah rodičovské odpovědnosti je vymezen soudem, stejně tak soud vždy vymezí osobám, kterým dítě do výchovy svěřuje, rozsah jejich práv a povinností vůči dítěti</a:t>
            </a:r>
          </a:p>
          <a:p>
            <a:pPr algn="l">
              <a:buFont typeface="Arial" panose="020B0604020202020204" pitchFamily="34" charset="0"/>
              <a:buChar char="•"/>
            </a:pPr>
            <a:r>
              <a:rPr lang="cs-CZ" sz="2500" b="1" i="0" u="none" strike="noStrike" dirty="0">
                <a:effectLst/>
              </a:rPr>
              <a:t>Osvojení (adopce)</a:t>
            </a:r>
            <a:r>
              <a:rPr lang="cs-CZ" sz="2500" b="0" i="0" u="none" strike="noStrike" dirty="0">
                <a:effectLst/>
              </a:rPr>
              <a:t/>
            </a:r>
            <a:br>
              <a:rPr lang="cs-CZ" sz="2500" b="0" i="0" u="none" strike="noStrike" dirty="0">
                <a:effectLst/>
              </a:rPr>
            </a:br>
            <a:r>
              <a:rPr lang="cs-CZ" sz="2500" b="0" i="0" u="none" strike="noStrike" dirty="0">
                <a:effectLst/>
              </a:rPr>
              <a:t>Je nejvyšší formou náhradní rodinné péče, při které přijímají manželé či jednotlivci za vlastní opuštěné dítě. Mezi osvojiteli a osvojeným dítětem vzniká příbuzenský vztah stejný jako mezi rodiči a dětmi. Osvojitelé získávají stejná práva a povinnosti, jako by byli biologickými rodiče dítěte. Příbuzenské vztahy mezi dítětem a jeho původní rodinou zanikají, dítě získává novou rodinu</a:t>
            </a:r>
          </a:p>
        </p:txBody>
      </p:sp>
    </p:spTree>
    <p:extLst>
      <p:ext uri="{BB962C8B-B14F-4D97-AF65-F5344CB8AC3E}">
        <p14:creationId xmlns:p14="http://schemas.microsoft.com/office/powerpoint/2010/main" xmlns="" val="8797745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712FEEB-2298-B88E-268A-58834239FDCF}"/>
              </a:ext>
            </a:extLst>
          </p:cNvPr>
          <p:cNvSpPr>
            <a:spLocks noGrp="1"/>
          </p:cNvSpPr>
          <p:nvPr>
            <p:ph type="title"/>
          </p:nvPr>
        </p:nvSpPr>
        <p:spPr/>
        <p:txBody>
          <a:bodyPr/>
          <a:lstStyle/>
          <a:p>
            <a:r>
              <a:rPr lang="cs-CZ" dirty="0"/>
              <a:t>Formy náhradní rodinné péče</a:t>
            </a:r>
          </a:p>
        </p:txBody>
      </p:sp>
      <p:sp>
        <p:nvSpPr>
          <p:cNvPr id="3" name="Zástupný obsah 2">
            <a:extLst>
              <a:ext uri="{FF2B5EF4-FFF2-40B4-BE49-F238E27FC236}">
                <a16:creationId xmlns:a16="http://schemas.microsoft.com/office/drawing/2014/main" xmlns="" id="{A19CA96C-7C33-F0FD-1B6C-E761A5D592A8}"/>
              </a:ext>
            </a:extLst>
          </p:cNvPr>
          <p:cNvSpPr>
            <a:spLocks noGrp="1"/>
          </p:cNvSpPr>
          <p:nvPr>
            <p:ph idx="1"/>
          </p:nvPr>
        </p:nvSpPr>
        <p:spPr/>
        <p:txBody>
          <a:bodyPr>
            <a:normAutofit fontScale="77500" lnSpcReduction="20000"/>
          </a:bodyPr>
          <a:lstStyle/>
          <a:p>
            <a:pPr algn="l">
              <a:buFont typeface="Arial" panose="020B0604020202020204" pitchFamily="34" charset="0"/>
              <a:buChar char="•"/>
            </a:pPr>
            <a:r>
              <a:rPr lang="cs-CZ" sz="2500" b="1" i="0" u="none" strike="noStrike" dirty="0">
                <a:effectLst/>
              </a:rPr>
              <a:t>Pěstounská péče</a:t>
            </a:r>
            <a:r>
              <a:rPr lang="cs-CZ" sz="2500" b="0" i="0" u="none" strike="noStrike" dirty="0">
                <a:effectLst/>
              </a:rPr>
              <a:t/>
            </a:r>
            <a:br>
              <a:rPr lang="cs-CZ" sz="2500" b="0" i="0" u="none" strike="noStrike" dirty="0">
                <a:effectLst/>
              </a:rPr>
            </a:br>
            <a:r>
              <a:rPr lang="cs-CZ" sz="2500" b="0" i="0" u="none" strike="noStrike" dirty="0">
                <a:effectLst/>
              </a:rPr>
              <a:t>Je státem garantovaná forma náhradní rodinné péče, která zajišťuje přiměřené hmotné zabezpečení dítěte i odměnu těm, kteří se ho ujali. Rodičům dítěte zůstává zachována rodičovská zodpovědnost (práva a povinnosti vůči dítěti v určitém rozsahu). Pěstounům je rozsah jejich práv a povinností vymezen soudním rozhodnutím. Pěstounská péče končí zletilostí dítěte. V některých případech může být dítě svěřeno do pěstounské péče na přechodnou dobu osobám, které jsou zařazeny do evidence osob (osoby v evidenci) vhodných k výkonu pěstounské péče na přechodnou dobu a to na:</a:t>
            </a:r>
          </a:p>
          <a:p>
            <a:pPr marL="742950" lvl="1" indent="-285750" algn="l">
              <a:buFont typeface="Arial" panose="020B0604020202020204" pitchFamily="34" charset="0"/>
              <a:buChar char="•"/>
            </a:pPr>
            <a:r>
              <a:rPr lang="cs-CZ" sz="2500" b="0" i="0" u="none" strike="noStrike" dirty="0">
                <a:effectLst/>
              </a:rPr>
              <a:t>dobu, po kterou nemůže rodič ze závažných důvodů dítě vychovávat,</a:t>
            </a:r>
          </a:p>
          <a:p>
            <a:pPr marL="742950" lvl="1" indent="-285750" algn="l">
              <a:buFont typeface="Arial" panose="020B0604020202020204" pitchFamily="34" charset="0"/>
              <a:buChar char="•"/>
            </a:pPr>
            <a:r>
              <a:rPr lang="cs-CZ" sz="2500" b="0" i="0" u="none" strike="noStrike" dirty="0">
                <a:effectLst/>
              </a:rPr>
              <a:t>dobu, po jejímž uplynutí lze dát souhlas rodiče s osvojením, </a:t>
            </a:r>
          </a:p>
          <a:p>
            <a:pPr marL="742950" lvl="1" indent="-285750" algn="l">
              <a:buFont typeface="Arial" panose="020B0604020202020204" pitchFamily="34" charset="0"/>
              <a:buChar char="•"/>
            </a:pPr>
            <a:r>
              <a:rPr lang="cs-CZ" sz="2500" b="0" i="0" u="none" strike="noStrike" dirty="0">
                <a:effectLst/>
              </a:rPr>
              <a:t>dobu do pravomocného rozhodnutí soudu o tom, že tu není třeba souhlasu rodičů k osvojení.</a:t>
            </a:r>
          </a:p>
          <a:p>
            <a:pPr algn="l">
              <a:buFont typeface="Arial" panose="020B0604020202020204" pitchFamily="34" charset="0"/>
              <a:buChar char="•"/>
            </a:pPr>
            <a:r>
              <a:rPr lang="cs-CZ" sz="2500" b="1" i="0" u="none" strike="noStrike" dirty="0">
                <a:effectLst/>
              </a:rPr>
              <a:t>Poručenství s péčí</a:t>
            </a:r>
            <a:r>
              <a:rPr lang="cs-CZ" sz="2500" b="0" i="0" u="none" strike="noStrike" dirty="0">
                <a:effectLst/>
              </a:rPr>
              <a:t/>
            </a:r>
            <a:br>
              <a:rPr lang="cs-CZ" sz="2500" b="0" i="0" u="none" strike="noStrike" dirty="0">
                <a:effectLst/>
              </a:rPr>
            </a:br>
            <a:r>
              <a:rPr lang="cs-CZ" sz="2500" b="0" i="0" u="none" strike="noStrike" dirty="0">
                <a:effectLst/>
              </a:rPr>
              <a:t>Je způsob ochrany nezletilého dítěte v době, kdy nemá plnou způsobilost k právním úkonům s ohledem na svůj věk. Poručník dítě vychovává, zastupuje, spravuje jeho majetek místo rodičů. Soud ustanoví dítěti poručníka v případě, kdy rodiče nezletilého dítěte zemřeli, byli zbaveni rodičovské zodpovědnosti, byl pozastaven výkon jejich rodičovské zodpovědnosti nebo nemají způsobilost k právním úkonům v plném rozsahu. Péče poručníka je pod pravidelným dohledem soudu. Mezi poručníkem a dítětem nevzniká takový vztah jako mezi rodičem a dítětem.</a:t>
            </a:r>
          </a:p>
          <a:p>
            <a:endParaRPr lang="cs-CZ" dirty="0"/>
          </a:p>
        </p:txBody>
      </p:sp>
    </p:spTree>
    <p:extLst>
      <p:ext uri="{BB962C8B-B14F-4D97-AF65-F5344CB8AC3E}">
        <p14:creationId xmlns:p14="http://schemas.microsoft.com/office/powerpoint/2010/main" xmlns="" val="1464515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4675E74-49A7-50FB-8E08-CE4850C74E4F}"/>
              </a:ext>
            </a:extLst>
          </p:cNvPr>
          <p:cNvSpPr>
            <a:spLocks noGrp="1"/>
          </p:cNvSpPr>
          <p:nvPr>
            <p:ph type="title"/>
          </p:nvPr>
        </p:nvSpPr>
        <p:spPr/>
        <p:txBody>
          <a:bodyPr/>
          <a:lstStyle/>
          <a:p>
            <a:r>
              <a:rPr lang="cs-CZ" dirty="0"/>
              <a:t>Ošetření novorozence po porodu</a:t>
            </a:r>
          </a:p>
        </p:txBody>
      </p:sp>
      <p:sp>
        <p:nvSpPr>
          <p:cNvPr id="3" name="Zástupný obsah 2">
            <a:extLst>
              <a:ext uri="{FF2B5EF4-FFF2-40B4-BE49-F238E27FC236}">
                <a16:creationId xmlns:a16="http://schemas.microsoft.com/office/drawing/2014/main" xmlns="" id="{0854EFFE-A74B-990C-B499-2FB65C33616A}"/>
              </a:ext>
            </a:extLst>
          </p:cNvPr>
          <p:cNvSpPr>
            <a:spLocks noGrp="1"/>
          </p:cNvSpPr>
          <p:nvPr>
            <p:ph idx="1"/>
          </p:nvPr>
        </p:nvSpPr>
        <p:spPr/>
        <p:txBody>
          <a:bodyPr/>
          <a:lstStyle/>
          <a:p>
            <a:r>
              <a:rPr lang="cs-CZ" sz="1800" dirty="0">
                <a:effectLst/>
                <a:latin typeface="Helvetica" pitchFamily="2" charset="0"/>
              </a:rPr>
              <a:t>Zajištění tepelného komfortu - </a:t>
            </a:r>
            <a:r>
              <a:rPr lang="cs-CZ" sz="1800" dirty="0" err="1">
                <a:effectLst/>
                <a:latin typeface="Helvetica" pitchFamily="2" charset="0"/>
              </a:rPr>
              <a:t>osušit</a:t>
            </a:r>
            <a:r>
              <a:rPr lang="cs-CZ" sz="1800" dirty="0">
                <a:effectLst/>
                <a:latin typeface="Helvetica" pitchFamily="2" charset="0"/>
              </a:rPr>
              <a:t> (taktilní stimulace), zabalit do </a:t>
            </a:r>
            <a:r>
              <a:rPr lang="cs-CZ" sz="1800" dirty="0" err="1">
                <a:effectLst/>
                <a:latin typeface="Helvetica" pitchFamily="2" charset="0"/>
              </a:rPr>
              <a:t>nah</a:t>
            </a:r>
            <a:r>
              <a:rPr lang="cs-CZ" sz="1800" dirty="0" err="1">
                <a:effectLst/>
                <a:latin typeface="Arial" panose="020B0604020202020204" pitchFamily="34" charset="0"/>
              </a:rPr>
              <a:t>ř</a:t>
            </a:r>
            <a:r>
              <a:rPr lang="cs-CZ" sz="1800" dirty="0" err="1">
                <a:effectLst/>
                <a:latin typeface="Helvetica" pitchFamily="2" charset="0"/>
              </a:rPr>
              <a:t>áte</a:t>
            </a:r>
            <a:r>
              <a:rPr lang="cs-CZ" sz="1800" dirty="0">
                <a:effectLst/>
                <a:latin typeface="Helvetica" pitchFamily="2" charset="0"/>
              </a:rPr>
              <a:t>́ pleny, </a:t>
            </a:r>
            <a:r>
              <a:rPr lang="cs-CZ" sz="1800" dirty="0" err="1">
                <a:effectLst/>
                <a:latin typeface="Helvetica" pitchFamily="2" charset="0"/>
              </a:rPr>
              <a:t>bondin</a:t>
            </a:r>
            <a:r>
              <a:rPr lang="cs-CZ" sz="1800" dirty="0" err="1">
                <a:latin typeface="Helvetica" pitchFamily="2" charset="0"/>
              </a:rPr>
              <a:t>g</a:t>
            </a:r>
            <a:r>
              <a:rPr lang="cs-CZ" sz="1800" dirty="0">
                <a:latin typeface="Helvetica" pitchFamily="2" charset="0"/>
              </a:rPr>
              <a:t>, v případě porodu SC připraveno </a:t>
            </a:r>
            <a:r>
              <a:rPr lang="cs-CZ" sz="1800" dirty="0" err="1">
                <a:effectLst/>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edeh</a:t>
            </a:r>
            <a:r>
              <a:rPr lang="cs-CZ" sz="1800" dirty="0" err="1">
                <a:effectLst/>
                <a:latin typeface="Arial" panose="020B0604020202020204" pitchFamily="34" charset="0"/>
              </a:rPr>
              <a:t>ř</a:t>
            </a:r>
            <a:r>
              <a:rPr lang="cs-CZ" sz="1800" dirty="0" err="1">
                <a:effectLst/>
                <a:latin typeface="Helvetica" pitchFamily="2" charset="0"/>
              </a:rPr>
              <a:t>áte</a:t>
            </a:r>
            <a:r>
              <a:rPr lang="cs-CZ" sz="1800" dirty="0">
                <a:effectLst/>
                <a:latin typeface="Helvetica" pitchFamily="2" charset="0"/>
              </a:rPr>
              <a:t>́ </a:t>
            </a:r>
            <a:r>
              <a:rPr lang="cs-CZ" sz="1800" dirty="0" err="1">
                <a:effectLst/>
                <a:latin typeface="Helvetica" pitchFamily="2" charset="0"/>
              </a:rPr>
              <a:t>vyh</a:t>
            </a:r>
            <a:r>
              <a:rPr lang="cs-CZ" sz="1800" dirty="0" err="1">
                <a:effectLst/>
                <a:latin typeface="Arial" panose="020B0604020202020204" pitchFamily="34" charset="0"/>
              </a:rPr>
              <a:t>ř</a:t>
            </a:r>
            <a:r>
              <a:rPr lang="cs-CZ" sz="1800" dirty="0" err="1">
                <a:effectLst/>
                <a:latin typeface="Helvetica" pitchFamily="2" charset="0"/>
              </a:rPr>
              <a:t>ívaci</a:t>
            </a:r>
            <a:r>
              <a:rPr lang="cs-CZ" sz="1800" dirty="0">
                <a:effectLst/>
                <a:latin typeface="Helvetica" pitchFamily="2" charset="0"/>
              </a:rPr>
              <a:t>́ </a:t>
            </a:r>
            <a:r>
              <a:rPr lang="cs-CZ" sz="1800" dirty="0" err="1">
                <a:effectLst/>
                <a:latin typeface="Helvetica" pitchFamily="2" charset="0"/>
              </a:rPr>
              <a:t>l</a:t>
            </a:r>
            <a:r>
              <a:rPr lang="cs-CZ" sz="1800" dirty="0" err="1">
                <a:effectLst/>
                <a:latin typeface="Arial" panose="020B0604020202020204" pitchFamily="34" charset="0"/>
              </a:rPr>
              <a:t>ů</a:t>
            </a:r>
            <a:r>
              <a:rPr lang="cs-CZ" sz="1800" dirty="0" err="1">
                <a:effectLst/>
                <a:latin typeface="Helvetica" pitchFamily="2" charset="0"/>
              </a:rPr>
              <a:t>žko</a:t>
            </a:r>
            <a:endParaRPr lang="cs-CZ" sz="1800" dirty="0">
              <a:effectLst/>
              <a:latin typeface="Helvetica" pitchFamily="2" charset="0"/>
            </a:endParaRPr>
          </a:p>
          <a:p>
            <a:r>
              <a:rPr lang="cs-CZ" sz="1800" dirty="0" err="1">
                <a:latin typeface="Helvetica" pitchFamily="2" charset="0"/>
              </a:rPr>
              <a:t>Dotepání</a:t>
            </a:r>
            <a:r>
              <a:rPr lang="cs-CZ" sz="1800" dirty="0">
                <a:latin typeface="Helvetica" pitchFamily="2" charset="0"/>
              </a:rPr>
              <a:t> pupečníku, podvaz, přestřižení, ošetření pupečníku</a:t>
            </a:r>
          </a:p>
          <a:p>
            <a:r>
              <a:rPr lang="cs-CZ" sz="1800" dirty="0">
                <a:latin typeface="Helvetica" pitchFamily="2" charset="0"/>
              </a:rPr>
              <a:t>Vykapání spojivkových vaků, aplikace vit K (</a:t>
            </a:r>
            <a:r>
              <a:rPr lang="cs-CZ" sz="1800" dirty="0" err="1">
                <a:latin typeface="Helvetica" pitchFamily="2" charset="0"/>
              </a:rPr>
              <a:t>i.m</a:t>
            </a:r>
            <a:r>
              <a:rPr lang="cs-CZ" sz="1800" dirty="0">
                <a:latin typeface="Helvetica" pitchFamily="2" charset="0"/>
              </a:rPr>
              <a:t>./</a:t>
            </a:r>
            <a:r>
              <a:rPr lang="cs-CZ" sz="1800" dirty="0" err="1">
                <a:latin typeface="Helvetica" pitchFamily="2" charset="0"/>
              </a:rPr>
              <a:t>p.o</a:t>
            </a:r>
            <a:r>
              <a:rPr lang="cs-CZ" sz="1800" dirty="0">
                <a:latin typeface="Helvetica" pitchFamily="2" charset="0"/>
              </a:rPr>
              <a:t>.)</a:t>
            </a:r>
          </a:p>
          <a:p>
            <a:r>
              <a:rPr lang="cs-CZ" sz="1800" dirty="0">
                <a:latin typeface="Helvetica" pitchFamily="2" charset="0"/>
              </a:rPr>
              <a:t>Označení dítěte – 2 různá značení</a:t>
            </a:r>
            <a:endParaRPr lang="cs-CZ" dirty="0"/>
          </a:p>
          <a:p>
            <a:pPr marL="0" indent="0">
              <a:buNone/>
            </a:pPr>
            <a:endParaRPr lang="cs-CZ" dirty="0"/>
          </a:p>
        </p:txBody>
      </p:sp>
    </p:spTree>
    <p:extLst>
      <p:ext uri="{BB962C8B-B14F-4D97-AF65-F5344CB8AC3E}">
        <p14:creationId xmlns:p14="http://schemas.microsoft.com/office/powerpoint/2010/main" xmlns="" val="5947359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08BB01C-148A-92AC-9F3F-F91CF0B00E56}"/>
              </a:ext>
            </a:extLst>
          </p:cNvPr>
          <p:cNvSpPr>
            <a:spLocks noGrp="1"/>
          </p:cNvSpPr>
          <p:nvPr>
            <p:ph type="title"/>
          </p:nvPr>
        </p:nvSpPr>
        <p:spPr/>
        <p:txBody>
          <a:bodyPr/>
          <a:lstStyle/>
          <a:p>
            <a:r>
              <a:rPr lang="cs-CZ" dirty="0"/>
              <a:t>Handicapované dítě</a:t>
            </a:r>
          </a:p>
        </p:txBody>
      </p:sp>
      <p:sp>
        <p:nvSpPr>
          <p:cNvPr id="3" name="Zástupný obsah 2">
            <a:extLst>
              <a:ext uri="{FF2B5EF4-FFF2-40B4-BE49-F238E27FC236}">
                <a16:creationId xmlns:a16="http://schemas.microsoft.com/office/drawing/2014/main" xmlns="" id="{2140D31F-CAF5-DC1E-B634-80F5EF2F5DA4}"/>
              </a:ext>
            </a:extLst>
          </p:cNvPr>
          <p:cNvSpPr>
            <a:spLocks noGrp="1"/>
          </p:cNvSpPr>
          <p:nvPr>
            <p:ph idx="1"/>
          </p:nvPr>
        </p:nvSpPr>
        <p:spPr/>
        <p:txBody>
          <a:bodyPr/>
          <a:lstStyle/>
          <a:p>
            <a:r>
              <a:rPr lang="cs-CZ" dirty="0"/>
              <a:t>Genetické faktory, faktory zevního prostředí, rodinné a sociální klima – to vše je důležité pro individuální vývoj jedince</a:t>
            </a:r>
          </a:p>
          <a:p>
            <a:r>
              <a:rPr lang="cs-CZ" dirty="0"/>
              <a:t>Handicap lze omezeně definovat jako tělesná, duševní, smyslová nebo sociální omezení vyplývající z poruch tělesného vývoje, získaných onemocnění (obvykle s trvalými následky) nebo z výrazně nepřiměřeného společenského a sociálního prostředí</a:t>
            </a:r>
          </a:p>
          <a:p>
            <a:r>
              <a:rPr lang="cs-CZ" dirty="0"/>
              <a:t>Handicap zasahuje také do života celé rodiny</a:t>
            </a:r>
          </a:p>
          <a:p>
            <a:pPr marL="0" indent="0">
              <a:buNone/>
            </a:pPr>
            <a:endParaRPr lang="cs-CZ" dirty="0"/>
          </a:p>
        </p:txBody>
      </p:sp>
    </p:spTree>
    <p:extLst>
      <p:ext uri="{BB962C8B-B14F-4D97-AF65-F5344CB8AC3E}">
        <p14:creationId xmlns:p14="http://schemas.microsoft.com/office/powerpoint/2010/main" xmlns="" val="12528076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93307E01-6BC5-8F5C-C2C8-AEF3BBCB2389}"/>
              </a:ext>
            </a:extLst>
          </p:cNvPr>
          <p:cNvSpPr>
            <a:spLocks noGrp="1"/>
          </p:cNvSpPr>
          <p:nvPr>
            <p:ph type="title"/>
          </p:nvPr>
        </p:nvSpPr>
        <p:spPr/>
        <p:txBody>
          <a:bodyPr/>
          <a:lstStyle/>
          <a:p>
            <a:r>
              <a:rPr lang="cs-CZ" dirty="0"/>
              <a:t>Kategorie handicapu podle závažnosti zdravotního stavu</a:t>
            </a:r>
          </a:p>
        </p:txBody>
      </p:sp>
      <p:sp>
        <p:nvSpPr>
          <p:cNvPr id="3" name="Zástupný obsah 2">
            <a:extLst>
              <a:ext uri="{FF2B5EF4-FFF2-40B4-BE49-F238E27FC236}">
                <a16:creationId xmlns:a16="http://schemas.microsoft.com/office/drawing/2014/main" xmlns="" id="{6EB73985-EEFB-8423-E8D6-6F5AAE6DF961}"/>
              </a:ext>
            </a:extLst>
          </p:cNvPr>
          <p:cNvSpPr>
            <a:spLocks noGrp="1"/>
          </p:cNvSpPr>
          <p:nvPr>
            <p:ph idx="1"/>
          </p:nvPr>
        </p:nvSpPr>
        <p:spPr/>
        <p:txBody>
          <a:bodyPr>
            <a:normAutofit fontScale="92500" lnSpcReduction="20000"/>
          </a:bodyPr>
          <a:lstStyle/>
          <a:p>
            <a:r>
              <a:rPr lang="cs-CZ" dirty="0" err="1"/>
              <a:t>I.stupeň</a:t>
            </a:r>
            <a:r>
              <a:rPr lang="cs-CZ" dirty="0"/>
              <a:t>: stupeň tělesného, duševního nebo smyslového defektu vyžadující dlouhodobou nebo trvalou péči společnosti, bez možnosti společenského uplatnění (přiznána plná invalidita)</a:t>
            </a:r>
          </a:p>
          <a:p>
            <a:r>
              <a:rPr lang="cs-CZ" dirty="0" err="1"/>
              <a:t>II.stupeň</a:t>
            </a:r>
            <a:r>
              <a:rPr lang="cs-CZ" dirty="0"/>
              <a:t>: stupeň defektu vyžadující dlouhodobou odbornou a výchovně-vzdělávací péčí, za těchto okolností je možný jistý stupeň společenského uplatnění (přiznána plná invalidita)</a:t>
            </a:r>
          </a:p>
          <a:p>
            <a:r>
              <a:rPr lang="cs-CZ" dirty="0" err="1"/>
              <a:t>III.stupeň</a:t>
            </a:r>
            <a:r>
              <a:rPr lang="cs-CZ" dirty="0"/>
              <a:t>: stupeň poškození vrozeným nebo získaných defektem omezující rozsah uplatnění (přiznána změněná pracovní schopnost)</a:t>
            </a:r>
          </a:p>
          <a:p>
            <a:r>
              <a:rPr lang="cs-CZ" dirty="0" err="1"/>
              <a:t>IV.stupeň</a:t>
            </a:r>
            <a:r>
              <a:rPr lang="cs-CZ" dirty="0"/>
              <a:t>: defekt vyžadující dlouhodobou komplexní léčbu, ale prognóza předpokládá úpravu původních poruch nebo takový stupeň zlepšení, že nebude třeba přiznat změněnou pracovní schopnost</a:t>
            </a:r>
          </a:p>
          <a:p>
            <a:r>
              <a:rPr lang="cs-CZ" dirty="0" err="1"/>
              <a:t>V.stupeň</a:t>
            </a:r>
            <a:r>
              <a:rPr lang="cs-CZ" dirty="0"/>
              <a:t>: děti s lehkým poškozením tělesným nebo mentálním (IQ 50-70), často pocházející ze slabých sociálních podmínek</a:t>
            </a:r>
          </a:p>
        </p:txBody>
      </p:sp>
    </p:spTree>
    <p:extLst>
      <p:ext uri="{BB962C8B-B14F-4D97-AF65-F5344CB8AC3E}">
        <p14:creationId xmlns:p14="http://schemas.microsoft.com/office/powerpoint/2010/main" xmlns="" val="37804698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9B8319C-7F9A-1AEA-69F4-E7B9565E0ADC}"/>
              </a:ext>
            </a:extLst>
          </p:cNvPr>
          <p:cNvSpPr>
            <a:spLocks noGrp="1"/>
          </p:cNvSpPr>
          <p:nvPr>
            <p:ph type="title"/>
          </p:nvPr>
        </p:nvSpPr>
        <p:spPr/>
        <p:txBody>
          <a:bodyPr/>
          <a:lstStyle/>
          <a:p>
            <a:r>
              <a:rPr lang="cs-CZ" dirty="0"/>
              <a:t>Typy a formy handicapu u dětí</a:t>
            </a:r>
          </a:p>
        </p:txBody>
      </p:sp>
      <p:sp>
        <p:nvSpPr>
          <p:cNvPr id="3" name="Zástupný obsah 2">
            <a:extLst>
              <a:ext uri="{FF2B5EF4-FFF2-40B4-BE49-F238E27FC236}">
                <a16:creationId xmlns:a16="http://schemas.microsoft.com/office/drawing/2014/main" xmlns="" id="{10D29A1C-4D20-F81D-800A-CABA0CDB9D7C}"/>
              </a:ext>
            </a:extLst>
          </p:cNvPr>
          <p:cNvSpPr>
            <a:spLocks noGrp="1"/>
          </p:cNvSpPr>
          <p:nvPr>
            <p:ph idx="1"/>
          </p:nvPr>
        </p:nvSpPr>
        <p:spPr/>
        <p:txBody>
          <a:bodyPr/>
          <a:lstStyle/>
          <a:p>
            <a:pPr marL="0" indent="0">
              <a:buNone/>
            </a:pPr>
            <a:r>
              <a:rPr lang="cs-CZ" dirty="0"/>
              <a:t>Tělesné postižení – tělesné vady a pohybové poruchy s normálním i porušeným duševním vývojem</a:t>
            </a:r>
          </a:p>
          <a:p>
            <a:pPr marL="0" indent="0">
              <a:buNone/>
            </a:pPr>
            <a:r>
              <a:rPr lang="cs-CZ" dirty="0"/>
              <a:t>Příklady</a:t>
            </a:r>
          </a:p>
          <a:p>
            <a:r>
              <a:rPr lang="cs-CZ" dirty="0"/>
              <a:t>Vrozené vývojové vady orgánů a systémů (srdce, plíce, ledviny, pohybový aparát, rozštěpy...)</a:t>
            </a:r>
          </a:p>
          <a:p>
            <a:r>
              <a:rPr lang="cs-CZ" dirty="0"/>
              <a:t>Získané postižení (trauma, pooperační, </a:t>
            </a:r>
            <a:r>
              <a:rPr lang="cs-CZ" dirty="0" err="1"/>
              <a:t>poradiační</a:t>
            </a:r>
            <a:r>
              <a:rPr lang="cs-CZ" dirty="0"/>
              <a:t> deformity a poruchy funkce...)</a:t>
            </a:r>
          </a:p>
          <a:p>
            <a:r>
              <a:rPr lang="cs-CZ" dirty="0"/>
              <a:t>Specifické systémové poruchy (poruchy růstu, nástupu puberty...)</a:t>
            </a:r>
          </a:p>
        </p:txBody>
      </p:sp>
    </p:spTree>
    <p:extLst>
      <p:ext uri="{BB962C8B-B14F-4D97-AF65-F5344CB8AC3E}">
        <p14:creationId xmlns:p14="http://schemas.microsoft.com/office/powerpoint/2010/main" xmlns="" val="31798018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2293905A-88D9-8C6A-A790-B54EE79F3B97}"/>
              </a:ext>
            </a:extLst>
          </p:cNvPr>
          <p:cNvSpPr>
            <a:spLocks noGrp="1"/>
          </p:cNvSpPr>
          <p:nvPr>
            <p:ph type="title"/>
          </p:nvPr>
        </p:nvSpPr>
        <p:spPr/>
        <p:txBody>
          <a:bodyPr/>
          <a:lstStyle/>
          <a:p>
            <a:r>
              <a:rPr lang="cs-CZ" dirty="0"/>
              <a:t>Smyslové postižení</a:t>
            </a:r>
          </a:p>
        </p:txBody>
      </p:sp>
      <p:sp>
        <p:nvSpPr>
          <p:cNvPr id="3" name="Zástupný obsah 2">
            <a:extLst>
              <a:ext uri="{FF2B5EF4-FFF2-40B4-BE49-F238E27FC236}">
                <a16:creationId xmlns:a16="http://schemas.microsoft.com/office/drawing/2014/main" xmlns="" id="{2A96FD2C-A4BB-8395-4054-E0057B0B5F31}"/>
              </a:ext>
            </a:extLst>
          </p:cNvPr>
          <p:cNvSpPr>
            <a:spLocks noGrp="1"/>
          </p:cNvSpPr>
          <p:nvPr>
            <p:ph idx="1"/>
          </p:nvPr>
        </p:nvSpPr>
        <p:spPr/>
        <p:txBody>
          <a:bodyPr/>
          <a:lstStyle/>
          <a:p>
            <a:r>
              <a:rPr lang="cs-CZ" dirty="0"/>
              <a:t>Vady smyslové a vady řeči s normálním i opožděným duševním vývojem</a:t>
            </a:r>
          </a:p>
          <a:p>
            <a:pPr marL="0" indent="0">
              <a:buNone/>
            </a:pPr>
            <a:r>
              <a:rPr lang="cs-CZ" dirty="0"/>
              <a:t>Příklady</a:t>
            </a:r>
          </a:p>
          <a:p>
            <a:r>
              <a:rPr lang="cs-CZ" dirty="0"/>
              <a:t>Vrozené vývojové vady (zraku, sluchu, řeči, CNS)</a:t>
            </a:r>
          </a:p>
          <a:p>
            <a:r>
              <a:rPr lang="cs-CZ" dirty="0"/>
              <a:t>Získané poruchy (následek traumatu, zánětu, nádoru, CNS, jiného orgánu)</a:t>
            </a:r>
          </a:p>
        </p:txBody>
      </p:sp>
    </p:spTree>
    <p:extLst>
      <p:ext uri="{BB962C8B-B14F-4D97-AF65-F5344CB8AC3E}">
        <p14:creationId xmlns:p14="http://schemas.microsoft.com/office/powerpoint/2010/main" xmlns="" val="37597502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AB7B352-1C43-B958-61FF-3888BBA3DB7E}"/>
              </a:ext>
            </a:extLst>
          </p:cNvPr>
          <p:cNvSpPr>
            <a:spLocks noGrp="1"/>
          </p:cNvSpPr>
          <p:nvPr>
            <p:ph type="title"/>
          </p:nvPr>
        </p:nvSpPr>
        <p:spPr/>
        <p:txBody>
          <a:bodyPr/>
          <a:lstStyle/>
          <a:p>
            <a:r>
              <a:rPr lang="cs-CZ" dirty="0"/>
              <a:t>Duševní postižení – mentální retardace</a:t>
            </a:r>
          </a:p>
        </p:txBody>
      </p:sp>
      <p:sp>
        <p:nvSpPr>
          <p:cNvPr id="3" name="Zástupný obsah 2">
            <a:extLst>
              <a:ext uri="{FF2B5EF4-FFF2-40B4-BE49-F238E27FC236}">
                <a16:creationId xmlns:a16="http://schemas.microsoft.com/office/drawing/2014/main" xmlns="" id="{FBB2895D-0D1C-B106-8324-E8DB6FE0FE0E}"/>
              </a:ext>
            </a:extLst>
          </p:cNvPr>
          <p:cNvSpPr>
            <a:spLocks noGrp="1"/>
          </p:cNvSpPr>
          <p:nvPr>
            <p:ph idx="1"/>
          </p:nvPr>
        </p:nvSpPr>
        <p:spPr/>
        <p:txBody>
          <a:bodyPr>
            <a:normAutofit fontScale="92500"/>
          </a:bodyPr>
          <a:lstStyle/>
          <a:p>
            <a:r>
              <a:rPr lang="cs-CZ" dirty="0"/>
              <a:t>Vrozené a dědičné choroby (chromozomální aberace – Downův </a:t>
            </a:r>
            <a:r>
              <a:rPr lang="cs-CZ" dirty="0" err="1"/>
              <a:t>sy</a:t>
            </a:r>
            <a:r>
              <a:rPr lang="cs-CZ" dirty="0"/>
              <a:t>, fenylketonurie aj.)</a:t>
            </a:r>
          </a:p>
          <a:p>
            <a:r>
              <a:rPr lang="cs-CZ" dirty="0" err="1"/>
              <a:t>Důesledek</a:t>
            </a:r>
            <a:r>
              <a:rPr lang="cs-CZ" dirty="0"/>
              <a:t> patologického těhotenství a porodu (vrozené infekce CNS – toxoplazmóza, rubeola, syfilis, CMV, hypoxie plodu, abúzus drog matky, onemocnění matky, intrakraniální krvácení, </a:t>
            </a:r>
            <a:r>
              <a:rPr lang="cs-CZ" dirty="0" err="1"/>
              <a:t>hyperbilirubinémie</a:t>
            </a:r>
            <a:endParaRPr lang="cs-CZ" dirty="0"/>
          </a:p>
          <a:p>
            <a:r>
              <a:rPr lang="cs-CZ" dirty="0"/>
              <a:t>Důsledek postnatálního onemocnění (otravy, meningitida, šoková asfyxie, hyperpyrexie, nádory, záněty, poranění, metabolické nemoci aj.)</a:t>
            </a:r>
          </a:p>
          <a:p>
            <a:r>
              <a:rPr lang="cs-CZ" dirty="0"/>
              <a:t>Důsledek sociálních i kulturních vlivů (emoční poruchy, deprivace, nutriční insuficience)</a:t>
            </a:r>
          </a:p>
          <a:p>
            <a:r>
              <a:rPr lang="cs-CZ" dirty="0"/>
              <a:t>Poruchy nejasného původu (autismus)</a:t>
            </a:r>
          </a:p>
        </p:txBody>
      </p:sp>
    </p:spTree>
    <p:extLst>
      <p:ext uri="{BB962C8B-B14F-4D97-AF65-F5344CB8AC3E}">
        <p14:creationId xmlns:p14="http://schemas.microsoft.com/office/powerpoint/2010/main" xmlns="" val="1896676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E918AC7-845E-E982-A3A9-6F8A66EBC259}"/>
              </a:ext>
            </a:extLst>
          </p:cNvPr>
          <p:cNvSpPr>
            <a:spLocks noGrp="1"/>
          </p:cNvSpPr>
          <p:nvPr>
            <p:ph type="title"/>
          </p:nvPr>
        </p:nvSpPr>
        <p:spPr/>
        <p:txBody>
          <a:bodyPr/>
          <a:lstStyle/>
          <a:p>
            <a:r>
              <a:rPr lang="cs-CZ" dirty="0"/>
              <a:t>Chronické onemocnění</a:t>
            </a:r>
          </a:p>
        </p:txBody>
      </p:sp>
      <p:sp>
        <p:nvSpPr>
          <p:cNvPr id="3" name="Zástupný obsah 2">
            <a:extLst>
              <a:ext uri="{FF2B5EF4-FFF2-40B4-BE49-F238E27FC236}">
                <a16:creationId xmlns:a16="http://schemas.microsoft.com/office/drawing/2014/main" xmlns="" id="{CCA5C2BA-B59F-7EFF-6FB2-B8B808554B81}"/>
              </a:ext>
            </a:extLst>
          </p:cNvPr>
          <p:cNvSpPr>
            <a:spLocks noGrp="1"/>
          </p:cNvSpPr>
          <p:nvPr>
            <p:ph idx="1"/>
          </p:nvPr>
        </p:nvSpPr>
        <p:spPr>
          <a:xfrm>
            <a:off x="838200" y="1504991"/>
            <a:ext cx="10515600" cy="1325563"/>
          </a:xfrm>
        </p:spPr>
        <p:txBody>
          <a:bodyPr/>
          <a:lstStyle/>
          <a:p>
            <a:pPr marL="0" indent="0">
              <a:buNone/>
            </a:pPr>
            <a:r>
              <a:rPr lang="cs-CZ" dirty="0"/>
              <a:t>Orgánová a systémová poškození</a:t>
            </a:r>
          </a:p>
          <a:p>
            <a:r>
              <a:rPr lang="cs-CZ" dirty="0"/>
              <a:t>Renální insuficience, cystická fibróza, diabetes </a:t>
            </a:r>
            <a:r>
              <a:rPr lang="cs-CZ" dirty="0" err="1"/>
              <a:t>mellitus</a:t>
            </a:r>
            <a:r>
              <a:rPr lang="cs-CZ" dirty="0"/>
              <a:t>, alergie</a:t>
            </a:r>
          </a:p>
          <a:p>
            <a:pPr marL="0" indent="0">
              <a:buNone/>
            </a:pPr>
            <a:endParaRPr lang="cs-CZ" dirty="0"/>
          </a:p>
        </p:txBody>
      </p:sp>
      <p:sp>
        <p:nvSpPr>
          <p:cNvPr id="4" name="TextovéPole 3">
            <a:extLst>
              <a:ext uri="{FF2B5EF4-FFF2-40B4-BE49-F238E27FC236}">
                <a16:creationId xmlns:a16="http://schemas.microsoft.com/office/drawing/2014/main" xmlns="" id="{C714A83B-481A-282B-28B1-C2423E86A986}"/>
              </a:ext>
            </a:extLst>
          </p:cNvPr>
          <p:cNvSpPr txBox="1"/>
          <p:nvPr/>
        </p:nvSpPr>
        <p:spPr>
          <a:xfrm>
            <a:off x="838200" y="3151188"/>
            <a:ext cx="10260280" cy="3200876"/>
          </a:xfrm>
          <a:prstGeom prst="rect">
            <a:avLst/>
          </a:prstGeom>
          <a:noFill/>
        </p:spPr>
        <p:txBody>
          <a:bodyPr wrap="square" rtlCol="0">
            <a:spAutoFit/>
          </a:bodyPr>
          <a:lstStyle/>
          <a:p>
            <a:r>
              <a:rPr lang="cs-CZ" sz="4400" dirty="0"/>
              <a:t>Sociální problematika</a:t>
            </a:r>
          </a:p>
          <a:p>
            <a:endParaRPr lang="cs-CZ" dirty="0"/>
          </a:p>
          <a:p>
            <a:r>
              <a:rPr lang="cs-CZ" sz="2800" dirty="0"/>
              <a:t>Nedostatečné péče v oblasti stravování, preventivní i kurativní péče, hygieny, základní rodinné výchovy a vzdělávání, citová deprivace</a:t>
            </a:r>
          </a:p>
          <a:p>
            <a:endParaRPr lang="cs-CZ" sz="2800" dirty="0"/>
          </a:p>
          <a:p>
            <a:r>
              <a:rPr lang="cs-CZ" sz="2800" dirty="0"/>
              <a:t>Týrané, zneužívané dítě (CAN syndrom), rodina nechce/nemůže/neumí pečovat</a:t>
            </a:r>
          </a:p>
        </p:txBody>
      </p:sp>
    </p:spTree>
    <p:extLst>
      <p:ext uri="{BB962C8B-B14F-4D97-AF65-F5344CB8AC3E}">
        <p14:creationId xmlns:p14="http://schemas.microsoft.com/office/powerpoint/2010/main" xmlns="" val="13465487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Dýchací cesty - Respirační onemocnění</a:t>
            </a:r>
          </a:p>
        </p:txBody>
      </p:sp>
      <p:sp>
        <p:nvSpPr>
          <p:cNvPr id="3" name="Zástupný symbol pro obsah 2"/>
          <p:cNvSpPr>
            <a:spLocks noGrp="1"/>
          </p:cNvSpPr>
          <p:nvPr>
            <p:ph idx="1"/>
          </p:nvPr>
        </p:nvSpPr>
        <p:spPr/>
        <p:txBody>
          <a:bodyPr>
            <a:normAutofit/>
          </a:bodyPr>
          <a:lstStyle/>
          <a:p>
            <a:r>
              <a:rPr lang="cs-CZ" sz="2000" dirty="0"/>
              <a:t>Role dýchacích cest - výměna kyslíku a oxidu uhličitého mezi organismem a vnějším </a:t>
            </a:r>
          </a:p>
          <a:p>
            <a:r>
              <a:rPr lang="cs-CZ" sz="2000" dirty="0"/>
              <a:t>Dýchací cesty dělíme na horní cesty dýchací (dutina nosní, dutina ústní, </a:t>
            </a:r>
            <a:r>
              <a:rPr lang="cs-CZ" sz="2000" dirty="0" err="1"/>
              <a:t>paranazální</a:t>
            </a:r>
            <a:r>
              <a:rPr lang="cs-CZ" sz="2000" dirty="0"/>
              <a:t> dutiny, hltan, Eustachova trubice) a dolní cesty dýchací (hrtan, trachea, bronchy, </a:t>
            </a:r>
            <a:r>
              <a:rPr lang="cs-CZ" sz="2000" dirty="0" err="1"/>
              <a:t>bronchioly</a:t>
            </a:r>
            <a:endParaRPr lang="cs-CZ" sz="2000" dirty="0"/>
          </a:p>
        </p:txBody>
      </p:sp>
      <p:pic>
        <p:nvPicPr>
          <p:cNvPr id="5" name="Picture 2"/>
          <p:cNvPicPr>
            <a:picLocks noChangeAspect="1" noChangeArrowheads="1"/>
          </p:cNvPicPr>
          <p:nvPr/>
        </p:nvPicPr>
        <p:blipFill>
          <a:blip r:embed="rId2" cstate="print"/>
          <a:srcRect l="51651" t="28638" r="34958" b="44315"/>
          <a:stretch>
            <a:fillRect/>
          </a:stretch>
        </p:blipFill>
        <p:spPr bwMode="auto">
          <a:xfrm>
            <a:off x="8951853" y="3011782"/>
            <a:ext cx="2964702" cy="3600000"/>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52607" t="70004" r="34958" b="9313"/>
          <a:stretch>
            <a:fillRect/>
          </a:stretch>
        </p:blipFill>
        <p:spPr bwMode="auto">
          <a:xfrm>
            <a:off x="5088225" y="3370373"/>
            <a:ext cx="3024000" cy="3024000"/>
          </a:xfrm>
          <a:prstGeom prst="rect">
            <a:avLst/>
          </a:prstGeom>
          <a:noFill/>
          <a:ln w="9525">
            <a:noFill/>
            <a:miter lim="800000"/>
            <a:headEnd/>
            <a:tailEnd/>
          </a:ln>
        </p:spPr>
      </p:pic>
      <p:sp>
        <p:nvSpPr>
          <p:cNvPr id="7" name="TextovéPole 6"/>
          <p:cNvSpPr txBox="1"/>
          <p:nvPr/>
        </p:nvSpPr>
        <p:spPr>
          <a:xfrm>
            <a:off x="2207569" y="6611782"/>
            <a:ext cx="5904656" cy="246221"/>
          </a:xfrm>
          <a:prstGeom prst="rect">
            <a:avLst/>
          </a:prstGeom>
          <a:noFill/>
        </p:spPr>
        <p:txBody>
          <a:bodyPr wrap="square" rtlCol="0">
            <a:spAutoFit/>
          </a:bodyPr>
          <a:lstStyle/>
          <a:p>
            <a:r>
              <a:rPr lang="cs-CZ" sz="1000" dirty="0">
                <a:solidFill>
                  <a:schemeClr val="bg1">
                    <a:lumMod val="75000"/>
                  </a:schemeClr>
                </a:solidFill>
              </a:rPr>
              <a:t>https://www.szes-la.cz/objekty/fyziologie-a-anatomie-cloveka---dychaci-soustava.pdf</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17517" y="476675"/>
            <a:ext cx="10901548" cy="5649497"/>
          </a:xfrm>
        </p:spPr>
        <p:txBody>
          <a:bodyPr>
            <a:normAutofit/>
          </a:bodyPr>
          <a:lstStyle/>
          <a:p>
            <a:r>
              <a:rPr lang="cs-CZ" sz="2600" dirty="0"/>
              <a:t>Dutina nosní - je silně prokrvená, zachycují se v ní nečistoty a choroboplodné zárodky (s hlenem odchází z nosu) </a:t>
            </a:r>
          </a:p>
          <a:p>
            <a:r>
              <a:rPr lang="cs-CZ" sz="2600" dirty="0"/>
              <a:t>Nosohltan – obsahuje mízní tkáň – je centrem imunity horních cest dýchacích</a:t>
            </a:r>
          </a:p>
          <a:p>
            <a:r>
              <a:rPr lang="cs-CZ" sz="2600" dirty="0"/>
              <a:t>Hltan – propojuje dýchací a trávicí soustavu, umožňuje polykání díky příklopce hrtanové (</a:t>
            </a:r>
            <a:r>
              <a:rPr lang="cs-CZ" sz="2600" dirty="0" err="1"/>
              <a:t>epiglotis</a:t>
            </a:r>
            <a:r>
              <a:rPr lang="cs-CZ" sz="2600" dirty="0"/>
              <a:t>), která při polknutí jídla uzavírá hrtan</a:t>
            </a:r>
          </a:p>
          <a:p>
            <a:r>
              <a:rPr lang="cs-CZ" sz="2600" dirty="0"/>
              <a:t>Eustachova trubice – propojuje nosohltan se středním uchem, kde vyrovnává tlak, může dovnitř přenést infekci!</a:t>
            </a:r>
          </a:p>
          <a:p>
            <a:r>
              <a:rPr lang="cs-CZ" sz="2600" dirty="0"/>
              <a:t>Slzné kanálky – odvádí přebytečné slzy z očí do dutiny nosní</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914400" y="476675"/>
            <a:ext cx="10367158" cy="5649497"/>
          </a:xfrm>
        </p:spPr>
        <p:txBody>
          <a:bodyPr>
            <a:normAutofit/>
          </a:bodyPr>
          <a:lstStyle/>
          <a:p>
            <a:r>
              <a:rPr lang="cs-CZ" sz="2600" dirty="0"/>
              <a:t>Hrtan, je zavěšen na jazylce a vyztužen chrupavkami, největší z nich je chrupavka štítná, ve středu hrtanu najdeme hlasivkovou štěrbinu obklopenou hlasivkovými vazy (tvoří tón) </a:t>
            </a:r>
          </a:p>
          <a:p>
            <a:r>
              <a:rPr lang="cs-CZ" sz="2600" dirty="0"/>
              <a:t>Průdušnice se připojuje k hrtanu prstencovou chrupavkou, větví se na dvě průdušky, ty se zanořují průdušinkami do plic (vystlány řasinkovým epitelem)</a:t>
            </a:r>
          </a:p>
          <a:p>
            <a:r>
              <a:rPr lang="cs-CZ" sz="2600" dirty="0"/>
              <a:t>Průdušinky ústí do tenkostěnných plicních sklípků (v jejich stěně dochází k výměně plynů mezi plícemi a krví)</a:t>
            </a:r>
          </a:p>
          <a:p>
            <a:r>
              <a:rPr lang="cs-CZ" sz="2600" dirty="0"/>
              <a:t>Plíce - Pravá plíce je větší a má tři laloky, Levá plíce je menší, protože se dělí o prostor se srdcem - tvoří ji dva laloky.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00644" y="692699"/>
            <a:ext cx="10937174" cy="5433473"/>
          </a:xfrm>
        </p:spPr>
        <p:txBody>
          <a:bodyPr>
            <a:normAutofit lnSpcReduction="10000"/>
          </a:bodyPr>
          <a:lstStyle/>
          <a:p>
            <a:r>
              <a:rPr lang="cs-CZ" dirty="0"/>
              <a:t>Poplicnice – tuhá vazivová blána - pokrývá povrch plic. Pohrudnice - tuhá vazivová blána - vystýlá povrch hrudního koše. </a:t>
            </a:r>
          </a:p>
          <a:p>
            <a:r>
              <a:rPr lang="cs-CZ" dirty="0"/>
              <a:t>Mezi poplicnicí a pohrudnicí je pleurální dutina. Plíce fungují na principu podtlaku. Kopírují změny objemu hrudníku vyvolané činností dýchacích svalů při nádechu a výdechu. Nádech je aktivní pohyb, výdech je pasivní. Plíce sami o sobě nemají schopnost měnit objem, jsou pouze pasivní orgán. </a:t>
            </a:r>
          </a:p>
          <a:p>
            <a:r>
              <a:rPr lang="cs-CZ" dirty="0"/>
              <a:t>Bránice – nejdůležitější dýchací sval. Odděluje dutinu břišní a hrudní. Při nádechu klesá a při výdechu stoupá. Bránice zajišťuje především klidové dýchání. </a:t>
            </a:r>
          </a:p>
          <a:p>
            <a:r>
              <a:rPr lang="cs-CZ" dirty="0"/>
              <a:t>Mezižeberní svaly - zvedají žebra a zvětšují tím objem hrudníku. Zapojují se až při hlubším nádechu nebo vyšší intenzitě dýchání. </a:t>
            </a:r>
          </a:p>
          <a:p>
            <a:r>
              <a:rPr lang="cs-CZ" dirty="0"/>
              <a:t>Frekvence dýchání – chápeme ji jako počet nádechů za minutu</a:t>
            </a:r>
          </a:p>
          <a:p>
            <a:pPr>
              <a:buNone/>
            </a:pPr>
            <a:endParaRPr lang="cs-CZ" dirty="0"/>
          </a:p>
          <a:p>
            <a:pPr>
              <a:buNone/>
            </a:pPr>
            <a:endParaRPr lang="cs-CZ"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D1DB698-8D71-4C28-9050-BDA2AB5FF183}"/>
              </a:ext>
            </a:extLst>
          </p:cNvPr>
          <p:cNvSpPr>
            <a:spLocks noGrp="1"/>
          </p:cNvSpPr>
          <p:nvPr>
            <p:ph type="title"/>
          </p:nvPr>
        </p:nvSpPr>
        <p:spPr/>
        <p:txBody>
          <a:bodyPr/>
          <a:lstStyle/>
          <a:p>
            <a:r>
              <a:rPr lang="cs-CZ" dirty="0"/>
              <a:t>Skóre dle </a:t>
            </a:r>
            <a:r>
              <a:rPr lang="cs-CZ" dirty="0" err="1"/>
              <a:t>Apgarové</a:t>
            </a:r>
            <a:endParaRPr lang="cs-CZ" dirty="0"/>
          </a:p>
        </p:txBody>
      </p:sp>
      <p:sp>
        <p:nvSpPr>
          <p:cNvPr id="3" name="Zástupný obsah 2">
            <a:extLst>
              <a:ext uri="{FF2B5EF4-FFF2-40B4-BE49-F238E27FC236}">
                <a16:creationId xmlns:a16="http://schemas.microsoft.com/office/drawing/2014/main" xmlns="" id="{A61A2424-6B70-4654-B311-C2B83DE6FE22}"/>
              </a:ext>
            </a:extLst>
          </p:cNvPr>
          <p:cNvSpPr>
            <a:spLocks noGrp="1"/>
          </p:cNvSpPr>
          <p:nvPr>
            <p:ph idx="1"/>
          </p:nvPr>
        </p:nvSpPr>
        <p:spPr/>
        <p:txBody>
          <a:bodyPr/>
          <a:lstStyle/>
          <a:p>
            <a:r>
              <a:rPr lang="cs-CZ" dirty="0"/>
              <a:t>Hodnotíme stav v čase – 1.minuta, 5.minuta, 10.minuta</a:t>
            </a:r>
          </a:p>
          <a:p>
            <a:r>
              <a:rPr lang="cs-CZ" dirty="0"/>
              <a:t>Norma nejméně 8</a:t>
            </a:r>
          </a:p>
          <a:p>
            <a:r>
              <a:rPr lang="cs-CZ" dirty="0"/>
              <a:t>Nízké APGAR </a:t>
            </a:r>
            <a:r>
              <a:rPr lang="cs-CZ" dirty="0" smtClean="0"/>
              <a:t>skóre </a:t>
            </a:r>
            <a:r>
              <a:rPr lang="cs-CZ" dirty="0"/>
              <a:t>se nerovná jistě asfyxii</a:t>
            </a:r>
          </a:p>
        </p:txBody>
      </p:sp>
      <p:graphicFrame>
        <p:nvGraphicFramePr>
          <p:cNvPr id="4" name="Tabulka 4">
            <a:extLst>
              <a:ext uri="{FF2B5EF4-FFF2-40B4-BE49-F238E27FC236}">
                <a16:creationId xmlns:a16="http://schemas.microsoft.com/office/drawing/2014/main" xmlns="" id="{7516DFC8-37BA-481F-A0C6-6BB61C9C99F1}"/>
              </a:ext>
            </a:extLst>
          </p:cNvPr>
          <p:cNvGraphicFramePr>
            <a:graphicFrameLocks noGrp="1"/>
          </p:cNvGraphicFramePr>
          <p:nvPr/>
        </p:nvGraphicFramePr>
        <p:xfrm>
          <a:off x="665584" y="3301135"/>
          <a:ext cx="10848392" cy="3134360"/>
        </p:xfrm>
        <a:graphic>
          <a:graphicData uri="http://schemas.openxmlformats.org/drawingml/2006/table">
            <a:tbl>
              <a:tblPr firstRow="1" bandRow="1">
                <a:tableStyleId>{5C22544A-7EE6-4342-B048-85BDC9FD1C3A}</a:tableStyleId>
              </a:tblPr>
              <a:tblGrid>
                <a:gridCol w="2712098">
                  <a:extLst>
                    <a:ext uri="{9D8B030D-6E8A-4147-A177-3AD203B41FA5}">
                      <a16:colId xmlns:a16="http://schemas.microsoft.com/office/drawing/2014/main" xmlns="" val="2090002220"/>
                    </a:ext>
                  </a:extLst>
                </a:gridCol>
                <a:gridCol w="2712098">
                  <a:extLst>
                    <a:ext uri="{9D8B030D-6E8A-4147-A177-3AD203B41FA5}">
                      <a16:colId xmlns:a16="http://schemas.microsoft.com/office/drawing/2014/main" xmlns="" val="2381781220"/>
                    </a:ext>
                  </a:extLst>
                </a:gridCol>
                <a:gridCol w="2712098">
                  <a:extLst>
                    <a:ext uri="{9D8B030D-6E8A-4147-A177-3AD203B41FA5}">
                      <a16:colId xmlns:a16="http://schemas.microsoft.com/office/drawing/2014/main" xmlns="" val="216547193"/>
                    </a:ext>
                  </a:extLst>
                </a:gridCol>
                <a:gridCol w="2712098">
                  <a:extLst>
                    <a:ext uri="{9D8B030D-6E8A-4147-A177-3AD203B41FA5}">
                      <a16:colId xmlns:a16="http://schemas.microsoft.com/office/drawing/2014/main" xmlns="" val="2508243431"/>
                    </a:ext>
                  </a:extLst>
                </a:gridCol>
              </a:tblGrid>
              <a:tr h="370840">
                <a:tc rowSpan="2">
                  <a:txBody>
                    <a:bodyPr/>
                    <a:lstStyle/>
                    <a:p>
                      <a:r>
                        <a:rPr lang="cs-CZ" dirty="0"/>
                        <a:t>Hodnocené parametry</a:t>
                      </a:r>
                    </a:p>
                  </a:txBody>
                  <a:tcPr/>
                </a:tc>
                <a:tc gridSpan="3">
                  <a:txBody>
                    <a:bodyPr/>
                    <a:lstStyle/>
                    <a:p>
                      <a:pPr algn="ctr"/>
                      <a:r>
                        <a:rPr lang="cs-CZ" dirty="0"/>
                        <a:t>Počet bodů</a:t>
                      </a:r>
                    </a:p>
                  </a:txBody>
                  <a:tcPr/>
                </a:tc>
                <a:tc hMerge="1">
                  <a:txBody>
                    <a:bodyPr/>
                    <a:lstStyle/>
                    <a:p>
                      <a:endParaRPr lang="cs-CZ" dirty="0"/>
                    </a:p>
                  </a:txBody>
                  <a:tcPr/>
                </a:tc>
                <a:tc hMerge="1">
                  <a:txBody>
                    <a:bodyPr/>
                    <a:lstStyle/>
                    <a:p>
                      <a:endParaRPr lang="cs-CZ" dirty="0"/>
                    </a:p>
                  </a:txBody>
                  <a:tcPr/>
                </a:tc>
                <a:extLst>
                  <a:ext uri="{0D108BD9-81ED-4DB2-BD59-A6C34878D82A}">
                    <a16:rowId xmlns:a16="http://schemas.microsoft.com/office/drawing/2014/main" xmlns="" val="3573255144"/>
                  </a:ext>
                </a:extLst>
              </a:tr>
              <a:tr h="370840">
                <a:tc vMerge="1">
                  <a:txBody>
                    <a:bodyPr/>
                    <a:lstStyle/>
                    <a:p>
                      <a:endParaRPr lang="cs-CZ" dirty="0"/>
                    </a:p>
                  </a:txBody>
                  <a:tcPr/>
                </a:tc>
                <a:tc>
                  <a:txBody>
                    <a:bodyPr/>
                    <a:lstStyle/>
                    <a:p>
                      <a:pPr algn="ctr"/>
                      <a:r>
                        <a:rPr lang="cs-CZ" dirty="0"/>
                        <a:t>0</a:t>
                      </a:r>
                    </a:p>
                  </a:txBody>
                  <a:tcPr/>
                </a:tc>
                <a:tc>
                  <a:txBody>
                    <a:bodyPr/>
                    <a:lstStyle/>
                    <a:p>
                      <a:pPr algn="ctr"/>
                      <a:r>
                        <a:rPr lang="cs-CZ" dirty="0"/>
                        <a:t>1</a:t>
                      </a:r>
                    </a:p>
                  </a:txBody>
                  <a:tcPr/>
                </a:tc>
                <a:tc>
                  <a:txBody>
                    <a:bodyPr/>
                    <a:lstStyle/>
                    <a:p>
                      <a:pPr algn="ctr"/>
                      <a:r>
                        <a:rPr lang="cs-CZ" dirty="0"/>
                        <a:t>2</a:t>
                      </a:r>
                    </a:p>
                  </a:txBody>
                  <a:tcPr/>
                </a:tc>
                <a:extLst>
                  <a:ext uri="{0D108BD9-81ED-4DB2-BD59-A6C34878D82A}">
                    <a16:rowId xmlns:a16="http://schemas.microsoft.com/office/drawing/2014/main" xmlns="" val="1074252442"/>
                  </a:ext>
                </a:extLst>
              </a:tr>
              <a:tr h="370840">
                <a:tc>
                  <a:txBody>
                    <a:bodyPr/>
                    <a:lstStyle/>
                    <a:p>
                      <a:r>
                        <a:rPr lang="cs-CZ" dirty="0"/>
                        <a:t>Akce srdeční</a:t>
                      </a:r>
                    </a:p>
                  </a:txBody>
                  <a:tcPr/>
                </a:tc>
                <a:tc>
                  <a:txBody>
                    <a:bodyPr/>
                    <a:lstStyle/>
                    <a:p>
                      <a:r>
                        <a:rPr lang="cs-CZ" dirty="0"/>
                        <a:t>Žádná</a:t>
                      </a:r>
                    </a:p>
                  </a:txBody>
                  <a:tcPr/>
                </a:tc>
                <a:tc>
                  <a:txBody>
                    <a:bodyPr/>
                    <a:lstStyle/>
                    <a:p>
                      <a:r>
                        <a:rPr lang="cs-CZ" dirty="0"/>
                        <a:t>Pod 100/min</a:t>
                      </a:r>
                    </a:p>
                  </a:txBody>
                  <a:tcPr/>
                </a:tc>
                <a:tc>
                  <a:txBody>
                    <a:bodyPr/>
                    <a:lstStyle/>
                    <a:p>
                      <a:r>
                        <a:rPr lang="cs-CZ" dirty="0"/>
                        <a:t>Nad 100/min</a:t>
                      </a:r>
                    </a:p>
                  </a:txBody>
                  <a:tcPr/>
                </a:tc>
                <a:extLst>
                  <a:ext uri="{0D108BD9-81ED-4DB2-BD59-A6C34878D82A}">
                    <a16:rowId xmlns:a16="http://schemas.microsoft.com/office/drawing/2014/main" xmlns="" val="173538122"/>
                  </a:ext>
                </a:extLst>
              </a:tr>
              <a:tr h="370840">
                <a:tc>
                  <a:txBody>
                    <a:bodyPr/>
                    <a:lstStyle/>
                    <a:p>
                      <a:r>
                        <a:rPr lang="cs-CZ" dirty="0"/>
                        <a:t>Dýchání</a:t>
                      </a:r>
                    </a:p>
                  </a:txBody>
                  <a:tcPr/>
                </a:tc>
                <a:tc>
                  <a:txBody>
                    <a:bodyPr/>
                    <a:lstStyle/>
                    <a:p>
                      <a:r>
                        <a:rPr lang="cs-CZ" dirty="0"/>
                        <a:t>Nedýchá</a:t>
                      </a:r>
                    </a:p>
                  </a:txBody>
                  <a:tcPr/>
                </a:tc>
                <a:tc>
                  <a:txBody>
                    <a:bodyPr/>
                    <a:lstStyle/>
                    <a:p>
                      <a:r>
                        <a:rPr lang="cs-CZ" dirty="0"/>
                        <a:t>Nepravidelné, pomalé, event. lapání po dechu</a:t>
                      </a:r>
                    </a:p>
                  </a:txBody>
                  <a:tcPr/>
                </a:tc>
                <a:tc>
                  <a:txBody>
                    <a:bodyPr/>
                    <a:lstStyle/>
                    <a:p>
                      <a:r>
                        <a:rPr lang="cs-CZ" dirty="0"/>
                        <a:t>Pravidelné, event. s křikem</a:t>
                      </a:r>
                    </a:p>
                  </a:txBody>
                  <a:tcPr/>
                </a:tc>
                <a:extLst>
                  <a:ext uri="{0D108BD9-81ED-4DB2-BD59-A6C34878D82A}">
                    <a16:rowId xmlns:a16="http://schemas.microsoft.com/office/drawing/2014/main" xmlns="" val="534231061"/>
                  </a:ext>
                </a:extLst>
              </a:tr>
              <a:tr h="370840">
                <a:tc>
                  <a:txBody>
                    <a:bodyPr/>
                    <a:lstStyle/>
                    <a:p>
                      <a:r>
                        <a:rPr lang="cs-CZ" dirty="0"/>
                        <a:t>Svalový tonus</a:t>
                      </a:r>
                    </a:p>
                  </a:txBody>
                  <a:tcPr/>
                </a:tc>
                <a:tc>
                  <a:txBody>
                    <a:bodyPr/>
                    <a:lstStyle/>
                    <a:p>
                      <a:r>
                        <a:rPr lang="cs-CZ" dirty="0"/>
                        <a:t>Těžká hypotonie, extenze končetin</a:t>
                      </a:r>
                    </a:p>
                  </a:txBody>
                  <a:tcPr/>
                </a:tc>
                <a:tc>
                  <a:txBody>
                    <a:bodyPr/>
                    <a:lstStyle/>
                    <a:p>
                      <a:r>
                        <a:rPr lang="cs-CZ" dirty="0"/>
                        <a:t>Snížený tonus, ale určitý stupeň</a:t>
                      </a:r>
                    </a:p>
                  </a:txBody>
                  <a:tcPr/>
                </a:tc>
                <a:tc>
                  <a:txBody>
                    <a:bodyPr/>
                    <a:lstStyle/>
                    <a:p>
                      <a:r>
                        <a:rPr lang="cs-CZ" dirty="0"/>
                        <a:t>Normální tonus, flexe končetin a aktivní pohyb</a:t>
                      </a:r>
                    </a:p>
                  </a:txBody>
                  <a:tcPr/>
                </a:tc>
                <a:extLst>
                  <a:ext uri="{0D108BD9-81ED-4DB2-BD59-A6C34878D82A}">
                    <a16:rowId xmlns:a16="http://schemas.microsoft.com/office/drawing/2014/main" xmlns="" val="1557855844"/>
                  </a:ext>
                </a:extLst>
              </a:tr>
              <a:tr h="370840">
                <a:tc>
                  <a:txBody>
                    <a:bodyPr/>
                    <a:lstStyle/>
                    <a:p>
                      <a:r>
                        <a:rPr lang="cs-CZ" dirty="0"/>
                        <a:t>Barva kůže</a:t>
                      </a:r>
                    </a:p>
                  </a:txBody>
                  <a:tcPr/>
                </a:tc>
                <a:tc>
                  <a:txBody>
                    <a:bodyPr/>
                    <a:lstStyle/>
                    <a:p>
                      <a:r>
                        <a:rPr lang="cs-CZ" dirty="0"/>
                        <a:t>Celková cyanóza</a:t>
                      </a:r>
                    </a:p>
                  </a:txBody>
                  <a:tcPr/>
                </a:tc>
                <a:tc>
                  <a:txBody>
                    <a:bodyPr/>
                    <a:lstStyle/>
                    <a:p>
                      <a:r>
                        <a:rPr lang="cs-CZ" dirty="0"/>
                        <a:t>Akrocyanóza</a:t>
                      </a:r>
                    </a:p>
                  </a:txBody>
                  <a:tcPr/>
                </a:tc>
                <a:tc>
                  <a:txBody>
                    <a:bodyPr/>
                    <a:lstStyle/>
                    <a:p>
                      <a:r>
                        <a:rPr lang="cs-CZ" dirty="0"/>
                        <a:t>Růžová</a:t>
                      </a:r>
                    </a:p>
                  </a:txBody>
                  <a:tcPr/>
                </a:tc>
                <a:extLst>
                  <a:ext uri="{0D108BD9-81ED-4DB2-BD59-A6C34878D82A}">
                    <a16:rowId xmlns:a16="http://schemas.microsoft.com/office/drawing/2014/main" xmlns="" val="1221691421"/>
                  </a:ext>
                </a:extLst>
              </a:tr>
              <a:tr h="370840">
                <a:tc>
                  <a:txBody>
                    <a:bodyPr/>
                    <a:lstStyle/>
                    <a:p>
                      <a:r>
                        <a:rPr lang="cs-CZ" dirty="0"/>
                        <a:t>Odpověď na podráždění</a:t>
                      </a:r>
                    </a:p>
                  </a:txBody>
                  <a:tcPr/>
                </a:tc>
                <a:tc>
                  <a:txBody>
                    <a:bodyPr/>
                    <a:lstStyle/>
                    <a:p>
                      <a:r>
                        <a:rPr lang="cs-CZ" dirty="0"/>
                        <a:t>Žádná</a:t>
                      </a:r>
                    </a:p>
                  </a:txBody>
                  <a:tcPr/>
                </a:tc>
                <a:tc>
                  <a:txBody>
                    <a:bodyPr/>
                    <a:lstStyle/>
                    <a:p>
                      <a:r>
                        <a:rPr lang="cs-CZ" dirty="0"/>
                        <a:t>Chabá, grimasa</a:t>
                      </a:r>
                    </a:p>
                  </a:txBody>
                  <a:tcPr/>
                </a:tc>
                <a:tc>
                  <a:txBody>
                    <a:bodyPr/>
                    <a:lstStyle/>
                    <a:p>
                      <a:r>
                        <a:rPr lang="cs-CZ" dirty="0"/>
                        <a:t>Obranný pohyb, </a:t>
                      </a:r>
                      <a:r>
                        <a:rPr lang="cs-CZ" dirty="0" err="1"/>
                        <a:t>event.křik</a:t>
                      </a:r>
                      <a:endParaRPr lang="cs-CZ" dirty="0"/>
                    </a:p>
                  </a:txBody>
                  <a:tcPr/>
                </a:tc>
                <a:extLst>
                  <a:ext uri="{0D108BD9-81ED-4DB2-BD59-A6C34878D82A}">
                    <a16:rowId xmlns:a16="http://schemas.microsoft.com/office/drawing/2014/main" xmlns="" val="2608866723"/>
                  </a:ext>
                </a:extLst>
              </a:tr>
            </a:tbl>
          </a:graphicData>
        </a:graphic>
      </p:graphicFrame>
    </p:spTree>
    <p:extLst>
      <p:ext uri="{BB962C8B-B14F-4D97-AF65-F5344CB8AC3E}">
        <p14:creationId xmlns:p14="http://schemas.microsoft.com/office/powerpoint/2010/main" xmlns="" val="147930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B805EE7-FE96-C983-19CA-A7FC65ECF6B5}"/>
              </a:ext>
            </a:extLst>
          </p:cNvPr>
          <p:cNvSpPr>
            <a:spLocks noGrp="1"/>
          </p:cNvSpPr>
          <p:nvPr>
            <p:ph type="title"/>
          </p:nvPr>
        </p:nvSpPr>
        <p:spPr/>
        <p:txBody>
          <a:bodyPr/>
          <a:lstStyle/>
          <a:p>
            <a:r>
              <a:rPr lang="cs-CZ" dirty="0"/>
              <a:t>Vitální funkce</a:t>
            </a:r>
          </a:p>
        </p:txBody>
      </p:sp>
      <p:graphicFrame>
        <p:nvGraphicFramePr>
          <p:cNvPr id="4" name="Tabulka 4">
            <a:extLst>
              <a:ext uri="{FF2B5EF4-FFF2-40B4-BE49-F238E27FC236}">
                <a16:creationId xmlns:a16="http://schemas.microsoft.com/office/drawing/2014/main" xmlns="" id="{FB88104D-8094-6835-892C-826A4401CA89}"/>
              </a:ext>
            </a:extLst>
          </p:cNvPr>
          <p:cNvGraphicFramePr>
            <a:graphicFrameLocks noGrp="1"/>
          </p:cNvGraphicFramePr>
          <p:nvPr>
            <p:ph idx="1"/>
          </p:nvPr>
        </p:nvGraphicFramePr>
        <p:xfrm>
          <a:off x="1981200" y="1600200"/>
          <a:ext cx="8229600" cy="407924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xmlns="" val="3044212006"/>
                    </a:ext>
                  </a:extLst>
                </a:gridCol>
                <a:gridCol w="1645920">
                  <a:extLst>
                    <a:ext uri="{9D8B030D-6E8A-4147-A177-3AD203B41FA5}">
                      <a16:colId xmlns:a16="http://schemas.microsoft.com/office/drawing/2014/main" xmlns="" val="474532874"/>
                    </a:ext>
                  </a:extLst>
                </a:gridCol>
                <a:gridCol w="1645920">
                  <a:extLst>
                    <a:ext uri="{9D8B030D-6E8A-4147-A177-3AD203B41FA5}">
                      <a16:colId xmlns:a16="http://schemas.microsoft.com/office/drawing/2014/main" xmlns="" val="2023020503"/>
                    </a:ext>
                  </a:extLst>
                </a:gridCol>
                <a:gridCol w="1645920">
                  <a:extLst>
                    <a:ext uri="{9D8B030D-6E8A-4147-A177-3AD203B41FA5}">
                      <a16:colId xmlns:a16="http://schemas.microsoft.com/office/drawing/2014/main" xmlns="" val="2352173719"/>
                    </a:ext>
                  </a:extLst>
                </a:gridCol>
                <a:gridCol w="1645920">
                  <a:extLst>
                    <a:ext uri="{9D8B030D-6E8A-4147-A177-3AD203B41FA5}">
                      <a16:colId xmlns:a16="http://schemas.microsoft.com/office/drawing/2014/main" xmlns="" val="1988607451"/>
                    </a:ext>
                  </a:extLst>
                </a:gridCol>
              </a:tblGrid>
              <a:tr h="370840">
                <a:tc>
                  <a:txBody>
                    <a:bodyPr/>
                    <a:lstStyle/>
                    <a:p>
                      <a:r>
                        <a:rPr lang="cs-CZ" dirty="0"/>
                        <a:t>Věk</a:t>
                      </a:r>
                    </a:p>
                  </a:txBody>
                  <a:tcPr marL="68580" marR="68580"/>
                </a:tc>
                <a:tc>
                  <a:txBody>
                    <a:bodyPr/>
                    <a:lstStyle/>
                    <a:p>
                      <a:r>
                        <a:rPr lang="cs-CZ" dirty="0"/>
                        <a:t>Hmotnost (kg)</a:t>
                      </a:r>
                    </a:p>
                  </a:txBody>
                  <a:tcPr marL="68580" marR="68580"/>
                </a:tc>
                <a:tc>
                  <a:txBody>
                    <a:bodyPr/>
                    <a:lstStyle/>
                    <a:p>
                      <a:r>
                        <a:rPr lang="cs-CZ" dirty="0"/>
                        <a:t>TF (/min)</a:t>
                      </a:r>
                    </a:p>
                  </a:txBody>
                  <a:tcPr marL="68580" marR="68580"/>
                </a:tc>
                <a:tc>
                  <a:txBody>
                    <a:bodyPr/>
                    <a:lstStyle/>
                    <a:p>
                      <a:r>
                        <a:rPr lang="cs-CZ" dirty="0"/>
                        <a:t>DF (/min)</a:t>
                      </a:r>
                    </a:p>
                  </a:txBody>
                  <a:tcPr marL="68580" marR="68580"/>
                </a:tc>
                <a:tc>
                  <a:txBody>
                    <a:bodyPr/>
                    <a:lstStyle/>
                    <a:p>
                      <a:r>
                        <a:rPr lang="cs-CZ" dirty="0"/>
                        <a:t>TK (</a:t>
                      </a:r>
                      <a:r>
                        <a:rPr lang="cs-CZ" dirty="0" err="1"/>
                        <a:t>mmHg</a:t>
                      </a:r>
                      <a:r>
                        <a:rPr lang="cs-CZ" dirty="0"/>
                        <a:t>)</a:t>
                      </a:r>
                    </a:p>
                  </a:txBody>
                  <a:tcPr marL="68580" marR="68580"/>
                </a:tc>
                <a:extLst>
                  <a:ext uri="{0D108BD9-81ED-4DB2-BD59-A6C34878D82A}">
                    <a16:rowId xmlns:a16="http://schemas.microsoft.com/office/drawing/2014/main" xmlns="" val="124958061"/>
                  </a:ext>
                </a:extLst>
              </a:tr>
              <a:tr h="370840">
                <a:tc>
                  <a:txBody>
                    <a:bodyPr/>
                    <a:lstStyle/>
                    <a:p>
                      <a:r>
                        <a:rPr lang="cs-CZ" dirty="0"/>
                        <a:t>novorozenec</a:t>
                      </a:r>
                    </a:p>
                  </a:txBody>
                  <a:tcPr marL="68580" marR="68580"/>
                </a:tc>
                <a:tc>
                  <a:txBody>
                    <a:bodyPr/>
                    <a:lstStyle/>
                    <a:p>
                      <a:r>
                        <a:rPr lang="cs-CZ" dirty="0"/>
                        <a:t>3-4</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120-160</a:t>
                      </a:r>
                    </a:p>
                  </a:txBody>
                  <a:tcPr marL="68580" marR="68580"/>
                </a:tc>
                <a:tc>
                  <a:txBody>
                    <a:bodyPr/>
                    <a:lstStyle/>
                    <a:p>
                      <a:r>
                        <a:rPr lang="cs-CZ" dirty="0"/>
                        <a:t>40-60</a:t>
                      </a:r>
                    </a:p>
                  </a:txBody>
                  <a:tcPr marL="68580" marR="68580"/>
                </a:tc>
                <a:tc>
                  <a:txBody>
                    <a:bodyPr/>
                    <a:lstStyle/>
                    <a:p>
                      <a:r>
                        <a:rPr lang="cs-CZ" dirty="0"/>
                        <a:t>50-85/30-50</a:t>
                      </a:r>
                    </a:p>
                  </a:txBody>
                  <a:tcPr marL="68580" marR="68580"/>
                </a:tc>
                <a:extLst>
                  <a:ext uri="{0D108BD9-81ED-4DB2-BD59-A6C34878D82A}">
                    <a16:rowId xmlns:a16="http://schemas.microsoft.com/office/drawing/2014/main" xmlns="" val="972655432"/>
                  </a:ext>
                </a:extLst>
              </a:tr>
              <a:tr h="370840">
                <a:tc>
                  <a:txBody>
                    <a:bodyPr/>
                    <a:lstStyle/>
                    <a:p>
                      <a:r>
                        <a:rPr lang="cs-CZ" dirty="0"/>
                        <a:t>6 měsíců</a:t>
                      </a:r>
                    </a:p>
                  </a:txBody>
                  <a:tcPr marL="68580" marR="68580"/>
                </a:tc>
                <a:tc>
                  <a:txBody>
                    <a:bodyPr/>
                    <a:lstStyle/>
                    <a:p>
                      <a:r>
                        <a:rPr lang="cs-CZ" dirty="0"/>
                        <a:t>6-8</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100-140</a:t>
                      </a:r>
                    </a:p>
                  </a:txBody>
                  <a:tcPr marL="68580" marR="68580"/>
                </a:tc>
                <a:tc>
                  <a:txBody>
                    <a:bodyPr/>
                    <a:lstStyle/>
                    <a:p>
                      <a:r>
                        <a:rPr lang="cs-CZ" dirty="0"/>
                        <a:t>30-50</a:t>
                      </a:r>
                    </a:p>
                  </a:txBody>
                  <a:tcPr marL="68580" marR="68580"/>
                </a:tc>
                <a:tc>
                  <a:txBody>
                    <a:bodyPr/>
                    <a:lstStyle/>
                    <a:p>
                      <a:r>
                        <a:rPr lang="cs-CZ" dirty="0"/>
                        <a:t>70-95/40-60</a:t>
                      </a:r>
                    </a:p>
                  </a:txBody>
                  <a:tcPr marL="68580" marR="68580"/>
                </a:tc>
                <a:extLst>
                  <a:ext uri="{0D108BD9-81ED-4DB2-BD59-A6C34878D82A}">
                    <a16:rowId xmlns:a16="http://schemas.microsoft.com/office/drawing/2014/main" xmlns="" val="225179210"/>
                  </a:ext>
                </a:extLst>
              </a:tr>
              <a:tr h="370840">
                <a:tc>
                  <a:txBody>
                    <a:bodyPr/>
                    <a:lstStyle/>
                    <a:p>
                      <a:r>
                        <a:rPr lang="cs-CZ" dirty="0"/>
                        <a:t>1 rok</a:t>
                      </a:r>
                    </a:p>
                  </a:txBody>
                  <a:tcPr marL="68580" marR="68580"/>
                </a:tc>
                <a:tc>
                  <a:txBody>
                    <a:bodyPr/>
                    <a:lstStyle/>
                    <a:p>
                      <a:r>
                        <a:rPr lang="cs-CZ" dirty="0"/>
                        <a:t>8-10</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100-140</a:t>
                      </a:r>
                    </a:p>
                  </a:txBody>
                  <a:tcPr marL="68580" marR="68580"/>
                </a:tc>
                <a:tc>
                  <a:txBody>
                    <a:bodyPr/>
                    <a:lstStyle/>
                    <a:p>
                      <a:r>
                        <a:rPr lang="cs-CZ" dirty="0"/>
                        <a:t>25-40</a:t>
                      </a:r>
                    </a:p>
                  </a:txBody>
                  <a:tcPr marL="68580" marR="68580"/>
                </a:tc>
                <a:tc>
                  <a:txBody>
                    <a:bodyPr/>
                    <a:lstStyle/>
                    <a:p>
                      <a:r>
                        <a:rPr lang="cs-CZ" dirty="0"/>
                        <a:t>75-100/50-70</a:t>
                      </a:r>
                    </a:p>
                  </a:txBody>
                  <a:tcPr marL="68580" marR="68580"/>
                </a:tc>
                <a:extLst>
                  <a:ext uri="{0D108BD9-81ED-4DB2-BD59-A6C34878D82A}">
                    <a16:rowId xmlns:a16="http://schemas.microsoft.com/office/drawing/2014/main" xmlns="" val="171461885"/>
                  </a:ext>
                </a:extLst>
              </a:tr>
              <a:tr h="370840">
                <a:tc>
                  <a:txBody>
                    <a:bodyPr/>
                    <a:lstStyle/>
                    <a:p>
                      <a:r>
                        <a:rPr lang="cs-CZ" dirty="0"/>
                        <a:t>2 roky</a:t>
                      </a:r>
                    </a:p>
                  </a:txBody>
                  <a:tcPr marL="68580" marR="68580"/>
                </a:tc>
                <a:tc>
                  <a:txBody>
                    <a:bodyPr/>
                    <a:lstStyle/>
                    <a:p>
                      <a:r>
                        <a:rPr lang="cs-CZ" dirty="0"/>
                        <a:t>12-14</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90-140</a:t>
                      </a:r>
                    </a:p>
                  </a:txBody>
                  <a:tcPr marL="68580" marR="68580"/>
                </a:tc>
                <a:tc>
                  <a:txBody>
                    <a:bodyPr/>
                    <a:lstStyle/>
                    <a:p>
                      <a:r>
                        <a:rPr lang="cs-CZ" dirty="0"/>
                        <a:t>25-35</a:t>
                      </a:r>
                    </a:p>
                  </a:txBody>
                  <a:tcPr marL="68580" marR="68580"/>
                </a:tc>
                <a:tc>
                  <a:txBody>
                    <a:bodyPr/>
                    <a:lstStyle/>
                    <a:p>
                      <a:r>
                        <a:rPr lang="cs-CZ" dirty="0"/>
                        <a:t>80-110/50-80</a:t>
                      </a:r>
                    </a:p>
                  </a:txBody>
                  <a:tcPr marL="68580" marR="68580"/>
                </a:tc>
                <a:extLst>
                  <a:ext uri="{0D108BD9-81ED-4DB2-BD59-A6C34878D82A}">
                    <a16:rowId xmlns:a16="http://schemas.microsoft.com/office/drawing/2014/main" xmlns="" val="1521913969"/>
                  </a:ext>
                </a:extLst>
              </a:tr>
              <a:tr h="370840">
                <a:tc>
                  <a:txBody>
                    <a:bodyPr/>
                    <a:lstStyle/>
                    <a:p>
                      <a:r>
                        <a:rPr lang="cs-CZ" dirty="0"/>
                        <a:t>4 roky</a:t>
                      </a:r>
                    </a:p>
                  </a:txBody>
                  <a:tcPr marL="68580" marR="68580"/>
                </a:tc>
                <a:tc>
                  <a:txBody>
                    <a:bodyPr/>
                    <a:lstStyle/>
                    <a:p>
                      <a:r>
                        <a:rPr lang="cs-CZ" dirty="0"/>
                        <a:t>16-18</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80-110</a:t>
                      </a:r>
                    </a:p>
                  </a:txBody>
                  <a:tcPr marL="68580" marR="68580"/>
                </a:tc>
                <a:tc>
                  <a:txBody>
                    <a:bodyPr/>
                    <a:lstStyle/>
                    <a:p>
                      <a:r>
                        <a:rPr lang="cs-CZ" dirty="0"/>
                        <a:t>20-35</a:t>
                      </a:r>
                    </a:p>
                  </a:txBody>
                  <a:tcPr marL="68580" marR="68580"/>
                </a:tc>
                <a:tc>
                  <a:txBody>
                    <a:bodyPr/>
                    <a:lstStyle/>
                    <a:p>
                      <a:r>
                        <a:rPr lang="cs-CZ" dirty="0"/>
                        <a:t>80-110/55-80</a:t>
                      </a:r>
                    </a:p>
                  </a:txBody>
                  <a:tcPr marL="68580" marR="68580"/>
                </a:tc>
                <a:extLst>
                  <a:ext uri="{0D108BD9-81ED-4DB2-BD59-A6C34878D82A}">
                    <a16:rowId xmlns:a16="http://schemas.microsoft.com/office/drawing/2014/main" xmlns="" val="347405484"/>
                  </a:ext>
                </a:extLst>
              </a:tr>
              <a:tr h="370840">
                <a:tc>
                  <a:txBody>
                    <a:bodyPr/>
                    <a:lstStyle/>
                    <a:p>
                      <a:r>
                        <a:rPr lang="cs-CZ" dirty="0"/>
                        <a:t>6 let</a:t>
                      </a:r>
                    </a:p>
                  </a:txBody>
                  <a:tcPr marL="68580" marR="68580"/>
                </a:tc>
                <a:tc>
                  <a:txBody>
                    <a:bodyPr/>
                    <a:lstStyle/>
                    <a:p>
                      <a:r>
                        <a:rPr lang="cs-CZ" dirty="0"/>
                        <a:t>20-22</a:t>
                      </a:r>
                    </a:p>
                  </a:txBody>
                  <a:tcPr marL="68580" marR="68580"/>
                </a:tc>
                <a:tc>
                  <a:txBody>
                    <a:bodyPr/>
                    <a:lstStyle/>
                    <a:p>
                      <a:r>
                        <a:rPr lang="cs-CZ" dirty="0"/>
                        <a:t>75-100</a:t>
                      </a:r>
                    </a:p>
                  </a:txBody>
                  <a:tcPr marL="68580" marR="68580"/>
                </a:tc>
                <a:tc>
                  <a:txBody>
                    <a:bodyPr/>
                    <a:lstStyle/>
                    <a:p>
                      <a:r>
                        <a:rPr lang="cs-CZ" dirty="0"/>
                        <a:t>20-30</a:t>
                      </a:r>
                    </a:p>
                  </a:txBody>
                  <a:tcPr marL="68580" marR="68580"/>
                </a:tc>
                <a:tc>
                  <a:txBody>
                    <a:bodyPr/>
                    <a:lstStyle/>
                    <a:p>
                      <a:r>
                        <a:rPr lang="cs-CZ" dirty="0"/>
                        <a:t>85-120/55-80</a:t>
                      </a:r>
                    </a:p>
                  </a:txBody>
                  <a:tcPr marL="68580" marR="68580"/>
                </a:tc>
                <a:extLst>
                  <a:ext uri="{0D108BD9-81ED-4DB2-BD59-A6C34878D82A}">
                    <a16:rowId xmlns:a16="http://schemas.microsoft.com/office/drawing/2014/main" xmlns="" val="284211415"/>
                  </a:ext>
                </a:extLst>
              </a:tr>
              <a:tr h="370840">
                <a:tc>
                  <a:txBody>
                    <a:bodyPr/>
                    <a:lstStyle/>
                    <a:p>
                      <a:r>
                        <a:rPr lang="cs-CZ" dirty="0"/>
                        <a:t>8 let</a:t>
                      </a:r>
                    </a:p>
                  </a:txBody>
                  <a:tcPr marL="68580" marR="68580"/>
                </a:tc>
                <a:tc>
                  <a:txBody>
                    <a:bodyPr/>
                    <a:lstStyle/>
                    <a:p>
                      <a:r>
                        <a:rPr lang="cs-CZ" dirty="0"/>
                        <a:t>24-26</a:t>
                      </a:r>
                    </a:p>
                  </a:txBody>
                  <a:tcPr marL="68580" marR="68580"/>
                </a:tc>
                <a:tc>
                  <a:txBody>
                    <a:bodyPr/>
                    <a:lstStyle/>
                    <a:p>
                      <a:r>
                        <a:rPr lang="cs-CZ" dirty="0"/>
                        <a:t>75-100</a:t>
                      </a:r>
                    </a:p>
                  </a:txBody>
                  <a:tcPr marL="68580" marR="68580"/>
                </a:tc>
                <a:tc>
                  <a:txBody>
                    <a:bodyPr/>
                    <a:lstStyle/>
                    <a:p>
                      <a:r>
                        <a:rPr lang="cs-CZ" dirty="0"/>
                        <a:t>20-30</a:t>
                      </a:r>
                    </a:p>
                  </a:txBody>
                  <a:tcPr marL="68580" marR="68580"/>
                </a:tc>
                <a:tc>
                  <a:txBody>
                    <a:bodyPr/>
                    <a:lstStyle/>
                    <a:p>
                      <a:r>
                        <a:rPr lang="cs-CZ" dirty="0"/>
                        <a:t>85-120/55-80</a:t>
                      </a:r>
                    </a:p>
                  </a:txBody>
                  <a:tcPr marL="68580" marR="68580"/>
                </a:tc>
                <a:extLst>
                  <a:ext uri="{0D108BD9-81ED-4DB2-BD59-A6C34878D82A}">
                    <a16:rowId xmlns:a16="http://schemas.microsoft.com/office/drawing/2014/main" xmlns="" val="1592019751"/>
                  </a:ext>
                </a:extLst>
              </a:tr>
              <a:tr h="370840">
                <a:tc>
                  <a:txBody>
                    <a:bodyPr/>
                    <a:lstStyle/>
                    <a:p>
                      <a:r>
                        <a:rPr lang="cs-CZ" dirty="0"/>
                        <a:t>10 let</a:t>
                      </a:r>
                    </a:p>
                  </a:txBody>
                  <a:tcPr marL="68580" marR="68580"/>
                </a:tc>
                <a:tc>
                  <a:txBody>
                    <a:bodyPr/>
                    <a:lstStyle/>
                    <a:p>
                      <a:r>
                        <a:rPr lang="cs-CZ" dirty="0"/>
                        <a:t>30-36</a:t>
                      </a:r>
                    </a:p>
                  </a:txBody>
                  <a:tcPr marL="68580" marR="68580"/>
                </a:tc>
                <a:tc>
                  <a:txBody>
                    <a:bodyPr/>
                    <a:lstStyle/>
                    <a:p>
                      <a:r>
                        <a:rPr lang="cs-CZ" dirty="0"/>
                        <a:t>75-100</a:t>
                      </a:r>
                    </a:p>
                  </a:txBody>
                  <a:tcPr marL="68580" marR="68580"/>
                </a:tc>
                <a:tc>
                  <a:txBody>
                    <a:bodyPr/>
                    <a:lstStyle/>
                    <a:p>
                      <a:r>
                        <a:rPr lang="cs-CZ" dirty="0"/>
                        <a:t>20-25</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85-120/55-80</a:t>
                      </a:r>
                    </a:p>
                  </a:txBody>
                  <a:tcPr marL="68580" marR="68580"/>
                </a:tc>
                <a:extLst>
                  <a:ext uri="{0D108BD9-81ED-4DB2-BD59-A6C34878D82A}">
                    <a16:rowId xmlns:a16="http://schemas.microsoft.com/office/drawing/2014/main" xmlns="" val="135942491"/>
                  </a:ext>
                </a:extLst>
              </a:tr>
              <a:tr h="370840">
                <a:tc>
                  <a:txBody>
                    <a:bodyPr/>
                    <a:lstStyle/>
                    <a:p>
                      <a:r>
                        <a:rPr lang="cs-CZ" dirty="0"/>
                        <a:t>12 let</a:t>
                      </a:r>
                    </a:p>
                  </a:txBody>
                  <a:tcPr marL="68580" marR="68580"/>
                </a:tc>
                <a:tc>
                  <a:txBody>
                    <a:bodyPr/>
                    <a:lstStyle/>
                    <a:p>
                      <a:r>
                        <a:rPr lang="cs-CZ" dirty="0"/>
                        <a:t>36-42</a:t>
                      </a:r>
                    </a:p>
                  </a:txBody>
                  <a:tcPr marL="68580" marR="68580"/>
                </a:tc>
                <a:tc>
                  <a:txBody>
                    <a:bodyPr/>
                    <a:lstStyle/>
                    <a:p>
                      <a:r>
                        <a:rPr lang="cs-CZ" dirty="0"/>
                        <a:t>75-100</a:t>
                      </a:r>
                    </a:p>
                  </a:txBody>
                  <a:tcPr marL="68580" marR="68580"/>
                </a:tc>
                <a:tc>
                  <a:txBody>
                    <a:bodyPr/>
                    <a:lstStyle/>
                    <a:p>
                      <a:r>
                        <a:rPr lang="cs-CZ" dirty="0"/>
                        <a:t>20-25</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85-120/55-80</a:t>
                      </a:r>
                    </a:p>
                  </a:txBody>
                  <a:tcPr marL="68580" marR="68580"/>
                </a:tc>
                <a:extLst>
                  <a:ext uri="{0D108BD9-81ED-4DB2-BD59-A6C34878D82A}">
                    <a16:rowId xmlns:a16="http://schemas.microsoft.com/office/drawing/2014/main" xmlns="" val="1385859164"/>
                  </a:ext>
                </a:extLst>
              </a:tr>
              <a:tr h="370840">
                <a:tc>
                  <a:txBody>
                    <a:bodyPr/>
                    <a:lstStyle/>
                    <a:p>
                      <a:r>
                        <a:rPr lang="cs-CZ" dirty="0"/>
                        <a:t>14 a více let</a:t>
                      </a:r>
                    </a:p>
                  </a:txBody>
                  <a:tcPr marL="68580" marR="68580"/>
                </a:tc>
                <a:tc>
                  <a:txBody>
                    <a:bodyPr/>
                    <a:lstStyle/>
                    <a:p>
                      <a:r>
                        <a:rPr lang="cs-CZ" dirty="0"/>
                        <a:t>50+</a:t>
                      </a:r>
                    </a:p>
                  </a:txBody>
                  <a:tcPr marL="68580" marR="68580"/>
                </a:tc>
                <a:tc>
                  <a:txBody>
                    <a:bodyPr/>
                    <a:lstStyle/>
                    <a:p>
                      <a:r>
                        <a:rPr lang="cs-CZ" dirty="0"/>
                        <a:t>70-90</a:t>
                      </a:r>
                    </a:p>
                  </a:txBody>
                  <a:tcPr marL="68580" marR="68580"/>
                </a:tc>
                <a:tc>
                  <a:txBody>
                    <a:bodyPr/>
                    <a:lstStyle/>
                    <a:p>
                      <a:r>
                        <a:rPr lang="cs-CZ" dirty="0"/>
                        <a:t>15-20</a:t>
                      </a:r>
                    </a:p>
                  </a:txBody>
                  <a:tcPr marL="68580" marR="68580"/>
                </a:tc>
                <a:tc>
                  <a:txBody>
                    <a:bodyPr/>
                    <a:lstStyle/>
                    <a:p>
                      <a:r>
                        <a:rPr lang="cs-CZ" dirty="0"/>
                        <a:t>95-130/60-90</a:t>
                      </a:r>
                    </a:p>
                  </a:txBody>
                  <a:tcPr marL="68580" marR="68580"/>
                </a:tc>
                <a:extLst>
                  <a:ext uri="{0D108BD9-81ED-4DB2-BD59-A6C34878D82A}">
                    <a16:rowId xmlns:a16="http://schemas.microsoft.com/office/drawing/2014/main" xmlns="" val="102243809"/>
                  </a:ext>
                </a:extLst>
              </a:tr>
            </a:tbl>
          </a:graphicData>
        </a:graphic>
      </p:graphicFrame>
    </p:spTree>
    <p:extLst>
      <p:ext uri="{BB962C8B-B14F-4D97-AF65-F5344CB8AC3E}">
        <p14:creationId xmlns:p14="http://schemas.microsoft.com/office/powerpoint/2010/main" xmlns="" val="17967304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Příznaky respiračního onemocnění</a:t>
            </a:r>
          </a:p>
        </p:txBody>
      </p:sp>
      <p:sp>
        <p:nvSpPr>
          <p:cNvPr id="3" name="Zástupný symbol pro obsah 2"/>
          <p:cNvSpPr>
            <a:spLocks noGrp="1"/>
          </p:cNvSpPr>
          <p:nvPr>
            <p:ph idx="1"/>
          </p:nvPr>
        </p:nvSpPr>
        <p:spPr/>
        <p:txBody>
          <a:bodyPr>
            <a:normAutofit/>
          </a:bodyPr>
          <a:lstStyle/>
          <a:p>
            <a:r>
              <a:rPr lang="cs-CZ" sz="2000" dirty="0"/>
              <a:t>změny dýchání, stridor (expirační, inspirační), zatahování – dušnost (dyspnoe) - zapojení pomocných dýchacích svalů, cyanóza, neklid, porucha vědomí (apatie až bezvědomí), vyhledávání ortopnoické polohy, hemoptýza (vykašlávání krve), namáhavé dýchání, kašel (suchý, vlhký, dráždivý, záchvatovitý) </a:t>
            </a:r>
          </a:p>
          <a:p>
            <a:r>
              <a:rPr lang="cs-CZ" sz="2000" dirty="0"/>
              <a:t>malé děti neumí vykašlávat, hleny polykají a mohou je následně zvracet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8D2688C-F9BA-C98B-5604-5FD1569380FB}"/>
              </a:ext>
            </a:extLst>
          </p:cNvPr>
          <p:cNvSpPr>
            <a:spLocks noGrp="1"/>
          </p:cNvSpPr>
          <p:nvPr>
            <p:ph type="title"/>
          </p:nvPr>
        </p:nvSpPr>
        <p:spPr/>
        <p:txBody>
          <a:bodyPr/>
          <a:lstStyle/>
          <a:p>
            <a:r>
              <a:rPr lang="cs-CZ" dirty="0"/>
              <a:t>Péče o dýchací cesty</a:t>
            </a:r>
          </a:p>
        </p:txBody>
      </p:sp>
      <p:sp>
        <p:nvSpPr>
          <p:cNvPr id="3" name="Zástupný obsah 2">
            <a:extLst>
              <a:ext uri="{FF2B5EF4-FFF2-40B4-BE49-F238E27FC236}">
                <a16:creationId xmlns:a16="http://schemas.microsoft.com/office/drawing/2014/main" xmlns="" id="{B8245495-4420-0228-2288-C6F1C4C0FD98}"/>
              </a:ext>
            </a:extLst>
          </p:cNvPr>
          <p:cNvSpPr>
            <a:spLocks noGrp="1"/>
          </p:cNvSpPr>
          <p:nvPr>
            <p:ph idx="1"/>
          </p:nvPr>
        </p:nvSpPr>
        <p:spPr/>
        <p:txBody>
          <a:bodyPr/>
          <a:lstStyle/>
          <a:p>
            <a:r>
              <a:rPr lang="cs-CZ" dirty="0"/>
              <a:t>Nácvik správného dýchání</a:t>
            </a:r>
          </a:p>
          <a:p>
            <a:r>
              <a:rPr lang="cs-CZ" dirty="0"/>
              <a:t>Nácvik smrkání</a:t>
            </a:r>
          </a:p>
          <a:p>
            <a:r>
              <a:rPr lang="cs-CZ" dirty="0"/>
              <a:t>Polohování dítěte</a:t>
            </a:r>
          </a:p>
          <a:p>
            <a:r>
              <a:rPr lang="cs-CZ" dirty="0"/>
              <a:t>Inhalace</a:t>
            </a:r>
          </a:p>
          <a:p>
            <a:r>
              <a:rPr lang="cs-CZ" dirty="0"/>
              <a:t>Odsávání z HCD</a:t>
            </a:r>
          </a:p>
          <a:p>
            <a:r>
              <a:rPr lang="cs-CZ" dirty="0"/>
              <a:t>Dechová RHB</a:t>
            </a:r>
          </a:p>
          <a:p>
            <a:r>
              <a:rPr lang="cs-CZ" dirty="0"/>
              <a:t>Oxygenoterapie</a:t>
            </a:r>
          </a:p>
        </p:txBody>
      </p:sp>
    </p:spTree>
    <p:extLst>
      <p:ext uri="{BB962C8B-B14F-4D97-AF65-F5344CB8AC3E}">
        <p14:creationId xmlns:p14="http://schemas.microsoft.com/office/powerpoint/2010/main" xmlns="" val="29356027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7452752-3629-199C-1275-1771EF4B6DF8}"/>
              </a:ext>
            </a:extLst>
          </p:cNvPr>
          <p:cNvSpPr>
            <a:spLocks noGrp="1"/>
          </p:cNvSpPr>
          <p:nvPr>
            <p:ph type="title"/>
          </p:nvPr>
        </p:nvSpPr>
        <p:spPr/>
        <p:txBody>
          <a:bodyPr>
            <a:normAutofit/>
          </a:bodyPr>
          <a:lstStyle/>
          <a:p>
            <a:r>
              <a:rPr lang="cs-CZ" dirty="0"/>
              <a:t>Onemocnění dýchacích cest v dětském věku</a:t>
            </a:r>
          </a:p>
        </p:txBody>
      </p:sp>
      <p:sp>
        <p:nvSpPr>
          <p:cNvPr id="3" name="Zástupný obsah 2">
            <a:extLst>
              <a:ext uri="{FF2B5EF4-FFF2-40B4-BE49-F238E27FC236}">
                <a16:creationId xmlns:a16="http://schemas.microsoft.com/office/drawing/2014/main" xmlns="" id="{6B51A3D9-A7EF-F986-1DB5-179327A73F0F}"/>
              </a:ext>
            </a:extLst>
          </p:cNvPr>
          <p:cNvSpPr>
            <a:spLocks noGrp="1"/>
          </p:cNvSpPr>
          <p:nvPr>
            <p:ph idx="1"/>
          </p:nvPr>
        </p:nvSpPr>
        <p:spPr/>
        <p:txBody>
          <a:bodyPr/>
          <a:lstStyle/>
          <a:p>
            <a:r>
              <a:rPr lang="cs-CZ" sz="1800" dirty="0">
                <a:latin typeface="Helvetica" pitchFamily="2" charset="0"/>
              </a:rPr>
              <a:t>Laryngitida</a:t>
            </a:r>
          </a:p>
          <a:p>
            <a:r>
              <a:rPr lang="cs-CZ" sz="1800" dirty="0" err="1">
                <a:latin typeface="Helvetica" pitchFamily="2" charset="0"/>
              </a:rPr>
              <a:t>Epiglotitida</a:t>
            </a:r>
            <a:endParaRPr lang="cs-CZ" sz="1800" dirty="0">
              <a:latin typeface="Helvetica" pitchFamily="2" charset="0"/>
            </a:endParaRPr>
          </a:p>
          <a:p>
            <a:r>
              <a:rPr lang="cs-CZ" sz="1800" dirty="0">
                <a:latin typeface="Helvetica" pitchFamily="2" charset="0"/>
              </a:rPr>
              <a:t>Akutní bronchitida/obstrukční bronchitida/bronchiolitida</a:t>
            </a:r>
          </a:p>
          <a:p>
            <a:r>
              <a:rPr lang="cs-CZ" sz="1800" dirty="0">
                <a:latin typeface="Helvetica" pitchFamily="2" charset="0"/>
              </a:rPr>
              <a:t>Pneumonie (bakteriální, virová, atypická)</a:t>
            </a:r>
          </a:p>
          <a:p>
            <a:r>
              <a:rPr lang="cs-CZ" sz="1800" dirty="0">
                <a:latin typeface="Helvetica" pitchFamily="2" charset="0"/>
              </a:rPr>
              <a:t>Cystická fibróza/primární ciliární dyskineze</a:t>
            </a:r>
          </a:p>
          <a:p>
            <a:r>
              <a:rPr lang="cs-CZ" sz="1800" dirty="0">
                <a:latin typeface="Helvetica" pitchFamily="2" charset="0"/>
              </a:rPr>
              <a:t>Astma</a:t>
            </a:r>
          </a:p>
          <a:p>
            <a:r>
              <a:rPr lang="cs-CZ" sz="1800" dirty="0">
                <a:latin typeface="Helvetica" pitchFamily="2" charset="0"/>
              </a:rPr>
              <a:t>Aspirace</a:t>
            </a:r>
            <a:br>
              <a:rPr lang="cs-CZ" sz="1800" dirty="0">
                <a:latin typeface="Helvetica" pitchFamily="2" charset="0"/>
              </a:rPr>
            </a:br>
            <a:endParaRPr lang="cs-CZ" dirty="0"/>
          </a:p>
        </p:txBody>
      </p:sp>
    </p:spTree>
    <p:extLst>
      <p:ext uri="{BB962C8B-B14F-4D97-AF65-F5344CB8AC3E}">
        <p14:creationId xmlns:p14="http://schemas.microsoft.com/office/powerpoint/2010/main" xmlns="" val="2001878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EE5BE52-79EE-B43D-32EF-6D95A8427EA7}"/>
              </a:ext>
            </a:extLst>
          </p:cNvPr>
          <p:cNvSpPr>
            <a:spLocks noGrp="1"/>
          </p:cNvSpPr>
          <p:nvPr>
            <p:ph type="title"/>
          </p:nvPr>
        </p:nvSpPr>
        <p:spPr/>
        <p:txBody>
          <a:bodyPr/>
          <a:lstStyle/>
          <a:p>
            <a:r>
              <a:rPr lang="cs-CZ" dirty="0"/>
              <a:t>Akutní laryngitida</a:t>
            </a:r>
          </a:p>
        </p:txBody>
      </p:sp>
      <p:sp>
        <p:nvSpPr>
          <p:cNvPr id="3" name="Zástupný obsah 2">
            <a:extLst>
              <a:ext uri="{FF2B5EF4-FFF2-40B4-BE49-F238E27FC236}">
                <a16:creationId xmlns:a16="http://schemas.microsoft.com/office/drawing/2014/main" xmlns="" id="{C4333FF0-D49D-B6C5-5601-277698B83DDA}"/>
              </a:ext>
            </a:extLst>
          </p:cNvPr>
          <p:cNvSpPr>
            <a:spLocks noGrp="1"/>
          </p:cNvSpPr>
          <p:nvPr>
            <p:ph idx="1"/>
          </p:nvPr>
        </p:nvSpPr>
        <p:spPr/>
        <p:txBody>
          <a:bodyPr>
            <a:normAutofit/>
          </a:bodyPr>
          <a:lstStyle/>
          <a:p>
            <a:r>
              <a:rPr lang="cs-CZ" dirty="0"/>
              <a:t>Virové onemocnění dýchacích cest</a:t>
            </a:r>
          </a:p>
          <a:p>
            <a:r>
              <a:rPr lang="cs-CZ" dirty="0"/>
              <a:t>Nejčastěji náhle (často v noci) vznikající typický štěkavý kašel, </a:t>
            </a:r>
            <a:r>
              <a:rPr lang="cs-CZ" dirty="0" err="1"/>
              <a:t>ev.rozvoj</a:t>
            </a:r>
            <a:r>
              <a:rPr lang="cs-CZ" dirty="0"/>
              <a:t> dušnosti-dyspnoe(zatahování </a:t>
            </a:r>
            <a:r>
              <a:rPr lang="cs-CZ" dirty="0" err="1"/>
              <a:t>jugula</a:t>
            </a:r>
            <a:r>
              <a:rPr lang="cs-CZ" dirty="0"/>
              <a:t>/mezižeberních svalů/</a:t>
            </a:r>
            <a:r>
              <a:rPr lang="cs-CZ" dirty="0" err="1"/>
              <a:t>alární</a:t>
            </a:r>
            <a:r>
              <a:rPr lang="cs-CZ" dirty="0"/>
              <a:t> souhyb), </a:t>
            </a:r>
            <a:r>
              <a:rPr lang="cs-CZ" dirty="0" err="1"/>
              <a:t>subfebrílie</a:t>
            </a:r>
            <a:r>
              <a:rPr lang="cs-CZ" dirty="0"/>
              <a:t>, neklidu</a:t>
            </a:r>
          </a:p>
          <a:p>
            <a:r>
              <a:rPr lang="cs-CZ" dirty="0"/>
              <a:t>Léčba: studený a zvlhčený vzduch, při komplikovaném průběhu kortikoidy, inhalace adrenalinu s FR1/1 - nebulizací </a:t>
            </a:r>
          </a:p>
        </p:txBody>
      </p:sp>
    </p:spTree>
    <p:extLst>
      <p:ext uri="{BB962C8B-B14F-4D97-AF65-F5344CB8AC3E}">
        <p14:creationId xmlns:p14="http://schemas.microsoft.com/office/powerpoint/2010/main" xmlns="" val="88237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9840693-3B74-7A81-D1CE-BF942AF22BD0}"/>
              </a:ext>
            </a:extLst>
          </p:cNvPr>
          <p:cNvSpPr>
            <a:spLocks noGrp="1"/>
          </p:cNvSpPr>
          <p:nvPr>
            <p:ph type="title"/>
          </p:nvPr>
        </p:nvSpPr>
        <p:spPr/>
        <p:txBody>
          <a:bodyPr/>
          <a:lstStyle/>
          <a:p>
            <a:r>
              <a:rPr lang="cs-CZ" dirty="0"/>
              <a:t>Akutní </a:t>
            </a:r>
            <a:r>
              <a:rPr lang="cs-CZ" dirty="0" err="1"/>
              <a:t>epiglotitida</a:t>
            </a:r>
            <a:endParaRPr lang="cs-CZ" dirty="0"/>
          </a:p>
        </p:txBody>
      </p:sp>
      <p:sp>
        <p:nvSpPr>
          <p:cNvPr id="3" name="Zástupný obsah 2">
            <a:extLst>
              <a:ext uri="{FF2B5EF4-FFF2-40B4-BE49-F238E27FC236}">
                <a16:creationId xmlns:a16="http://schemas.microsoft.com/office/drawing/2014/main" xmlns="" id="{5244FECA-1D08-FCAE-DEA4-16705B627C77}"/>
              </a:ext>
            </a:extLst>
          </p:cNvPr>
          <p:cNvSpPr>
            <a:spLocks noGrp="1"/>
          </p:cNvSpPr>
          <p:nvPr>
            <p:ph idx="1"/>
          </p:nvPr>
        </p:nvSpPr>
        <p:spPr/>
        <p:txBody>
          <a:bodyPr/>
          <a:lstStyle/>
          <a:p>
            <a:r>
              <a:rPr lang="cs-CZ" dirty="0"/>
              <a:t>Bakteriální onemocnění – Haemophilus </a:t>
            </a:r>
            <a:r>
              <a:rPr lang="cs-CZ" dirty="0" err="1"/>
              <a:t>influenzae</a:t>
            </a:r>
            <a:endParaRPr lang="cs-CZ" dirty="0"/>
          </a:p>
          <a:p>
            <a:r>
              <a:rPr lang="cs-CZ" dirty="0"/>
              <a:t>Kašel není typickým symptomem</a:t>
            </a:r>
          </a:p>
          <a:p>
            <a:r>
              <a:rPr lang="cs-CZ" dirty="0"/>
              <a:t>Z úst typicky vytékají sliny</a:t>
            </a:r>
          </a:p>
          <a:p>
            <a:r>
              <a:rPr lang="cs-CZ" dirty="0"/>
              <a:t>Dítě si nechce lehnout, preferuje polohu vsedě</a:t>
            </a:r>
          </a:p>
          <a:p>
            <a:r>
              <a:rPr lang="cs-CZ" dirty="0"/>
              <a:t>Horečka, slabý/tichý hlas</a:t>
            </a:r>
          </a:p>
          <a:p>
            <a:r>
              <a:rPr lang="cs-CZ" dirty="0"/>
              <a:t>Nutná rychlá ATB léčba, </a:t>
            </a:r>
            <a:r>
              <a:rPr lang="cs-CZ" dirty="0" err="1"/>
              <a:t>příp.včasné</a:t>
            </a:r>
            <a:r>
              <a:rPr lang="cs-CZ" dirty="0"/>
              <a:t> zajištění dýchacích cest</a:t>
            </a:r>
          </a:p>
          <a:p>
            <a:endParaRPr lang="cs-CZ" dirty="0"/>
          </a:p>
          <a:p>
            <a:endParaRPr lang="cs-CZ" dirty="0"/>
          </a:p>
        </p:txBody>
      </p:sp>
    </p:spTree>
    <p:extLst>
      <p:ext uri="{BB962C8B-B14F-4D97-AF65-F5344CB8AC3E}">
        <p14:creationId xmlns:p14="http://schemas.microsoft.com/office/powerpoint/2010/main" xmlns="" val="42352683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4">
            <a:extLst>
              <a:ext uri="{FF2B5EF4-FFF2-40B4-BE49-F238E27FC236}">
                <a16:creationId xmlns:a16="http://schemas.microsoft.com/office/drawing/2014/main" xmlns="" id="{3B8D49BB-F7A4-EB67-7205-E207AD005436}"/>
              </a:ext>
            </a:extLst>
          </p:cNvPr>
          <p:cNvPicPr>
            <a:picLocks noChangeAspect="1"/>
          </p:cNvPicPr>
          <p:nvPr/>
        </p:nvPicPr>
        <p:blipFill rotWithShape="1">
          <a:blip r:embed="rId2" cstate="print"/>
          <a:srcRect l="23379" t="28665" r="48579" b="35389"/>
          <a:stretch/>
        </p:blipFill>
        <p:spPr>
          <a:xfrm>
            <a:off x="3355021" y="1233000"/>
            <a:ext cx="5481961" cy="4392000"/>
          </a:xfrm>
          <a:prstGeom prst="rect">
            <a:avLst/>
          </a:prstGeom>
        </p:spPr>
      </p:pic>
    </p:spTree>
    <p:extLst>
      <p:ext uri="{BB962C8B-B14F-4D97-AF65-F5344CB8AC3E}">
        <p14:creationId xmlns:p14="http://schemas.microsoft.com/office/powerpoint/2010/main" xmlns="" val="33353480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CF46E5F-DBA4-59E8-CA15-F4E2EB11A58E}"/>
              </a:ext>
            </a:extLst>
          </p:cNvPr>
          <p:cNvSpPr>
            <a:spLocks noGrp="1"/>
          </p:cNvSpPr>
          <p:nvPr>
            <p:ph type="title"/>
          </p:nvPr>
        </p:nvSpPr>
        <p:spPr/>
        <p:txBody>
          <a:bodyPr/>
          <a:lstStyle/>
          <a:p>
            <a:r>
              <a:rPr lang="cs-CZ" dirty="0"/>
              <a:t>Akutní bronchitida/bronchiolitida</a:t>
            </a:r>
          </a:p>
        </p:txBody>
      </p:sp>
      <p:sp>
        <p:nvSpPr>
          <p:cNvPr id="3" name="Zástupný obsah 2">
            <a:extLst>
              <a:ext uri="{FF2B5EF4-FFF2-40B4-BE49-F238E27FC236}">
                <a16:creationId xmlns:a16="http://schemas.microsoft.com/office/drawing/2014/main" xmlns="" id="{79A83C58-951A-58B9-DA86-D7D31EA95C03}"/>
              </a:ext>
            </a:extLst>
          </p:cNvPr>
          <p:cNvSpPr>
            <a:spLocks noGrp="1"/>
          </p:cNvSpPr>
          <p:nvPr>
            <p:ph idx="1"/>
          </p:nvPr>
        </p:nvSpPr>
        <p:spPr/>
        <p:txBody>
          <a:bodyPr/>
          <a:lstStyle/>
          <a:p>
            <a:r>
              <a:rPr lang="cs-CZ" dirty="0"/>
              <a:t>Nejčastěji virové etiologie</a:t>
            </a:r>
          </a:p>
          <a:p>
            <a:r>
              <a:rPr lang="cs-CZ" dirty="0"/>
              <a:t>Typicky kašel, dušnost, </a:t>
            </a:r>
            <a:r>
              <a:rPr lang="cs-CZ" dirty="0" err="1"/>
              <a:t>subfebrílie</a:t>
            </a:r>
            <a:r>
              <a:rPr lang="cs-CZ" dirty="0"/>
              <a:t>/</a:t>
            </a:r>
            <a:r>
              <a:rPr lang="cs-CZ" dirty="0" err="1"/>
              <a:t>febrílie</a:t>
            </a:r>
            <a:endParaRPr lang="cs-CZ" dirty="0"/>
          </a:p>
          <a:p>
            <a:r>
              <a:rPr lang="cs-CZ" dirty="0"/>
              <a:t>Dle poslechového nálezu rozlišujeme obstrukční a neobstrukční formu</a:t>
            </a:r>
          </a:p>
          <a:p>
            <a:r>
              <a:rPr lang="cs-CZ" dirty="0"/>
              <a:t>Do roka věku typicky označujeme jako bronchiolitidu</a:t>
            </a:r>
          </a:p>
          <a:p>
            <a:r>
              <a:rPr lang="cs-CZ" dirty="0"/>
              <a:t>Dle typu léčba</a:t>
            </a:r>
          </a:p>
          <a:p>
            <a:r>
              <a:rPr lang="cs-CZ" dirty="0"/>
              <a:t>Obstrukční-</a:t>
            </a:r>
            <a:r>
              <a:rPr lang="cs-CZ" dirty="0" err="1"/>
              <a:t>bronchodilatancia</a:t>
            </a:r>
            <a:r>
              <a:rPr lang="cs-CZ" dirty="0"/>
              <a:t>, kortikoidy, inhalace, </a:t>
            </a:r>
            <a:r>
              <a:rPr lang="cs-CZ" dirty="0" err="1"/>
              <a:t>příp.oxygenoterapie</a:t>
            </a:r>
            <a:r>
              <a:rPr lang="cs-CZ" dirty="0"/>
              <a:t>, dechová RHB</a:t>
            </a:r>
          </a:p>
          <a:p>
            <a:r>
              <a:rPr lang="cs-CZ" dirty="0"/>
              <a:t>Bronchiolitida – inhalace, dechová RHB, </a:t>
            </a:r>
            <a:r>
              <a:rPr lang="cs-CZ" dirty="0" err="1"/>
              <a:t>příp.oxygenoterapie</a:t>
            </a:r>
            <a:r>
              <a:rPr lang="cs-CZ" dirty="0"/>
              <a:t>/HFNO/NIV</a:t>
            </a:r>
          </a:p>
          <a:p>
            <a:endParaRPr lang="cs-CZ" dirty="0"/>
          </a:p>
          <a:p>
            <a:endParaRPr lang="cs-CZ" dirty="0"/>
          </a:p>
          <a:p>
            <a:endParaRPr lang="cs-CZ" dirty="0"/>
          </a:p>
        </p:txBody>
      </p:sp>
    </p:spTree>
    <p:extLst>
      <p:ext uri="{BB962C8B-B14F-4D97-AF65-F5344CB8AC3E}">
        <p14:creationId xmlns:p14="http://schemas.microsoft.com/office/powerpoint/2010/main" xmlns="" val="29955874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A4B208F-0CDD-1C98-8ACB-12C09363BD55}"/>
              </a:ext>
            </a:extLst>
          </p:cNvPr>
          <p:cNvSpPr>
            <a:spLocks noGrp="1"/>
          </p:cNvSpPr>
          <p:nvPr>
            <p:ph type="title"/>
          </p:nvPr>
        </p:nvSpPr>
        <p:spPr/>
        <p:txBody>
          <a:bodyPr/>
          <a:lstStyle/>
          <a:p>
            <a:r>
              <a:rPr lang="cs-CZ" dirty="0"/>
              <a:t>Pneumonie - infekční</a:t>
            </a:r>
          </a:p>
        </p:txBody>
      </p:sp>
      <p:sp>
        <p:nvSpPr>
          <p:cNvPr id="3" name="Zástupný obsah 2">
            <a:extLst>
              <a:ext uri="{FF2B5EF4-FFF2-40B4-BE49-F238E27FC236}">
                <a16:creationId xmlns:a16="http://schemas.microsoft.com/office/drawing/2014/main" xmlns="" id="{24198263-C1FF-DA44-F513-F4739C8C7F3F}"/>
              </a:ext>
            </a:extLst>
          </p:cNvPr>
          <p:cNvSpPr>
            <a:spLocks noGrp="1"/>
          </p:cNvSpPr>
          <p:nvPr>
            <p:ph idx="1"/>
          </p:nvPr>
        </p:nvSpPr>
        <p:spPr/>
        <p:txBody>
          <a:bodyPr/>
          <a:lstStyle/>
          <a:p>
            <a:r>
              <a:rPr lang="cs-CZ" dirty="0"/>
              <a:t>Komunitní (až 90%) – pneumonie mimo zdravotnické zařízení či do 48hod od přijetí</a:t>
            </a:r>
          </a:p>
          <a:p>
            <a:r>
              <a:rPr lang="cs-CZ" dirty="0"/>
              <a:t>Nozokomiální – pneumonie, jejíž příznaky vznikly po 48 hod od začátku hospitalizace nejdéle však do 14 dnů po propuštění z nemocnice</a:t>
            </a:r>
          </a:p>
          <a:p>
            <a:r>
              <a:rPr lang="cs-CZ" dirty="0"/>
              <a:t>Etiologie typická pro různé věkové skupiny</a:t>
            </a:r>
          </a:p>
          <a:p>
            <a:pPr marL="0" indent="0">
              <a:buNone/>
            </a:pPr>
            <a:endParaRPr lang="cs-CZ" dirty="0"/>
          </a:p>
        </p:txBody>
      </p:sp>
    </p:spTree>
    <p:extLst>
      <p:ext uri="{BB962C8B-B14F-4D97-AF65-F5344CB8AC3E}">
        <p14:creationId xmlns:p14="http://schemas.microsoft.com/office/powerpoint/2010/main" xmlns="" val="40289061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42A5B35A-BE07-0662-2859-02D64C0FF568}"/>
              </a:ext>
            </a:extLst>
          </p:cNvPr>
          <p:cNvSpPr>
            <a:spLocks noGrp="1"/>
          </p:cNvSpPr>
          <p:nvPr>
            <p:ph type="title"/>
          </p:nvPr>
        </p:nvSpPr>
        <p:spPr/>
        <p:txBody>
          <a:bodyPr/>
          <a:lstStyle/>
          <a:p>
            <a:r>
              <a:rPr lang="cs-CZ" dirty="0"/>
              <a:t>Etiologie komunitní pneumonie</a:t>
            </a:r>
          </a:p>
        </p:txBody>
      </p:sp>
      <p:sp>
        <p:nvSpPr>
          <p:cNvPr id="3" name="Zástupný obsah 2">
            <a:extLst>
              <a:ext uri="{FF2B5EF4-FFF2-40B4-BE49-F238E27FC236}">
                <a16:creationId xmlns:a16="http://schemas.microsoft.com/office/drawing/2014/main" xmlns="" id="{D6CE7A07-8524-292D-B92E-4DCDC439FE66}"/>
              </a:ext>
            </a:extLst>
          </p:cNvPr>
          <p:cNvSpPr>
            <a:spLocks noGrp="1"/>
          </p:cNvSpPr>
          <p:nvPr>
            <p:ph idx="1"/>
          </p:nvPr>
        </p:nvSpPr>
        <p:spPr/>
        <p:txBody>
          <a:bodyPr>
            <a:normAutofit fontScale="92500" lnSpcReduction="20000"/>
          </a:bodyPr>
          <a:lstStyle/>
          <a:p>
            <a:pPr algn="l">
              <a:buFont typeface="+mj-lt"/>
              <a:buAutoNum type="arabicPeriod"/>
            </a:pPr>
            <a:r>
              <a:rPr lang="cs-CZ" sz="2600" b="0" i="0" u="none" strike="noStrike" dirty="0">
                <a:solidFill>
                  <a:srgbClr val="212529"/>
                </a:solidFill>
                <a:effectLst/>
              </a:rPr>
              <a:t>Pneumonie novorozenců;</a:t>
            </a:r>
          </a:p>
          <a:p>
            <a:pPr marL="457200" lvl="1" indent="0" algn="l">
              <a:buNone/>
            </a:pPr>
            <a:r>
              <a:rPr lang="cs-CZ" sz="2600" b="0" i="0" u="none" strike="noStrike" dirty="0">
                <a:solidFill>
                  <a:srgbClr val="212529"/>
                </a:solidFill>
                <a:effectLst/>
              </a:rPr>
              <a:t>gramnegativní bakterie (</a:t>
            </a:r>
            <a:r>
              <a:rPr lang="cs-CZ" sz="2600" b="0" i="1" u="none" strike="noStrike" dirty="0" err="1">
                <a:solidFill>
                  <a:srgbClr val="212529"/>
                </a:solidFill>
                <a:effectLst/>
              </a:rPr>
              <a:t>Escherichia</a:t>
            </a:r>
            <a:r>
              <a:rPr lang="cs-CZ" sz="2600" b="0" i="1" u="none" strike="noStrike" dirty="0">
                <a:solidFill>
                  <a:srgbClr val="212529"/>
                </a:solidFill>
                <a:effectLst/>
              </a:rPr>
              <a:t> coli, </a:t>
            </a:r>
            <a:r>
              <a:rPr lang="cs-CZ" sz="2600" b="0" i="1" u="none" strike="noStrike" dirty="0" err="1">
                <a:solidFill>
                  <a:srgbClr val="212529"/>
                </a:solidFill>
                <a:effectLst/>
              </a:rPr>
              <a:t>Klebsiella</a:t>
            </a:r>
            <a:r>
              <a:rPr lang="cs-CZ" sz="2600" b="0" i="1" u="none" strike="noStrike" dirty="0">
                <a:solidFill>
                  <a:srgbClr val="212529"/>
                </a:solidFill>
                <a:effectLst/>
              </a:rPr>
              <a:t> </a:t>
            </a:r>
            <a:r>
              <a:rPr lang="cs-CZ" sz="2600" b="0" i="1" u="none" strike="noStrike" dirty="0" err="1">
                <a:solidFill>
                  <a:srgbClr val="212529"/>
                </a:solidFill>
                <a:effectLst/>
              </a:rPr>
              <a:t>pneumoniae</a:t>
            </a:r>
            <a:r>
              <a:rPr lang="cs-CZ" sz="2600" b="0" i="0" u="none" strike="noStrike" dirty="0">
                <a:solidFill>
                  <a:srgbClr val="212529"/>
                </a:solidFill>
                <a:effectLst/>
              </a:rPr>
              <a:t>), streptokoky skupiny B.</a:t>
            </a:r>
          </a:p>
          <a:p>
            <a:pPr algn="l">
              <a:buFont typeface="+mj-lt"/>
              <a:buAutoNum type="arabicPeriod"/>
            </a:pPr>
            <a:r>
              <a:rPr lang="cs-CZ" sz="2600" b="0" i="0" u="none" strike="noStrike" dirty="0">
                <a:solidFill>
                  <a:srgbClr val="212529"/>
                </a:solidFill>
                <a:effectLst/>
              </a:rPr>
              <a:t>Pneumonie kojenců (2–11 týden života);</a:t>
            </a:r>
          </a:p>
          <a:p>
            <a:pPr marL="457200" lvl="1" indent="0" algn="l">
              <a:buNone/>
            </a:pPr>
            <a:r>
              <a:rPr lang="cs-CZ" sz="2600" b="0" i="1" u="none" strike="noStrike" dirty="0">
                <a:solidFill>
                  <a:srgbClr val="212529"/>
                </a:solidFill>
                <a:effectLst/>
              </a:rPr>
              <a:t>Chlamydia </a:t>
            </a:r>
            <a:r>
              <a:rPr lang="cs-CZ" sz="2600" b="0" i="1" u="none" strike="noStrike" dirty="0" err="1">
                <a:solidFill>
                  <a:srgbClr val="212529"/>
                </a:solidFill>
                <a:effectLst/>
              </a:rPr>
              <a:t>trachomatis</a:t>
            </a:r>
            <a:r>
              <a:rPr lang="cs-CZ" sz="2600" b="0" i="1" u="none" strike="noStrike" dirty="0">
                <a:solidFill>
                  <a:srgbClr val="212529"/>
                </a:solidFill>
                <a:effectLst/>
              </a:rPr>
              <a:t>, </a:t>
            </a:r>
            <a:r>
              <a:rPr lang="cs-CZ" sz="2600" b="0" i="1" u="none" strike="noStrike" dirty="0" err="1">
                <a:solidFill>
                  <a:srgbClr val="212529"/>
                </a:solidFill>
                <a:effectLst/>
              </a:rPr>
              <a:t>Ureaplasma</a:t>
            </a:r>
            <a:r>
              <a:rPr lang="cs-CZ" sz="2600" b="0" i="1" u="none" strike="noStrike" dirty="0">
                <a:solidFill>
                  <a:srgbClr val="212529"/>
                </a:solidFill>
                <a:effectLst/>
              </a:rPr>
              <a:t> </a:t>
            </a:r>
            <a:r>
              <a:rPr lang="cs-CZ" sz="2600" b="0" i="1" u="none" strike="noStrike" dirty="0" err="1">
                <a:solidFill>
                  <a:srgbClr val="212529"/>
                </a:solidFill>
                <a:effectLst/>
              </a:rPr>
              <a:t>urealyticum</a:t>
            </a:r>
            <a:r>
              <a:rPr lang="cs-CZ" sz="2600" b="0" i="1" u="none" strike="noStrike" dirty="0">
                <a:solidFill>
                  <a:srgbClr val="212529"/>
                </a:solidFill>
                <a:effectLst/>
              </a:rPr>
              <a:t>, </a:t>
            </a:r>
            <a:r>
              <a:rPr lang="cs-CZ" sz="2600" b="0" i="1" u="none" strike="noStrike" dirty="0" err="1">
                <a:solidFill>
                  <a:srgbClr val="212529"/>
                </a:solidFill>
                <a:effectLst/>
              </a:rPr>
              <a:t>Mycoplasma</a:t>
            </a:r>
            <a:r>
              <a:rPr lang="cs-CZ" sz="2600" b="0" i="1" u="none" strike="noStrike" dirty="0">
                <a:solidFill>
                  <a:srgbClr val="212529"/>
                </a:solidFill>
                <a:effectLst/>
              </a:rPr>
              <a:t> </a:t>
            </a:r>
            <a:r>
              <a:rPr lang="cs-CZ" sz="2600" b="0" i="1" u="none" strike="noStrike" dirty="0" err="1">
                <a:solidFill>
                  <a:srgbClr val="212529"/>
                </a:solidFill>
                <a:effectLst/>
              </a:rPr>
              <a:t>hominis</a:t>
            </a:r>
            <a:r>
              <a:rPr lang="cs-CZ" sz="2600" b="0" i="0" u="none" strike="noStrike" dirty="0">
                <a:solidFill>
                  <a:srgbClr val="212529"/>
                </a:solidFill>
                <a:effectLst/>
              </a:rPr>
              <a:t>, </a:t>
            </a:r>
            <a:r>
              <a:rPr lang="cs-CZ" sz="2600" b="0" i="0" u="none" strike="noStrike" dirty="0" err="1">
                <a:solidFill>
                  <a:srgbClr val="212529"/>
                </a:solidFill>
                <a:effectLst/>
              </a:rPr>
              <a:t>cytomegalovirus</a:t>
            </a:r>
            <a:r>
              <a:rPr lang="cs-CZ" sz="2600" b="0" i="0" u="none" strike="noStrike" dirty="0">
                <a:solidFill>
                  <a:srgbClr val="212529"/>
                </a:solidFill>
                <a:effectLst/>
              </a:rPr>
              <a:t>, </a:t>
            </a:r>
            <a:r>
              <a:rPr lang="cs-CZ" sz="2600" b="0" i="1" u="none" strike="noStrike" dirty="0" err="1">
                <a:solidFill>
                  <a:srgbClr val="212529"/>
                </a:solidFill>
                <a:effectLst/>
              </a:rPr>
              <a:t>Pneumocystis</a:t>
            </a:r>
            <a:r>
              <a:rPr lang="cs-CZ" sz="2600" b="0" i="1" u="none" strike="noStrike" dirty="0">
                <a:solidFill>
                  <a:srgbClr val="212529"/>
                </a:solidFill>
                <a:effectLst/>
              </a:rPr>
              <a:t> </a:t>
            </a:r>
            <a:r>
              <a:rPr lang="cs-CZ" sz="2600" b="0" i="1" u="none" strike="noStrike" dirty="0" err="1">
                <a:solidFill>
                  <a:srgbClr val="212529"/>
                </a:solidFill>
                <a:effectLst/>
              </a:rPr>
              <a:t>carinii</a:t>
            </a:r>
            <a:r>
              <a:rPr lang="cs-CZ" sz="2600" b="0" i="0" u="none" strike="noStrike" dirty="0">
                <a:solidFill>
                  <a:srgbClr val="212529"/>
                </a:solidFill>
                <a:effectLst/>
              </a:rPr>
              <a:t>.</a:t>
            </a:r>
          </a:p>
          <a:p>
            <a:pPr algn="l">
              <a:buFont typeface="+mj-lt"/>
              <a:buAutoNum type="arabicPeriod"/>
            </a:pPr>
            <a:r>
              <a:rPr lang="cs-CZ" sz="2600" b="0" i="0" u="none" strike="noStrike" dirty="0">
                <a:solidFill>
                  <a:srgbClr val="212529"/>
                </a:solidFill>
                <a:effectLst/>
              </a:rPr>
              <a:t>Pneumonie u dětí ve věku 3 měsíce až 5 let;</a:t>
            </a:r>
          </a:p>
          <a:p>
            <a:pPr marL="457200" lvl="1" indent="0" algn="l">
              <a:buNone/>
            </a:pPr>
            <a:r>
              <a:rPr lang="cs-CZ" sz="2600" b="0" i="0" u="none" strike="noStrike" dirty="0">
                <a:solidFill>
                  <a:srgbClr val="212529"/>
                </a:solidFill>
                <a:effectLst/>
              </a:rPr>
              <a:t>viry (respirační </a:t>
            </a:r>
            <a:r>
              <a:rPr lang="cs-CZ" sz="2600" b="0" i="0" u="none" strike="noStrike" dirty="0" err="1">
                <a:solidFill>
                  <a:srgbClr val="212529"/>
                </a:solidFill>
                <a:effectLst/>
              </a:rPr>
              <a:t>syncytiální</a:t>
            </a:r>
            <a:r>
              <a:rPr lang="cs-CZ" sz="2600" b="0" i="0" u="none" strike="noStrike" dirty="0">
                <a:solidFill>
                  <a:srgbClr val="212529"/>
                </a:solidFill>
                <a:effectLst/>
              </a:rPr>
              <a:t> virus, </a:t>
            </a:r>
            <a:r>
              <a:rPr lang="cs-CZ" sz="2600" b="0" i="0" u="none" strike="noStrike" dirty="0" err="1">
                <a:solidFill>
                  <a:srgbClr val="212529"/>
                </a:solidFill>
                <a:effectLst/>
              </a:rPr>
              <a:t>parainfluenza</a:t>
            </a:r>
            <a:r>
              <a:rPr lang="cs-CZ" sz="2600" b="0" i="0" u="none" strike="noStrike" dirty="0">
                <a:solidFill>
                  <a:srgbClr val="212529"/>
                </a:solidFill>
                <a:effectLst/>
              </a:rPr>
              <a:t>, influenza, adenoviry, rinoviry), méně často bakterie (pneumokoky, stafylokoky, streptokoky, </a:t>
            </a:r>
            <a:r>
              <a:rPr lang="cs-CZ" sz="2600" b="0" i="1" u="none" strike="noStrike" dirty="0" err="1">
                <a:solidFill>
                  <a:srgbClr val="212529"/>
                </a:solidFill>
                <a:effectLst/>
              </a:rPr>
              <a:t>Hemophilus</a:t>
            </a:r>
            <a:r>
              <a:rPr lang="cs-CZ" sz="2600" b="0" i="1" u="none" strike="noStrike" dirty="0">
                <a:solidFill>
                  <a:srgbClr val="212529"/>
                </a:solidFill>
                <a:effectLst/>
              </a:rPr>
              <a:t> </a:t>
            </a:r>
            <a:r>
              <a:rPr lang="cs-CZ" sz="2600" b="0" i="1" u="none" strike="noStrike" dirty="0" err="1">
                <a:solidFill>
                  <a:srgbClr val="212529"/>
                </a:solidFill>
                <a:effectLst/>
              </a:rPr>
              <a:t>influenzae</a:t>
            </a:r>
            <a:r>
              <a:rPr lang="cs-CZ" sz="2600" b="0" i="0" u="none" strike="noStrike" dirty="0">
                <a:solidFill>
                  <a:srgbClr val="212529"/>
                </a:solidFill>
                <a:effectLst/>
              </a:rPr>
              <a:t>).</a:t>
            </a:r>
          </a:p>
          <a:p>
            <a:pPr algn="l">
              <a:buFont typeface="+mj-lt"/>
              <a:buAutoNum type="arabicPeriod"/>
            </a:pPr>
            <a:r>
              <a:rPr lang="cs-CZ" sz="2600" b="0" i="0" u="none" strike="noStrike" dirty="0">
                <a:solidFill>
                  <a:srgbClr val="212529"/>
                </a:solidFill>
                <a:effectLst/>
              </a:rPr>
              <a:t>Pneumonie u dětí starších 6 let;</a:t>
            </a:r>
          </a:p>
          <a:p>
            <a:pPr marL="457200" lvl="1" indent="0" algn="l">
              <a:buNone/>
            </a:pPr>
            <a:r>
              <a:rPr lang="cs-CZ" sz="2600" b="0" i="0" u="none" strike="noStrike" dirty="0">
                <a:solidFill>
                  <a:srgbClr val="212529"/>
                </a:solidFill>
                <a:effectLst/>
              </a:rPr>
              <a:t>nejčastěji </a:t>
            </a:r>
            <a:r>
              <a:rPr lang="cs-CZ" sz="2600" b="0" i="1" u="none" strike="noStrike" dirty="0" err="1">
                <a:solidFill>
                  <a:srgbClr val="212529"/>
                </a:solidFill>
                <a:effectLst/>
              </a:rPr>
              <a:t>Mycoplasma</a:t>
            </a:r>
            <a:r>
              <a:rPr lang="cs-CZ" sz="2600" b="0" i="1" u="none" strike="noStrike" dirty="0">
                <a:solidFill>
                  <a:srgbClr val="212529"/>
                </a:solidFill>
                <a:effectLst/>
              </a:rPr>
              <a:t> </a:t>
            </a:r>
            <a:r>
              <a:rPr lang="cs-CZ" sz="2600" b="0" i="1" u="none" strike="noStrike" dirty="0" err="1">
                <a:solidFill>
                  <a:srgbClr val="212529"/>
                </a:solidFill>
                <a:effectLst/>
              </a:rPr>
              <a:t>pneumoniae</a:t>
            </a:r>
            <a:r>
              <a:rPr lang="cs-CZ" sz="2600" b="0" i="0" u="none" strike="noStrike" dirty="0">
                <a:solidFill>
                  <a:srgbClr val="212529"/>
                </a:solidFill>
                <a:effectLst/>
              </a:rPr>
              <a:t>, viry (</a:t>
            </a:r>
            <a:r>
              <a:rPr lang="cs-CZ" sz="2600" b="0" i="0" u="none" strike="noStrike" dirty="0" err="1">
                <a:solidFill>
                  <a:srgbClr val="212529"/>
                </a:solidFill>
                <a:effectLst/>
              </a:rPr>
              <a:t>parainfluenza</a:t>
            </a:r>
            <a:r>
              <a:rPr lang="cs-CZ" sz="2600" b="0" i="0" u="none" strike="noStrike" dirty="0">
                <a:solidFill>
                  <a:srgbClr val="212529"/>
                </a:solidFill>
                <a:effectLst/>
              </a:rPr>
              <a:t>, influenza), bakterie (pneumokoky, </a:t>
            </a:r>
            <a:r>
              <a:rPr lang="cs-CZ" sz="2600" b="0" i="1" u="none" strike="noStrike" dirty="0" err="1">
                <a:solidFill>
                  <a:srgbClr val="212529"/>
                </a:solidFill>
                <a:effectLst/>
              </a:rPr>
              <a:t>Hemophilus</a:t>
            </a:r>
            <a:r>
              <a:rPr lang="cs-CZ" sz="2600" b="0" i="1" u="none" strike="noStrike" dirty="0">
                <a:solidFill>
                  <a:srgbClr val="212529"/>
                </a:solidFill>
                <a:effectLst/>
              </a:rPr>
              <a:t> </a:t>
            </a:r>
            <a:r>
              <a:rPr lang="cs-CZ" sz="2600" b="0" i="1" u="none" strike="noStrike" dirty="0" err="1">
                <a:solidFill>
                  <a:srgbClr val="212529"/>
                </a:solidFill>
                <a:effectLst/>
              </a:rPr>
              <a:t>influenzae</a:t>
            </a:r>
            <a:r>
              <a:rPr lang="cs-CZ" sz="2600" b="0" i="0" u="none" strike="noStrike" dirty="0">
                <a:solidFill>
                  <a:srgbClr val="212529"/>
                </a:solidFill>
                <a:effectLst/>
              </a:rPr>
              <a:t>, streptokoky).</a:t>
            </a:r>
          </a:p>
          <a:p>
            <a:endParaRPr lang="cs-CZ" dirty="0"/>
          </a:p>
        </p:txBody>
      </p:sp>
    </p:spTree>
    <p:extLst>
      <p:ext uri="{BB962C8B-B14F-4D97-AF65-F5344CB8AC3E}">
        <p14:creationId xmlns:p14="http://schemas.microsoft.com/office/powerpoint/2010/main" xmlns="" val="3373010281"/>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TotalTime>
  <Words>7514</Words>
  <Application>Microsoft Office PowerPoint</Application>
  <PresentationFormat>Vlastní</PresentationFormat>
  <Paragraphs>980</Paragraphs>
  <Slides>128</Slides>
  <Notes>2</Notes>
  <HiddenSlides>0</HiddenSlides>
  <MMClips>0</MMClips>
  <ScaleCrop>false</ScaleCrop>
  <HeadingPairs>
    <vt:vector size="4" baseType="variant">
      <vt:variant>
        <vt:lpstr>Motiv</vt:lpstr>
      </vt:variant>
      <vt:variant>
        <vt:i4>1</vt:i4>
      </vt:variant>
      <vt:variant>
        <vt:lpstr>Nadpisy snímků</vt:lpstr>
      </vt:variant>
      <vt:variant>
        <vt:i4>128</vt:i4>
      </vt:variant>
    </vt:vector>
  </HeadingPairs>
  <TitlesOfParts>
    <vt:vector size="129" baseType="lpstr">
      <vt:lpstr>Motiv Office</vt:lpstr>
      <vt:lpstr>Ošetřovatelská péče v pediatrických oborech 1  Vysoká škola zdravotnická</vt:lpstr>
      <vt:lpstr>Novorozenec </vt:lpstr>
      <vt:lpstr>Fyziologický novorozenec</vt:lpstr>
      <vt:lpstr>Další pojmy</vt:lpstr>
      <vt:lpstr>Porod</vt:lpstr>
      <vt:lpstr>Poporodní adaptace</vt:lpstr>
      <vt:lpstr>Snímek 7</vt:lpstr>
      <vt:lpstr>Ošetření novorozence po porodu</vt:lpstr>
      <vt:lpstr>Skóre dle Apgarové</vt:lpstr>
      <vt:lpstr>Asfyxie</vt:lpstr>
      <vt:lpstr>Prenatální příčiny asfyxie</vt:lpstr>
      <vt:lpstr>Postnatální příčiny asfyxie</vt:lpstr>
      <vt:lpstr>Orgánové projevy asfyxie</vt:lpstr>
      <vt:lpstr>Ošetření fyziologického novorozence s normální adaptací bezprostředně po porodu</vt:lpstr>
      <vt:lpstr>Vyšetření novorozence</vt:lpstr>
      <vt:lpstr>Nejčastější izolované malformace diagnostikované při prvním vyšetření</vt:lpstr>
      <vt:lpstr>Snímek 17</vt:lpstr>
      <vt:lpstr>Snímek 18</vt:lpstr>
      <vt:lpstr>Posouzení kůže</vt:lpstr>
      <vt:lpstr>Snímek 20</vt:lpstr>
      <vt:lpstr>Snímek 21</vt:lpstr>
      <vt:lpstr>Posouzení dýchání a činnosti srdce</vt:lpstr>
      <vt:lpstr>Vyšetření hlavičky</vt:lpstr>
      <vt:lpstr>Vyšetření hrudníku, břicha a zad</vt:lpstr>
      <vt:lpstr>Vyšetření končetin + genitálu</vt:lpstr>
      <vt:lpstr>Orientační neurologické vyšetření</vt:lpstr>
      <vt:lpstr>Kojení</vt:lpstr>
      <vt:lpstr>Co zvyšuje šanci na úspěšné kojení</vt:lpstr>
      <vt:lpstr>Úbytek hmotnosti u novorozence</vt:lpstr>
      <vt:lpstr>Nedonošený novorozenec</vt:lpstr>
      <vt:lpstr>Vzhled nedonošeného novorozence</vt:lpstr>
      <vt:lpstr>Komplikace nedonošenosti</vt:lpstr>
      <vt:lpstr>Komplikace nedonošenosti</vt:lpstr>
      <vt:lpstr>Hypotrofický novorozenec</vt:lpstr>
      <vt:lpstr>Hypotrofický novorozenec</vt:lpstr>
      <vt:lpstr>Snímek 36</vt:lpstr>
      <vt:lpstr>Hypertrofický novorozenec</vt:lpstr>
      <vt:lpstr>Hypertrofický novorozenec</vt:lpstr>
      <vt:lpstr>Hypertrofický novorozenec</vt:lpstr>
      <vt:lpstr>Komplikace hypertrofických novorozenců</vt:lpstr>
      <vt:lpstr>Rozdělení dětského věku</vt:lpstr>
      <vt:lpstr>Prenatální období</vt:lpstr>
      <vt:lpstr>Novorozenecké období 1.-28.den života</vt:lpstr>
      <vt:lpstr>Kojenecké období 29.den života – 1 rok</vt:lpstr>
      <vt:lpstr>Batolecí období 1 – 3 roky</vt:lpstr>
      <vt:lpstr>Předškolní období 3 – 6 let</vt:lpstr>
      <vt:lpstr>Školní období od 6 let</vt:lpstr>
      <vt:lpstr>Adolescence</vt:lpstr>
      <vt:lpstr>Základní demografie v pediatrii</vt:lpstr>
      <vt:lpstr>Základní demografie v pediatrii</vt:lpstr>
      <vt:lpstr>Nejčastější příčiny mortality u dětí</vt:lpstr>
      <vt:lpstr>Psychomotorický a smyslový vývoj</vt:lpstr>
      <vt:lpstr>Vývoj motoriky podle Vlacha – 1.rok života</vt:lpstr>
      <vt:lpstr>Snímek 54</vt:lpstr>
      <vt:lpstr>Batole a předškolní věk</vt:lpstr>
      <vt:lpstr>Preventivní prohlídky</vt:lpstr>
      <vt:lpstr>Imunizace</vt:lpstr>
      <vt:lpstr>Organizace očkování v ČR </vt:lpstr>
      <vt:lpstr>Typy očkovacích látek</vt:lpstr>
      <vt:lpstr>Snímek 60</vt:lpstr>
      <vt:lpstr>Snímek 61</vt:lpstr>
      <vt:lpstr>Reakce po očkování, kontraindikace</vt:lpstr>
      <vt:lpstr>CAN syndrom</vt:lpstr>
      <vt:lpstr>CAN syndrom</vt:lpstr>
      <vt:lpstr>Pasivní týrání - zanedbávání</vt:lpstr>
      <vt:lpstr>Tělesné týrání a zanedbávání</vt:lpstr>
      <vt:lpstr>Na co se zaměřit?</vt:lpstr>
      <vt:lpstr>Postup při podezření na CAN syndrom</vt:lpstr>
      <vt:lpstr>Duševní a citové týrání</vt:lpstr>
      <vt:lpstr>Sexuální zneužívání</vt:lpstr>
      <vt:lpstr>Zvláštní formy CAN</vt:lpstr>
      <vt:lpstr>SIDS – sudden infant death syndrome – syndrom náhlého úmrtí kojence</vt:lpstr>
      <vt:lpstr>Instituciální (ústavní) péče o děti</vt:lpstr>
      <vt:lpstr>Snímek 74</vt:lpstr>
      <vt:lpstr>Indikace přijetí jsou</vt:lpstr>
      <vt:lpstr>Děti ve věku nad 3 roky</vt:lpstr>
      <vt:lpstr>Další institucionální péče</vt:lpstr>
      <vt:lpstr>Formy náhradní rodinné péče</vt:lpstr>
      <vt:lpstr>Formy náhradní rodinné péče</vt:lpstr>
      <vt:lpstr>Handicapované dítě</vt:lpstr>
      <vt:lpstr>Kategorie handicapu podle závažnosti zdravotního stavu</vt:lpstr>
      <vt:lpstr>Typy a formy handicapu u dětí</vt:lpstr>
      <vt:lpstr>Smyslové postižení</vt:lpstr>
      <vt:lpstr>Duševní postižení – mentální retardace</vt:lpstr>
      <vt:lpstr>Chronické onemocnění</vt:lpstr>
      <vt:lpstr>Dýchací cesty - Respirační onemocnění</vt:lpstr>
      <vt:lpstr>Snímek 87</vt:lpstr>
      <vt:lpstr>Snímek 88</vt:lpstr>
      <vt:lpstr>Snímek 89</vt:lpstr>
      <vt:lpstr>Vitální funkce</vt:lpstr>
      <vt:lpstr>Příznaky respiračního onemocnění</vt:lpstr>
      <vt:lpstr>Péče o dýchací cesty</vt:lpstr>
      <vt:lpstr>Onemocnění dýchacích cest v dětském věku</vt:lpstr>
      <vt:lpstr>Akutní laryngitida</vt:lpstr>
      <vt:lpstr>Akutní epiglotitida</vt:lpstr>
      <vt:lpstr>Snímek 96</vt:lpstr>
      <vt:lpstr>Akutní bronchitida/bronchiolitida</vt:lpstr>
      <vt:lpstr>Pneumonie - infekční</vt:lpstr>
      <vt:lpstr>Etiologie komunitní pneumonie</vt:lpstr>
      <vt:lpstr>Dle závažnosti</vt:lpstr>
      <vt:lpstr>Snímek 101</vt:lpstr>
      <vt:lpstr>Cystická fibróza</vt:lpstr>
      <vt:lpstr>Klinický obraz</vt:lpstr>
      <vt:lpstr>Snímek 104</vt:lpstr>
      <vt:lpstr>Diagnostika</vt:lpstr>
      <vt:lpstr>Léčba</vt:lpstr>
      <vt:lpstr>Kauzální terapie</vt:lpstr>
      <vt:lpstr>Astma</vt:lpstr>
      <vt:lpstr>Terapie astmatu</vt:lpstr>
      <vt:lpstr>Cizí těleso v dýchacích cestách</vt:lpstr>
      <vt:lpstr>Cizí těleso v DC - PNP</vt:lpstr>
      <vt:lpstr>Snímek 112</vt:lpstr>
      <vt:lpstr>Kardiologická onemocnění v dětském věku</vt:lpstr>
      <vt:lpstr>Příznaky</vt:lpstr>
      <vt:lpstr>Snímek 115</vt:lpstr>
      <vt:lpstr>Vrozené srdeční vady bez cyanózy Levopravý zkrat, krev proudí z místa vyššího tlaku do místa nižšího tlaku </vt:lpstr>
      <vt:lpstr>Snímek 117</vt:lpstr>
      <vt:lpstr>Snímek 118</vt:lpstr>
      <vt:lpstr>Obstrukční vady</vt:lpstr>
      <vt:lpstr>Snímek 120</vt:lpstr>
      <vt:lpstr>Vrozené srdeční vady s cyanózou Zkrat zprava doleva </vt:lpstr>
      <vt:lpstr>Fallotova tetralogie</vt:lpstr>
      <vt:lpstr>Onemocnění urotraktu v dětském věku</vt:lpstr>
      <vt:lpstr>Akutní cystitida</vt:lpstr>
      <vt:lpstr>Akutní pyelonefritida</vt:lpstr>
      <vt:lpstr>Vezikouretrální reflux</vt:lpstr>
      <vt:lpstr>Pojmy</vt:lpstr>
      <vt:lpstr>Zdroje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Ošetřovatelská péče v pediatrických oborech 1  Vysoká škola zdravotnická</dc:title>
  <dc:creator>Michala Komyšáková</dc:creator>
  <cp:lastModifiedBy>aghova23814</cp:lastModifiedBy>
  <cp:revision>14</cp:revision>
  <dcterms:created xsi:type="dcterms:W3CDTF">2023-05-23T16:12:32Z</dcterms:created>
  <dcterms:modified xsi:type="dcterms:W3CDTF">2023-06-06T16:11:10Z</dcterms:modified>
</cp:coreProperties>
</file>