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3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CBC74FD5-BCB2-4E6B-B518-5C80DDCC6DA8}" type="datetimeFigureOut">
              <a:rPr lang="cs-CZ" smtClean="0"/>
              <a:t>26.3.2014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nice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nice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á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á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á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8B4FA793-FEF9-4795-BFF5-AB9AA65A3B12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74FD5-BCB2-4E6B-B518-5C80DDCC6DA8}" type="datetimeFigureOut">
              <a:rPr lang="cs-CZ" smtClean="0"/>
              <a:t>26.3.2014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A793-FEF9-4795-BFF5-AB9AA65A3B1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74FD5-BCB2-4E6B-B518-5C80DDCC6DA8}" type="datetimeFigureOut">
              <a:rPr lang="cs-CZ" smtClean="0"/>
              <a:t>26.3.2014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A793-FEF9-4795-BFF5-AB9AA65A3B1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BC74FD5-BCB2-4E6B-B518-5C80DDCC6DA8}" type="datetimeFigureOut">
              <a:rPr lang="cs-CZ" smtClean="0"/>
              <a:t>26.3.2014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B4FA793-FEF9-4795-BFF5-AB9AA65A3B12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CBC74FD5-BCB2-4E6B-B518-5C80DDCC6DA8}" type="datetimeFigureOut">
              <a:rPr lang="cs-CZ" smtClean="0"/>
              <a:t>26.3.2014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nice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nice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á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á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á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nice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8B4FA793-FEF9-4795-BFF5-AB9AA65A3B12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74FD5-BCB2-4E6B-B518-5C80DDCC6DA8}" type="datetimeFigureOut">
              <a:rPr lang="cs-CZ" smtClean="0"/>
              <a:t>26.3.2014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A793-FEF9-4795-BFF5-AB9AA65A3B12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74FD5-BCB2-4E6B-B518-5C80DDCC6DA8}" type="datetimeFigureOut">
              <a:rPr lang="cs-CZ" smtClean="0"/>
              <a:t>26.3.2014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A793-FEF9-4795-BFF5-AB9AA65A3B12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BC74FD5-BCB2-4E6B-B518-5C80DDCC6DA8}" type="datetimeFigureOut">
              <a:rPr lang="cs-CZ" smtClean="0"/>
              <a:t>26.3.2014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B4FA793-FEF9-4795-BFF5-AB9AA65A3B12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74FD5-BCB2-4E6B-B518-5C80DDCC6DA8}" type="datetimeFigureOut">
              <a:rPr lang="cs-CZ" smtClean="0"/>
              <a:t>26.3.2014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A793-FEF9-4795-BFF5-AB9AA65A3B1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BC74FD5-BCB2-4E6B-B518-5C80DDCC6DA8}" type="datetimeFigureOut">
              <a:rPr lang="cs-CZ" smtClean="0"/>
              <a:t>26.3.2014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B4FA793-FEF9-4795-BFF5-AB9AA65A3B12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nice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BC74FD5-BCB2-4E6B-B518-5C80DDCC6DA8}" type="datetimeFigureOut">
              <a:rPr lang="cs-CZ" smtClean="0"/>
              <a:t>26.3.2014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B4FA793-FEF9-4795-BFF5-AB9AA65A3B12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BC74FD5-BCB2-4E6B-B518-5C80DDCC6DA8}" type="datetimeFigureOut">
              <a:rPr lang="cs-CZ" smtClean="0"/>
              <a:t>26.3.2014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B4FA793-FEF9-4795-BFF5-AB9AA65A3B12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Bipolární afektivní porucha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34453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Projevy manického syndromu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cs-CZ" b="1" dirty="0"/>
              <a:t>základní trias </a:t>
            </a:r>
            <a:r>
              <a:rPr lang="cs-CZ" dirty="0"/>
              <a:t>– povznesená nálada, zrychlené myšlení, zrychlené psychomotorické tempo</a:t>
            </a:r>
          </a:p>
          <a:p>
            <a:pPr lvl="0"/>
            <a:r>
              <a:rPr lang="cs-CZ" b="1" dirty="0"/>
              <a:t>objektivní</a:t>
            </a:r>
            <a:r>
              <a:rPr lang="cs-CZ" dirty="0"/>
              <a:t> poruchy spánku</a:t>
            </a:r>
          </a:p>
          <a:p>
            <a:pPr lvl="0"/>
            <a:r>
              <a:rPr lang="cs-CZ" dirty="0"/>
              <a:t>zvýšená aktivita</a:t>
            </a:r>
          </a:p>
          <a:p>
            <a:pPr lvl="0"/>
            <a:r>
              <a:rPr lang="cs-CZ" dirty="0"/>
              <a:t>zvýšené sebevědomí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11498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Projevy manického </a:t>
            </a:r>
            <a:r>
              <a:rPr lang="cs-CZ" dirty="0" smtClean="0"/>
              <a:t>syndromu – </a:t>
            </a:r>
            <a:r>
              <a:rPr lang="cs-CZ" dirty="0" err="1" smtClean="0"/>
              <a:t>pokr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7467600" cy="4989168"/>
          </a:xfrm>
        </p:spPr>
        <p:txBody>
          <a:bodyPr>
            <a:normAutofit lnSpcReduction="10000"/>
          </a:bodyPr>
          <a:lstStyle/>
          <a:p>
            <a:pPr lvl="0"/>
            <a:r>
              <a:rPr lang="cs-CZ" dirty="0" err="1"/>
              <a:t>moria</a:t>
            </a:r>
            <a:r>
              <a:rPr lang="cs-CZ" dirty="0"/>
              <a:t> – neadekvátní vtipkování bez zábran (vyskytuje se u některých organických poruch)</a:t>
            </a:r>
          </a:p>
          <a:p>
            <a:pPr lvl="0"/>
            <a:r>
              <a:rPr lang="cs-CZ" dirty="0"/>
              <a:t>rezonantní nálada </a:t>
            </a:r>
          </a:p>
          <a:p>
            <a:pPr lvl="0"/>
            <a:r>
              <a:rPr lang="cs-CZ" dirty="0"/>
              <a:t>neklid </a:t>
            </a:r>
          </a:p>
          <a:p>
            <a:pPr lvl="0"/>
            <a:r>
              <a:rPr lang="cs-CZ" dirty="0"/>
              <a:t>agrese</a:t>
            </a:r>
          </a:p>
          <a:p>
            <a:pPr lvl="0"/>
            <a:r>
              <a:rPr lang="cs-CZ" dirty="0"/>
              <a:t>megalomanské bludy</a:t>
            </a:r>
          </a:p>
          <a:p>
            <a:pPr lvl="0"/>
            <a:r>
              <a:rPr lang="cs-CZ" dirty="0"/>
              <a:t>zvýšená sexuální aktivita</a:t>
            </a:r>
          </a:p>
          <a:p>
            <a:pPr lvl="0"/>
            <a:r>
              <a:rPr lang="cs-CZ" dirty="0"/>
              <a:t>ignorace nebo bagatelizace somatických </a:t>
            </a:r>
            <a:r>
              <a:rPr lang="cs-CZ" dirty="0" smtClean="0"/>
              <a:t>obtíží</a:t>
            </a:r>
          </a:p>
          <a:p>
            <a:pPr marL="0" lvl="0" indent="0">
              <a:buNone/>
            </a:pPr>
            <a:endParaRPr lang="cs-CZ" dirty="0"/>
          </a:p>
          <a:p>
            <a:r>
              <a:rPr lang="cs-CZ" dirty="0"/>
              <a:t>V rámci mánie mohou nemocní nadměrně nakupovat, cestovat, rozdávat své věci, snažit se pomáhat (chaoticky, bez efektu), nepřiměřeně se </a:t>
            </a:r>
            <a:r>
              <a:rPr lang="cs-CZ" dirty="0" smtClean="0"/>
              <a:t>oblékat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706668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Mánie může probíhat v</a:t>
            </a:r>
            <a:r>
              <a:rPr lang="cs-CZ" dirty="0"/>
              <a:t> </a:t>
            </a:r>
            <a:r>
              <a:rPr lang="cs-CZ" dirty="0" smtClean="0"/>
              <a:t>rámci:</a:t>
            </a:r>
          </a:p>
          <a:p>
            <a:pPr>
              <a:buFontTx/>
              <a:buChar char="-"/>
            </a:pPr>
            <a:r>
              <a:rPr lang="cs-CZ" dirty="0" smtClean="0"/>
              <a:t>bipolární </a:t>
            </a:r>
            <a:r>
              <a:rPr lang="cs-CZ" dirty="0"/>
              <a:t>afektivní </a:t>
            </a:r>
            <a:r>
              <a:rPr lang="cs-CZ" dirty="0" smtClean="0"/>
              <a:t>poruchy</a:t>
            </a:r>
          </a:p>
          <a:p>
            <a:pPr>
              <a:buFontTx/>
              <a:buChar char="-"/>
            </a:pPr>
            <a:r>
              <a:rPr lang="cs-CZ" dirty="0" err="1" smtClean="0"/>
              <a:t>schizoafektivní</a:t>
            </a:r>
            <a:r>
              <a:rPr lang="cs-CZ" dirty="0" smtClean="0"/>
              <a:t> poruchy</a:t>
            </a:r>
          </a:p>
          <a:p>
            <a:pPr>
              <a:buFontTx/>
              <a:buChar char="-"/>
            </a:pPr>
            <a:r>
              <a:rPr lang="cs-CZ" dirty="0" smtClean="0"/>
              <a:t>některých </a:t>
            </a:r>
            <a:r>
              <a:rPr lang="cs-CZ" dirty="0"/>
              <a:t>poruch </a:t>
            </a:r>
            <a:r>
              <a:rPr lang="cs-CZ" dirty="0" smtClean="0"/>
              <a:t>osobnosti</a:t>
            </a:r>
          </a:p>
          <a:p>
            <a:pPr>
              <a:buFontTx/>
              <a:buChar char="-"/>
            </a:pPr>
            <a:r>
              <a:rPr lang="cs-CZ" dirty="0" smtClean="0"/>
              <a:t>některých </a:t>
            </a:r>
            <a:r>
              <a:rPr lang="cs-CZ" dirty="0"/>
              <a:t>organických </a:t>
            </a:r>
            <a:r>
              <a:rPr lang="cs-CZ" dirty="0" smtClean="0"/>
              <a:t>poruch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980778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léčba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Důležité - přesvědčení </a:t>
            </a:r>
            <a:r>
              <a:rPr lang="cs-CZ" dirty="0"/>
              <a:t>pacienta o nutnosti léčby, protože manický pacient není většinou schopný svůj stav reálně </a:t>
            </a:r>
            <a:r>
              <a:rPr lang="cs-CZ" dirty="0" smtClean="0"/>
              <a:t>posoudit</a:t>
            </a:r>
          </a:p>
          <a:p>
            <a:r>
              <a:rPr lang="cs-CZ" dirty="0"/>
              <a:t>f</a:t>
            </a:r>
            <a:r>
              <a:rPr lang="cs-CZ" dirty="0" smtClean="0"/>
              <a:t>armakoterapie - </a:t>
            </a:r>
            <a:r>
              <a:rPr lang="cs-CZ" dirty="0"/>
              <a:t>neuroleptika, případně neuroleptika v kombinaci s benzodiazepiny, dále </a:t>
            </a:r>
            <a:r>
              <a:rPr lang="cs-CZ" dirty="0" err="1" smtClean="0"/>
              <a:t>thymoprofylaktika</a:t>
            </a:r>
            <a:endParaRPr lang="cs-CZ" dirty="0" smtClean="0"/>
          </a:p>
          <a:p>
            <a:r>
              <a:rPr lang="cs-CZ" dirty="0"/>
              <a:t>p</a:t>
            </a:r>
            <a:r>
              <a:rPr lang="cs-CZ" dirty="0" smtClean="0"/>
              <a:t>ři </a:t>
            </a:r>
            <a:r>
              <a:rPr lang="cs-CZ" dirty="0" err="1" smtClean="0"/>
              <a:t>farmakorezistenci</a:t>
            </a:r>
            <a:r>
              <a:rPr lang="cs-CZ" dirty="0" smtClean="0"/>
              <a:t> – ECT</a:t>
            </a:r>
          </a:p>
          <a:p>
            <a:r>
              <a:rPr lang="cs-CZ" dirty="0" smtClean="0"/>
              <a:t>postupné zapojování do terapeutických aktivit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44866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Ošetřovatelská péče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stanovit jasné hranice přípustnosti chování </a:t>
            </a:r>
            <a:r>
              <a:rPr lang="cs-CZ" dirty="0" smtClean="0"/>
              <a:t>pacienta</a:t>
            </a:r>
          </a:p>
          <a:p>
            <a:r>
              <a:rPr lang="cs-CZ" dirty="0"/>
              <a:t>zachovávat profesionální přístup (nenechat se vyprovokovat od pacienta a naopak pacienta nevyprovokovat k agresi</a:t>
            </a:r>
            <a:r>
              <a:rPr lang="cs-CZ" dirty="0" smtClean="0"/>
              <a:t>)</a:t>
            </a:r>
          </a:p>
          <a:p>
            <a:r>
              <a:rPr lang="cs-CZ" dirty="0"/>
              <a:t>v případě velkého neklidu nebo agrese se přistupuje k restriktivním </a:t>
            </a:r>
            <a:r>
              <a:rPr lang="cs-CZ" dirty="0" smtClean="0"/>
              <a:t>opatřením (jako možnost poslední volby, dříve pohovor, neklidová medikace atd.)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170932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Ošetřovatelská péče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Dohled na:</a:t>
            </a:r>
          </a:p>
          <a:p>
            <a:pPr lvl="0"/>
            <a:r>
              <a:rPr lang="cs-CZ" dirty="0"/>
              <a:t>chování a to z diagnostických důvodů a také s ohledem na jeho bezpečnost; vzhledem ke zvýšenému sebevědomí a zvýšené aktivitě se mohou dostat do situací, kde může hrozit nebezpečí úrazu </a:t>
            </a:r>
          </a:p>
          <a:p>
            <a:pPr lvl="0"/>
            <a:r>
              <a:rPr lang="cs-CZ" dirty="0"/>
              <a:t>užívání léků, které často odmítají</a:t>
            </a:r>
          </a:p>
          <a:p>
            <a:pPr lvl="0"/>
            <a:r>
              <a:rPr lang="cs-CZ" dirty="0"/>
              <a:t>příjem stravy - pacienti „nemají čas se najíst“</a:t>
            </a:r>
          </a:p>
          <a:p>
            <a:pPr lvl="0"/>
            <a:r>
              <a:rPr lang="cs-CZ" dirty="0"/>
              <a:t>příjem tekutin – pacienti „nemají čas pít“ nebo opačně hrozí nadměrný příjem </a:t>
            </a:r>
            <a:r>
              <a:rPr lang="cs-CZ" dirty="0" smtClean="0"/>
              <a:t>tekutin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172431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Ošetřovatelská péče - </a:t>
            </a:r>
            <a:r>
              <a:rPr lang="cs-CZ" dirty="0" err="1" smtClean="0"/>
              <a:t>Pokr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cs-CZ" dirty="0"/>
              <a:t>osobní hygienu, pacienti „nemají čas se umýt“, nepociťují potřebu se mýt</a:t>
            </a:r>
          </a:p>
          <a:p>
            <a:pPr lvl="0"/>
            <a:r>
              <a:rPr lang="cs-CZ" dirty="0"/>
              <a:t>vyprazdňování – pacienti „nemají čas jít na WC“</a:t>
            </a:r>
          </a:p>
          <a:p>
            <a:pPr lvl="0"/>
            <a:r>
              <a:rPr lang="cs-CZ" dirty="0"/>
              <a:t>oblečení a úpravu – pacienti „nemají čas se obléknout, učesat apod.“ nebo naopak volí naprosto neadekvátní ošacení, ženy líčení</a:t>
            </a:r>
          </a:p>
          <a:p>
            <a:pPr lvl="0"/>
            <a:r>
              <a:rPr lang="cs-CZ" dirty="0"/>
              <a:t>na somatický stav pacienta – pacienti ignorují příznaky somatických onemocnění, nežádoucích účinků léků atd.</a:t>
            </a:r>
          </a:p>
          <a:p>
            <a:pPr lvl="0"/>
            <a:r>
              <a:rPr lang="cs-CZ" dirty="0"/>
              <a:t>spánek – monitorace průběhu noci (kdy pacient usnul a kdy se probudil)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594356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Ošetřovatelská péče - </a:t>
            </a:r>
            <a:r>
              <a:rPr lang="cs-CZ" dirty="0" err="1"/>
              <a:t>Pokr</a:t>
            </a:r>
            <a:r>
              <a:rPr lang="cs-CZ" dirty="0"/>
              <a:t>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kontrola věcí manických pacientů z hygienických a bezpečnostních </a:t>
            </a:r>
            <a:r>
              <a:rPr lang="cs-CZ" dirty="0" smtClean="0"/>
              <a:t>důvodů (</a:t>
            </a:r>
            <a:r>
              <a:rPr lang="cs-CZ" dirty="0"/>
              <a:t>pacienti často shromažďují různé předměty, potraviny apod</a:t>
            </a:r>
            <a:r>
              <a:rPr lang="cs-CZ" dirty="0" smtClean="0"/>
              <a:t>.)</a:t>
            </a:r>
          </a:p>
          <a:p>
            <a:r>
              <a:rPr lang="cs-CZ" dirty="0"/>
              <a:t>Po odeznění akutních příznaků mánie bývá pacient vystaven dopadu svého počínání během mánie (horentní účty za telefon, dluhy na debetních kartách, rozdané vybavení bytu a oblečení, atd.), které je vhodné v rámci ošetřovatelské péče, ve spolupráci se sociální pracovnicí, pomoci pacientovi řešit.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862818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Ošetřovatelská péče - </a:t>
            </a:r>
            <a:r>
              <a:rPr lang="cs-CZ" dirty="0" err="1"/>
              <a:t>Pokr</a:t>
            </a:r>
            <a:r>
              <a:rPr lang="cs-CZ" dirty="0"/>
              <a:t>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edukace </a:t>
            </a:r>
            <a:r>
              <a:rPr lang="cs-CZ" dirty="0"/>
              <a:t>pacienta, případně i jeho blízkých, především o nutnosti užívání předepsané medikace, včasné rozpoznání a nepodceňování příznaků </a:t>
            </a:r>
            <a:r>
              <a:rPr lang="cs-CZ" dirty="0" smtClean="0"/>
              <a:t>onemocnění</a:t>
            </a:r>
          </a:p>
          <a:p>
            <a:endParaRPr lang="cs-CZ" dirty="0"/>
          </a:p>
          <a:p>
            <a:r>
              <a:rPr lang="cs-CZ" dirty="0" smtClean="0"/>
              <a:t>zajištění klidného </a:t>
            </a:r>
            <a:r>
              <a:rPr lang="cs-CZ" dirty="0"/>
              <a:t>prostředí ostatním </a:t>
            </a:r>
            <a:r>
              <a:rPr lang="cs-CZ" dirty="0" smtClean="0"/>
              <a:t>pacientům</a:t>
            </a:r>
            <a:endParaRPr lang="cs-CZ" dirty="0"/>
          </a:p>
          <a:p>
            <a:r>
              <a:rPr lang="cs-CZ" dirty="0" smtClean="0"/>
              <a:t>důraz </a:t>
            </a:r>
            <a:r>
              <a:rPr lang="cs-CZ" dirty="0"/>
              <a:t>je kladen na dodržování režimu oddělení, především zachovávání nočního </a:t>
            </a:r>
            <a:r>
              <a:rPr lang="cs-CZ" dirty="0" smtClean="0"/>
              <a:t>klidu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77282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Bipolární afektivní porucha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F31 . x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Porucha je charakterizovaná </a:t>
            </a:r>
            <a:r>
              <a:rPr lang="cs-CZ" dirty="0" smtClean="0"/>
              <a:t>dvěma </a:t>
            </a:r>
            <a:r>
              <a:rPr lang="cs-CZ" dirty="0"/>
              <a:t>nebo více fázemi‚ </a:t>
            </a:r>
            <a:r>
              <a:rPr lang="cs-CZ" dirty="0" smtClean="0"/>
              <a:t>při </a:t>
            </a:r>
            <a:r>
              <a:rPr lang="cs-CZ" dirty="0"/>
              <a:t>nichž je </a:t>
            </a:r>
            <a:r>
              <a:rPr lang="cs-CZ" dirty="0" smtClean="0"/>
              <a:t>nálada </a:t>
            </a:r>
            <a:r>
              <a:rPr lang="cs-CZ" dirty="0"/>
              <a:t>a </a:t>
            </a:r>
            <a:r>
              <a:rPr lang="cs-CZ" dirty="0" smtClean="0"/>
              <a:t>úroveň </a:t>
            </a:r>
            <a:r>
              <a:rPr lang="cs-CZ" dirty="0"/>
              <a:t>aktivity pacienta </a:t>
            </a:r>
            <a:r>
              <a:rPr lang="cs-CZ" dirty="0" smtClean="0"/>
              <a:t>významně </a:t>
            </a:r>
            <a:r>
              <a:rPr lang="cs-CZ" dirty="0"/>
              <a:t>narušena. Tato </a:t>
            </a:r>
            <a:r>
              <a:rPr lang="cs-CZ" dirty="0" smtClean="0"/>
              <a:t>porucha </a:t>
            </a:r>
            <a:r>
              <a:rPr lang="cs-CZ" dirty="0"/>
              <a:t>tkví v tom‚ že za </a:t>
            </a:r>
            <a:r>
              <a:rPr lang="cs-CZ" dirty="0" smtClean="0"/>
              <a:t>určitých </a:t>
            </a:r>
            <a:r>
              <a:rPr lang="cs-CZ" dirty="0"/>
              <a:t>okolností je patrná zvýšená </a:t>
            </a:r>
            <a:r>
              <a:rPr lang="cs-CZ" dirty="0" smtClean="0"/>
              <a:t>nálada</a:t>
            </a:r>
            <a:r>
              <a:rPr lang="cs-CZ" dirty="0"/>
              <a:t>‚ energie a aktivita (</a:t>
            </a:r>
            <a:r>
              <a:rPr lang="cs-CZ" dirty="0" err="1"/>
              <a:t>hypomanie</a:t>
            </a:r>
            <a:r>
              <a:rPr lang="cs-CZ" dirty="0"/>
              <a:t> anebo </a:t>
            </a:r>
            <a:r>
              <a:rPr lang="cs-CZ" dirty="0" err="1"/>
              <a:t>manie</a:t>
            </a:r>
            <a:r>
              <a:rPr lang="cs-CZ" dirty="0"/>
              <a:t>)‚ jindy 	</a:t>
            </a:r>
            <a:r>
              <a:rPr lang="cs-CZ" dirty="0" smtClean="0"/>
              <a:t>zhoršení </a:t>
            </a:r>
            <a:r>
              <a:rPr lang="cs-CZ" dirty="0"/>
              <a:t>nálady a snížení </a:t>
            </a:r>
            <a:r>
              <a:rPr lang="cs-CZ" dirty="0" smtClean="0"/>
              <a:t>aktivity a energie (deprese). Pacient trpící pouze opakovanými atakami </a:t>
            </a:r>
            <a:r>
              <a:rPr lang="cs-CZ" dirty="0" err="1" smtClean="0"/>
              <a:t>manie</a:t>
            </a:r>
            <a:r>
              <a:rPr lang="cs-CZ" dirty="0" smtClean="0"/>
              <a:t> nebo </a:t>
            </a:r>
            <a:r>
              <a:rPr lang="cs-CZ" dirty="0" err="1" smtClean="0"/>
              <a:t>hypomanie</a:t>
            </a:r>
            <a:r>
              <a:rPr lang="cs-CZ" dirty="0" smtClean="0"/>
              <a:t>, se zařazuje jako bipolární.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13875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Oš</a:t>
            </a:r>
            <a:r>
              <a:rPr lang="cs-CZ" dirty="0" smtClean="0"/>
              <a:t>. péče o depresivního pacienta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Depresivní syndrom </a:t>
            </a:r>
            <a:r>
              <a:rPr lang="cs-CZ" dirty="0" smtClean="0"/>
              <a:t>- patří </a:t>
            </a:r>
            <a:r>
              <a:rPr lang="cs-CZ" dirty="0"/>
              <a:t>mezi nejčastější syndromy, </a:t>
            </a:r>
            <a:r>
              <a:rPr lang="cs-CZ" dirty="0" smtClean="0"/>
              <a:t>velice široká paleta </a:t>
            </a:r>
            <a:r>
              <a:rPr lang="cs-CZ" dirty="0"/>
              <a:t>intenzity </a:t>
            </a:r>
            <a:r>
              <a:rPr lang="cs-CZ" dirty="0" smtClean="0"/>
              <a:t>               (od </a:t>
            </a:r>
            <a:r>
              <a:rPr lang="cs-CZ" dirty="0"/>
              <a:t>nejlehčích forem až po </a:t>
            </a:r>
            <a:r>
              <a:rPr lang="cs-CZ" dirty="0" smtClean="0"/>
              <a:t>život </a:t>
            </a:r>
            <a:r>
              <a:rPr lang="cs-CZ" dirty="0"/>
              <a:t>ohrožující </a:t>
            </a:r>
            <a:r>
              <a:rPr lang="cs-CZ" dirty="0" smtClean="0"/>
              <a:t>stavy), rozvoj může být pozvolný i velice rychlý</a:t>
            </a:r>
          </a:p>
          <a:p>
            <a:r>
              <a:rPr lang="cs-CZ" dirty="0" smtClean="0"/>
              <a:t>Sezónní výskyt - </a:t>
            </a:r>
            <a:r>
              <a:rPr lang="cs-CZ" dirty="0"/>
              <a:t>výskyt v jarních nebo podzimních </a:t>
            </a:r>
            <a:r>
              <a:rPr lang="cs-CZ" dirty="0" smtClean="0"/>
              <a:t>měsících</a:t>
            </a:r>
          </a:p>
          <a:p>
            <a:r>
              <a:rPr lang="cs-CZ" dirty="0"/>
              <a:t>Příčinou deprese mohou být biologické, psychosociální nebo smíšené </a:t>
            </a:r>
            <a:r>
              <a:rPr lang="cs-CZ" dirty="0" smtClean="0"/>
              <a:t>faktory</a:t>
            </a:r>
          </a:p>
          <a:p>
            <a:endParaRPr lang="cs-CZ" dirty="0"/>
          </a:p>
          <a:p>
            <a:pPr lvl="0"/>
            <a:r>
              <a:rPr lang="cs-CZ" sz="1500" dirty="0"/>
              <a:t>10-20% celosvětové populace onemocní některou z forem deprese</a:t>
            </a:r>
          </a:p>
          <a:p>
            <a:pPr lvl="0"/>
            <a:r>
              <a:rPr lang="cs-CZ" sz="1500" dirty="0"/>
              <a:t>až 50% pacientů s depresivní poruchou vykoná sebevražedný pokus </a:t>
            </a:r>
          </a:p>
          <a:p>
            <a:r>
              <a:rPr lang="cs-CZ" sz="1500" dirty="0"/>
              <a:t>a 5-15% ukončí svůj život sebevraždou </a:t>
            </a:r>
            <a:endParaRPr lang="cs-CZ" sz="1500" dirty="0" smtClean="0"/>
          </a:p>
          <a:p>
            <a:pPr lvl="0"/>
            <a:r>
              <a:rPr lang="cs-CZ" sz="1500" dirty="0"/>
              <a:t>ženy trpí depresí 2x – 3x častěji než muži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716689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Projevy depresivního syndromu</a:t>
            </a:r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b="1" dirty="0"/>
              <a:t>základní trias </a:t>
            </a:r>
            <a:r>
              <a:rPr lang="cs-CZ" dirty="0"/>
              <a:t>- chorobně smutná nálada, zpomalené myšlení a utlumená psychomotorika </a:t>
            </a:r>
            <a:endParaRPr lang="cs-CZ" dirty="0" smtClean="0"/>
          </a:p>
          <a:p>
            <a:pPr lvl="0"/>
            <a:r>
              <a:rPr lang="cs-CZ" dirty="0" err="1" smtClean="0"/>
              <a:t>autoakuzace</a:t>
            </a:r>
            <a:endParaRPr lang="cs-CZ" dirty="0"/>
          </a:p>
          <a:p>
            <a:pPr lvl="0"/>
            <a:r>
              <a:rPr lang="cs-CZ" dirty="0"/>
              <a:t>pesimismus</a:t>
            </a:r>
          </a:p>
          <a:p>
            <a:pPr lvl="0"/>
            <a:r>
              <a:rPr lang="cs-CZ" dirty="0" err="1"/>
              <a:t>anhedonie</a:t>
            </a:r>
            <a:endParaRPr lang="cs-CZ" dirty="0"/>
          </a:p>
          <a:p>
            <a:pPr lvl="0"/>
            <a:r>
              <a:rPr lang="cs-CZ" dirty="0"/>
              <a:t>sebepodceňování</a:t>
            </a:r>
          </a:p>
          <a:p>
            <a:pPr lvl="0"/>
            <a:r>
              <a:rPr lang="cs-CZ" dirty="0"/>
              <a:t>poruchy paměti</a:t>
            </a:r>
          </a:p>
          <a:p>
            <a:pPr lvl="0"/>
            <a:r>
              <a:rPr lang="cs-CZ" dirty="0"/>
              <a:t>snížení komunikace až mutismus</a:t>
            </a:r>
          </a:p>
          <a:p>
            <a:pPr lvl="0"/>
            <a:r>
              <a:rPr lang="cs-CZ" dirty="0"/>
              <a:t>snížení mimiky a celkové pohybové aktivity</a:t>
            </a:r>
          </a:p>
          <a:p>
            <a:pPr lvl="0"/>
            <a:r>
              <a:rPr lang="cs-CZ" dirty="0"/>
              <a:t>snížená </a:t>
            </a:r>
            <a:r>
              <a:rPr lang="cs-CZ" dirty="0" smtClean="0"/>
              <a:t>spontaneita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68896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Projevy depresivního syndromu</a:t>
            </a:r>
            <a:r>
              <a:rPr lang="cs-CZ" dirty="0"/>
              <a:t> </a:t>
            </a:r>
            <a:r>
              <a:rPr lang="cs-CZ" dirty="0" smtClean="0"/>
              <a:t>- </a:t>
            </a:r>
            <a:r>
              <a:rPr lang="cs-CZ" dirty="0" err="1" smtClean="0"/>
              <a:t>pokr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cs-CZ" dirty="0"/>
              <a:t>poruchy spánku (u těžších forem se objevují tzv. ranní </a:t>
            </a:r>
            <a:r>
              <a:rPr lang="cs-CZ" dirty="0" err="1"/>
              <a:t>pesima</a:t>
            </a:r>
            <a:r>
              <a:rPr lang="cs-CZ" dirty="0"/>
              <a:t>)</a:t>
            </a:r>
          </a:p>
          <a:p>
            <a:pPr lvl="0"/>
            <a:r>
              <a:rPr lang="cs-CZ" dirty="0"/>
              <a:t>úzkost – může vyvolávat neklid </a:t>
            </a:r>
          </a:p>
          <a:p>
            <a:pPr lvl="0"/>
            <a:r>
              <a:rPr lang="cs-CZ" dirty="0" smtClean="0"/>
              <a:t>neupravený </a:t>
            </a:r>
            <a:r>
              <a:rPr lang="cs-CZ" dirty="0"/>
              <a:t>až zanedbaný vzhled pacienta </a:t>
            </a:r>
          </a:p>
          <a:p>
            <a:r>
              <a:rPr lang="cs-CZ" dirty="0"/>
              <a:t>somatické příznaky - např. nechutenství a váhový úbytek, různě lokalizované bolesti (hlavy, svalů apod.) nebo jiné tělesné příznaky (např. bušení srdce, svírání na hrudníku, těžké polykání, tíha v končetinách), obstipace, mydriáza</a:t>
            </a:r>
          </a:p>
        </p:txBody>
      </p:sp>
    </p:spTree>
    <p:extLst>
      <p:ext uri="{BB962C8B-B14F-4D97-AF65-F5344CB8AC3E}">
        <p14:creationId xmlns:p14="http://schemas.microsoft.com/office/powerpoint/2010/main" val="15279128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Formy deprese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izolované </a:t>
            </a:r>
            <a:r>
              <a:rPr lang="cs-CZ" dirty="0" smtClean="0"/>
              <a:t>deprese</a:t>
            </a:r>
          </a:p>
          <a:p>
            <a:r>
              <a:rPr lang="cs-CZ" dirty="0" smtClean="0"/>
              <a:t>jako </a:t>
            </a:r>
            <a:r>
              <a:rPr lang="cs-CZ" dirty="0"/>
              <a:t>příznak jiných psychiatrických poruch (např. u </a:t>
            </a:r>
            <a:r>
              <a:rPr lang="cs-CZ" dirty="0" smtClean="0"/>
              <a:t>bipolární </a:t>
            </a:r>
            <a:r>
              <a:rPr lang="cs-CZ" dirty="0"/>
              <a:t>afektivní </a:t>
            </a:r>
            <a:r>
              <a:rPr lang="cs-CZ" dirty="0" smtClean="0"/>
              <a:t>poruchy, </a:t>
            </a:r>
            <a:r>
              <a:rPr lang="cs-CZ" dirty="0"/>
              <a:t>periodickou depresivní poruchou, </a:t>
            </a:r>
            <a:r>
              <a:rPr lang="cs-CZ" dirty="0" err="1"/>
              <a:t>dys</a:t>
            </a:r>
            <a:r>
              <a:rPr lang="cs-CZ" dirty="0"/>
              <a:t>/cyklotymií, organickou afektivní poruchou, depresivním nebo smíšeným typem </a:t>
            </a:r>
            <a:r>
              <a:rPr lang="cs-CZ" dirty="0" err="1"/>
              <a:t>schizoafektivní</a:t>
            </a:r>
            <a:r>
              <a:rPr lang="cs-CZ" dirty="0"/>
              <a:t> poruchy, dále v rámci poruchy přizpůsobení, odvykacích stavů, psychotických </a:t>
            </a:r>
            <a:r>
              <a:rPr lang="cs-CZ" dirty="0" smtClean="0"/>
              <a:t>poruch)</a:t>
            </a:r>
          </a:p>
          <a:p>
            <a:r>
              <a:rPr lang="cs-CZ" dirty="0" smtClean="0"/>
              <a:t>jako </a:t>
            </a:r>
            <a:r>
              <a:rPr lang="cs-CZ" dirty="0"/>
              <a:t>doprovodný fenomén některých somatických onemocnění (např. poruchy štítné žlázy, obezita, diabetes </a:t>
            </a:r>
            <a:r>
              <a:rPr lang="cs-CZ" dirty="0" err="1"/>
              <a:t>mellitus</a:t>
            </a:r>
            <a:r>
              <a:rPr lang="cs-CZ" dirty="0"/>
              <a:t>, mononukleóza, roztroušená skleróza, aj.)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89638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Léčba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Farmakoterapie – antidepresiva (např. </a:t>
            </a:r>
            <a:r>
              <a:rPr lang="cs-CZ" dirty="0" err="1" smtClean="0"/>
              <a:t>Deprex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r>
              <a:rPr lang="cs-CZ" dirty="0" smtClean="0"/>
              <a:t>CAVE! RIZIKO TS!!!!!!</a:t>
            </a:r>
          </a:p>
          <a:p>
            <a:pPr>
              <a:buFontTx/>
              <a:buChar char="-"/>
            </a:pPr>
            <a:r>
              <a:rPr lang="cs-CZ" dirty="0" smtClean="0"/>
              <a:t>anxiolytika, neuroleptika, </a:t>
            </a:r>
            <a:r>
              <a:rPr lang="cs-CZ" dirty="0" err="1" smtClean="0"/>
              <a:t>thymoprofilaktika</a:t>
            </a:r>
            <a:endParaRPr lang="cs-CZ" dirty="0" smtClean="0"/>
          </a:p>
          <a:p>
            <a:r>
              <a:rPr lang="cs-CZ" dirty="0"/>
              <a:t>ECT</a:t>
            </a:r>
          </a:p>
          <a:p>
            <a:r>
              <a:rPr lang="cs-CZ" dirty="0"/>
              <a:t>fototerapie</a:t>
            </a:r>
          </a:p>
          <a:p>
            <a:r>
              <a:rPr lang="cs-CZ" dirty="0" err="1"/>
              <a:t>rTMS</a:t>
            </a:r>
            <a:endParaRPr lang="cs-CZ" dirty="0"/>
          </a:p>
          <a:p>
            <a:r>
              <a:rPr lang="cs-CZ" dirty="0"/>
              <a:t>spánková deprivace (krátkodobý účinek)</a:t>
            </a:r>
          </a:p>
        </p:txBody>
      </p:sp>
    </p:spTree>
    <p:extLst>
      <p:ext uri="{BB962C8B-B14F-4D97-AF65-F5344CB8AC3E}">
        <p14:creationId xmlns:p14="http://schemas.microsoft.com/office/powerpoint/2010/main" val="13331121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Ošetřovatelská péče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643192" cy="5257800"/>
          </a:xfrm>
        </p:spPr>
        <p:txBody>
          <a:bodyPr>
            <a:normAutofit lnSpcReduction="10000"/>
          </a:bodyPr>
          <a:lstStyle/>
          <a:p>
            <a:r>
              <a:rPr lang="cs-CZ" dirty="0"/>
              <a:t>navázání spolupráce mezi sestrou a pacientem je velice </a:t>
            </a:r>
            <a:r>
              <a:rPr lang="cs-CZ" dirty="0" smtClean="0"/>
              <a:t>důležité (nepodceňovat!!!)</a:t>
            </a:r>
          </a:p>
          <a:p>
            <a:r>
              <a:rPr lang="cs-CZ" dirty="0" smtClean="0"/>
              <a:t>projevovat zájem </a:t>
            </a:r>
            <a:r>
              <a:rPr lang="cs-CZ" dirty="0"/>
              <a:t>a </a:t>
            </a:r>
            <a:r>
              <a:rPr lang="cs-CZ" dirty="0" smtClean="0"/>
              <a:t>respekt</a:t>
            </a:r>
          </a:p>
          <a:p>
            <a:r>
              <a:rPr lang="cs-CZ" dirty="0"/>
              <a:t>d</a:t>
            </a:r>
            <a:r>
              <a:rPr lang="cs-CZ" dirty="0" smtClean="0"/>
              <a:t>opomoc při deficitu </a:t>
            </a:r>
            <a:r>
              <a:rPr lang="cs-CZ" dirty="0" err="1" smtClean="0"/>
              <a:t>sebepéče</a:t>
            </a:r>
            <a:endParaRPr lang="cs-CZ" dirty="0" smtClean="0"/>
          </a:p>
          <a:p>
            <a:r>
              <a:rPr lang="cs-CZ" dirty="0" smtClean="0"/>
              <a:t>dohled – nebezpečí TS, automutilace</a:t>
            </a:r>
          </a:p>
          <a:p>
            <a:r>
              <a:rPr lang="cs-CZ" dirty="0"/>
              <a:t>dohled </a:t>
            </a:r>
            <a:r>
              <a:rPr lang="cs-CZ" dirty="0" smtClean="0"/>
              <a:t>- </a:t>
            </a:r>
            <a:r>
              <a:rPr lang="cs-CZ" dirty="0"/>
              <a:t>užívání léků, příjem stravy a </a:t>
            </a:r>
            <a:r>
              <a:rPr lang="cs-CZ" dirty="0" smtClean="0"/>
              <a:t>tekutin</a:t>
            </a:r>
          </a:p>
          <a:p>
            <a:r>
              <a:rPr lang="cs-CZ" dirty="0" smtClean="0"/>
              <a:t>úprava spánku – podávání medikace, během noci umožnit pacientovi projít se, nechat rozsvícenou lampičku…(zachování klidu na oddělení)</a:t>
            </a:r>
            <a:endParaRPr lang="cs-CZ" dirty="0"/>
          </a:p>
          <a:p>
            <a:r>
              <a:rPr lang="cs-CZ" dirty="0" smtClean="0"/>
              <a:t>pozvolná aktivizace dle možností pacienta</a:t>
            </a:r>
          </a:p>
          <a:p>
            <a:r>
              <a:rPr lang="cs-CZ" dirty="0" smtClean="0"/>
              <a:t>nerozveselovat, nemoralizovat, nepodporovat v únikovém chování (doporučování dovolené, odpočinutí si od všeho,…)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494578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Oš</a:t>
            </a:r>
            <a:r>
              <a:rPr lang="cs-CZ" dirty="0" smtClean="0"/>
              <a:t>. péče o manického pacienta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Manický syndrom se rozvíjí pozvolna – nebezpečí bagatelizace prvotních příznaků</a:t>
            </a:r>
          </a:p>
          <a:p>
            <a:r>
              <a:rPr lang="cs-CZ" dirty="0"/>
              <a:t>Typickým prvotním příznakem je porucha spánku, kdy i přes jeho nedostatek se nemocný cítí </a:t>
            </a:r>
            <a:r>
              <a:rPr lang="cs-CZ" dirty="0" smtClean="0"/>
              <a:t>vyspaný</a:t>
            </a:r>
          </a:p>
          <a:p>
            <a:r>
              <a:rPr lang="cs-CZ" dirty="0"/>
              <a:t>Dále se zvyšuje aktivita pacientů, která ale není produktivní (aktivita je chaotická, pacient dělá velké plány, nevydrží u žádné činnosti</a:t>
            </a:r>
            <a:r>
              <a:rPr lang="cs-CZ" dirty="0" smtClean="0"/>
              <a:t>)</a:t>
            </a:r>
          </a:p>
          <a:p>
            <a:endParaRPr lang="cs-CZ" dirty="0"/>
          </a:p>
          <a:p>
            <a:r>
              <a:rPr lang="cs-CZ" dirty="0"/>
              <a:t>Příčinou mánie </a:t>
            </a:r>
            <a:r>
              <a:rPr lang="cs-CZ" dirty="0" smtClean="0"/>
              <a:t>jsou (stejně </a:t>
            </a:r>
            <a:r>
              <a:rPr lang="cs-CZ" dirty="0"/>
              <a:t>jako u </a:t>
            </a:r>
            <a:r>
              <a:rPr lang="cs-CZ" dirty="0" smtClean="0"/>
              <a:t>deprese) </a:t>
            </a:r>
            <a:r>
              <a:rPr lang="cs-CZ" dirty="0"/>
              <a:t>biologické, psychosociální či smíšené </a:t>
            </a:r>
            <a:r>
              <a:rPr lang="cs-CZ" dirty="0" smtClean="0"/>
              <a:t>faktory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22022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50</TotalTime>
  <Words>689</Words>
  <Application>Microsoft Office PowerPoint</Application>
  <PresentationFormat>Předvádění na obrazovce (4:3)</PresentationFormat>
  <Paragraphs>106</Paragraphs>
  <Slides>18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19" baseType="lpstr">
      <vt:lpstr>Arkýř</vt:lpstr>
      <vt:lpstr>Bipolární afektivní porucha</vt:lpstr>
      <vt:lpstr>Bipolární afektivní porucha</vt:lpstr>
      <vt:lpstr>Oš. péče o depresivního pacienta</vt:lpstr>
      <vt:lpstr>Projevy depresivního syndromu </vt:lpstr>
      <vt:lpstr>Projevy depresivního syndromu - pokr.</vt:lpstr>
      <vt:lpstr>Formy deprese</vt:lpstr>
      <vt:lpstr>Léčba</vt:lpstr>
      <vt:lpstr>Ošetřovatelská péče</vt:lpstr>
      <vt:lpstr>Oš. péče o manického pacienta</vt:lpstr>
      <vt:lpstr>Projevy manického syndromu</vt:lpstr>
      <vt:lpstr>Projevy manického syndromu – pokr.</vt:lpstr>
      <vt:lpstr>formy</vt:lpstr>
      <vt:lpstr>léčba</vt:lpstr>
      <vt:lpstr>Ošetřovatelská péče</vt:lpstr>
      <vt:lpstr>Ošetřovatelská péče</vt:lpstr>
      <vt:lpstr>Ošetřovatelská péče - Pokr.</vt:lpstr>
      <vt:lpstr>Ošetřovatelská péče - Pokr.</vt:lpstr>
      <vt:lpstr>Ošetřovatelská péče - Pokr.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Bipolární afektivní porucha</dc:title>
  <dc:creator>Tosnar</dc:creator>
  <cp:lastModifiedBy>Tošnarová Hana</cp:lastModifiedBy>
  <cp:revision>5</cp:revision>
  <dcterms:created xsi:type="dcterms:W3CDTF">2014-03-25T11:35:53Z</dcterms:created>
  <dcterms:modified xsi:type="dcterms:W3CDTF">2014-03-26T10:24:38Z</dcterms:modified>
</cp:coreProperties>
</file>