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48" r:id="rId1"/>
  </p:sldMasterIdLst>
  <p:sldIdLst>
    <p:sldId id="256" r:id="rId2"/>
    <p:sldId id="274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315" r:id="rId23"/>
    <p:sldId id="314" r:id="rId24"/>
    <p:sldId id="316" r:id="rId25"/>
    <p:sldId id="317" r:id="rId26"/>
    <p:sldId id="318" r:id="rId27"/>
    <p:sldId id="319" r:id="rId28"/>
    <p:sldId id="320" r:id="rId2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A8173-2202-4C4B-BE95-2786850BFBFF}" type="datetimeFigureOut">
              <a:rPr lang="cs-CZ" smtClean="0"/>
              <a:t>07.03.2023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39E0-A75D-453B-9768-A00A99529A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4255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A8173-2202-4C4B-BE95-2786850BFBFF}" type="datetimeFigureOut">
              <a:rPr lang="cs-CZ" smtClean="0"/>
              <a:t>07.03.2023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39E0-A75D-453B-9768-A00A99529A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2728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A8173-2202-4C4B-BE95-2786850BFBFF}" type="datetimeFigureOut">
              <a:rPr lang="cs-CZ" smtClean="0"/>
              <a:t>07.03.2023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39E0-A75D-453B-9768-A00A99529A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2428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A8173-2202-4C4B-BE95-2786850BFBFF}" type="datetimeFigureOut">
              <a:rPr lang="cs-CZ" smtClean="0"/>
              <a:t>07.03.2023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39E0-A75D-453B-9768-A00A99529A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8241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A8173-2202-4C4B-BE95-2786850BFBFF}" type="datetimeFigureOut">
              <a:rPr lang="cs-CZ" smtClean="0"/>
              <a:t>07.03.2023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39E0-A75D-453B-9768-A00A99529A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2837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A8173-2202-4C4B-BE95-2786850BFBFF}" type="datetimeFigureOut">
              <a:rPr lang="cs-CZ" smtClean="0"/>
              <a:t>07.03.2023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39E0-A75D-453B-9768-A00A99529A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163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A8173-2202-4C4B-BE95-2786850BFBFF}" type="datetimeFigureOut">
              <a:rPr lang="cs-CZ" smtClean="0"/>
              <a:t>07.03.2023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39E0-A75D-453B-9768-A00A99529A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6666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A8173-2202-4C4B-BE95-2786850BFBFF}" type="datetimeFigureOut">
              <a:rPr lang="cs-CZ" smtClean="0"/>
              <a:t>07.03.2023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39E0-A75D-453B-9768-A00A99529A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9745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A8173-2202-4C4B-BE95-2786850BFBFF}" type="datetimeFigureOut">
              <a:rPr lang="cs-CZ" smtClean="0"/>
              <a:t>07.03.2023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39E0-A75D-453B-9768-A00A99529A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6311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A8173-2202-4C4B-BE95-2786850BFBFF}" type="datetimeFigureOut">
              <a:rPr lang="cs-CZ" smtClean="0"/>
              <a:t>07.03.2023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39E0-A75D-453B-9768-A00A99529A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0987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A8173-2202-4C4B-BE95-2786850BFBFF}" type="datetimeFigureOut">
              <a:rPr lang="cs-CZ" smtClean="0"/>
              <a:t>07.03.2023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39E0-A75D-453B-9768-A00A99529A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3787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A8173-2202-4C4B-BE95-2786850BFBFF}" type="datetimeFigureOut">
              <a:rPr lang="cs-CZ" smtClean="0"/>
              <a:t>07.03.2023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F39E0-A75D-453B-9768-A00A99529A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909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hslbc.cz/" TargetMode="External"/><Relationship Id="rId13" Type="http://schemas.openxmlformats.org/officeDocument/2006/relationships/hyperlink" Target="http://www.khsolc.cz/" TargetMode="External"/><Relationship Id="rId18" Type="http://schemas.openxmlformats.org/officeDocument/2006/relationships/image" Target="../media/image7.png"/><Relationship Id="rId3" Type="http://schemas.openxmlformats.org/officeDocument/2006/relationships/hyperlink" Target="http://www.khsstc.cz/" TargetMode="External"/><Relationship Id="rId7" Type="http://schemas.openxmlformats.org/officeDocument/2006/relationships/hyperlink" Target="http://www.khsusti.cz/" TargetMode="External"/><Relationship Id="rId12" Type="http://schemas.openxmlformats.org/officeDocument/2006/relationships/hyperlink" Target="http://www.khsbrno.cz/" TargetMode="External"/><Relationship Id="rId17" Type="http://schemas.openxmlformats.org/officeDocument/2006/relationships/image" Target="../media/image6.png"/><Relationship Id="rId2" Type="http://schemas.openxmlformats.org/officeDocument/2006/relationships/hyperlink" Target="http://www.hygpraha.cz/" TargetMode="Externa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khskv.cz/" TargetMode="External"/><Relationship Id="rId11" Type="http://schemas.openxmlformats.org/officeDocument/2006/relationships/hyperlink" Target="http://www.khsjih.cz/" TargetMode="External"/><Relationship Id="rId5" Type="http://schemas.openxmlformats.org/officeDocument/2006/relationships/hyperlink" Target="http://www.khsplzen.cz/" TargetMode="External"/><Relationship Id="rId15" Type="http://schemas.openxmlformats.org/officeDocument/2006/relationships/hyperlink" Target="http://www.khszlin.cz/" TargetMode="External"/><Relationship Id="rId10" Type="http://schemas.openxmlformats.org/officeDocument/2006/relationships/hyperlink" Target="http://www.khspce.cz/" TargetMode="External"/><Relationship Id="rId4" Type="http://schemas.openxmlformats.org/officeDocument/2006/relationships/hyperlink" Target="http://www.khscb.cz/" TargetMode="External"/><Relationship Id="rId9" Type="http://schemas.openxmlformats.org/officeDocument/2006/relationships/hyperlink" Target="http://www.khshk.cz/" TargetMode="External"/><Relationship Id="rId14" Type="http://schemas.openxmlformats.org/officeDocument/2006/relationships/hyperlink" Target="http://www.khsova.cz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hyperlink" Target="http://khsstc.cz/obsah/epi_117_1.html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hyperlink" Target="http://khsstc.cz/obsah/hdm_81_1.htm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hyperlink" Target="http://khsstc.cz/obsah/hp_38_1.html" TargetMode="External"/><Relationship Id="rId5" Type="http://schemas.openxmlformats.org/officeDocument/2006/relationships/image" Target="../media/image11.png"/><Relationship Id="rId10" Type="http://schemas.openxmlformats.org/officeDocument/2006/relationships/hyperlink" Target="http://khsstc.cz/obsah/pbu_11_1.html" TargetMode="External"/><Relationship Id="rId4" Type="http://schemas.openxmlformats.org/officeDocument/2006/relationships/image" Target="../media/image10.png"/><Relationship Id="rId9" Type="http://schemas.openxmlformats.org/officeDocument/2006/relationships/hyperlink" Target="http://khsstc.cz/obsah/hok_152_1.html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4">
            <a:extLst>
              <a:ext uri="{FF2B5EF4-FFF2-40B4-BE49-F238E27FC236}">
                <a16:creationId xmlns:a16="http://schemas.microsoft.com/office/drawing/2014/main" id="{3E443FD7-A66B-4AA0-872D-B088B9BC5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94095" y="851517"/>
            <a:ext cx="5238466" cy="2991416"/>
          </a:xfrm>
        </p:spPr>
        <p:txBody>
          <a:bodyPr anchor="b">
            <a:normAutofit fontScale="90000"/>
          </a:bodyPr>
          <a:lstStyle/>
          <a:p>
            <a:pPr algn="l"/>
            <a:r>
              <a:rPr lang="cs-CZ" sz="5600" b="1" dirty="0">
                <a:ea typeface="+mj-lt"/>
                <a:cs typeface="+mj-lt"/>
              </a:rPr>
              <a:t>Systém ochrany veřejného zdraví v České republice</a:t>
            </a:r>
            <a:br>
              <a:rPr lang="cs-CZ" sz="5600" b="1" dirty="0">
                <a:ea typeface="+mj-lt"/>
                <a:cs typeface="+mj-lt"/>
              </a:rPr>
            </a:br>
            <a:br>
              <a:rPr lang="cs-CZ" sz="5600" b="1" dirty="0">
                <a:ea typeface="+mj-lt"/>
                <a:cs typeface="+mj-lt"/>
              </a:rPr>
            </a:br>
            <a:r>
              <a:rPr lang="cs-CZ" sz="1800" b="1" dirty="0">
                <a:solidFill>
                  <a:srgbClr val="0070C0"/>
                </a:solidFill>
                <a:ea typeface="+mj-lt"/>
                <a:cs typeface="+mj-lt"/>
              </a:rPr>
              <a:t>doc. MUDr. Lidmila Hamplová, PhD.</a:t>
            </a:r>
            <a:endParaRPr lang="cs-CZ" sz="1800" b="1" dirty="0">
              <a:solidFill>
                <a:srgbClr val="0070C0"/>
              </a:solidFill>
              <a:cs typeface="Calibri Light"/>
            </a:endParaRPr>
          </a:p>
        </p:txBody>
      </p:sp>
      <p:sp>
        <p:nvSpPr>
          <p:cNvPr id="43" name="Freeform: Shape 46">
            <a:extLst>
              <a:ext uri="{FF2B5EF4-FFF2-40B4-BE49-F238E27FC236}">
                <a16:creationId xmlns:a16="http://schemas.microsoft.com/office/drawing/2014/main" id="{C04BE0EF-3561-49B4-9A29-F283168A9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0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3 h 5154967"/>
              <a:gd name="connsiteX37" fmla="*/ 1625714 w 6184806"/>
              <a:gd name="connsiteY37" fmla="*/ 109243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2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0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3"/>
                  <a:pt x="2445216" y="109243"/>
                </a:cubicBezTo>
                <a:cubicBezTo>
                  <a:pt x="1625714" y="109243"/>
                  <a:pt x="1625714" y="109243"/>
                  <a:pt x="1625714" y="109243"/>
                </a:cubicBezTo>
                <a:cubicBezTo>
                  <a:pt x="1572615" y="109243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7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2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3" name="Graphic 23" descr="Kostra">
            <a:extLst>
              <a:ext uri="{FF2B5EF4-FFF2-40B4-BE49-F238E27FC236}">
                <a16:creationId xmlns:a16="http://schemas.microsoft.com/office/drawing/2014/main" id="{32C6D35E-6A56-466E-A272-C5FFCDE411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31503" y="2129307"/>
            <a:ext cx="3217333" cy="3217333"/>
          </a:xfrm>
          <a:prstGeom prst="rect">
            <a:avLst/>
          </a:prstGeom>
        </p:spPr>
      </p:pic>
      <p:pic>
        <p:nvPicPr>
          <p:cNvPr id="3" name="Obrázek 3">
            <a:extLst>
              <a:ext uri="{FF2B5EF4-FFF2-40B4-BE49-F238E27FC236}">
                <a16:creationId xmlns:a16="http://schemas.microsoft.com/office/drawing/2014/main" id="{66AEA0BE-55A7-40A6-8ACC-62C70CB735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0043" y="4418679"/>
            <a:ext cx="1655957" cy="165595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1A9336A-B132-4CDB-AF3D-9A2ADA5931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493" y="4307979"/>
            <a:ext cx="1731232" cy="187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01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BE6A6A-CF6C-4C04-95E1-C0FFE5A90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4626"/>
            <a:ext cx="10515600" cy="808492"/>
          </a:xfrm>
        </p:spPr>
        <p:txBody>
          <a:bodyPr/>
          <a:lstStyle/>
          <a:p>
            <a:r>
              <a:rPr lang="cs-CZ" b="1">
                <a:solidFill>
                  <a:srgbClr val="0070C0"/>
                </a:solidFill>
                <a:cs typeface="Calibri Light"/>
              </a:rPr>
              <a:t>Hygiena výživy a předmětů běžného užívání</a:t>
            </a:r>
            <a:r>
              <a:rPr lang="cs-CZ">
                <a:cs typeface="Calibri Light"/>
              </a:rPr>
              <a:t> 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9AF32A-2EE6-4ACC-8178-4B3762B03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00340"/>
            <a:ext cx="10932885" cy="5956979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cs-CZ" sz="1800"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 sz="1800" b="1">
                <a:ea typeface="+mn-lt"/>
                <a:cs typeface="+mn-lt"/>
              </a:rPr>
              <a:t>Vykonává státní zdravotní dozor v oblasti  hygieny výživy a PBU, tj:</a:t>
            </a:r>
            <a:endParaRPr lang="cs-CZ" sz="1800" b="1">
              <a:cs typeface="Calibri"/>
            </a:endParaRPr>
          </a:p>
          <a:p>
            <a:r>
              <a:rPr lang="cs-CZ" sz="1800">
                <a:ea typeface="+mn-lt"/>
                <a:cs typeface="+mn-lt"/>
              </a:rPr>
              <a:t>v oblasti poskytování stravovacích služeb   </a:t>
            </a:r>
            <a:endParaRPr lang="cs-CZ" sz="1800">
              <a:cs typeface="Calibri"/>
            </a:endParaRPr>
          </a:p>
          <a:p>
            <a:r>
              <a:rPr lang="cs-CZ" sz="1800">
                <a:ea typeface="+mn-lt"/>
                <a:cs typeface="+mn-lt"/>
              </a:rPr>
              <a:t>v oblasti bezpečnosti potravin </a:t>
            </a:r>
          </a:p>
          <a:p>
            <a:r>
              <a:rPr lang="cs-CZ" sz="1800">
                <a:ea typeface="+mn-lt"/>
                <a:cs typeface="+mn-lt"/>
              </a:rPr>
              <a:t>v oblasti  bezpečnosti elektronických cigaret</a:t>
            </a:r>
          </a:p>
          <a:p>
            <a:r>
              <a:rPr lang="cs-CZ" sz="1800">
                <a:ea typeface="+mn-lt"/>
                <a:cs typeface="+mn-lt"/>
              </a:rPr>
              <a:t>v oblasti předmětů běžného užívání</a:t>
            </a:r>
          </a:p>
          <a:p>
            <a:r>
              <a:rPr lang="cs-CZ" sz="1800">
                <a:ea typeface="+mn-lt"/>
                <a:cs typeface="+mn-lt"/>
              </a:rPr>
              <a:t>Sleduje vliv výživy na zdraví populace.</a:t>
            </a:r>
          </a:p>
          <a:p>
            <a:r>
              <a:rPr lang="cs-CZ" sz="1800">
                <a:ea typeface="+mn-lt"/>
                <a:cs typeface="+mn-lt"/>
              </a:rPr>
              <a:t>Podílí se na šetření alimentárních nákaz v provozovnách, kde jsou vykonávány činnosti epidemiologicky závažné tj. při výrobě, při uvádění potravin do oběhu a ve stravovacích službách a navrhuje příslušná opatření k zamezení jejich šíření.</a:t>
            </a:r>
            <a:endParaRPr lang="cs-CZ" sz="1800">
              <a:cs typeface="Calibri"/>
            </a:endParaRPr>
          </a:p>
          <a:p>
            <a:r>
              <a:rPr lang="cs-CZ" sz="1800">
                <a:ea typeface="+mn-lt"/>
                <a:cs typeface="+mn-lt"/>
              </a:rPr>
              <a:t>Zajišťuje provedení příslušných opatření ve stravovacích službách v souvislosti s hlášením nebezpečných výrobků evropským Systémem rychlého varování pro potraviny a krmiva (RASFF). </a:t>
            </a:r>
            <a:endParaRPr lang="cs-CZ" sz="1800">
              <a:cs typeface="Calibri"/>
            </a:endParaRPr>
          </a:p>
          <a:p>
            <a:r>
              <a:rPr lang="cs-CZ" sz="1800">
                <a:ea typeface="+mn-lt"/>
                <a:cs typeface="+mn-lt"/>
              </a:rPr>
              <a:t>Kontroluje zdravotní nezávadnost PBU.</a:t>
            </a:r>
          </a:p>
          <a:p>
            <a:r>
              <a:rPr lang="cs-CZ" sz="1800">
                <a:ea typeface="+mn-lt"/>
                <a:cs typeface="+mn-lt"/>
              </a:rPr>
              <a:t>Zajišťuje provedení příslušných opatření v oblasti PBU v souvislosti s hlášením nebezpečných výrobků evropským Systémem rychlého varování RAPEX a RASFF.</a:t>
            </a:r>
            <a:endParaRPr lang="cs-CZ" sz="1800">
              <a:cs typeface="Calibri"/>
            </a:endParaRPr>
          </a:p>
          <a:p>
            <a:r>
              <a:rPr lang="cs-CZ" sz="1800">
                <a:ea typeface="+mn-lt"/>
                <a:cs typeface="+mn-lt"/>
              </a:rPr>
              <a:t>Kontroluje zásady správné výrobní praxe v oblasti PBU.</a:t>
            </a:r>
            <a:endParaRPr lang="cs-CZ" sz="1800">
              <a:cs typeface="Calibri"/>
            </a:endParaRPr>
          </a:p>
          <a:p>
            <a:endParaRPr lang="cs-CZ" sz="1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069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CF6439-290A-4D58-8A00-D86E7978A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3349"/>
          </a:xfrm>
        </p:spPr>
        <p:txBody>
          <a:bodyPr>
            <a:normAutofit fontScale="90000"/>
          </a:bodyPr>
          <a:lstStyle/>
          <a:p>
            <a:r>
              <a:rPr lang="cs-CZ">
                <a:cs typeface="Calibri Light"/>
              </a:rPr>
              <a:t>                         </a:t>
            </a:r>
            <a:r>
              <a:rPr lang="cs-CZ" b="1">
                <a:cs typeface="Calibri Light"/>
              </a:rPr>
              <a:t>   </a:t>
            </a:r>
            <a:r>
              <a:rPr lang="cs-CZ" b="1">
                <a:solidFill>
                  <a:srgbClr val="0070C0"/>
                </a:solidFill>
                <a:cs typeface="Calibri Light"/>
              </a:rPr>
              <a:t>Hygiena práce 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0DDE13-1E4E-488A-BD29-8965C15D9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3198"/>
            <a:ext cx="10515600" cy="5494336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cs-CZ" b="1">
                <a:cs typeface="Calibri" panose="020F0502020204030204"/>
              </a:rPr>
              <a:t>Vykonává státní zdravotní dozor  v oblasti hygieny práce tj. </a:t>
            </a:r>
            <a:endParaRPr lang="cs-CZ">
              <a:ea typeface="+mn-lt"/>
              <a:cs typeface="+mn-lt"/>
            </a:endParaRPr>
          </a:p>
          <a:p>
            <a:endParaRPr lang="cs-CZ">
              <a:cs typeface="Calibri" panose="020F0502020204030204"/>
            </a:endParaRPr>
          </a:p>
          <a:p>
            <a:r>
              <a:rPr lang="cs-CZ">
                <a:ea typeface="+mn-lt"/>
                <a:cs typeface="+mn-lt"/>
              </a:rPr>
              <a:t> dozor na pracovištích zaměřený na osvětlení, větrání, mikroklimatické podmínky, dodržování hygienických limitů pro fyzikální faktory, chemické škodliviny a prach v pracovním prostředí, limitů pro fyzickou zátěž, ergonomických požadavků pro pracovní místo, vybavení pracovišť sanitárními a pomocnými zařízeními, zásobování pracovišť vodou a zajištění pracovnělékařských služeb; </a:t>
            </a:r>
            <a:endParaRPr lang="cs-CZ"/>
          </a:p>
          <a:p>
            <a:r>
              <a:rPr lang="cs-CZ">
                <a:ea typeface="+mn-lt"/>
                <a:cs typeface="+mn-lt"/>
              </a:rPr>
              <a:t>na žádost zaměstnavatelů rozhoduje o zařazení prací do kategorií; </a:t>
            </a:r>
            <a:endParaRPr lang="cs-CZ"/>
          </a:p>
          <a:p>
            <a:r>
              <a:rPr lang="cs-CZ">
                <a:ea typeface="+mn-lt"/>
                <a:cs typeface="+mn-lt"/>
              </a:rPr>
              <a:t>provádí ověření podmínek vzniku onemocnění vzniklých při práci pro účely posouzení nemocí z povolání; </a:t>
            </a:r>
            <a:endParaRPr lang="cs-CZ"/>
          </a:p>
          <a:p>
            <a:r>
              <a:rPr lang="cs-CZ">
                <a:ea typeface="+mn-lt"/>
                <a:cs typeface="+mn-lt"/>
              </a:rPr>
              <a:t>vydává stanoviska k provozním řádům zařízení na sběr, výkup nebo odstranění odpadů; </a:t>
            </a:r>
            <a:endParaRPr lang="cs-CZ"/>
          </a:p>
          <a:p>
            <a:r>
              <a:rPr lang="cs-CZ">
                <a:ea typeface="+mn-lt"/>
                <a:cs typeface="+mn-lt"/>
              </a:rPr>
              <a:t>provádí dozor nad dodržováním ustanovení zákona o biocidech </a:t>
            </a:r>
          </a:p>
          <a:p>
            <a:r>
              <a:rPr lang="cs-CZ">
                <a:ea typeface="+mn-lt"/>
                <a:cs typeface="+mn-lt"/>
              </a:rPr>
              <a:t>kontroluje dodržování předpisů v oboru speciální ochranné desinfekce, dezinsekce a deratizace, práce s biocidy </a:t>
            </a:r>
            <a:endParaRPr lang="cs-CZ">
              <a:cs typeface="Calibri"/>
            </a:endParaRPr>
          </a:p>
          <a:p>
            <a:r>
              <a:rPr lang="cs-CZ">
                <a:ea typeface="+mn-lt"/>
                <a:cs typeface="+mn-lt"/>
              </a:rPr>
              <a:t>přezkušuje odbornou způsobilost pracovníků pro nakládání s vysoce toxickými látkami a směsmi; </a:t>
            </a:r>
            <a:endParaRPr lang="cs-CZ"/>
          </a:p>
          <a:p>
            <a:r>
              <a:rPr lang="cs-CZ">
                <a:ea typeface="+mn-lt"/>
                <a:cs typeface="+mn-lt"/>
              </a:rPr>
              <a:t>vydává stanoviska k plánům leteckých aplikací přípravků na ochranu rostlin.</a:t>
            </a:r>
            <a:endParaRPr lang="cs-CZ"/>
          </a:p>
          <a:p>
            <a:endParaRPr lang="cs-CZ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3600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AEB430-13CA-4E7D-AC24-C3265FC27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7337"/>
          </a:xfrm>
        </p:spPr>
        <p:txBody>
          <a:bodyPr/>
          <a:lstStyle/>
          <a:p>
            <a:r>
              <a:rPr lang="cs-CZ">
                <a:latin typeface="Calibri"/>
                <a:cs typeface="Calibri"/>
              </a:rPr>
              <a:t>             </a:t>
            </a:r>
            <a:r>
              <a:rPr lang="cs-CZ" b="1">
                <a:solidFill>
                  <a:srgbClr val="0070C0"/>
                </a:solidFill>
                <a:latin typeface="Calibri"/>
                <a:cs typeface="Calibri"/>
              </a:rPr>
              <a:t>Hygiena dětí a mladistvých</a:t>
            </a:r>
            <a:endParaRPr lang="cs-CZ" b="1">
              <a:solidFill>
                <a:srgbClr val="0070C0"/>
              </a:solidFill>
              <a:cs typeface="Calibri Ligh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4BAB5A-52EA-47AE-AF7F-05E5048B0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7411"/>
            <a:ext cx="10515600" cy="5331052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endParaRPr lang="cs-CZ" sz="1800" b="1" dirty="0">
              <a:ea typeface="+mn-lt"/>
              <a:cs typeface="+mn-lt"/>
            </a:endParaRPr>
          </a:p>
          <a:p>
            <a:r>
              <a:rPr lang="cs-CZ" sz="1800" b="1" dirty="0">
                <a:ea typeface="+mn-lt"/>
                <a:cs typeface="+mn-lt"/>
              </a:rPr>
              <a:t>Vykonává státní zdravotní dozor  v oblasti hygieny dětí a mladistvých  tj.</a:t>
            </a:r>
            <a:endParaRPr lang="cs-CZ" dirty="0"/>
          </a:p>
          <a:p>
            <a:r>
              <a:rPr lang="cs-CZ" sz="1800" dirty="0">
                <a:ea typeface="+mn-lt"/>
                <a:cs typeface="+mn-lt"/>
              </a:rPr>
              <a:t>kontroluje dodržování  hygienických požadavků na prostorové podmínky, vybavení, provoz, osvětlení, vytápění, mikroklimatické podmínky, zásobování vodou, úklid, plnění hygienických požadavků na venkovní hrací plochy a hřiště těchto zařízení a v oblasti stravovacích služeb pro děti a mladistvé v níže uvedených zařízeních </a:t>
            </a:r>
          </a:p>
          <a:p>
            <a:endParaRPr lang="cs-CZ" sz="1800" b="1" dirty="0">
              <a:ea typeface="+mn-lt"/>
              <a:cs typeface="+mn-lt"/>
            </a:endParaRPr>
          </a:p>
          <a:p>
            <a:r>
              <a:rPr lang="cs-CZ" sz="1800" b="1" dirty="0">
                <a:ea typeface="+mn-lt"/>
                <a:cs typeface="+mn-lt"/>
              </a:rPr>
              <a:t>ve školách a školských zařízeních  včetně učňovských pracovišť a středisek praktického vyučování pod správou středních škol</a:t>
            </a:r>
            <a:endParaRPr lang="cs-CZ" sz="1800" dirty="0">
              <a:ea typeface="+mn-lt"/>
              <a:cs typeface="+mn-lt"/>
            </a:endParaRPr>
          </a:p>
          <a:p>
            <a:r>
              <a:rPr lang="cs-CZ" sz="1800" b="1" dirty="0">
                <a:ea typeface="+mn-lt"/>
                <a:cs typeface="+mn-lt"/>
              </a:rPr>
              <a:t> v zařízeních sociálně-výchovné činnosti a zařízeních pro děti vyžadujících okamžitou pomoc</a:t>
            </a:r>
            <a:endParaRPr lang="cs-CZ" sz="1800" dirty="0">
              <a:ea typeface="+mn-lt"/>
              <a:cs typeface="+mn-lt"/>
            </a:endParaRPr>
          </a:p>
          <a:p>
            <a:r>
              <a:rPr lang="cs-CZ" sz="1800" b="1" dirty="0">
                <a:ea typeface="+mn-lt"/>
                <a:cs typeface="+mn-lt"/>
              </a:rPr>
              <a:t> v provozovnách osob s živností péče o dítě do tří let věku </a:t>
            </a:r>
          </a:p>
          <a:p>
            <a:r>
              <a:rPr lang="cs-CZ" sz="1800" dirty="0">
                <a:ea typeface="+mn-lt"/>
                <a:cs typeface="+mn-lt"/>
              </a:rPr>
              <a:t>kontroluje dodržování zdravých životních podmínek v zařízeních pro výchovu, vzdělávání a zotavení dětí a mladistvých  </a:t>
            </a:r>
          </a:p>
          <a:p>
            <a:r>
              <a:rPr lang="cs-CZ" sz="1800" dirty="0">
                <a:ea typeface="+mn-lt"/>
                <a:cs typeface="+mn-lt"/>
              </a:rPr>
              <a:t> sleduje vliv výživy na zdraví mladé populace, režim dne a podmínky pro pohybovou výchovu a otužování.</a:t>
            </a:r>
            <a:endParaRPr lang="cs-CZ" sz="1800" dirty="0">
              <a:cs typeface="Calibri" panose="020F0502020204030204"/>
            </a:endParaRPr>
          </a:p>
          <a:p>
            <a:pPr algn="just"/>
            <a:endParaRPr lang="cs-CZ" sz="1800" dirty="0">
              <a:cs typeface="Calibri" panose="020F0502020204030204"/>
            </a:endParaRPr>
          </a:p>
          <a:p>
            <a:pPr algn="just"/>
            <a:r>
              <a:rPr lang="cs-CZ" sz="1800" b="1" dirty="0">
                <a:ea typeface="+mn-lt"/>
                <a:cs typeface="+mn-lt"/>
              </a:rPr>
              <a:t>Podílí se na šetření alimentárních nákaz v těchto stravovacích službách a navrhuje příslušná opatření k zamezení jejich šíření.</a:t>
            </a:r>
            <a:endParaRPr lang="cs-CZ" sz="1800" dirty="0">
              <a:cs typeface="Calibri"/>
            </a:endParaRPr>
          </a:p>
          <a:p>
            <a:pPr algn="just"/>
            <a:endParaRPr lang="cs-CZ" sz="1800" dirty="0">
              <a:cs typeface="Calibri"/>
            </a:endParaRPr>
          </a:p>
          <a:p>
            <a:pPr algn="just"/>
            <a:r>
              <a:rPr lang="cs-CZ" sz="1800" b="1" dirty="0">
                <a:ea typeface="+mn-lt"/>
                <a:cs typeface="+mn-lt"/>
              </a:rPr>
              <a:t>  Kontroluje dodržování hygienických požadavků na zotavovací akce a školy v přírodě.</a:t>
            </a:r>
            <a:endParaRPr lang="cs-CZ" sz="1800" dirty="0">
              <a:cs typeface="Calibri"/>
            </a:endParaRPr>
          </a:p>
          <a:p>
            <a:pPr algn="just"/>
            <a:endParaRPr lang="cs-CZ" dirty="0"/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9050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BE3429-61FA-4887-96FB-B4CE8B18E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483"/>
            <a:ext cx="10515600" cy="1107848"/>
          </a:xfrm>
        </p:spPr>
        <p:txBody>
          <a:bodyPr/>
          <a:lstStyle/>
          <a:p>
            <a:r>
              <a:rPr lang="cs-CZ">
                <a:cs typeface="Calibri Light"/>
              </a:rPr>
              <a:t>                      </a:t>
            </a:r>
            <a:r>
              <a:rPr lang="cs-CZ" b="1">
                <a:solidFill>
                  <a:srgbClr val="0070C0"/>
                </a:solidFill>
                <a:cs typeface="Calibri Light"/>
              </a:rPr>
              <a:t>  Epidemiologie 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9EF24B-9816-432D-A7B1-0232DFB98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6198"/>
            <a:ext cx="10515600" cy="565762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just"/>
            <a:endParaRPr lang="cs-CZ" sz="1800" b="1">
              <a:ea typeface="+mn-lt"/>
              <a:cs typeface="+mn-lt"/>
            </a:endParaRPr>
          </a:p>
          <a:p>
            <a:pPr algn="just"/>
            <a:r>
              <a:rPr lang="cs-CZ" sz="1800">
                <a:ea typeface="+mn-lt"/>
                <a:cs typeface="+mn-lt"/>
              </a:rPr>
              <a:t>V rámci epidemiologické </a:t>
            </a:r>
            <a:r>
              <a:rPr lang="cs-CZ" sz="1800" err="1">
                <a:ea typeface="+mn-lt"/>
                <a:cs typeface="+mn-lt"/>
              </a:rPr>
              <a:t>surveillance</a:t>
            </a:r>
            <a:r>
              <a:rPr lang="cs-CZ" sz="1800">
                <a:ea typeface="+mn-lt"/>
                <a:cs typeface="+mn-lt"/>
              </a:rPr>
              <a:t> sleduje výskyt a povahu nákaz, příčiny a podmínky jejich vzniku a šíření v lidské populaci (včetně nákaz přenosných ze zvířat na člověka) a uplatňují metody jejich prevence, potlačování a eliminace, resp. eradikace. Výsledky získaných poznatků po analýze přenášejí do praxe v epidemiologických opatřeních, a to jak preventivního, tak i represivního charakteru.</a:t>
            </a:r>
            <a:endParaRPr lang="cs-CZ" sz="1800">
              <a:cs typeface="Calibri" panose="020F0502020204030204"/>
            </a:endParaRPr>
          </a:p>
          <a:p>
            <a:pPr algn="just"/>
            <a:r>
              <a:rPr lang="cs-CZ" sz="1800">
                <a:ea typeface="+mn-lt"/>
                <a:cs typeface="+mn-lt"/>
              </a:rPr>
              <a:t>Provádí epidemiologická šetření v ohniscích nákazy, tj. místa, ve kterém se šíří nákaza, jehož součástí je nebo byl zdroj nákazy, osoby z nákazy podezřelé a složky jejich prostředí.</a:t>
            </a:r>
            <a:endParaRPr lang="cs-CZ" sz="1800">
              <a:cs typeface="Calibri"/>
            </a:endParaRPr>
          </a:p>
          <a:p>
            <a:pPr algn="just"/>
            <a:r>
              <a:rPr lang="cs-CZ" sz="1800">
                <a:ea typeface="+mn-lt"/>
                <a:cs typeface="+mn-lt"/>
              </a:rPr>
              <a:t>Nařizuje, organizuje a  řídí opatření k předcházení vzniku a zamezení šíření infekčních onemocnění.</a:t>
            </a:r>
            <a:endParaRPr lang="cs-CZ" sz="1800">
              <a:cs typeface="Calibri"/>
            </a:endParaRPr>
          </a:p>
          <a:p>
            <a:pPr algn="just"/>
            <a:r>
              <a:rPr lang="cs-CZ" sz="1800">
                <a:ea typeface="+mn-lt"/>
                <a:cs typeface="+mn-lt"/>
              </a:rPr>
              <a:t>Nařizuje mimořádná opatření při epidemii či nebezpečí jejího vzniku, spolupracuje při řešení mimořádných situací s orgány zapojenými do systému krizového řízení a integrovaného záchranného systému.</a:t>
            </a:r>
            <a:endParaRPr lang="cs-CZ" sz="1800">
              <a:cs typeface="Calibri"/>
            </a:endParaRPr>
          </a:p>
          <a:p>
            <a:pPr algn="just"/>
            <a:r>
              <a:rPr lang="cs-CZ" sz="1800">
                <a:ea typeface="+mn-lt"/>
                <a:cs typeface="+mn-lt"/>
              </a:rPr>
              <a:t>Kontroluje činnost provozovatelů zdravotnických zařízení a zařízení sociálních služeb v oblasti hygieny provozu a předcházení nákazám spojeným se zdravotní péčí. </a:t>
            </a:r>
            <a:endParaRPr lang="cs-CZ" sz="1800">
              <a:cs typeface="Calibri"/>
            </a:endParaRPr>
          </a:p>
          <a:p>
            <a:pPr algn="just"/>
            <a:r>
              <a:rPr lang="cs-CZ" sz="1800">
                <a:ea typeface="+mn-lt"/>
                <a:cs typeface="+mn-lt"/>
              </a:rPr>
              <a:t>Kontroluje činnost zdravotnických zařízení z hlediska provádění očkování a dodržování podmínek použití a skladování očkovacích látek. </a:t>
            </a:r>
          </a:p>
          <a:p>
            <a:pPr algn="just"/>
            <a:r>
              <a:rPr lang="cs-CZ" sz="1800">
                <a:ea typeface="+mn-lt"/>
                <a:cs typeface="+mn-lt"/>
              </a:rPr>
              <a:t>Řeší podněty v oblasti prevence výskytu a šíření infekčních onemocnění (hmyz, hlodavci, provoz zdravotnických zařízení a zařízení sociálních služeb, výskyt infekčních nemocí).</a:t>
            </a:r>
            <a:endParaRPr lang="cs-CZ" sz="1800">
              <a:cs typeface="Calibri"/>
            </a:endParaRPr>
          </a:p>
          <a:p>
            <a:pPr algn="just"/>
            <a:r>
              <a:rPr lang="cs-CZ" sz="1800">
                <a:ea typeface="+mn-lt"/>
                <a:cs typeface="+mn-lt"/>
              </a:rPr>
              <a:t>Provádí kontrolu plnění hygienických požadavků v oblasti pohřebnictví. </a:t>
            </a:r>
          </a:p>
          <a:p>
            <a:pPr algn="just"/>
            <a:r>
              <a:rPr lang="cs-CZ" sz="1800">
                <a:ea typeface="+mn-lt"/>
                <a:cs typeface="+mn-lt"/>
              </a:rPr>
              <a:t>Provádí epidemiologické šetření a posuzování infekčních nemocí v souvislosti s výkonem povolání.</a:t>
            </a:r>
            <a:endParaRPr lang="cs-CZ" sz="1800">
              <a:cs typeface="Calibri"/>
            </a:endParaRPr>
          </a:p>
          <a:p>
            <a:endParaRPr lang="cs-CZ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6115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89B785-6B75-40B3-BB47-5B937A90C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771" y="319768"/>
            <a:ext cx="11014527" cy="1135064"/>
          </a:xfrm>
        </p:spPr>
        <p:txBody>
          <a:bodyPr>
            <a:normAutofit fontScale="90000"/>
          </a:bodyPr>
          <a:lstStyle/>
          <a:p>
            <a:r>
              <a:rPr lang="cs-CZ" b="1">
                <a:solidFill>
                  <a:srgbClr val="0070C0"/>
                </a:solidFill>
                <a:cs typeface="Calibri Light"/>
              </a:rPr>
              <a:t>Provozní  řád ambulantního  zdravotnického  zařízení 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642044-3332-4F62-96C2-8F97F307A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9054"/>
            <a:ext cx="10515600" cy="5222194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cs-CZ" b="1">
                <a:ea typeface="+mn-lt"/>
                <a:cs typeface="+mn-lt"/>
              </a:rPr>
              <a:t>Základní údaje:</a:t>
            </a:r>
            <a:endParaRPr lang="cs-CZ" b="1">
              <a:cs typeface="Calibri" panose="020F0502020204030204"/>
            </a:endParaRPr>
          </a:p>
          <a:p>
            <a:r>
              <a:rPr lang="cs-CZ">
                <a:ea typeface="+mn-lt"/>
                <a:cs typeface="+mn-lt"/>
              </a:rPr>
              <a:t>Provozovatel: u právnických osob adresa společnosti</a:t>
            </a:r>
            <a:endParaRPr lang="cs-CZ"/>
          </a:p>
          <a:p>
            <a:r>
              <a:rPr lang="cs-CZ">
                <a:ea typeface="+mn-lt"/>
                <a:cs typeface="+mn-lt"/>
              </a:rPr>
              <a:t>Adresa pracoviště:</a:t>
            </a:r>
            <a:endParaRPr lang="cs-CZ"/>
          </a:p>
          <a:p>
            <a:r>
              <a:rPr lang="cs-CZ">
                <a:ea typeface="+mn-lt"/>
                <a:cs typeface="+mn-lt"/>
              </a:rPr>
              <a:t>IČ: pokud bylo již přiděleno</a:t>
            </a:r>
            <a:endParaRPr lang="cs-CZ"/>
          </a:p>
          <a:p>
            <a:r>
              <a:rPr lang="cs-CZ">
                <a:ea typeface="+mn-lt"/>
                <a:cs typeface="+mn-lt"/>
              </a:rPr>
              <a:t>Telefon: </a:t>
            </a:r>
          </a:p>
          <a:p>
            <a:r>
              <a:rPr lang="cs-CZ">
                <a:ea typeface="+mn-lt"/>
                <a:cs typeface="+mn-lt"/>
              </a:rPr>
              <a:t>e-mail: </a:t>
            </a:r>
            <a:endParaRPr lang="cs-CZ"/>
          </a:p>
          <a:p>
            <a:r>
              <a:rPr lang="cs-CZ">
                <a:ea typeface="+mn-lt"/>
                <a:cs typeface="+mn-lt"/>
              </a:rPr>
              <a:t>Ordinační hodiny: </a:t>
            </a:r>
            <a:endParaRPr lang="cs-CZ" b="1">
              <a:ea typeface="+mn-lt"/>
              <a:cs typeface="+mn-lt"/>
            </a:endParaRPr>
          </a:p>
          <a:p>
            <a:r>
              <a:rPr lang="cs-CZ" b="1">
                <a:ea typeface="+mn-lt"/>
                <a:cs typeface="+mn-lt"/>
              </a:rPr>
              <a:t>Obecné údaje:</a:t>
            </a:r>
            <a:endParaRPr lang="cs-CZ" b="1">
              <a:cs typeface="Calibri"/>
            </a:endParaRPr>
          </a:p>
          <a:p>
            <a:r>
              <a:rPr lang="cs-CZ">
                <a:ea typeface="+mn-lt"/>
                <a:cs typeface="+mn-lt"/>
              </a:rPr>
              <a:t>Rozsah poskytované péče: uvést všechny invazivní zákroky, při kterých je porušena integrita kůže nebo sliznice</a:t>
            </a:r>
            <a:endParaRPr lang="cs-CZ"/>
          </a:p>
          <a:p>
            <a:r>
              <a:rPr lang="cs-CZ">
                <a:ea typeface="+mn-lt"/>
                <a:cs typeface="+mn-lt"/>
              </a:rPr>
              <a:t>Umístění ordinace a dispoziční řešení: např. podlaží objektu; ordinace, pracovna sestry, čekárna; vybavení nábytkem, umyvadlo + dřez, podlahová krytina, omyvatelné povrchy….</a:t>
            </a:r>
            <a:endParaRPr lang="cs-CZ"/>
          </a:p>
          <a:p>
            <a:r>
              <a:rPr lang="cs-CZ">
                <a:ea typeface="+mn-lt"/>
                <a:cs typeface="+mn-lt"/>
              </a:rPr>
              <a:t>Vedlejší provozní a pomocné místnosti: např. sklad, šatna, úklidová komora, WC pro personál, WC pro pacienty…</a:t>
            </a:r>
            <a:endParaRPr lang="cs-CZ"/>
          </a:p>
          <a:p>
            <a:r>
              <a:rPr lang="cs-CZ">
                <a:ea typeface="+mn-lt"/>
                <a:cs typeface="+mn-lt"/>
              </a:rPr>
              <a:t>Zásobování pitnou vodou: např. studna, veřejný vodovod</a:t>
            </a:r>
            <a:endParaRPr lang="cs-CZ"/>
          </a:p>
          <a:p>
            <a:r>
              <a:rPr lang="cs-CZ">
                <a:ea typeface="+mn-lt"/>
                <a:cs typeface="+mn-lt"/>
              </a:rPr>
              <a:t>Personální obsazení pracoviště:</a:t>
            </a:r>
            <a:endParaRPr lang="cs-CZ"/>
          </a:p>
          <a:p>
            <a:endParaRPr lang="cs-CZ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3210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8EFE24-7583-40E9-8402-5E8379342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983"/>
            <a:ext cx="10941957" cy="944563"/>
          </a:xfrm>
        </p:spPr>
        <p:txBody>
          <a:bodyPr>
            <a:normAutofit fontScale="90000"/>
          </a:bodyPr>
          <a:lstStyle/>
          <a:p>
            <a:br>
              <a:rPr lang="cs-CZ" b="1">
                <a:solidFill>
                  <a:srgbClr val="0070C0"/>
                </a:solidFill>
                <a:ea typeface="+mj-lt"/>
                <a:cs typeface="+mj-lt"/>
              </a:rPr>
            </a:br>
            <a:r>
              <a:rPr lang="cs-CZ" b="1">
                <a:solidFill>
                  <a:srgbClr val="0070C0"/>
                </a:solidFill>
                <a:ea typeface="+mj-lt"/>
                <a:cs typeface="+mj-lt"/>
              </a:rPr>
              <a:t>Provozní  řád ambulantního zdravotnického  zařízení </a:t>
            </a:r>
            <a:endParaRPr lang="cs-CZ">
              <a:ea typeface="+mj-lt"/>
              <a:cs typeface="+mj-lt"/>
            </a:endParaRPr>
          </a:p>
          <a:p>
            <a:endParaRPr lang="cs-CZ">
              <a:cs typeface="Calibri Ligh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5765D6-1A98-4719-99E3-1A4877452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1769"/>
            <a:ext cx="10515600" cy="567576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cs-CZ" sz="1800" b="1">
                <a:ea typeface="+mn-lt"/>
                <a:cs typeface="+mn-lt"/>
              </a:rPr>
              <a:t>Obecná opatření:</a:t>
            </a:r>
            <a:endParaRPr lang="cs-CZ" sz="1800" b="1">
              <a:cs typeface="Calibri" panose="020F0502020204030204"/>
            </a:endParaRPr>
          </a:p>
          <a:p>
            <a:r>
              <a:rPr lang="cs-CZ" sz="1800">
                <a:ea typeface="+mn-lt"/>
                <a:cs typeface="+mn-lt"/>
              </a:rPr>
              <a:t> Zdravotničtí pracovníci používají čisté osobní ochranné pracovní prostředky, oděv, obuv, jednorázové rukavice…….</a:t>
            </a:r>
            <a:r>
              <a:rPr lang="cs-CZ" sz="1800" i="1">
                <a:ea typeface="+mn-lt"/>
                <a:cs typeface="+mn-lt"/>
              </a:rPr>
              <a:t> dopsat další</a:t>
            </a:r>
            <a:endParaRPr lang="cs-CZ" sz="1800" i="1">
              <a:cs typeface="Calibri"/>
            </a:endParaRPr>
          </a:p>
          <a:p>
            <a:r>
              <a:rPr lang="cs-CZ" sz="1800">
                <a:ea typeface="+mn-lt"/>
                <a:cs typeface="+mn-lt"/>
              </a:rPr>
              <a:t> K vyšetření pacienta přistupují až po umytí rukou, ruce si otírají do jednorázového materiálu, který je uložen v krytém zásobníku.</a:t>
            </a:r>
            <a:endParaRPr lang="cs-CZ" sz="1800">
              <a:cs typeface="Calibri"/>
            </a:endParaRPr>
          </a:p>
          <a:p>
            <a:r>
              <a:rPr lang="cs-CZ" sz="1800">
                <a:ea typeface="+mn-lt"/>
                <a:cs typeface="+mn-lt"/>
              </a:rPr>
              <a:t>Hygienickou dezinfekci rukou provádějí vždy po kontaktu s infekčním materiálem, a to po každém jednotlivém zdravotnickém výkonu u jednotlivých fyzických osob, vždy před ošetřením pacienta, vždy po manipulaci s biologickým materiálem nebo kontaminovanými předměty včetně použitého prádla a nebezpečného odpadu, a před každým parenterálním zákrokem.</a:t>
            </a:r>
            <a:endParaRPr lang="cs-CZ" sz="1800">
              <a:cs typeface="Calibri"/>
            </a:endParaRPr>
          </a:p>
          <a:p>
            <a:r>
              <a:rPr lang="cs-CZ" sz="1800">
                <a:ea typeface="+mn-lt"/>
                <a:cs typeface="+mn-lt"/>
              </a:rPr>
              <a:t>Úprava nehtů nesmí ohrožovat zdravotní stav pacienta s ohledem na možné šíření nákaz. Přirozené nehty musí být upravené, krátké, čisté.</a:t>
            </a:r>
            <a:endParaRPr lang="cs-CZ" sz="1800">
              <a:cs typeface="Calibri"/>
            </a:endParaRPr>
          </a:p>
          <a:p>
            <a:r>
              <a:rPr lang="cs-CZ" sz="1800">
                <a:ea typeface="+mn-lt"/>
                <a:cs typeface="+mn-lt"/>
              </a:rPr>
              <a:t>Zdravotničtí pracovníci nenosí na rukou žádné šperky.</a:t>
            </a:r>
            <a:endParaRPr lang="cs-CZ" sz="1800">
              <a:cs typeface="Calibri" panose="020F0502020204030204"/>
            </a:endParaRPr>
          </a:p>
          <a:p>
            <a:r>
              <a:rPr lang="cs-CZ" sz="1800">
                <a:ea typeface="+mn-lt"/>
                <a:cs typeface="+mn-lt"/>
              </a:rPr>
              <a:t>Při ošetřování pacientů se využívá bariérové ošetřovací techniky. Používají se pouze dekontaminované pomůcky, pracovní plochy jsou vyčleněny podle charakteru pracovní činnosti.</a:t>
            </a:r>
            <a:endParaRPr lang="cs-CZ" sz="1800">
              <a:cs typeface="Calibri"/>
            </a:endParaRPr>
          </a:p>
          <a:p>
            <a:r>
              <a:rPr lang="cs-CZ" sz="1800">
                <a:ea typeface="+mn-lt"/>
                <a:cs typeface="+mn-lt"/>
              </a:rPr>
              <a:t>K parenterálním zákrokům se používají pouze sterilní zdravotnické prostředky a dodržují se zásady asepse.</a:t>
            </a:r>
            <a:endParaRPr lang="cs-CZ" sz="1800">
              <a:cs typeface="Calibri"/>
            </a:endParaRPr>
          </a:p>
          <a:p>
            <a:r>
              <a:rPr lang="cs-CZ" sz="1800">
                <a:ea typeface="+mn-lt"/>
                <a:cs typeface="+mn-lt"/>
              </a:rPr>
              <a:t>Opakovaně používané zdravotnické prostředky se dezinfikují a čistí podle návodu výrobce. Jednorázové pomůcky se nepoužívají opakovaně.</a:t>
            </a:r>
            <a:endParaRPr lang="cs-CZ" sz="1800">
              <a:cs typeface="Calibri"/>
            </a:endParaRPr>
          </a:p>
          <a:p>
            <a:r>
              <a:rPr lang="cs-CZ" sz="1800">
                <a:ea typeface="+mn-lt"/>
                <a:cs typeface="+mn-lt"/>
              </a:rPr>
              <a:t> Použité jednorázové stříkačky a jehly se likvidují bez ručního oddělování. Kryty na použité jehly se nenasazují.</a:t>
            </a:r>
            <a:endParaRPr lang="cs-CZ" sz="1800">
              <a:cs typeface="Calibri"/>
            </a:endParaRPr>
          </a:p>
          <a:p>
            <a:r>
              <a:rPr lang="cs-CZ" sz="1800">
                <a:ea typeface="+mn-lt"/>
                <a:cs typeface="+mn-lt"/>
              </a:rPr>
              <a:t> Na pokrytí vyšetřovacího stolu nebo lehátka, kde dochází ke styku s obnaženou částí těla pacienta, se používá jednorázový materiál, který je měněn po každém pacientovi.</a:t>
            </a:r>
            <a:endParaRPr lang="cs-CZ" sz="1800">
              <a:cs typeface="Calibri"/>
            </a:endParaRPr>
          </a:p>
          <a:p>
            <a:r>
              <a:rPr lang="cs-CZ" sz="1800">
                <a:ea typeface="+mn-lt"/>
                <a:cs typeface="+mn-lt"/>
              </a:rPr>
              <a:t>Oddělení pracovních ploch : p</a:t>
            </a:r>
            <a:r>
              <a:rPr lang="cs-CZ" sz="1800" i="1">
                <a:ea typeface="+mn-lt"/>
                <a:cs typeface="+mn-lt"/>
              </a:rPr>
              <a:t>opsat jak jsou odděleny pracovní plochy podle charakteru činnosti (odběr a manipulace s biologickým materiálem, příprava injekcí apod.)</a:t>
            </a:r>
            <a:endParaRPr lang="cs-CZ" sz="1800" i="1">
              <a:cs typeface="Calibri"/>
            </a:endParaRPr>
          </a:p>
          <a:p>
            <a:endParaRPr lang="cs-CZ" sz="1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1256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34479C-5126-4733-BA6E-5D71B55D0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772" y="365125"/>
            <a:ext cx="11023599" cy="953635"/>
          </a:xfrm>
        </p:spPr>
        <p:txBody>
          <a:bodyPr>
            <a:normAutofit fontScale="90000"/>
          </a:bodyPr>
          <a:lstStyle/>
          <a:p>
            <a:r>
              <a:rPr lang="cs-CZ" b="1">
                <a:solidFill>
                  <a:srgbClr val="0070C0"/>
                </a:solidFill>
                <a:cs typeface="Calibri Light"/>
              </a:rPr>
              <a:t>Provozní  řád ambulantního zdravotnického  zařízení 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1AE793-AF03-4F08-AE85-DEF83E124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cs-CZ" b="1">
                <a:ea typeface="+mn-lt"/>
                <a:cs typeface="+mn-lt"/>
              </a:rPr>
              <a:t>Odběr biologického materiálu </a:t>
            </a:r>
          </a:p>
          <a:p>
            <a:r>
              <a:rPr lang="cs-CZ">
                <a:ea typeface="+mn-lt"/>
                <a:cs typeface="+mn-lt"/>
              </a:rPr>
              <a:t>Pro odběr a manipulaci s biologickým materiálem je vyčleněna pracovní plocha. Při odběrech se používají sterilní zdravotnické prostředky a jednorázové rukavice, a to vždy pro jednu ošetřovanou osobu. Odebraný biologický materiál se ukládá do standardizovaných nádob a do </a:t>
            </a:r>
            <a:r>
              <a:rPr lang="cs-CZ" err="1">
                <a:ea typeface="+mn-lt"/>
                <a:cs typeface="+mn-lt"/>
              </a:rPr>
              <a:t>dekontaminovatelných</a:t>
            </a:r>
            <a:r>
              <a:rPr lang="cs-CZ">
                <a:ea typeface="+mn-lt"/>
                <a:cs typeface="+mn-lt"/>
              </a:rPr>
              <a:t> přepravek s vyloučením kontaminace žádanek. </a:t>
            </a:r>
          </a:p>
          <a:p>
            <a:endParaRPr lang="cs-CZ">
              <a:ea typeface="+mn-lt"/>
              <a:cs typeface="+mn-lt"/>
            </a:endParaRPr>
          </a:p>
          <a:p>
            <a:r>
              <a:rPr lang="cs-CZ">
                <a:ea typeface="+mn-lt"/>
                <a:cs typeface="+mn-lt"/>
              </a:rPr>
              <a:t> Dopsat, jaký biologický materiál se odebírá, v případě odběru moče, do čeho se odebírá. Transport biologického materiálu do laboratoře je zajištěn denně/uložen ve vyčleněné chladničce ..... </a:t>
            </a:r>
            <a:r>
              <a:rPr lang="cs-CZ" i="1">
                <a:ea typeface="+mn-lt"/>
                <a:cs typeface="+mn-lt"/>
              </a:rPr>
              <a:t>dopsat</a:t>
            </a:r>
            <a:endParaRPr lang="cs-CZ" i="1" err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30520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1A105D-68FB-4AEB-B189-03C25F21F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15" y="365125"/>
            <a:ext cx="11150599" cy="763136"/>
          </a:xfrm>
        </p:spPr>
        <p:txBody>
          <a:bodyPr>
            <a:normAutofit fontScale="90000"/>
          </a:bodyPr>
          <a:lstStyle/>
          <a:p>
            <a:r>
              <a:rPr lang="cs-CZ" b="1">
                <a:solidFill>
                  <a:srgbClr val="0070C0"/>
                </a:solidFill>
                <a:ea typeface="+mj-lt"/>
                <a:cs typeface="+mj-lt"/>
              </a:rPr>
              <a:t>Provozní  řád ambulantního zdravotnického  zařízení </a:t>
            </a:r>
            <a:endParaRPr lang="cs-CZ">
              <a:ea typeface="+mj-lt"/>
              <a:cs typeface="+mj-lt"/>
            </a:endParaRPr>
          </a:p>
          <a:p>
            <a:endParaRPr lang="cs-CZ">
              <a:cs typeface="Calibri Ligh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7AC1C9-4BBC-47B1-9E35-8C759538E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1126"/>
            <a:ext cx="10515600" cy="4795837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cs-CZ" b="1">
                <a:ea typeface="+mn-lt"/>
                <a:cs typeface="+mn-lt"/>
              </a:rPr>
              <a:t>Dezinfekce:</a:t>
            </a:r>
            <a:endParaRPr lang="cs-CZ" b="1">
              <a:cs typeface="Calibri" panose="020F0502020204030204"/>
            </a:endParaRPr>
          </a:p>
          <a:p>
            <a:endParaRPr lang="cs-CZ">
              <a:ea typeface="+mn-lt"/>
              <a:cs typeface="+mn-lt"/>
            </a:endParaRPr>
          </a:p>
          <a:p>
            <a:r>
              <a:rPr lang="cs-CZ">
                <a:ea typeface="+mn-lt"/>
                <a:cs typeface="+mn-lt"/>
              </a:rPr>
              <a:t>K chemické dezinfekci se používají oznámené biocidní přípravky nebo dezinfekční prostředky deklarované jako zdravotnický prostředek nebo přípravky registrované jako léčiva pro použití ve zdravotnictví.</a:t>
            </a:r>
            <a:endParaRPr lang="cs-CZ">
              <a:cs typeface="Calibri"/>
            </a:endParaRPr>
          </a:p>
          <a:p>
            <a:r>
              <a:rPr lang="cs-CZ">
                <a:ea typeface="+mn-lt"/>
                <a:cs typeface="+mn-lt"/>
              </a:rPr>
              <a:t>Při ředění a použití chemických přípravků se postupuje podle návodu výrobce.</a:t>
            </a:r>
            <a:endParaRPr lang="cs-CZ"/>
          </a:p>
          <a:p>
            <a:r>
              <a:rPr lang="cs-CZ">
                <a:ea typeface="+mn-lt"/>
                <a:cs typeface="+mn-lt"/>
              </a:rPr>
              <a:t>Dezinfekční roztoky se připravují rozpuštěním odměřeného dezinfekčního přípravku v odměřeném množství vody. Připravují se pro každou směnu čerstvé.</a:t>
            </a:r>
            <a:endParaRPr lang="cs-CZ"/>
          </a:p>
          <a:p>
            <a:r>
              <a:rPr lang="cs-CZ">
                <a:ea typeface="+mn-lt"/>
                <a:cs typeface="+mn-lt"/>
              </a:rPr>
              <a:t>Po spotřebování dezinfekčního přípravku v dávkovači se dávkovač mechanicky omyje, doplní dezinfekčním přípravkem a označí datem plnění, exspirací a názvem dezinfekčního přípravku.</a:t>
            </a:r>
            <a:endParaRPr lang="cs-CZ"/>
          </a:p>
          <a:p>
            <a:r>
              <a:rPr lang="cs-CZ">
                <a:ea typeface="+mn-lt"/>
                <a:cs typeface="+mn-lt"/>
              </a:rPr>
              <a:t>Předměty a povrchy kontaminované biologickým materiálem se dezinfikují dezinfekčním přípravkem, který má i </a:t>
            </a:r>
            <a:r>
              <a:rPr lang="cs-CZ" err="1">
                <a:ea typeface="+mn-lt"/>
                <a:cs typeface="+mn-lt"/>
              </a:rPr>
              <a:t>virucidní</a:t>
            </a:r>
            <a:r>
              <a:rPr lang="cs-CZ">
                <a:ea typeface="+mn-lt"/>
                <a:cs typeface="+mn-lt"/>
              </a:rPr>
              <a:t> účinky.</a:t>
            </a:r>
            <a:endParaRPr lang="cs-CZ"/>
          </a:p>
          <a:p>
            <a:r>
              <a:rPr lang="cs-CZ">
                <a:ea typeface="+mn-lt"/>
                <a:cs typeface="+mn-lt"/>
              </a:rPr>
              <a:t>Při práci s dezinfekčními přípravky se používají osobní ochranné pracovní prostředky a dodržují se zásady ochrany zdraví a bezpečnosti při práci. Pracovníci jsou poučeni o zásadách první pomoci.</a:t>
            </a:r>
            <a:endParaRPr lang="cs-CZ"/>
          </a:p>
          <a:p>
            <a:r>
              <a:rPr lang="cs-CZ">
                <a:ea typeface="+mn-lt"/>
                <a:cs typeface="+mn-lt"/>
              </a:rPr>
              <a:t>K zabránění rezistence mikrobů se střídají dezinfekční prostředky s různými aktivními účinnými látkami.</a:t>
            </a:r>
            <a:endParaRPr lang="cs-CZ"/>
          </a:p>
          <a:p>
            <a:endParaRPr lang="cs-CZ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78702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C59636-7E7E-490B-B854-49DC2B3B9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197"/>
            <a:ext cx="10860314" cy="962706"/>
          </a:xfrm>
        </p:spPr>
        <p:txBody>
          <a:bodyPr>
            <a:normAutofit fontScale="90000"/>
          </a:bodyPr>
          <a:lstStyle/>
          <a:p>
            <a:r>
              <a:rPr lang="cs-CZ" b="1">
                <a:solidFill>
                  <a:srgbClr val="0070C0"/>
                </a:solidFill>
                <a:cs typeface="Calibri Light"/>
              </a:rPr>
              <a:t>Provozní  řád ambulantního zdravotnického  zařízení </a:t>
            </a:r>
            <a:endParaRPr lang="cs-CZ">
              <a:ea typeface="+mj-lt"/>
              <a:cs typeface="+mj-lt"/>
            </a:endParaRPr>
          </a:p>
          <a:p>
            <a:endParaRPr lang="cs-CZ">
              <a:cs typeface="Calibri Ligh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F79D74-70B3-4491-B687-8C0777D1E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4054"/>
            <a:ext cx="10515600" cy="5929766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cs-CZ" b="1">
                <a:ea typeface="+mn-lt"/>
                <a:cs typeface="+mn-lt"/>
              </a:rPr>
              <a:t>Sterilizace  ve vlastní ordinaci:</a:t>
            </a:r>
            <a:endParaRPr lang="cs-CZ" b="1">
              <a:cs typeface="Calibri" panose="020F0502020204030204"/>
            </a:endParaRPr>
          </a:p>
          <a:p>
            <a:r>
              <a:rPr lang="cs-CZ" b="1" err="1">
                <a:ea typeface="+mn-lt"/>
                <a:cs typeface="+mn-lt"/>
              </a:rPr>
              <a:t>Předsterilizační</a:t>
            </a:r>
            <a:r>
              <a:rPr lang="cs-CZ" b="1">
                <a:ea typeface="+mn-lt"/>
                <a:cs typeface="+mn-lt"/>
              </a:rPr>
              <a:t> příprava:</a:t>
            </a:r>
            <a:endParaRPr lang="cs-CZ" b="1">
              <a:cs typeface="Calibri"/>
            </a:endParaRPr>
          </a:p>
          <a:p>
            <a:r>
              <a:rPr lang="cs-CZ">
                <a:ea typeface="+mn-lt"/>
                <a:cs typeface="+mn-lt"/>
              </a:rPr>
              <a:t>Dezinfekce zdravotnických prostředků dezinfekčním přípravkem s </a:t>
            </a:r>
            <a:r>
              <a:rPr lang="cs-CZ" err="1">
                <a:ea typeface="+mn-lt"/>
                <a:cs typeface="+mn-lt"/>
              </a:rPr>
              <a:t>virucidním</a:t>
            </a:r>
            <a:r>
              <a:rPr lang="cs-CZ">
                <a:ea typeface="+mn-lt"/>
                <a:cs typeface="+mn-lt"/>
              </a:rPr>
              <a:t> účinkem. Mechanické očištění a oplach vodou nebo strojové čištění. Vybrat jednu z možností</a:t>
            </a:r>
            <a:endParaRPr lang="cs-CZ"/>
          </a:p>
          <a:p>
            <a:r>
              <a:rPr lang="cs-CZ">
                <a:ea typeface="+mn-lt"/>
                <a:cs typeface="+mn-lt"/>
              </a:rPr>
              <a:t> Osušení a uložení do sterilizačních obalů</a:t>
            </a:r>
            <a:endParaRPr lang="cs-CZ"/>
          </a:p>
          <a:p>
            <a:r>
              <a:rPr lang="cs-CZ" b="1">
                <a:ea typeface="+mn-lt"/>
                <a:cs typeface="+mn-lt"/>
              </a:rPr>
              <a:t>Způsob sterilizace:</a:t>
            </a:r>
            <a:endParaRPr lang="cs-CZ" b="1">
              <a:cs typeface="Calibri"/>
            </a:endParaRPr>
          </a:p>
          <a:p>
            <a:r>
              <a:rPr lang="cs-CZ">
                <a:ea typeface="+mn-lt"/>
                <a:cs typeface="+mn-lt"/>
              </a:rPr>
              <a:t>Proudícím horkým vzduchem: název přístroje, výrobní číslo, sterilizovaný materiál</a:t>
            </a:r>
            <a:endParaRPr lang="cs-CZ"/>
          </a:p>
          <a:p>
            <a:r>
              <a:rPr lang="cs-CZ">
                <a:ea typeface="+mn-lt"/>
                <a:cs typeface="+mn-lt"/>
              </a:rPr>
              <a:t>Teplota/čas Druh obalu Exspirace Uložení</a:t>
            </a:r>
            <a:endParaRPr lang="cs-CZ"/>
          </a:p>
          <a:p>
            <a:r>
              <a:rPr lang="cs-CZ">
                <a:ea typeface="+mn-lt"/>
                <a:cs typeface="+mn-lt"/>
              </a:rPr>
              <a:t>Vybrat používané parametry, obaly, uložení</a:t>
            </a:r>
            <a:endParaRPr lang="cs-CZ"/>
          </a:p>
          <a:p>
            <a:r>
              <a:rPr lang="cs-CZ">
                <a:ea typeface="+mn-lt"/>
                <a:cs typeface="+mn-lt"/>
              </a:rPr>
              <a:t>Každý obal je označen datem sterilizace a exspirace.</a:t>
            </a:r>
            <a:endParaRPr lang="cs-CZ"/>
          </a:p>
          <a:p>
            <a:r>
              <a:rPr lang="cs-CZ">
                <a:ea typeface="+mn-lt"/>
                <a:cs typeface="+mn-lt"/>
              </a:rPr>
              <a:t>Každý sterilizační cyklus se monitoruje. Sterilizace se provádí za přítomnosti zdravotnického pracovníka.</a:t>
            </a:r>
            <a:endParaRPr lang="cs-CZ"/>
          </a:p>
          <a:p>
            <a:r>
              <a:rPr lang="cs-CZ">
                <a:ea typeface="+mn-lt"/>
                <a:cs typeface="+mn-lt"/>
              </a:rPr>
              <a:t>Dokumentace sterilizace spočívá v záznamu každé sterilizace (druh sterilizovaného materiálu, parametry, datum, písemné vyhodnocení chemického testu sterilizace, jméno, příjmení a podpis osoby, která sterilizaci provedla).</a:t>
            </a:r>
            <a:endParaRPr lang="cs-CZ"/>
          </a:p>
          <a:p>
            <a:r>
              <a:rPr lang="cs-CZ">
                <a:ea typeface="+mn-lt"/>
                <a:cs typeface="+mn-lt"/>
              </a:rPr>
              <a:t>Úspěšnost sterilizace se dokládá</a:t>
            </a:r>
            <a:endParaRPr lang="cs-CZ"/>
          </a:p>
          <a:p>
            <a:r>
              <a:rPr lang="cs-CZ">
                <a:ea typeface="+mn-lt"/>
                <a:cs typeface="+mn-lt"/>
              </a:rPr>
              <a:t>· zápisem do sterilizačního deníku nebo podepsaným záznamem registračního přístroje nebo podepsaným výstupem z tiskárny. (Vybrat jednu z možností)</a:t>
            </a:r>
            <a:endParaRPr lang="cs-CZ"/>
          </a:p>
          <a:p>
            <a:r>
              <a:rPr lang="cs-CZ">
                <a:ea typeface="+mn-lt"/>
                <a:cs typeface="+mn-lt"/>
              </a:rPr>
              <a:t>· datovaným písemným vyhodnocením chemického testu sterilizace</a:t>
            </a:r>
            <a:endParaRPr lang="cs-CZ"/>
          </a:p>
          <a:p>
            <a:r>
              <a:rPr lang="cs-CZ" b="1">
                <a:ea typeface="+mn-lt"/>
                <a:cs typeface="+mn-lt"/>
              </a:rPr>
              <a:t>Písemná dokumentace sterilizace se archivuje nejméně 5 let od provedení sterilizace.</a:t>
            </a:r>
            <a:endParaRPr lang="cs-CZ" b="1">
              <a:cs typeface="Calibri"/>
            </a:endParaRPr>
          </a:p>
          <a:p>
            <a:r>
              <a:rPr lang="cs-CZ">
                <a:ea typeface="+mn-lt"/>
                <a:cs typeface="+mn-lt"/>
              </a:rPr>
              <a:t>Kontrola účinnosti  sterilizačního přístroje.</a:t>
            </a:r>
            <a:endParaRPr lang="cs-CZ" b="1">
              <a:cs typeface="Calibri"/>
            </a:endParaRPr>
          </a:p>
          <a:p>
            <a:endParaRPr lang="cs-CZ" b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17097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A044B9-436D-482D-AD92-47A431DE1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62581" cy="1339940"/>
          </a:xfrm>
        </p:spPr>
        <p:txBody>
          <a:bodyPr/>
          <a:lstStyle/>
          <a:p>
            <a:r>
              <a:rPr lang="cs-CZ" sz="4000" b="1">
                <a:solidFill>
                  <a:srgbClr val="0070C0"/>
                </a:solidFill>
                <a:ea typeface="+mj-lt"/>
                <a:cs typeface="+mj-lt"/>
              </a:rPr>
              <a:t>Provozní  řád ambulantního zdravotnického  zařízení </a:t>
            </a:r>
            <a:endParaRPr lang="cs-CZ" sz="4000">
              <a:ea typeface="+mj-lt"/>
              <a:cs typeface="+mj-lt"/>
            </a:endParaRPr>
          </a:p>
          <a:p>
            <a:endParaRPr lang="cs-CZ">
              <a:cs typeface="Calibri Ligh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6F0995-4DA9-47A1-84F0-71E4956A13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b="1">
                <a:ea typeface="+mn-lt"/>
                <a:cs typeface="+mn-lt"/>
              </a:rPr>
              <a:t>Manipulace s prádlem:</a:t>
            </a:r>
            <a:endParaRPr lang="cs-CZ" b="1">
              <a:cs typeface="Calibri" panose="020F0502020204030204"/>
            </a:endParaRPr>
          </a:p>
          <a:p>
            <a:r>
              <a:rPr lang="cs-CZ">
                <a:ea typeface="+mn-lt"/>
                <a:cs typeface="+mn-lt"/>
              </a:rPr>
              <a:t>Jedná se pouze o osobní ochranné pracovní prostředky. Praní je zajištěno smluvně … uvést firmu. Je možné prát ve vlastní vyčleněné pračce, která je umístěna ve zdravotnickém zařízení.</a:t>
            </a:r>
            <a:endParaRPr lang="cs-CZ"/>
          </a:p>
          <a:p>
            <a:r>
              <a:rPr lang="cs-CZ">
                <a:ea typeface="+mn-lt"/>
                <a:cs typeface="+mn-lt"/>
              </a:rPr>
              <a:t>Čisté OOPP jsou uloženy … </a:t>
            </a:r>
            <a:r>
              <a:rPr lang="cs-CZ" i="1">
                <a:ea typeface="+mn-lt"/>
                <a:cs typeface="+mn-lt"/>
              </a:rPr>
              <a:t>dopsat</a:t>
            </a:r>
            <a:endParaRPr lang="cs-CZ" i="1">
              <a:cs typeface="Calibri"/>
            </a:endParaRPr>
          </a:p>
          <a:p>
            <a:r>
              <a:rPr lang="cs-CZ">
                <a:ea typeface="+mn-lt"/>
                <a:cs typeface="+mn-lt"/>
              </a:rPr>
              <a:t>Použité OOPP jsou uloženy … </a:t>
            </a:r>
            <a:r>
              <a:rPr lang="cs-CZ" i="1">
                <a:ea typeface="+mn-lt"/>
                <a:cs typeface="+mn-lt"/>
              </a:rPr>
              <a:t>dopsat</a:t>
            </a:r>
            <a:endParaRPr lang="cs-CZ" i="1">
              <a:cs typeface="Calibri"/>
            </a:endParaRPr>
          </a:p>
          <a:p>
            <a:r>
              <a:rPr lang="cs-CZ" i="1">
                <a:ea typeface="+mn-lt"/>
                <a:cs typeface="+mn-lt"/>
              </a:rPr>
              <a:t>Dopsat, jak často se vozí do prádelny, a jaký je používán transportní obal na čisté a použité OOPP.</a:t>
            </a:r>
            <a:endParaRPr lang="cs-CZ" i="1">
              <a:cs typeface="Calibri"/>
            </a:endParaRPr>
          </a:p>
          <a:p>
            <a:endParaRPr lang="cs-CZ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1955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ED75B5-DBA1-41C6-A97A-C67AA8097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424829"/>
            <a:ext cx="6586491" cy="1574233"/>
          </a:xfrm>
        </p:spPr>
        <p:txBody>
          <a:bodyPr anchor="b">
            <a:normAutofit/>
          </a:bodyPr>
          <a:lstStyle/>
          <a:p>
            <a:r>
              <a:rPr lang="cs-CZ" sz="2800" b="1">
                <a:ea typeface="+mj-lt"/>
                <a:cs typeface="+mj-lt"/>
              </a:rPr>
              <a:t>Zákon č. 258/2000 Sb.</a:t>
            </a:r>
            <a:r>
              <a:rPr lang="cs-CZ" sz="2800" b="1" i="1">
                <a:ea typeface="+mj-lt"/>
                <a:cs typeface="+mj-lt"/>
              </a:rPr>
              <a:t> o ochraně veřejného zdraví a o změně některých souvisejících zákonů</a:t>
            </a:r>
            <a:endParaRPr lang="cs-CZ" sz="2800" b="1">
              <a:ea typeface="+mj-lt"/>
              <a:cs typeface="+mj-lt"/>
            </a:endParaRPr>
          </a:p>
          <a:p>
            <a:endParaRPr lang="cs-CZ" sz="2800" b="1">
              <a:cs typeface="Calibri Ligh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ECB645-5949-481F-B60D-F5C9B1869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1843670"/>
            <a:ext cx="6586489" cy="49470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sz="2000"/>
              <a:t>Tento zákon </a:t>
            </a:r>
            <a:endParaRPr lang="cs-CZ" sz="2000" i="1"/>
          </a:p>
          <a:p>
            <a:pPr>
              <a:buFont typeface="Wingdings" panose="020B0604020202020204" pitchFamily="34" charset="0"/>
              <a:buChar char="Ø"/>
            </a:pPr>
            <a:r>
              <a:rPr lang="cs-CZ" sz="2000"/>
              <a:t>definuje základní pojmy v ochraně veřejného zdraví</a:t>
            </a:r>
            <a:endParaRPr lang="cs-CZ" sz="2000" i="1"/>
          </a:p>
          <a:p>
            <a:pPr marL="0" indent="0">
              <a:buNone/>
            </a:pPr>
            <a:endParaRPr lang="cs-CZ" sz="2000">
              <a:ea typeface="+mn-lt"/>
              <a:cs typeface="+mn-lt"/>
            </a:endParaRPr>
          </a:p>
          <a:p>
            <a:pPr>
              <a:buFont typeface="Wingdings" panose="020B0604020202020204" pitchFamily="34" charset="0"/>
              <a:buChar char="Ø"/>
            </a:pPr>
            <a:r>
              <a:rPr lang="cs-CZ" sz="2000">
                <a:ea typeface="+mn-lt"/>
                <a:cs typeface="+mn-lt"/>
              </a:rPr>
              <a:t>zapracovává příslušné předpisy Evropské unie</a:t>
            </a:r>
          </a:p>
          <a:p>
            <a:pPr marL="0" indent="0">
              <a:buNone/>
            </a:pPr>
            <a:endParaRPr lang="cs-CZ">
              <a:cs typeface="Calibri" panose="020F0502020204030204"/>
            </a:endParaRPr>
          </a:p>
          <a:p>
            <a:pPr>
              <a:buFont typeface="Wingdings" panose="020B0604020202020204" pitchFamily="34" charset="0"/>
              <a:buChar char="Ø"/>
            </a:pPr>
            <a:r>
              <a:rPr lang="cs-CZ" sz="2000">
                <a:ea typeface="+mn-lt"/>
                <a:cs typeface="+mn-lt"/>
              </a:rPr>
              <a:t> specifikuje</a:t>
            </a:r>
            <a:endParaRPr lang="cs-CZ"/>
          </a:p>
          <a:p>
            <a:pPr marL="0" indent="0">
              <a:buNone/>
            </a:pPr>
            <a:r>
              <a:rPr lang="cs-CZ" sz="2000" b="1" u="sng">
                <a:ea typeface="+mn-lt"/>
                <a:cs typeface="+mn-lt"/>
              </a:rPr>
              <a:t>a)</a:t>
            </a:r>
            <a:r>
              <a:rPr lang="cs-CZ" sz="2000">
                <a:ea typeface="+mn-lt"/>
                <a:cs typeface="+mn-lt"/>
              </a:rPr>
              <a:t> práva a povinnosti fyzických a právnických osob v oblasti ochrany a podpory veřejného zdraví,</a:t>
            </a:r>
            <a:endParaRPr lang="cs-CZ" sz="2000">
              <a:cs typeface="Calibri"/>
            </a:endParaRPr>
          </a:p>
          <a:p>
            <a:pPr marL="0" indent="0">
              <a:buNone/>
            </a:pPr>
            <a:endParaRPr lang="cs-CZ" sz="2000">
              <a:ea typeface="+mn-lt"/>
              <a:cs typeface="+mn-lt"/>
            </a:endParaRPr>
          </a:p>
          <a:p>
            <a:pPr>
              <a:buNone/>
            </a:pPr>
            <a:r>
              <a:rPr lang="cs-CZ" sz="2000" b="1" u="sng">
                <a:ea typeface="+mn-lt"/>
                <a:cs typeface="+mn-lt"/>
              </a:rPr>
              <a:t>b)</a:t>
            </a:r>
            <a:r>
              <a:rPr lang="cs-CZ" sz="2000">
                <a:ea typeface="+mn-lt"/>
                <a:cs typeface="+mn-lt"/>
              </a:rPr>
              <a:t> soustavu orgánů ochrany veřejného zdraví, jejich působnost a pravomoc</a:t>
            </a:r>
            <a:endParaRPr lang="cs-CZ" sz="2000"/>
          </a:p>
          <a:p>
            <a:pPr>
              <a:buNone/>
            </a:pPr>
            <a:endParaRPr lang="cs-CZ" sz="2000" i="1">
              <a:cs typeface="Calibri" panose="020F0502020204030204"/>
            </a:endParaRPr>
          </a:p>
        </p:txBody>
      </p:sp>
      <p:pic>
        <p:nvPicPr>
          <p:cNvPr id="5" name="Obrázek 5">
            <a:extLst>
              <a:ext uri="{FF2B5EF4-FFF2-40B4-BE49-F238E27FC236}">
                <a16:creationId xmlns:a16="http://schemas.microsoft.com/office/drawing/2014/main" id="{1CBA708B-01FE-4782-8A14-A979D0A498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72" r="17235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7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0273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ovéPole 3">
            <a:extLst>
              <a:ext uri="{FF2B5EF4-FFF2-40B4-BE49-F238E27FC236}">
                <a16:creationId xmlns:a16="http://schemas.microsoft.com/office/drawing/2014/main" id="{D9C2BC92-A764-4393-8A10-7488608362B9}"/>
              </a:ext>
            </a:extLst>
          </p:cNvPr>
          <p:cNvSpPr txBox="1"/>
          <p:nvPr/>
        </p:nvSpPr>
        <p:spPr>
          <a:xfrm>
            <a:off x="4724400" y="3200400"/>
            <a:ext cx="2743200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300" i="1">
              <a:solidFill>
                <a:srgbClr val="43494D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25925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D3A008-4DA3-4DDA-ADC5-169A9C09F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748" y="48824"/>
            <a:ext cx="11737673" cy="1224921"/>
          </a:xfrm>
        </p:spPr>
        <p:txBody>
          <a:bodyPr>
            <a:normAutofit/>
          </a:bodyPr>
          <a:lstStyle/>
          <a:p>
            <a:r>
              <a:rPr lang="cs-CZ" b="1">
                <a:solidFill>
                  <a:srgbClr val="0070C0"/>
                </a:solidFill>
                <a:cs typeface="Calibri Light"/>
              </a:rPr>
              <a:t>Provozní  řád ambulantního zdravotnického  zařízení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818B9B-CA34-4EE9-82CF-9F50B02ED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3059"/>
            <a:ext cx="11004430" cy="5300243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cs-CZ" b="1">
                <a:ea typeface="+mn-lt"/>
                <a:cs typeface="+mn-lt"/>
              </a:rPr>
              <a:t>Manipulace s odpadem:</a:t>
            </a:r>
            <a:endParaRPr lang="cs-CZ" b="1">
              <a:cs typeface="Calibri" panose="020F0502020204030204"/>
            </a:endParaRPr>
          </a:p>
          <a:p>
            <a:r>
              <a:rPr lang="cs-CZ">
                <a:ea typeface="+mn-lt"/>
                <a:cs typeface="+mn-lt"/>
              </a:rPr>
              <a:t>Odpad se třídí ihned po použití.</a:t>
            </a:r>
            <a:endParaRPr lang="cs-CZ"/>
          </a:p>
          <a:p>
            <a:r>
              <a:rPr lang="cs-CZ">
                <a:ea typeface="+mn-lt"/>
                <a:cs typeface="+mn-lt"/>
              </a:rPr>
              <a:t>Komunální odpad se odkládá do vyčleněných odpadkových košů s igelitovou vložkou.</a:t>
            </a:r>
            <a:endParaRPr lang="cs-CZ"/>
          </a:p>
          <a:p>
            <a:r>
              <a:rPr lang="cs-CZ">
                <a:ea typeface="+mn-lt"/>
                <a:cs typeface="+mn-lt"/>
              </a:rPr>
              <a:t>Nebezpečný odpad</a:t>
            </a:r>
            <a:endParaRPr lang="cs-CZ"/>
          </a:p>
          <a:p>
            <a:r>
              <a:rPr lang="cs-CZ">
                <a:ea typeface="+mn-lt"/>
                <a:cs typeface="+mn-lt"/>
              </a:rPr>
              <a:t>– použitý ostrý odpad (např. jehly, skalpely…) se odkládá do označených, spalitelných, </a:t>
            </a:r>
            <a:r>
              <a:rPr lang="cs-CZ" err="1">
                <a:ea typeface="+mn-lt"/>
                <a:cs typeface="+mn-lt"/>
              </a:rPr>
              <a:t>pevnostěnných</a:t>
            </a:r>
            <a:r>
              <a:rPr lang="cs-CZ">
                <a:ea typeface="+mn-lt"/>
                <a:cs typeface="+mn-lt"/>
              </a:rPr>
              <a:t>, </a:t>
            </a:r>
            <a:r>
              <a:rPr lang="cs-CZ" err="1">
                <a:ea typeface="+mn-lt"/>
                <a:cs typeface="+mn-lt"/>
              </a:rPr>
              <a:t>nepropíchnutelných</a:t>
            </a:r>
            <a:r>
              <a:rPr lang="cs-CZ">
                <a:ea typeface="+mn-lt"/>
                <a:cs typeface="+mn-lt"/>
              </a:rPr>
              <a:t> a nepropustných obalů. Odpad se neukládá do papírových obalů.</a:t>
            </a:r>
            <a:endParaRPr lang="cs-CZ"/>
          </a:p>
          <a:p>
            <a:r>
              <a:rPr lang="cs-CZ">
                <a:ea typeface="+mn-lt"/>
                <a:cs typeface="+mn-lt"/>
              </a:rPr>
              <a:t>– ostatní nebezpečný odpad se odkládá do označených, oddělených, krytých, uzavíratelných, mechanicky odolných a spalitelných obalů.</a:t>
            </a:r>
            <a:endParaRPr lang="cs-CZ"/>
          </a:p>
          <a:p>
            <a:r>
              <a:rPr lang="cs-CZ">
                <a:ea typeface="+mn-lt"/>
                <a:cs typeface="+mn-lt"/>
              </a:rPr>
              <a:t>Nebezpečný odpad se z ambulance odstraňuje nejméně 1x za 24 hodin. Maximální doba mezi shromážděním odpadu ve vyhrazeném uzavřeném prostoru a konečným odstraněním jsou 3 dny. Skladování nebezpečného odpadu je možné po dobu 1 měsíce v mrazícím nebo chlazeném prostoru při teplotě maximálně 8°C. </a:t>
            </a:r>
            <a:endParaRPr lang="cs-CZ" i="1">
              <a:ea typeface="+mn-lt"/>
              <a:cs typeface="+mn-lt"/>
            </a:endParaRPr>
          </a:p>
          <a:p>
            <a:r>
              <a:rPr lang="cs-CZ">
                <a:ea typeface="+mn-lt"/>
                <a:cs typeface="+mn-lt"/>
              </a:rPr>
              <a:t>Odvoz a likvidace nebezpečného odpadu je zajištěna smluvně s firmou… </a:t>
            </a:r>
            <a:r>
              <a:rPr lang="cs-CZ" i="1">
                <a:ea typeface="+mn-lt"/>
                <a:cs typeface="+mn-lt"/>
              </a:rPr>
              <a:t>dopsat</a:t>
            </a:r>
            <a:endParaRPr lang="cs-CZ" i="1">
              <a:cs typeface="Calibri"/>
            </a:endParaRPr>
          </a:p>
          <a:p>
            <a:endParaRPr lang="cs-CZ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85368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62D8DA-2547-4900-BFD1-CF433352A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125" y="365125"/>
            <a:ext cx="11665788" cy="937374"/>
          </a:xfrm>
        </p:spPr>
        <p:txBody>
          <a:bodyPr>
            <a:normAutofit/>
          </a:bodyPr>
          <a:lstStyle/>
          <a:p>
            <a:r>
              <a:rPr lang="cs-CZ" b="1">
                <a:solidFill>
                  <a:srgbClr val="0070C0"/>
                </a:solidFill>
                <a:ea typeface="+mj-lt"/>
                <a:cs typeface="+mj-lt"/>
              </a:rPr>
              <a:t>Provozní  řád ambulantního zdravotnického  zařízení</a:t>
            </a:r>
            <a:endParaRPr lang="cs-CZ">
              <a:ea typeface="+mj-lt"/>
              <a:cs typeface="+mj-lt"/>
            </a:endParaRPr>
          </a:p>
          <a:p>
            <a:endParaRPr lang="cs-CZ">
              <a:cs typeface="Calibri Ligh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A476FE-61F0-4E60-A744-9AD41E11B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9890"/>
            <a:ext cx="10515600" cy="548714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cs-CZ" b="1">
                <a:ea typeface="+mn-lt"/>
                <a:cs typeface="+mn-lt"/>
              </a:rPr>
              <a:t>Úklid:</a:t>
            </a:r>
            <a:endParaRPr lang="cs-CZ" b="1">
              <a:cs typeface="Calibri" panose="020F0502020204030204"/>
            </a:endParaRPr>
          </a:p>
          <a:p>
            <a:r>
              <a:rPr lang="cs-CZ">
                <a:ea typeface="+mn-lt"/>
                <a:cs typeface="+mn-lt"/>
              </a:rPr>
              <a:t>Je zajištěn …</a:t>
            </a:r>
            <a:r>
              <a:rPr lang="cs-CZ" i="1">
                <a:ea typeface="+mn-lt"/>
                <a:cs typeface="+mn-lt"/>
              </a:rPr>
              <a:t>uvést, zda smluvně nebo vlastními silami.</a:t>
            </a:r>
            <a:endParaRPr lang="cs-CZ" i="1">
              <a:cs typeface="Calibri"/>
            </a:endParaRPr>
          </a:p>
          <a:p>
            <a:r>
              <a:rPr lang="cs-CZ">
                <a:ea typeface="+mn-lt"/>
                <a:cs typeface="+mn-lt"/>
              </a:rPr>
              <a:t>Provádí se denně na vlhko, používají se běžné čistící prostředky a dezinfekční přípravky s </a:t>
            </a:r>
            <a:r>
              <a:rPr lang="cs-CZ" err="1">
                <a:ea typeface="+mn-lt"/>
                <a:cs typeface="+mn-lt"/>
              </a:rPr>
              <a:t>virucidním</a:t>
            </a:r>
            <a:r>
              <a:rPr lang="cs-CZ">
                <a:ea typeface="+mn-lt"/>
                <a:cs typeface="+mn-lt"/>
              </a:rPr>
              <a:t> účinkem.</a:t>
            </a:r>
            <a:endParaRPr lang="cs-CZ"/>
          </a:p>
          <a:p>
            <a:r>
              <a:rPr lang="cs-CZ">
                <a:ea typeface="+mn-lt"/>
                <a:cs typeface="+mn-lt"/>
              </a:rPr>
              <a:t>Úklidové pomůcky jsou vyčleněny a označeny dle účelu použití (pracovní plochy, podlahy ordinace, WC ) a jsou uloženy … </a:t>
            </a:r>
            <a:r>
              <a:rPr lang="cs-CZ" i="1">
                <a:ea typeface="+mn-lt"/>
                <a:cs typeface="+mn-lt"/>
              </a:rPr>
              <a:t>dopsat, kde (buď vyčleněná skříň nebo úklidová komora).</a:t>
            </a:r>
            <a:endParaRPr lang="cs-CZ" i="1">
              <a:cs typeface="Calibri"/>
            </a:endParaRPr>
          </a:p>
          <a:p>
            <a:r>
              <a:rPr lang="cs-CZ">
                <a:ea typeface="+mn-lt"/>
                <a:cs typeface="+mn-lt"/>
              </a:rPr>
              <a:t>Při kontaminaci ploch biologickým materiálem se provede okamžitá dekontaminace potřísněného místa překrytím jednorázovým materiálem namočeným ve </a:t>
            </a:r>
            <a:r>
              <a:rPr lang="cs-CZ" err="1">
                <a:ea typeface="+mn-lt"/>
                <a:cs typeface="+mn-lt"/>
              </a:rPr>
              <a:t>virucidním</a:t>
            </a:r>
            <a:r>
              <a:rPr lang="cs-CZ">
                <a:ea typeface="+mn-lt"/>
                <a:cs typeface="+mn-lt"/>
              </a:rPr>
              <a:t> dezinfekčním roztoku a potom se očistí obvyklým způsobem.</a:t>
            </a:r>
            <a:endParaRPr lang="cs-CZ"/>
          </a:p>
          <a:p>
            <a:r>
              <a:rPr lang="cs-CZ">
                <a:ea typeface="+mn-lt"/>
                <a:cs typeface="+mn-lt"/>
              </a:rPr>
              <a:t>Dezinsekce a deratizace: v případě potřeby se provedou prostřednictvím specializované firmy.</a:t>
            </a:r>
            <a:endParaRPr lang="cs-CZ"/>
          </a:p>
          <a:p>
            <a:r>
              <a:rPr lang="cs-CZ">
                <a:ea typeface="+mn-lt"/>
                <a:cs typeface="+mn-lt"/>
              </a:rPr>
              <a:t>Malování: 1x za 2 roky</a:t>
            </a:r>
            <a:endParaRPr lang="cs-CZ"/>
          </a:p>
          <a:p>
            <a:endParaRPr lang="cs-CZ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58485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5EFE74-DF50-4723-9D08-EF6860BA2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13729" cy="1325563"/>
          </a:xfrm>
        </p:spPr>
        <p:txBody>
          <a:bodyPr>
            <a:normAutofit fontScale="90000"/>
          </a:bodyPr>
          <a:lstStyle/>
          <a:p>
            <a:br>
              <a:rPr lang="cs-CZ" b="1" dirty="0">
                <a:solidFill>
                  <a:srgbClr val="0070C0"/>
                </a:solidFill>
                <a:cs typeface="Calibri Light"/>
              </a:rPr>
            </a:br>
            <a:r>
              <a:rPr lang="cs-CZ" b="1" dirty="0">
                <a:solidFill>
                  <a:srgbClr val="0070C0"/>
                </a:solidFill>
                <a:cs typeface="Calibri Light"/>
              </a:rPr>
              <a:t>Provozní  řád ambulantního zdravotnického  zařízení</a:t>
            </a:r>
            <a:endParaRPr lang="cs-CZ" dirty="0">
              <a:ea typeface="+mj-lt"/>
              <a:cs typeface="+mj-lt"/>
            </a:endParaRPr>
          </a:p>
          <a:p>
            <a:endParaRPr lang="cs-CZ" dirty="0">
              <a:ea typeface="+mj-lt"/>
              <a:cs typeface="+mj-lt"/>
            </a:endParaRPr>
          </a:p>
          <a:p>
            <a:endParaRPr lang="cs-CZ" dirty="0">
              <a:cs typeface="Calibri Ligh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A35CED-2ACF-4F8D-8A4C-F3F7AFD172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>
                <a:cs typeface="Calibri"/>
              </a:rPr>
              <a:t>Provozní řád zpracoval:</a:t>
            </a:r>
            <a:endParaRPr lang="cs-CZ">
              <a:ea typeface="+mn-lt"/>
              <a:cs typeface="+mn-lt"/>
            </a:endParaRPr>
          </a:p>
          <a:p>
            <a:endParaRPr lang="cs-CZ">
              <a:ea typeface="+mn-lt"/>
              <a:cs typeface="+mn-lt"/>
            </a:endParaRPr>
          </a:p>
          <a:p>
            <a:r>
              <a:rPr lang="cs-CZ">
                <a:cs typeface="Calibri"/>
              </a:rPr>
              <a:t>Datum:</a:t>
            </a:r>
            <a:endParaRPr lang="cs-CZ">
              <a:ea typeface="+mn-lt"/>
              <a:cs typeface="+mn-lt"/>
            </a:endParaRPr>
          </a:p>
          <a:p>
            <a:endParaRPr lang="cs-CZ">
              <a:ea typeface="+mn-lt"/>
              <a:cs typeface="+mn-lt"/>
            </a:endParaRPr>
          </a:p>
          <a:p>
            <a:r>
              <a:rPr lang="cs-CZ">
                <a:cs typeface="Calibri"/>
              </a:rPr>
              <a:t>Provozní řád schválen orgánem ochrany veřejného zdraví dne:</a:t>
            </a:r>
            <a:endParaRPr lang="cs-CZ">
              <a:ea typeface="+mn-lt"/>
              <a:cs typeface="+mn-lt"/>
            </a:endParaRPr>
          </a:p>
          <a:p>
            <a:endParaRPr lang="cs-CZ">
              <a:ea typeface="+mn-lt"/>
              <a:cs typeface="+mn-lt"/>
            </a:endParaRPr>
          </a:p>
          <a:p>
            <a:endParaRPr lang="cs-CZ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40855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D7EE34-2996-495F-AA6D-08CD6E7F3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33826" cy="994884"/>
          </a:xfrm>
        </p:spPr>
        <p:txBody>
          <a:bodyPr>
            <a:normAutofit fontScale="90000"/>
          </a:bodyPr>
          <a:lstStyle/>
          <a:p>
            <a:r>
              <a:rPr lang="cs-CZ" b="1">
                <a:solidFill>
                  <a:srgbClr val="0070C0"/>
                </a:solidFill>
                <a:cs typeface="Calibri Light"/>
              </a:rPr>
              <a:t>Provozní  řád ambulantního zdravotnického  zařízení</a:t>
            </a:r>
            <a:endParaRPr lang="cs-CZ">
              <a:ea typeface="+mj-lt"/>
              <a:cs typeface="+mj-lt"/>
            </a:endParaRPr>
          </a:p>
          <a:p>
            <a:endParaRPr lang="cs-CZ">
              <a:cs typeface="Calibri Ligh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98CAA4-5519-496D-805B-BD41805F5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93" y="934229"/>
            <a:ext cx="11637033" cy="581782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endParaRPr lang="cs-CZ" sz="2400" b="1" dirty="0">
              <a:ea typeface="+mn-lt"/>
              <a:cs typeface="+mn-lt"/>
            </a:endParaRPr>
          </a:p>
          <a:p>
            <a:pPr algn="just"/>
            <a:r>
              <a:rPr lang="cs-CZ" sz="2400" b="1" dirty="0">
                <a:ea typeface="+mn-lt"/>
                <a:cs typeface="+mn-lt"/>
              </a:rPr>
              <a:t>Hlášení HCAI (nákaz spojených se zdravotní péčí)</a:t>
            </a:r>
            <a:r>
              <a:rPr lang="cs-CZ" sz="2400" dirty="0">
                <a:ea typeface="+mn-lt"/>
                <a:cs typeface="+mn-lt"/>
              </a:rPr>
              <a:t> </a:t>
            </a:r>
            <a:r>
              <a:rPr lang="cs-CZ" sz="2400" b="1" dirty="0">
                <a:ea typeface="+mn-lt"/>
                <a:cs typeface="+mn-lt"/>
              </a:rPr>
              <a:t>dle </a:t>
            </a:r>
            <a:r>
              <a:rPr lang="cs-CZ" sz="2400" b="1" i="1" dirty="0">
                <a:ea typeface="+mn-lt"/>
                <a:cs typeface="+mn-lt"/>
              </a:rPr>
              <a:t> zákona  č.258/2000 Sb. § 16 </a:t>
            </a:r>
            <a:endParaRPr lang="cs-CZ" sz="2400" dirty="0">
              <a:ea typeface="+mn-lt"/>
              <a:cs typeface="+mn-lt"/>
            </a:endParaRPr>
          </a:p>
          <a:p>
            <a:pPr algn="just"/>
            <a:r>
              <a:rPr lang="cs-CZ" sz="1800" b="1" u="sng" dirty="0">
                <a:ea typeface="+mn-lt"/>
                <a:cs typeface="+mn-lt"/>
              </a:rPr>
              <a:t>(1)</a:t>
            </a:r>
            <a:r>
              <a:rPr lang="cs-CZ" sz="1800" dirty="0">
                <a:ea typeface="+mn-lt"/>
                <a:cs typeface="+mn-lt"/>
              </a:rPr>
              <a:t> Osoba poskytující péči je při výskytu infekce spojené se zdravotní péčí nebo při podezření na její výskyt povinna neprodleně zjistit její příčiny a zdroje, způsob přenosu původce a provést odpovídající protiepidemická opatření k zamezení jejího dalšího šíření.</a:t>
            </a:r>
            <a:endParaRPr lang="cs-CZ" sz="1800" dirty="0">
              <a:cs typeface="Calibri"/>
            </a:endParaRPr>
          </a:p>
          <a:p>
            <a:pPr algn="just"/>
            <a:r>
              <a:rPr lang="cs-CZ" sz="1800" b="1" u="sng" dirty="0">
                <a:ea typeface="+mn-lt"/>
                <a:cs typeface="+mn-lt"/>
              </a:rPr>
              <a:t>(2)</a:t>
            </a:r>
            <a:r>
              <a:rPr lang="cs-CZ" sz="1800" dirty="0">
                <a:ea typeface="+mn-lt"/>
                <a:cs typeface="+mn-lt"/>
              </a:rPr>
              <a:t> Osoba poskytující péči je dále povinna neprodleně hlásit příslušnému orgánu ochrany veřejného zdraví případy infekce spojené se zdravotní péčí, jde-li o hromadný výskyt, těžké poškození zdraví nebo úmrtí pacienta</a:t>
            </a:r>
            <a:endParaRPr lang="cs-CZ" sz="1800" b="1" dirty="0">
              <a:ea typeface="+mn-lt"/>
              <a:cs typeface="+mn-lt"/>
            </a:endParaRPr>
          </a:p>
          <a:p>
            <a:pPr algn="just"/>
            <a:r>
              <a:rPr lang="cs-CZ" sz="1800" b="1" dirty="0">
                <a:ea typeface="+mn-lt"/>
                <a:cs typeface="+mn-lt"/>
              </a:rPr>
              <a:t>Způsob a obsah hlášení stanoví  VYHLÁŠKA 306/2012 Sb. o podmínkách předcházení vzniku a šíření infekčních onemocnění a o hygienických  požadavcích na provoz zdravotnických zařízení a ústavů sociální péče ve znění pozdějších předpisů </a:t>
            </a:r>
            <a:endParaRPr lang="cs-CZ" sz="1800" b="1" dirty="0">
              <a:cs typeface="Calibri"/>
            </a:endParaRPr>
          </a:p>
          <a:p>
            <a:pPr algn="just"/>
            <a:endParaRPr lang="cs-CZ" sz="1800" b="1" dirty="0">
              <a:ea typeface="+mn-lt"/>
              <a:cs typeface="+mn-lt"/>
            </a:endParaRPr>
          </a:p>
          <a:p>
            <a:r>
              <a:rPr lang="cs-CZ" sz="1800" b="1" dirty="0">
                <a:ea typeface="+mn-lt"/>
                <a:cs typeface="+mn-lt"/>
              </a:rPr>
              <a:t>Způsob hlášení nemocničních nákaz </a:t>
            </a:r>
            <a:r>
              <a:rPr lang="cs-CZ" sz="1800" dirty="0">
                <a:ea typeface="+mn-lt"/>
                <a:cs typeface="+mn-lt"/>
              </a:rPr>
              <a:t> [K § 16  odst. 2 písm. b) zákona]</a:t>
            </a:r>
            <a:endParaRPr lang="cs-CZ" sz="1800" dirty="0">
              <a:cs typeface="Calibri"/>
            </a:endParaRPr>
          </a:p>
          <a:p>
            <a:r>
              <a:rPr lang="cs-CZ" sz="1800" dirty="0">
                <a:ea typeface="+mn-lt"/>
                <a:cs typeface="+mn-lt"/>
              </a:rPr>
              <a:t>Hlášení hromadného výskytu nemocniční nákazy a nemocniční nákazy, která vedla k  těžkému poškození zdraví nebo k úmrtí, se podává bezodkladně, a to zpravidla telefonicky,  faxem nebo elektronickou poštou místně příslušnému orgánu   ochrany veřejného zdraví  podle místa hlásícího poskytovatele zdravotních služeb. </a:t>
            </a:r>
            <a:endParaRPr lang="cs-CZ" sz="1800" dirty="0">
              <a:cs typeface="Calibri"/>
            </a:endParaRPr>
          </a:p>
          <a:p>
            <a:endParaRPr lang="cs-CZ" sz="1800" b="1" i="1" dirty="0">
              <a:ea typeface="+mn-lt"/>
              <a:cs typeface="+mn-lt"/>
            </a:endParaRPr>
          </a:p>
          <a:p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44044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AAAF68-4EC5-4269-8FE4-335B1D4A4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" y="-43316"/>
            <a:ext cx="12192416" cy="715531"/>
          </a:xfrm>
        </p:spPr>
        <p:txBody>
          <a:bodyPr>
            <a:normAutofit fontScale="90000"/>
          </a:bodyPr>
          <a:lstStyle/>
          <a:p>
            <a:br>
              <a:rPr lang="cs-CZ" sz="3200" b="1" dirty="0">
                <a:solidFill>
                  <a:srgbClr val="0070C0"/>
                </a:solidFill>
                <a:cs typeface="Calibri Light"/>
              </a:rPr>
            </a:br>
            <a:r>
              <a:rPr lang="cs-CZ" sz="3200" b="1" dirty="0">
                <a:solidFill>
                  <a:srgbClr val="0070C0"/>
                </a:solidFill>
                <a:cs typeface="Calibri Light"/>
              </a:rPr>
              <a:t>            Povinnosti osob, které vykonávají činnosti epidemiologicky závažné 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E7E243-9087-4C51-8350-9986195C1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878" y="907949"/>
            <a:ext cx="11699567" cy="588353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cs-CZ" sz="2000" b="1" dirty="0"/>
          </a:p>
          <a:p>
            <a:r>
              <a:rPr lang="cs-CZ" sz="2000" b="1" dirty="0"/>
              <a:t>§ 19</a:t>
            </a:r>
            <a:endParaRPr lang="cs-CZ" sz="2000" b="1" dirty="0">
              <a:cs typeface="Calibri" panose="020F0502020204030204"/>
            </a:endParaRPr>
          </a:p>
          <a:p>
            <a:r>
              <a:rPr lang="cs-CZ" sz="2000" b="1" dirty="0"/>
              <a:t>Předpoklady pro výkon činností epidemiologicky závažných</a:t>
            </a:r>
            <a:endParaRPr lang="cs-CZ" sz="2000" b="1" dirty="0">
              <a:cs typeface="Calibri" panose="020F0502020204030204"/>
            </a:endParaRPr>
          </a:p>
          <a:p>
            <a:r>
              <a:rPr lang="cs-CZ" sz="2000" u="sng" dirty="0"/>
              <a:t>(1)</a:t>
            </a:r>
            <a:r>
              <a:rPr lang="cs-CZ" sz="2000" dirty="0"/>
              <a:t> Za činnosti epidemiologicky závažné se považují provozování stravovacích služeb (§ 23), výroba potravin, zpracování potravin, uvádění potravin na trh, výroba kosmetických přípravků, provozování úpraven vod a vodovodů, provozování holičství, kadeřnictví, pedikúry, manikúry, solária, kosmetických, masérských, regeneračních nebo rekondičních služeb, provozování živnosti, při níž je porušována integrita kůže.</a:t>
            </a:r>
            <a:endParaRPr lang="cs-CZ" sz="2000" dirty="0">
              <a:cs typeface="Calibri"/>
            </a:endParaRPr>
          </a:p>
          <a:p>
            <a:r>
              <a:rPr lang="cs-CZ" sz="2000" b="1" dirty="0">
                <a:cs typeface="Calibri"/>
              </a:rPr>
              <a:t>Fyzické osoby  vykonávající činnosti epidemiologicky závažné musí mít </a:t>
            </a:r>
            <a:endParaRPr lang="cs-CZ" sz="2000" b="1">
              <a:ea typeface="+mn-lt"/>
              <a:cs typeface="+mn-lt"/>
            </a:endParaRPr>
          </a:p>
          <a:p>
            <a:endParaRPr lang="cs-CZ" sz="2000" dirty="0">
              <a:cs typeface="Calibri"/>
            </a:endParaRPr>
          </a:p>
          <a:p>
            <a:r>
              <a:rPr lang="cs-CZ" sz="2000" dirty="0">
                <a:cs typeface="Calibri"/>
              </a:rPr>
              <a:t>Fyzické osoby  vykonávající činnosti epidemiologicky závažné musí mít </a:t>
            </a:r>
            <a:endParaRPr lang="cs-CZ" sz="2000">
              <a:ea typeface="+mn-lt"/>
              <a:cs typeface="+mn-lt"/>
            </a:endParaRPr>
          </a:p>
          <a:p>
            <a:r>
              <a:rPr lang="cs-CZ" sz="2000" b="1" dirty="0">
                <a:cs typeface="Calibri"/>
              </a:rPr>
              <a:t>zdravotní průkaz </a:t>
            </a:r>
            <a:endParaRPr lang="en-US" sz="2000">
              <a:ea typeface="+mn-lt"/>
              <a:cs typeface="+mn-lt"/>
            </a:endParaRPr>
          </a:p>
          <a:p>
            <a:r>
              <a:rPr lang="cs-CZ" sz="2000" b="1" dirty="0">
                <a:cs typeface="Calibri"/>
              </a:rPr>
              <a:t>znalosti nutné k ochraně veřejného zdraví</a:t>
            </a:r>
            <a:r>
              <a:rPr lang="cs-CZ" sz="2000" dirty="0">
                <a:cs typeface="Calibri"/>
              </a:rPr>
              <a:t>.</a:t>
            </a:r>
            <a:endParaRPr lang="en-US" sz="2000">
              <a:ea typeface="+mn-lt"/>
              <a:cs typeface="+mn-lt"/>
            </a:endParaRPr>
          </a:p>
          <a:p>
            <a:r>
              <a:rPr lang="cs-CZ" sz="2000" dirty="0">
                <a:cs typeface="Calibri"/>
              </a:rPr>
              <a:t> Zdravotní průkaz před zahájením činnosti vydává registrující poskytovatel zdravotních služeb v oboru všeobecné praktické lékařství nebo v oboru praktický lékař pro děti a dorost nebo poskytovatel pracovnělékařských služeb.  </a:t>
            </a:r>
            <a:endParaRPr lang="en-US" sz="2000">
              <a:ea typeface="+mn-lt"/>
              <a:cs typeface="+mn-lt"/>
            </a:endParaRPr>
          </a:p>
          <a:p>
            <a:r>
              <a:rPr lang="cs-CZ" sz="2000" dirty="0">
                <a:cs typeface="Calibri"/>
              </a:rPr>
              <a:t>Vydání zdravotního průkazu nenahrazuje vstupní lékařskou preventivní prohlídku.</a:t>
            </a:r>
            <a:endParaRPr lang="cs-CZ" sz="2000">
              <a:ea typeface="+mn-lt"/>
              <a:cs typeface="+mn-lt"/>
            </a:endParaRPr>
          </a:p>
          <a:p>
            <a:endParaRPr lang="cs-CZ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14426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39ADF8-81B8-4485-B597-631200DB9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64567" cy="575854"/>
          </a:xfrm>
        </p:spPr>
        <p:txBody>
          <a:bodyPr vert="horz" lIns="91440" tIns="45720" rIns="91440" bIns="45720" rtlCol="0" anchor="ctr">
            <a:noAutofit/>
          </a:bodyPr>
          <a:lstStyle/>
          <a:p>
            <a:br>
              <a:rPr lang="cs-CZ" sz="3200" b="1" dirty="0">
                <a:solidFill>
                  <a:srgbClr val="0070C0"/>
                </a:solidFill>
                <a:ea typeface="+mj-lt"/>
                <a:cs typeface="+mj-lt"/>
              </a:rPr>
            </a:br>
            <a:r>
              <a:rPr lang="cs-CZ" sz="3200" b="1" dirty="0">
                <a:solidFill>
                  <a:srgbClr val="0070C0"/>
                </a:solidFill>
                <a:ea typeface="+mj-lt"/>
                <a:cs typeface="+mj-lt"/>
              </a:rPr>
              <a:t>Povinnosti osob, které vykonávají činnosti epidemiologicky závažné </a:t>
            </a:r>
            <a:endParaRPr lang="cs-CZ" sz="3200" dirty="0">
              <a:ea typeface="+mj-lt"/>
              <a:cs typeface="+mj-lt"/>
            </a:endParaRPr>
          </a:p>
          <a:p>
            <a:endParaRPr lang="cs-CZ" dirty="0">
              <a:cs typeface="Calibri Ligh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C45EF5-12FA-4E0F-8B8A-77EF19A59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3627"/>
            <a:ext cx="10515600" cy="5641819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>
                <a:ea typeface="+mn-lt"/>
                <a:cs typeface="+mn-lt"/>
              </a:rPr>
              <a:t>§ 20</a:t>
            </a:r>
          </a:p>
          <a:p>
            <a:endParaRPr lang="cs-CZ" b="1" dirty="0">
              <a:cs typeface="Calibri"/>
            </a:endParaRPr>
          </a:p>
          <a:p>
            <a:r>
              <a:rPr lang="cs-CZ" b="1" dirty="0"/>
              <a:t>Fyzická osoba vykonávající činnosti epidemiologicky závažné je povinna</a:t>
            </a:r>
            <a:endParaRPr lang="cs-CZ" b="1">
              <a:cs typeface="Calibri"/>
            </a:endParaRPr>
          </a:p>
          <a:p>
            <a:pPr marL="0" indent="0">
              <a:buNone/>
            </a:pPr>
            <a:endParaRPr lang="cs-CZ" b="1" dirty="0">
              <a:cs typeface="Calibri" panose="020F0502020204030204"/>
            </a:endParaRPr>
          </a:p>
          <a:p>
            <a:r>
              <a:rPr lang="cs-CZ" u="sng" dirty="0"/>
              <a:t>a)</a:t>
            </a:r>
            <a:r>
              <a:rPr lang="cs-CZ" dirty="0"/>
              <a:t> podrobit se v případech upravených prováděcím právním předpisem nebo rozhodnutím příslušného orgánu ochrany veřejného zdraví lékařským prohlídkám a vyšetřením, která provede registrující poskytovatel zdravotních služeb nebo poskytovatel pracovnělékařských služeb, stanoví-li tak zákon o specifických zdravotních službách,</a:t>
            </a:r>
            <a:endParaRPr lang="cs-CZ" dirty="0">
              <a:cs typeface="Calibri"/>
            </a:endParaRPr>
          </a:p>
          <a:p>
            <a:r>
              <a:rPr lang="cs-CZ" u="sng" dirty="0"/>
              <a:t>b)</a:t>
            </a:r>
            <a:r>
              <a:rPr lang="cs-CZ" dirty="0"/>
              <a:t> informovat poskytovatele zdravotních služeb podle písmene a) o druhu a povaze své pracovní činnosti,</a:t>
            </a:r>
            <a:endParaRPr lang="cs-CZ" dirty="0">
              <a:cs typeface="Calibri"/>
            </a:endParaRPr>
          </a:p>
          <a:p>
            <a:r>
              <a:rPr lang="cs-CZ" u="sng" dirty="0"/>
              <a:t>c)</a:t>
            </a:r>
            <a:r>
              <a:rPr lang="cs-CZ" dirty="0"/>
              <a:t> mít u sebe zdravotní průkaz a na vyzvání ho předložit orgánu ochrany veřejného zdraví,</a:t>
            </a:r>
            <a:endParaRPr lang="cs-CZ" dirty="0">
              <a:cs typeface="Calibri"/>
            </a:endParaRPr>
          </a:p>
          <a:p>
            <a:r>
              <a:rPr lang="cs-CZ" u="sng" dirty="0"/>
              <a:t>d)</a:t>
            </a:r>
            <a:r>
              <a:rPr lang="cs-CZ" dirty="0"/>
              <a:t> uplatňovat při pracovní činnosti znalosti nutné k ochraně veřejného zdraví a dodržovat zásady osobní a provozní hygieny v rozsahu upraveném v prováděcím právním předpise</a:t>
            </a:r>
            <a:endParaRPr lang="cs-CZ" dirty="0">
              <a:cs typeface="Calibri"/>
            </a:endParaRPr>
          </a:p>
          <a:p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07737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601A26-FAA1-471C-A3FE-ADBC33BBD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771"/>
            <a:ext cx="11162890" cy="645499"/>
          </a:xfrm>
        </p:spPr>
        <p:txBody>
          <a:bodyPr>
            <a:normAutofit fontScale="90000"/>
          </a:bodyPr>
          <a:lstStyle/>
          <a:p>
            <a:br>
              <a:rPr lang="cs-CZ" sz="3200" b="1" dirty="0">
                <a:solidFill>
                  <a:srgbClr val="0070C0"/>
                </a:solidFill>
                <a:ea typeface="+mj-lt"/>
                <a:cs typeface="+mj-lt"/>
              </a:rPr>
            </a:br>
            <a:r>
              <a:rPr lang="cs-CZ" sz="3200" b="1" dirty="0">
                <a:solidFill>
                  <a:srgbClr val="0070C0"/>
                </a:solidFill>
                <a:ea typeface="+mj-lt"/>
                <a:cs typeface="+mj-lt"/>
              </a:rPr>
              <a:t>Povinnosti osob, které vykonávají činnosti epidemiologicky závažné </a:t>
            </a:r>
            <a:endParaRPr lang="cs-CZ" sz="3200" dirty="0">
              <a:ea typeface="+mj-lt"/>
              <a:cs typeface="+mj-lt"/>
            </a:endParaRPr>
          </a:p>
          <a:p>
            <a:endParaRPr lang="cs-CZ" dirty="0">
              <a:cs typeface="Calibri Ligh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87FEB1-B943-4593-8416-C7B00CD30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7852"/>
            <a:ext cx="10515600" cy="544517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cs-CZ" b="1" dirty="0"/>
              <a:t>§ 21</a:t>
            </a:r>
            <a:endParaRPr lang="cs-CZ" b="1" dirty="0">
              <a:cs typeface="Calibri"/>
            </a:endParaRPr>
          </a:p>
          <a:p>
            <a:r>
              <a:rPr lang="cs-CZ" b="1" dirty="0"/>
              <a:t>Podmínky provozování činností epidemiologicky závažných</a:t>
            </a:r>
            <a:endParaRPr lang="cs-CZ" b="1" dirty="0">
              <a:cs typeface="Calibri" panose="020F0502020204030204"/>
            </a:endParaRPr>
          </a:p>
          <a:p>
            <a:r>
              <a:rPr lang="cs-CZ" u="sng" dirty="0"/>
              <a:t>(1)</a:t>
            </a:r>
            <a:r>
              <a:rPr lang="cs-CZ" dirty="0"/>
              <a:t> Osoba provozující činnosti epidemiologicky závažné je povinna</a:t>
            </a:r>
            <a:endParaRPr lang="cs-CZ" dirty="0">
              <a:cs typeface="Calibri"/>
            </a:endParaRPr>
          </a:p>
          <a:p>
            <a:r>
              <a:rPr lang="cs-CZ" u="sng" dirty="0"/>
              <a:t>a)</a:t>
            </a:r>
            <a:r>
              <a:rPr lang="cs-CZ" dirty="0"/>
              <a:t> dodržovat zásady provozní hygieny upravené prováděcím právním předpisem, jakož i zásady osobní hygieny upravené prováděcím právním předpisem, pokud se sama účastní výkonu činností uvedených v § 19 odst. 2 větě první,</a:t>
            </a:r>
            <a:endParaRPr lang="cs-CZ" dirty="0">
              <a:cs typeface="Calibri"/>
            </a:endParaRPr>
          </a:p>
          <a:p>
            <a:r>
              <a:rPr lang="cs-CZ" u="sng" dirty="0"/>
              <a:t>b)</a:t>
            </a:r>
            <a:r>
              <a:rPr lang="cs-CZ" dirty="0"/>
              <a:t> zajistit uplatňování znalostí a zásad osobní a provozní hygieny podle § 20 písm. d) zaměstnanci a spolupracujícími rodinnými příslušníky a</a:t>
            </a:r>
            <a:endParaRPr lang="cs-CZ" dirty="0">
              <a:cs typeface="Calibri"/>
            </a:endParaRPr>
          </a:p>
          <a:p>
            <a:r>
              <a:rPr lang="cs-CZ" u="sng" dirty="0"/>
              <a:t>c)</a:t>
            </a:r>
            <a:r>
              <a:rPr lang="cs-CZ" dirty="0"/>
              <a:t> zajistit, aby výkonem činností epidemiologicky závažných nedošlo k ohrožení nebo poškození zdraví fyzických osob infekčním nebo jiným onemocněním.</a:t>
            </a:r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55903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95C8B3-1C37-4DED-9545-4ABF8D0EB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83374" cy="1325563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70C0"/>
                </a:solidFill>
                <a:cs typeface="Calibri Light"/>
              </a:rPr>
              <a:t>Povinnosti osob, které vykonávají činnosti epidemiologicky závažné </a:t>
            </a:r>
            <a:endParaRPr lang="cs-CZ" sz="3200" b="1">
              <a:cs typeface="Calibri Ligh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54CA60-6616-4A46-BF25-0C253B7F5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9593"/>
            <a:ext cx="10515600" cy="4437370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cs-CZ" b="1" dirty="0">
                <a:ea typeface="+mn-lt"/>
                <a:cs typeface="+mn-lt"/>
              </a:rPr>
              <a:t>§ 21</a:t>
            </a:r>
          </a:p>
          <a:p>
            <a:r>
              <a:rPr lang="cs-CZ" dirty="0">
                <a:ea typeface="+mn-lt"/>
                <a:cs typeface="+mn-lt"/>
              </a:rPr>
              <a:t>(3)Osoba provozující holičství, kadeřnictví, manikúru, pedikúru, kosmetické, masérské, regenerační a rekondiční služby, solárium a činnost, při níž je porušována integrita kůže, je povinna zabezpečit lékárničku první pomoci vybavenou podle charakteru poskytované služby a </a:t>
            </a:r>
            <a:r>
              <a:rPr lang="cs-CZ" b="1" dirty="0">
                <a:solidFill>
                  <a:srgbClr val="FF0000"/>
                </a:solidFill>
                <a:ea typeface="+mn-lt"/>
                <a:cs typeface="+mn-lt"/>
              </a:rPr>
              <a:t>vypracovat provozní řád. </a:t>
            </a:r>
            <a:r>
              <a:rPr lang="cs-CZ" dirty="0">
                <a:ea typeface="+mn-lt"/>
                <a:cs typeface="+mn-lt"/>
              </a:rPr>
              <a:t>V provozním řádu uvede podmínky činnosti, použití strojů, přístrojů a dalších zařízení, zásady prevence vzniku infekčních a jiných onemocnění, ke kterým by mohlo dojít nesprávně poskytnutou službou, včetně podmínek dezinfekce a sterilizace, zásady osobní hygieny zaměstnanců a ochrany zdraví spotřebitele, způsob zacházení s prádlem a očisty prostředí provozovny.</a:t>
            </a:r>
            <a:endParaRPr lang="cs-CZ" dirty="0">
              <a:cs typeface="Calibri" panose="020F0502020204030204"/>
            </a:endParaRPr>
          </a:p>
          <a:p>
            <a:r>
              <a:rPr lang="cs-CZ" u="sng" dirty="0">
                <a:ea typeface="+mn-lt"/>
                <a:cs typeface="+mn-lt"/>
              </a:rPr>
              <a:t>(4)</a:t>
            </a:r>
            <a:r>
              <a:rPr lang="cs-CZ" dirty="0">
                <a:ea typeface="+mn-lt"/>
                <a:cs typeface="+mn-lt"/>
              </a:rPr>
              <a:t> Provozní řád a jeho změny předloží osoba uvedená v odstavci 3 před jejich přijetím </a:t>
            </a:r>
            <a:r>
              <a:rPr lang="cs-CZ" b="1" dirty="0">
                <a:solidFill>
                  <a:srgbClr val="FF0000"/>
                </a:solidFill>
                <a:ea typeface="+mn-lt"/>
                <a:cs typeface="+mn-lt"/>
              </a:rPr>
              <a:t>ke schválení příslušnému orgánu ochrany veřejného zdraví</a:t>
            </a:r>
            <a:r>
              <a:rPr lang="cs-CZ" dirty="0">
                <a:ea typeface="+mn-lt"/>
                <a:cs typeface="+mn-lt"/>
              </a:rPr>
              <a:t>. Schválený provozní řád </a:t>
            </a:r>
            <a:r>
              <a:rPr lang="cs-CZ" dirty="0">
                <a:solidFill>
                  <a:srgbClr val="FF0000"/>
                </a:solidFill>
                <a:ea typeface="+mn-lt"/>
                <a:cs typeface="+mn-lt"/>
              </a:rPr>
              <a:t>vyvěsí při zahájení činnosti v provozovně</a:t>
            </a:r>
            <a:r>
              <a:rPr lang="cs-CZ" dirty="0">
                <a:ea typeface="+mn-lt"/>
                <a:cs typeface="+mn-lt"/>
              </a:rPr>
              <a:t>.</a:t>
            </a:r>
          </a:p>
          <a:p>
            <a:r>
              <a:rPr lang="cs-CZ" dirty="0">
                <a:ea typeface="+mn-lt"/>
                <a:cs typeface="+mn-lt"/>
              </a:rPr>
              <a:t>Provozní řád je osoba uvedená v odstavci 3 povinna změnit vždy při změně podmínek pro výkon činností epidemiologicky závažných.</a:t>
            </a:r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13215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729A4F2-62E2-42D6-801B-55834A397D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                                        </a:t>
            </a:r>
            <a:r>
              <a:rPr lang="cs-CZ" b="1" dirty="0">
                <a:solidFill>
                  <a:srgbClr val="0070C0"/>
                </a:solidFill>
              </a:rPr>
              <a:t>Děkuji za pozornost.</a:t>
            </a:r>
          </a:p>
        </p:txBody>
      </p:sp>
    </p:spTree>
    <p:extLst>
      <p:ext uri="{BB962C8B-B14F-4D97-AF65-F5344CB8AC3E}">
        <p14:creationId xmlns:p14="http://schemas.microsoft.com/office/powerpoint/2010/main" val="3480460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5B6027-8EA0-4862-BBFA-70AE6986D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7564"/>
          </a:xfrm>
        </p:spPr>
        <p:txBody>
          <a:bodyPr/>
          <a:lstStyle/>
          <a:p>
            <a:r>
              <a:rPr lang="cs-CZ" b="1">
                <a:solidFill>
                  <a:srgbClr val="0070C0"/>
                </a:solidFill>
                <a:cs typeface="Calibri Light"/>
              </a:rPr>
              <a:t>Základní pojmy v ochraně veřejného zdraví 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9C9420-10B8-43D6-91E8-F5D5D97208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just"/>
            <a:r>
              <a:rPr lang="cs-CZ" b="1">
                <a:solidFill>
                  <a:srgbClr val="0070C0"/>
                </a:solidFill>
                <a:ea typeface="+mn-lt"/>
                <a:cs typeface="+mn-lt"/>
              </a:rPr>
              <a:t>Veřejným zdravím</a:t>
            </a:r>
            <a:r>
              <a:rPr lang="cs-CZ">
                <a:ea typeface="+mn-lt"/>
                <a:cs typeface="+mn-lt"/>
              </a:rPr>
              <a:t> je zdravotní stav obyvatelstva a jeho skupin. Tento zdravotní stav je určován souhrnem přírodních, životních a pracovních podmínek a způsobem života.</a:t>
            </a:r>
            <a:endParaRPr lang="cs-CZ">
              <a:cs typeface="Calibri" panose="020F0502020204030204"/>
            </a:endParaRPr>
          </a:p>
          <a:p>
            <a:pPr algn="just"/>
            <a:r>
              <a:rPr lang="cs-CZ" b="1">
                <a:solidFill>
                  <a:srgbClr val="0070C0"/>
                </a:solidFill>
                <a:ea typeface="+mn-lt"/>
                <a:cs typeface="+mn-lt"/>
              </a:rPr>
              <a:t>Ochrana veřejného zdraví</a:t>
            </a:r>
            <a:r>
              <a:rPr lang="cs-CZ">
                <a:ea typeface="+mn-lt"/>
                <a:cs typeface="+mn-lt"/>
              </a:rPr>
              <a:t> je souhrn činností a opatření k vytváření a ochraně zdravých životních a pracovních podmínek a zabránění šíření infekčních a hromadně se vyskytujících onemocnění, ohrožení zdraví v souvislosti s vykonávanou prací, vzniku nemocí souvisejících s prací a jiných významných poruch zdraví a dozoru nad jejich zachováním. </a:t>
            </a:r>
            <a:endParaRPr lang="cs-CZ">
              <a:solidFill>
                <a:srgbClr val="000000"/>
              </a:solidFill>
              <a:ea typeface="+mn-lt"/>
              <a:cs typeface="+mn-lt"/>
            </a:endParaRPr>
          </a:p>
          <a:p>
            <a:pPr algn="just"/>
            <a:r>
              <a:rPr lang="cs-CZ" b="1">
                <a:solidFill>
                  <a:srgbClr val="0070C0"/>
                </a:solidFill>
                <a:ea typeface="+mn-lt"/>
                <a:cs typeface="+mn-lt"/>
              </a:rPr>
              <a:t>Ohrožením veřejného zdraví</a:t>
            </a:r>
            <a:r>
              <a:rPr lang="cs-CZ">
                <a:ea typeface="+mn-lt"/>
                <a:cs typeface="+mn-lt"/>
              </a:rPr>
              <a:t> je stav, při kterém jsou obyvatelstvo nebo jeho skupiny vystaveny nebezpečí, z něhož míra zátěže rizikovými faktory přírodních, životních nebo pracovních podmínek překračuje obecně přijatelnou úroveň a představuje významné riziko poškození zdraví.</a:t>
            </a:r>
            <a:endParaRPr lang="cs-CZ">
              <a:cs typeface="Calibri"/>
            </a:endParaRPr>
          </a:p>
          <a:p>
            <a:endParaRPr lang="cs-CZ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7203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3F8982-7464-463E-9740-BE6DC4F65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4992"/>
          </a:xfrm>
        </p:spPr>
        <p:txBody>
          <a:bodyPr/>
          <a:lstStyle/>
          <a:p>
            <a:r>
              <a:rPr lang="cs-CZ" b="1">
                <a:solidFill>
                  <a:srgbClr val="0070C0"/>
                </a:solidFill>
                <a:ea typeface="+mj-lt"/>
                <a:cs typeface="+mj-lt"/>
              </a:rPr>
              <a:t>Základní pojmy v ochraně veřejného zdraví </a:t>
            </a:r>
            <a:endParaRPr lang="cs-CZ">
              <a:ea typeface="+mj-lt"/>
              <a:cs typeface="+mj-lt"/>
            </a:endParaRPr>
          </a:p>
          <a:p>
            <a:endParaRPr lang="cs-CZ">
              <a:cs typeface="Calibri Ligh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433BD2-4E5D-4BA6-9226-56B06C219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b="1">
                <a:solidFill>
                  <a:srgbClr val="0070C0"/>
                </a:solidFill>
                <a:ea typeface="+mn-lt"/>
                <a:cs typeface="+mn-lt"/>
              </a:rPr>
              <a:t>Podpora veřejného zdraví</a:t>
            </a:r>
            <a:r>
              <a:rPr lang="cs-CZ">
                <a:ea typeface="+mn-lt"/>
                <a:cs typeface="+mn-lt"/>
              </a:rPr>
              <a:t> je souhrn činností pomáhajících fyzickým osobám zachovat a zlepšovat své zdraví a zvyšovat kontrolu nad faktory ovlivňujícími zdraví. Zahrnuje činnosti k zajištění sociálních, ekonomických a environmentálních podmínek pro rozvoj individuálního i veřejného zdraví, zdravotního stavu a zdravého životního stylu.</a:t>
            </a:r>
          </a:p>
          <a:p>
            <a:r>
              <a:rPr lang="cs-CZ" b="1">
                <a:solidFill>
                  <a:srgbClr val="0070C0"/>
                </a:solidFill>
                <a:ea typeface="+mn-lt"/>
                <a:cs typeface="+mn-lt"/>
              </a:rPr>
              <a:t>Hodnocením zdravotních rizik</a:t>
            </a:r>
            <a:r>
              <a:rPr lang="cs-CZ">
                <a:ea typeface="+mn-lt"/>
                <a:cs typeface="+mn-lt"/>
              </a:rPr>
              <a:t> je posouzení míry závažnosti zátěže populace vystavené rizikovým faktorům životních a pracovních podmínek a způsobu života. </a:t>
            </a:r>
            <a:endParaRPr lang="cs-CZ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9963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68A2E1-F4EF-423E-9738-232D4F75D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4992"/>
          </a:xfrm>
        </p:spPr>
        <p:txBody>
          <a:bodyPr/>
          <a:lstStyle/>
          <a:p>
            <a:r>
              <a:rPr lang="cs-CZ" b="1">
                <a:solidFill>
                  <a:srgbClr val="0070C0"/>
                </a:solidFill>
                <a:ea typeface="+mj-lt"/>
                <a:cs typeface="+mj-lt"/>
              </a:rPr>
              <a:t>Základní pojmy v ochraně veřejného zdraví </a:t>
            </a:r>
            <a:endParaRPr lang="cs-CZ">
              <a:ea typeface="+mj-lt"/>
              <a:cs typeface="+mj-lt"/>
            </a:endParaRPr>
          </a:p>
          <a:p>
            <a:endParaRPr lang="cs-CZ">
              <a:cs typeface="Calibri Ligh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8CFEA8-465E-4C27-8D64-67781EA23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cs-CZ" b="1">
                <a:solidFill>
                  <a:srgbClr val="0070C0"/>
                </a:solidFill>
                <a:ea typeface="+mn-lt"/>
                <a:cs typeface="+mn-lt"/>
              </a:rPr>
              <a:t>Infekčním onemocněním</a:t>
            </a:r>
            <a:r>
              <a:rPr lang="cs-CZ">
                <a:ea typeface="+mn-lt"/>
                <a:cs typeface="+mn-lt"/>
              </a:rPr>
              <a:t> se rozumí příznakové i bezpříznakové onemocnění vyvolané původcem infekce nebo jeho toxinem, které vzniká v důsledku přenosu tohoto původce nebo jeho toxinu z nakažené fyzické osoby, zvířete nebo neživého substrátu na vnímavou fyzickou osobu.</a:t>
            </a:r>
            <a:endParaRPr lang="cs-CZ">
              <a:cs typeface="Calibri" panose="020F0502020204030204"/>
            </a:endParaRPr>
          </a:p>
          <a:p>
            <a:pPr algn="just"/>
            <a:r>
              <a:rPr lang="cs-CZ" b="1">
                <a:solidFill>
                  <a:srgbClr val="0070C0"/>
                </a:solidFill>
                <a:ea typeface="+mn-lt"/>
                <a:cs typeface="+mn-lt"/>
              </a:rPr>
              <a:t>Izolací</a:t>
            </a:r>
            <a:r>
              <a:rPr lang="cs-CZ">
                <a:ea typeface="+mn-lt"/>
                <a:cs typeface="+mn-lt"/>
              </a:rPr>
              <a:t> se rozumí oddělení fyzické osoby, která onemocněla infekční nemocí nebo jeví příznaky tohoto onemocnění, od ostatních fyzických osob. Podmínky izolace musí s ohledem na charakter přenosu infekce zabránit jejímu přenosu na jiné fyzické osoby, které by mohly infekční onemocnění dále šířit.</a:t>
            </a:r>
            <a:endParaRPr lang="cs-CZ"/>
          </a:p>
          <a:p>
            <a:endParaRPr lang="cs-CZ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4121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908660-7CD6-4CDC-A42F-13FFC91D7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581706"/>
          </a:xfrm>
        </p:spPr>
        <p:txBody>
          <a:bodyPr>
            <a:normAutofit fontScale="90000"/>
          </a:bodyPr>
          <a:lstStyle/>
          <a:p>
            <a:r>
              <a:rPr lang="cs-CZ" b="1">
                <a:solidFill>
                  <a:srgbClr val="0070C0"/>
                </a:solidFill>
                <a:ea typeface="+mj-lt"/>
                <a:cs typeface="+mj-lt"/>
              </a:rPr>
              <a:t>Základní pojmy v ochraně veřejného zdraví </a:t>
            </a:r>
            <a:endParaRPr lang="cs-CZ">
              <a:ea typeface="+mj-lt"/>
              <a:cs typeface="+mj-lt"/>
            </a:endParaRPr>
          </a:p>
          <a:p>
            <a:endParaRPr lang="cs-CZ">
              <a:cs typeface="Calibri Ligh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F461BB-F456-420F-8535-E4CB3D96DF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362076"/>
            <a:ext cx="10981644" cy="5453515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algn="just"/>
            <a:r>
              <a:rPr lang="cs-CZ" b="1">
                <a:solidFill>
                  <a:srgbClr val="0070C0"/>
                </a:solidFill>
                <a:ea typeface="+mn-lt"/>
                <a:cs typeface="+mn-lt"/>
              </a:rPr>
              <a:t>Karanténními opatřeními jsou</a:t>
            </a:r>
            <a:endParaRPr lang="cs-CZ" b="1">
              <a:solidFill>
                <a:srgbClr val="0070C0"/>
              </a:solidFill>
              <a:cs typeface="Calibri" panose="020F0502020204030204"/>
            </a:endParaRPr>
          </a:p>
          <a:p>
            <a:pPr algn="just"/>
            <a:r>
              <a:rPr lang="cs-CZ" b="1" u="sng">
                <a:ea typeface="+mn-lt"/>
                <a:cs typeface="+mn-lt"/>
              </a:rPr>
              <a:t>a)</a:t>
            </a:r>
            <a:r>
              <a:rPr lang="cs-CZ">
                <a:ea typeface="+mn-lt"/>
                <a:cs typeface="+mn-lt"/>
              </a:rPr>
              <a:t> </a:t>
            </a:r>
            <a:r>
              <a:rPr lang="cs-CZ" b="1">
                <a:solidFill>
                  <a:srgbClr val="0070C0"/>
                </a:solidFill>
                <a:ea typeface="+mn-lt"/>
                <a:cs typeface="+mn-lt"/>
              </a:rPr>
              <a:t>karanténa</a:t>
            </a:r>
            <a:r>
              <a:rPr lang="cs-CZ">
                <a:ea typeface="+mn-lt"/>
                <a:cs typeface="+mn-lt"/>
              </a:rPr>
              <a:t>, kterou se rozumí oddělení zdravé fyzické osoby, která byla během inkubační doby ve styku s infekčním onemocněním nebo pobývala v ohnisku nákazy (dále jen "fyzická osoba podezřelá z nákazy"), od ostatních fyzických osob a lékařské vyšetřování takové fyzické osoby s cílem zabránit přenosu infekčního onemocnění v období, kdy by se toto onemocnění mohlo šířit,</a:t>
            </a:r>
            <a:endParaRPr lang="cs-CZ"/>
          </a:p>
          <a:p>
            <a:pPr algn="just"/>
            <a:r>
              <a:rPr lang="cs-CZ" b="1" u="sng">
                <a:ea typeface="+mn-lt"/>
                <a:cs typeface="+mn-lt"/>
              </a:rPr>
              <a:t>b)</a:t>
            </a:r>
            <a:r>
              <a:rPr lang="cs-CZ">
                <a:ea typeface="+mn-lt"/>
                <a:cs typeface="+mn-lt"/>
              </a:rPr>
              <a:t> </a:t>
            </a:r>
            <a:r>
              <a:rPr lang="cs-CZ" b="1">
                <a:solidFill>
                  <a:srgbClr val="0070C0"/>
                </a:solidFill>
                <a:ea typeface="+mn-lt"/>
                <a:cs typeface="+mn-lt"/>
              </a:rPr>
              <a:t>lékařský dohled</a:t>
            </a:r>
            <a:r>
              <a:rPr lang="cs-CZ">
                <a:ea typeface="+mn-lt"/>
                <a:cs typeface="+mn-lt"/>
              </a:rPr>
              <a:t>, při kterém je fyzická osoba podezřelá z nákazy povinna v termínech stanovených prozatímním opatřením poskytovatele zdravotních služeb nebo rozhodnutím příslušného orgánu ochrany veřejného zdraví docházet k lékaři na vyšetření nebo se vyšetření podrobit, popřípadě sledovat podle pokynu příslušného orgánu ochrany veřejného zdraví po stanovenou dobu svůj zdravotní stav a při objevení se stanovených klinických příznaků oznámit tuto skutečnost příslušnému lékaři nebo příslušnému orgánu ochrany veřejného zdraví,</a:t>
            </a:r>
            <a:endParaRPr lang="cs-CZ"/>
          </a:p>
          <a:p>
            <a:pPr algn="just"/>
            <a:r>
              <a:rPr lang="cs-CZ" b="1" u="sng">
                <a:ea typeface="+mn-lt"/>
                <a:cs typeface="+mn-lt"/>
              </a:rPr>
              <a:t>c)</a:t>
            </a:r>
            <a:r>
              <a:rPr lang="cs-CZ">
                <a:ea typeface="+mn-lt"/>
                <a:cs typeface="+mn-lt"/>
              </a:rPr>
              <a:t> </a:t>
            </a:r>
            <a:r>
              <a:rPr lang="cs-CZ" b="1">
                <a:solidFill>
                  <a:srgbClr val="0070C0"/>
                </a:solidFill>
                <a:ea typeface="+mn-lt"/>
                <a:cs typeface="+mn-lt"/>
              </a:rPr>
              <a:t>zvýšený zdravotnický dozor</a:t>
            </a:r>
            <a:r>
              <a:rPr lang="cs-CZ">
                <a:ea typeface="+mn-lt"/>
                <a:cs typeface="+mn-lt"/>
              </a:rPr>
              <a:t>, jímž je lékařský dohled nad fyzickou osobou podezřelou z nákazy, které je uložen zákaz činnosti nebo úprava pracovních podmínek k omezení možnosti šíření infekčního onemocnění.</a:t>
            </a:r>
            <a:endParaRPr lang="cs-CZ"/>
          </a:p>
          <a:p>
            <a:endParaRPr lang="cs-CZ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2580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C1FDE1-FAF0-4BBE-B645-E2436B4C8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5912" y="-32367"/>
            <a:ext cx="3547450" cy="461246"/>
          </a:xfrm>
        </p:spPr>
        <p:txBody>
          <a:bodyPr>
            <a:normAutofit fontScale="90000"/>
          </a:bodyPr>
          <a:lstStyle/>
          <a:p>
            <a:r>
              <a:rPr lang="cs-CZ" dirty="0">
                <a:cs typeface="Calibri Light"/>
              </a:rPr>
              <a:t>                               </a:t>
            </a:r>
            <a:r>
              <a:rPr lang="cs-CZ" sz="2400" b="1" dirty="0">
                <a:solidFill>
                  <a:srgbClr val="C00000"/>
                </a:solidFill>
                <a:ea typeface="+mj-lt"/>
                <a:cs typeface="+mj-lt"/>
              </a:rPr>
              <a:t>Ministerstvo zdravotnictví </a:t>
            </a:r>
            <a:br>
              <a:rPr lang="cs-CZ" sz="2400" b="1" dirty="0">
                <a:solidFill>
                  <a:srgbClr val="C00000"/>
                </a:solidFill>
                <a:ea typeface="+mj-lt"/>
                <a:cs typeface="+mj-lt"/>
              </a:rPr>
            </a:br>
            <a:r>
              <a:rPr lang="cs-CZ" sz="1200" b="1" dirty="0">
                <a:solidFill>
                  <a:srgbClr val="C00000"/>
                </a:solidFill>
                <a:ea typeface="+mj-lt"/>
                <a:cs typeface="+mj-lt"/>
              </a:rPr>
              <a:t>náměstek ministra zdravotnictví a hlavní hygienik ČR</a:t>
            </a:r>
            <a:br>
              <a:rPr lang="cs-CZ" sz="2400" b="1" dirty="0">
                <a:solidFill>
                  <a:srgbClr val="C00000"/>
                </a:solidFill>
                <a:ea typeface="+mj-lt"/>
                <a:cs typeface="+mj-lt"/>
              </a:rPr>
            </a:br>
            <a:r>
              <a:rPr lang="cs-CZ" sz="1600" dirty="0">
                <a:solidFill>
                  <a:srgbClr val="C00000"/>
                </a:solidFill>
                <a:cs typeface="Calibri Light"/>
              </a:rPr>
              <a:t> </a:t>
            </a:r>
            <a:br>
              <a:rPr lang="cs-CZ" sz="1600" dirty="0">
                <a:cs typeface="Calibri Light"/>
              </a:rPr>
            </a:br>
            <a:endParaRPr lang="cs-CZ" sz="1600" b="1" dirty="0">
              <a:solidFill>
                <a:srgbClr val="0070C0"/>
              </a:solidFill>
              <a:cs typeface="Calibri Light"/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16FDC39-7AB3-4397-BA5E-758485E857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cs typeface="Calibri"/>
              </a:rPr>
              <a:t>14 krajských hygienických stanic </a:t>
            </a:r>
            <a:endParaRPr lang="cs-CZ" dirty="0"/>
          </a:p>
        </p:txBody>
      </p:sp>
      <p:graphicFrame>
        <p:nvGraphicFramePr>
          <p:cNvPr id="8" name="Zástupný obsah 7">
            <a:extLst>
              <a:ext uri="{FF2B5EF4-FFF2-40B4-BE49-F238E27FC236}">
                <a16:creationId xmlns:a16="http://schemas.microsoft.com/office/drawing/2014/main" id="{16B0EC34-F20A-403A-9935-6BEE5889656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0938561"/>
              </p:ext>
            </p:extLst>
          </p:nvPr>
        </p:nvGraphicFramePr>
        <p:xfrm>
          <a:off x="-227562" y="719015"/>
          <a:ext cx="5295697" cy="63011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5170">
                  <a:extLst>
                    <a:ext uri="{9D8B030D-6E8A-4147-A177-3AD203B41FA5}">
                      <a16:colId xmlns:a16="http://schemas.microsoft.com/office/drawing/2014/main" val="669052725"/>
                    </a:ext>
                  </a:extLst>
                </a:gridCol>
                <a:gridCol w="2360527">
                  <a:extLst>
                    <a:ext uri="{9D8B030D-6E8A-4147-A177-3AD203B41FA5}">
                      <a16:colId xmlns:a16="http://schemas.microsoft.com/office/drawing/2014/main" val="1638436372"/>
                    </a:ext>
                  </a:extLst>
                </a:gridCol>
              </a:tblGrid>
              <a:tr h="402201">
                <a:tc>
                  <a:txBody>
                    <a:bodyPr/>
                    <a:lstStyle/>
                    <a:p>
                      <a:pPr algn="l"/>
                      <a:r>
                        <a:rPr lang="cs-CZ" sz="1400" dirty="0">
                          <a:solidFill>
                            <a:srgbClr val="C00000"/>
                          </a:solidFill>
                          <a:effectLst/>
                        </a:rPr>
                        <a:t>KHS - </a:t>
                      </a:r>
                      <a:r>
                        <a:rPr lang="cs-CZ" sz="900" dirty="0">
                          <a:solidFill>
                            <a:srgbClr val="C00000"/>
                          </a:solidFill>
                          <a:effectLst/>
                        </a:rPr>
                        <a:t>ředitelé KHS</a:t>
                      </a:r>
                      <a:endParaRPr lang="cs-CZ" sz="900" b="1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400" dirty="0">
                          <a:solidFill>
                            <a:srgbClr val="C00000"/>
                          </a:solidFill>
                          <a:effectLst/>
                        </a:rPr>
                        <a:t>adresa</a:t>
                      </a:r>
                      <a:endParaRPr lang="cs-CZ" sz="1400" b="1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95250" marR="95250" marT="47625" marB="47625" anchor="ctr"/>
                </a:tc>
                <a:extLst>
                  <a:ext uri="{0D108BD9-81ED-4DB2-BD59-A6C34878D82A}">
                    <a16:rowId xmlns:a16="http://schemas.microsoft.com/office/drawing/2014/main" val="911288483"/>
                  </a:ext>
                </a:extLst>
              </a:tr>
              <a:tr h="411777">
                <a:tc>
                  <a:txBody>
                    <a:bodyPr/>
                    <a:lstStyle/>
                    <a:p>
                      <a:r>
                        <a:rPr lang="cs-CZ" sz="1000">
                          <a:effectLst/>
                        </a:rPr>
                        <a:t>HS </a:t>
                      </a:r>
                      <a:r>
                        <a:rPr lang="cs-CZ" sz="1000" err="1">
                          <a:effectLst/>
                        </a:rPr>
                        <a:t>hl.m</a:t>
                      </a:r>
                      <a:r>
                        <a:rPr lang="cs-CZ" sz="1000">
                          <a:effectLst/>
                        </a:rPr>
                        <a:t>. Prahy </a:t>
                      </a:r>
                      <a:r>
                        <a:rPr lang="cs-CZ" sz="1000" u="sng">
                          <a:effectLst/>
                          <a:hlinkClick r:id="rId2"/>
                        </a:rPr>
                        <a:t>www.hygpraha.cz</a:t>
                      </a:r>
                      <a:endParaRPr lang="cs-CZ" sz="1000">
                        <a:solidFill>
                          <a:srgbClr val="1D2A35"/>
                        </a:solidFill>
                        <a:effectLst/>
                      </a:endParaRP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r>
                        <a:rPr lang="cs-CZ" sz="1000">
                          <a:effectLst/>
                        </a:rPr>
                        <a:t>Rytířská 12   110 01  Praha 1</a:t>
                      </a:r>
                      <a:endParaRPr lang="cs-CZ" sz="1000">
                        <a:solidFill>
                          <a:srgbClr val="1D2A35"/>
                        </a:solidFill>
                        <a:effectLst/>
                      </a:endParaRPr>
                    </a:p>
                  </a:txBody>
                  <a:tcPr marL="95250" marR="95250" marT="47625" marB="47625" anchor="ctr"/>
                </a:tc>
                <a:extLst>
                  <a:ext uri="{0D108BD9-81ED-4DB2-BD59-A6C34878D82A}">
                    <a16:rowId xmlns:a16="http://schemas.microsoft.com/office/drawing/2014/main" val="3371769679"/>
                  </a:ext>
                </a:extLst>
              </a:tr>
              <a:tr h="411777">
                <a:tc>
                  <a:txBody>
                    <a:bodyPr/>
                    <a:lstStyle/>
                    <a:p>
                      <a:r>
                        <a:rPr lang="cs-CZ" sz="1000">
                          <a:effectLst/>
                        </a:rPr>
                        <a:t>Středočeského kraje  </a:t>
                      </a:r>
                      <a:r>
                        <a:rPr lang="cs-CZ" sz="1000" u="sng">
                          <a:effectLst/>
                          <a:hlinkClick r:id="rId3"/>
                        </a:rPr>
                        <a:t>www.khsstc.cz</a:t>
                      </a:r>
                      <a:endParaRPr lang="cs-CZ" sz="1000">
                        <a:solidFill>
                          <a:srgbClr val="1D2A35"/>
                        </a:solidFill>
                        <a:effectLst/>
                      </a:endParaRP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r>
                        <a:rPr lang="cs-CZ" sz="1000">
                          <a:effectLst/>
                        </a:rPr>
                        <a:t>Dittrichova 329/17   128 01  Praha 2</a:t>
                      </a:r>
                      <a:endParaRPr lang="cs-CZ" sz="1000">
                        <a:solidFill>
                          <a:srgbClr val="1D2A35"/>
                        </a:solidFill>
                        <a:effectLst/>
                      </a:endParaRPr>
                    </a:p>
                  </a:txBody>
                  <a:tcPr marL="95250" marR="95250" marT="47625" marB="47625" anchor="ctr"/>
                </a:tc>
                <a:extLst>
                  <a:ext uri="{0D108BD9-81ED-4DB2-BD59-A6C34878D82A}">
                    <a16:rowId xmlns:a16="http://schemas.microsoft.com/office/drawing/2014/main" val="2760470350"/>
                  </a:ext>
                </a:extLst>
              </a:tr>
              <a:tr h="411777">
                <a:tc>
                  <a:txBody>
                    <a:bodyPr/>
                    <a:lstStyle/>
                    <a:p>
                      <a:r>
                        <a:rPr lang="cs-CZ" sz="1000">
                          <a:effectLst/>
                        </a:rPr>
                        <a:t>Jihočeského kraje  </a:t>
                      </a:r>
                      <a:r>
                        <a:rPr lang="cs-CZ" sz="1000" u="sng">
                          <a:effectLst/>
                          <a:hlinkClick r:id="rId4"/>
                        </a:rPr>
                        <a:t>www.khscb.cz</a:t>
                      </a:r>
                      <a:endParaRPr lang="cs-CZ" sz="1000">
                        <a:solidFill>
                          <a:srgbClr val="1D2A35"/>
                        </a:solidFill>
                        <a:effectLst/>
                      </a:endParaRP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r>
                        <a:rPr lang="cs-CZ" sz="1000">
                          <a:effectLst/>
                        </a:rPr>
                        <a:t>Na Sadech 25  370 71  České Budějovice</a:t>
                      </a:r>
                      <a:endParaRPr lang="cs-CZ" sz="1000">
                        <a:solidFill>
                          <a:srgbClr val="1D2A35"/>
                        </a:solidFill>
                        <a:effectLst/>
                      </a:endParaRPr>
                    </a:p>
                  </a:txBody>
                  <a:tcPr marL="95250" marR="95250" marT="47625" marB="47625" anchor="ctr"/>
                </a:tc>
                <a:extLst>
                  <a:ext uri="{0D108BD9-81ED-4DB2-BD59-A6C34878D82A}">
                    <a16:rowId xmlns:a16="http://schemas.microsoft.com/office/drawing/2014/main" val="3599311630"/>
                  </a:ext>
                </a:extLst>
              </a:tr>
              <a:tr h="411777">
                <a:tc>
                  <a:txBody>
                    <a:bodyPr/>
                    <a:lstStyle/>
                    <a:p>
                      <a:r>
                        <a:rPr lang="cs-CZ" sz="1000">
                          <a:effectLst/>
                        </a:rPr>
                        <a:t>Plzeňského kraje </a:t>
                      </a:r>
                      <a:r>
                        <a:rPr lang="cs-CZ" sz="1000" u="sng">
                          <a:effectLst/>
                          <a:hlinkClick r:id="rId5"/>
                        </a:rPr>
                        <a:t>www.khsplzen.cz</a:t>
                      </a:r>
                      <a:endParaRPr lang="cs-CZ" sz="1000">
                        <a:solidFill>
                          <a:srgbClr val="1D2A35"/>
                        </a:solidFill>
                        <a:effectLst/>
                      </a:endParaRP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r>
                        <a:rPr lang="cs-CZ" sz="1000">
                          <a:effectLst/>
                        </a:rPr>
                        <a:t>Skrétova 15    303 22  Plzeň</a:t>
                      </a:r>
                      <a:endParaRPr lang="cs-CZ" sz="1000">
                        <a:solidFill>
                          <a:srgbClr val="1D2A35"/>
                        </a:solidFill>
                        <a:effectLst/>
                      </a:endParaRPr>
                    </a:p>
                  </a:txBody>
                  <a:tcPr marL="95250" marR="95250" marT="47625" marB="47625" anchor="ctr"/>
                </a:tc>
                <a:extLst>
                  <a:ext uri="{0D108BD9-81ED-4DB2-BD59-A6C34878D82A}">
                    <a16:rowId xmlns:a16="http://schemas.microsoft.com/office/drawing/2014/main" val="1431977662"/>
                  </a:ext>
                </a:extLst>
              </a:tr>
              <a:tr h="411777">
                <a:tc>
                  <a:txBody>
                    <a:bodyPr/>
                    <a:lstStyle/>
                    <a:p>
                      <a:r>
                        <a:rPr lang="cs-CZ" sz="1000">
                          <a:effectLst/>
                        </a:rPr>
                        <a:t>Karlovarského kraje </a:t>
                      </a:r>
                      <a:r>
                        <a:rPr lang="cs-CZ" sz="1000" u="sng">
                          <a:effectLst/>
                          <a:hlinkClick r:id="rId6"/>
                        </a:rPr>
                        <a:t>www.khskv.cz</a:t>
                      </a:r>
                      <a:endParaRPr lang="cs-CZ" sz="1000">
                        <a:solidFill>
                          <a:srgbClr val="1D2A35"/>
                        </a:solidFill>
                        <a:effectLst/>
                      </a:endParaRP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r>
                        <a:rPr lang="cs-CZ" sz="1000">
                          <a:effectLst/>
                        </a:rPr>
                        <a:t>Závodní 94   360 21  Karlovy Vary</a:t>
                      </a:r>
                      <a:endParaRPr lang="cs-CZ" sz="1000">
                        <a:solidFill>
                          <a:srgbClr val="1D2A35"/>
                        </a:solidFill>
                        <a:effectLst/>
                      </a:endParaRPr>
                    </a:p>
                  </a:txBody>
                  <a:tcPr marL="95250" marR="95250" marT="47625" marB="47625" anchor="ctr"/>
                </a:tc>
                <a:extLst>
                  <a:ext uri="{0D108BD9-81ED-4DB2-BD59-A6C34878D82A}">
                    <a16:rowId xmlns:a16="http://schemas.microsoft.com/office/drawing/2014/main" val="3401690390"/>
                  </a:ext>
                </a:extLst>
              </a:tr>
              <a:tr h="411777">
                <a:tc>
                  <a:txBody>
                    <a:bodyPr/>
                    <a:lstStyle/>
                    <a:p>
                      <a:r>
                        <a:rPr lang="cs-CZ" sz="1000">
                          <a:effectLst/>
                        </a:rPr>
                        <a:t>Ústeckého kraje </a:t>
                      </a:r>
                      <a:r>
                        <a:rPr lang="cs-CZ" sz="1000" u="sng">
                          <a:effectLst/>
                          <a:hlinkClick r:id="rId7"/>
                        </a:rPr>
                        <a:t>www.khsusti.cz</a:t>
                      </a:r>
                      <a:endParaRPr lang="cs-CZ" sz="1000">
                        <a:solidFill>
                          <a:srgbClr val="1D2A35"/>
                        </a:solidFill>
                        <a:effectLst/>
                      </a:endParaRP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r>
                        <a:rPr lang="cs-CZ" sz="1000">
                          <a:effectLst/>
                        </a:rPr>
                        <a:t>Moskevská 15  400 01  Ústí nad Labem</a:t>
                      </a:r>
                      <a:endParaRPr lang="cs-CZ" sz="1000">
                        <a:solidFill>
                          <a:srgbClr val="1D2A35"/>
                        </a:solidFill>
                        <a:effectLst/>
                      </a:endParaRPr>
                    </a:p>
                  </a:txBody>
                  <a:tcPr marL="95250" marR="95250" marT="47625" marB="47625" anchor="ctr"/>
                </a:tc>
                <a:extLst>
                  <a:ext uri="{0D108BD9-81ED-4DB2-BD59-A6C34878D82A}">
                    <a16:rowId xmlns:a16="http://schemas.microsoft.com/office/drawing/2014/main" val="2453265299"/>
                  </a:ext>
                </a:extLst>
              </a:tr>
              <a:tr h="411777">
                <a:tc>
                  <a:txBody>
                    <a:bodyPr/>
                    <a:lstStyle/>
                    <a:p>
                      <a:r>
                        <a:rPr lang="cs-CZ" sz="1000">
                          <a:effectLst/>
                        </a:rPr>
                        <a:t>Libereckého kraje </a:t>
                      </a:r>
                      <a:r>
                        <a:rPr lang="cs-CZ" sz="1000" u="sng">
                          <a:effectLst/>
                          <a:hlinkClick r:id="rId8"/>
                        </a:rPr>
                        <a:t>www.khslbc.cz</a:t>
                      </a:r>
                      <a:endParaRPr lang="cs-CZ" sz="1000">
                        <a:solidFill>
                          <a:srgbClr val="1D2A35"/>
                        </a:solidFill>
                        <a:effectLst/>
                      </a:endParaRP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r>
                        <a:rPr lang="cs-CZ" sz="1000">
                          <a:effectLst/>
                        </a:rPr>
                        <a:t>Husova 64   460 31  Liberec</a:t>
                      </a:r>
                      <a:endParaRPr lang="cs-CZ" sz="1000">
                        <a:solidFill>
                          <a:srgbClr val="1D2A35"/>
                        </a:solidFill>
                        <a:effectLst/>
                      </a:endParaRPr>
                    </a:p>
                  </a:txBody>
                  <a:tcPr marL="95250" marR="95250" marT="47625" marB="47625" anchor="ctr"/>
                </a:tc>
                <a:extLst>
                  <a:ext uri="{0D108BD9-81ED-4DB2-BD59-A6C34878D82A}">
                    <a16:rowId xmlns:a16="http://schemas.microsoft.com/office/drawing/2014/main" val="2729064430"/>
                  </a:ext>
                </a:extLst>
              </a:tr>
              <a:tr h="411777">
                <a:tc>
                  <a:txBody>
                    <a:bodyPr/>
                    <a:lstStyle/>
                    <a:p>
                      <a:r>
                        <a:rPr lang="cs-CZ" sz="1000">
                          <a:effectLst/>
                        </a:rPr>
                        <a:t>Královéhradeckého kraje </a:t>
                      </a:r>
                      <a:r>
                        <a:rPr lang="cs-CZ" sz="1000" u="sng">
                          <a:effectLst/>
                          <a:hlinkClick r:id="rId9"/>
                        </a:rPr>
                        <a:t>www.khshk.cz</a:t>
                      </a:r>
                      <a:endParaRPr lang="cs-CZ" sz="1000">
                        <a:solidFill>
                          <a:srgbClr val="1D2A35"/>
                        </a:solidFill>
                        <a:effectLst/>
                      </a:endParaRP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r>
                        <a:rPr lang="cs-CZ" sz="1000">
                          <a:effectLst/>
                        </a:rPr>
                        <a:t>Habrmanova 19 501 01  Hradec Králové</a:t>
                      </a:r>
                      <a:endParaRPr lang="cs-CZ" sz="1000">
                        <a:solidFill>
                          <a:srgbClr val="1D2A35"/>
                        </a:solidFill>
                        <a:effectLst/>
                      </a:endParaRPr>
                    </a:p>
                  </a:txBody>
                  <a:tcPr marL="95250" marR="95250" marT="47625" marB="47625" anchor="ctr"/>
                </a:tc>
                <a:extLst>
                  <a:ext uri="{0D108BD9-81ED-4DB2-BD59-A6C34878D82A}">
                    <a16:rowId xmlns:a16="http://schemas.microsoft.com/office/drawing/2014/main" val="1005367011"/>
                  </a:ext>
                </a:extLst>
              </a:tr>
              <a:tr h="411777">
                <a:tc>
                  <a:txBody>
                    <a:bodyPr/>
                    <a:lstStyle/>
                    <a:p>
                      <a:r>
                        <a:rPr lang="cs-CZ" sz="1000">
                          <a:effectLst/>
                        </a:rPr>
                        <a:t>Pardubického kraje </a:t>
                      </a:r>
                      <a:r>
                        <a:rPr lang="cs-CZ" sz="1000" u="sng">
                          <a:effectLst/>
                          <a:hlinkClick r:id="rId10"/>
                        </a:rPr>
                        <a:t>www.khspce.cz</a:t>
                      </a:r>
                      <a:endParaRPr lang="cs-CZ" sz="1000">
                        <a:solidFill>
                          <a:srgbClr val="1D2A35"/>
                        </a:solidFill>
                        <a:effectLst/>
                      </a:endParaRP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r>
                        <a:rPr lang="cs-CZ" sz="1000">
                          <a:effectLst/>
                        </a:rPr>
                        <a:t>Mezi Mosty 1793  530 03  Pardubice</a:t>
                      </a:r>
                      <a:endParaRPr lang="cs-CZ" sz="1000">
                        <a:solidFill>
                          <a:srgbClr val="1D2A35"/>
                        </a:solidFill>
                        <a:effectLst/>
                      </a:endParaRPr>
                    </a:p>
                  </a:txBody>
                  <a:tcPr marL="95250" marR="95250" marT="47625" marB="47625" anchor="ctr"/>
                </a:tc>
                <a:extLst>
                  <a:ext uri="{0D108BD9-81ED-4DB2-BD59-A6C34878D82A}">
                    <a16:rowId xmlns:a16="http://schemas.microsoft.com/office/drawing/2014/main" val="1164084063"/>
                  </a:ext>
                </a:extLst>
              </a:tr>
              <a:tr h="411777">
                <a:tc>
                  <a:txBody>
                    <a:bodyPr/>
                    <a:lstStyle/>
                    <a:p>
                      <a:r>
                        <a:rPr lang="cs-CZ" sz="1000">
                          <a:effectLst/>
                        </a:rPr>
                        <a:t>Kraje Vysočina </a:t>
                      </a:r>
                      <a:r>
                        <a:rPr lang="cs-CZ" sz="1000" u="sng">
                          <a:effectLst/>
                          <a:hlinkClick r:id="rId11"/>
                        </a:rPr>
                        <a:t>www.khsjih.cz</a:t>
                      </a:r>
                      <a:endParaRPr lang="cs-CZ" sz="1000">
                        <a:solidFill>
                          <a:srgbClr val="1D2A35"/>
                        </a:solidFill>
                        <a:effectLst/>
                      </a:endParaRP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r>
                        <a:rPr lang="cs-CZ" sz="1000">
                          <a:effectLst/>
                        </a:rPr>
                        <a:t>Tolstého 1914/15   586 01  Jihlava</a:t>
                      </a:r>
                      <a:endParaRPr lang="cs-CZ" sz="1000">
                        <a:solidFill>
                          <a:srgbClr val="1D2A35"/>
                        </a:solidFill>
                        <a:effectLst/>
                      </a:endParaRPr>
                    </a:p>
                  </a:txBody>
                  <a:tcPr marL="95250" marR="95250" marT="47625" marB="47625" anchor="ctr"/>
                </a:tc>
                <a:extLst>
                  <a:ext uri="{0D108BD9-81ED-4DB2-BD59-A6C34878D82A}">
                    <a16:rowId xmlns:a16="http://schemas.microsoft.com/office/drawing/2014/main" val="1417420796"/>
                  </a:ext>
                </a:extLst>
              </a:tr>
              <a:tr h="411777">
                <a:tc>
                  <a:txBody>
                    <a:bodyPr/>
                    <a:lstStyle/>
                    <a:p>
                      <a:r>
                        <a:rPr lang="cs-CZ" sz="1000">
                          <a:effectLst/>
                        </a:rPr>
                        <a:t>Jihomoravského kraje </a:t>
                      </a:r>
                      <a:r>
                        <a:rPr lang="cs-CZ" sz="1000" u="sng">
                          <a:effectLst/>
                          <a:hlinkClick r:id="rId12"/>
                        </a:rPr>
                        <a:t>www.khsbrno.cz</a:t>
                      </a:r>
                      <a:endParaRPr lang="cs-CZ" sz="1000">
                        <a:solidFill>
                          <a:srgbClr val="1D2A35"/>
                        </a:solidFill>
                        <a:effectLst/>
                      </a:endParaRP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r>
                        <a:rPr lang="cs-CZ" sz="1000">
                          <a:effectLst/>
                        </a:rPr>
                        <a:t>Jeřábkova 4   602 00  Brno</a:t>
                      </a:r>
                      <a:endParaRPr lang="cs-CZ" sz="1000">
                        <a:solidFill>
                          <a:srgbClr val="1D2A35"/>
                        </a:solidFill>
                        <a:effectLst/>
                      </a:endParaRPr>
                    </a:p>
                  </a:txBody>
                  <a:tcPr marL="95250" marR="95250" marT="47625" marB="47625" anchor="ctr"/>
                </a:tc>
                <a:extLst>
                  <a:ext uri="{0D108BD9-81ED-4DB2-BD59-A6C34878D82A}">
                    <a16:rowId xmlns:a16="http://schemas.microsoft.com/office/drawing/2014/main" val="2196341594"/>
                  </a:ext>
                </a:extLst>
              </a:tr>
              <a:tr h="411777">
                <a:tc>
                  <a:txBody>
                    <a:bodyPr/>
                    <a:lstStyle/>
                    <a:p>
                      <a:r>
                        <a:rPr lang="cs-CZ" sz="1000">
                          <a:effectLst/>
                        </a:rPr>
                        <a:t>Olomouckého kraj </a:t>
                      </a:r>
                      <a:r>
                        <a:rPr lang="cs-CZ" sz="1000" u="sng">
                          <a:effectLst/>
                          <a:hlinkClick r:id="rId13"/>
                        </a:rPr>
                        <a:t>www.khsolc.cz</a:t>
                      </a:r>
                      <a:endParaRPr lang="cs-CZ" sz="1000">
                        <a:solidFill>
                          <a:srgbClr val="1D2A35"/>
                        </a:solidFill>
                        <a:effectLst/>
                      </a:endParaRP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r>
                        <a:rPr lang="cs-CZ" sz="1000">
                          <a:effectLst/>
                        </a:rPr>
                        <a:t>Wolkerova 74/6  779 11  Olomouc</a:t>
                      </a:r>
                      <a:endParaRPr lang="cs-CZ" sz="1000">
                        <a:solidFill>
                          <a:srgbClr val="1D2A35"/>
                        </a:solidFill>
                        <a:effectLst/>
                      </a:endParaRPr>
                    </a:p>
                  </a:txBody>
                  <a:tcPr marL="95250" marR="95250" marT="47625" marB="47625" anchor="ctr"/>
                </a:tc>
                <a:extLst>
                  <a:ext uri="{0D108BD9-81ED-4DB2-BD59-A6C34878D82A}">
                    <a16:rowId xmlns:a16="http://schemas.microsoft.com/office/drawing/2014/main" val="929061985"/>
                  </a:ext>
                </a:extLst>
              </a:tr>
              <a:tr h="411777">
                <a:tc>
                  <a:txBody>
                    <a:bodyPr/>
                    <a:lstStyle/>
                    <a:p>
                      <a:r>
                        <a:rPr lang="cs-CZ" sz="1000">
                          <a:effectLst/>
                        </a:rPr>
                        <a:t>Moravskoslezského kraje </a:t>
                      </a:r>
                      <a:r>
                        <a:rPr lang="cs-CZ" sz="1000" u="sng">
                          <a:effectLst/>
                          <a:hlinkClick r:id="rId14"/>
                        </a:rPr>
                        <a:t>www.khsova.cz</a:t>
                      </a:r>
                      <a:endParaRPr lang="cs-CZ" sz="1000">
                        <a:solidFill>
                          <a:srgbClr val="1D2A35"/>
                        </a:solidFill>
                        <a:effectLst/>
                      </a:endParaRP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r>
                        <a:rPr lang="cs-CZ" sz="1000">
                          <a:effectLst/>
                        </a:rPr>
                        <a:t>Na Bělidle 7  702 00  Ostrava</a:t>
                      </a:r>
                      <a:endParaRPr lang="cs-CZ" sz="1000">
                        <a:solidFill>
                          <a:srgbClr val="1D2A35"/>
                        </a:solidFill>
                        <a:effectLst/>
                      </a:endParaRPr>
                    </a:p>
                  </a:txBody>
                  <a:tcPr marL="95250" marR="95250" marT="47625" marB="47625" anchor="ctr"/>
                </a:tc>
                <a:extLst>
                  <a:ext uri="{0D108BD9-81ED-4DB2-BD59-A6C34878D82A}">
                    <a16:rowId xmlns:a16="http://schemas.microsoft.com/office/drawing/2014/main" val="672766462"/>
                  </a:ext>
                </a:extLst>
              </a:tr>
              <a:tr h="545845">
                <a:tc>
                  <a:txBody>
                    <a:bodyPr/>
                    <a:lstStyle/>
                    <a:p>
                      <a:r>
                        <a:rPr lang="cs-CZ" sz="1000">
                          <a:effectLst/>
                        </a:rPr>
                        <a:t>Zlínského kraje  </a:t>
                      </a:r>
                      <a:r>
                        <a:rPr lang="cs-CZ" sz="1000" u="sng">
                          <a:effectLst/>
                          <a:hlinkClick r:id="rId15"/>
                        </a:rPr>
                        <a:t>www.khszlin.cz</a:t>
                      </a:r>
                      <a:endParaRPr lang="cs-CZ" sz="1000">
                        <a:solidFill>
                          <a:srgbClr val="1D2A35"/>
                        </a:solidFill>
                        <a:effectLst/>
                      </a:endParaRPr>
                    </a:p>
                  </a:txBody>
                  <a:tcPr marL="95250" marR="95250" marT="47625" marB="47625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 sz="1000" b="0" i="0" u="none" strike="noStrike" noProof="0" dirty="0">
                          <a:latin typeface="Calibri"/>
                        </a:rPr>
                        <a:t>Havlíčkovo nábř. 600   760 01  Zlín</a:t>
                      </a:r>
                      <a:endParaRPr lang="cs-CZ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6993762"/>
                  </a:ext>
                </a:extLst>
              </a:tr>
            </a:tbl>
          </a:graphicData>
        </a:graphic>
      </p:graphicFrame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8C13072-D3B0-466E-910B-5884B53B01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606548"/>
            <a:ext cx="5183188" cy="1006472"/>
          </a:xfrm>
        </p:spPr>
        <p:txBody>
          <a:bodyPr>
            <a:normAutofit lnSpcReduction="10000"/>
          </a:bodyPr>
          <a:lstStyle/>
          <a:p>
            <a:r>
              <a:rPr lang="cs-CZ" dirty="0">
                <a:cs typeface="Calibri"/>
              </a:rPr>
              <a:t>   </a:t>
            </a:r>
            <a:r>
              <a:rPr lang="cs-CZ" sz="1400" dirty="0">
                <a:solidFill>
                  <a:srgbClr val="C00000"/>
                </a:solidFill>
                <a:cs typeface="Calibri"/>
              </a:rPr>
              <a:t>2  zdravotní ústavy                     Státní zdravotní ústav</a:t>
            </a:r>
          </a:p>
          <a:p>
            <a:r>
              <a:rPr lang="cs-CZ" sz="900" dirty="0">
                <a:solidFill>
                  <a:srgbClr val="C00000"/>
                </a:solidFill>
                <a:cs typeface="Calibri"/>
              </a:rPr>
              <a:t>         ředitelé zdravotních ústavů </a:t>
            </a:r>
            <a:r>
              <a:rPr lang="cs-CZ" sz="1400" dirty="0">
                <a:solidFill>
                  <a:srgbClr val="C00000"/>
                </a:solidFill>
                <a:cs typeface="Calibri"/>
              </a:rPr>
              <a:t>                     </a:t>
            </a:r>
            <a:r>
              <a:rPr lang="cs-CZ" sz="900" dirty="0">
                <a:solidFill>
                  <a:srgbClr val="C00000"/>
                </a:solidFill>
                <a:cs typeface="Calibri"/>
              </a:rPr>
              <a:t>                           ředitel SZÚ </a:t>
            </a:r>
          </a:p>
          <a:p>
            <a:r>
              <a:rPr lang="cs-CZ" sz="1400" dirty="0">
                <a:solidFill>
                  <a:srgbClr val="C00000"/>
                </a:solidFill>
                <a:cs typeface="Calibri"/>
              </a:rPr>
              <a:t>                                                           </a:t>
            </a:r>
            <a:endParaRPr lang="cs-CZ" sz="900" dirty="0">
              <a:solidFill>
                <a:srgbClr val="C00000"/>
              </a:solidFill>
              <a:cs typeface="Calibri"/>
            </a:endParaRP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E81F8D3-BEA1-47C9-B089-1F7EDBEA14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747880"/>
            <a:ext cx="5818188" cy="44417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1200" b="1" dirty="0">
                <a:solidFill>
                  <a:srgbClr val="0070C0"/>
                </a:solidFill>
                <a:ea typeface="+mn-lt"/>
                <a:cs typeface="+mn-lt"/>
              </a:rPr>
              <a:t>Zdravotní ústav se sídlem v Ústí nad Labem     </a:t>
            </a:r>
            <a:r>
              <a:rPr lang="cs-CZ" sz="1200" dirty="0">
                <a:ea typeface="+mn-lt"/>
                <a:cs typeface="+mn-lt"/>
              </a:rPr>
              <a:t>Moskevská 15</a:t>
            </a:r>
            <a:br>
              <a:rPr lang="cs-CZ" sz="1200" dirty="0">
                <a:ea typeface="+mn-lt"/>
                <a:cs typeface="+mn-lt"/>
              </a:rPr>
            </a:br>
            <a:r>
              <a:rPr lang="cs-CZ" sz="1200" dirty="0">
                <a:ea typeface="+mn-lt"/>
                <a:cs typeface="+mn-lt"/>
              </a:rPr>
              <a:t>                                                                                  400 01 Ústí nad Labem</a:t>
            </a:r>
          </a:p>
          <a:p>
            <a:endParaRPr lang="cs-CZ" sz="1200" b="1" dirty="0">
              <a:solidFill>
                <a:srgbClr val="0070C0"/>
              </a:solidFill>
              <a:cs typeface="Calibri"/>
            </a:endParaRPr>
          </a:p>
          <a:p>
            <a:pPr marL="0" indent="0">
              <a:buNone/>
            </a:pPr>
            <a:endParaRPr lang="cs-CZ" sz="1200" b="1" dirty="0">
              <a:solidFill>
                <a:srgbClr val="0070C0"/>
              </a:solidFill>
              <a:cs typeface="Calibri"/>
            </a:endParaRPr>
          </a:p>
          <a:p>
            <a:r>
              <a:rPr lang="cs-CZ" sz="1200" b="1" dirty="0">
                <a:solidFill>
                  <a:srgbClr val="0070C0"/>
                </a:solidFill>
                <a:cs typeface="Calibri"/>
              </a:rPr>
              <a:t>Zdravotní ústav se sídlem v Ostravě </a:t>
            </a:r>
            <a:r>
              <a:rPr lang="cs-CZ" sz="1200" b="1" dirty="0">
                <a:solidFill>
                  <a:srgbClr val="0070C0"/>
                </a:solidFill>
                <a:ea typeface="+mn-lt"/>
                <a:cs typeface="+mn-lt"/>
              </a:rPr>
              <a:t>         </a:t>
            </a:r>
            <a:r>
              <a:rPr lang="cs-CZ" sz="1200" dirty="0">
                <a:ea typeface="+mn-lt"/>
                <a:cs typeface="+mn-lt"/>
              </a:rPr>
              <a:t>Partyzánské náměstí 2633/7,</a:t>
            </a:r>
            <a:br>
              <a:rPr lang="cs-CZ" sz="1200" dirty="0">
                <a:ea typeface="+mn-lt"/>
                <a:cs typeface="+mn-lt"/>
              </a:rPr>
            </a:br>
            <a:r>
              <a:rPr lang="cs-CZ" sz="1200" dirty="0">
                <a:ea typeface="+mn-lt"/>
                <a:cs typeface="+mn-lt"/>
              </a:rPr>
              <a:t>                                                                           Moravská Ostrava,</a:t>
            </a:r>
            <a:br>
              <a:rPr lang="cs-CZ" sz="1200" dirty="0">
                <a:ea typeface="+mn-lt"/>
                <a:cs typeface="+mn-lt"/>
              </a:rPr>
            </a:br>
            <a:r>
              <a:rPr lang="cs-CZ" sz="1200" dirty="0">
                <a:ea typeface="+mn-lt"/>
                <a:cs typeface="+mn-lt"/>
              </a:rPr>
              <a:t>                                                                           702 00 Ostrava</a:t>
            </a:r>
            <a:r>
              <a:rPr lang="cs-CZ" sz="1200" b="1" dirty="0">
                <a:cs typeface="Calibri"/>
              </a:rPr>
              <a:t> </a:t>
            </a:r>
          </a:p>
          <a:p>
            <a:endParaRPr lang="cs-CZ" sz="1200" b="1" dirty="0">
              <a:solidFill>
                <a:srgbClr val="0070C0"/>
              </a:solidFill>
              <a:cs typeface="Calibri"/>
            </a:endParaRPr>
          </a:p>
          <a:p>
            <a:r>
              <a:rPr lang="cs-CZ" sz="1200" b="1" dirty="0">
                <a:solidFill>
                  <a:srgbClr val="0070C0"/>
                </a:solidFill>
                <a:cs typeface="Calibri"/>
              </a:rPr>
              <a:t>Státní zdravotní ústav </a:t>
            </a:r>
            <a:r>
              <a:rPr lang="cs-CZ" sz="1200" b="1" dirty="0">
                <a:solidFill>
                  <a:srgbClr val="0070C0"/>
                </a:solidFill>
                <a:ea typeface="+mn-lt"/>
                <a:cs typeface="+mn-lt"/>
              </a:rPr>
              <a:t>                                               </a:t>
            </a:r>
            <a:r>
              <a:rPr lang="cs-CZ" sz="1200" dirty="0">
                <a:ea typeface="+mn-lt"/>
                <a:cs typeface="+mn-lt"/>
              </a:rPr>
              <a:t> Šrobárova 49/48</a:t>
            </a:r>
            <a:br>
              <a:rPr lang="cs-CZ" sz="1200" dirty="0">
                <a:ea typeface="+mn-lt"/>
                <a:cs typeface="+mn-lt"/>
              </a:rPr>
            </a:br>
            <a:r>
              <a:rPr lang="cs-CZ" sz="1200" dirty="0">
                <a:ea typeface="+mn-lt"/>
                <a:cs typeface="+mn-lt"/>
              </a:rPr>
              <a:t>                                                                                         Praha 10, 100 00</a:t>
            </a:r>
          </a:p>
          <a:p>
            <a:endParaRPr lang="cs-CZ" sz="1200" dirty="0">
              <a:ea typeface="+mn-lt"/>
              <a:cs typeface="+mn-lt"/>
            </a:endParaRPr>
          </a:p>
          <a:p>
            <a:endParaRPr lang="cs-CZ" sz="1200" dirty="0">
              <a:ea typeface="+mn-lt"/>
              <a:cs typeface="+mn-lt"/>
            </a:endParaRPr>
          </a:p>
          <a:p>
            <a:endParaRPr lang="cs-CZ" sz="1200" dirty="0">
              <a:ea typeface="+mn-lt"/>
              <a:cs typeface="+mn-lt"/>
            </a:endParaRPr>
          </a:p>
          <a:p>
            <a:endParaRPr lang="cs-CZ" sz="1200" dirty="0">
              <a:ea typeface="+mn-lt"/>
              <a:cs typeface="+mn-lt"/>
            </a:endParaRPr>
          </a:p>
          <a:p>
            <a:pPr marL="0" indent="0">
              <a:buNone/>
            </a:pPr>
            <a:endParaRPr lang="cs-CZ" sz="12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 sz="1200" dirty="0">
                <a:ea typeface="+mn-lt"/>
                <a:cs typeface="+mn-lt"/>
              </a:rPr>
              <a:t>Zdravotní ústavy jsou zdravotnická zařízení zřízená MZ ČR, poskytující širokou škálu zdravotních a laboratorních služeb souvisejících s ochranou veřejného zdraví.</a:t>
            </a:r>
            <a:endParaRPr lang="cs-CZ" sz="1200" b="1" dirty="0">
              <a:cs typeface="Calibri"/>
            </a:endParaRPr>
          </a:p>
        </p:txBody>
      </p:sp>
      <p:pic>
        <p:nvPicPr>
          <p:cNvPr id="7" name="Obrázek 8" descr="Obsah obrázku kreslení&#10;&#10;Popis se vygeneroval automaticky.">
            <a:extLst>
              <a:ext uri="{FF2B5EF4-FFF2-40B4-BE49-F238E27FC236}">
                <a16:creationId xmlns:a16="http://schemas.microsoft.com/office/drawing/2014/main" id="{6A11D5DC-57EA-4D5A-AC03-D0FFFABD2EF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391743" y="4466726"/>
            <a:ext cx="1220177" cy="1135429"/>
          </a:xfrm>
          <a:prstGeom prst="rect">
            <a:avLst/>
          </a:prstGeom>
        </p:spPr>
      </p:pic>
      <p:pic>
        <p:nvPicPr>
          <p:cNvPr id="9" name="Obrázek 9">
            <a:extLst>
              <a:ext uri="{FF2B5EF4-FFF2-40B4-BE49-F238E27FC236}">
                <a16:creationId xmlns:a16="http://schemas.microsoft.com/office/drawing/2014/main" id="{6B7AF04F-314C-4D03-BBD0-949155404EB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808187" y="2974830"/>
            <a:ext cx="1088049" cy="1088049"/>
          </a:xfrm>
          <a:prstGeom prst="rect">
            <a:avLst/>
          </a:prstGeom>
        </p:spPr>
      </p:pic>
      <p:pic>
        <p:nvPicPr>
          <p:cNvPr id="10" name="Obrázek 10">
            <a:extLst>
              <a:ext uri="{FF2B5EF4-FFF2-40B4-BE49-F238E27FC236}">
                <a16:creationId xmlns:a16="http://schemas.microsoft.com/office/drawing/2014/main" id="{1FD2EC46-6A85-4520-8377-629CC9AE331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664458" y="1102935"/>
            <a:ext cx="1375508" cy="137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259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>
            <a:extLst>
              <a:ext uri="{FF2B5EF4-FFF2-40B4-BE49-F238E27FC236}">
                <a16:creationId xmlns:a16="http://schemas.microsoft.com/office/drawing/2014/main" id="{73C994B4-9721-4148-9EEC-6793CECDE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3" y="-1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F9D95E49-763A-4886-B038-82F734740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4D4D99EB-C4F3-4F0C-91F7-AB4DC2A08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04B69146-C1C0-4B58-86FC-34F3390EBA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1365226" y="695607"/>
            <a:ext cx="825248" cy="5422392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5D28AB17-F6FA-4C53-B3E3-D0A39D4A3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3EFADC67-92A1-44FB-8691-D8CD71A21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Obrázek 66" descr="Obsah obrázku měřítko, zařízení, muž, stojící&#10;&#10;Popis se vygeneroval automaticky.">
            <a:extLst>
              <a:ext uri="{FF2B5EF4-FFF2-40B4-BE49-F238E27FC236}">
                <a16:creationId xmlns:a16="http://schemas.microsoft.com/office/drawing/2014/main" id="{BC71E27A-DA28-4671-848D-7AA921151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4058" y="696333"/>
            <a:ext cx="2294674" cy="1560861"/>
          </a:xfrm>
          <a:prstGeom prst="rect">
            <a:avLst/>
          </a:prstGeom>
        </p:spPr>
      </p:pic>
      <p:pic>
        <p:nvPicPr>
          <p:cNvPr id="21" name="Obrázek 22">
            <a:extLst>
              <a:ext uri="{FF2B5EF4-FFF2-40B4-BE49-F238E27FC236}">
                <a16:creationId xmlns:a16="http://schemas.microsoft.com/office/drawing/2014/main" id="{ABB04DA1-167B-4493-8168-54D5BB38F8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671" y="5110355"/>
            <a:ext cx="876300" cy="948474"/>
          </a:xfrm>
          <a:prstGeom prst="rect">
            <a:avLst/>
          </a:prstGeom>
        </p:spPr>
      </p:pic>
      <p:pic>
        <p:nvPicPr>
          <p:cNvPr id="18" name="Obrázek 18">
            <a:extLst>
              <a:ext uri="{FF2B5EF4-FFF2-40B4-BE49-F238E27FC236}">
                <a16:creationId xmlns:a16="http://schemas.microsoft.com/office/drawing/2014/main" id="{78059E37-FFD7-4E82-96E2-FC2B962BDB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987" y="3576134"/>
            <a:ext cx="1099325" cy="945066"/>
          </a:xfrm>
          <a:prstGeom prst="rect">
            <a:avLst/>
          </a:prstGeom>
        </p:spPr>
      </p:pic>
      <p:pic>
        <p:nvPicPr>
          <p:cNvPr id="23" name="Obrázek 24">
            <a:extLst>
              <a:ext uri="{FF2B5EF4-FFF2-40B4-BE49-F238E27FC236}">
                <a16:creationId xmlns:a16="http://schemas.microsoft.com/office/drawing/2014/main" id="{C8D1E2EA-9820-438D-BA9F-B1D8E438D1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3960" y="4476595"/>
            <a:ext cx="1009186" cy="989671"/>
          </a:xfrm>
          <a:prstGeom prst="rect">
            <a:avLst/>
          </a:prstGeom>
        </p:spPr>
      </p:pic>
      <p:pic>
        <p:nvPicPr>
          <p:cNvPr id="19" name="Obrázek 19">
            <a:extLst>
              <a:ext uri="{FF2B5EF4-FFF2-40B4-BE49-F238E27FC236}">
                <a16:creationId xmlns:a16="http://schemas.microsoft.com/office/drawing/2014/main" id="{9C6C3EBE-392D-4EBC-BA2B-EABA57D846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8890" y="2190594"/>
            <a:ext cx="749300" cy="859574"/>
          </a:xfrm>
          <a:prstGeom prst="rect">
            <a:avLst/>
          </a:prstGeom>
        </p:spPr>
      </p:pic>
      <p:pic>
        <p:nvPicPr>
          <p:cNvPr id="20" name="Obrázek 20">
            <a:extLst>
              <a:ext uri="{FF2B5EF4-FFF2-40B4-BE49-F238E27FC236}">
                <a16:creationId xmlns:a16="http://schemas.microsoft.com/office/drawing/2014/main" id="{3EE832BB-1887-4AE2-A53A-F89BFF85B4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1178" y="2850375"/>
            <a:ext cx="981927" cy="1017549"/>
          </a:xfrm>
          <a:prstGeom prst="rect">
            <a:avLst/>
          </a:prstGeom>
        </p:spPr>
      </p:pic>
      <p:pic>
        <p:nvPicPr>
          <p:cNvPr id="25" name="Obrázek 26">
            <a:extLst>
              <a:ext uri="{FF2B5EF4-FFF2-40B4-BE49-F238E27FC236}">
                <a16:creationId xmlns:a16="http://schemas.microsoft.com/office/drawing/2014/main" id="{8600AD46-8121-4444-9D3A-163EE1AD7C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45451" y="2859668"/>
            <a:ext cx="922764" cy="98967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663D1B0-9DC9-48E5-9E6C-F2B27BED6A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0143" y="576263"/>
            <a:ext cx="6534484" cy="1192704"/>
          </a:xfrm>
        </p:spPr>
        <p:txBody>
          <a:bodyPr anchor="b">
            <a:normAutofit/>
          </a:bodyPr>
          <a:lstStyle/>
          <a:p>
            <a:pPr algn="l"/>
            <a:r>
              <a:rPr lang="cs-CZ" sz="2600" b="1">
                <a:solidFill>
                  <a:srgbClr val="0070C0"/>
                </a:solidFill>
                <a:cs typeface="Calibri Light"/>
              </a:rPr>
              <a:t>                          Krajská hygienická stanice </a:t>
            </a:r>
            <a:br>
              <a:rPr lang="cs-CZ" sz="2600" b="1">
                <a:cs typeface="Calibri Light"/>
              </a:rPr>
            </a:br>
            <a:r>
              <a:rPr lang="cs-CZ" sz="2600" b="1">
                <a:cs typeface="Calibri Light"/>
              </a:rPr>
              <a:t>                                   (správní úřad) 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ED39E8C-0D76-45BC-B57D-BA4D4CA295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2265" y="2352488"/>
            <a:ext cx="4239191" cy="36051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br>
              <a:rPr lang="en-US" sz="600"/>
            </a:br>
            <a:r>
              <a:rPr lang="cs-CZ" sz="1800">
                <a:hlinkClick r:id="rId9"/>
              </a:rPr>
              <a:t>Hygiena obecná a komunální</a:t>
            </a:r>
            <a:endParaRPr lang="cs-CZ" sz="1800">
              <a:cs typeface="Calibri"/>
            </a:endParaRPr>
          </a:p>
          <a:p>
            <a:pPr algn="l"/>
            <a:endParaRPr lang="cs-CZ" sz="1800">
              <a:cs typeface="Calibri"/>
            </a:endParaRPr>
          </a:p>
          <a:p>
            <a:pPr algn="l"/>
            <a:r>
              <a:rPr lang="cs-CZ" sz="1800">
                <a:hlinkClick r:id="rId10"/>
              </a:rPr>
              <a:t>Hygiena výživy a předmětů běžného užívání</a:t>
            </a:r>
            <a:endParaRPr lang="cs-CZ" sz="1800">
              <a:cs typeface="Calibri" panose="020F0502020204030204"/>
            </a:endParaRPr>
          </a:p>
          <a:p>
            <a:pPr algn="l"/>
            <a:endParaRPr lang="cs-CZ" sz="1800">
              <a:cs typeface="Calibri" panose="020F0502020204030204"/>
            </a:endParaRPr>
          </a:p>
          <a:p>
            <a:pPr algn="l"/>
            <a:r>
              <a:rPr lang="cs-CZ" sz="1800">
                <a:hlinkClick r:id="rId11"/>
              </a:rPr>
              <a:t>Hygiena práce</a:t>
            </a:r>
            <a:endParaRPr lang="cs-CZ" sz="1800">
              <a:cs typeface="Calibri" panose="020F0502020204030204"/>
            </a:endParaRPr>
          </a:p>
          <a:p>
            <a:pPr algn="l"/>
            <a:endParaRPr lang="cs-CZ" sz="1800">
              <a:cs typeface="Calibri" panose="020F0502020204030204"/>
            </a:endParaRPr>
          </a:p>
          <a:p>
            <a:pPr algn="l"/>
            <a:r>
              <a:rPr lang="cs-CZ" sz="1800">
                <a:hlinkClick r:id="rId12"/>
              </a:rPr>
              <a:t>Hygiena dětí a mladistvých</a:t>
            </a:r>
            <a:endParaRPr lang="cs-CZ" sz="1800">
              <a:cs typeface="Calibri"/>
            </a:endParaRPr>
          </a:p>
          <a:p>
            <a:pPr algn="l"/>
            <a:endParaRPr lang="cs-CZ" sz="1800">
              <a:cs typeface="Calibri"/>
            </a:endParaRPr>
          </a:p>
          <a:p>
            <a:pPr algn="l"/>
            <a:r>
              <a:rPr lang="cs-CZ" sz="1800">
                <a:hlinkClick r:id="rId13"/>
              </a:rPr>
              <a:t> Epidemiologie</a:t>
            </a:r>
            <a:endParaRPr lang="cs-CZ" sz="1800">
              <a:cs typeface="Calibri"/>
            </a:endParaRPr>
          </a:p>
          <a:p>
            <a:pPr algn="l"/>
            <a:endParaRPr lang="cs-CZ" sz="1800">
              <a:cs typeface="Calibri"/>
            </a:endParaRPr>
          </a:p>
          <a:p>
            <a:pPr algn="l"/>
            <a:endParaRPr lang="cs-CZ" sz="6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5727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477A31-E2D6-44FB-B27C-9A6D37BE0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769"/>
            <a:ext cx="10515600" cy="554492"/>
          </a:xfrm>
        </p:spPr>
        <p:txBody>
          <a:bodyPr>
            <a:normAutofit fontScale="90000"/>
          </a:bodyPr>
          <a:lstStyle/>
          <a:p>
            <a:br>
              <a:rPr lang="cs-CZ">
                <a:ea typeface="+mj-lt"/>
                <a:cs typeface="+mj-lt"/>
              </a:rPr>
            </a:br>
            <a:r>
              <a:rPr lang="cs-CZ">
                <a:ea typeface="+mj-lt"/>
                <a:cs typeface="+mj-lt"/>
              </a:rPr>
              <a:t>                 </a:t>
            </a:r>
            <a:r>
              <a:rPr lang="cs-CZ">
                <a:solidFill>
                  <a:srgbClr val="000000"/>
                </a:solidFill>
                <a:ea typeface="+mj-lt"/>
                <a:cs typeface="+mj-lt"/>
              </a:rPr>
              <a:t>    </a:t>
            </a:r>
            <a:r>
              <a:rPr lang="cs-CZ" b="1">
                <a:solidFill>
                  <a:srgbClr val="0070C0"/>
                </a:solidFill>
                <a:ea typeface="+mj-lt"/>
                <a:cs typeface="+mj-lt"/>
              </a:rPr>
              <a:t>Hygiena obecná a komunální </a:t>
            </a:r>
            <a:endParaRPr lang="cs-CZ" b="1">
              <a:solidFill>
                <a:srgbClr val="0070C0"/>
              </a:solidFill>
              <a:cs typeface="Calibri Ligh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3B0F4C-2A4D-4730-9FB6-2DA7B8178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8055"/>
            <a:ext cx="10515600" cy="566669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endParaRPr lang="cs-CZ" sz="1800" b="1">
              <a:ea typeface="+mn-lt"/>
              <a:cs typeface="+mn-lt"/>
            </a:endParaRPr>
          </a:p>
          <a:p>
            <a:pPr marL="0" indent="0" algn="just">
              <a:buNone/>
            </a:pPr>
            <a:r>
              <a:rPr lang="cs-CZ" sz="1800" b="1">
                <a:ea typeface="+mn-lt"/>
                <a:cs typeface="+mn-lt"/>
              </a:rPr>
              <a:t>Vykonává státní zdravotní dozor v oblasti hygieny obecné a komunální, tj.  nad</a:t>
            </a:r>
            <a:endParaRPr lang="cs-CZ" sz="1800" b="1">
              <a:cs typeface="Calibri" panose="020F0502020204030204"/>
            </a:endParaRPr>
          </a:p>
          <a:p>
            <a:pPr marL="0" indent="0" algn="just">
              <a:buNone/>
            </a:pPr>
            <a:endParaRPr lang="cs-CZ" sz="1800" b="1">
              <a:ea typeface="+mn-lt"/>
              <a:cs typeface="+mn-lt"/>
            </a:endParaRPr>
          </a:p>
          <a:p>
            <a:pPr algn="just"/>
            <a:r>
              <a:rPr lang="cs-CZ" sz="1800">
                <a:ea typeface="+mn-lt"/>
                <a:cs typeface="+mn-lt"/>
              </a:rPr>
              <a:t>zásobováním pitnou vodou,  výrobky přicházejícími do kontaktu s pitnou, surovou a užitkovou vodou,  vodárenskou technologií</a:t>
            </a:r>
            <a:endParaRPr lang="cs-CZ" sz="1800">
              <a:cs typeface="Calibri"/>
            </a:endParaRPr>
          </a:p>
          <a:p>
            <a:pPr algn="just"/>
            <a:r>
              <a:rPr lang="cs-CZ" sz="1800">
                <a:ea typeface="+mn-lt"/>
                <a:cs typeface="+mn-lt"/>
              </a:rPr>
              <a:t>koupališti, bazény, saunami a koupacími oblastmi</a:t>
            </a:r>
            <a:endParaRPr lang="cs-CZ" sz="1800">
              <a:cs typeface="Calibri"/>
            </a:endParaRPr>
          </a:p>
          <a:p>
            <a:pPr algn="just"/>
            <a:r>
              <a:rPr lang="cs-CZ" sz="1800">
                <a:ea typeface="+mn-lt"/>
                <a:cs typeface="+mn-lt"/>
              </a:rPr>
              <a:t>ochranou před hlukem, vibracemi, neionizujícím zářením</a:t>
            </a:r>
            <a:endParaRPr lang="cs-CZ" sz="1800">
              <a:cs typeface="Calibri"/>
            </a:endParaRPr>
          </a:p>
          <a:p>
            <a:pPr algn="just"/>
            <a:r>
              <a:rPr lang="cs-CZ" sz="1800">
                <a:ea typeface="+mn-lt"/>
                <a:cs typeface="+mn-lt"/>
              </a:rPr>
              <a:t>činnostmi epidemiologicky závažnými včetně  ubytovacích služeb  </a:t>
            </a:r>
            <a:endParaRPr lang="cs-CZ" sz="1800">
              <a:cs typeface="Calibri"/>
            </a:endParaRPr>
          </a:p>
          <a:p>
            <a:pPr algn="just"/>
            <a:r>
              <a:rPr lang="cs-CZ" sz="1800">
                <a:ea typeface="+mn-lt"/>
                <a:cs typeface="+mn-lt"/>
              </a:rPr>
              <a:t>vnitřním prostředím staveb</a:t>
            </a:r>
            <a:endParaRPr lang="cs-CZ" sz="1800">
              <a:cs typeface="Calibri"/>
            </a:endParaRPr>
          </a:p>
          <a:p>
            <a:pPr algn="just"/>
            <a:endParaRPr lang="cs-CZ" sz="1800">
              <a:ea typeface="+mn-lt"/>
              <a:cs typeface="+mn-lt"/>
            </a:endParaRPr>
          </a:p>
          <a:p>
            <a:pPr marL="0" indent="0" algn="just">
              <a:buNone/>
            </a:pPr>
            <a:r>
              <a:rPr lang="cs-CZ" sz="1800">
                <a:ea typeface="+mn-lt"/>
                <a:cs typeface="+mn-lt"/>
              </a:rPr>
              <a:t>Podílí se na monitorování vztahů zdravotního stavu obyvatelstva a faktorů životních a pracovních podmínek</a:t>
            </a:r>
            <a:endParaRPr lang="cs-CZ" sz="1800">
              <a:cs typeface="Calibri"/>
            </a:endParaRPr>
          </a:p>
          <a:p>
            <a:pPr marL="0" indent="0" algn="just">
              <a:buNone/>
            </a:pPr>
            <a:r>
              <a:rPr lang="cs-CZ" sz="1800">
                <a:ea typeface="+mn-lt"/>
                <a:cs typeface="+mn-lt"/>
              </a:rPr>
              <a:t>Spolupracuje se správními úřady a s orgány samosprávy při tvorbě zdravotní politiky příslušného region</a:t>
            </a:r>
            <a:endParaRPr lang="cs-CZ" sz="1800">
              <a:cs typeface="Calibri"/>
            </a:endParaRPr>
          </a:p>
          <a:p>
            <a:pPr marL="0" indent="0" algn="just">
              <a:buNone/>
            </a:pPr>
            <a:r>
              <a:rPr lang="cs-CZ" sz="1800">
                <a:ea typeface="+mn-lt"/>
                <a:cs typeface="+mn-lt"/>
              </a:rPr>
              <a:t>Podílí se na úkolech integrovaného záchranného systému.</a:t>
            </a:r>
            <a:endParaRPr lang="cs-CZ" sz="1800">
              <a:cs typeface="Calibri"/>
            </a:endParaRPr>
          </a:p>
          <a:p>
            <a:pPr marL="0" indent="0" algn="just">
              <a:buNone/>
            </a:pPr>
            <a:r>
              <a:rPr lang="cs-CZ" sz="1800">
                <a:ea typeface="+mn-lt"/>
                <a:cs typeface="+mn-lt"/>
              </a:rPr>
              <a:t>Řeší podněty v oblasti životních (mimopracovních) podmínek (hluk, voda, vibrace, neionizující záření).</a:t>
            </a:r>
            <a:br>
              <a:rPr lang="en-US" sz="1800"/>
            </a:br>
            <a:endParaRPr lang="en-US" sz="180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116784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4465</Words>
  <Application>Microsoft Office PowerPoint</Application>
  <PresentationFormat>Širokoúhlá obrazovka</PresentationFormat>
  <Paragraphs>281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Helvetica Neue Medium</vt:lpstr>
      <vt:lpstr>Wingdings</vt:lpstr>
      <vt:lpstr>Motiv Office</vt:lpstr>
      <vt:lpstr>Systém ochrany veřejného zdraví v České republice  doc. MUDr. Lidmila Hamplová, PhD.</vt:lpstr>
      <vt:lpstr>Zákon č. 258/2000 Sb. o ochraně veřejného zdraví a o změně některých souvisejících zákonů </vt:lpstr>
      <vt:lpstr>Základní pojmy v ochraně veřejného zdraví </vt:lpstr>
      <vt:lpstr>Základní pojmy v ochraně veřejného zdraví  </vt:lpstr>
      <vt:lpstr>Základní pojmy v ochraně veřejného zdraví  </vt:lpstr>
      <vt:lpstr>Základní pojmy v ochraně veřejného zdraví  </vt:lpstr>
      <vt:lpstr>                               Ministerstvo zdravotnictví  náměstek ministra zdravotnictví a hlavní hygienik ČR   </vt:lpstr>
      <vt:lpstr>                          Krajská hygienická stanice                                     (správní úřad) </vt:lpstr>
      <vt:lpstr>                      Hygiena obecná a komunální </vt:lpstr>
      <vt:lpstr>Hygiena výživy a předmětů běžného užívání </vt:lpstr>
      <vt:lpstr>                            Hygiena práce </vt:lpstr>
      <vt:lpstr>             Hygiena dětí a mladistvých</vt:lpstr>
      <vt:lpstr>                        Epidemiologie </vt:lpstr>
      <vt:lpstr>Provozní  řád ambulantního  zdravotnického  zařízení </vt:lpstr>
      <vt:lpstr> Provozní  řád ambulantního zdravotnického  zařízení  </vt:lpstr>
      <vt:lpstr>Provozní  řád ambulantního zdravotnického  zařízení </vt:lpstr>
      <vt:lpstr>Provozní  řád ambulantního zdravotnického  zařízení  </vt:lpstr>
      <vt:lpstr>Provozní  řád ambulantního zdravotnického  zařízení  </vt:lpstr>
      <vt:lpstr>Provozní  řád ambulantního zdravotnického  zařízení  </vt:lpstr>
      <vt:lpstr>Provozní  řád ambulantního zdravotnického  zařízení</vt:lpstr>
      <vt:lpstr>Provozní  řád ambulantního zdravotnického  zařízení </vt:lpstr>
      <vt:lpstr> Provozní  řád ambulantního zdravotnického  zařízení  </vt:lpstr>
      <vt:lpstr>Provozní  řád ambulantního zdravotnického  zařízení </vt:lpstr>
      <vt:lpstr>             Povinnosti osob, které vykonávají činnosti epidemiologicky závažné </vt:lpstr>
      <vt:lpstr> Povinnosti osob, které vykonávají činnosti epidemiologicky závažné  </vt:lpstr>
      <vt:lpstr> Povinnosti osob, které vykonávají činnosti epidemiologicky závažné  </vt:lpstr>
      <vt:lpstr>Povinnosti osob, které vykonávají činnosti epidemiologicky závažné 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Ucebna</dc:creator>
  <cp:lastModifiedBy>Hamplová Lidmila</cp:lastModifiedBy>
  <cp:revision>137</cp:revision>
  <dcterms:created xsi:type="dcterms:W3CDTF">2020-10-09T16:08:49Z</dcterms:created>
  <dcterms:modified xsi:type="dcterms:W3CDTF">2023-03-07T11:18:56Z</dcterms:modified>
</cp:coreProperties>
</file>