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2"/>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456" r:id="rId43"/>
    <p:sldId id="452" r:id="rId44"/>
    <p:sldId id="453" r:id="rId45"/>
    <p:sldId id="454" r:id="rId46"/>
    <p:sldId id="455" r:id="rId47"/>
    <p:sldId id="298" r:id="rId48"/>
    <p:sldId id="299" r:id="rId49"/>
    <p:sldId id="300" r:id="rId50"/>
    <p:sldId id="301" r:id="rId51"/>
    <p:sldId id="302" r:id="rId52"/>
    <p:sldId id="303" r:id="rId53"/>
    <p:sldId id="304" r:id="rId54"/>
    <p:sldId id="305" r:id="rId55"/>
    <p:sldId id="306" r:id="rId56"/>
    <p:sldId id="307" r:id="rId57"/>
    <p:sldId id="308" r:id="rId58"/>
    <p:sldId id="309" r:id="rId59"/>
    <p:sldId id="310" r:id="rId60"/>
    <p:sldId id="311" r:id="rId61"/>
    <p:sldId id="312" r:id="rId62"/>
    <p:sldId id="313" r:id="rId63"/>
    <p:sldId id="314" r:id="rId64"/>
    <p:sldId id="315" r:id="rId65"/>
    <p:sldId id="316" r:id="rId66"/>
    <p:sldId id="317" r:id="rId67"/>
    <p:sldId id="318" r:id="rId68"/>
    <p:sldId id="319" r:id="rId69"/>
    <p:sldId id="320" r:id="rId70"/>
    <p:sldId id="321" r:id="rId71"/>
    <p:sldId id="322" r:id="rId72"/>
    <p:sldId id="323" r:id="rId73"/>
    <p:sldId id="324" r:id="rId74"/>
    <p:sldId id="325" r:id="rId75"/>
    <p:sldId id="326" r:id="rId76"/>
    <p:sldId id="327" r:id="rId77"/>
    <p:sldId id="328" r:id="rId78"/>
    <p:sldId id="329" r:id="rId79"/>
    <p:sldId id="330" r:id="rId80"/>
    <p:sldId id="331" r:id="rId81"/>
    <p:sldId id="332" r:id="rId82"/>
    <p:sldId id="333" r:id="rId83"/>
    <p:sldId id="334" r:id="rId84"/>
    <p:sldId id="335" r:id="rId85"/>
    <p:sldId id="336" r:id="rId86"/>
    <p:sldId id="337" r:id="rId87"/>
    <p:sldId id="339" r:id="rId88"/>
    <p:sldId id="340" r:id="rId89"/>
    <p:sldId id="341" r:id="rId90"/>
    <p:sldId id="342" r:id="rId91"/>
    <p:sldId id="343" r:id="rId92"/>
    <p:sldId id="344" r:id="rId93"/>
    <p:sldId id="345" r:id="rId94"/>
    <p:sldId id="346" r:id="rId95"/>
    <p:sldId id="347" r:id="rId96"/>
    <p:sldId id="348" r:id="rId97"/>
    <p:sldId id="368" r:id="rId98"/>
    <p:sldId id="369" r:id="rId99"/>
    <p:sldId id="370" r:id="rId100"/>
    <p:sldId id="371" r:id="rId101"/>
    <p:sldId id="372" r:id="rId102"/>
    <p:sldId id="383" r:id="rId103"/>
    <p:sldId id="409" r:id="rId104"/>
    <p:sldId id="410" r:id="rId105"/>
    <p:sldId id="411" r:id="rId106"/>
    <p:sldId id="412" r:id="rId107"/>
    <p:sldId id="413" r:id="rId108"/>
    <p:sldId id="414" r:id="rId109"/>
    <p:sldId id="415" r:id="rId110"/>
    <p:sldId id="416" r:id="rId111"/>
    <p:sldId id="417" r:id="rId112"/>
    <p:sldId id="418" r:id="rId113"/>
    <p:sldId id="419" r:id="rId114"/>
    <p:sldId id="420" r:id="rId115"/>
    <p:sldId id="421" r:id="rId116"/>
    <p:sldId id="422" r:id="rId117"/>
    <p:sldId id="450" r:id="rId118"/>
    <p:sldId id="373" r:id="rId119"/>
    <p:sldId id="374" r:id="rId120"/>
    <p:sldId id="375" r:id="rId121"/>
    <p:sldId id="376" r:id="rId122"/>
    <p:sldId id="377" r:id="rId123"/>
    <p:sldId id="378" r:id="rId124"/>
    <p:sldId id="379" r:id="rId125"/>
    <p:sldId id="380" r:id="rId126"/>
    <p:sldId id="381" r:id="rId127"/>
    <p:sldId id="382" r:id="rId128"/>
    <p:sldId id="396" r:id="rId129"/>
    <p:sldId id="397" r:id="rId130"/>
    <p:sldId id="398" r:id="rId131"/>
    <p:sldId id="399" r:id="rId132"/>
    <p:sldId id="400" r:id="rId133"/>
    <p:sldId id="401" r:id="rId134"/>
    <p:sldId id="402" r:id="rId135"/>
    <p:sldId id="403" r:id="rId136"/>
    <p:sldId id="404" r:id="rId137"/>
    <p:sldId id="405" r:id="rId138"/>
    <p:sldId id="406" r:id="rId139"/>
    <p:sldId id="407" r:id="rId140"/>
    <p:sldId id="423" r:id="rId141"/>
    <p:sldId id="424" r:id="rId142"/>
    <p:sldId id="425" r:id="rId143"/>
    <p:sldId id="426" r:id="rId144"/>
    <p:sldId id="427" r:id="rId145"/>
    <p:sldId id="428" r:id="rId146"/>
    <p:sldId id="429" r:id="rId147"/>
    <p:sldId id="430" r:id="rId148"/>
    <p:sldId id="431" r:id="rId149"/>
    <p:sldId id="432" r:id="rId150"/>
    <p:sldId id="433" r:id="rId151"/>
    <p:sldId id="434" r:id="rId152"/>
    <p:sldId id="435" r:id="rId153"/>
    <p:sldId id="436" r:id="rId154"/>
    <p:sldId id="437" r:id="rId155"/>
    <p:sldId id="438" r:id="rId156"/>
    <p:sldId id="439" r:id="rId157"/>
    <p:sldId id="440" r:id="rId158"/>
    <p:sldId id="451" r:id="rId159"/>
    <p:sldId id="441" r:id="rId160"/>
    <p:sldId id="408" r:id="rId161"/>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52" autoAdjust="0"/>
  </p:normalViewPr>
  <p:slideViewPr>
    <p:cSldViewPr>
      <p:cViewPr varScale="1">
        <p:scale>
          <a:sx n="83" d="100"/>
          <a:sy n="83"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theme" Target="theme/theme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16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notesMaster" Target="notesMasters/notesMaster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presProps" Target="pres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3E900D-8468-4992-B7A7-CB6B58D20664}" type="datetimeFigureOut">
              <a:rPr lang="cs-CZ" smtClean="0"/>
              <a:t>14.03.2023</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91F64A-56F6-45A2-B802-8EA43C9C1714}" type="slidenum">
              <a:rPr lang="cs-CZ" smtClean="0"/>
              <a:t>‹#›</a:t>
            </a:fld>
            <a:endParaRPr lang="cs-CZ"/>
          </a:p>
        </p:txBody>
      </p:sp>
    </p:spTree>
    <p:extLst>
      <p:ext uri="{BB962C8B-B14F-4D97-AF65-F5344CB8AC3E}">
        <p14:creationId xmlns:p14="http://schemas.microsoft.com/office/powerpoint/2010/main" val="3776962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á</a:t>
            </a:r>
            <a:endParaRPr lang="cs-CZ" dirty="0"/>
          </a:p>
        </p:txBody>
      </p:sp>
      <p:sp>
        <p:nvSpPr>
          <p:cNvPr id="4" name="Zástupný symbol pro číslo snímku 3"/>
          <p:cNvSpPr>
            <a:spLocks noGrp="1"/>
          </p:cNvSpPr>
          <p:nvPr>
            <p:ph type="sldNum" sz="quarter" idx="10"/>
          </p:nvPr>
        </p:nvSpPr>
        <p:spPr/>
        <p:txBody>
          <a:bodyPr/>
          <a:lstStyle/>
          <a:p>
            <a:fld id="{1A4863DE-88DD-4D45-BFAF-F5EE4E8BFFFE}" type="slidenum">
              <a:rPr lang="cs-CZ" smtClean="0"/>
              <a:t>7</a:t>
            </a:fld>
            <a:endParaRPr lang="cs-CZ"/>
          </a:p>
        </p:txBody>
      </p:sp>
    </p:spTree>
    <p:extLst>
      <p:ext uri="{BB962C8B-B14F-4D97-AF65-F5344CB8AC3E}">
        <p14:creationId xmlns:p14="http://schemas.microsoft.com/office/powerpoint/2010/main" val="2783358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C91F64A-56F6-45A2-B802-8EA43C9C1714}" type="slidenum">
              <a:rPr lang="cs-CZ" smtClean="0"/>
              <a:t>41</a:t>
            </a:fld>
            <a:endParaRPr lang="cs-CZ"/>
          </a:p>
        </p:txBody>
      </p:sp>
    </p:spTree>
    <p:extLst>
      <p:ext uri="{BB962C8B-B14F-4D97-AF65-F5344CB8AC3E}">
        <p14:creationId xmlns:p14="http://schemas.microsoft.com/office/powerpoint/2010/main" val="4715684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C91F64A-56F6-45A2-B802-8EA43C9C1714}" type="slidenum">
              <a:rPr lang="cs-CZ" smtClean="0"/>
              <a:t>47</a:t>
            </a:fld>
            <a:endParaRPr lang="cs-CZ"/>
          </a:p>
        </p:txBody>
      </p:sp>
    </p:spTree>
    <p:extLst>
      <p:ext uri="{BB962C8B-B14F-4D97-AF65-F5344CB8AC3E}">
        <p14:creationId xmlns:p14="http://schemas.microsoft.com/office/powerpoint/2010/main" val="27151251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BEB1EC5-ECD5-49E6-BB78-4FCE299A60E7}" type="slidenum">
              <a:rPr lang="cs-CZ" smtClean="0"/>
              <a:t>77</a:t>
            </a:fld>
            <a:endParaRPr lang="cs-CZ"/>
          </a:p>
        </p:txBody>
      </p:sp>
    </p:spTree>
    <p:extLst>
      <p:ext uri="{BB962C8B-B14F-4D97-AF65-F5344CB8AC3E}">
        <p14:creationId xmlns:p14="http://schemas.microsoft.com/office/powerpoint/2010/main" val="886481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14.03.2023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727361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14.03.2023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2194217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14.03.2023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3780349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14.03.2023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935365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88F30053-3479-4BDB-9DDB-3406E7AA8A09}" type="datetimeFigureOut">
              <a:rPr lang="cs-CZ" smtClean="0"/>
              <a:t>14.03.2023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024004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88F30053-3479-4BDB-9DDB-3406E7AA8A09}" type="datetimeFigureOut">
              <a:rPr lang="cs-CZ" smtClean="0"/>
              <a:t>14.03.2023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509761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88F30053-3479-4BDB-9DDB-3406E7AA8A09}" type="datetimeFigureOut">
              <a:rPr lang="cs-CZ" smtClean="0"/>
              <a:t>14.03.2023</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2350126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88F30053-3479-4BDB-9DDB-3406E7AA8A09}" type="datetimeFigureOut">
              <a:rPr lang="cs-CZ" smtClean="0"/>
              <a:t>14.03.2023</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663638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88F30053-3479-4BDB-9DDB-3406E7AA8A09}" type="datetimeFigureOut">
              <a:rPr lang="cs-CZ" smtClean="0"/>
              <a:t>14.03.2023</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3865317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88F30053-3479-4BDB-9DDB-3406E7AA8A09}" type="datetimeFigureOut">
              <a:rPr lang="cs-CZ" smtClean="0"/>
              <a:t>14.03.2023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3040764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88F30053-3479-4BDB-9DDB-3406E7AA8A09}" type="datetimeFigureOut">
              <a:rPr lang="cs-CZ" smtClean="0"/>
              <a:t>14.03.2023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2601884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F30053-3479-4BDB-9DDB-3406E7AA8A09}" type="datetimeFigureOut">
              <a:rPr lang="cs-CZ" smtClean="0"/>
              <a:t>14.03.2023</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81FA80-D452-44F5-AF76-9FD5EFFEC2E5}" type="slidenum">
              <a:rPr lang="cs-CZ" smtClean="0"/>
              <a:t>‹#›</a:t>
            </a:fld>
            <a:endParaRPr lang="cs-CZ"/>
          </a:p>
        </p:txBody>
      </p:sp>
    </p:spTree>
    <p:extLst>
      <p:ext uri="{BB962C8B-B14F-4D97-AF65-F5344CB8AC3E}">
        <p14:creationId xmlns:p14="http://schemas.microsoft.com/office/powerpoint/2010/main" val="1758321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124745"/>
            <a:ext cx="7774632" cy="2475706"/>
          </a:xfrm>
        </p:spPr>
        <p:txBody>
          <a:bodyPr>
            <a:normAutofit/>
          </a:bodyPr>
          <a:lstStyle/>
          <a:p>
            <a:r>
              <a:rPr lang="cs-CZ" sz="4000" b="1" dirty="0" smtClean="0">
                <a:solidFill>
                  <a:srgbClr val="FF0000"/>
                </a:solidFill>
              </a:rPr>
              <a:t>Právo </a:t>
            </a:r>
            <a:r>
              <a:rPr lang="cs-CZ" sz="4000" b="1" smtClean="0">
                <a:solidFill>
                  <a:srgbClr val="FF0000"/>
                </a:solidFill>
              </a:rPr>
              <a:t>ve zdravotnictví</a:t>
            </a:r>
            <a:endParaRPr lang="cs-CZ" sz="4000" b="1" dirty="0">
              <a:solidFill>
                <a:srgbClr val="FF0000"/>
              </a:solidFill>
            </a:endParaRPr>
          </a:p>
        </p:txBody>
      </p:sp>
      <p:sp>
        <p:nvSpPr>
          <p:cNvPr id="3" name="Podnadpis 2"/>
          <p:cNvSpPr>
            <a:spLocks noGrp="1"/>
          </p:cNvSpPr>
          <p:nvPr>
            <p:ph type="subTitle" idx="1"/>
          </p:nvPr>
        </p:nvSpPr>
        <p:spPr/>
        <p:txBody>
          <a:bodyPr/>
          <a:lstStyle/>
          <a:p>
            <a:r>
              <a:rPr lang="cs-CZ" dirty="0" smtClean="0"/>
              <a:t>Mgr. et Mgr. Magdalena Jíchová</a:t>
            </a:r>
            <a:endParaRPr lang="cs-CZ" dirty="0"/>
          </a:p>
        </p:txBody>
      </p:sp>
    </p:spTree>
    <p:extLst>
      <p:ext uri="{BB962C8B-B14F-4D97-AF65-F5344CB8AC3E}">
        <p14:creationId xmlns:p14="http://schemas.microsoft.com/office/powerpoint/2010/main" val="6058276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Obsah Úmluvy o biomedicíně</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Zajistit všem </a:t>
            </a:r>
            <a:r>
              <a:rPr lang="cs-CZ" b="1" dirty="0" smtClean="0"/>
              <a:t>spravedlivý přístup ke zdravotní péči patřičné kvality</a:t>
            </a:r>
          </a:p>
          <a:p>
            <a:r>
              <a:rPr lang="cs-CZ" dirty="0" smtClean="0"/>
              <a:t>Jakýkoliv zákrok musí být proveden v souladu se zákonem a nejvyššími možnými dostupnými standardy (postup </a:t>
            </a:r>
            <a:r>
              <a:rPr lang="cs-CZ" b="1" i="1" dirty="0" smtClean="0"/>
              <a:t>de lege </a:t>
            </a:r>
            <a:r>
              <a:rPr lang="cs-CZ" b="1" i="1" dirty="0" err="1" smtClean="0"/>
              <a:t>artis</a:t>
            </a:r>
            <a:r>
              <a:rPr lang="cs-CZ" b="1" i="1" dirty="0" smtClean="0"/>
              <a:t> </a:t>
            </a:r>
            <a:r>
              <a:rPr lang="cs-CZ" i="1" dirty="0" smtClean="0"/>
              <a:t>= zákonným způsobem, podle pravidel, tj.</a:t>
            </a:r>
            <a:r>
              <a:rPr lang="cs-CZ" dirty="0" smtClean="0"/>
              <a:t> poskytovat zdravotní péči „v souladu se současnými dostupnými poznatky lékařské vědy“</a:t>
            </a:r>
            <a:r>
              <a:rPr lang="cs-CZ" i="1" dirty="0" smtClean="0"/>
              <a:t>).</a:t>
            </a:r>
          </a:p>
          <a:p>
            <a:r>
              <a:rPr lang="cs-CZ" b="1" dirty="0" smtClean="0"/>
              <a:t>Právo na informovaný souhlas </a:t>
            </a:r>
            <a:r>
              <a:rPr lang="cs-CZ" dirty="0" smtClean="0"/>
              <a:t>(provedení jakéhokoliv zákroku je podmíněno souhlasem pacienta, který musí být řádně a předem informován o podstatě zákroku, jeho rizicích, důsledcích apod.) – nedostatečné poučení má na následek vadný souhlas a protiprávnost zákroku.</a:t>
            </a:r>
          </a:p>
          <a:p>
            <a:r>
              <a:rPr lang="cs-CZ" b="1" dirty="0" smtClean="0"/>
              <a:t>Právo znát informace o svém zdravotním stavu/právo nebýt takto informován </a:t>
            </a:r>
            <a:r>
              <a:rPr lang="cs-CZ" dirty="0" smtClean="0"/>
              <a:t>(zejména o diagnóze, prognóze zdravotního stavu)</a:t>
            </a:r>
          </a:p>
          <a:p>
            <a:r>
              <a:rPr lang="cs-CZ" b="1" dirty="0" smtClean="0"/>
              <a:t>Pravidlo dříve vysloveného přání</a:t>
            </a:r>
            <a:r>
              <a:rPr lang="cs-CZ" dirty="0" smtClean="0"/>
              <a:t>, dle kterého bude brán zřetel na dříve vyslovená přání pacienta ohledně lékařského zákroku, pokud pacient v době zákroku není ve stavu, kdy může vyjádřit své přání.</a:t>
            </a:r>
            <a:endParaRPr lang="cs-CZ" dirty="0"/>
          </a:p>
        </p:txBody>
      </p:sp>
    </p:spTree>
    <p:extLst>
      <p:ext uri="{BB962C8B-B14F-4D97-AF65-F5344CB8AC3E}">
        <p14:creationId xmlns:p14="http://schemas.microsoft.com/office/powerpoint/2010/main" val="3729299746"/>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32500" lnSpcReduction="20000"/>
          </a:bodyPr>
          <a:lstStyle/>
          <a:p>
            <a:r>
              <a:rPr lang="cs-CZ" sz="5800" u="sng" dirty="0" smtClean="0"/>
              <a:t>Trestný </a:t>
            </a:r>
            <a:r>
              <a:rPr lang="cs-CZ" sz="5800" u="sng" dirty="0"/>
              <a:t>čin je spáchán úmyslně</a:t>
            </a:r>
            <a:r>
              <a:rPr lang="cs-CZ" sz="5800" dirty="0"/>
              <a:t>, jestliže </a:t>
            </a:r>
            <a:r>
              <a:rPr lang="cs-CZ" sz="5800" dirty="0" smtClean="0"/>
              <a:t>pachatel:</a:t>
            </a:r>
            <a:endParaRPr lang="cs-CZ" sz="5800" dirty="0"/>
          </a:p>
          <a:p>
            <a:r>
              <a:rPr lang="cs-CZ" sz="5800" b="1" dirty="0"/>
              <a:t>a)</a:t>
            </a:r>
            <a:r>
              <a:rPr lang="cs-CZ" sz="5800" dirty="0"/>
              <a:t> </a:t>
            </a:r>
            <a:r>
              <a:rPr lang="cs-CZ" sz="5800" i="1" dirty="0"/>
              <a:t>chtěl způsobem uvedeným v trestním zákoně porušit nebo ohrozit zájem chráněný </a:t>
            </a:r>
            <a:r>
              <a:rPr lang="cs-CZ" sz="5800" i="1" dirty="0" smtClean="0"/>
              <a:t>zákonem </a:t>
            </a:r>
            <a:r>
              <a:rPr lang="cs-CZ" sz="5800" dirty="0" smtClean="0"/>
              <a:t>(</a:t>
            </a:r>
            <a:r>
              <a:rPr lang="cs-CZ" sz="5800" dirty="0" smtClean="0">
                <a:solidFill>
                  <a:srgbClr val="0070C0"/>
                </a:solidFill>
              </a:rPr>
              <a:t>přímý úmysl </a:t>
            </a:r>
            <a:r>
              <a:rPr lang="cs-CZ" sz="5800" dirty="0" smtClean="0"/>
              <a:t>- poskytovatel záměrně aktivně pacienta poškodí) nebo</a:t>
            </a:r>
            <a:endParaRPr lang="cs-CZ" sz="5800" dirty="0"/>
          </a:p>
          <a:p>
            <a:r>
              <a:rPr lang="cs-CZ" sz="5800" b="1" dirty="0"/>
              <a:t>b)</a:t>
            </a:r>
            <a:r>
              <a:rPr lang="cs-CZ" sz="5800" dirty="0"/>
              <a:t> </a:t>
            </a:r>
            <a:r>
              <a:rPr lang="cs-CZ" sz="5800" i="1" dirty="0"/>
              <a:t>věděl, že svým jednáním může takové porušení nebo ohrožení způsobit, a pro případ, že je způsobí, byl s tím </a:t>
            </a:r>
            <a:r>
              <a:rPr lang="cs-CZ" sz="5800" i="1" dirty="0" smtClean="0"/>
              <a:t>srozuměn</a:t>
            </a:r>
            <a:r>
              <a:rPr lang="cs-CZ" sz="5800" dirty="0" smtClean="0"/>
              <a:t> (</a:t>
            </a:r>
            <a:r>
              <a:rPr lang="cs-CZ" sz="5800" dirty="0" smtClean="0">
                <a:solidFill>
                  <a:srgbClr val="0070C0"/>
                </a:solidFill>
              </a:rPr>
              <a:t>úmysl nepřímý</a:t>
            </a:r>
            <a:r>
              <a:rPr lang="cs-CZ" sz="5800" dirty="0" smtClean="0"/>
              <a:t>)- poskytovatel nechce pacientovi  ublížit, ví však, že může a nic s tím nedělá)</a:t>
            </a:r>
          </a:p>
          <a:p>
            <a:r>
              <a:rPr lang="cs-CZ" sz="5800" u="sng" dirty="0" smtClean="0"/>
              <a:t>Trestný </a:t>
            </a:r>
            <a:r>
              <a:rPr lang="cs-CZ" sz="5800" u="sng" dirty="0"/>
              <a:t>čin je spáchán z nedbalosti</a:t>
            </a:r>
            <a:r>
              <a:rPr lang="cs-CZ" sz="5800" dirty="0"/>
              <a:t>, jestliže </a:t>
            </a:r>
            <a:r>
              <a:rPr lang="cs-CZ" sz="5800" dirty="0" smtClean="0"/>
              <a:t>pachatel:</a:t>
            </a:r>
            <a:endParaRPr lang="cs-CZ" sz="5800" dirty="0"/>
          </a:p>
          <a:p>
            <a:r>
              <a:rPr lang="cs-CZ" sz="5800" b="1" dirty="0"/>
              <a:t>a)</a:t>
            </a:r>
            <a:r>
              <a:rPr lang="cs-CZ" sz="5800" dirty="0"/>
              <a:t> </a:t>
            </a:r>
            <a:r>
              <a:rPr lang="cs-CZ" sz="5800" i="1" dirty="0"/>
              <a:t>věděl, že může způsobem uvedeným v trestním zákoně porušit nebo ohrozit zájem chráněný </a:t>
            </a:r>
            <a:r>
              <a:rPr lang="cs-CZ" sz="5800" i="1" dirty="0" smtClean="0"/>
              <a:t>zákonem</a:t>
            </a:r>
            <a:r>
              <a:rPr lang="cs-CZ" sz="5800" i="1" dirty="0"/>
              <a:t>, ale bez přiměřených důvodů spoléhal, že takové porušení nebo ohrožení </a:t>
            </a:r>
            <a:r>
              <a:rPr lang="cs-CZ" sz="5800" i="1" dirty="0" smtClean="0"/>
              <a:t>nezpůsobí </a:t>
            </a:r>
            <a:r>
              <a:rPr lang="cs-CZ" sz="5800" dirty="0" smtClean="0"/>
              <a:t>(</a:t>
            </a:r>
            <a:r>
              <a:rPr lang="cs-CZ" sz="5800" dirty="0" smtClean="0">
                <a:solidFill>
                  <a:srgbClr val="0070C0"/>
                </a:solidFill>
              </a:rPr>
              <a:t>vědomá nedbalost</a:t>
            </a:r>
            <a:r>
              <a:rPr lang="cs-CZ" sz="5800" dirty="0" smtClean="0"/>
              <a:t>)</a:t>
            </a:r>
            <a:r>
              <a:rPr lang="cs-CZ" sz="5800" dirty="0" smtClean="0">
                <a:solidFill>
                  <a:srgbClr val="0070C0"/>
                </a:solidFill>
              </a:rPr>
              <a:t> </a:t>
            </a:r>
            <a:r>
              <a:rPr lang="cs-CZ" sz="5800" dirty="0" smtClean="0"/>
              <a:t>– poskytovatel nechce škodu způsobit, ale ví, že se tak stát může a pouze spoléhá na to, že se tak nestane), </a:t>
            </a:r>
            <a:r>
              <a:rPr lang="cs-CZ" sz="5800" dirty="0"/>
              <a:t>nebo</a:t>
            </a:r>
          </a:p>
          <a:p>
            <a:r>
              <a:rPr lang="cs-CZ" sz="5800" b="1" dirty="0"/>
              <a:t>b)</a:t>
            </a:r>
            <a:r>
              <a:rPr lang="cs-CZ" sz="5800" dirty="0"/>
              <a:t> </a:t>
            </a:r>
            <a:r>
              <a:rPr lang="cs-CZ" sz="5800" i="1" dirty="0"/>
              <a:t>nevěděl, že svým jednáním může takové porušení nebo ohrožení způsobit, ač o tom vzhledem k okolnostem a k svým osobním poměrům vědět měl a </a:t>
            </a:r>
            <a:r>
              <a:rPr lang="cs-CZ" sz="5800" i="1" dirty="0" smtClean="0"/>
              <a:t>mohl </a:t>
            </a:r>
            <a:r>
              <a:rPr lang="cs-CZ" sz="5800" dirty="0" smtClean="0"/>
              <a:t>(</a:t>
            </a:r>
            <a:r>
              <a:rPr lang="cs-CZ" sz="5800" dirty="0" smtClean="0">
                <a:solidFill>
                  <a:srgbClr val="0070C0"/>
                </a:solidFill>
              </a:rPr>
              <a:t>nedbalost nevědomá</a:t>
            </a:r>
            <a:r>
              <a:rPr lang="cs-CZ" sz="5800" dirty="0" smtClean="0"/>
              <a:t>). </a:t>
            </a:r>
          </a:p>
          <a:p>
            <a:r>
              <a:rPr lang="cs-CZ" sz="5800" b="1" dirty="0" smtClean="0">
                <a:solidFill>
                  <a:srgbClr val="FF0000"/>
                </a:solidFill>
              </a:rPr>
              <a:t>Předpokladem trestní a občanskoprávní odpovědnosti za škodu je zavinění!!!</a:t>
            </a:r>
            <a:endParaRPr lang="cs-CZ" sz="5800" b="1" dirty="0">
              <a:solidFill>
                <a:srgbClr val="FF0000"/>
              </a:solidFill>
            </a:endParaRPr>
          </a:p>
          <a:p>
            <a:endParaRPr lang="cs-CZ" dirty="0"/>
          </a:p>
        </p:txBody>
      </p:sp>
    </p:spTree>
    <p:extLst>
      <p:ext uri="{BB962C8B-B14F-4D97-AF65-F5344CB8AC3E}">
        <p14:creationId xmlns:p14="http://schemas.microsoft.com/office/powerpoint/2010/main" val="267885237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Odpovědnost poskytovatelů ZS a zdravotnických pracovníků</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Poskytovatelé ZS i jednotliví zdravotničtí pracovníci vstupují do řady odpovědnostních vztahů.</a:t>
            </a:r>
          </a:p>
          <a:p>
            <a:r>
              <a:rPr lang="cs-CZ" dirty="0" smtClean="0"/>
              <a:t>Druhy právní odpovědnosti:</a:t>
            </a:r>
          </a:p>
          <a:p>
            <a:r>
              <a:rPr lang="cs-CZ" dirty="0" smtClean="0"/>
              <a:t>a) občanskoprávní</a:t>
            </a:r>
          </a:p>
          <a:p>
            <a:r>
              <a:rPr lang="cs-CZ" dirty="0" smtClean="0"/>
              <a:t>b) trestní</a:t>
            </a:r>
          </a:p>
          <a:p>
            <a:r>
              <a:rPr lang="cs-CZ" dirty="0" smtClean="0"/>
              <a:t>c) pracovněprávní</a:t>
            </a:r>
          </a:p>
          <a:p>
            <a:r>
              <a:rPr lang="cs-CZ" dirty="0" smtClean="0"/>
              <a:t>d) správní</a:t>
            </a:r>
          </a:p>
          <a:p>
            <a:r>
              <a:rPr lang="cs-CZ" dirty="0" smtClean="0"/>
              <a:t>e) disciplinární </a:t>
            </a:r>
          </a:p>
          <a:p>
            <a:r>
              <a:rPr lang="cs-CZ" dirty="0" smtClean="0"/>
              <a:t>f) smluvní </a:t>
            </a:r>
            <a:endParaRPr lang="cs-CZ" dirty="0"/>
          </a:p>
        </p:txBody>
      </p:sp>
    </p:spTree>
    <p:extLst>
      <p:ext uri="{BB962C8B-B14F-4D97-AF65-F5344CB8AC3E}">
        <p14:creationId xmlns:p14="http://schemas.microsoft.com/office/powerpoint/2010/main" val="384549676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Trestní odpovědnost</a:t>
            </a:r>
            <a:endParaRPr lang="cs-CZ" b="1" dirty="0">
              <a:solidFill>
                <a:srgbClr val="00B050"/>
              </a:solidFill>
            </a:endParaRPr>
          </a:p>
        </p:txBody>
      </p:sp>
      <p:sp>
        <p:nvSpPr>
          <p:cNvPr id="3" name="Zástupný symbol pro obsah 2"/>
          <p:cNvSpPr>
            <a:spLocks noGrp="1"/>
          </p:cNvSpPr>
          <p:nvPr>
            <p:ph idx="1"/>
          </p:nvPr>
        </p:nvSpPr>
        <p:spPr/>
        <p:txBody>
          <a:bodyPr>
            <a:normAutofit lnSpcReduction="10000"/>
          </a:bodyPr>
          <a:lstStyle/>
          <a:p>
            <a:r>
              <a:rPr lang="cs-CZ" dirty="0" smtClean="0"/>
              <a:t>Upravuje ji zákon </a:t>
            </a:r>
            <a:r>
              <a:rPr lang="cs-CZ" b="1" dirty="0" smtClean="0"/>
              <a:t>č. 40/2009 Sb., trestní zákoník</a:t>
            </a:r>
            <a:r>
              <a:rPr lang="cs-CZ" dirty="0" smtClean="0"/>
              <a:t>, ve znění pozdějších předpisů</a:t>
            </a:r>
          </a:p>
          <a:p>
            <a:r>
              <a:rPr lang="cs-CZ" dirty="0" smtClean="0"/>
              <a:t>Vztah občanskoprávní a trestní odpovědnosti </a:t>
            </a:r>
            <a:r>
              <a:rPr lang="cs-CZ" dirty="0" smtClean="0">
                <a:sym typeface="Wingdings"/>
              </a:rPr>
              <a:t> p</a:t>
            </a:r>
            <a:r>
              <a:rPr lang="cs-CZ" dirty="0" smtClean="0"/>
              <a:t>latí zásada </a:t>
            </a:r>
            <a:r>
              <a:rPr lang="cs-CZ" u="sng" dirty="0" smtClean="0"/>
              <a:t>subsidiarity trestní represe, </a:t>
            </a:r>
            <a:r>
              <a:rPr lang="cs-CZ" dirty="0" smtClean="0"/>
              <a:t>ta by měla nastoupit až tehdy, kdy nepostačuje uplatnění odpovědnosti podle jiného právního předpisu anebo tyto možnosti jsou již vyčerpány.</a:t>
            </a:r>
          </a:p>
          <a:p>
            <a:r>
              <a:rPr lang="cs-CZ" dirty="0" smtClean="0"/>
              <a:t>Primárně jde o represivní, sankční nástroj.</a:t>
            </a:r>
            <a:r>
              <a:rPr lang="cs-CZ" dirty="0"/>
              <a:t> </a:t>
            </a:r>
          </a:p>
        </p:txBody>
      </p:sp>
    </p:spTree>
    <p:extLst>
      <p:ext uri="{BB962C8B-B14F-4D97-AF65-F5344CB8AC3E}">
        <p14:creationId xmlns:p14="http://schemas.microsoft.com/office/powerpoint/2010/main" val="242811082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Znaky trestného činu</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Aby mohlo jít o TČ, musí být naplněny </a:t>
            </a:r>
            <a:r>
              <a:rPr lang="cs-CZ" u="sng" dirty="0" smtClean="0"/>
              <a:t>všechny jeho znaky současně</a:t>
            </a:r>
            <a:r>
              <a:rPr lang="cs-CZ" dirty="0" smtClean="0"/>
              <a:t>:</a:t>
            </a:r>
          </a:p>
          <a:p>
            <a:r>
              <a:rPr lang="cs-CZ" dirty="0" smtClean="0"/>
              <a:t>1) </a:t>
            </a:r>
            <a:r>
              <a:rPr lang="cs-CZ" b="1" dirty="0" smtClean="0">
                <a:solidFill>
                  <a:srgbClr val="002060"/>
                </a:solidFill>
                <a:effectLst>
                  <a:outerShdw blurRad="38100" dist="38100" dir="2700000" algn="tl">
                    <a:srgbClr val="000000">
                      <a:alpha val="43137"/>
                    </a:srgbClr>
                  </a:outerShdw>
                </a:effectLst>
              </a:rPr>
              <a:t>objekt</a:t>
            </a:r>
            <a:r>
              <a:rPr lang="cs-CZ" dirty="0" smtClean="0"/>
              <a:t> – zákonem chráněný společenský zájem (např. ochrana života a zdraví, majetku, svobody, důstojnosti člověka…)</a:t>
            </a:r>
          </a:p>
          <a:p>
            <a:r>
              <a:rPr lang="cs-CZ" dirty="0" smtClean="0"/>
              <a:t>2) </a:t>
            </a:r>
            <a:r>
              <a:rPr lang="cs-CZ" b="1" dirty="0" smtClean="0">
                <a:solidFill>
                  <a:srgbClr val="002060"/>
                </a:solidFill>
                <a:effectLst>
                  <a:outerShdw blurRad="38100" dist="38100" dir="2700000" algn="tl">
                    <a:srgbClr val="000000">
                      <a:alpha val="43137"/>
                    </a:srgbClr>
                  </a:outerShdw>
                </a:effectLst>
              </a:rPr>
              <a:t>objektivní stránka </a:t>
            </a:r>
            <a:r>
              <a:rPr lang="cs-CZ" dirty="0" smtClean="0"/>
              <a:t>– existence trestného jednání, škodlivý následek takového jednání  a příčinná souvislost mezi jednáním a následkem</a:t>
            </a:r>
          </a:p>
          <a:p>
            <a:r>
              <a:rPr lang="cs-CZ" dirty="0" smtClean="0"/>
              <a:t>3) </a:t>
            </a:r>
            <a:r>
              <a:rPr lang="cs-CZ" b="1" dirty="0" smtClean="0">
                <a:solidFill>
                  <a:schemeClr val="tx2"/>
                </a:solidFill>
                <a:effectLst>
                  <a:outerShdw blurRad="38100" dist="38100" dir="2700000" algn="tl">
                    <a:srgbClr val="000000">
                      <a:alpha val="43137"/>
                    </a:srgbClr>
                  </a:outerShdw>
                </a:effectLst>
              </a:rPr>
              <a:t>subjekt </a:t>
            </a:r>
            <a:r>
              <a:rPr lang="cs-CZ" dirty="0" smtClean="0"/>
              <a:t>– trestně odpovědné jsou osoby od 15 let, pokud mohly v době spáchání činu rozpoznat jeho protiprávnost a ovládat své jednání</a:t>
            </a:r>
          </a:p>
          <a:p>
            <a:r>
              <a:rPr lang="cs-CZ" dirty="0" smtClean="0"/>
              <a:t>4) </a:t>
            </a:r>
            <a:r>
              <a:rPr lang="cs-CZ" b="1" dirty="0" smtClean="0">
                <a:solidFill>
                  <a:schemeClr val="tx2"/>
                </a:solidFill>
                <a:effectLst>
                  <a:outerShdw blurRad="38100" dist="38100" dir="2700000" algn="tl">
                    <a:srgbClr val="000000">
                      <a:alpha val="43137"/>
                    </a:srgbClr>
                  </a:outerShdw>
                </a:effectLst>
              </a:rPr>
              <a:t>subjektivní stránka</a:t>
            </a:r>
            <a:r>
              <a:rPr lang="cs-CZ" dirty="0" smtClean="0"/>
              <a:t> – zavinění pachatele (buď nedbalostní nebo úmyslné)</a:t>
            </a:r>
            <a:r>
              <a:rPr lang="cs-CZ" b="1" dirty="0"/>
              <a:t> </a:t>
            </a:r>
            <a:endParaRPr lang="cs-CZ" b="1" dirty="0" smtClean="0"/>
          </a:p>
          <a:p>
            <a:r>
              <a:rPr lang="cs-CZ" b="1" dirty="0" smtClean="0"/>
              <a:t>§ </a:t>
            </a:r>
            <a:r>
              <a:rPr lang="cs-CZ" b="1" dirty="0"/>
              <a:t>13</a:t>
            </a:r>
          </a:p>
          <a:p>
            <a:r>
              <a:rPr lang="cs-CZ" b="1" dirty="0"/>
              <a:t>Trestný čin</a:t>
            </a:r>
          </a:p>
          <a:p>
            <a:r>
              <a:rPr lang="cs-CZ" b="1" i="1" dirty="0"/>
              <a:t>(1)</a:t>
            </a:r>
            <a:r>
              <a:rPr lang="cs-CZ" i="1" dirty="0"/>
              <a:t> Trestným činem je protiprávní čin, který trestní zákon označuje za trestný a který vykazuje znaky uvedené v takovém zákoně.</a:t>
            </a:r>
          </a:p>
          <a:p>
            <a:r>
              <a:rPr lang="cs-CZ" b="1" i="1" dirty="0"/>
              <a:t>(2)</a:t>
            </a:r>
            <a:r>
              <a:rPr lang="cs-CZ" i="1" dirty="0"/>
              <a:t> K trestní odpovědnosti za trestný čin je </a:t>
            </a:r>
            <a:r>
              <a:rPr lang="cs-CZ" i="1" u="sng" dirty="0"/>
              <a:t>třeba úmyslného zavinění, nestanoví-li trestní zákon výslovně, že postačí zavinění z nedbalosti</a:t>
            </a:r>
            <a:r>
              <a:rPr lang="cs-CZ" dirty="0"/>
              <a:t>.</a:t>
            </a:r>
          </a:p>
          <a:p>
            <a:endParaRPr lang="cs-CZ" dirty="0" smtClean="0"/>
          </a:p>
        </p:txBody>
      </p:sp>
    </p:spTree>
    <p:extLst>
      <p:ext uri="{BB962C8B-B14F-4D97-AF65-F5344CB8AC3E}">
        <p14:creationId xmlns:p14="http://schemas.microsoft.com/office/powerpoint/2010/main" val="183145418"/>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Za TČ mohou být ukládány výlučně sankce, které jsou uvedeny v trestním zákoníku, jiné druhy sankcí jsou vyloučeny. Jde o tyto </a:t>
            </a:r>
            <a:r>
              <a:rPr lang="cs-CZ" b="1" dirty="0" smtClean="0">
                <a:solidFill>
                  <a:srgbClr val="FF0000"/>
                </a:solidFill>
              </a:rPr>
              <a:t>tresty</a:t>
            </a:r>
            <a:r>
              <a:rPr lang="cs-CZ" dirty="0" smtClean="0"/>
              <a:t>:</a:t>
            </a:r>
          </a:p>
          <a:p>
            <a:r>
              <a:rPr lang="cs-CZ" dirty="0" smtClean="0"/>
              <a:t>Odnětí svobody</a:t>
            </a:r>
          </a:p>
          <a:p>
            <a:r>
              <a:rPr lang="cs-CZ" dirty="0" smtClean="0"/>
              <a:t>Domácí vězení</a:t>
            </a:r>
          </a:p>
          <a:p>
            <a:r>
              <a:rPr lang="cs-CZ" dirty="0" smtClean="0"/>
              <a:t>Propadnutí majetku</a:t>
            </a:r>
          </a:p>
          <a:p>
            <a:r>
              <a:rPr lang="cs-CZ" dirty="0" smtClean="0"/>
              <a:t>Peněžitý trest</a:t>
            </a:r>
          </a:p>
          <a:p>
            <a:r>
              <a:rPr lang="cs-CZ" dirty="0" smtClean="0"/>
              <a:t>Propadnutí věci nebo jiné majetkové hodnoty</a:t>
            </a:r>
          </a:p>
          <a:p>
            <a:r>
              <a:rPr lang="cs-CZ" dirty="0" smtClean="0"/>
              <a:t>Zákaz činnosti</a:t>
            </a:r>
          </a:p>
          <a:p>
            <a:r>
              <a:rPr lang="cs-CZ" dirty="0" smtClean="0"/>
              <a:t>Zákaz pobytu</a:t>
            </a:r>
          </a:p>
          <a:p>
            <a:r>
              <a:rPr lang="cs-CZ" dirty="0" smtClean="0"/>
              <a:t>Zákaz vstupu na sportovní, kulturní a jiné akce…</a:t>
            </a:r>
          </a:p>
          <a:p>
            <a:r>
              <a:rPr lang="cs-CZ" b="1" dirty="0" smtClean="0">
                <a:solidFill>
                  <a:srgbClr val="FF0000"/>
                </a:solidFill>
              </a:rPr>
              <a:t>Ochrannými opatřeními </a:t>
            </a:r>
            <a:r>
              <a:rPr lang="cs-CZ" dirty="0" smtClean="0"/>
              <a:t>jsou ochranné léčení, zabezpečovací detence, zabrání věci a ochranná výchova.</a:t>
            </a:r>
          </a:p>
          <a:p>
            <a:endParaRPr lang="cs-CZ" dirty="0"/>
          </a:p>
        </p:txBody>
      </p:sp>
    </p:spTree>
    <p:extLst>
      <p:ext uri="{BB962C8B-B14F-4D97-AF65-F5344CB8AC3E}">
        <p14:creationId xmlns:p14="http://schemas.microsoft.com/office/powerpoint/2010/main" val="329623483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dirty="0"/>
              <a:t>Zvláštní část trestního zákoníku je rozdělená do třinácti hlav podle toho, proti jakému chráněnému zájmu jsou trestné činy, </a:t>
            </a:r>
            <a:r>
              <a:rPr lang="cs-CZ" dirty="0" smtClean="0"/>
              <a:t>jenž </a:t>
            </a:r>
            <a:r>
              <a:rPr lang="cs-CZ" dirty="0"/>
              <a:t>jsou v nich </a:t>
            </a:r>
            <a:r>
              <a:rPr lang="cs-CZ" dirty="0" smtClean="0"/>
              <a:t>obsaženy</a:t>
            </a:r>
            <a:r>
              <a:rPr lang="cs-CZ" dirty="0"/>
              <a:t>, zaměřeny. </a:t>
            </a:r>
            <a:endParaRPr lang="cs-CZ" dirty="0" smtClean="0"/>
          </a:p>
          <a:p>
            <a:r>
              <a:rPr lang="cs-CZ" dirty="0" smtClean="0"/>
              <a:t>Zdravotničtí </a:t>
            </a:r>
            <a:r>
              <a:rPr lang="cs-CZ" dirty="0"/>
              <a:t>pracovníci jsou nejčastěji stíháni pro trestné činy proti </a:t>
            </a:r>
            <a:r>
              <a:rPr lang="cs-CZ" dirty="0" smtClean="0"/>
              <a:t>životu </a:t>
            </a:r>
            <a:r>
              <a:rPr lang="cs-CZ" dirty="0"/>
              <a:t>a zdraví. Vyplývá to z povahy jejich práce, kdy případná nedbalost vede k poškození </a:t>
            </a:r>
            <a:r>
              <a:rPr lang="cs-CZ" dirty="0" smtClean="0"/>
              <a:t>života </a:t>
            </a:r>
            <a:r>
              <a:rPr lang="cs-CZ" dirty="0"/>
              <a:t>či zdraví pacienta. </a:t>
            </a:r>
            <a:endParaRPr lang="cs-CZ" dirty="0" smtClean="0"/>
          </a:p>
          <a:p>
            <a:r>
              <a:rPr lang="cs-CZ" dirty="0" smtClean="0"/>
              <a:t>Při </a:t>
            </a:r>
            <a:r>
              <a:rPr lang="cs-CZ" dirty="0"/>
              <a:t>výkonu jejich povolání přichází v úvahu také trestné činy proti svobodě a právům na ochranu osobnosti, trestné činy </a:t>
            </a:r>
            <a:r>
              <a:rPr lang="cs-CZ" dirty="0" smtClean="0"/>
              <a:t>majetkové a další.</a:t>
            </a:r>
            <a:endParaRPr lang="cs-CZ" dirty="0"/>
          </a:p>
        </p:txBody>
      </p:sp>
    </p:spTree>
    <p:extLst>
      <p:ext uri="{BB962C8B-B14F-4D97-AF65-F5344CB8AC3E}">
        <p14:creationId xmlns:p14="http://schemas.microsoft.com/office/powerpoint/2010/main" val="294743960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67544" y="1124744"/>
            <a:ext cx="8229600" cy="4857403"/>
          </a:xfrm>
        </p:spPr>
        <p:txBody>
          <a:bodyPr>
            <a:noAutofit/>
          </a:bodyPr>
          <a:lstStyle/>
          <a:p>
            <a:r>
              <a:rPr lang="cs-CZ" sz="1900" b="1" dirty="0" smtClean="0">
                <a:solidFill>
                  <a:srgbClr val="FF0000"/>
                </a:solidFill>
                <a:effectLst>
                  <a:outerShdw blurRad="38100" dist="38100" dir="2700000" algn="tl">
                    <a:srgbClr val="000000">
                      <a:alpha val="43137"/>
                    </a:srgbClr>
                  </a:outerShdw>
                </a:effectLst>
              </a:rPr>
              <a:t>Trestný čin neposkytnutí pomoci</a:t>
            </a:r>
          </a:p>
          <a:p>
            <a:r>
              <a:rPr lang="cs-CZ" sz="1900" b="1" dirty="0"/>
              <a:t>§ 150</a:t>
            </a:r>
          </a:p>
          <a:p>
            <a:r>
              <a:rPr lang="cs-CZ" sz="1900" b="1" i="1" dirty="0" smtClean="0"/>
              <a:t>(</a:t>
            </a:r>
            <a:r>
              <a:rPr lang="cs-CZ" sz="1900" b="1" i="1" dirty="0"/>
              <a:t>1)</a:t>
            </a:r>
            <a:r>
              <a:rPr lang="cs-CZ" sz="1900" i="1" dirty="0"/>
              <a:t> Kdo osobě, která je v nebezpečí smrti nebo jeví známky vážné poruchy zdraví nebo jiného vážného onemocnění, neposkytne potřebnou pomoc, ač tak může učinit bez nebezpečí pro sebe nebo jiného, bude potrestán odnětím svobody až na dvě léta.</a:t>
            </a:r>
          </a:p>
          <a:p>
            <a:r>
              <a:rPr lang="cs-CZ" sz="1900" b="1" i="1" dirty="0"/>
              <a:t>(2)</a:t>
            </a:r>
            <a:r>
              <a:rPr lang="cs-CZ" sz="1900" i="1" dirty="0"/>
              <a:t> Kdo osobě, která je v nebezpečí smrti nebo jeví známky vážné poruchy zdraví nebo vážného onemocnění, neposkytne potřebnou pomoc, </a:t>
            </a:r>
            <a:r>
              <a:rPr lang="cs-CZ" sz="1900" i="1" u="sng" dirty="0"/>
              <a:t>ač je podle povahy svého zaměstnání povinen takovou pomoc poskytnout</a:t>
            </a:r>
            <a:r>
              <a:rPr lang="cs-CZ" sz="1900" i="1" dirty="0"/>
              <a:t>, bude potrestán odnětím svobody až na </a:t>
            </a:r>
            <a:r>
              <a:rPr lang="cs-CZ" sz="1900" i="1" u="sng" dirty="0"/>
              <a:t>tři léta nebo zákazem činnosti</a:t>
            </a:r>
            <a:r>
              <a:rPr lang="cs-CZ" sz="1900" u="sng" dirty="0" smtClean="0"/>
              <a:t>.</a:t>
            </a:r>
          </a:p>
          <a:p>
            <a:r>
              <a:rPr lang="cs-CZ" sz="1900" dirty="0" smtClean="0"/>
              <a:t>Jde o typicky omisivní jednání – osoba je povinna konat, ale nekoná </a:t>
            </a:r>
          </a:p>
          <a:p>
            <a:r>
              <a:rPr lang="cs-CZ" sz="1900" dirty="0" smtClean="0"/>
              <a:t>Pro zdravotnické pracovníky (sestry, lékaře…) je stanovena vyšší trestní sazba! Lékař je povinen pomoci co nejlépe tak, jak mu to umožňují momentální podmínky a jako „profesionál“ </a:t>
            </a:r>
            <a:r>
              <a:rPr lang="cs-CZ" sz="1900" dirty="0"/>
              <a:t>je </a:t>
            </a:r>
            <a:r>
              <a:rPr lang="cs-CZ" sz="1900" dirty="0" smtClean="0"/>
              <a:t>povinen </a:t>
            </a:r>
            <a:r>
              <a:rPr lang="cs-CZ" sz="1900" dirty="0"/>
              <a:t>poskytnout potřebnou pomoc i v případě, </a:t>
            </a:r>
            <a:r>
              <a:rPr lang="cs-CZ" sz="1900" dirty="0" smtClean="0"/>
              <a:t>že </a:t>
            </a:r>
            <a:r>
              <a:rPr lang="cs-CZ" sz="1900" dirty="0"/>
              <a:t>by to pro něj mělo znamenat podstoupení nebezpečí s tím spojeného (např. je povinen snášet i riziko infikace </a:t>
            </a:r>
            <a:r>
              <a:rPr lang="cs-CZ" sz="1900" dirty="0" smtClean="0"/>
              <a:t>nakažlivou chorobou, HIV…). </a:t>
            </a:r>
            <a:endParaRPr lang="cs-CZ" sz="1900" dirty="0"/>
          </a:p>
        </p:txBody>
      </p:sp>
    </p:spTree>
    <p:extLst>
      <p:ext uri="{BB962C8B-B14F-4D97-AF65-F5344CB8AC3E}">
        <p14:creationId xmlns:p14="http://schemas.microsoft.com/office/powerpoint/2010/main" val="3197502827"/>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Ublížení na zdraví a těžké ublížení na zdraví</a:t>
            </a:r>
          </a:p>
          <a:p>
            <a:r>
              <a:rPr lang="cs-CZ" dirty="0" smtClean="0"/>
              <a:t>rozdíl </a:t>
            </a:r>
            <a:r>
              <a:rPr lang="cs-CZ" dirty="0"/>
              <a:t>je </a:t>
            </a:r>
            <a:r>
              <a:rPr lang="cs-CZ" dirty="0" smtClean="0"/>
              <a:t>dán </a:t>
            </a:r>
            <a:r>
              <a:rPr lang="cs-CZ" dirty="0"/>
              <a:t>tím, jak široce došlo k porušení tělesných nebo duševních funkcí a k </a:t>
            </a:r>
            <a:r>
              <a:rPr lang="cs-CZ" dirty="0" smtClean="0"/>
              <a:t>zasažení </a:t>
            </a:r>
            <a:r>
              <a:rPr lang="cs-CZ" dirty="0"/>
              <a:t>do obvyklého způsobu </a:t>
            </a:r>
            <a:r>
              <a:rPr lang="cs-CZ" dirty="0" smtClean="0"/>
              <a:t>života </a:t>
            </a:r>
            <a:r>
              <a:rPr lang="cs-CZ" dirty="0"/>
              <a:t>poškozeného. </a:t>
            </a:r>
            <a:r>
              <a:rPr lang="cs-CZ" dirty="0" smtClean="0"/>
              <a:t>Ublížení </a:t>
            </a:r>
            <a:r>
              <a:rPr lang="cs-CZ" dirty="0"/>
              <a:t>na zdraví je stav, který porušením takových funkcí znesnadňuje obvyklý způsob </a:t>
            </a:r>
            <a:r>
              <a:rPr lang="cs-CZ" dirty="0" smtClean="0"/>
              <a:t>života </a:t>
            </a:r>
            <a:r>
              <a:rPr lang="cs-CZ" dirty="0"/>
              <a:t>poškozeného nikoli jen po krátkou dobu a který </a:t>
            </a:r>
            <a:r>
              <a:rPr lang="cs-CZ" dirty="0" smtClean="0"/>
              <a:t>vyžaduje lékařské ošetření, kdežto </a:t>
            </a:r>
            <a:r>
              <a:rPr lang="cs-CZ" i="1" dirty="0" smtClean="0"/>
              <a:t>těžkou </a:t>
            </a:r>
            <a:r>
              <a:rPr lang="cs-CZ" i="1" dirty="0"/>
              <a:t>újmou na zdraví se rozumí jen vážná porucha zdraví nebo jiné vážné </a:t>
            </a:r>
            <a:r>
              <a:rPr lang="cs-CZ" i="1" dirty="0" smtClean="0"/>
              <a:t>onemocnění</a:t>
            </a:r>
            <a:r>
              <a:rPr lang="cs-CZ" dirty="0"/>
              <a:t> </a:t>
            </a:r>
            <a:r>
              <a:rPr lang="cs-CZ" dirty="0" smtClean="0"/>
              <a:t>(§ 122 TZ) – např. zmrzačení, ztráta nebo podstatné snížení pracovní způsobilosti, zohyzdění, ochromení údu, </a:t>
            </a:r>
            <a:r>
              <a:rPr lang="cs-CZ" dirty="0"/>
              <a:t>ztráta nebo podstatné oslabení funkce smyslového ústrojí</a:t>
            </a:r>
            <a:r>
              <a:rPr lang="cs-CZ" dirty="0" smtClean="0"/>
              <a:t>, poškození </a:t>
            </a:r>
            <a:r>
              <a:rPr lang="cs-CZ" dirty="0"/>
              <a:t>důležitého </a:t>
            </a:r>
            <a:r>
              <a:rPr lang="cs-CZ" dirty="0" smtClean="0"/>
              <a:t>orgánu…</a:t>
            </a:r>
          </a:p>
          <a:p>
            <a:r>
              <a:rPr lang="cs-CZ" dirty="0" smtClean="0"/>
              <a:t>Zde připadá nejčastěji v úvahu </a:t>
            </a:r>
            <a:r>
              <a:rPr lang="cs-CZ" u="sng" dirty="0"/>
              <a:t>nedbalostní </a:t>
            </a:r>
            <a:r>
              <a:rPr lang="cs-CZ" u="sng" dirty="0" smtClean="0"/>
              <a:t>zavinění</a:t>
            </a:r>
            <a:r>
              <a:rPr lang="cs-CZ" dirty="0" smtClean="0"/>
              <a:t>, např. </a:t>
            </a:r>
            <a:r>
              <a:rPr lang="cs-CZ" dirty="0"/>
              <a:t>selhání lékaře v důsledku postupu non lege </a:t>
            </a:r>
            <a:r>
              <a:rPr lang="cs-CZ" dirty="0" err="1"/>
              <a:t>artis</a:t>
            </a:r>
            <a:r>
              <a:rPr lang="cs-CZ" dirty="0" smtClean="0"/>
              <a:t>.</a:t>
            </a:r>
          </a:p>
          <a:p>
            <a:r>
              <a:rPr lang="cs-CZ" dirty="0" smtClean="0"/>
              <a:t> </a:t>
            </a:r>
            <a:r>
              <a:rPr lang="cs-CZ" dirty="0"/>
              <a:t>Určujícím znakem tohoto trestného činu je porušení </a:t>
            </a:r>
            <a:r>
              <a:rPr lang="cs-CZ" dirty="0" smtClean="0"/>
              <a:t>důležité </a:t>
            </a:r>
            <a:r>
              <a:rPr lang="cs-CZ" dirty="0"/>
              <a:t>povinnosti </a:t>
            </a:r>
            <a:r>
              <a:rPr lang="cs-CZ" dirty="0" smtClean="0"/>
              <a:t>vyplývající z pachatelova zaměstnání nebo postavení.  </a:t>
            </a:r>
            <a:endParaRPr lang="cs-CZ" dirty="0"/>
          </a:p>
          <a:p>
            <a:endParaRPr lang="cs-CZ" dirty="0"/>
          </a:p>
        </p:txBody>
      </p:sp>
    </p:spTree>
    <p:extLst>
      <p:ext uri="{BB962C8B-B14F-4D97-AF65-F5344CB8AC3E}">
        <p14:creationId xmlns:p14="http://schemas.microsoft.com/office/powerpoint/2010/main" val="2793646116"/>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Trestný čin účasti na sebevraždě</a:t>
            </a:r>
          </a:p>
          <a:p>
            <a:r>
              <a:rPr lang="cs-CZ" b="1" dirty="0" smtClean="0"/>
              <a:t>§ 144</a:t>
            </a:r>
          </a:p>
          <a:p>
            <a:r>
              <a:rPr lang="cs-CZ" b="1" i="1" dirty="0" smtClean="0"/>
              <a:t>(</a:t>
            </a:r>
            <a:r>
              <a:rPr lang="cs-CZ" b="1" i="1" dirty="0"/>
              <a:t>1)</a:t>
            </a:r>
            <a:r>
              <a:rPr lang="cs-CZ" i="1" dirty="0"/>
              <a:t> Kdo jiného pohne k sebevraždě nebo jinému k sebevraždě pomáhá, bude potrestán, došlo-li alespoň k pokusu sebevraždy, odnětím </a:t>
            </a:r>
            <a:r>
              <a:rPr lang="cs-CZ" i="1" dirty="0" smtClean="0"/>
              <a:t>svobody </a:t>
            </a:r>
            <a:r>
              <a:rPr lang="cs-CZ" i="1" dirty="0"/>
              <a:t>až na tři léta</a:t>
            </a:r>
            <a:r>
              <a:rPr lang="cs-CZ" dirty="0" smtClean="0"/>
              <a:t>.</a:t>
            </a:r>
          </a:p>
          <a:p>
            <a:r>
              <a:rPr lang="cs-CZ" dirty="0" smtClean="0"/>
              <a:t>Jde o úmyslný TČ. Trestné je i jednání, kterým by lékař nevyléčitelně nemocné osobě opatřil prostředky k </a:t>
            </a:r>
            <a:r>
              <a:rPr lang="cs-CZ" dirty="0"/>
              <a:t>ukončení </a:t>
            </a:r>
            <a:r>
              <a:rPr lang="cs-CZ" dirty="0" smtClean="0"/>
              <a:t>života, patří sem i situace, kdy by si pacient schoval léky, jejichž užití ve větší míře by mohlo být smrtelné a lékař o tom ví, nemůže tuto skutečnost ignorovat. </a:t>
            </a:r>
            <a:r>
              <a:rPr lang="cs-CZ" dirty="0"/>
              <a:t>Pokud by však léčiva na </a:t>
            </a:r>
            <a:r>
              <a:rPr lang="cs-CZ" dirty="0" smtClean="0"/>
              <a:t>žádost </a:t>
            </a:r>
            <a:r>
              <a:rPr lang="cs-CZ" dirty="0"/>
              <a:t>pacienta k ukončení jeho </a:t>
            </a:r>
            <a:r>
              <a:rPr lang="cs-CZ" dirty="0" smtClean="0"/>
              <a:t>života </a:t>
            </a:r>
            <a:r>
              <a:rPr lang="cs-CZ" dirty="0"/>
              <a:t>sám aplikoval, nebude lékař odpovědný za účast na </a:t>
            </a:r>
            <a:r>
              <a:rPr lang="cs-CZ" dirty="0" smtClean="0"/>
              <a:t>sebevraždě</a:t>
            </a:r>
            <a:r>
              <a:rPr lang="cs-CZ" dirty="0"/>
              <a:t>, ale </a:t>
            </a:r>
            <a:r>
              <a:rPr lang="cs-CZ" dirty="0" smtClean="0"/>
              <a:t>za TČ vraždy.</a:t>
            </a:r>
          </a:p>
          <a:p>
            <a:r>
              <a:rPr lang="cs-CZ" dirty="0" smtClean="0"/>
              <a:t>Trestní sazba se zvyšuje, pokud by lékař spáchal tento TČ na těhotné ženě, dítěti či osobě s duševní poruchou.</a:t>
            </a:r>
            <a:endParaRPr lang="cs-CZ" dirty="0"/>
          </a:p>
        </p:txBody>
      </p:sp>
    </p:spTree>
    <p:extLst>
      <p:ext uri="{BB962C8B-B14F-4D97-AF65-F5344CB8AC3E}">
        <p14:creationId xmlns:p14="http://schemas.microsoft.com/office/powerpoint/2010/main" val="3028148951"/>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sz="3000" b="1" dirty="0" smtClean="0">
                <a:solidFill>
                  <a:srgbClr val="FF0000"/>
                </a:solidFill>
                <a:effectLst>
                  <a:outerShdw blurRad="38100" dist="38100" dir="2700000" algn="tl">
                    <a:srgbClr val="000000">
                      <a:alpha val="43137"/>
                    </a:srgbClr>
                  </a:outerShdw>
                </a:effectLst>
              </a:rPr>
              <a:t>Trestný čin padělání a vystavení nepravdivé lékařské zprávy, posudku a nálezu</a:t>
            </a:r>
          </a:p>
          <a:p>
            <a:r>
              <a:rPr lang="cs-CZ" sz="3000" b="1" dirty="0" smtClean="0"/>
              <a:t>§ 350</a:t>
            </a:r>
          </a:p>
          <a:p>
            <a:r>
              <a:rPr lang="cs-CZ" sz="3000" b="1" i="1" dirty="0" smtClean="0"/>
              <a:t>(2) </a:t>
            </a:r>
            <a:r>
              <a:rPr lang="cs-CZ" sz="3000" i="1" dirty="0" smtClean="0"/>
              <a:t>Stejně bude potrestán, kdo </a:t>
            </a:r>
            <a:r>
              <a:rPr lang="cs-CZ" sz="3000" i="1" u="sng" dirty="0"/>
              <a:t>jako lékař nebo jiná způsobilá zdravotnická osoba </a:t>
            </a:r>
            <a:r>
              <a:rPr lang="cs-CZ" sz="3000" i="1" dirty="0"/>
              <a:t>vystaví nepravdivou nebo hrubě zkreslenou lékařskou zprávu, posudek nebo nález nebo v něm zamlčí podstatné skutečnosti o zdravotním stavu svém nebo jiného, aby jej bylo užito v řízení před orgánem sociálního zabezpečení nebo před jiným orgánem veřejné moci, v trestním, občanském nebo jiném soudním </a:t>
            </a:r>
            <a:r>
              <a:rPr lang="cs-CZ" sz="3000" i="1" dirty="0" smtClean="0"/>
              <a:t>řízení (…) bude potrestán odnětím svobody až na 2 léta nebo zákazem činnosti</a:t>
            </a:r>
            <a:r>
              <a:rPr lang="cs-CZ" sz="3000" dirty="0" smtClean="0"/>
              <a:t>.</a:t>
            </a:r>
          </a:p>
          <a:p>
            <a:r>
              <a:rPr lang="cs-CZ" sz="3000" dirty="0" smtClean="0"/>
              <a:t>Vyžadováno je </a:t>
            </a:r>
            <a:r>
              <a:rPr lang="cs-CZ" sz="3000" u="sng" dirty="0" smtClean="0"/>
              <a:t>úmyslné zavinění</a:t>
            </a:r>
            <a:r>
              <a:rPr lang="cs-CZ" sz="3000" dirty="0" smtClean="0"/>
              <a:t>. Typicky jde o případy, kdy se lékař bude snažit pacientovi vyhovět a zkreslí lékařskou zprávu tak, aby měl pacient nárok na určitou sociální dávku (invalidní důchody, příspěvky na péči, pracovní neschopnost...). TČ se naopak nedopustí lékař, který sám byl obelhán např. tím, že ho pacient nepravdivě informoval o svých potížích.</a:t>
            </a:r>
            <a:r>
              <a:rPr lang="cs-CZ" dirty="0" smtClean="0"/>
              <a:t>   </a:t>
            </a:r>
            <a:endParaRPr lang="cs-CZ" dirty="0"/>
          </a:p>
        </p:txBody>
      </p:sp>
    </p:spTree>
    <p:extLst>
      <p:ext uri="{BB962C8B-B14F-4D97-AF65-F5344CB8AC3E}">
        <p14:creationId xmlns:p14="http://schemas.microsoft.com/office/powerpoint/2010/main" val="30616338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endParaRPr lang="cs-CZ" dirty="0"/>
          </a:p>
        </p:txBody>
      </p:sp>
      <p:sp>
        <p:nvSpPr>
          <p:cNvPr id="3" name="Zástupný symbol pro obsah 2"/>
          <p:cNvSpPr>
            <a:spLocks noGrp="1"/>
          </p:cNvSpPr>
          <p:nvPr>
            <p:ph idx="1"/>
          </p:nvPr>
        </p:nvSpPr>
        <p:spPr>
          <a:xfrm>
            <a:off x="467544" y="1196752"/>
            <a:ext cx="8229600" cy="4669979"/>
          </a:xfrm>
        </p:spPr>
        <p:txBody>
          <a:bodyPr>
            <a:noAutofit/>
          </a:bodyPr>
          <a:lstStyle/>
          <a:p>
            <a:r>
              <a:rPr lang="cs-CZ" sz="2100" b="1" dirty="0" smtClean="0"/>
              <a:t>Omezení manipulace s lidským genomem </a:t>
            </a:r>
            <a:r>
              <a:rPr lang="cs-CZ" sz="2100" dirty="0" smtClean="0"/>
              <a:t>(např. není dovoleno použití postupů asistované reprodukce za účelem volby budoucího pohlaví dítěte).</a:t>
            </a:r>
          </a:p>
          <a:p>
            <a:r>
              <a:rPr lang="cs-CZ" sz="2100" b="1" dirty="0" smtClean="0"/>
              <a:t>Lidské tělo a jeho části nesmí být zdrojem finančního prospěchu.</a:t>
            </a:r>
          </a:p>
          <a:p>
            <a:r>
              <a:rPr lang="cs-CZ" sz="2100" b="1" dirty="0" smtClean="0"/>
              <a:t>Výzkum na člověku </a:t>
            </a:r>
            <a:r>
              <a:rPr lang="cs-CZ" sz="2100" dirty="0" smtClean="0"/>
              <a:t>lze provádět pouze tehdy, když </a:t>
            </a:r>
            <a:r>
              <a:rPr lang="cs-CZ" sz="2100" b="1" dirty="0" smtClean="0"/>
              <a:t>neexistuje žádná alternativa srovnatelného účinku</a:t>
            </a:r>
            <a:r>
              <a:rPr lang="cs-CZ" sz="2100" dirty="0" smtClean="0"/>
              <a:t> s výzkumem na člověku, riziko nesmí být neúměrně vysoké vzhledem k možnému prospěchu z výzkumu.</a:t>
            </a:r>
          </a:p>
          <a:p>
            <a:r>
              <a:rPr lang="cs-CZ" sz="2100" b="1" dirty="0" smtClean="0"/>
              <a:t>Odběr orgánu a tkáně z žijících dárců pro účely transplantace </a:t>
            </a:r>
            <a:r>
              <a:rPr lang="cs-CZ" sz="2100" dirty="0" smtClean="0"/>
              <a:t>- lze podle Úmluvy provádět výhradně v zájmu léčebného přínosu pro příjemce, a pouze pokud není k dispozici žádný vhodný orgán či tkáň ze zemřelé osoby nebo jiná alternativní léčebná metoda srovnatelného účinku.</a:t>
            </a:r>
          </a:p>
          <a:p>
            <a:r>
              <a:rPr lang="cs-CZ" sz="2100" dirty="0" smtClean="0"/>
              <a:t>Některé zásady zde obsažené jsou dále rozpracovávány v </a:t>
            </a:r>
            <a:r>
              <a:rPr lang="cs-CZ" sz="2100" u="sng" dirty="0" smtClean="0"/>
              <a:t>dodatkových protokolech</a:t>
            </a:r>
            <a:r>
              <a:rPr lang="cs-CZ" sz="2100" dirty="0" smtClean="0"/>
              <a:t> (o zákazu klonování, o ochraně lidských embryí  a plodů aj.).</a:t>
            </a:r>
          </a:p>
          <a:p>
            <a:endParaRPr lang="cs-CZ" sz="2100" dirty="0"/>
          </a:p>
        </p:txBody>
      </p:sp>
    </p:spTree>
    <p:extLst>
      <p:ext uri="{BB962C8B-B14F-4D97-AF65-F5344CB8AC3E}">
        <p14:creationId xmlns:p14="http://schemas.microsoft.com/office/powerpoint/2010/main" val="764881762"/>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Trestný čin neoprávněného nakládání s osobními údaji</a:t>
            </a:r>
          </a:p>
          <a:p>
            <a:r>
              <a:rPr lang="cs-CZ" smtClean="0"/>
              <a:t>Regulováno též </a:t>
            </a:r>
            <a:r>
              <a:rPr lang="cs-CZ" dirty="0" smtClean="0"/>
              <a:t>zákonem č. 110/2019 Sb. o zpracování osobních údajů</a:t>
            </a:r>
          </a:p>
          <a:p>
            <a:r>
              <a:rPr lang="cs-CZ" b="1" dirty="0" smtClean="0"/>
              <a:t>§ 180</a:t>
            </a:r>
          </a:p>
          <a:p>
            <a:r>
              <a:rPr lang="cs-CZ" b="1" i="1" dirty="0" smtClean="0"/>
              <a:t>(2)</a:t>
            </a:r>
            <a:r>
              <a:rPr lang="cs-CZ" i="1" dirty="0" smtClean="0"/>
              <a:t>…kdo</a:t>
            </a:r>
            <a:r>
              <a:rPr lang="cs-CZ" i="1" dirty="0"/>
              <a:t>, byť </a:t>
            </a:r>
            <a:r>
              <a:rPr lang="cs-CZ" i="1" u="sng" dirty="0"/>
              <a:t>i z nedbalosti</a:t>
            </a:r>
            <a:r>
              <a:rPr lang="cs-CZ" i="1" dirty="0"/>
              <a:t>, poruší státem uloženou nebo uznanou povinnost mlčenlivosti tím, že neoprávněně zveřejní, sdělí nebo zpřístupní třetí osobě osobní údaje </a:t>
            </a:r>
            <a:r>
              <a:rPr lang="cs-CZ" i="1" u="sng" dirty="0"/>
              <a:t>získané v souvislosti s výkonem svého povolání, zaměstnání nebo funkce</a:t>
            </a:r>
            <a:r>
              <a:rPr lang="cs-CZ" i="1" dirty="0"/>
              <a:t>, a způsobí tím vážnou újmu na právech nebo oprávněných zájmech osoby, jíž se osobní údaje </a:t>
            </a:r>
            <a:r>
              <a:rPr lang="cs-CZ" i="1" dirty="0" smtClean="0"/>
              <a:t>týkají (...) bude potrestán odnětím svobody až na tři léta nebo zákazem činnosti</a:t>
            </a:r>
            <a:r>
              <a:rPr lang="cs-CZ" dirty="0" smtClean="0"/>
              <a:t>.</a:t>
            </a:r>
          </a:p>
          <a:p>
            <a:r>
              <a:rPr lang="cs-CZ" dirty="0"/>
              <a:t>Zdravotničtí pracovníci jsou povinni o všem, co se dozvěděli v souvislosti s poskytováním zdravotní péče, mlčet, zejména, aby nedocházelo k nabourání důvěrného vztahu pacient – lékař. Skutečnostmi, o </a:t>
            </a:r>
            <a:r>
              <a:rPr lang="cs-CZ" dirty="0" smtClean="0"/>
              <a:t>nichž se </a:t>
            </a:r>
            <a:r>
              <a:rPr lang="cs-CZ" dirty="0"/>
              <a:t>dozvěděli, jsou míněny nejen údaje o zdravotním stavu, ale také informace z rodinného nebo </a:t>
            </a:r>
            <a:r>
              <a:rPr lang="cs-CZ" dirty="0" smtClean="0"/>
              <a:t>pracovního života.</a:t>
            </a:r>
          </a:p>
          <a:p>
            <a:r>
              <a:rPr lang="cs-CZ" dirty="0" smtClean="0"/>
              <a:t>Mlčenlivost může </a:t>
            </a:r>
            <a:r>
              <a:rPr lang="cs-CZ" dirty="0"/>
              <a:t>být v oblasti zdravotnictví prolomena pouze ze zákonem stanovených </a:t>
            </a:r>
            <a:r>
              <a:rPr lang="cs-CZ" dirty="0" smtClean="0"/>
              <a:t>důvodů (např. při podezření pacienta na spáchání TČ).  </a:t>
            </a:r>
            <a:endParaRPr lang="cs-CZ" dirty="0"/>
          </a:p>
        </p:txBody>
      </p:sp>
    </p:spTree>
    <p:extLst>
      <p:ext uri="{BB962C8B-B14F-4D97-AF65-F5344CB8AC3E}">
        <p14:creationId xmlns:p14="http://schemas.microsoft.com/office/powerpoint/2010/main" val="1393363700"/>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Trestný čin nedovolené nakládání s tkáněmi</a:t>
            </a:r>
          </a:p>
          <a:p>
            <a:r>
              <a:rPr lang="cs-CZ" b="1" dirty="0" smtClean="0"/>
              <a:t>§ </a:t>
            </a:r>
            <a:r>
              <a:rPr lang="cs-CZ" b="1" dirty="0"/>
              <a:t>165</a:t>
            </a:r>
          </a:p>
          <a:p>
            <a:r>
              <a:rPr lang="cs-CZ" b="1" i="1" dirty="0" smtClean="0"/>
              <a:t>(</a:t>
            </a:r>
            <a:r>
              <a:rPr lang="cs-CZ" b="1" i="1" dirty="0"/>
              <a:t>1)</a:t>
            </a:r>
            <a:r>
              <a:rPr lang="cs-CZ" i="1" dirty="0"/>
              <a:t> Kdo v rozporu s jiným právním předpisem provede z těla mrtvého člověka odběr tkáně, buňky nebo orgánu, bude potrestán odnětím svobody až na dvě léta nebo zákazem činnosti.</a:t>
            </a:r>
          </a:p>
          <a:p>
            <a:r>
              <a:rPr lang="cs-CZ" b="1" i="1" dirty="0"/>
              <a:t>(2)</a:t>
            </a:r>
            <a:r>
              <a:rPr lang="cs-CZ" i="1" dirty="0"/>
              <a:t> Stejně bude potrestán, kdo v úmyslu obohatit sebe nebo jiného nakládá s odebranou lidskou tkání, buňkou nebo odebraným lidským orgánem v rozporu s jiným právním předpisem</a:t>
            </a:r>
            <a:r>
              <a:rPr lang="cs-CZ" dirty="0" smtClean="0"/>
              <a:t>.</a:t>
            </a:r>
          </a:p>
          <a:p>
            <a:r>
              <a:rPr lang="cs-CZ" dirty="0" smtClean="0"/>
              <a:t>V rozporu např. s transplantačním zákonem, zákonem o specifických zdravotních službách… přitěžující okolností je, když tento čin spáchá jako člen organizované skupiny.</a:t>
            </a:r>
          </a:p>
          <a:p>
            <a:endParaRPr lang="cs-CZ" dirty="0"/>
          </a:p>
          <a:p>
            <a:endParaRPr lang="cs-CZ" dirty="0"/>
          </a:p>
          <a:p>
            <a:endParaRPr lang="cs-CZ" dirty="0"/>
          </a:p>
        </p:txBody>
      </p:sp>
    </p:spTree>
    <p:extLst>
      <p:ext uri="{BB962C8B-B14F-4D97-AF65-F5344CB8AC3E}">
        <p14:creationId xmlns:p14="http://schemas.microsoft.com/office/powerpoint/2010/main" val="37015411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25000" lnSpcReduction="20000"/>
          </a:bodyPr>
          <a:lstStyle/>
          <a:p>
            <a:r>
              <a:rPr lang="cs-CZ" sz="6200" b="1" dirty="0" smtClean="0">
                <a:solidFill>
                  <a:srgbClr val="FF0000"/>
                </a:solidFill>
                <a:effectLst>
                  <a:outerShdw blurRad="38100" dist="38100" dir="2700000" algn="tl">
                    <a:srgbClr val="000000">
                      <a:alpha val="43137"/>
                    </a:srgbClr>
                  </a:outerShdw>
                </a:effectLst>
              </a:rPr>
              <a:t>Trestný čin nedovolené nakládání s lidským embryem a lidským genomem</a:t>
            </a:r>
          </a:p>
          <a:p>
            <a:r>
              <a:rPr lang="cs-CZ" sz="7200" b="1" i="1" dirty="0" smtClean="0"/>
              <a:t>§ 167</a:t>
            </a:r>
          </a:p>
          <a:p>
            <a:r>
              <a:rPr lang="cs-CZ" sz="7200" b="1" i="1" dirty="0" smtClean="0"/>
              <a:t>(</a:t>
            </a:r>
            <a:r>
              <a:rPr lang="cs-CZ" sz="7200" b="1" i="1" dirty="0"/>
              <a:t>1)</a:t>
            </a:r>
            <a:r>
              <a:rPr lang="cs-CZ" sz="7200" i="1" dirty="0"/>
              <a:t> Kdo v rozporu s jiným právním předpisem</a:t>
            </a:r>
          </a:p>
          <a:p>
            <a:r>
              <a:rPr lang="cs-CZ" sz="7200" b="1" i="1" dirty="0"/>
              <a:t>a)</a:t>
            </a:r>
            <a:r>
              <a:rPr lang="cs-CZ" sz="7200" i="1" dirty="0"/>
              <a:t> </a:t>
            </a:r>
            <a:r>
              <a:rPr lang="cs-CZ" sz="7200" i="1" u="sng" dirty="0"/>
              <a:t>použije pro výzkum</a:t>
            </a:r>
            <a:r>
              <a:rPr lang="cs-CZ" sz="7200" i="1" dirty="0"/>
              <a:t> lidské embryo nebo větší množství lidských embryonálních kmenových buněk nebo jejich linií,</a:t>
            </a:r>
          </a:p>
          <a:p>
            <a:r>
              <a:rPr lang="cs-CZ" sz="7200" b="1" i="1" dirty="0"/>
              <a:t>b)</a:t>
            </a:r>
            <a:r>
              <a:rPr lang="cs-CZ" sz="7200" i="1" dirty="0"/>
              <a:t> </a:t>
            </a:r>
            <a:r>
              <a:rPr lang="cs-CZ" sz="7200" i="1" u="sng" dirty="0"/>
              <a:t>doveze nebo vyveze</a:t>
            </a:r>
            <a:r>
              <a:rPr lang="cs-CZ" sz="7200" i="1" dirty="0"/>
              <a:t> lidské embryo nebo větší množství lidských embryonálních kmenových buněk nebo jejich linií, nebo</a:t>
            </a:r>
          </a:p>
          <a:p>
            <a:r>
              <a:rPr lang="cs-CZ" sz="7200" b="1" i="1" dirty="0"/>
              <a:t>c)</a:t>
            </a:r>
            <a:r>
              <a:rPr lang="cs-CZ" sz="7200" i="1" dirty="0"/>
              <a:t> </a:t>
            </a:r>
            <a:r>
              <a:rPr lang="cs-CZ" sz="7200" i="1" u="sng" dirty="0"/>
              <a:t>přenese lidský genom do buněk jiného živočišného druhu nebo naopak</a:t>
            </a:r>
            <a:r>
              <a:rPr lang="cs-CZ" sz="7200" i="1" dirty="0"/>
              <a:t>,</a:t>
            </a:r>
          </a:p>
          <a:p>
            <a:r>
              <a:rPr lang="cs-CZ" sz="7200" i="1" dirty="0"/>
              <a:t>bude potrestán odnětím svobody až na tři léta nebo zákazem činnosti.</a:t>
            </a:r>
          </a:p>
          <a:p>
            <a:r>
              <a:rPr lang="cs-CZ" sz="7200" b="1" i="1" dirty="0"/>
              <a:t>(2)</a:t>
            </a:r>
            <a:r>
              <a:rPr lang="cs-CZ" sz="7200" i="1" dirty="0"/>
              <a:t> Stejně bude potrestán,</a:t>
            </a:r>
          </a:p>
          <a:p>
            <a:r>
              <a:rPr lang="cs-CZ" sz="7200" b="1" i="1" dirty="0"/>
              <a:t>a)</a:t>
            </a:r>
            <a:r>
              <a:rPr lang="cs-CZ" sz="7200" i="1" dirty="0"/>
              <a:t> kdo provádí </a:t>
            </a:r>
            <a:r>
              <a:rPr lang="cs-CZ" sz="7200" i="1" u="sng" dirty="0"/>
              <a:t>zákroky směřující k vytvoření lidského embrya pro jiný účel než pro přenesení do ženského organizmu</a:t>
            </a:r>
            <a:r>
              <a:rPr lang="cs-CZ" sz="7200" i="1" dirty="0"/>
              <a:t>,</a:t>
            </a:r>
          </a:p>
          <a:p>
            <a:r>
              <a:rPr lang="cs-CZ" sz="7200" b="1" i="1" dirty="0"/>
              <a:t>b)</a:t>
            </a:r>
            <a:r>
              <a:rPr lang="cs-CZ" sz="7200" i="1" dirty="0"/>
              <a:t> </a:t>
            </a:r>
            <a:r>
              <a:rPr lang="cs-CZ" sz="7200" i="1" u="sng" dirty="0"/>
              <a:t>kdo přenese vytvořené lidské embryo do dělohy jiného živočišného druhu</a:t>
            </a:r>
            <a:r>
              <a:rPr lang="cs-CZ" sz="7200" i="1" dirty="0"/>
              <a:t>, nebo</a:t>
            </a:r>
          </a:p>
          <a:p>
            <a:r>
              <a:rPr lang="cs-CZ" sz="7200" b="1" i="1" dirty="0"/>
              <a:t>c)</a:t>
            </a:r>
            <a:r>
              <a:rPr lang="cs-CZ" sz="7200" i="1" dirty="0"/>
              <a:t> kdo během výzkumu na lidských embryonálních kmenových buňkách provádí s těmito buňkami manipulace směřující k vytvoření nového lidského jedince (</a:t>
            </a:r>
            <a:r>
              <a:rPr lang="cs-CZ" sz="7200" i="1" u="sng" dirty="0"/>
              <a:t>reprodukční klonování</a:t>
            </a:r>
            <a:r>
              <a:rPr lang="cs-CZ" sz="7200" i="1" dirty="0" smtClean="0"/>
              <a:t>)  </a:t>
            </a:r>
            <a:endParaRPr lang="cs-CZ" sz="7200" i="1" dirty="0"/>
          </a:p>
        </p:txBody>
      </p:sp>
    </p:spTree>
    <p:extLst>
      <p:ext uri="{BB962C8B-B14F-4D97-AF65-F5344CB8AC3E}">
        <p14:creationId xmlns:p14="http://schemas.microsoft.com/office/powerpoint/2010/main" val="709149885"/>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Trestné činy proti těhotenství ženy</a:t>
            </a:r>
            <a:br>
              <a:rPr lang="cs-CZ" b="1" dirty="0"/>
            </a:br>
            <a:endParaRPr lang="cs-CZ" dirty="0"/>
          </a:p>
        </p:txBody>
      </p:sp>
      <p:sp>
        <p:nvSpPr>
          <p:cNvPr id="3" name="Zástupný symbol pro obsah 2"/>
          <p:cNvSpPr>
            <a:spLocks noGrp="1"/>
          </p:cNvSpPr>
          <p:nvPr>
            <p:ph idx="1"/>
          </p:nvPr>
        </p:nvSpPr>
        <p:spPr/>
        <p:txBody>
          <a:bodyPr>
            <a:normAutofit fontScale="47500" lnSpcReduction="20000"/>
          </a:bodyPr>
          <a:lstStyle/>
          <a:p>
            <a:r>
              <a:rPr lang="cs-CZ" sz="3400" b="1" dirty="0" smtClean="0"/>
              <a:t>§ </a:t>
            </a:r>
            <a:r>
              <a:rPr lang="cs-CZ" sz="3400" b="1" dirty="0"/>
              <a:t>159</a:t>
            </a:r>
          </a:p>
          <a:p>
            <a:r>
              <a:rPr lang="cs-CZ" sz="3400" b="1" dirty="0">
                <a:solidFill>
                  <a:srgbClr val="FF0000"/>
                </a:solidFill>
                <a:effectLst>
                  <a:outerShdw blurRad="38100" dist="38100" dir="2700000" algn="tl">
                    <a:srgbClr val="000000">
                      <a:alpha val="43137"/>
                    </a:srgbClr>
                  </a:outerShdw>
                </a:effectLst>
              </a:rPr>
              <a:t>Nedovolené přerušení těhotenství bez souhlasu těhotné ženy</a:t>
            </a:r>
          </a:p>
          <a:p>
            <a:r>
              <a:rPr lang="cs-CZ" sz="3400" dirty="0" smtClean="0"/>
              <a:t>Trestná je i příprava činu</a:t>
            </a:r>
          </a:p>
          <a:p>
            <a:r>
              <a:rPr lang="cs-CZ" sz="3400" b="1" dirty="0" smtClean="0"/>
              <a:t>§ 160</a:t>
            </a:r>
          </a:p>
          <a:p>
            <a:r>
              <a:rPr lang="cs-CZ" sz="3400" b="1" dirty="0" smtClean="0">
                <a:solidFill>
                  <a:srgbClr val="FF0000"/>
                </a:solidFill>
                <a:effectLst>
                  <a:outerShdw blurRad="38100" dist="38100" dir="2700000" algn="tl">
                    <a:srgbClr val="000000">
                      <a:alpha val="43137"/>
                    </a:srgbClr>
                  </a:outerShdw>
                </a:effectLst>
              </a:rPr>
              <a:t>Nedovolené </a:t>
            </a:r>
            <a:r>
              <a:rPr lang="cs-CZ" sz="3400" b="1" dirty="0">
                <a:solidFill>
                  <a:srgbClr val="FF0000"/>
                </a:solidFill>
                <a:effectLst>
                  <a:outerShdw blurRad="38100" dist="38100" dir="2700000" algn="tl">
                    <a:srgbClr val="000000">
                      <a:alpha val="43137"/>
                    </a:srgbClr>
                  </a:outerShdw>
                </a:effectLst>
              </a:rPr>
              <a:t>přerušení těhotenství se souhlasem těhotné ženy</a:t>
            </a:r>
          </a:p>
          <a:p>
            <a:r>
              <a:rPr lang="cs-CZ" sz="3400" b="1" i="1" dirty="0"/>
              <a:t>(1)</a:t>
            </a:r>
            <a:r>
              <a:rPr lang="cs-CZ" sz="3400" i="1" dirty="0"/>
              <a:t> Kdo se souhlasem těhotné ženy uměle přeruší její těhotenství jinak než způsobem přípustným podle zákona o umělém přerušení těhotenství, bude potrestán odnětím svobody na jeden rok až pět let nebo zákazem činnosti</a:t>
            </a:r>
            <a:r>
              <a:rPr lang="cs-CZ" sz="3400" dirty="0"/>
              <a:t>.</a:t>
            </a:r>
          </a:p>
          <a:p>
            <a:r>
              <a:rPr lang="cs-CZ" sz="3400" b="1" dirty="0"/>
              <a:t>§ 161</a:t>
            </a:r>
          </a:p>
          <a:p>
            <a:r>
              <a:rPr lang="cs-CZ" sz="3400" b="1" dirty="0">
                <a:solidFill>
                  <a:srgbClr val="FF0000"/>
                </a:solidFill>
                <a:effectLst>
                  <a:outerShdw blurRad="38100" dist="38100" dir="2700000" algn="tl">
                    <a:srgbClr val="000000">
                      <a:alpha val="43137"/>
                    </a:srgbClr>
                  </a:outerShdw>
                </a:effectLst>
              </a:rPr>
              <a:t>Pomoc těhotné ženě k umělému přerušení těhotenství</a:t>
            </a:r>
          </a:p>
          <a:p>
            <a:r>
              <a:rPr lang="cs-CZ" sz="3400" dirty="0" smtClean="0"/>
              <a:t>Trestně odpovědný je ten, kdo </a:t>
            </a:r>
            <a:r>
              <a:rPr lang="cs-CZ" sz="3400" dirty="0"/>
              <a:t>těhotné ženě pomáhá k tomu, aby</a:t>
            </a:r>
          </a:p>
          <a:p>
            <a:r>
              <a:rPr lang="cs-CZ" sz="3400" dirty="0" smtClean="0"/>
              <a:t>své </a:t>
            </a:r>
            <a:r>
              <a:rPr lang="cs-CZ" sz="3400" dirty="0"/>
              <a:t>těhotenství sama uměle </a:t>
            </a:r>
            <a:r>
              <a:rPr lang="cs-CZ" sz="3400" dirty="0" smtClean="0"/>
              <a:t>přerušila.</a:t>
            </a:r>
          </a:p>
          <a:p>
            <a:r>
              <a:rPr lang="cs-CZ" sz="3400" b="1" dirty="0" smtClean="0"/>
              <a:t>§ 162</a:t>
            </a:r>
          </a:p>
          <a:p>
            <a:r>
              <a:rPr lang="cs-CZ" sz="3400" b="1" dirty="0" smtClean="0">
                <a:solidFill>
                  <a:srgbClr val="FF0000"/>
                </a:solidFill>
                <a:effectLst>
                  <a:outerShdw blurRad="38100" dist="38100" dir="2700000" algn="tl">
                    <a:srgbClr val="000000">
                      <a:alpha val="43137"/>
                    </a:srgbClr>
                  </a:outerShdw>
                </a:effectLst>
              </a:rPr>
              <a:t>Svádění </a:t>
            </a:r>
            <a:r>
              <a:rPr lang="cs-CZ" sz="3400" b="1" dirty="0">
                <a:solidFill>
                  <a:srgbClr val="FF0000"/>
                </a:solidFill>
                <a:effectLst>
                  <a:outerShdw blurRad="38100" dist="38100" dir="2700000" algn="tl">
                    <a:srgbClr val="000000">
                      <a:alpha val="43137"/>
                    </a:srgbClr>
                  </a:outerShdw>
                </a:effectLst>
              </a:rPr>
              <a:t>těhotné ženy k umělému přerušení </a:t>
            </a:r>
            <a:r>
              <a:rPr lang="cs-CZ" sz="3400" b="1" dirty="0" smtClean="0">
                <a:solidFill>
                  <a:srgbClr val="FF0000"/>
                </a:solidFill>
                <a:effectLst>
                  <a:outerShdw blurRad="38100" dist="38100" dir="2700000" algn="tl">
                    <a:srgbClr val="000000">
                      <a:alpha val="43137"/>
                    </a:srgbClr>
                  </a:outerShdw>
                </a:effectLst>
              </a:rPr>
              <a:t>těhotenství</a:t>
            </a:r>
          </a:p>
          <a:p>
            <a:endParaRPr lang="cs-CZ" sz="3400" b="1" dirty="0">
              <a:solidFill>
                <a:srgbClr val="FF0000"/>
              </a:solidFill>
              <a:effectLst>
                <a:outerShdw blurRad="38100" dist="38100" dir="2700000" algn="tl">
                  <a:srgbClr val="000000">
                    <a:alpha val="43137"/>
                  </a:srgbClr>
                </a:outerShdw>
              </a:effectLst>
            </a:endParaRPr>
          </a:p>
          <a:p>
            <a:r>
              <a:rPr lang="cs-CZ" sz="3400" dirty="0"/>
              <a:t>Těhotná žena, která své těhotenství sama uměle přeruší nebo o to jiného požádá nebo mu to dovolí, není pro takový čin trestná, a to ani podle ustanovení o </a:t>
            </a:r>
            <a:r>
              <a:rPr lang="cs-CZ" sz="3400" dirty="0" err="1"/>
              <a:t>návodci</a:t>
            </a:r>
            <a:r>
              <a:rPr lang="cs-CZ" sz="3400" dirty="0"/>
              <a:t> a pomocníkovi.</a:t>
            </a:r>
            <a:endParaRPr lang="cs-CZ" sz="3400" b="1" dirty="0">
              <a:solidFill>
                <a:srgbClr val="FF0000"/>
              </a:solidFill>
              <a:effectLst>
                <a:outerShdw blurRad="38100" dist="38100" dir="2700000" algn="tl">
                  <a:srgbClr val="000000">
                    <a:alpha val="43137"/>
                  </a:srgbClr>
                </a:outerShdw>
              </a:effectLst>
            </a:endParaRPr>
          </a:p>
          <a:p>
            <a:endParaRPr lang="cs-CZ" dirty="0"/>
          </a:p>
        </p:txBody>
      </p:sp>
    </p:spTree>
    <p:extLst>
      <p:ext uri="{BB962C8B-B14F-4D97-AF65-F5344CB8AC3E}">
        <p14:creationId xmlns:p14="http://schemas.microsoft.com/office/powerpoint/2010/main" val="1065646154"/>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Další trestné činy zdravotnických pracovníků</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Podvod</a:t>
            </a:r>
            <a:r>
              <a:rPr lang="cs-CZ" dirty="0" smtClean="0"/>
              <a:t> – patří sem zejména případy, kde jsou v rámci zdravotnictví vykazovány neprovedené výkony, předepisovány lékařské recepty na fiktivní pacienty.</a:t>
            </a:r>
          </a:p>
          <a:p>
            <a:r>
              <a:rPr lang="cs-CZ" b="1" dirty="0" smtClean="0">
                <a:solidFill>
                  <a:srgbClr val="FF0000"/>
                </a:solidFill>
                <a:effectLst>
                  <a:outerShdw blurRad="38100" dist="38100" dir="2700000" algn="tl">
                    <a:srgbClr val="000000">
                      <a:alpha val="43137"/>
                    </a:srgbClr>
                  </a:outerShdw>
                </a:effectLst>
              </a:rPr>
              <a:t>Ohrožení pod vlivem návykové látky </a:t>
            </a:r>
            <a:r>
              <a:rPr lang="cs-CZ" dirty="0" smtClean="0"/>
              <a:t>– případy, kdy zdravotník ve službě vykonává práci pod vlivem návykové látky, která by mohla negativně ovlivnit řádný výkon jeho práce; odpovědný je bez ohledu na to, zda došlo či nedošlo k nějakému pochybení. </a:t>
            </a:r>
          </a:p>
          <a:p>
            <a:r>
              <a:rPr lang="cs-CZ" b="1" dirty="0" smtClean="0">
                <a:solidFill>
                  <a:srgbClr val="FF0000"/>
                </a:solidFill>
                <a:effectLst>
                  <a:outerShdw blurRad="38100" dist="38100" dir="2700000" algn="tl">
                    <a:srgbClr val="000000">
                      <a:alpha val="43137"/>
                    </a:srgbClr>
                  </a:outerShdw>
                </a:effectLst>
              </a:rPr>
              <a:t>Neoznámení a nepřekažení TČ </a:t>
            </a:r>
            <a:r>
              <a:rPr lang="cs-CZ" dirty="0" smtClean="0"/>
              <a:t>-  jde o činy, u kterých je stanovena pro všechny občany povinnost je oznámit nebo překazit, u zdravotníků by přicházelo do úvahy týrání svěřené osoby, vražda, těžké ublížení na zdraví, pohlavní zneužívání.</a:t>
            </a:r>
          </a:p>
          <a:p>
            <a:r>
              <a:rPr lang="cs-CZ" b="1" dirty="0" smtClean="0">
                <a:solidFill>
                  <a:srgbClr val="FF0000"/>
                </a:solidFill>
                <a:effectLst>
                  <a:outerShdw blurRad="38100" dist="38100" dir="2700000" algn="tl">
                    <a:srgbClr val="000000">
                      <a:alpha val="43137"/>
                    </a:srgbClr>
                  </a:outerShdw>
                </a:effectLst>
              </a:rPr>
              <a:t>Omezení a zbavení osobní svobody </a:t>
            </a:r>
            <a:r>
              <a:rPr lang="cs-CZ" dirty="0" smtClean="0"/>
              <a:t>– např. hospitalizace pacienta bez splnění zákonných podmínek a nahlášení soudu, která by trvala nikoliv velmi krátkou dobu. </a:t>
            </a:r>
            <a:endParaRPr lang="cs-CZ" dirty="0"/>
          </a:p>
        </p:txBody>
      </p:sp>
    </p:spTree>
    <p:extLst>
      <p:ext uri="{BB962C8B-B14F-4D97-AF65-F5344CB8AC3E}">
        <p14:creationId xmlns:p14="http://schemas.microsoft.com/office/powerpoint/2010/main" val="26373729"/>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Okolnosti vylučující protiprávnost</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Takové okolnosti, které pachatele trestného činu, který by jinak – za jiných okolností – byl TČ, ospravedlňují, tzn. zbavují ho trestní odpovědnosti.</a:t>
            </a:r>
          </a:p>
          <a:p>
            <a:r>
              <a:rPr lang="cs-CZ" dirty="0"/>
              <a:t>V praxi to znamená, že jednání, které by jinak naplňovalo skutkovou </a:t>
            </a:r>
            <a:r>
              <a:rPr lang="cs-CZ" dirty="0" smtClean="0"/>
              <a:t>podstatu</a:t>
            </a:r>
            <a:r>
              <a:rPr lang="cs-CZ" dirty="0"/>
              <a:t> </a:t>
            </a:r>
            <a:r>
              <a:rPr lang="cs-CZ" b="1" dirty="0"/>
              <a:t>trestného</a:t>
            </a:r>
            <a:r>
              <a:rPr lang="cs-CZ" dirty="0"/>
              <a:t> činu, za těchto </a:t>
            </a:r>
            <a:r>
              <a:rPr lang="cs-CZ" b="1" dirty="0"/>
              <a:t>okolností</a:t>
            </a:r>
            <a:r>
              <a:rPr lang="cs-CZ" dirty="0"/>
              <a:t> od počátku není trestné, protože schází </a:t>
            </a:r>
            <a:r>
              <a:rPr lang="cs-CZ" b="1" dirty="0"/>
              <a:t>protiprávnost</a:t>
            </a:r>
            <a:r>
              <a:rPr lang="cs-CZ" dirty="0" smtClean="0"/>
              <a:t>.</a:t>
            </a:r>
          </a:p>
          <a:p>
            <a:r>
              <a:rPr lang="cs-CZ" dirty="0" smtClean="0"/>
              <a:t>Patří sem:</a:t>
            </a:r>
          </a:p>
          <a:p>
            <a:r>
              <a:rPr lang="cs-CZ" dirty="0" smtClean="0"/>
              <a:t>A) </a:t>
            </a:r>
            <a:r>
              <a:rPr lang="cs-CZ" b="1" dirty="0" smtClean="0"/>
              <a:t>výkon povolání</a:t>
            </a:r>
          </a:p>
          <a:p>
            <a:r>
              <a:rPr lang="cs-CZ" dirty="0" smtClean="0"/>
              <a:t>B) </a:t>
            </a:r>
            <a:r>
              <a:rPr lang="cs-CZ" b="1" dirty="0" smtClean="0"/>
              <a:t>krajní nouze</a:t>
            </a:r>
          </a:p>
          <a:p>
            <a:r>
              <a:rPr lang="cs-CZ" dirty="0" smtClean="0"/>
              <a:t>C) </a:t>
            </a:r>
            <a:r>
              <a:rPr lang="cs-CZ" b="1" dirty="0" smtClean="0"/>
              <a:t>svolení poškozeného</a:t>
            </a:r>
          </a:p>
          <a:p>
            <a:r>
              <a:rPr lang="cs-CZ" dirty="0" smtClean="0"/>
              <a:t>D) </a:t>
            </a:r>
            <a:r>
              <a:rPr lang="cs-CZ" b="1" dirty="0" smtClean="0"/>
              <a:t>přípustné riziko</a:t>
            </a:r>
          </a:p>
          <a:p>
            <a:r>
              <a:rPr lang="cs-CZ" dirty="0" smtClean="0"/>
              <a:t>E)</a:t>
            </a:r>
            <a:r>
              <a:rPr lang="cs-CZ" b="1" dirty="0" smtClean="0"/>
              <a:t> nutná obrana</a:t>
            </a:r>
          </a:p>
          <a:p>
            <a:r>
              <a:rPr lang="cs-CZ" dirty="0" smtClean="0"/>
              <a:t>F)</a:t>
            </a:r>
            <a:r>
              <a:rPr lang="cs-CZ" b="1" dirty="0" smtClean="0"/>
              <a:t>  oprávněné použití zbraně</a:t>
            </a:r>
            <a:endParaRPr lang="cs-CZ" b="1" dirty="0"/>
          </a:p>
        </p:txBody>
      </p:sp>
    </p:spTree>
    <p:extLst>
      <p:ext uri="{BB962C8B-B14F-4D97-AF65-F5344CB8AC3E}">
        <p14:creationId xmlns:p14="http://schemas.microsoft.com/office/powerpoint/2010/main" val="1235328831"/>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57200" y="1268760"/>
            <a:ext cx="8229600" cy="4857403"/>
          </a:xfrm>
        </p:spPr>
        <p:txBody>
          <a:bodyPr>
            <a:noAutofit/>
          </a:bodyPr>
          <a:lstStyle/>
          <a:p>
            <a:r>
              <a:rPr lang="cs-CZ" sz="1900" b="1" u="sng" dirty="0" smtClean="0"/>
              <a:t>Výkon povolání </a:t>
            </a:r>
            <a:r>
              <a:rPr lang="cs-CZ" sz="1900" dirty="0" smtClean="0"/>
              <a:t>– zásahy do integrity pacienta prováděné v rámci výkonu povolání lékaře jsou v českém právu pojímány jako právem aprobovaná činnost realizovaná za účelem schváleným právním řádem, jinak by šlo  o trestné činy  proti životu a zdraví.</a:t>
            </a:r>
          </a:p>
          <a:p>
            <a:r>
              <a:rPr lang="cs-CZ" sz="1900" b="1" u="sng" dirty="0" smtClean="0"/>
              <a:t>Krajní nouze </a:t>
            </a:r>
            <a:r>
              <a:rPr lang="cs-CZ" sz="1900" dirty="0" smtClean="0"/>
              <a:t>– je odvraceno nebezpečí </a:t>
            </a:r>
            <a:r>
              <a:rPr lang="cs-CZ" sz="1900" dirty="0"/>
              <a:t>„činem jinak trestným</a:t>
            </a:r>
            <a:r>
              <a:rPr lang="cs-CZ" sz="1900" dirty="0" smtClean="0"/>
              <a:t>“, který </a:t>
            </a:r>
            <a:r>
              <a:rPr lang="cs-CZ" sz="1900" dirty="0"/>
              <a:t>trestným činem ani přestupkem není, přestože toto jednání jejich zákonné znaky jinak </a:t>
            </a:r>
            <a:r>
              <a:rPr lang="cs-CZ" sz="1900" dirty="0" smtClean="0"/>
              <a:t>naplňuje, přičemž nebezpečí </a:t>
            </a:r>
            <a:r>
              <a:rPr lang="cs-CZ" sz="1900" u="sng" dirty="0" smtClean="0"/>
              <a:t>nelze odvrátit jinak </a:t>
            </a:r>
            <a:r>
              <a:rPr lang="cs-CZ" sz="1900" dirty="0" smtClean="0"/>
              <a:t>a následek nesmí být stejně závažný nebo závažnější než ten, který hrozil.</a:t>
            </a:r>
          </a:p>
          <a:p>
            <a:r>
              <a:rPr lang="cs-CZ" sz="1900" b="1" u="sng" dirty="0" smtClean="0"/>
              <a:t>Svolení poškozeného </a:t>
            </a:r>
            <a:r>
              <a:rPr lang="cs-CZ" sz="1900" dirty="0" smtClean="0"/>
              <a:t>– svolením poškozeného se stává čin, který by jinak byl trestný, činem oprávněným, jde o zásadní podmínku beztrestnosti lékařského zákroku.</a:t>
            </a:r>
          </a:p>
          <a:p>
            <a:r>
              <a:rPr lang="cs-CZ" sz="1900" b="1" u="sng" dirty="0" smtClean="0"/>
              <a:t>Přípustné riziko </a:t>
            </a:r>
            <a:r>
              <a:rPr lang="cs-CZ" sz="1900" dirty="0" smtClean="0"/>
              <a:t>– bez rizika není možný vývoj vědeckého poznání, proto právní řád musí tolerovat i určitá přiměřená rizika, která jsou s touto dovolenou, prospěšnou činností a žádoucí činností spojena (např. vyvinutí nových léčivých přípravků, ověření nových léčebných metod, výzkum na kmenových buňkách apod.).   </a:t>
            </a:r>
          </a:p>
        </p:txBody>
      </p:sp>
    </p:spTree>
    <p:extLst>
      <p:ext uri="{BB962C8B-B14F-4D97-AF65-F5344CB8AC3E}">
        <p14:creationId xmlns:p14="http://schemas.microsoft.com/office/powerpoint/2010/main" val="332576768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u="sng" dirty="0"/>
              <a:t>Nutná obrana </a:t>
            </a:r>
            <a:r>
              <a:rPr lang="cs-CZ" dirty="0"/>
              <a:t>- jedná o čin jinak trestný, kterým někdo odvrací hrozící nebo trvající útok na zájem chráněný zákonem. Stejně jako při uplatnění krajní nouze, je i u nutné obrany nutné splnění několika </a:t>
            </a:r>
            <a:r>
              <a:rPr lang="cs-CZ" dirty="0" smtClean="0"/>
              <a:t>podmínek:</a:t>
            </a:r>
          </a:p>
          <a:p>
            <a:r>
              <a:rPr lang="cs-CZ" dirty="0" smtClean="0"/>
              <a:t>1. útok </a:t>
            </a:r>
            <a:r>
              <a:rPr lang="cs-CZ" dirty="0"/>
              <a:t>musí přímo hrozit nebo trvat; </a:t>
            </a:r>
            <a:endParaRPr lang="cs-CZ" dirty="0" smtClean="0"/>
          </a:p>
          <a:p>
            <a:r>
              <a:rPr lang="cs-CZ" dirty="0" smtClean="0"/>
              <a:t>2. ochrana </a:t>
            </a:r>
            <a:r>
              <a:rPr lang="cs-CZ" dirty="0"/>
              <a:t>nesmí být </a:t>
            </a:r>
            <a:r>
              <a:rPr lang="cs-CZ" u="sng" dirty="0"/>
              <a:t>zcela zjevně nepřiměřena </a:t>
            </a:r>
            <a:r>
              <a:rPr lang="cs-CZ" dirty="0"/>
              <a:t>způsobu útoku (požadavek proporcionality, který je zde oproti krajní nouzi podstatně mírnější). </a:t>
            </a:r>
            <a:endParaRPr lang="cs-CZ" dirty="0" smtClean="0"/>
          </a:p>
          <a:p>
            <a:r>
              <a:rPr lang="cs-CZ" dirty="0" smtClean="0"/>
              <a:t>Oproti </a:t>
            </a:r>
            <a:r>
              <a:rPr lang="cs-CZ" dirty="0"/>
              <a:t>krajní nouzi zde není požadavek subsidiarity – není bezpodmínečně nutné, aby nutná obrana byla jedinou možností, jak odvrátit útok</a:t>
            </a:r>
            <a:r>
              <a:rPr lang="cs-CZ" dirty="0" smtClean="0"/>
              <a:t>.</a:t>
            </a:r>
          </a:p>
          <a:p>
            <a:r>
              <a:rPr lang="cs-CZ" dirty="0" smtClean="0"/>
              <a:t>V</a:t>
            </a:r>
            <a:r>
              <a:rPr lang="cs-CZ" dirty="0"/>
              <a:t> praxi si tak můžeme představit např. situaci, kdy osoba A osobu B bezdůvodně fyzicky napadne. Osoba B je tak oprávněna se bránit, i když má možnost útok odvrátit jinak – třeba tím, že útočníkovi </a:t>
            </a:r>
            <a:r>
              <a:rPr lang="cs-CZ" dirty="0" smtClean="0"/>
              <a:t>uteče.</a:t>
            </a:r>
            <a:endParaRPr lang="cs-CZ" dirty="0"/>
          </a:p>
        </p:txBody>
      </p:sp>
    </p:spTree>
    <p:extLst>
      <p:ext uri="{BB962C8B-B14F-4D97-AF65-F5344CB8AC3E}">
        <p14:creationId xmlns:p14="http://schemas.microsoft.com/office/powerpoint/2010/main" val="3337829986"/>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Občanskoprávní odpovědnost</a:t>
            </a:r>
            <a:endParaRPr lang="cs-CZ" b="1" dirty="0">
              <a:solidFill>
                <a:srgbClr val="00B050"/>
              </a:solidFill>
            </a:endParaRPr>
          </a:p>
        </p:txBody>
      </p:sp>
      <p:sp>
        <p:nvSpPr>
          <p:cNvPr id="3" name="Zástupný symbol pro obsah 2"/>
          <p:cNvSpPr>
            <a:spLocks noGrp="1"/>
          </p:cNvSpPr>
          <p:nvPr>
            <p:ph idx="1"/>
          </p:nvPr>
        </p:nvSpPr>
        <p:spPr>
          <a:xfrm>
            <a:off x="457200" y="1340768"/>
            <a:ext cx="8229600" cy="4785395"/>
          </a:xfrm>
        </p:spPr>
        <p:txBody>
          <a:bodyPr>
            <a:normAutofit fontScale="70000" lnSpcReduction="20000"/>
          </a:bodyPr>
          <a:lstStyle/>
          <a:p>
            <a:r>
              <a:rPr lang="cs-CZ" b="1" dirty="0" smtClean="0"/>
              <a:t>Dělíme ji na</a:t>
            </a:r>
            <a:r>
              <a:rPr lang="cs-CZ" dirty="0" smtClean="0"/>
              <a:t>: smluvní a deliktní (mimosmluvní), </a:t>
            </a:r>
            <a:r>
              <a:rPr lang="cs-CZ" u="sng" dirty="0" smtClean="0"/>
              <a:t>subjektivní a objektivní</a:t>
            </a:r>
            <a:r>
              <a:rPr lang="cs-CZ" dirty="0" smtClean="0"/>
              <a:t>, odpovědnost za újmu a za vady z prodlení.</a:t>
            </a:r>
          </a:p>
          <a:p>
            <a:r>
              <a:rPr lang="cs-CZ" dirty="0" smtClean="0"/>
              <a:t>V naprosté většině případů jde o </a:t>
            </a:r>
            <a:r>
              <a:rPr lang="cs-CZ" u="sng" dirty="0" smtClean="0"/>
              <a:t>odpovědnost poskytovatele zdravotních služeb</a:t>
            </a:r>
            <a:r>
              <a:rPr lang="cs-CZ" dirty="0" smtClean="0"/>
              <a:t>, za škodu tedy </a:t>
            </a:r>
            <a:r>
              <a:rPr lang="cs-CZ" u="sng" dirty="0" smtClean="0"/>
              <a:t>odpovídá zaměstnavatel</a:t>
            </a:r>
            <a:r>
              <a:rPr lang="cs-CZ" dirty="0" smtClean="0"/>
              <a:t>, jen ve zcela výjimečných případech může jít o odpovědnost samotného zaměstnance (např. je-li škoda způsobena úmyslně nebo jde o zjevné porušení plnění pracovních povinností  zaměstnance, tzv. exces)</a:t>
            </a:r>
          </a:p>
          <a:p>
            <a:r>
              <a:rPr lang="cs-CZ" dirty="0" smtClean="0"/>
              <a:t> poskytovatel ZS je pro tyto případy pojištěn (profesní pojištění)</a:t>
            </a:r>
          </a:p>
          <a:p>
            <a:r>
              <a:rPr lang="cs-CZ" dirty="0" smtClean="0"/>
              <a:t>Je pro ni typické, že plní zejména kompenzační funkci, tj. má odčinit vzniklý nepříznivý následek. </a:t>
            </a:r>
          </a:p>
          <a:p>
            <a:r>
              <a:rPr lang="cs-CZ" u="sng" dirty="0"/>
              <a:t>Subjektivní o. </a:t>
            </a:r>
            <a:r>
              <a:rPr lang="cs-CZ" dirty="0"/>
              <a:t>– odpovědnost za zaviněné protiprávní jednání, škodu způsobil jiný subjekt než ten, komu škoda (újma) nastala</a:t>
            </a:r>
          </a:p>
          <a:p>
            <a:r>
              <a:rPr lang="cs-CZ" u="sng" dirty="0"/>
              <a:t>Objektivní o. </a:t>
            </a:r>
            <a:r>
              <a:rPr lang="cs-CZ" dirty="0"/>
              <a:t>– není zde vyžadováno zavinění, důležitá je existence újmy, nikoliv však vnitřní vztah škůdce k jednání a následku.</a:t>
            </a:r>
          </a:p>
          <a:p>
            <a:endParaRPr lang="cs-CZ" dirty="0" smtClean="0"/>
          </a:p>
          <a:p>
            <a:endParaRPr lang="cs-CZ" dirty="0" smtClean="0"/>
          </a:p>
        </p:txBody>
      </p:sp>
    </p:spTree>
    <p:extLst>
      <p:ext uri="{BB962C8B-B14F-4D97-AF65-F5344CB8AC3E}">
        <p14:creationId xmlns:p14="http://schemas.microsoft.com/office/powerpoint/2010/main" val="381447652"/>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Občanskoprávní odpovědnost plní především funkci </a:t>
            </a:r>
            <a:r>
              <a:rPr lang="cs-CZ" b="1" i="1" dirty="0" smtClean="0"/>
              <a:t>prevenční, uhrazovací a satisfakční</a:t>
            </a:r>
            <a:r>
              <a:rPr lang="cs-CZ" dirty="0" smtClean="0"/>
              <a:t>.</a:t>
            </a:r>
          </a:p>
          <a:p>
            <a:r>
              <a:rPr lang="cs-CZ" b="1" u="sng" dirty="0" smtClean="0"/>
              <a:t>Prevence</a:t>
            </a:r>
          </a:p>
          <a:p>
            <a:r>
              <a:rPr lang="cs-CZ" dirty="0" smtClean="0"/>
              <a:t>Základní povinností, která je uložena každému, je počínat si tak, aby újma (na svobodě, životě, zdraví či majetku) jiné osoby pokud možno vůbec nenastala.</a:t>
            </a:r>
          </a:p>
          <a:p>
            <a:r>
              <a:rPr lang="cs-CZ" dirty="0" smtClean="0"/>
              <a:t>Porušení této povinnosti nemusí být způsobeno jen tím, že např. poskytovatel ZS jedná tak, že dochází k ohrožení chráněných zájmů, stačí i to, že je nečinný, ačkoliv by měl vyvinout určité úsilí, aby předešel vzniku újmy (např. předcházet zhoršení zdravotního stavu pacientů).  </a:t>
            </a:r>
          </a:p>
          <a:p>
            <a:r>
              <a:rPr lang="cs-CZ" dirty="0" smtClean="0"/>
              <a:t>Obecným pravidlem je, že při odvracení hrozící újmy by nemělo dojít ke vzniku větší nebo závažnější újmy, než je ta, která původně hrozila.   </a:t>
            </a:r>
            <a:endParaRPr lang="cs-CZ" dirty="0"/>
          </a:p>
        </p:txBody>
      </p:sp>
    </p:spTree>
    <p:extLst>
      <p:ext uri="{BB962C8B-B14F-4D97-AF65-F5344CB8AC3E}">
        <p14:creationId xmlns:p14="http://schemas.microsoft.com/office/powerpoint/2010/main" val="3436157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Zákon č. 372/2011 Sb.</a:t>
            </a:r>
            <a:endParaRPr lang="cs-CZ" dirty="0"/>
          </a:p>
        </p:txBody>
      </p:sp>
      <p:sp>
        <p:nvSpPr>
          <p:cNvPr id="3" name="Zástupný symbol pro obsah 2"/>
          <p:cNvSpPr>
            <a:spLocks noGrp="1"/>
          </p:cNvSpPr>
          <p:nvPr>
            <p:ph idx="1"/>
          </p:nvPr>
        </p:nvSpPr>
        <p:spPr>
          <a:xfrm>
            <a:off x="457200" y="1484784"/>
            <a:ext cx="8229600" cy="4525963"/>
          </a:xfrm>
        </p:spPr>
        <p:txBody>
          <a:bodyPr>
            <a:normAutofit fontScale="77500" lnSpcReduction="20000"/>
          </a:bodyPr>
          <a:lstStyle/>
          <a:p>
            <a:r>
              <a:rPr lang="cs-CZ" u="sng" dirty="0" smtClean="0"/>
              <a:t>Zákon upravuje</a:t>
            </a:r>
            <a:r>
              <a:rPr lang="cs-CZ" dirty="0" smtClean="0"/>
              <a:t>: </a:t>
            </a:r>
          </a:p>
          <a:p>
            <a:r>
              <a:rPr lang="cs-CZ" dirty="0" smtClean="0"/>
              <a:t>a)zdravotní </a:t>
            </a:r>
            <a:r>
              <a:rPr lang="cs-CZ" dirty="0"/>
              <a:t>služby a podmínky jejich poskytování a s tím spojený výkon státní </a:t>
            </a:r>
            <a:r>
              <a:rPr lang="cs-CZ" dirty="0" smtClean="0"/>
              <a:t>správy </a:t>
            </a:r>
          </a:p>
          <a:p>
            <a:r>
              <a:rPr lang="cs-CZ" dirty="0" smtClean="0"/>
              <a:t>b) </a:t>
            </a:r>
            <a:r>
              <a:rPr lang="cs-CZ" dirty="0"/>
              <a:t>druhy a formy zdravotní </a:t>
            </a:r>
            <a:r>
              <a:rPr lang="cs-CZ" dirty="0" smtClean="0"/>
              <a:t>péče</a:t>
            </a:r>
          </a:p>
          <a:p>
            <a:r>
              <a:rPr lang="cs-CZ" dirty="0" smtClean="0"/>
              <a:t>c) </a:t>
            </a:r>
            <a:r>
              <a:rPr lang="cs-CZ" dirty="0"/>
              <a:t>práva a povinnosti pacientů a osob pacientům blízkých, poskytovatelů zdravotních služeb, zdravotnických </a:t>
            </a:r>
            <a:r>
              <a:rPr lang="cs-CZ" dirty="0" smtClean="0"/>
              <a:t>pracovníků, </a:t>
            </a:r>
            <a:r>
              <a:rPr lang="cs-CZ" dirty="0"/>
              <a:t>jiných odborných </a:t>
            </a:r>
            <a:r>
              <a:rPr lang="cs-CZ" dirty="0" smtClean="0"/>
              <a:t>pracovníků</a:t>
            </a:r>
            <a:r>
              <a:rPr lang="cs-CZ" dirty="0"/>
              <a:t> a dalších osob v souvislosti s poskytováním zdravotních </a:t>
            </a:r>
            <a:r>
              <a:rPr lang="cs-CZ" dirty="0" smtClean="0"/>
              <a:t>služeb</a:t>
            </a:r>
          </a:p>
          <a:p>
            <a:r>
              <a:rPr lang="cs-CZ" dirty="0" smtClean="0"/>
              <a:t>d) </a:t>
            </a:r>
            <a:r>
              <a:rPr lang="cs-CZ" dirty="0"/>
              <a:t>podmínky hodnocení kvality a bezpečí zdravotních </a:t>
            </a:r>
            <a:r>
              <a:rPr lang="cs-CZ" dirty="0" smtClean="0"/>
              <a:t>služeb</a:t>
            </a:r>
          </a:p>
          <a:p>
            <a:r>
              <a:rPr lang="cs-CZ" dirty="0" smtClean="0"/>
              <a:t>e) </a:t>
            </a:r>
            <a:r>
              <a:rPr lang="cs-CZ" dirty="0"/>
              <a:t>další činnosti související s poskytováním zdravotních služeb a zapracovává příslušné předpisy Evropské unie</a:t>
            </a:r>
          </a:p>
        </p:txBody>
      </p:sp>
    </p:spTree>
    <p:extLst>
      <p:ext uri="{BB962C8B-B14F-4D97-AF65-F5344CB8AC3E}">
        <p14:creationId xmlns:p14="http://schemas.microsoft.com/office/powerpoint/2010/main" val="243359306"/>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Újma způsobená pacientovi je škodlivým následkem, který je předpokladem vzniku občanskoprávní odpovědnosti – občanský zákoník rozlišuje </a:t>
            </a:r>
            <a:r>
              <a:rPr lang="cs-CZ" u="sng" dirty="0" smtClean="0"/>
              <a:t>2 typy újmy</a:t>
            </a:r>
            <a:r>
              <a:rPr lang="cs-CZ" dirty="0" smtClean="0"/>
              <a:t>:</a:t>
            </a:r>
          </a:p>
          <a:p>
            <a:r>
              <a:rPr lang="cs-CZ" dirty="0" smtClean="0"/>
              <a:t>A) </a:t>
            </a:r>
            <a:r>
              <a:rPr lang="cs-CZ" b="1" dirty="0" smtClean="0">
                <a:solidFill>
                  <a:srgbClr val="002060"/>
                </a:solidFill>
                <a:effectLst>
                  <a:outerShdw blurRad="38100" dist="38100" dir="2700000" algn="tl">
                    <a:srgbClr val="000000">
                      <a:alpha val="43137"/>
                    </a:srgbClr>
                  </a:outerShdw>
                </a:effectLst>
              </a:rPr>
              <a:t>majetkovou, materiální </a:t>
            </a:r>
            <a:r>
              <a:rPr lang="cs-CZ" dirty="0" smtClean="0"/>
              <a:t>(škoda) – spočívá v újmě na jmění poškozeného</a:t>
            </a:r>
          </a:p>
          <a:p>
            <a:r>
              <a:rPr lang="cs-CZ" dirty="0" smtClean="0"/>
              <a:t>B) </a:t>
            </a:r>
            <a:r>
              <a:rPr lang="cs-CZ" b="1" dirty="0" smtClean="0">
                <a:solidFill>
                  <a:srgbClr val="002060"/>
                </a:solidFill>
                <a:effectLst>
                  <a:outerShdw blurRad="38100" dist="38100" dir="2700000" algn="tl">
                    <a:srgbClr val="000000">
                      <a:alpha val="43137"/>
                    </a:srgbClr>
                  </a:outerShdw>
                </a:effectLst>
              </a:rPr>
              <a:t>nemajetková, nemateriální </a:t>
            </a:r>
            <a:r>
              <a:rPr lang="cs-CZ" dirty="0" smtClean="0"/>
              <a:t>– ostatní</a:t>
            </a:r>
          </a:p>
          <a:p>
            <a:r>
              <a:rPr lang="cs-CZ" dirty="0" smtClean="0"/>
              <a:t>S tím souvisí </a:t>
            </a:r>
            <a:r>
              <a:rPr lang="cs-CZ" b="1" u="sng" dirty="0" smtClean="0">
                <a:solidFill>
                  <a:srgbClr val="FF0000"/>
                </a:solidFill>
              </a:rPr>
              <a:t>náhrada škody </a:t>
            </a:r>
            <a:r>
              <a:rPr lang="cs-CZ" dirty="0" smtClean="0"/>
              <a:t>– </a:t>
            </a:r>
            <a:r>
              <a:rPr lang="cs-CZ" u="sng" dirty="0" smtClean="0"/>
              <a:t>majetková újma </a:t>
            </a:r>
            <a:r>
              <a:rPr lang="cs-CZ" dirty="0" smtClean="0"/>
              <a:t>se skládá z náhrady </a:t>
            </a:r>
            <a:r>
              <a:rPr lang="cs-CZ" u="sng" dirty="0" smtClean="0"/>
              <a:t>skutečné škody a ušlého zisku</a:t>
            </a:r>
            <a:r>
              <a:rPr lang="cs-CZ" dirty="0" smtClean="0"/>
              <a:t>, </a:t>
            </a:r>
            <a:r>
              <a:rPr lang="cs-CZ" u="sng" dirty="0" smtClean="0"/>
              <a:t>nelze-li</a:t>
            </a:r>
            <a:r>
              <a:rPr lang="cs-CZ" dirty="0" smtClean="0"/>
              <a:t> nahradit škodu </a:t>
            </a:r>
            <a:r>
              <a:rPr lang="cs-CZ" u="sng" dirty="0" smtClean="0"/>
              <a:t>uvedením v původní stav</a:t>
            </a:r>
            <a:r>
              <a:rPr lang="cs-CZ" dirty="0" smtClean="0"/>
              <a:t>; hradí se v penězích (nejčastěji půjde např. o úhradu nákladů spojených s péčí o zdraví – výdaje na protézy, rehabilitace, ošetřovatele či náklady pohřbu).</a:t>
            </a:r>
          </a:p>
          <a:p>
            <a:r>
              <a:rPr lang="cs-CZ" u="sng" dirty="0" smtClean="0"/>
              <a:t>Nemajetková újma </a:t>
            </a:r>
            <a:r>
              <a:rPr lang="cs-CZ" dirty="0" smtClean="0"/>
              <a:t>(pakliže se nejedná o škodu na zdraví), se hradí přiměřeným zadostiučiněním, které se hradí opět v penězích. Je hůře definovatelná, může mít více podob.   </a:t>
            </a:r>
          </a:p>
          <a:p>
            <a:r>
              <a:rPr lang="cs-CZ" dirty="0" smtClean="0"/>
              <a:t>Náhrada škody na zdraví je upravena zvláštním ustanovením OZ</a:t>
            </a:r>
          </a:p>
        </p:txBody>
      </p:sp>
    </p:spTree>
    <p:extLst>
      <p:ext uri="{BB962C8B-B14F-4D97-AF65-F5344CB8AC3E}">
        <p14:creationId xmlns:p14="http://schemas.microsoft.com/office/powerpoint/2010/main" val="1790966235"/>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a:t>§ 2958</a:t>
            </a:r>
          </a:p>
          <a:p>
            <a:r>
              <a:rPr lang="cs-CZ" i="1" dirty="0"/>
              <a:t>Při </a:t>
            </a:r>
            <a:r>
              <a:rPr lang="cs-CZ" i="1" u="sng" dirty="0"/>
              <a:t>ublížení na zdraví </a:t>
            </a:r>
            <a:r>
              <a:rPr lang="cs-CZ" i="1" dirty="0"/>
              <a:t>odčiní škůdce újmu poškozeného </a:t>
            </a:r>
            <a:r>
              <a:rPr lang="cs-CZ" i="1" u="sng" dirty="0"/>
              <a:t>peněžitou </a:t>
            </a:r>
            <a:r>
              <a:rPr lang="cs-CZ" i="1" u="sng" dirty="0" smtClean="0"/>
              <a:t>náhradou </a:t>
            </a:r>
            <a:r>
              <a:rPr lang="cs-CZ" i="1" dirty="0" smtClean="0"/>
              <a:t>(tzv. bolestné</a:t>
            </a:r>
            <a:r>
              <a:rPr lang="cs-CZ" i="1" u="sng" dirty="0" smtClean="0"/>
              <a:t>)</a:t>
            </a:r>
            <a:r>
              <a:rPr lang="cs-CZ" i="1" dirty="0" smtClean="0"/>
              <a:t>, </a:t>
            </a:r>
            <a:r>
              <a:rPr lang="cs-CZ" i="1" dirty="0"/>
              <a:t>vyvažující plně </a:t>
            </a:r>
            <a:r>
              <a:rPr lang="cs-CZ" i="1" u="sng" dirty="0"/>
              <a:t>vytrpěné bolesti a další nemajetkové újmy</a:t>
            </a:r>
            <a:r>
              <a:rPr lang="cs-CZ" i="1" dirty="0"/>
              <a:t>; vznikla-li poškozením zdraví překážka lepší budoucnosti poškozeného, nahradí mu škůdce i </a:t>
            </a:r>
            <a:r>
              <a:rPr lang="cs-CZ" i="1" u="sng" dirty="0"/>
              <a:t>ztížení společenského uplatnění</a:t>
            </a:r>
            <a:r>
              <a:rPr lang="cs-CZ" i="1" dirty="0"/>
              <a:t>. Nelze-li výši náhrady takto určit, stanoví se podle zásad slušnosti.</a:t>
            </a:r>
          </a:p>
          <a:p>
            <a:endParaRPr lang="cs-CZ" b="1" dirty="0" smtClean="0"/>
          </a:p>
          <a:p>
            <a:r>
              <a:rPr lang="cs-CZ" b="1" dirty="0" smtClean="0"/>
              <a:t>§ </a:t>
            </a:r>
            <a:r>
              <a:rPr lang="cs-CZ" b="1" dirty="0"/>
              <a:t>2959</a:t>
            </a:r>
          </a:p>
          <a:p>
            <a:r>
              <a:rPr lang="cs-CZ" i="1" dirty="0"/>
              <a:t>Při </a:t>
            </a:r>
            <a:r>
              <a:rPr lang="cs-CZ" i="1" u="sng" dirty="0"/>
              <a:t>usmrcení</a:t>
            </a:r>
            <a:r>
              <a:rPr lang="cs-CZ" i="1" dirty="0"/>
              <a:t> nebo zvlášť závažném ublížení na zdraví odčiní škůdce </a:t>
            </a:r>
            <a:r>
              <a:rPr lang="cs-CZ" i="1" u="sng" dirty="0"/>
              <a:t>duševní útrapy </a:t>
            </a:r>
            <a:r>
              <a:rPr lang="cs-CZ" i="1" dirty="0"/>
              <a:t>manželu, rodiči, dítěti nebo jiné osobě blízké </a:t>
            </a:r>
            <a:r>
              <a:rPr lang="cs-CZ" i="1" u="sng" dirty="0"/>
              <a:t>peněžitou náhradou vyvažující plně jejich utrpení</a:t>
            </a:r>
            <a:r>
              <a:rPr lang="cs-CZ" i="1" dirty="0"/>
              <a:t>. Nelze-li výši náhrady takto určit, stanoví se podle zásad slušnosti</a:t>
            </a:r>
            <a:r>
              <a:rPr lang="cs-CZ" i="1" dirty="0" smtClean="0"/>
              <a:t>. </a:t>
            </a:r>
            <a:endParaRPr lang="cs-CZ" i="1" dirty="0"/>
          </a:p>
          <a:p>
            <a:r>
              <a:rPr lang="cs-CZ" dirty="0" smtClean="0"/>
              <a:t>Otázkou je </a:t>
            </a:r>
            <a:r>
              <a:rPr lang="cs-CZ" b="1" u="sng" dirty="0" smtClean="0"/>
              <a:t>výše náhrady škody </a:t>
            </a:r>
            <a:r>
              <a:rPr lang="cs-CZ" dirty="0" smtClean="0"/>
              <a:t>– OZ byla zrušena vyhláška o odškodnění bolesti a ztížení společenského uplatnění a byla nově vytvořena metodika Nejvyššího soudu ČR, která ale není závazná; počítá se se zásadní úlohou soudních znalců, kteří odhadnou výši odškodnění pro konkrétní případ.  </a:t>
            </a:r>
            <a:endParaRPr lang="cs-CZ" dirty="0"/>
          </a:p>
        </p:txBody>
      </p:sp>
    </p:spTree>
    <p:extLst>
      <p:ext uri="{BB962C8B-B14F-4D97-AF65-F5344CB8AC3E}">
        <p14:creationId xmlns:p14="http://schemas.microsoft.com/office/powerpoint/2010/main" val="52958661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Některé případy občanskoprávní odpovědnosti ve zdravotnickém právu</a:t>
            </a:r>
            <a:endParaRPr lang="cs-CZ" dirty="0"/>
          </a:p>
        </p:txBody>
      </p:sp>
      <p:sp>
        <p:nvSpPr>
          <p:cNvPr id="3" name="Zástupný symbol pro obsah 2"/>
          <p:cNvSpPr>
            <a:spLocks noGrp="1"/>
          </p:cNvSpPr>
          <p:nvPr>
            <p:ph idx="1"/>
          </p:nvPr>
        </p:nvSpPr>
        <p:spPr/>
        <p:txBody>
          <a:bodyPr>
            <a:normAutofit fontScale="77500" lnSpcReduction="20000"/>
          </a:bodyPr>
          <a:lstStyle/>
          <a:p>
            <a:pPr marL="0" indent="0">
              <a:buNone/>
            </a:pPr>
            <a:r>
              <a:rPr lang="cs-CZ" b="1" dirty="0" smtClean="0">
                <a:solidFill>
                  <a:srgbClr val="FF0000"/>
                </a:solidFill>
                <a:effectLst>
                  <a:outerShdw blurRad="38100" dist="38100" dir="2700000" algn="tl">
                    <a:srgbClr val="000000">
                      <a:alpha val="43137"/>
                    </a:srgbClr>
                  </a:outerShdw>
                </a:effectLst>
              </a:rPr>
              <a:t>Škoda způsobená nesprávnou radou nebo informací  </a:t>
            </a:r>
          </a:p>
          <a:p>
            <a:pPr marL="0" indent="0">
              <a:buNone/>
            </a:pPr>
            <a:r>
              <a:rPr lang="cs-CZ" b="1" dirty="0" smtClean="0"/>
              <a:t>§ 2950 OZ</a:t>
            </a:r>
          </a:p>
          <a:p>
            <a:pPr marL="0" indent="0">
              <a:buNone/>
            </a:pPr>
            <a:r>
              <a:rPr lang="cs-CZ" i="1" dirty="0" smtClean="0"/>
              <a:t>Kdo </a:t>
            </a:r>
            <a:r>
              <a:rPr lang="cs-CZ" i="1" dirty="0"/>
              <a:t>se hlásí jako příslušník určitého stavu nebo povolání k odbornému výkonu nebo jinak vystupuje jako odborník, nahradí škodu, způsobí-li ji neúplnou nebo nesprávnou informací nebo škodlivou radou danou za odměnu v záležitosti svého vědění nebo dovednosti. Jinak se hradí jen škoda, kterou někdo informací nebo radou způsobil vědomě</a:t>
            </a:r>
            <a:r>
              <a:rPr lang="cs-CZ" dirty="0" smtClean="0"/>
              <a:t>.</a:t>
            </a:r>
          </a:p>
          <a:p>
            <a:pPr marL="0" indent="0">
              <a:buNone/>
            </a:pPr>
            <a:r>
              <a:rPr lang="cs-CZ" dirty="0" smtClean="0"/>
              <a:t>Toto ustanovení lze vyložit tak, že lékař/zdravotnický pracovník bude odpovědný </a:t>
            </a:r>
            <a:r>
              <a:rPr lang="cs-CZ" u="sng" dirty="0" smtClean="0"/>
              <a:t>pouze za poskytnutí nesprávné či neúplné rady nebo informace, která představuje postup non lege </a:t>
            </a:r>
            <a:r>
              <a:rPr lang="cs-CZ" u="sng" dirty="0" err="1" smtClean="0"/>
              <a:t>artis</a:t>
            </a:r>
            <a:r>
              <a:rPr lang="cs-CZ" dirty="0" smtClean="0"/>
              <a:t>. </a:t>
            </a:r>
            <a:endParaRPr lang="cs-CZ" dirty="0"/>
          </a:p>
        </p:txBody>
      </p:sp>
    </p:spTree>
    <p:extLst>
      <p:ext uri="{BB962C8B-B14F-4D97-AF65-F5344CB8AC3E}">
        <p14:creationId xmlns:p14="http://schemas.microsoft.com/office/powerpoint/2010/main" val="1784990053"/>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Škoda způsobená věcí</a:t>
            </a:r>
          </a:p>
          <a:p>
            <a:r>
              <a:rPr lang="cs-CZ" b="1" dirty="0"/>
              <a:t>§ 2936</a:t>
            </a:r>
          </a:p>
          <a:p>
            <a:r>
              <a:rPr lang="cs-CZ" i="1" dirty="0"/>
              <a:t>Kdo je povinen někomu něco plnit a použije při tom </a:t>
            </a:r>
            <a:r>
              <a:rPr lang="cs-CZ" i="1" u="sng" dirty="0"/>
              <a:t>vadnou věc</a:t>
            </a:r>
            <a:r>
              <a:rPr lang="cs-CZ" i="1" dirty="0"/>
              <a:t>, nahradí škodu způsobenou vadou věci. To platí i v případě poskytnutí zdravotnických, sociálních, veterinárních a jiných biologických služeb</a:t>
            </a:r>
            <a:r>
              <a:rPr lang="cs-CZ" dirty="0" smtClean="0"/>
              <a:t>.</a:t>
            </a:r>
          </a:p>
          <a:p>
            <a:r>
              <a:rPr lang="cs-CZ" dirty="0" smtClean="0"/>
              <a:t>Jedná se o </a:t>
            </a:r>
            <a:r>
              <a:rPr lang="cs-CZ" u="sng" dirty="0" smtClean="0"/>
              <a:t>objektivní odpovědnost</a:t>
            </a:r>
            <a:r>
              <a:rPr lang="cs-CZ" dirty="0" smtClean="0"/>
              <a:t>, které se nelze zprostit, ale ustanovení je mírnější než v předchozím OZ. </a:t>
            </a:r>
          </a:p>
          <a:p>
            <a:r>
              <a:rPr lang="cs-CZ" dirty="0" smtClean="0"/>
              <a:t>Nejčastější jsou případy popálenin, ke kterým dojde vadou použitého přístroje, např. elektrické dečky apod. </a:t>
            </a:r>
          </a:p>
          <a:p>
            <a:r>
              <a:rPr lang="cs-CZ" dirty="0" smtClean="0"/>
              <a:t>Může se ale jednat i o vadu nástroje, léku nebo jiné věci použité při poskytování zdravotnických služeb, které mají za následek vznik škody (vadná nesterilní jehla apod.).</a:t>
            </a:r>
            <a:endParaRPr lang="cs-CZ" dirty="0"/>
          </a:p>
        </p:txBody>
      </p:sp>
    </p:spTree>
    <p:extLst>
      <p:ext uri="{BB962C8B-B14F-4D97-AF65-F5344CB8AC3E}">
        <p14:creationId xmlns:p14="http://schemas.microsoft.com/office/powerpoint/2010/main" val="2441862177"/>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Škoda z provozu dopravních prostředků</a:t>
            </a:r>
          </a:p>
          <a:p>
            <a:r>
              <a:rPr lang="cs-CZ" b="1" dirty="0"/>
              <a:t>§ 2927</a:t>
            </a:r>
          </a:p>
          <a:p>
            <a:r>
              <a:rPr lang="cs-CZ" b="1" i="1" dirty="0"/>
              <a:t>(1)</a:t>
            </a:r>
            <a:r>
              <a:rPr lang="cs-CZ" i="1" dirty="0"/>
              <a:t> Kdo provozuje dopravu, nahradí škodu vyvolanou zvláštní povahou tohoto provozu. Stejnou povinnost má i jiný provozovatel vozidla, plavidla nebo letadla, ledaže je takový dopravní prostředek poháněn lidskou silou.</a:t>
            </a:r>
          </a:p>
          <a:p>
            <a:r>
              <a:rPr lang="cs-CZ" b="1" i="1" dirty="0"/>
              <a:t>(2)</a:t>
            </a:r>
            <a:r>
              <a:rPr lang="cs-CZ" i="1" dirty="0"/>
              <a:t> Povinnosti nahradit škodu se nemůže provozovatel zprostit, byla-li škoda způsobena okolnostmi, které mají původ v provozu. Jinak se zprostí, prokáže-li, že škodě nemohl zabránit ani při vynaložení veškerého úsilí, které lze požadovat</a:t>
            </a:r>
            <a:r>
              <a:rPr lang="cs-CZ" i="1" dirty="0" smtClean="0"/>
              <a:t>.</a:t>
            </a:r>
          </a:p>
          <a:p>
            <a:r>
              <a:rPr lang="cs-CZ" dirty="0" smtClean="0"/>
              <a:t>Typickými případy jsou situace, kdy je pacient přepravován vozidly ZZS, dále případy, kdy jsou pacienti poskytovatele dlouhodobé péče převáženi na výlet, mezi jednotlivými poskytovateli apod. a dojde </a:t>
            </a:r>
            <a:r>
              <a:rPr lang="cs-CZ" smtClean="0"/>
              <a:t>k nehodě. </a:t>
            </a:r>
            <a:endParaRPr lang="cs-CZ" dirty="0"/>
          </a:p>
          <a:p>
            <a:endParaRPr lang="cs-CZ" dirty="0"/>
          </a:p>
        </p:txBody>
      </p:sp>
    </p:spTree>
    <p:extLst>
      <p:ext uri="{BB962C8B-B14F-4D97-AF65-F5344CB8AC3E}">
        <p14:creationId xmlns:p14="http://schemas.microsoft.com/office/powerpoint/2010/main" val="2301159050"/>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Škoda na odložené věci</a:t>
            </a:r>
          </a:p>
          <a:p>
            <a:r>
              <a:rPr lang="cs-CZ" b="1" dirty="0" smtClean="0"/>
              <a:t>§ 2495</a:t>
            </a:r>
          </a:p>
          <a:p>
            <a:r>
              <a:rPr lang="cs-CZ" i="1" dirty="0" smtClean="0"/>
              <a:t>Je-li </a:t>
            </a:r>
            <a:r>
              <a:rPr lang="cs-CZ" i="1" dirty="0"/>
              <a:t>s provozováním nějaké činnosti zpravidla spojeno odkládání věcí a byla-li věc odložena </a:t>
            </a:r>
            <a:r>
              <a:rPr lang="cs-CZ" i="1" u="sng" dirty="0"/>
              <a:t>na místě k tomu určeném nebo na místě, kam se takové věci obvykle ukládají</a:t>
            </a:r>
            <a:r>
              <a:rPr lang="cs-CZ" i="1" dirty="0"/>
              <a:t>, nahradí provozovatel poškození, ztrátu nebo zničení věci tomu, kdo ji odložil, popřípadě vlastníku věci. Stejně nahradí škodu provozovatel hlídaných garáží nebo zařízení podobného druhu, jedná-li se o dopravní prostředky v nich umístěné a o jejich příslušenství</a:t>
            </a:r>
            <a:r>
              <a:rPr lang="cs-CZ" dirty="0" smtClean="0"/>
              <a:t>.</a:t>
            </a:r>
          </a:p>
          <a:p>
            <a:r>
              <a:rPr lang="cs-CZ" dirty="0" smtClean="0"/>
              <a:t>Týká se především poskytovatelů ZS (ambulantní, jednodenní nebo lůžkové péče) – jestliže si osoba odloží své věci (svršky, zavazadla, osobní věci…) na místě k tomu určeném nebo na místě, kam se obvykle odkládají, nahradí poskytovatel  ZS poškození ztrátu nebo zničení věci. Je tedy zcela na poskytovateli, aby zabezpečil, že nebude docházet ke ztrátám věcí v čekárnách, skříňkách apod.</a:t>
            </a:r>
          </a:p>
          <a:p>
            <a:r>
              <a:rPr lang="cs-CZ" dirty="0" smtClean="0"/>
              <a:t>Odpovědnosti za škodu vzniklou na odložených věcech není možné se zprostit, </a:t>
            </a:r>
            <a:r>
              <a:rPr lang="cs-CZ" u="sng" dirty="0" smtClean="0"/>
              <a:t>nápisy „Za odložené věci neručíme“ tak nemají na vznik odpovědnosti vliv</a:t>
            </a:r>
            <a:r>
              <a:rPr lang="cs-CZ" dirty="0" smtClean="0"/>
              <a:t>.    </a:t>
            </a:r>
            <a:endParaRPr lang="cs-CZ" dirty="0"/>
          </a:p>
        </p:txBody>
      </p:sp>
    </p:spTree>
    <p:extLst>
      <p:ext uri="{BB962C8B-B14F-4D97-AF65-F5344CB8AC3E}">
        <p14:creationId xmlns:p14="http://schemas.microsoft.com/office/powerpoint/2010/main" val="4265386966"/>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Škoda vzniklá  porušením smluvní povinnosti</a:t>
            </a:r>
          </a:p>
          <a:p>
            <a:r>
              <a:rPr lang="cs-CZ" b="1" dirty="0" smtClean="0"/>
              <a:t>§ 2913</a:t>
            </a:r>
          </a:p>
          <a:p>
            <a:r>
              <a:rPr lang="cs-CZ" b="1" i="1" dirty="0" smtClean="0"/>
              <a:t>(1)</a:t>
            </a:r>
            <a:r>
              <a:rPr lang="cs-CZ" i="1" dirty="0" smtClean="0"/>
              <a:t>Poruší-li </a:t>
            </a:r>
            <a:r>
              <a:rPr lang="cs-CZ" i="1" dirty="0"/>
              <a:t>strana povinnost ze smlouvy, nahradí škodu z toho vzniklou druhé straně nebo i osobě, jejímuž zájmu mělo splnění ujednané povinnosti zjevně sloužit.</a:t>
            </a:r>
          </a:p>
          <a:p>
            <a:r>
              <a:rPr lang="cs-CZ" b="1" i="1" dirty="0"/>
              <a:t>(2)</a:t>
            </a:r>
            <a:r>
              <a:rPr lang="cs-CZ" i="1" dirty="0"/>
              <a:t> Povinnosti k náhradě se škůdce zprostí, prokáže-li, že mu ve splnění povinnosti ze smlouvy dočasně nebo trvale zabránila </a:t>
            </a:r>
            <a:r>
              <a:rPr lang="cs-CZ" i="1" u="sng" dirty="0"/>
              <a:t>mimořádná nepředvídatelná a nepřekonatelná překážka vzniklá nezávisle na jeho vůli</a:t>
            </a:r>
            <a:r>
              <a:rPr lang="cs-CZ" i="1" dirty="0"/>
              <a:t>. Překážka vzniklá ze škůdcových osobních poměrů nebo vzniklá až v době, kdy byl škůdce s plněním smluvené povinnosti v prodlení, ani překážka, kterou byl škůdce podle smlouvy povinen překonat, ho však povinnosti k náhradě nezprostí</a:t>
            </a:r>
            <a:r>
              <a:rPr lang="cs-CZ" dirty="0" smtClean="0"/>
              <a:t>.</a:t>
            </a:r>
          </a:p>
          <a:p>
            <a:r>
              <a:rPr lang="cs-CZ" dirty="0" smtClean="0"/>
              <a:t>Mezi </a:t>
            </a:r>
            <a:r>
              <a:rPr lang="cs-CZ" dirty="0"/>
              <a:t>poskytovatelem zdravotních služeb a jejich příjemcem je smluvní </a:t>
            </a:r>
            <a:r>
              <a:rPr lang="cs-CZ" dirty="0" smtClean="0"/>
              <a:t>vztah – způsobí –</a:t>
            </a:r>
            <a:r>
              <a:rPr lang="cs-CZ" dirty="0" err="1" smtClean="0"/>
              <a:t>li</a:t>
            </a:r>
            <a:r>
              <a:rPr lang="cs-CZ" dirty="0" smtClean="0"/>
              <a:t> poskytovatel ZS </a:t>
            </a:r>
            <a:r>
              <a:rPr lang="cs-CZ" dirty="0"/>
              <a:t>újma </a:t>
            </a:r>
            <a:r>
              <a:rPr lang="cs-CZ" dirty="0" smtClean="0"/>
              <a:t>porušením </a:t>
            </a:r>
            <a:r>
              <a:rPr lang="cs-CZ" dirty="0"/>
              <a:t>smluvní povinnosti, povinnost nahradit vzniklou újmu se ukládá bez </a:t>
            </a:r>
            <a:r>
              <a:rPr lang="cs-CZ" dirty="0" smtClean="0"/>
              <a:t>zavinění.</a:t>
            </a:r>
            <a:endParaRPr lang="cs-CZ" dirty="0"/>
          </a:p>
        </p:txBody>
      </p:sp>
    </p:spTree>
    <p:extLst>
      <p:ext uri="{BB962C8B-B14F-4D97-AF65-F5344CB8AC3E}">
        <p14:creationId xmlns:p14="http://schemas.microsoft.com/office/powerpoint/2010/main" val="2167299332"/>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Tato </a:t>
            </a:r>
            <a:r>
              <a:rPr lang="cs-CZ" dirty="0"/>
              <a:t>smluvní odpovědnost </a:t>
            </a:r>
            <a:r>
              <a:rPr lang="cs-CZ" dirty="0" smtClean="0"/>
              <a:t>lékaře je </a:t>
            </a:r>
            <a:r>
              <a:rPr lang="cs-CZ" b="1" u="sng" dirty="0" smtClean="0"/>
              <a:t>objektivní s možností liberace </a:t>
            </a:r>
            <a:r>
              <a:rPr lang="cs-CZ" dirty="0" smtClean="0"/>
              <a:t>– tou je existence </a:t>
            </a:r>
            <a:r>
              <a:rPr lang="cs-CZ" dirty="0"/>
              <a:t>mimořádné, nepředvídatelné a nepřekonatelné překážky, která vznikla nezávisle na vůli škůdce, přičemž tyto znaky musí být naplněny </a:t>
            </a:r>
            <a:r>
              <a:rPr lang="cs-CZ" u="sng" dirty="0" smtClean="0"/>
              <a:t>kumulativně</a:t>
            </a:r>
            <a:r>
              <a:rPr lang="cs-CZ" dirty="0" smtClean="0"/>
              <a:t>.</a:t>
            </a:r>
          </a:p>
          <a:p>
            <a:r>
              <a:rPr lang="cs-CZ" dirty="0" smtClean="0"/>
              <a:t>Jde </a:t>
            </a:r>
            <a:r>
              <a:rPr lang="cs-CZ" dirty="0"/>
              <a:t>tedy o překážku, která vznikla mimo sféru kontroly </a:t>
            </a:r>
            <a:r>
              <a:rPr lang="cs-CZ" dirty="0" smtClean="0"/>
              <a:t>poskytovatele a bez možnosti  ovlivnit ji. </a:t>
            </a:r>
          </a:p>
          <a:p>
            <a:r>
              <a:rPr lang="cs-CZ" dirty="0" smtClean="0"/>
              <a:t>Jde o </a:t>
            </a:r>
            <a:r>
              <a:rPr lang="cs-CZ" b="1" dirty="0" smtClean="0"/>
              <a:t>tzv. vyšší </a:t>
            </a:r>
            <a:r>
              <a:rPr lang="cs-CZ" b="1" dirty="0"/>
              <a:t>moc </a:t>
            </a:r>
            <a:r>
              <a:rPr lang="cs-CZ" dirty="0" smtClean="0"/>
              <a:t>(vis maior), </a:t>
            </a:r>
            <a:r>
              <a:rPr lang="cs-CZ" dirty="0"/>
              <a:t>různé společenské události či jiná jednání třetích osob. Při poskytování zdravotních služeb by se mohlo jednat o situaci, kdy dojde k hromadnému neštěstí a je třeba poskytnout najednou péči mnohonásobně většímu počtu pacientů, než se dalo rozumně předpokládat a </a:t>
            </a:r>
            <a:r>
              <a:rPr lang="cs-CZ" dirty="0" smtClean="0"/>
              <a:t>očekávat. </a:t>
            </a:r>
            <a:endParaRPr lang="cs-CZ" dirty="0"/>
          </a:p>
        </p:txBody>
      </p:sp>
    </p:spTree>
    <p:extLst>
      <p:ext uri="{BB962C8B-B14F-4D97-AF65-F5344CB8AC3E}">
        <p14:creationId xmlns:p14="http://schemas.microsoft.com/office/powerpoint/2010/main" val="913406080"/>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Pracovněprávní odpovědnost</a:t>
            </a:r>
            <a:endParaRPr lang="cs-CZ" b="1" dirty="0">
              <a:solidFill>
                <a:srgbClr val="00B050"/>
              </a:solidFill>
            </a:endParaRPr>
          </a:p>
        </p:txBody>
      </p:sp>
      <p:sp>
        <p:nvSpPr>
          <p:cNvPr id="3" name="Zástupný symbol pro obsah 2"/>
          <p:cNvSpPr>
            <a:spLocks noGrp="1"/>
          </p:cNvSpPr>
          <p:nvPr>
            <p:ph idx="1"/>
          </p:nvPr>
        </p:nvSpPr>
        <p:spPr>
          <a:xfrm>
            <a:off x="457200" y="1268760"/>
            <a:ext cx="8229600" cy="4857403"/>
          </a:xfrm>
        </p:spPr>
        <p:txBody>
          <a:bodyPr>
            <a:noAutofit/>
          </a:bodyPr>
          <a:lstStyle/>
          <a:p>
            <a:r>
              <a:rPr lang="cs-CZ" sz="1600" b="1" dirty="0" smtClean="0"/>
              <a:t>Je odpovědností zaměstnance vůči zaměstnavateli za škodu, kterou zaměstnanec způsobí zaměstnavateli porušením svých právních povinností.</a:t>
            </a:r>
          </a:p>
          <a:p>
            <a:r>
              <a:rPr lang="cs-CZ" sz="1600" dirty="0" smtClean="0"/>
              <a:t> Stejně jako u občanskoprávní odpovědnosti i u pracovněprávní odpovědnosti  je na prvním místě </a:t>
            </a:r>
            <a:r>
              <a:rPr lang="cs-CZ" sz="1600" b="1" u="sng" dirty="0" smtClean="0"/>
              <a:t>povinnost předcházet vzniku škod (prevenční povinnost</a:t>
            </a:r>
            <a:r>
              <a:rPr lang="cs-CZ" sz="1600" b="1" dirty="0" smtClean="0"/>
              <a:t>)</a:t>
            </a:r>
            <a:r>
              <a:rPr lang="cs-CZ" sz="1600" dirty="0" smtClean="0"/>
              <a:t> – ta by měla být zohledněna i při vytváření pracovního prostředí, podmínek práce, rozvržení směn apod. </a:t>
            </a:r>
          </a:p>
          <a:p>
            <a:r>
              <a:rPr lang="cs-CZ" sz="1600" b="1" dirty="0"/>
              <a:t>§ </a:t>
            </a:r>
            <a:r>
              <a:rPr lang="cs-CZ" sz="1600" b="1" dirty="0" smtClean="0"/>
              <a:t>248  </a:t>
            </a:r>
            <a:r>
              <a:rPr lang="cs-CZ" sz="1600" b="1" i="1" dirty="0" smtClean="0"/>
              <a:t>(</a:t>
            </a:r>
            <a:r>
              <a:rPr lang="cs-CZ" sz="1600" b="1" i="1" dirty="0"/>
              <a:t>1)</a:t>
            </a:r>
            <a:r>
              <a:rPr lang="cs-CZ" sz="1600" i="1" dirty="0"/>
              <a:t> Zaměstnavatel je povinen zajišťovat svým zaměstnancům takové pracovní podmínky, aby mohli řádně plnit své pracovní úkoly bez ohrožení zdraví a majetku; zjistí-li závady, je povinen učinit opatření k jejich odstranění.</a:t>
            </a:r>
          </a:p>
          <a:p>
            <a:r>
              <a:rPr lang="cs-CZ" sz="1600" b="1" i="1" dirty="0"/>
              <a:t>(2)</a:t>
            </a:r>
            <a:r>
              <a:rPr lang="cs-CZ" sz="1600" i="1" dirty="0"/>
              <a:t> Zaměstnavatel je z důvodu ochrany majetku oprávněn v nezbytném rozsahu provádět kontrolu věcí, které zaměstnanci k němu vnášejí nebo od něho odnášejí, popřípadě provádět prohlídky zaměstnanců. Při kontrole a prohlídce podle věty první musí být dodržena ochrana osobnosti. Osobní prohlídku může provádět pouze fyzická osoba stejného pohlaví</a:t>
            </a:r>
            <a:r>
              <a:rPr lang="cs-CZ" sz="1600" dirty="0"/>
              <a:t>.</a:t>
            </a:r>
          </a:p>
          <a:p>
            <a:r>
              <a:rPr lang="cs-CZ" sz="1600" b="1" dirty="0"/>
              <a:t>§ </a:t>
            </a:r>
            <a:r>
              <a:rPr lang="cs-CZ" sz="1600" b="1" dirty="0" smtClean="0"/>
              <a:t>249  (</a:t>
            </a:r>
            <a:r>
              <a:rPr lang="cs-CZ" sz="1600" b="1" i="1" dirty="0"/>
              <a:t>1)</a:t>
            </a:r>
            <a:r>
              <a:rPr lang="cs-CZ" sz="1600" i="1" dirty="0"/>
              <a:t> Zaměstnanec je povinen počínat si tak, aby nedocházelo k majetkové újmě (dále jen „škoda“), nemajetkové újmě ani k bezdůvodnému obohacení. Hrozí-li škoda nebo nemajetková újma, je povinen na ni upozornit nadřízeného vedoucího zaměstnance</a:t>
            </a:r>
            <a:r>
              <a:rPr lang="cs-CZ" sz="1600" dirty="0"/>
              <a:t>.</a:t>
            </a:r>
          </a:p>
          <a:p>
            <a:r>
              <a:rPr lang="cs-CZ" sz="1600" dirty="0" smtClean="0"/>
              <a:t> …</a:t>
            </a:r>
          </a:p>
          <a:p>
            <a:r>
              <a:rPr lang="cs-CZ" sz="1600" b="1" dirty="0"/>
              <a:t>(3)</a:t>
            </a:r>
            <a:r>
              <a:rPr lang="cs-CZ" sz="1600" dirty="0"/>
              <a:t> </a:t>
            </a:r>
            <a:r>
              <a:rPr lang="cs-CZ" sz="1600" i="1" dirty="0"/>
              <a:t>Zjistí-li zaměstnanec, že nemá vytvořeny potřebné pracovní podmínky, je povinen oznámit tuto skutečnost nadřízenému vedoucímu </a:t>
            </a:r>
            <a:r>
              <a:rPr lang="cs-CZ" sz="1600" i="1" dirty="0" smtClean="0"/>
              <a:t>zaměstnanci (</a:t>
            </a:r>
            <a:r>
              <a:rPr lang="cs-CZ" sz="1600" dirty="0" smtClean="0"/>
              <a:t>např. chybí mu ochranné pracovní pomůcky, pracoviště neodpovídá hygienickým standardům…) </a:t>
            </a:r>
            <a:endParaRPr lang="cs-CZ" sz="1600" dirty="0"/>
          </a:p>
        </p:txBody>
      </p:sp>
    </p:spTree>
    <p:extLst>
      <p:ext uri="{BB962C8B-B14F-4D97-AF65-F5344CB8AC3E}">
        <p14:creationId xmlns:p14="http://schemas.microsoft.com/office/powerpoint/2010/main" val="1668135261"/>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b="1" dirty="0" smtClean="0">
                <a:solidFill>
                  <a:srgbClr val="FF0000"/>
                </a:solidFill>
                <a:effectLst>
                  <a:outerShdw blurRad="38100" dist="38100" dir="2700000" algn="tl">
                    <a:srgbClr val="000000">
                      <a:alpha val="43137"/>
                    </a:srgbClr>
                  </a:outerShdw>
                </a:effectLst>
              </a:rPr>
              <a:t>Obecná odpovědnost zaměstnance za škodu</a:t>
            </a:r>
          </a:p>
          <a:p>
            <a:r>
              <a:rPr lang="cs-CZ" b="1" dirty="0"/>
              <a:t>§ </a:t>
            </a:r>
            <a:r>
              <a:rPr lang="cs-CZ" b="1" dirty="0" smtClean="0"/>
              <a:t>250 zákona č. 262/2006 Sb., zákoníku práce  </a:t>
            </a:r>
            <a:endParaRPr lang="cs-CZ" b="1" dirty="0"/>
          </a:p>
          <a:p>
            <a:r>
              <a:rPr lang="cs-CZ" b="1" i="1" dirty="0"/>
              <a:t>(1)</a:t>
            </a:r>
            <a:r>
              <a:rPr lang="cs-CZ" i="1" dirty="0"/>
              <a:t> Zaměstnanec je povinen nahradit zaměstnavateli škodu, kterou mu způsobil </a:t>
            </a:r>
            <a:r>
              <a:rPr lang="cs-CZ" i="1" u="sng" dirty="0"/>
              <a:t>zaviněným porušením povinností při plnění pracovních úkolů</a:t>
            </a:r>
            <a:r>
              <a:rPr lang="cs-CZ" i="1" dirty="0"/>
              <a:t> nebo v přímé souvislosti s ním.</a:t>
            </a:r>
          </a:p>
          <a:p>
            <a:r>
              <a:rPr lang="cs-CZ" b="1" i="1" dirty="0"/>
              <a:t>(2)</a:t>
            </a:r>
            <a:r>
              <a:rPr lang="cs-CZ" i="1" dirty="0"/>
              <a:t> Byla-li škoda způsobena také porušením povinností ze strany zaměstnavatele, povinnost zaměstnance nahradit škodu se </a:t>
            </a:r>
            <a:r>
              <a:rPr lang="cs-CZ" i="1" u="sng" dirty="0"/>
              <a:t>poměrně omezí</a:t>
            </a:r>
            <a:r>
              <a:rPr lang="cs-CZ" dirty="0" smtClean="0"/>
              <a:t>.</a:t>
            </a:r>
          </a:p>
          <a:p>
            <a:r>
              <a:rPr lang="cs-CZ" dirty="0" smtClean="0"/>
              <a:t>Zavinění zaměstnance musí </a:t>
            </a:r>
            <a:r>
              <a:rPr lang="cs-CZ" u="sng" dirty="0" smtClean="0"/>
              <a:t>zaměstnavatel prokázat</a:t>
            </a:r>
            <a:r>
              <a:rPr lang="cs-CZ" dirty="0" smtClean="0"/>
              <a:t>, tj. není možno ho předpokládat (s </a:t>
            </a:r>
            <a:r>
              <a:rPr lang="cs-CZ" dirty="0" err="1" smtClean="0"/>
              <a:t>urč</a:t>
            </a:r>
            <a:r>
              <a:rPr lang="cs-CZ" dirty="0" smtClean="0"/>
              <a:t>. výjimkami).</a:t>
            </a:r>
            <a:endParaRPr lang="cs-CZ" dirty="0"/>
          </a:p>
        </p:txBody>
      </p:sp>
    </p:spTree>
    <p:extLst>
      <p:ext uri="{BB962C8B-B14F-4D97-AF65-F5344CB8AC3E}">
        <p14:creationId xmlns:p14="http://schemas.microsoft.com/office/powerpoint/2010/main" val="1553646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a:lstStyle/>
          <a:p>
            <a:r>
              <a:rPr lang="cs-CZ" dirty="0" smtClean="0"/>
              <a:t>Základní pojmy</a:t>
            </a:r>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r>
              <a:rPr lang="cs-CZ" sz="2000" b="1" u="sng" dirty="0" smtClean="0"/>
              <a:t>Poskytovatel zdravotních </a:t>
            </a:r>
            <a:r>
              <a:rPr lang="cs-CZ" sz="2000" b="1" u="sng" dirty="0"/>
              <a:t>služeb </a:t>
            </a:r>
            <a:r>
              <a:rPr lang="cs-CZ" sz="2000" dirty="0" smtClean="0"/>
              <a:t>= FO </a:t>
            </a:r>
            <a:r>
              <a:rPr lang="cs-CZ" sz="2000" dirty="0"/>
              <a:t>nebo </a:t>
            </a:r>
            <a:r>
              <a:rPr lang="cs-CZ" sz="2000" dirty="0" smtClean="0"/>
              <a:t>PO, </a:t>
            </a:r>
            <a:r>
              <a:rPr lang="cs-CZ" sz="2000" dirty="0"/>
              <a:t>která má oprávnění k poskytování zdravotních služeb podle tohoto </a:t>
            </a:r>
            <a:r>
              <a:rPr lang="cs-CZ" sz="2000" dirty="0" smtClean="0"/>
              <a:t>zákona; má právní subjektivitu a je nositelem práv a povinností vyplývajících z jeho funkce x </a:t>
            </a:r>
            <a:r>
              <a:rPr lang="cs-CZ" sz="2000" b="1" u="sng" dirty="0" smtClean="0"/>
              <a:t>zdravotnické zařízení </a:t>
            </a:r>
            <a:r>
              <a:rPr lang="cs-CZ" sz="2000" dirty="0" smtClean="0"/>
              <a:t>= prostor věcně a technicky vybaven k poskytování zdravotnických služeb </a:t>
            </a:r>
          </a:p>
          <a:p>
            <a:r>
              <a:rPr lang="cs-CZ" sz="2000" b="1" u="sng" dirty="0" smtClean="0"/>
              <a:t>Zdravotní služby</a:t>
            </a:r>
            <a:r>
              <a:rPr lang="cs-CZ" sz="2000" dirty="0" smtClean="0"/>
              <a:t>: </a:t>
            </a:r>
          </a:p>
          <a:p>
            <a:r>
              <a:rPr lang="cs-CZ" sz="2000" b="1" dirty="0" smtClean="0"/>
              <a:t>a</a:t>
            </a:r>
            <a:r>
              <a:rPr lang="cs-CZ" sz="2000" b="1" dirty="0"/>
              <a:t>)</a:t>
            </a:r>
            <a:r>
              <a:rPr lang="cs-CZ" sz="2000" dirty="0"/>
              <a:t> </a:t>
            </a:r>
            <a:r>
              <a:rPr lang="cs-CZ" sz="2000" u="sng" dirty="0"/>
              <a:t>poskytování zdravotní péče </a:t>
            </a:r>
            <a:r>
              <a:rPr lang="cs-CZ" sz="2000" dirty="0"/>
              <a:t>podle tohoto zákona zdravotnickými </a:t>
            </a:r>
            <a:r>
              <a:rPr lang="cs-CZ" sz="2000" dirty="0" smtClean="0"/>
              <a:t>pracovníky, </a:t>
            </a:r>
            <a:r>
              <a:rPr lang="cs-CZ" sz="2000" dirty="0"/>
              <a:t>a dále činnosti vykonávané jinými odbornými </a:t>
            </a:r>
            <a:r>
              <a:rPr lang="cs-CZ" sz="2000" dirty="0" smtClean="0"/>
              <a:t>pracovníky, </a:t>
            </a:r>
            <a:r>
              <a:rPr lang="cs-CZ" sz="2000" dirty="0"/>
              <a:t>jsou-li tyto činnosti vykonávány v přímé souvislosti s poskytováním zdravotní </a:t>
            </a:r>
            <a:r>
              <a:rPr lang="cs-CZ" sz="2000" dirty="0" smtClean="0"/>
              <a:t>péče (dle z. o specifických </a:t>
            </a:r>
            <a:r>
              <a:rPr lang="cs-CZ" sz="2000" dirty="0" err="1" smtClean="0"/>
              <a:t>zdr</a:t>
            </a:r>
            <a:r>
              <a:rPr lang="cs-CZ" sz="2000" dirty="0" smtClean="0"/>
              <a:t>. službách, transplantačního zák. aj.);</a:t>
            </a:r>
            <a:endParaRPr lang="cs-CZ" sz="2000" dirty="0"/>
          </a:p>
          <a:p>
            <a:r>
              <a:rPr lang="cs-CZ" sz="2000" b="1" dirty="0"/>
              <a:t>b)</a:t>
            </a:r>
            <a:r>
              <a:rPr lang="cs-CZ" sz="2000" dirty="0"/>
              <a:t> </a:t>
            </a:r>
            <a:r>
              <a:rPr lang="cs-CZ" sz="2000" u="sng" dirty="0"/>
              <a:t>konzultační služby</a:t>
            </a:r>
            <a:r>
              <a:rPr lang="cs-CZ" sz="2000" dirty="0"/>
              <a:t>, jejichž účelem je posouzení individuálního léčebného postupu, popřípadě navržení jeho změny nebo doplnění, a další konzultace podporující rozhodování pacienta ve věci poskytnutí zdravotních </a:t>
            </a:r>
            <a:r>
              <a:rPr lang="cs-CZ" sz="2000" dirty="0" smtClean="0"/>
              <a:t>služeb; </a:t>
            </a:r>
          </a:p>
          <a:p>
            <a:r>
              <a:rPr lang="cs-CZ" sz="2000" b="1" dirty="0" smtClean="0"/>
              <a:t>c</a:t>
            </a:r>
            <a:r>
              <a:rPr lang="cs-CZ" sz="2000" b="1" dirty="0"/>
              <a:t>)</a:t>
            </a:r>
            <a:r>
              <a:rPr lang="cs-CZ" sz="2000" dirty="0"/>
              <a:t> </a:t>
            </a:r>
            <a:r>
              <a:rPr lang="cs-CZ" sz="2000" u="sng" dirty="0"/>
              <a:t>nakládání s tělem zemřelého </a:t>
            </a:r>
            <a:r>
              <a:rPr lang="cs-CZ" sz="2000" dirty="0"/>
              <a:t>v rozsahu stanoveném tímto zákonem, včetně převozu těla zemřelého na patologicko-anatomickou pitvu nebo zdravotní </a:t>
            </a:r>
            <a:r>
              <a:rPr lang="cs-CZ" sz="2000" dirty="0" smtClean="0"/>
              <a:t>pitvu,</a:t>
            </a:r>
            <a:endParaRPr lang="cs-CZ" sz="2000" dirty="0"/>
          </a:p>
          <a:p>
            <a:endParaRPr lang="cs-CZ" sz="2000" dirty="0"/>
          </a:p>
          <a:p>
            <a:endParaRPr lang="cs-CZ" sz="1600" dirty="0"/>
          </a:p>
          <a:p>
            <a:endParaRPr lang="cs-CZ" sz="1600" dirty="0" smtClean="0"/>
          </a:p>
          <a:p>
            <a:endParaRPr lang="cs-CZ" sz="1600" dirty="0"/>
          </a:p>
        </p:txBody>
      </p:sp>
    </p:spTree>
    <p:extLst>
      <p:ext uri="{BB962C8B-B14F-4D97-AF65-F5344CB8AC3E}">
        <p14:creationId xmlns:p14="http://schemas.microsoft.com/office/powerpoint/2010/main" val="2089082617"/>
      </p:ext>
    </p:extLst>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Odpovědnost za nesplnění povinností k odvrácení škody</a:t>
            </a:r>
          </a:p>
          <a:p>
            <a:r>
              <a:rPr lang="cs-CZ" dirty="0" smtClean="0"/>
              <a:t>Na zaměstnanci, který vědomě neupozornil vedoucího zaměstnance na hrozící škodu, ani nezakročil proti hrozící škodě, ačkoliv tak mohl vzniku škody zabránit, může zaměstnavatel požadovat, aby přispěl k úhradě škody v rozsahu přiměřeném okolnostem.</a:t>
            </a:r>
          </a:p>
          <a:p>
            <a:r>
              <a:rPr lang="cs-CZ" b="1" dirty="0" smtClean="0"/>
              <a:t>§ 251 </a:t>
            </a:r>
            <a:r>
              <a:rPr lang="cs-CZ" b="1" i="1" dirty="0" smtClean="0"/>
              <a:t>(2</a:t>
            </a:r>
            <a:r>
              <a:rPr lang="cs-CZ" b="1" i="1" dirty="0"/>
              <a:t>)</a:t>
            </a:r>
            <a:r>
              <a:rPr lang="cs-CZ" i="1" dirty="0"/>
              <a:t> Zaměstnanec </a:t>
            </a:r>
            <a:r>
              <a:rPr lang="cs-CZ" i="1" u="sng" dirty="0"/>
              <a:t>není povinen</a:t>
            </a:r>
            <a:r>
              <a:rPr lang="cs-CZ" i="1" dirty="0"/>
              <a:t> nahradit škodu, kterou způsobil při odvracení škody hrozící zaměstnavateli nebo nebezpečí přímo hrozícího životu nebo zdraví, jestliže tento stav sám úmyslně nevyvolal a počínal si přitom </a:t>
            </a:r>
            <a:r>
              <a:rPr lang="cs-CZ" i="1" u="sng" dirty="0"/>
              <a:t>způsobem přiměřeným okolnostem</a:t>
            </a:r>
            <a:r>
              <a:rPr lang="cs-CZ" i="1" dirty="0" smtClean="0"/>
              <a:t>.</a:t>
            </a:r>
          </a:p>
          <a:p>
            <a:r>
              <a:rPr lang="cs-CZ" dirty="0" smtClean="0"/>
              <a:t>(tj. takový způsob, při kterém nedojde ke vzniku škody větší, než jaká původně hrozila)</a:t>
            </a:r>
            <a:endParaRPr lang="cs-CZ" dirty="0"/>
          </a:p>
        </p:txBody>
      </p:sp>
    </p:spTree>
    <p:extLst>
      <p:ext uri="{BB962C8B-B14F-4D97-AF65-F5344CB8AC3E}">
        <p14:creationId xmlns:p14="http://schemas.microsoft.com/office/powerpoint/2010/main" val="1858876696"/>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55000" lnSpcReduction="20000"/>
          </a:bodyPr>
          <a:lstStyle/>
          <a:p>
            <a:r>
              <a:rPr lang="cs-CZ" b="1" dirty="0" smtClean="0">
                <a:solidFill>
                  <a:srgbClr val="FF0000"/>
                </a:solidFill>
                <a:effectLst>
                  <a:outerShdw blurRad="38100" dist="38100" dir="2700000" algn="tl">
                    <a:srgbClr val="000000">
                      <a:alpha val="43137"/>
                    </a:srgbClr>
                  </a:outerShdw>
                </a:effectLst>
              </a:rPr>
              <a:t>Odpovědnost za schodek na svěřených hodnotách, které je zaměstnanec povinen vyúčtovat</a:t>
            </a:r>
          </a:p>
          <a:p>
            <a:r>
              <a:rPr lang="cs-CZ" b="1" dirty="0"/>
              <a:t>§ 252</a:t>
            </a:r>
          </a:p>
          <a:p>
            <a:r>
              <a:rPr lang="cs-CZ" b="1" i="1" dirty="0"/>
              <a:t>(1)</a:t>
            </a:r>
            <a:r>
              <a:rPr lang="cs-CZ" i="1" dirty="0"/>
              <a:t> Byla-li se zaměstnancem uzavřena dohoda o odpovědnosti k ochraně hodnot svěřených zaměstnanci k </a:t>
            </a:r>
            <a:r>
              <a:rPr lang="cs-CZ" i="1" dirty="0" smtClean="0"/>
              <a:t>vyúčtování, </a:t>
            </a:r>
            <a:r>
              <a:rPr lang="cs-CZ" i="1" dirty="0"/>
              <a:t>za které se považují hotovost, ceniny, zboží, zásoby materiálu nebo jiné hodnoty, které jsou předmětem obratu nebo oběhu, s nimiž má zaměstnanec možnost osobně disponovat po celou dobu, po kterou mu byly svěřeny, je povinen nahradit zaměstnavateli schodek vzniklý na těchto hodnotách.</a:t>
            </a:r>
          </a:p>
          <a:p>
            <a:r>
              <a:rPr lang="cs-CZ" b="1" i="1" dirty="0"/>
              <a:t>(</a:t>
            </a:r>
            <a:r>
              <a:rPr lang="cs-CZ" b="1" i="1" dirty="0" smtClean="0"/>
              <a:t>2,4)</a:t>
            </a:r>
            <a:r>
              <a:rPr lang="cs-CZ" i="1" dirty="0"/>
              <a:t> Dohoda o odpovědnosti za svěřené hodnoty smí být uzavřena nejdříve v den, kdy fyzická osoba dosáhne 18 let </a:t>
            </a:r>
            <a:r>
              <a:rPr lang="cs-CZ" i="1" dirty="0" smtClean="0"/>
              <a:t>věku a v písemné podobě.</a:t>
            </a:r>
            <a:endParaRPr lang="cs-CZ" i="1" dirty="0"/>
          </a:p>
          <a:p>
            <a:r>
              <a:rPr lang="cs-CZ" b="1" i="1" dirty="0" smtClean="0"/>
              <a:t>(</a:t>
            </a:r>
            <a:r>
              <a:rPr lang="cs-CZ" b="1" i="1" dirty="0"/>
              <a:t>5)</a:t>
            </a:r>
            <a:r>
              <a:rPr lang="cs-CZ" i="1" dirty="0"/>
              <a:t> Zaměstnanec se </a:t>
            </a:r>
            <a:r>
              <a:rPr lang="cs-CZ" i="1" u="sng" dirty="0"/>
              <a:t>zprostí povinnosti nahradit schodek </a:t>
            </a:r>
            <a:r>
              <a:rPr lang="cs-CZ" i="1" dirty="0"/>
              <a:t>zcela nebo zčásti, jestliže prokáže, že schodek vznikl zcela nebo zčásti </a:t>
            </a:r>
            <a:r>
              <a:rPr lang="cs-CZ" i="1" u="sng" dirty="0"/>
              <a:t>bez jeho zavinění</a:t>
            </a:r>
            <a:r>
              <a:rPr lang="cs-CZ" i="1" dirty="0"/>
              <a:t>, zejména, že mu bylo zanedbáním povinnosti zaměstnavatele znemožněno se svěřenými hodnotami </a:t>
            </a:r>
            <a:r>
              <a:rPr lang="cs-CZ" i="1" dirty="0" smtClean="0"/>
              <a:t>nakládat</a:t>
            </a:r>
            <a:r>
              <a:rPr lang="cs-CZ" dirty="0" smtClean="0"/>
              <a:t>.</a:t>
            </a:r>
          </a:p>
          <a:p>
            <a:r>
              <a:rPr lang="cs-CZ" b="1" dirty="0" smtClean="0"/>
              <a:t>Zde se předpokládá zavinění zaměstnance, není třeba ho dokazovat!! </a:t>
            </a:r>
          </a:p>
          <a:p>
            <a:r>
              <a:rPr lang="cs-CZ" b="1" dirty="0" smtClean="0"/>
              <a:t>Schodek bývá zpravidla zjištěn inventarizací.</a:t>
            </a:r>
            <a:endParaRPr lang="cs-CZ" b="1" dirty="0"/>
          </a:p>
          <a:p>
            <a:endParaRPr lang="cs-CZ" dirty="0"/>
          </a:p>
        </p:txBody>
      </p:sp>
    </p:spTree>
    <p:extLst>
      <p:ext uri="{BB962C8B-B14F-4D97-AF65-F5344CB8AC3E}">
        <p14:creationId xmlns:p14="http://schemas.microsoft.com/office/powerpoint/2010/main" val="3800297204"/>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sz="2100" b="1" dirty="0" smtClean="0">
                <a:solidFill>
                  <a:srgbClr val="FF0000"/>
                </a:solidFill>
                <a:effectLst>
                  <a:outerShdw blurRad="38100" dist="38100" dir="2700000" algn="tl">
                    <a:srgbClr val="000000">
                      <a:alpha val="43137"/>
                    </a:srgbClr>
                  </a:outerShdw>
                </a:effectLst>
              </a:rPr>
              <a:t>Odpovědnost za ztrátu </a:t>
            </a:r>
            <a:r>
              <a:rPr lang="cs-CZ" sz="2100" b="1" dirty="0">
                <a:solidFill>
                  <a:srgbClr val="FF0000"/>
                </a:solidFill>
                <a:effectLst>
                  <a:outerShdw blurRad="38100" dist="38100" dir="2700000" algn="tl">
                    <a:srgbClr val="000000">
                      <a:alpha val="43137"/>
                    </a:srgbClr>
                  </a:outerShdw>
                </a:effectLst>
              </a:rPr>
              <a:t>svěřených věcí</a:t>
            </a:r>
          </a:p>
          <a:p>
            <a:r>
              <a:rPr lang="cs-CZ" sz="2100" b="1" dirty="0"/>
              <a:t>§ 255</a:t>
            </a:r>
          </a:p>
          <a:p>
            <a:r>
              <a:rPr lang="cs-CZ" sz="2100" b="1" i="1" dirty="0"/>
              <a:t>(1)</a:t>
            </a:r>
            <a:r>
              <a:rPr lang="cs-CZ" sz="2100" i="1" dirty="0"/>
              <a:t> Zaměstnanec je povinen nahradit škodu způsobenou ztrátou nástrojů, ochranných pracovních prostředků a jiných podobných věcí, které mu zaměstnavatel svěřil na </a:t>
            </a:r>
            <a:r>
              <a:rPr lang="cs-CZ" sz="2100" i="1" u="sng" dirty="0"/>
              <a:t>písemné potvrzení</a:t>
            </a:r>
            <a:r>
              <a:rPr lang="cs-CZ" sz="2100" i="1" dirty="0"/>
              <a:t>.</a:t>
            </a:r>
          </a:p>
          <a:p>
            <a:r>
              <a:rPr lang="cs-CZ" sz="2100" b="1" i="1" dirty="0"/>
              <a:t>(2)</a:t>
            </a:r>
            <a:r>
              <a:rPr lang="cs-CZ" sz="2100" i="1" dirty="0"/>
              <a:t> Věc podle odstavce 1, jejíž cena přesahuje 50000 Kč, smí být zaměstnanci svěřena jen na základě </a:t>
            </a:r>
            <a:r>
              <a:rPr lang="cs-CZ" sz="2100" i="1" u="sng" dirty="0"/>
              <a:t>dohody o odpovědnosti za ztrátu svěřených věcí</a:t>
            </a:r>
            <a:r>
              <a:rPr lang="cs-CZ" sz="2100" dirty="0" smtClean="0"/>
              <a:t>.</a:t>
            </a:r>
          </a:p>
          <a:p>
            <a:r>
              <a:rPr lang="cs-CZ" sz="2100" dirty="0" smtClean="0"/>
              <a:t>U dohody je opět nutná písemná forma a věk zaměstnance min. 18 let.</a:t>
            </a:r>
          </a:p>
          <a:p>
            <a:r>
              <a:rPr lang="cs-CZ" sz="2100" dirty="0" smtClean="0"/>
              <a:t>Drobnější předměty potřebné k výkonu povinností vyplývajících z PP může zaměstnanec převzít na písemné potvrzení (</a:t>
            </a:r>
            <a:r>
              <a:rPr lang="cs-CZ" sz="2100" dirty="0" err="1" smtClean="0"/>
              <a:t>flash</a:t>
            </a:r>
            <a:r>
              <a:rPr lang="cs-CZ" sz="2100" dirty="0" smtClean="0"/>
              <a:t> disk, mobilní telefon…).</a:t>
            </a:r>
            <a:endParaRPr lang="cs-CZ" sz="2100" dirty="0"/>
          </a:p>
          <a:p>
            <a:endParaRPr lang="cs-CZ" sz="2100" dirty="0"/>
          </a:p>
        </p:txBody>
      </p:sp>
    </p:spTree>
    <p:extLst>
      <p:ext uri="{BB962C8B-B14F-4D97-AF65-F5344CB8AC3E}">
        <p14:creationId xmlns:p14="http://schemas.microsoft.com/office/powerpoint/2010/main" val="2130767998"/>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57200" y="1412776"/>
            <a:ext cx="8229600" cy="4713387"/>
          </a:xfrm>
        </p:spPr>
        <p:txBody>
          <a:bodyPr>
            <a:noAutofit/>
          </a:bodyPr>
          <a:lstStyle/>
          <a:p>
            <a:r>
              <a:rPr lang="cs-CZ" sz="2100" b="1" dirty="0" smtClean="0">
                <a:solidFill>
                  <a:srgbClr val="FF0000"/>
                </a:solidFill>
                <a:effectLst>
                  <a:outerShdw blurRad="38100" dist="38100" dir="2700000" algn="tl">
                    <a:srgbClr val="000000">
                      <a:alpha val="43137"/>
                    </a:srgbClr>
                  </a:outerShdw>
                </a:effectLst>
              </a:rPr>
              <a:t>Rozsah náhrady škody</a:t>
            </a:r>
          </a:p>
          <a:p>
            <a:r>
              <a:rPr lang="cs-CZ" sz="2100" b="1" dirty="0"/>
              <a:t>§ 257</a:t>
            </a:r>
          </a:p>
          <a:p>
            <a:r>
              <a:rPr lang="cs-CZ" sz="2100" b="1" i="1" dirty="0"/>
              <a:t>(1)</a:t>
            </a:r>
            <a:r>
              <a:rPr lang="cs-CZ" sz="2100" i="1" dirty="0"/>
              <a:t> Zaměstnanec, který má povinnost nahradit škodu podle § 250, je povinen nahradit zaměstnavateli </a:t>
            </a:r>
            <a:r>
              <a:rPr lang="cs-CZ" sz="2100" i="1" u="sng" dirty="0"/>
              <a:t>skutečnou škodu, a to v penězích, jestliže neodčiní škodu uvedením v předešlý stav</a:t>
            </a:r>
            <a:r>
              <a:rPr lang="cs-CZ" sz="2100" i="1" dirty="0"/>
              <a:t>.</a:t>
            </a:r>
          </a:p>
          <a:p>
            <a:r>
              <a:rPr lang="cs-CZ" sz="2100" b="1" i="1" dirty="0"/>
              <a:t>(2)</a:t>
            </a:r>
            <a:r>
              <a:rPr lang="cs-CZ" sz="2100" i="1" dirty="0"/>
              <a:t> Výše požadované náhrady </a:t>
            </a:r>
            <a:r>
              <a:rPr lang="cs-CZ" sz="2100" i="1" u="sng" dirty="0"/>
              <a:t>škody způsobené z nedbalosti nesmí přesáhnout u jednotlivého zaměstnance částku rovnající se </a:t>
            </a:r>
            <a:r>
              <a:rPr lang="cs-CZ" sz="2100" i="1" u="sng" dirty="0" err="1"/>
              <a:t>čtyřapůlnásobku</a:t>
            </a:r>
            <a:r>
              <a:rPr lang="cs-CZ" sz="2100" i="1" u="sng" dirty="0"/>
              <a:t> jeho průměrného měsíčního výdělku </a:t>
            </a:r>
            <a:r>
              <a:rPr lang="cs-CZ" sz="2100" i="1" dirty="0"/>
              <a:t>před porušením povinnosti, kterým způsobil škodu. Toto omezení </a:t>
            </a:r>
            <a:r>
              <a:rPr lang="cs-CZ" sz="2100" i="1" u="sng" dirty="0"/>
              <a:t>neplatí, byla-li škoda způsobena úmyslně, v opilosti, nebo po zneužití jiných návykových látek.</a:t>
            </a:r>
          </a:p>
          <a:p>
            <a:r>
              <a:rPr lang="cs-CZ" sz="2100" b="1" i="1" dirty="0"/>
              <a:t>(3)</a:t>
            </a:r>
            <a:r>
              <a:rPr lang="cs-CZ" sz="2100" i="1" dirty="0"/>
              <a:t> Jde-li o škodu způsobenou úmyslně, může zaměstnavatel požadovat, kromě částky uvedené v odstavci 2, i náhradu ušlého </a:t>
            </a:r>
            <a:r>
              <a:rPr lang="cs-CZ" sz="2100" i="1" dirty="0" smtClean="0"/>
              <a:t>zisku.</a:t>
            </a:r>
          </a:p>
          <a:p>
            <a:r>
              <a:rPr lang="cs-CZ" sz="2100" dirty="0" smtClean="0"/>
              <a:t>Forma náhrady bude záviset především na dohodě zaměstnance a zaměstnavatele. </a:t>
            </a:r>
            <a:endParaRPr lang="cs-CZ" sz="2100" dirty="0"/>
          </a:p>
          <a:p>
            <a:endParaRPr lang="cs-CZ" sz="21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4004540"/>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dirty="0" smtClean="0"/>
              <a:t>Zaměstnanec se </a:t>
            </a:r>
            <a:r>
              <a:rPr lang="cs-CZ" u="sng" dirty="0" smtClean="0"/>
              <a:t>zprostí odpovědnosti </a:t>
            </a:r>
            <a:r>
              <a:rPr lang="cs-CZ" dirty="0" smtClean="0"/>
              <a:t>za škodu, je-li stižen duševní poruchou a není schopen ovládnout své jednání a posoudit jeho následky – to neplatí, pokud se zaměstnanec uvedl do takového stavu vlastní vinou (požíváním alkoholu či jiných návykových látek)</a:t>
            </a:r>
          </a:p>
          <a:p>
            <a:r>
              <a:rPr lang="cs-CZ" dirty="0" smtClean="0"/>
              <a:t>Za škodu odpovídá i zaměstnanec, který ji způsobil </a:t>
            </a:r>
            <a:r>
              <a:rPr lang="cs-CZ" u="sng" dirty="0" smtClean="0"/>
              <a:t>úmyslným jednáním proti dobrým mravům</a:t>
            </a:r>
            <a:r>
              <a:rPr lang="cs-CZ" dirty="0" smtClean="0"/>
              <a:t>.</a:t>
            </a:r>
          </a:p>
          <a:p>
            <a:r>
              <a:rPr lang="cs-CZ" dirty="0" smtClean="0"/>
              <a:t>Výši škody je zaměstnavatel povinen se zaměstnancem  </a:t>
            </a:r>
            <a:r>
              <a:rPr lang="cs-CZ" u="sng" dirty="0" smtClean="0"/>
              <a:t>projednat</a:t>
            </a:r>
            <a:r>
              <a:rPr lang="cs-CZ" dirty="0" smtClean="0"/>
              <a:t> a </a:t>
            </a:r>
            <a:r>
              <a:rPr lang="cs-CZ" u="sng" dirty="0" smtClean="0"/>
              <a:t>písemně  mu ji oznámit </a:t>
            </a:r>
            <a:r>
              <a:rPr lang="cs-CZ" dirty="0" smtClean="0"/>
              <a:t>zpravidla nejpozději </a:t>
            </a:r>
            <a:r>
              <a:rPr lang="cs-CZ" u="sng" dirty="0" smtClean="0"/>
              <a:t>do 1 měsíce </a:t>
            </a:r>
            <a:r>
              <a:rPr lang="cs-CZ" dirty="0" smtClean="0"/>
              <a:t>ode dne, kdy bylo zjištěno, že škoda vznikla a že za ni zaměstnanec odpovídá. </a:t>
            </a:r>
          </a:p>
          <a:p>
            <a:endParaRPr lang="cs-CZ" dirty="0"/>
          </a:p>
        </p:txBody>
      </p:sp>
    </p:spTree>
    <p:extLst>
      <p:ext uri="{BB962C8B-B14F-4D97-AF65-F5344CB8AC3E}">
        <p14:creationId xmlns:p14="http://schemas.microsoft.com/office/powerpoint/2010/main" val="2938347216"/>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Disciplinární odpovědnost </a:t>
            </a:r>
            <a:endParaRPr lang="cs-CZ" b="1" dirty="0">
              <a:solidFill>
                <a:srgbClr val="00B050"/>
              </a:solidFill>
            </a:endParaRPr>
          </a:p>
        </p:txBody>
      </p:sp>
      <p:sp>
        <p:nvSpPr>
          <p:cNvPr id="3" name="Zástupný symbol pro obsah 2"/>
          <p:cNvSpPr>
            <a:spLocks noGrp="1"/>
          </p:cNvSpPr>
          <p:nvPr>
            <p:ph idx="1"/>
          </p:nvPr>
        </p:nvSpPr>
        <p:spPr/>
        <p:txBody>
          <a:bodyPr>
            <a:normAutofit fontScale="85000" lnSpcReduction="20000"/>
          </a:bodyPr>
          <a:lstStyle/>
          <a:p>
            <a:r>
              <a:rPr lang="cs-CZ" dirty="0" smtClean="0"/>
              <a:t>Část zdravotníků podléhá i disciplinární odpovědnosti (lékaři, lékárníci, stomatologové…) – jde o ty, kteří musí být v rámci výkonu svého povolání členy příslušné stavovské organizace (České lékařské komory, České lékárnické komory, České stomatologické komory…).</a:t>
            </a:r>
          </a:p>
          <a:p>
            <a:r>
              <a:rPr lang="cs-CZ" dirty="0" smtClean="0"/>
              <a:t>Podmínky členství, práva a povinnosti členů, oprávnění jednotlivých komor jsou vymezeny zákonem č 220/1991 Sb., o české lékařské komoře, České lékárnické komoře a České stomatologické komoře, ve znění pozdějších předpisů</a:t>
            </a:r>
          </a:p>
          <a:p>
            <a:r>
              <a:rPr lang="cs-CZ" dirty="0" smtClean="0"/>
              <a:t>Komory vydávají vnitřní předpisy, kterými podrobněji upravují svoji činnost; jsou právnickými osobami.</a:t>
            </a:r>
            <a:endParaRPr lang="cs-CZ" dirty="0"/>
          </a:p>
        </p:txBody>
      </p:sp>
    </p:spTree>
    <p:extLst>
      <p:ext uri="{BB962C8B-B14F-4D97-AF65-F5344CB8AC3E}">
        <p14:creationId xmlns:p14="http://schemas.microsoft.com/office/powerpoint/2010/main" val="2597293099"/>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b="1" u="sng" dirty="0" smtClean="0"/>
              <a:t>Komory</a:t>
            </a:r>
            <a:endParaRPr lang="cs-CZ" b="1" u="sng" dirty="0"/>
          </a:p>
          <a:p>
            <a:r>
              <a:rPr lang="cs-CZ" b="1" dirty="0"/>
              <a:t>a)</a:t>
            </a:r>
            <a:r>
              <a:rPr lang="cs-CZ" dirty="0"/>
              <a:t> dbají, aby členové komor vykonávali své povolání odborně, v souladu s jeho etikou a způsobem stanoveným zákony a řády komor,</a:t>
            </a:r>
          </a:p>
          <a:p>
            <a:r>
              <a:rPr lang="cs-CZ" b="1" dirty="0"/>
              <a:t>b)</a:t>
            </a:r>
            <a:r>
              <a:rPr lang="cs-CZ" dirty="0"/>
              <a:t> zaručují odbornost svých členů a potvrzují splnění podmínek k výkonu lékařského, stomatologického a lékárnického povolání podle zvláštních předpisů,</a:t>
            </a:r>
          </a:p>
          <a:p>
            <a:r>
              <a:rPr lang="cs-CZ" b="1" dirty="0"/>
              <a:t>c)</a:t>
            </a:r>
            <a:r>
              <a:rPr lang="cs-CZ" dirty="0"/>
              <a:t> posuzují a hájí práva a profesní zájmy svých členů,</a:t>
            </a:r>
          </a:p>
          <a:p>
            <a:r>
              <a:rPr lang="cs-CZ" b="1" dirty="0"/>
              <a:t>d)</a:t>
            </a:r>
            <a:r>
              <a:rPr lang="cs-CZ" dirty="0"/>
              <a:t> chrání profesní čest svých členů,</a:t>
            </a:r>
          </a:p>
          <a:p>
            <a:r>
              <a:rPr lang="cs-CZ" b="1" dirty="0"/>
              <a:t>e)</a:t>
            </a:r>
            <a:r>
              <a:rPr lang="cs-CZ" dirty="0"/>
              <a:t> vedou seznam členů.</a:t>
            </a:r>
          </a:p>
          <a:p>
            <a:endParaRPr lang="cs-CZ" dirty="0"/>
          </a:p>
        </p:txBody>
      </p:sp>
    </p:spTree>
    <p:extLst>
      <p:ext uri="{BB962C8B-B14F-4D97-AF65-F5344CB8AC3E}">
        <p14:creationId xmlns:p14="http://schemas.microsoft.com/office/powerpoint/2010/main" val="144494554"/>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t>Z hlediska disciplinární odpovědnosti je důležitý § 9 odst. 2 zákona č 220/1991 Sb.</a:t>
            </a:r>
          </a:p>
          <a:p>
            <a:r>
              <a:rPr lang="cs-CZ" b="1" dirty="0" smtClean="0"/>
              <a:t>(</a:t>
            </a:r>
            <a:r>
              <a:rPr lang="cs-CZ" b="1" dirty="0"/>
              <a:t>2)</a:t>
            </a:r>
            <a:r>
              <a:rPr lang="cs-CZ" dirty="0"/>
              <a:t> </a:t>
            </a:r>
            <a:r>
              <a:rPr lang="cs-CZ" u="sng" dirty="0"/>
              <a:t>Každý člen komory má povinnost</a:t>
            </a:r>
          </a:p>
          <a:p>
            <a:r>
              <a:rPr lang="cs-CZ" b="1" dirty="0"/>
              <a:t>a)</a:t>
            </a:r>
            <a:r>
              <a:rPr lang="cs-CZ" dirty="0"/>
              <a:t> vykonávat své povolání odborně, v souladu s jeho etikou a způsobem stanoveným zákony,</a:t>
            </a:r>
          </a:p>
          <a:p>
            <a:r>
              <a:rPr lang="cs-CZ" b="1" dirty="0"/>
              <a:t>b)</a:t>
            </a:r>
            <a:r>
              <a:rPr lang="cs-CZ" dirty="0"/>
              <a:t> dodržovat organizační, jednací, volební a disciplinární řád komory,</a:t>
            </a:r>
          </a:p>
          <a:p>
            <a:r>
              <a:rPr lang="cs-CZ" b="1" dirty="0"/>
              <a:t>c)</a:t>
            </a:r>
            <a:r>
              <a:rPr lang="cs-CZ" dirty="0"/>
              <a:t> řádně platit stanovené příspěvky,</a:t>
            </a:r>
          </a:p>
          <a:p>
            <a:r>
              <a:rPr lang="cs-CZ" b="1" dirty="0"/>
              <a:t>d)</a:t>
            </a:r>
            <a:r>
              <a:rPr lang="cs-CZ" dirty="0"/>
              <a:t> oznámit příslušným orgánům komory změny související s výkonem lékařského nebo lékárnického povolání,</a:t>
            </a:r>
          </a:p>
          <a:p>
            <a:r>
              <a:rPr lang="cs-CZ" b="1" dirty="0"/>
              <a:t>e)</a:t>
            </a:r>
            <a:r>
              <a:rPr lang="cs-CZ" dirty="0"/>
              <a:t> v případech stanovených komorou uzavřít odpovědnostní pojištění.</a:t>
            </a:r>
          </a:p>
          <a:p>
            <a:r>
              <a:rPr lang="cs-CZ" dirty="0" smtClean="0"/>
              <a:t>Pokud </a:t>
            </a:r>
            <a:r>
              <a:rPr lang="cs-CZ" dirty="0"/>
              <a:t>člen komory neplní své povinnosti, vystavuje se riziku sankcí (např. důtky, peněžité sankce, vyloučení z komory…).</a:t>
            </a:r>
          </a:p>
        </p:txBody>
      </p:sp>
    </p:spTree>
    <p:extLst>
      <p:ext uri="{BB962C8B-B14F-4D97-AF65-F5344CB8AC3E}">
        <p14:creationId xmlns:p14="http://schemas.microsoft.com/office/powerpoint/2010/main" val="3517456264"/>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smtClean="0">
                <a:solidFill>
                  <a:srgbClr val="00B050"/>
                </a:solidFill>
              </a:rPr>
              <a:t>Odpovědnost za přestupky</a:t>
            </a:r>
            <a:endParaRPr lang="cs-CZ" b="1" dirty="0">
              <a:solidFill>
                <a:srgbClr val="00B050"/>
              </a:solidFill>
            </a:endParaRPr>
          </a:p>
        </p:txBody>
      </p:sp>
      <p:sp>
        <p:nvSpPr>
          <p:cNvPr id="3" name="Zástupný symbol pro obsah 2"/>
          <p:cNvSpPr>
            <a:spLocks noGrp="1"/>
          </p:cNvSpPr>
          <p:nvPr>
            <p:ph idx="1"/>
          </p:nvPr>
        </p:nvSpPr>
        <p:spPr/>
        <p:txBody>
          <a:bodyPr>
            <a:normAutofit fontScale="62500" lnSpcReduction="20000"/>
          </a:bodyPr>
          <a:lstStyle/>
          <a:p>
            <a:r>
              <a:rPr lang="cs-CZ" dirty="0" smtClean="0"/>
              <a:t>Problematiku upravují zákony č. 250/2016 Sb., o odpovědnosti za přestupky a zákon č. 251/2016 Sb., o některých přestupcích, účinné od 1.7.2017.</a:t>
            </a:r>
          </a:p>
          <a:p>
            <a:r>
              <a:rPr lang="cs-CZ" dirty="0" smtClean="0"/>
              <a:t>§ </a:t>
            </a:r>
            <a:r>
              <a:rPr lang="cs-CZ" dirty="0"/>
              <a:t>5 zákona č. 250/2016 Sb</a:t>
            </a:r>
            <a:r>
              <a:rPr lang="cs-CZ" dirty="0" smtClean="0"/>
              <a:t>. vymezuje přestupek:</a:t>
            </a:r>
          </a:p>
          <a:p>
            <a:r>
              <a:rPr lang="cs-CZ" i="1" dirty="0" smtClean="0"/>
              <a:t>Přestupkem je společensky </a:t>
            </a:r>
            <a:r>
              <a:rPr lang="cs-CZ" i="1" dirty="0"/>
              <a:t>škodlivý protiprávní čin, který je v zákoně za přestupek výslovně označen a který vykazuje znaky stanovené zákonem, nejde-li o trestný čin</a:t>
            </a:r>
            <a:r>
              <a:rPr lang="cs-CZ" i="1" dirty="0" smtClean="0"/>
              <a:t>.</a:t>
            </a:r>
            <a:r>
              <a:rPr lang="cs-CZ" dirty="0" smtClean="0"/>
              <a:t> </a:t>
            </a:r>
          </a:p>
          <a:p>
            <a:r>
              <a:rPr lang="cs-CZ" dirty="0" smtClean="0"/>
              <a:t>Odpovědná za přestupek může být jak FO, tak i PO (k </a:t>
            </a:r>
            <a:r>
              <a:rPr lang="cs-CZ" dirty="0"/>
              <a:t>naplnění znaků přestupku </a:t>
            </a:r>
            <a:r>
              <a:rPr lang="cs-CZ" dirty="0" smtClean="0"/>
              <a:t>dojde </a:t>
            </a:r>
            <a:r>
              <a:rPr lang="cs-CZ" dirty="0"/>
              <a:t>jednáním </a:t>
            </a:r>
            <a:r>
              <a:rPr lang="cs-CZ" dirty="0" smtClean="0"/>
              <a:t>FO, </a:t>
            </a:r>
            <a:r>
              <a:rPr lang="cs-CZ" dirty="0"/>
              <a:t>která se za účelem posuzování odpovědnosti právnické osoby za přestupek považuje za osobu, jejíž jednání je přičitatelné právnické osobě a která porušila právní povinnost uloženou právnické </a:t>
            </a:r>
            <a:r>
              <a:rPr lang="cs-CZ" dirty="0" smtClean="0"/>
              <a:t>osobě – např. statutární orgán, člen statutárního orgánu…)</a:t>
            </a:r>
          </a:p>
          <a:p>
            <a:r>
              <a:rPr lang="cs-CZ" dirty="0" smtClean="0"/>
              <a:t>Na </a:t>
            </a:r>
            <a:r>
              <a:rPr lang="cs-CZ" dirty="0"/>
              <a:t>rozdíl od trestního práva dostačuje pro vznik </a:t>
            </a:r>
            <a:r>
              <a:rPr lang="cs-CZ" dirty="0" smtClean="0"/>
              <a:t>odpovědnosti za přestupek </a:t>
            </a:r>
            <a:r>
              <a:rPr lang="cs-CZ" u="sng" dirty="0"/>
              <a:t>zavinění z nedbalosti</a:t>
            </a:r>
            <a:r>
              <a:rPr lang="cs-CZ" dirty="0"/>
              <a:t>, nestanoví-li zákon výslovně, že je potřeba zavinění </a:t>
            </a:r>
            <a:r>
              <a:rPr lang="cs-CZ" dirty="0" smtClean="0"/>
              <a:t>úmyslného.</a:t>
            </a:r>
          </a:p>
          <a:p>
            <a:endParaRPr lang="cs-CZ" dirty="0"/>
          </a:p>
        </p:txBody>
      </p:sp>
    </p:spTree>
    <p:extLst>
      <p:ext uri="{BB962C8B-B14F-4D97-AF65-F5344CB8AC3E}">
        <p14:creationId xmlns:p14="http://schemas.microsoft.com/office/powerpoint/2010/main" val="793909435"/>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a:t>Nejběžnějšími přestupky v této oblasti budou  přestupky vztahující se k </a:t>
            </a:r>
            <a:r>
              <a:rPr lang="cs-CZ" u="sng" dirty="0"/>
              <a:t>povinné mlčenlivosti a nakládání se zdravotnickou dokumentací</a:t>
            </a:r>
            <a:r>
              <a:rPr lang="cs-CZ" dirty="0"/>
              <a:t> dle zákona o zdravotních službách a dle zákona č. </a:t>
            </a:r>
            <a:r>
              <a:rPr lang="cs-CZ" dirty="0" smtClean="0"/>
              <a:t>110/2019 </a:t>
            </a:r>
            <a:r>
              <a:rPr lang="cs-CZ" dirty="0"/>
              <a:t>Sb., o </a:t>
            </a:r>
            <a:r>
              <a:rPr lang="cs-CZ" dirty="0" smtClean="0"/>
              <a:t>zpracování osobních údajů či podle zákona č. 258/2000 Sb., o ochraně veřejného zdraví .</a:t>
            </a:r>
            <a:endParaRPr lang="cs-CZ" dirty="0"/>
          </a:p>
          <a:p>
            <a:r>
              <a:rPr lang="cs-CZ" dirty="0" smtClean="0"/>
              <a:t>Přestupky projednávají příslušné obecní úřady obcí </a:t>
            </a:r>
            <a:r>
              <a:rPr lang="cs-CZ" dirty="0"/>
              <a:t>s rozšířenou působností</a:t>
            </a:r>
            <a:r>
              <a:rPr lang="cs-CZ" dirty="0" smtClean="0"/>
              <a:t> nebo zvláštní orgány obcí (např. komise, které zřizuje starosta) a jiné správní orgány, stanoví-li tak zákon.</a:t>
            </a:r>
          </a:p>
          <a:p>
            <a:r>
              <a:rPr lang="cs-CZ" dirty="0" smtClean="0"/>
              <a:t>Za přestupek lze uložit </a:t>
            </a:r>
            <a:r>
              <a:rPr lang="cs-CZ" u="sng" dirty="0" smtClean="0"/>
              <a:t>tzv. správní trest</a:t>
            </a:r>
            <a:r>
              <a:rPr lang="cs-CZ" dirty="0" smtClean="0"/>
              <a:t>, kterým je:</a:t>
            </a:r>
          </a:p>
          <a:p>
            <a:r>
              <a:rPr lang="cs-CZ" u="sng" dirty="0" smtClean="0"/>
              <a:t>napomenutí, pokuta, zákaz činnosti, propadnutí věci nebo náhradní hodnoty, zveřejnění rozhodnutí o přestupku</a:t>
            </a:r>
            <a:r>
              <a:rPr lang="cs-CZ" dirty="0" smtClean="0"/>
              <a:t>. </a:t>
            </a:r>
            <a:endParaRPr lang="cs-CZ" dirty="0"/>
          </a:p>
        </p:txBody>
      </p:sp>
    </p:spTree>
    <p:extLst>
      <p:ext uri="{BB962C8B-B14F-4D97-AF65-F5344CB8AC3E}">
        <p14:creationId xmlns:p14="http://schemas.microsoft.com/office/powerpoint/2010/main" val="35842312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562074"/>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Autofit/>
          </a:bodyPr>
          <a:lstStyle/>
          <a:p>
            <a:r>
              <a:rPr lang="cs-CZ" sz="2400" b="1" dirty="0" smtClean="0"/>
              <a:t>d)</a:t>
            </a:r>
            <a:r>
              <a:rPr lang="cs-CZ" sz="2400" dirty="0" smtClean="0"/>
              <a:t> </a:t>
            </a:r>
            <a:r>
              <a:rPr lang="cs-CZ" sz="2400" u="sng" dirty="0" smtClean="0"/>
              <a:t>zdravotnická záchranná služba</a:t>
            </a:r>
            <a:r>
              <a:rPr lang="cs-CZ" sz="2400" dirty="0" smtClean="0"/>
              <a:t> </a:t>
            </a:r>
          </a:p>
          <a:p>
            <a:r>
              <a:rPr lang="cs-CZ" sz="2400" b="1" dirty="0" smtClean="0"/>
              <a:t>e)</a:t>
            </a:r>
            <a:r>
              <a:rPr lang="cs-CZ" sz="2400" dirty="0" smtClean="0"/>
              <a:t> </a:t>
            </a:r>
            <a:r>
              <a:rPr lang="cs-CZ" sz="2400" u="sng" dirty="0" smtClean="0"/>
              <a:t>zdravotnická dopravní služba</a:t>
            </a:r>
            <a:r>
              <a:rPr lang="cs-CZ" sz="2400" dirty="0" smtClean="0"/>
              <a:t>, </a:t>
            </a:r>
          </a:p>
          <a:p>
            <a:r>
              <a:rPr lang="cs-CZ" sz="2400" b="1" dirty="0" smtClean="0"/>
              <a:t>f</a:t>
            </a:r>
            <a:r>
              <a:rPr lang="cs-CZ" sz="2400" b="1" dirty="0"/>
              <a:t>)</a:t>
            </a:r>
            <a:r>
              <a:rPr lang="cs-CZ" sz="2400" dirty="0"/>
              <a:t> </a:t>
            </a:r>
            <a:r>
              <a:rPr lang="cs-CZ" sz="2400" u="sng" dirty="0"/>
              <a:t>přeprava pacientů neodkladné </a:t>
            </a:r>
            <a:r>
              <a:rPr lang="cs-CZ" sz="2400" u="sng" dirty="0" smtClean="0"/>
              <a:t>péče</a:t>
            </a:r>
            <a:endParaRPr lang="cs-CZ" sz="2400" dirty="0"/>
          </a:p>
          <a:p>
            <a:r>
              <a:rPr lang="cs-CZ" sz="2400" b="1" dirty="0"/>
              <a:t>g)</a:t>
            </a:r>
            <a:r>
              <a:rPr lang="cs-CZ" sz="2400" dirty="0"/>
              <a:t> zdravotní služby v rozsahu činnosti </a:t>
            </a:r>
            <a:r>
              <a:rPr lang="cs-CZ" sz="2400" u="sng" dirty="0"/>
              <a:t>odběrových zařízení nebo tkáňových </a:t>
            </a:r>
            <a:r>
              <a:rPr lang="cs-CZ" sz="2400" u="sng" dirty="0" smtClean="0"/>
              <a:t>zařízení, </a:t>
            </a:r>
          </a:p>
          <a:p>
            <a:r>
              <a:rPr lang="cs-CZ" sz="2400" b="1" dirty="0" smtClean="0"/>
              <a:t>h</a:t>
            </a:r>
            <a:r>
              <a:rPr lang="cs-CZ" sz="2400" b="1" dirty="0"/>
              <a:t>)</a:t>
            </a:r>
            <a:r>
              <a:rPr lang="cs-CZ" sz="2400" dirty="0"/>
              <a:t> zdravotní služby v rozsahu činnosti zařízení </a:t>
            </a:r>
            <a:r>
              <a:rPr lang="cs-CZ" sz="2400" u="sng" dirty="0"/>
              <a:t>transfuzní služby</a:t>
            </a:r>
            <a:r>
              <a:rPr lang="cs-CZ" sz="2400" dirty="0"/>
              <a:t> nebo krevní </a:t>
            </a:r>
            <a:r>
              <a:rPr lang="cs-CZ" sz="2400" dirty="0" smtClean="0"/>
              <a:t>banky, </a:t>
            </a:r>
          </a:p>
          <a:p>
            <a:r>
              <a:rPr lang="cs-CZ" sz="2400" b="1" dirty="0" smtClean="0"/>
              <a:t>i</a:t>
            </a:r>
            <a:r>
              <a:rPr lang="cs-CZ" sz="2400" b="1" dirty="0"/>
              <a:t>)</a:t>
            </a:r>
            <a:r>
              <a:rPr lang="cs-CZ" sz="2400" dirty="0"/>
              <a:t> </a:t>
            </a:r>
            <a:r>
              <a:rPr lang="cs-CZ" sz="2400" u="sng" dirty="0"/>
              <a:t>protialkoholní a </a:t>
            </a:r>
            <a:r>
              <a:rPr lang="cs-CZ" sz="2400" u="sng" dirty="0" err="1"/>
              <a:t>protitoxikomanická</a:t>
            </a:r>
            <a:r>
              <a:rPr lang="cs-CZ" sz="2400" u="sng" dirty="0"/>
              <a:t> záchytná </a:t>
            </a:r>
            <a:r>
              <a:rPr lang="cs-CZ" sz="2400" u="sng" dirty="0" smtClean="0"/>
              <a:t>služba</a:t>
            </a:r>
            <a:r>
              <a:rPr lang="cs-CZ" sz="2400" dirty="0" smtClean="0"/>
              <a:t>.</a:t>
            </a:r>
            <a:endParaRPr lang="cs-CZ" sz="2400" dirty="0"/>
          </a:p>
          <a:p>
            <a:endParaRPr lang="cs-CZ" sz="2400" dirty="0"/>
          </a:p>
        </p:txBody>
      </p:sp>
    </p:spTree>
    <p:extLst>
      <p:ext uri="{BB962C8B-B14F-4D97-AF65-F5344CB8AC3E}">
        <p14:creationId xmlns:p14="http://schemas.microsoft.com/office/powerpoint/2010/main" val="1860112038"/>
      </p:ext>
    </p:extLst>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374/2011 sb., o zdravotnické záchranné službě </a:t>
            </a:r>
            <a:endParaRPr lang="cs-CZ" dirty="0"/>
          </a:p>
        </p:txBody>
      </p:sp>
      <p:sp>
        <p:nvSpPr>
          <p:cNvPr id="3" name="Zástupný symbol pro obsah 2"/>
          <p:cNvSpPr>
            <a:spLocks noGrp="1"/>
          </p:cNvSpPr>
          <p:nvPr>
            <p:ph idx="1"/>
          </p:nvPr>
        </p:nvSpPr>
        <p:spPr>
          <a:xfrm>
            <a:off x="457200" y="1412776"/>
            <a:ext cx="8229600" cy="4713387"/>
          </a:xfrm>
        </p:spPr>
        <p:txBody>
          <a:bodyPr>
            <a:noAutofit/>
          </a:bodyPr>
          <a:lstStyle/>
          <a:p>
            <a:r>
              <a:rPr lang="cs-CZ" sz="2100" dirty="0" smtClean="0"/>
              <a:t>ZZS je specifický typ zdravotní služby, je upravena zvláštním zákonem</a:t>
            </a:r>
          </a:p>
          <a:p>
            <a:r>
              <a:rPr lang="cs-CZ" sz="2100" b="1" dirty="0" smtClean="0"/>
              <a:t>ZZS = zdravotní služba, jejímž rámci je na základě tísňová výzvy </a:t>
            </a:r>
            <a:r>
              <a:rPr lang="cs-CZ" sz="2100" b="1" dirty="0"/>
              <a:t>poskytována zejména přednemocniční neodkladná péče osobám se závažným postižením zdraví nebo v přímém ohrožení života</a:t>
            </a:r>
            <a:r>
              <a:rPr lang="cs-CZ" sz="2100" dirty="0"/>
              <a:t>. </a:t>
            </a:r>
            <a:endParaRPr lang="cs-CZ" sz="2100" dirty="0" smtClean="0"/>
          </a:p>
          <a:p>
            <a:r>
              <a:rPr lang="cs-CZ" sz="2100" dirty="0" smtClean="0"/>
              <a:t>Je odborně zajišťována  na základě tísňového volání na národní centrální linku 155, resp. v spolupráci s IZS evropským tísňovým číslem 112.</a:t>
            </a:r>
          </a:p>
          <a:p>
            <a:r>
              <a:rPr lang="cs-CZ" sz="2100" dirty="0" smtClean="0"/>
              <a:t>Součástí ZZS jsou i </a:t>
            </a:r>
            <a:r>
              <a:rPr lang="cs-CZ" sz="2100" u="sng" dirty="0" smtClean="0"/>
              <a:t>další činnosti, vymezené zákonem:</a:t>
            </a:r>
            <a:r>
              <a:rPr lang="cs-CZ" sz="2100" dirty="0" smtClean="0"/>
              <a:t> jedná se např. o leteckou záchrannou službu,  přepravu orgánů určených k transplantaci, poskytování instrukcí k zajištění první pomoci prostřednictvím elektronické komunikace, třídění osob v případech  hromadných neštěstích dle zásad urgentní medicíny, řízení a organizaci přednemocniční neodkladné péče, vyhodnocování stupně naléhavosti tísňového volání a rozhodování o nejvhodnějším řešení a další.  </a:t>
            </a:r>
            <a:endParaRPr lang="cs-CZ" sz="2100" dirty="0"/>
          </a:p>
        </p:txBody>
      </p:sp>
    </p:spTree>
    <p:extLst>
      <p:ext uri="{BB962C8B-B14F-4D97-AF65-F5344CB8AC3E}">
        <p14:creationId xmlns:p14="http://schemas.microsoft.com/office/powerpoint/2010/main" val="3287409808"/>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ZZS versus LSPP</a:t>
            </a:r>
            <a:endParaRPr lang="cs-CZ" dirty="0"/>
          </a:p>
        </p:txBody>
      </p:sp>
      <p:sp>
        <p:nvSpPr>
          <p:cNvPr id="3" name="Zástupný symbol pro obsah 2"/>
          <p:cNvSpPr>
            <a:spLocks noGrp="1"/>
          </p:cNvSpPr>
          <p:nvPr>
            <p:ph idx="1"/>
          </p:nvPr>
        </p:nvSpPr>
        <p:spPr/>
        <p:txBody>
          <a:bodyPr>
            <a:normAutofit fontScale="62500" lnSpcReduction="20000"/>
          </a:bodyPr>
          <a:lstStyle/>
          <a:p>
            <a:r>
              <a:rPr lang="cs-CZ" b="1" dirty="0" smtClean="0"/>
              <a:t>ZZS</a:t>
            </a:r>
            <a:r>
              <a:rPr lang="cs-CZ" dirty="0" smtClean="0"/>
              <a:t> je </a:t>
            </a:r>
            <a:r>
              <a:rPr lang="cs-CZ" dirty="0"/>
              <a:t>služba určená zejména k řešení náhlých a neočekávaných změn zdravotního stavu, zpravidla život bezprostředně nebo alespoň potenciálně ohrožujících</a:t>
            </a:r>
            <a:r>
              <a:rPr lang="cs-CZ" dirty="0" smtClean="0"/>
              <a:t>.</a:t>
            </a:r>
          </a:p>
          <a:p>
            <a:r>
              <a:rPr lang="cs-CZ" dirty="0" smtClean="0"/>
              <a:t> </a:t>
            </a:r>
            <a:r>
              <a:rPr lang="cs-CZ" dirty="0"/>
              <a:t>Indikací výjezdu jsou </a:t>
            </a:r>
            <a:r>
              <a:rPr lang="cs-CZ" dirty="0" smtClean="0"/>
              <a:t>především </a:t>
            </a:r>
            <a:r>
              <a:rPr lang="cs-CZ" dirty="0"/>
              <a:t>známky selhání nebo selhávání základních životních funkcí (vědomí, oběhu, dýchání), závažné úrazy, otravy a situace s výskytem většího počtu raněných. </a:t>
            </a:r>
            <a:endParaRPr lang="cs-CZ" dirty="0" smtClean="0"/>
          </a:p>
          <a:p>
            <a:r>
              <a:rPr lang="cs-CZ" b="1" dirty="0" smtClean="0"/>
              <a:t>Lékařská </a:t>
            </a:r>
            <a:r>
              <a:rPr lang="cs-CZ" b="1" dirty="0"/>
              <a:t>služba první </a:t>
            </a:r>
            <a:r>
              <a:rPr lang="cs-CZ" b="1" dirty="0" smtClean="0"/>
              <a:t>pomoci</a:t>
            </a:r>
            <a:r>
              <a:rPr lang="cs-CZ" dirty="0" smtClean="0"/>
              <a:t> – LSPP, „pohotovost“) </a:t>
            </a:r>
            <a:r>
              <a:rPr lang="cs-CZ" dirty="0"/>
              <a:t>je služba určená pro ošetření běžných, život neohrožujících onemocnění a pacientů s chronickým (dlouhodobým) onemocněním, jejichž zdravotní stav kolísá. Službu zajišťují výhradně praktičtí (dětští v případě dětské LSPP) lékaři. Lékaře je možné navštívit v pohotovostní ambulanci, případně si lze vyžádat jeho návštěvu v bytě. Rozsah vybavení a služeb odpovídá běžné praxi praktického lékaře, tj. je výrazně </a:t>
            </a:r>
            <a:r>
              <a:rPr lang="cs-CZ" dirty="0" smtClean="0"/>
              <a:t>omezenější než </a:t>
            </a:r>
            <a:r>
              <a:rPr lang="cs-CZ" dirty="0"/>
              <a:t>u </a:t>
            </a:r>
            <a:r>
              <a:rPr lang="cs-CZ" dirty="0" smtClean="0"/>
              <a:t>ZZS, </a:t>
            </a:r>
            <a:r>
              <a:rPr lang="cs-CZ" dirty="0"/>
              <a:t>ale naproti tomu LSPP disponuje např. recepty pro předpis léků </a:t>
            </a:r>
            <a:r>
              <a:rPr lang="cs-CZ" dirty="0" smtClean="0"/>
              <a:t>(ZZS </a:t>
            </a:r>
            <a:r>
              <a:rPr lang="cs-CZ" dirty="0"/>
              <a:t>zpravidla nikoliv, neboť by se neměla zabývat pacienty, kteří potřebují pouze domácí ošetřování). </a:t>
            </a:r>
          </a:p>
        </p:txBody>
      </p:sp>
    </p:spTree>
    <p:extLst>
      <p:ext uri="{BB962C8B-B14F-4D97-AF65-F5344CB8AC3E}">
        <p14:creationId xmlns:p14="http://schemas.microsoft.com/office/powerpoint/2010/main" val="715484213"/>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Dostupnost ZZS</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Je dána především plánem pokrytí území  kraje výjezdovými základnami, ten stanoví počet a rozmístění  výjezdových základen tak, aby místo události na území obcí bylo dosažitelné z nejbližší výjezdové základny v </a:t>
            </a:r>
            <a:r>
              <a:rPr lang="cs-CZ" b="1" u="sng" dirty="0" smtClean="0"/>
              <a:t>dojezdové době do 20 minut.</a:t>
            </a:r>
            <a:r>
              <a:rPr lang="cs-CZ" dirty="0" smtClean="0"/>
              <a:t> </a:t>
            </a:r>
          </a:p>
          <a:p>
            <a:r>
              <a:rPr lang="cs-CZ" dirty="0"/>
              <a:t>Dojezdová </a:t>
            </a:r>
            <a:r>
              <a:rPr lang="cs-CZ" dirty="0" smtClean="0"/>
              <a:t>(DD)se </a:t>
            </a:r>
            <a:r>
              <a:rPr lang="cs-CZ" dirty="0"/>
              <a:t>počítá od okamžiku </a:t>
            </a:r>
            <a:r>
              <a:rPr lang="cs-CZ" u="sng" dirty="0"/>
              <a:t>převzetí pokynu </a:t>
            </a:r>
            <a:r>
              <a:rPr lang="cs-CZ" dirty="0"/>
              <a:t>k výjezdu výjezdovou skupinou </a:t>
            </a:r>
            <a:r>
              <a:rPr lang="cs-CZ" u="sng" dirty="0"/>
              <a:t>od operátora </a:t>
            </a:r>
            <a:r>
              <a:rPr lang="cs-CZ" dirty="0"/>
              <a:t>zdravotnického operačního </a:t>
            </a:r>
            <a:r>
              <a:rPr lang="cs-CZ" dirty="0" smtClean="0"/>
              <a:t>střediska.</a:t>
            </a:r>
          </a:p>
          <a:p>
            <a:r>
              <a:rPr lang="cs-CZ" dirty="0" smtClean="0"/>
              <a:t>DD </a:t>
            </a:r>
            <a:r>
              <a:rPr lang="cs-CZ" u="sng" dirty="0" smtClean="0"/>
              <a:t>musí </a:t>
            </a:r>
            <a:r>
              <a:rPr lang="cs-CZ" u="sng" dirty="0"/>
              <a:t>být dodržena </a:t>
            </a:r>
            <a:r>
              <a:rPr lang="cs-CZ" dirty="0"/>
              <a:t>s výjimkou případů nenadálých nepříznivých dopravních nebo povětrnostních podmínek nebo jiných případů hodných zvláštního zřetele; v těchto případech si poskytovatel zdravotnické záchranné služby vyžádá pomoc od ostatních složek </a:t>
            </a:r>
            <a:r>
              <a:rPr lang="cs-CZ" dirty="0" smtClean="0"/>
              <a:t>IZS.</a:t>
            </a:r>
          </a:p>
          <a:p>
            <a:r>
              <a:rPr lang="cs-CZ" dirty="0"/>
              <a:t>Plán pokrytí území kraje výjezdovými základnami </a:t>
            </a:r>
            <a:r>
              <a:rPr lang="cs-CZ" u="sng" dirty="0"/>
              <a:t>vydává kraj</a:t>
            </a:r>
            <a:r>
              <a:rPr lang="cs-CZ" dirty="0"/>
              <a:t>; plán musí být krajem aktualizován nejméně jednou za 2 </a:t>
            </a:r>
            <a:r>
              <a:rPr lang="cs-CZ" dirty="0" smtClean="0"/>
              <a:t>roky.</a:t>
            </a:r>
            <a:endParaRPr lang="cs-CZ" dirty="0"/>
          </a:p>
        </p:txBody>
      </p:sp>
    </p:spTree>
    <p:extLst>
      <p:ext uri="{BB962C8B-B14F-4D97-AF65-F5344CB8AC3E}">
        <p14:creationId xmlns:p14="http://schemas.microsoft.com/office/powerpoint/2010/main" val="3378312391"/>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Poskytovatel ZZS</a:t>
            </a:r>
            <a:endParaRPr lang="cs-CZ" dirty="0"/>
          </a:p>
        </p:txBody>
      </p:sp>
      <p:sp>
        <p:nvSpPr>
          <p:cNvPr id="3" name="Zástupný symbol pro obsah 2"/>
          <p:cNvSpPr>
            <a:spLocks noGrp="1"/>
          </p:cNvSpPr>
          <p:nvPr>
            <p:ph idx="1"/>
          </p:nvPr>
        </p:nvSpPr>
        <p:spPr/>
        <p:txBody>
          <a:bodyPr>
            <a:normAutofit fontScale="77500" lnSpcReduction="20000"/>
          </a:bodyPr>
          <a:lstStyle/>
          <a:p>
            <a:r>
              <a:rPr lang="cs-CZ" dirty="0"/>
              <a:t>Poskytovatelem </a:t>
            </a:r>
            <a:r>
              <a:rPr lang="cs-CZ" dirty="0" smtClean="0"/>
              <a:t>ZZS je </a:t>
            </a:r>
            <a:r>
              <a:rPr lang="cs-CZ" dirty="0"/>
              <a:t>příspěvková organizace zřízená </a:t>
            </a:r>
            <a:r>
              <a:rPr lang="cs-CZ" dirty="0" smtClean="0"/>
              <a:t>krajem, </a:t>
            </a:r>
            <a:r>
              <a:rPr lang="cs-CZ" dirty="0"/>
              <a:t>která má oprávnění k poskytování zdravotnické záchranné služby podle zákona o zdravotních službách</a:t>
            </a:r>
            <a:r>
              <a:rPr lang="cs-CZ" dirty="0" smtClean="0"/>
              <a:t>.</a:t>
            </a:r>
          </a:p>
          <a:p>
            <a:r>
              <a:rPr lang="cs-CZ" dirty="0" smtClean="0"/>
              <a:t>Poskytovatel je povinen poskytovat ZZS </a:t>
            </a:r>
            <a:r>
              <a:rPr lang="cs-CZ" u="sng" dirty="0" smtClean="0"/>
              <a:t>nepřetržitě</a:t>
            </a:r>
            <a:r>
              <a:rPr lang="cs-CZ" dirty="0" smtClean="0"/>
              <a:t>, ZZS je součástí IZS (s Policií ČR a hasičským záchranným sborem).</a:t>
            </a:r>
          </a:p>
          <a:p>
            <a:r>
              <a:rPr lang="cs-CZ" dirty="0" smtClean="0"/>
              <a:t>Každý poskytovatel ZZS sestavuje </a:t>
            </a:r>
            <a:r>
              <a:rPr lang="cs-CZ" u="sng" dirty="0" smtClean="0"/>
              <a:t>tzv. traumatologický plán</a:t>
            </a:r>
            <a:r>
              <a:rPr lang="cs-CZ" dirty="0" smtClean="0"/>
              <a:t>, který </a:t>
            </a:r>
            <a:r>
              <a:rPr lang="cs-CZ" dirty="0"/>
              <a:t>stanoví opatření a postupy uplatňované poskytovatelem </a:t>
            </a:r>
            <a:r>
              <a:rPr lang="cs-CZ" dirty="0" smtClean="0"/>
              <a:t>ZZS při </a:t>
            </a:r>
            <a:r>
              <a:rPr lang="cs-CZ" dirty="0"/>
              <a:t>zajišťování a poskytování přednemocniční neodkladné péče v případě hromadných </a:t>
            </a:r>
            <a:r>
              <a:rPr lang="cs-CZ" dirty="0" smtClean="0"/>
              <a:t>neštěstí; aktualizuje se nejméně 1x za 2 roky a předkládá se ke schválení krajskému úřadu (nejprve je třeba ho s krajem projednat).</a:t>
            </a:r>
            <a:endParaRPr lang="cs-CZ" dirty="0"/>
          </a:p>
        </p:txBody>
      </p:sp>
    </p:spTree>
    <p:extLst>
      <p:ext uri="{BB962C8B-B14F-4D97-AF65-F5344CB8AC3E}">
        <p14:creationId xmlns:p14="http://schemas.microsoft.com/office/powerpoint/2010/main" val="3354160979"/>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Součinnost poskytovatelů akutní lůžkové péče při poskytování ZZS </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Poskytovatel akutní lůžkové péče je povinen:</a:t>
            </a:r>
          </a:p>
          <a:p>
            <a:r>
              <a:rPr lang="cs-CZ" b="1" dirty="0"/>
              <a:t>a)</a:t>
            </a:r>
            <a:r>
              <a:rPr lang="cs-CZ" dirty="0"/>
              <a:t> zřídit </a:t>
            </a:r>
            <a:r>
              <a:rPr lang="cs-CZ" u="sng" dirty="0"/>
              <a:t>kontaktní místo </a:t>
            </a:r>
            <a:r>
              <a:rPr lang="cs-CZ" dirty="0"/>
              <a:t>pro spolupráci s poskytovatelem </a:t>
            </a:r>
            <a:r>
              <a:rPr lang="cs-CZ" dirty="0" smtClean="0"/>
              <a:t>ZZS </a:t>
            </a:r>
            <a:r>
              <a:rPr lang="cs-CZ" dirty="0"/>
              <a:t>za účelem zajištění příjmu pacienta a neodkladného pokračování v poskytování zdravotních </a:t>
            </a:r>
            <a:r>
              <a:rPr lang="cs-CZ" dirty="0" smtClean="0"/>
              <a:t>služeb (může být součástí urgentního příjmu),</a:t>
            </a:r>
            <a:endParaRPr lang="cs-CZ" dirty="0"/>
          </a:p>
          <a:p>
            <a:r>
              <a:rPr lang="cs-CZ" b="1" dirty="0"/>
              <a:t>b)</a:t>
            </a:r>
            <a:r>
              <a:rPr lang="cs-CZ" dirty="0"/>
              <a:t> zajistit nepřetržité předávání informací o </a:t>
            </a:r>
            <a:r>
              <a:rPr lang="cs-CZ" u="sng" dirty="0"/>
              <a:t>počtu volných akutních lůžek </a:t>
            </a:r>
            <a:r>
              <a:rPr lang="cs-CZ" dirty="0"/>
              <a:t>svému kontaktnímu místu,</a:t>
            </a:r>
          </a:p>
          <a:p>
            <a:r>
              <a:rPr lang="cs-CZ" b="1" dirty="0"/>
              <a:t>c)</a:t>
            </a:r>
            <a:r>
              <a:rPr lang="cs-CZ" dirty="0"/>
              <a:t>  nepřetržitě </a:t>
            </a:r>
            <a:r>
              <a:rPr lang="cs-CZ" u="sng" dirty="0"/>
              <a:t>spolupracovat</a:t>
            </a:r>
            <a:r>
              <a:rPr lang="cs-CZ" dirty="0"/>
              <a:t> prostřednictvím kontaktního místa se </a:t>
            </a:r>
            <a:r>
              <a:rPr lang="cs-CZ" u="sng" dirty="0"/>
              <a:t>zdravotnickým operačním střediskem</a:t>
            </a:r>
            <a:endParaRPr lang="cs-CZ" dirty="0"/>
          </a:p>
          <a:p>
            <a:r>
              <a:rPr lang="cs-CZ" b="1" dirty="0"/>
              <a:t>d)</a:t>
            </a:r>
            <a:r>
              <a:rPr lang="cs-CZ" dirty="0"/>
              <a:t> bezodkladně informovat zdravotnické operační středisko </a:t>
            </a:r>
            <a:r>
              <a:rPr lang="cs-CZ" dirty="0" smtClean="0"/>
              <a:t>o </a:t>
            </a:r>
            <a:r>
              <a:rPr lang="cs-CZ" dirty="0"/>
              <a:t>provozních závadách a jiných skutečnostech, které podstatně omezují poskytování neodkladné péče,</a:t>
            </a:r>
          </a:p>
          <a:p>
            <a:r>
              <a:rPr lang="cs-CZ" b="1" dirty="0"/>
              <a:t>e)</a:t>
            </a:r>
            <a:r>
              <a:rPr lang="cs-CZ" dirty="0"/>
              <a:t> poskytnout na výzvu poskytovatele </a:t>
            </a:r>
            <a:r>
              <a:rPr lang="cs-CZ" dirty="0" smtClean="0"/>
              <a:t>ZZS </a:t>
            </a:r>
            <a:r>
              <a:rPr lang="cs-CZ" dirty="0"/>
              <a:t>součinnost při záchranných a likvidačních pracích při řešení mimořádných událostí a krizových situací.</a:t>
            </a:r>
          </a:p>
          <a:p>
            <a:endParaRPr lang="cs-CZ" dirty="0"/>
          </a:p>
        </p:txBody>
      </p:sp>
    </p:spTree>
    <p:extLst>
      <p:ext uri="{BB962C8B-B14F-4D97-AF65-F5344CB8AC3E}">
        <p14:creationId xmlns:p14="http://schemas.microsoft.com/office/powerpoint/2010/main" val="2414272909"/>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Organizace zdravotnického zařízení poskytovatele ZZS</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a:t>Zdravotnickým zařízením poskytovatele </a:t>
            </a:r>
            <a:r>
              <a:rPr lang="cs-CZ" dirty="0" smtClean="0"/>
              <a:t>ZZS se </a:t>
            </a:r>
            <a:r>
              <a:rPr lang="cs-CZ" dirty="0"/>
              <a:t>rozumí prostory a mobilní prostředky určené pro poskytování zdravotnické záchranné </a:t>
            </a:r>
            <a:r>
              <a:rPr lang="cs-CZ" dirty="0" smtClean="0"/>
              <a:t>služby</a:t>
            </a:r>
            <a:endParaRPr lang="cs-CZ" dirty="0"/>
          </a:p>
          <a:p>
            <a:r>
              <a:rPr lang="cs-CZ" u="sng" dirty="0" smtClean="0"/>
              <a:t>Tvoří ho vždy</a:t>
            </a:r>
            <a:r>
              <a:rPr lang="cs-CZ" dirty="0" smtClean="0"/>
              <a:t>:</a:t>
            </a:r>
            <a:endParaRPr lang="cs-CZ" dirty="0"/>
          </a:p>
          <a:p>
            <a:r>
              <a:rPr lang="cs-CZ" b="1" dirty="0"/>
              <a:t>a)</a:t>
            </a:r>
            <a:r>
              <a:rPr lang="cs-CZ" dirty="0"/>
              <a:t> ředitelství,</a:t>
            </a:r>
          </a:p>
          <a:p>
            <a:r>
              <a:rPr lang="cs-CZ" b="1" dirty="0"/>
              <a:t>b)</a:t>
            </a:r>
            <a:r>
              <a:rPr lang="cs-CZ" dirty="0"/>
              <a:t> zdravotnické operační středisko,</a:t>
            </a:r>
          </a:p>
          <a:p>
            <a:r>
              <a:rPr lang="cs-CZ" b="1" dirty="0"/>
              <a:t>c)</a:t>
            </a:r>
            <a:r>
              <a:rPr lang="cs-CZ" dirty="0"/>
              <a:t> výjezdové základny s výjezdovými skupinami,</a:t>
            </a:r>
          </a:p>
          <a:p>
            <a:r>
              <a:rPr lang="cs-CZ" b="1" dirty="0"/>
              <a:t>d)</a:t>
            </a:r>
            <a:r>
              <a:rPr lang="cs-CZ" dirty="0"/>
              <a:t> pracoviště krizové připravenosti,</a:t>
            </a:r>
          </a:p>
          <a:p>
            <a:r>
              <a:rPr lang="cs-CZ" b="1" dirty="0"/>
              <a:t>e)</a:t>
            </a:r>
            <a:r>
              <a:rPr lang="cs-CZ" dirty="0"/>
              <a:t> vzdělávací a výcvikové středisko.</a:t>
            </a:r>
          </a:p>
          <a:p>
            <a:endParaRPr lang="cs-CZ" dirty="0"/>
          </a:p>
        </p:txBody>
      </p:sp>
    </p:spTree>
    <p:extLst>
      <p:ext uri="{BB962C8B-B14F-4D97-AF65-F5344CB8AC3E}">
        <p14:creationId xmlns:p14="http://schemas.microsoft.com/office/powerpoint/2010/main" val="45787739"/>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Z provozního hlediska jsou nejvýznamnější součástí poskytovatele ZZS zdravotnické operační středisko a výjezdové základny s výjezdovými skupinami. </a:t>
            </a:r>
          </a:p>
          <a:p>
            <a:r>
              <a:rPr lang="cs-CZ" b="1" u="sng" dirty="0" smtClean="0"/>
              <a:t>Zdravotnické operační středisko </a:t>
            </a:r>
            <a:r>
              <a:rPr lang="cs-CZ" dirty="0" smtClean="0"/>
              <a:t> = centrálním pracovištěm operačního </a:t>
            </a:r>
            <a:r>
              <a:rPr lang="cs-CZ" dirty="0"/>
              <a:t>řízení, </a:t>
            </a:r>
            <a:r>
              <a:rPr lang="cs-CZ" dirty="0" smtClean="0"/>
              <a:t>pracuje </a:t>
            </a:r>
            <a:r>
              <a:rPr lang="cs-CZ" dirty="0"/>
              <a:t>v nepřetržitém </a:t>
            </a:r>
            <a:r>
              <a:rPr lang="cs-CZ" dirty="0" smtClean="0"/>
              <a:t>režimu.</a:t>
            </a:r>
          </a:p>
          <a:p>
            <a:r>
              <a:rPr lang="cs-CZ" dirty="0" smtClean="0"/>
              <a:t>Přijímá a vyhodnocuje tísňová volání , vydává pokyny výjezdovým skupinám, poskytuje instrukce k zajištění první pomoci prostřednictvím elektronické komunikace, zajišťuje komunikaci mezi poskytovatelem ZZS a poskytovateli akutní lůžkové péče, koordinuje předávání pacientů cílovým poskytovatelům akutní lůžkové péče…</a:t>
            </a:r>
          </a:p>
          <a:p>
            <a:r>
              <a:rPr lang="cs-CZ" b="1" u="sng" dirty="0" smtClean="0"/>
              <a:t>Výjezdová základna </a:t>
            </a:r>
            <a:r>
              <a:rPr lang="cs-CZ" dirty="0" smtClean="0"/>
              <a:t> = pracoviště, odkud je na pokyn operátora zdravotnického operačního střediska zpravidla vysílána výjezdová  skupina.</a:t>
            </a:r>
          </a:p>
          <a:p>
            <a:r>
              <a:rPr lang="cs-CZ" b="1" u="sng" dirty="0" smtClean="0"/>
              <a:t>Výjezdová skupina </a:t>
            </a:r>
            <a:r>
              <a:rPr lang="cs-CZ" dirty="0" smtClean="0"/>
              <a:t>má nejméně 2 členy z řad zdravotnických pracovníků, podle složení a povahy činnosti se člení na:</a:t>
            </a:r>
            <a:endParaRPr lang="cs-CZ" dirty="0"/>
          </a:p>
        </p:txBody>
      </p:sp>
    </p:spTree>
    <p:extLst>
      <p:ext uri="{BB962C8B-B14F-4D97-AF65-F5344CB8AC3E}">
        <p14:creationId xmlns:p14="http://schemas.microsoft.com/office/powerpoint/2010/main" val="2344317984"/>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b="1" dirty="0" smtClean="0"/>
              <a:t>a</a:t>
            </a:r>
            <a:r>
              <a:rPr lang="cs-CZ" b="1" dirty="0"/>
              <a:t>)</a:t>
            </a:r>
            <a:r>
              <a:rPr lang="cs-CZ" dirty="0"/>
              <a:t> výjezdové skupiny </a:t>
            </a:r>
            <a:r>
              <a:rPr lang="cs-CZ" u="sng" dirty="0"/>
              <a:t>rychlé</a:t>
            </a:r>
            <a:r>
              <a:rPr lang="cs-CZ" dirty="0"/>
              <a:t> </a:t>
            </a:r>
            <a:r>
              <a:rPr lang="cs-CZ" u="sng" dirty="0"/>
              <a:t>lékařské pomoci</a:t>
            </a:r>
            <a:r>
              <a:rPr lang="cs-CZ" dirty="0"/>
              <a:t>, jejichž členem je lékař,</a:t>
            </a:r>
          </a:p>
          <a:p>
            <a:r>
              <a:rPr lang="cs-CZ" b="1" dirty="0"/>
              <a:t>b)</a:t>
            </a:r>
            <a:r>
              <a:rPr lang="cs-CZ" dirty="0"/>
              <a:t> výjezdové skupiny </a:t>
            </a:r>
            <a:r>
              <a:rPr lang="cs-CZ" u="sng" dirty="0"/>
              <a:t>rychlé</a:t>
            </a:r>
            <a:r>
              <a:rPr lang="cs-CZ" dirty="0"/>
              <a:t> </a:t>
            </a:r>
            <a:r>
              <a:rPr lang="cs-CZ" u="sng" dirty="0"/>
              <a:t>zdravotnické pomoci</a:t>
            </a:r>
            <a:r>
              <a:rPr lang="cs-CZ" dirty="0"/>
              <a:t>, jejichž členy jsou zdravotničtí </a:t>
            </a:r>
            <a:r>
              <a:rPr lang="cs-CZ" dirty="0" smtClean="0"/>
              <a:t>pracovníci, nikoliv lékař</a:t>
            </a:r>
            <a:endParaRPr lang="cs-CZ" dirty="0"/>
          </a:p>
          <a:p>
            <a:r>
              <a:rPr lang="cs-CZ" dirty="0" smtClean="0"/>
              <a:t>a</a:t>
            </a:r>
          </a:p>
          <a:p>
            <a:r>
              <a:rPr lang="cs-CZ" b="1" u="sng" dirty="0" smtClean="0"/>
              <a:t>a) pozemní</a:t>
            </a:r>
          </a:p>
          <a:p>
            <a:r>
              <a:rPr lang="cs-CZ" b="1" u="sng" dirty="0" smtClean="0"/>
              <a:t>b) letecká</a:t>
            </a:r>
            <a:r>
              <a:rPr lang="cs-CZ" dirty="0" smtClean="0"/>
              <a:t> (</a:t>
            </a:r>
            <a:r>
              <a:rPr lang="cs-CZ" dirty="0"/>
              <a:t>může být zajištěna </a:t>
            </a:r>
            <a:r>
              <a:rPr lang="cs-CZ" dirty="0" smtClean="0"/>
              <a:t>Armádou ČR)</a:t>
            </a:r>
          </a:p>
          <a:p>
            <a:r>
              <a:rPr lang="cs-CZ" b="1" u="sng" dirty="0" smtClean="0"/>
              <a:t>c) vodní</a:t>
            </a:r>
          </a:p>
          <a:p>
            <a:endParaRPr lang="cs-CZ" dirty="0"/>
          </a:p>
        </p:txBody>
      </p:sp>
    </p:spTree>
    <p:extLst>
      <p:ext uri="{BB962C8B-B14F-4D97-AF65-F5344CB8AC3E}">
        <p14:creationId xmlns:p14="http://schemas.microsoft.com/office/powerpoint/2010/main" val="2181325371"/>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Oprávnění a povinnosti členů výjezdových skupin </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Členové výjezdových skupin (záchranáři) jsou oprávněni:</a:t>
            </a:r>
          </a:p>
          <a:p>
            <a:r>
              <a:rPr lang="cs-CZ" dirty="0" smtClean="0"/>
              <a:t>vstupovat do objektů, obydlí a </a:t>
            </a:r>
            <a:r>
              <a:rPr lang="cs-CZ" dirty="0"/>
              <a:t>na cizí pozemky, pokud se tam podle dostupných informací nachází osoba, které má být </a:t>
            </a:r>
            <a:r>
              <a:rPr lang="cs-CZ" dirty="0" smtClean="0"/>
              <a:t>přednemocniční péče poskytnuta,</a:t>
            </a:r>
          </a:p>
          <a:p>
            <a:r>
              <a:rPr lang="cs-CZ" dirty="0"/>
              <a:t>požadovat od </a:t>
            </a:r>
            <a:r>
              <a:rPr lang="cs-CZ" dirty="0" smtClean="0"/>
              <a:t>FO, </a:t>
            </a:r>
            <a:r>
              <a:rPr lang="cs-CZ" dirty="0"/>
              <a:t>které se zdržují na místě události nebo v jeho blízkosti, osobní nebo věcnou pomoc nezbytně a bezprostředně nutnou k poskytnutí </a:t>
            </a:r>
            <a:r>
              <a:rPr lang="cs-CZ" dirty="0" smtClean="0"/>
              <a:t>ZZS, </a:t>
            </a:r>
            <a:r>
              <a:rPr lang="cs-CZ" dirty="0"/>
              <a:t>a to v nezbytné míře a pokud tím tyto nebo jiné osoby nebudou vystaveny ohrožení života </a:t>
            </a:r>
            <a:r>
              <a:rPr lang="cs-CZ" dirty="0" smtClean="0"/>
              <a:t>nebo zdraví,</a:t>
            </a:r>
          </a:p>
          <a:p>
            <a:r>
              <a:rPr lang="cs-CZ" dirty="0"/>
              <a:t>požadovat od </a:t>
            </a:r>
            <a:r>
              <a:rPr lang="cs-CZ" dirty="0" smtClean="0"/>
              <a:t>FO a PO </a:t>
            </a:r>
            <a:r>
              <a:rPr lang="cs-CZ" dirty="0"/>
              <a:t>informace nezbytné k poskytnutí zdravotnické záchranné služby.</a:t>
            </a:r>
          </a:p>
          <a:p>
            <a:r>
              <a:rPr lang="cs-CZ" dirty="0" smtClean="0"/>
              <a:t>Pokud </a:t>
            </a:r>
            <a:r>
              <a:rPr lang="cs-CZ" dirty="0"/>
              <a:t>při poskytování osobní nebo věcné pomoci </a:t>
            </a:r>
            <a:r>
              <a:rPr lang="cs-CZ" dirty="0" smtClean="0"/>
              <a:t>(viz výše) </a:t>
            </a:r>
            <a:r>
              <a:rPr lang="cs-CZ" dirty="0"/>
              <a:t>vznikne osobám, které pomoc poskytly, prokazatelná škoda, odpovídá za škodu poskytovatel </a:t>
            </a:r>
            <a:r>
              <a:rPr lang="cs-CZ" dirty="0" smtClean="0"/>
              <a:t>ZZS, </a:t>
            </a:r>
            <a:r>
              <a:rPr lang="cs-CZ" dirty="0"/>
              <a:t>ledaže by ke škodě došlo i jinak nebo pokud byla škoda způsobena zaviněným jednáním poškozeného.</a:t>
            </a:r>
          </a:p>
          <a:p>
            <a:endParaRPr lang="cs-CZ" dirty="0"/>
          </a:p>
        </p:txBody>
      </p:sp>
    </p:spTree>
    <p:extLst>
      <p:ext uri="{BB962C8B-B14F-4D97-AF65-F5344CB8AC3E}">
        <p14:creationId xmlns:p14="http://schemas.microsoft.com/office/powerpoint/2010/main" val="3158163781"/>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u="sng" dirty="0" smtClean="0"/>
              <a:t>Členové výjezdových skupin jsou povinni:</a:t>
            </a:r>
          </a:p>
          <a:p>
            <a:r>
              <a:rPr lang="cs-CZ" dirty="0" smtClean="0"/>
              <a:t>Splnit pokyny operátora zdravotního operačního střediska k výjezdu, a to do 2 minut od obdržení tohoto pokynu.</a:t>
            </a:r>
          </a:p>
          <a:p>
            <a:r>
              <a:rPr lang="cs-CZ" dirty="0" smtClean="0"/>
              <a:t>Poskytovat přednemocniční neodkladnou péči </a:t>
            </a:r>
            <a:r>
              <a:rPr lang="cs-CZ" u="sng" dirty="0" smtClean="0"/>
              <a:t>i bez tísňové výzvy</a:t>
            </a:r>
            <a:r>
              <a:rPr lang="cs-CZ" dirty="0" smtClean="0"/>
              <a:t>; vedoucí výjezdové skupiny (VS) je povinen bezodkladně nahlásit </a:t>
            </a:r>
            <a:r>
              <a:rPr lang="cs-CZ" u="sng" dirty="0" smtClean="0"/>
              <a:t>čas zahájení </a:t>
            </a:r>
            <a:r>
              <a:rPr lang="cs-CZ" dirty="0" smtClean="0"/>
              <a:t>poskytování této péče a </a:t>
            </a:r>
            <a:r>
              <a:rPr lang="cs-CZ" u="sng" dirty="0" smtClean="0"/>
              <a:t>místo události </a:t>
            </a:r>
            <a:r>
              <a:rPr lang="cs-CZ" dirty="0" smtClean="0"/>
              <a:t>zdravotnickému operačnímu středisku.</a:t>
            </a:r>
          </a:p>
          <a:p>
            <a:r>
              <a:rPr lang="cs-CZ" u="sng" dirty="0" smtClean="0"/>
              <a:t>Vedoucí VS je oprávněn rozhodnout o </a:t>
            </a:r>
            <a:r>
              <a:rPr lang="cs-CZ" b="1" u="sng" dirty="0" smtClean="0"/>
              <a:t>neposkytnutí přednemocniční neodkladné péče </a:t>
            </a:r>
            <a:r>
              <a:rPr lang="cs-CZ" dirty="0" smtClean="0"/>
              <a:t>v místě události, pokud by:</a:t>
            </a:r>
          </a:p>
          <a:p>
            <a:r>
              <a:rPr lang="cs-CZ" dirty="0" smtClean="0"/>
              <a:t>a) byly bezprostředně </a:t>
            </a:r>
            <a:r>
              <a:rPr lang="cs-CZ" u="sng" dirty="0" smtClean="0"/>
              <a:t>ohroženy životy nebo zdraví členů VS</a:t>
            </a:r>
            <a:r>
              <a:rPr lang="cs-CZ" dirty="0" smtClean="0"/>
              <a:t> nebo</a:t>
            </a:r>
          </a:p>
          <a:p>
            <a:r>
              <a:rPr lang="cs-CZ" dirty="0" smtClean="0"/>
              <a:t>b)  měla být tato péče poskytnuta za podmínek, pro jejichž zvládnutí </a:t>
            </a:r>
            <a:r>
              <a:rPr lang="cs-CZ" u="sng" dirty="0" smtClean="0"/>
              <a:t>nebyli členové VS vycvičeni nebo vybaveni</a:t>
            </a:r>
            <a:r>
              <a:rPr lang="cs-CZ" dirty="0" smtClean="0"/>
              <a:t> vhodnými technickými nebo ochrannými prostředky.</a:t>
            </a:r>
          </a:p>
          <a:p>
            <a:r>
              <a:rPr lang="cs-CZ" dirty="0" smtClean="0"/>
              <a:t>Rozhodnutí o neposkytnutí této péče je vedoucí VS povinen neprodleně  oznámit operačnímu středisku s uvedením důvodu.      </a:t>
            </a:r>
            <a:endParaRPr lang="cs-CZ" dirty="0"/>
          </a:p>
        </p:txBody>
      </p:sp>
    </p:spTree>
    <p:extLst>
      <p:ext uri="{BB962C8B-B14F-4D97-AF65-F5344CB8AC3E}">
        <p14:creationId xmlns:p14="http://schemas.microsoft.com/office/powerpoint/2010/main" val="6311345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55000" lnSpcReduction="20000"/>
          </a:bodyPr>
          <a:lstStyle/>
          <a:p>
            <a:r>
              <a:rPr lang="cs-CZ" dirty="0"/>
              <a:t>Zdravotními službami se rovněž rozumí specifické zdravotní služby podle </a:t>
            </a:r>
            <a:r>
              <a:rPr lang="cs-CZ" b="1" u="sng" dirty="0"/>
              <a:t>zákona o specifických zdravotních službách</a:t>
            </a:r>
            <a:r>
              <a:rPr lang="cs-CZ" dirty="0"/>
              <a:t>, zdravotní služby podle </a:t>
            </a:r>
            <a:r>
              <a:rPr lang="cs-CZ" b="1" u="sng" dirty="0"/>
              <a:t>zákona upravujícího transplantace nebo zákona upravujícího umělé přerušení </a:t>
            </a:r>
            <a:r>
              <a:rPr lang="cs-CZ" b="1" u="sng" dirty="0" smtClean="0"/>
              <a:t>těhotenství.</a:t>
            </a:r>
            <a:endParaRPr lang="cs-CZ" dirty="0"/>
          </a:p>
          <a:p>
            <a:endParaRPr lang="cs-CZ" b="1" u="sng" dirty="0" smtClean="0"/>
          </a:p>
          <a:p>
            <a:r>
              <a:rPr lang="cs-CZ" b="1" u="sng" dirty="0" smtClean="0"/>
              <a:t>Zdravotní péče</a:t>
            </a:r>
            <a:r>
              <a:rPr lang="cs-CZ" dirty="0" smtClean="0"/>
              <a:t>:</a:t>
            </a:r>
          </a:p>
          <a:p>
            <a:r>
              <a:rPr lang="cs-CZ" b="1" dirty="0" smtClean="0"/>
              <a:t>a</a:t>
            </a:r>
            <a:r>
              <a:rPr lang="cs-CZ" b="1" dirty="0"/>
              <a:t>)</a:t>
            </a:r>
            <a:r>
              <a:rPr lang="cs-CZ" dirty="0"/>
              <a:t> </a:t>
            </a:r>
            <a:r>
              <a:rPr lang="cs-CZ" u="sng" dirty="0"/>
              <a:t>soubor činností a opatření prováděných </a:t>
            </a:r>
            <a:r>
              <a:rPr lang="cs-CZ" u="sng" dirty="0" smtClean="0"/>
              <a:t> zdravot. pracovníky u FO za </a:t>
            </a:r>
            <a:r>
              <a:rPr lang="cs-CZ" u="sng" dirty="0"/>
              <a:t>účelem</a:t>
            </a:r>
          </a:p>
          <a:p>
            <a:r>
              <a:rPr lang="cs-CZ" b="1" dirty="0"/>
              <a:t>1.</a:t>
            </a:r>
            <a:r>
              <a:rPr lang="cs-CZ" dirty="0"/>
              <a:t> předcházení, odhalení a odstranění nemoci, vady nebo zdravotního </a:t>
            </a:r>
            <a:r>
              <a:rPr lang="cs-CZ" dirty="0" smtClean="0"/>
              <a:t>stavu, </a:t>
            </a:r>
          </a:p>
          <a:p>
            <a:r>
              <a:rPr lang="cs-CZ" b="1" dirty="0" smtClean="0"/>
              <a:t>2</a:t>
            </a:r>
            <a:r>
              <a:rPr lang="cs-CZ" b="1" dirty="0"/>
              <a:t>.</a:t>
            </a:r>
            <a:r>
              <a:rPr lang="cs-CZ" dirty="0"/>
              <a:t> udržení, obnovení nebo zlepšení zdravotního a funkčního stavu,</a:t>
            </a:r>
          </a:p>
          <a:p>
            <a:r>
              <a:rPr lang="cs-CZ" b="1" dirty="0"/>
              <a:t>3.</a:t>
            </a:r>
            <a:r>
              <a:rPr lang="cs-CZ" dirty="0"/>
              <a:t> udržení a prodloužení života a zmírnění utrpení,</a:t>
            </a:r>
          </a:p>
          <a:p>
            <a:r>
              <a:rPr lang="cs-CZ" b="1" dirty="0"/>
              <a:t>4.</a:t>
            </a:r>
            <a:r>
              <a:rPr lang="cs-CZ" dirty="0"/>
              <a:t> pomoci při reprodukci a porodu,</a:t>
            </a:r>
          </a:p>
          <a:p>
            <a:r>
              <a:rPr lang="cs-CZ" b="1" dirty="0"/>
              <a:t>5.</a:t>
            </a:r>
            <a:r>
              <a:rPr lang="cs-CZ" dirty="0"/>
              <a:t> posuzování zdravotního </a:t>
            </a:r>
            <a:r>
              <a:rPr lang="cs-CZ" dirty="0" smtClean="0"/>
              <a:t>stavu;</a:t>
            </a:r>
            <a:endParaRPr lang="cs-CZ" dirty="0"/>
          </a:p>
          <a:p>
            <a:endParaRPr lang="cs-CZ" b="1" dirty="0" smtClean="0"/>
          </a:p>
          <a:p>
            <a:r>
              <a:rPr lang="cs-CZ" b="1" dirty="0" smtClean="0"/>
              <a:t>b</a:t>
            </a:r>
            <a:r>
              <a:rPr lang="cs-CZ" b="1" dirty="0"/>
              <a:t>)</a:t>
            </a:r>
            <a:r>
              <a:rPr lang="cs-CZ" dirty="0"/>
              <a:t> </a:t>
            </a:r>
            <a:r>
              <a:rPr lang="cs-CZ" u="sng" dirty="0"/>
              <a:t>preventivní, diagnostické, léčebné, léčebně rehabilitační, ošetřovatelské nebo jiné zdravotní výkony prováděné zdravotnickými pracovníky</a:t>
            </a:r>
            <a:r>
              <a:rPr lang="cs-CZ" dirty="0"/>
              <a:t> </a:t>
            </a:r>
            <a:r>
              <a:rPr lang="cs-CZ" dirty="0" smtClean="0"/>
              <a:t>za výše uvedeným účelem, </a:t>
            </a:r>
            <a:endParaRPr lang="cs-CZ" dirty="0"/>
          </a:p>
          <a:p>
            <a:r>
              <a:rPr lang="cs-CZ" b="1" dirty="0"/>
              <a:t>c)</a:t>
            </a:r>
            <a:r>
              <a:rPr lang="cs-CZ" dirty="0"/>
              <a:t> </a:t>
            </a:r>
            <a:r>
              <a:rPr lang="cs-CZ" u="sng" dirty="0"/>
              <a:t>odborné lékařské vyšetření podle zákona o ochraně zdraví před škodlivými účinky návykových látek</a:t>
            </a:r>
          </a:p>
          <a:p>
            <a:endParaRPr lang="cs-CZ" dirty="0"/>
          </a:p>
        </p:txBody>
      </p:sp>
    </p:spTree>
    <p:extLst>
      <p:ext uri="{BB962C8B-B14F-4D97-AF65-F5344CB8AC3E}">
        <p14:creationId xmlns:p14="http://schemas.microsoft.com/office/powerpoint/2010/main" val="3074328210"/>
      </p:ext>
    </p:extLst>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Financování činnosti poskytovatele ZZS</a:t>
            </a:r>
            <a:endParaRPr lang="cs-CZ" dirty="0"/>
          </a:p>
        </p:txBody>
      </p:sp>
      <p:sp>
        <p:nvSpPr>
          <p:cNvPr id="3" name="Zástupný symbol pro obsah 2"/>
          <p:cNvSpPr>
            <a:spLocks noGrp="1"/>
          </p:cNvSpPr>
          <p:nvPr>
            <p:ph idx="1"/>
          </p:nvPr>
        </p:nvSpPr>
        <p:spPr/>
        <p:txBody>
          <a:bodyPr>
            <a:normAutofit fontScale="85000" lnSpcReduction="20000"/>
          </a:bodyPr>
          <a:lstStyle/>
          <a:p>
            <a:r>
              <a:rPr lang="cs-CZ" u="sng" dirty="0" smtClean="0"/>
              <a:t>Činnost </a:t>
            </a:r>
            <a:r>
              <a:rPr lang="cs-CZ" u="sng" dirty="0"/>
              <a:t>poskytovatele </a:t>
            </a:r>
            <a:r>
              <a:rPr lang="cs-CZ" u="sng" dirty="0" smtClean="0"/>
              <a:t>ZZS  je financována:</a:t>
            </a:r>
            <a:endParaRPr lang="cs-CZ" u="sng" dirty="0"/>
          </a:p>
          <a:p>
            <a:r>
              <a:rPr lang="cs-CZ" b="1" dirty="0"/>
              <a:t>a)</a:t>
            </a:r>
            <a:r>
              <a:rPr lang="cs-CZ" dirty="0"/>
              <a:t> z veřejného zdravotního pojištění, jde-li o hrazené zdravotní služby,</a:t>
            </a:r>
          </a:p>
          <a:p>
            <a:r>
              <a:rPr lang="cs-CZ" b="1" dirty="0"/>
              <a:t>b)</a:t>
            </a:r>
            <a:r>
              <a:rPr lang="cs-CZ" dirty="0"/>
              <a:t> ze státního rozpočtu, ze kterého se hradí náklady na</a:t>
            </a:r>
          </a:p>
          <a:p>
            <a:r>
              <a:rPr lang="cs-CZ" b="1" dirty="0"/>
              <a:t>1.</a:t>
            </a:r>
            <a:r>
              <a:rPr lang="cs-CZ" dirty="0"/>
              <a:t> připravenost na řešení mimořádných událostí a krizových situací; výši úhrady stanoví vláda nařízením v závislosti na počtu osob s trvalým nebo hlášeným pobytem na území příslušného kraje,</a:t>
            </a:r>
          </a:p>
          <a:p>
            <a:r>
              <a:rPr lang="cs-CZ" b="1" dirty="0"/>
              <a:t>2.</a:t>
            </a:r>
            <a:r>
              <a:rPr lang="cs-CZ" dirty="0"/>
              <a:t> provoz letadel pro </a:t>
            </a:r>
            <a:r>
              <a:rPr lang="cs-CZ" dirty="0" smtClean="0"/>
              <a:t>ZZS,</a:t>
            </a:r>
            <a:endParaRPr lang="cs-CZ" dirty="0"/>
          </a:p>
          <a:p>
            <a:r>
              <a:rPr lang="cs-CZ" b="1" dirty="0"/>
              <a:t>c)</a:t>
            </a:r>
            <a:r>
              <a:rPr lang="cs-CZ" dirty="0"/>
              <a:t> z rozpočtů </a:t>
            </a:r>
            <a:r>
              <a:rPr lang="cs-CZ" dirty="0" smtClean="0"/>
              <a:t>krajů v případě ostatních nákladů, tyto se evidují odděleně </a:t>
            </a:r>
            <a:r>
              <a:rPr lang="cs-CZ" dirty="0"/>
              <a:t>od jiných zdravotních služeb a dalších činností.</a:t>
            </a:r>
          </a:p>
          <a:p>
            <a:endParaRPr lang="cs-CZ" dirty="0"/>
          </a:p>
        </p:txBody>
      </p:sp>
    </p:spTree>
    <p:extLst>
      <p:ext uri="{BB962C8B-B14F-4D97-AF65-F5344CB8AC3E}">
        <p14:creationId xmlns:p14="http://schemas.microsoft.com/office/powerpoint/2010/main" val="4082190005"/>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Působnost Ministerstva zdravotnictví a krajů</a:t>
            </a:r>
            <a:endParaRPr lang="cs-CZ" dirty="0"/>
          </a:p>
        </p:txBody>
      </p:sp>
      <p:sp>
        <p:nvSpPr>
          <p:cNvPr id="3" name="Zástupný symbol pro obsah 2"/>
          <p:cNvSpPr>
            <a:spLocks noGrp="1"/>
          </p:cNvSpPr>
          <p:nvPr>
            <p:ph idx="1"/>
          </p:nvPr>
        </p:nvSpPr>
        <p:spPr/>
        <p:txBody>
          <a:bodyPr>
            <a:normAutofit fontScale="92500" lnSpcReduction="10000"/>
          </a:bodyPr>
          <a:lstStyle/>
          <a:p>
            <a:r>
              <a:rPr lang="cs-CZ" b="1" u="sng" dirty="0" smtClean="0"/>
              <a:t>MZ</a:t>
            </a:r>
            <a:r>
              <a:rPr lang="cs-CZ" dirty="0" smtClean="0"/>
              <a:t> – metodicky řídí činnost ZZS a provádí koordinační činnost v připravenosti na řešení mimořádných a krizových situací; ve spolupráci s Ministerstvem vnitra koordinuje jednotný systém radiového spojení poskytovatelů ZZS a využívání národního čísla tísňového volání  155 plus plní další funkce uložené mu zákonem o ZZS</a:t>
            </a:r>
          </a:p>
          <a:p>
            <a:r>
              <a:rPr lang="cs-CZ" b="1" u="sng" dirty="0" smtClean="0"/>
              <a:t>Kraj</a:t>
            </a:r>
            <a:r>
              <a:rPr lang="cs-CZ" dirty="0" smtClean="0"/>
              <a:t> – je povinen zajistit nepřetržitou dostupnost ZZS v rozsahu stanoveném plánem pokrytí území kraje výjezdovými základnami.</a:t>
            </a:r>
            <a:endParaRPr lang="cs-CZ" dirty="0"/>
          </a:p>
        </p:txBody>
      </p:sp>
    </p:spTree>
    <p:extLst>
      <p:ext uri="{BB962C8B-B14F-4D97-AF65-F5344CB8AC3E}">
        <p14:creationId xmlns:p14="http://schemas.microsoft.com/office/powerpoint/2010/main" val="3729080457"/>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Přestupky FO a PO</a:t>
            </a:r>
            <a:endParaRPr lang="cs-CZ" dirty="0"/>
          </a:p>
        </p:txBody>
      </p:sp>
      <p:sp>
        <p:nvSpPr>
          <p:cNvPr id="3" name="Zástupný symbol pro obsah 2"/>
          <p:cNvSpPr>
            <a:spLocks noGrp="1"/>
          </p:cNvSpPr>
          <p:nvPr>
            <p:ph idx="1"/>
          </p:nvPr>
        </p:nvSpPr>
        <p:spPr/>
        <p:txBody>
          <a:bodyPr>
            <a:normAutofit fontScale="85000" lnSpcReduction="20000"/>
          </a:bodyPr>
          <a:lstStyle/>
          <a:p>
            <a:r>
              <a:rPr lang="cs-CZ" b="1" dirty="0"/>
              <a:t>Přestupky </a:t>
            </a:r>
            <a:r>
              <a:rPr lang="cs-CZ" b="1" dirty="0" smtClean="0"/>
              <a:t>FO</a:t>
            </a:r>
          </a:p>
          <a:p>
            <a:r>
              <a:rPr lang="cs-CZ" b="1" dirty="0" smtClean="0"/>
              <a:t>(1</a:t>
            </a:r>
            <a:r>
              <a:rPr lang="cs-CZ" b="1" dirty="0"/>
              <a:t>)</a:t>
            </a:r>
            <a:r>
              <a:rPr lang="cs-CZ" dirty="0"/>
              <a:t> Fyzická osoba se dopustí přestupku tím, že úmyslně v rozporu s § 17 odst. 3 užije na objektu, dopravním prostředku nebo oděvu na místě veřejnosti přístupném slovní spojení „zdravotnická záchranná služba“ včetně tvarů z něho odvozených.</a:t>
            </a:r>
          </a:p>
          <a:p>
            <a:r>
              <a:rPr lang="cs-CZ" b="1" dirty="0"/>
              <a:t>(2)</a:t>
            </a:r>
            <a:r>
              <a:rPr lang="cs-CZ" dirty="0"/>
              <a:t> Za </a:t>
            </a:r>
            <a:r>
              <a:rPr lang="cs-CZ" dirty="0" smtClean="0"/>
              <a:t>tento přestupek lze </a:t>
            </a:r>
            <a:r>
              <a:rPr lang="cs-CZ" dirty="0"/>
              <a:t>uložit pokutu do </a:t>
            </a:r>
            <a:r>
              <a:rPr lang="cs-CZ" dirty="0" smtClean="0"/>
              <a:t>250 000 Kč</a:t>
            </a:r>
          </a:p>
          <a:p>
            <a:r>
              <a:rPr lang="cs-CZ" b="1" dirty="0" smtClean="0"/>
              <a:t>Přestupky PO a FO podnikajících</a:t>
            </a:r>
          </a:p>
          <a:p>
            <a:r>
              <a:rPr lang="cs-CZ" dirty="0" smtClean="0"/>
              <a:t>PO a FO podnikající se dopustí přestupku stejným jednáním jako FO, dále užitím takového slovního spojení ve svém názvu či obchodní firmě. </a:t>
            </a:r>
          </a:p>
          <a:p>
            <a:r>
              <a:rPr lang="cs-CZ" dirty="0" smtClean="0"/>
              <a:t>Příjem z pokut je příjmem rozpočtu kraje. </a:t>
            </a:r>
            <a:endParaRPr lang="cs-CZ" dirty="0"/>
          </a:p>
          <a:p>
            <a:endParaRPr lang="cs-CZ" dirty="0"/>
          </a:p>
        </p:txBody>
      </p:sp>
    </p:spTree>
    <p:extLst>
      <p:ext uri="{BB962C8B-B14F-4D97-AF65-F5344CB8AC3E}">
        <p14:creationId xmlns:p14="http://schemas.microsoft.com/office/powerpoint/2010/main" val="2636679865"/>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Odchodné</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Zdravotnickému </a:t>
            </a:r>
            <a:r>
              <a:rPr lang="cs-CZ" dirty="0"/>
              <a:t>pracovníkovi, který vykonával činnosti při poskytování </a:t>
            </a:r>
            <a:r>
              <a:rPr lang="cs-CZ" dirty="0" smtClean="0"/>
              <a:t>ZZS </a:t>
            </a:r>
            <a:r>
              <a:rPr lang="cs-CZ" dirty="0"/>
              <a:t>v rozsahu nejméně poloviny stanovené týdenní pracovní doby </a:t>
            </a:r>
            <a:r>
              <a:rPr lang="cs-CZ" u="sng" dirty="0"/>
              <a:t>po dobu 15 let a dosáhl věku 50 let</a:t>
            </a:r>
            <a:r>
              <a:rPr lang="cs-CZ" dirty="0"/>
              <a:t>, přísluší odchodné při skončení pracovního poměru u zaměstnavatele, u něhož tyto činnosti vykonával; to neplatí, jestliže jeho pracovní poměr rozvázal zaměstnavatel okamžitým zrušením nebo výpovědí z důvodů, pro které by s ním mohl pracovní poměr okamžitě zrušit. Pro účely odchodného se sčítají veškeré předchozí doby, kdy zdravotnický pracovník vykonával činnosti při poskytování zdravotnické záchranné služby v rozsahu nejméně poloviny stanovené týdenní pracovní </a:t>
            </a:r>
            <a:r>
              <a:rPr lang="cs-CZ" dirty="0" smtClean="0"/>
              <a:t>doby.</a:t>
            </a:r>
          </a:p>
          <a:p>
            <a:r>
              <a:rPr lang="cs-CZ" dirty="0"/>
              <a:t>Základní výše odchodného činí jeden průměrný měsíční výdělek </a:t>
            </a:r>
            <a:r>
              <a:rPr lang="cs-CZ" dirty="0" smtClean="0"/>
              <a:t>zaměstnance. </a:t>
            </a:r>
            <a:r>
              <a:rPr lang="cs-CZ" dirty="0"/>
              <a:t>Za každý ukončený rok výkonu činností </a:t>
            </a:r>
            <a:r>
              <a:rPr lang="cs-CZ" dirty="0" smtClean="0"/>
              <a:t>nad </a:t>
            </a:r>
            <a:r>
              <a:rPr lang="cs-CZ" dirty="0"/>
              <a:t>dobu 15 let se odchodné zvyšuje o jednu třetinu průměrného měsíčního výdělku zaměstnance; celková výše odchodného </a:t>
            </a:r>
            <a:r>
              <a:rPr lang="cs-CZ" u="sng" dirty="0"/>
              <a:t>nesmí překročit šestinásobek jeho průměrného měsíčního </a:t>
            </a:r>
            <a:r>
              <a:rPr lang="cs-CZ" u="sng" dirty="0" smtClean="0"/>
              <a:t>výdělku</a:t>
            </a:r>
            <a:r>
              <a:rPr lang="cs-CZ" dirty="0" smtClean="0"/>
              <a:t>.</a:t>
            </a:r>
          </a:p>
          <a:p>
            <a:endParaRPr lang="cs-CZ" dirty="0"/>
          </a:p>
        </p:txBody>
      </p:sp>
    </p:spTree>
    <p:extLst>
      <p:ext uri="{BB962C8B-B14F-4D97-AF65-F5344CB8AC3E}">
        <p14:creationId xmlns:p14="http://schemas.microsoft.com/office/powerpoint/2010/main" val="2636069924"/>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Stupně naléhavosti tísňového volání </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Stanoví </a:t>
            </a:r>
            <a:r>
              <a:rPr lang="cs-CZ" b="1" dirty="0" smtClean="0"/>
              <a:t>vyhláška č. 240/2012 Sb., kterou se provádí zákon o ZZS</a:t>
            </a:r>
            <a:r>
              <a:rPr lang="cs-CZ" dirty="0" smtClean="0"/>
              <a:t>.</a:t>
            </a:r>
          </a:p>
          <a:p>
            <a:r>
              <a:rPr lang="cs-CZ" b="1" u="sng" dirty="0" smtClean="0"/>
              <a:t>Tísňové </a:t>
            </a:r>
            <a:r>
              <a:rPr lang="cs-CZ" b="1" u="sng" dirty="0"/>
              <a:t>volání má tyto stupně naléhavosti</a:t>
            </a:r>
            <a:r>
              <a:rPr lang="cs-CZ" dirty="0"/>
              <a:t>:</a:t>
            </a:r>
          </a:p>
          <a:p>
            <a:r>
              <a:rPr lang="cs-CZ" b="1" dirty="0" smtClean="0">
                <a:solidFill>
                  <a:srgbClr val="0070C0"/>
                </a:solidFill>
                <a:effectLst>
                  <a:outerShdw blurRad="38100" dist="38100" dir="2700000" algn="tl">
                    <a:srgbClr val="000000">
                      <a:alpha val="43137"/>
                    </a:srgbClr>
                  </a:outerShdw>
                </a:effectLst>
              </a:rPr>
              <a:t>1. </a:t>
            </a:r>
            <a:r>
              <a:rPr lang="cs-CZ" b="1" dirty="0">
                <a:solidFill>
                  <a:srgbClr val="0070C0"/>
                </a:solidFill>
                <a:effectLst>
                  <a:outerShdw blurRad="38100" dist="38100" dir="2700000" algn="tl">
                    <a:srgbClr val="000000">
                      <a:alpha val="43137"/>
                    </a:srgbClr>
                  </a:outerShdw>
                </a:effectLst>
              </a:rPr>
              <a:t>stupeň</a:t>
            </a:r>
            <a:r>
              <a:rPr lang="cs-CZ" dirty="0"/>
              <a:t>, jde-li o</a:t>
            </a:r>
          </a:p>
          <a:p>
            <a:r>
              <a:rPr lang="cs-CZ" b="1" dirty="0" smtClean="0"/>
              <a:t>a)</a:t>
            </a:r>
            <a:r>
              <a:rPr lang="cs-CZ" dirty="0"/>
              <a:t> osobu, u které </a:t>
            </a:r>
            <a:r>
              <a:rPr lang="cs-CZ" u="sng" dirty="0"/>
              <a:t>došlo k selhání nebo bezprostředně hrozí</a:t>
            </a:r>
            <a:r>
              <a:rPr lang="cs-CZ" dirty="0"/>
              <a:t> selhání základních životních funkcí, nebo</a:t>
            </a:r>
          </a:p>
          <a:p>
            <a:r>
              <a:rPr lang="cs-CZ" b="1" dirty="0" smtClean="0"/>
              <a:t>b)</a:t>
            </a:r>
            <a:r>
              <a:rPr lang="cs-CZ" dirty="0"/>
              <a:t> mimořádnou událost s hromadným postižením osob,</a:t>
            </a:r>
          </a:p>
          <a:p>
            <a:r>
              <a:rPr lang="cs-CZ" b="1" dirty="0" smtClean="0">
                <a:solidFill>
                  <a:srgbClr val="0070C0"/>
                </a:solidFill>
                <a:effectLst>
                  <a:outerShdw blurRad="38100" dist="38100" dir="2700000" algn="tl">
                    <a:srgbClr val="000000">
                      <a:alpha val="43137"/>
                    </a:srgbClr>
                  </a:outerShdw>
                </a:effectLst>
              </a:rPr>
              <a:t>2. stupeň</a:t>
            </a:r>
            <a:r>
              <a:rPr lang="cs-CZ" b="1" dirty="0" smtClean="0"/>
              <a:t>,</a:t>
            </a:r>
            <a:r>
              <a:rPr lang="cs-CZ" dirty="0" smtClean="0"/>
              <a:t> </a:t>
            </a:r>
            <a:r>
              <a:rPr lang="cs-CZ" dirty="0"/>
              <a:t>jde-li o osobu, u které </a:t>
            </a:r>
            <a:r>
              <a:rPr lang="cs-CZ" u="sng" dirty="0"/>
              <a:t>pravděpodobně hrozí selhání</a:t>
            </a:r>
            <a:r>
              <a:rPr lang="cs-CZ" dirty="0"/>
              <a:t> základních životních funkcí,</a:t>
            </a:r>
          </a:p>
          <a:p>
            <a:r>
              <a:rPr lang="cs-CZ" b="1" dirty="0" smtClean="0">
                <a:solidFill>
                  <a:srgbClr val="0070C0"/>
                </a:solidFill>
                <a:effectLst>
                  <a:outerShdw blurRad="38100" dist="38100" dir="2700000" algn="tl">
                    <a:srgbClr val="000000">
                      <a:alpha val="43137"/>
                    </a:srgbClr>
                  </a:outerShdw>
                </a:effectLst>
              </a:rPr>
              <a:t>3. </a:t>
            </a:r>
            <a:r>
              <a:rPr lang="cs-CZ" b="1" dirty="0">
                <a:solidFill>
                  <a:srgbClr val="0070C0"/>
                </a:solidFill>
                <a:effectLst>
                  <a:outerShdw blurRad="38100" dist="38100" dir="2700000" algn="tl">
                    <a:srgbClr val="000000">
                      <a:alpha val="43137"/>
                    </a:srgbClr>
                  </a:outerShdw>
                </a:effectLst>
              </a:rPr>
              <a:t>stupeň</a:t>
            </a:r>
            <a:r>
              <a:rPr lang="cs-CZ" dirty="0"/>
              <a:t>, jde-li o osobu, které </a:t>
            </a:r>
            <a:r>
              <a:rPr lang="cs-CZ" u="sng" dirty="0"/>
              <a:t>bezprostředně nehrozí selhání </a:t>
            </a:r>
            <a:r>
              <a:rPr lang="cs-CZ" dirty="0"/>
              <a:t>základních životních funkcí, ale jejíž stav vyžaduje poskytnutí zdravotnické záchranné služby,</a:t>
            </a:r>
          </a:p>
          <a:p>
            <a:r>
              <a:rPr lang="cs-CZ" b="1" dirty="0" smtClean="0">
                <a:solidFill>
                  <a:srgbClr val="0070C0"/>
                </a:solidFill>
                <a:effectLst>
                  <a:outerShdw blurRad="38100" dist="38100" dir="2700000" algn="tl">
                    <a:srgbClr val="000000">
                      <a:alpha val="43137"/>
                    </a:srgbClr>
                  </a:outerShdw>
                </a:effectLst>
              </a:rPr>
              <a:t>4. </a:t>
            </a:r>
            <a:r>
              <a:rPr lang="cs-CZ" b="1" dirty="0">
                <a:solidFill>
                  <a:srgbClr val="0070C0"/>
                </a:solidFill>
                <a:effectLst>
                  <a:outerShdw blurRad="38100" dist="38100" dir="2700000" algn="tl">
                    <a:srgbClr val="000000">
                      <a:alpha val="43137"/>
                    </a:srgbClr>
                  </a:outerShdw>
                </a:effectLst>
              </a:rPr>
              <a:t>stupeň</a:t>
            </a:r>
            <a:r>
              <a:rPr lang="cs-CZ" dirty="0"/>
              <a:t>, nejde-li o případy </a:t>
            </a:r>
            <a:r>
              <a:rPr lang="cs-CZ" dirty="0" smtClean="0"/>
              <a:t>spadající do 1-3 stupně, </a:t>
            </a:r>
            <a:r>
              <a:rPr lang="cs-CZ" dirty="0"/>
              <a:t>pokud operátor zdravotnického operačního střediska nebo pomocného operačního střediska rozhodne o vyslání výjezdové skupiny.</a:t>
            </a:r>
          </a:p>
          <a:p>
            <a:endParaRPr lang="cs-CZ" dirty="0" smtClean="0"/>
          </a:p>
          <a:p>
            <a:endParaRPr lang="cs-CZ" dirty="0"/>
          </a:p>
        </p:txBody>
      </p:sp>
    </p:spTree>
    <p:extLst>
      <p:ext uri="{BB962C8B-B14F-4D97-AF65-F5344CB8AC3E}">
        <p14:creationId xmlns:p14="http://schemas.microsoft.com/office/powerpoint/2010/main" val="3997991756"/>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Jednou stanovený stupeň naléhavosti se již během řešení dané události nemění. </a:t>
            </a:r>
          </a:p>
          <a:p>
            <a:r>
              <a:rPr lang="cs-CZ" dirty="0" smtClean="0"/>
              <a:t>Vyhláška stanoví pracovní postupy při vyhodnocování stupně naléhavosti tísňového volání, schéma vysílání výjezdových skupin, koordinaci přepravy postižených osob a jejich předávání do další odborné péče.</a:t>
            </a:r>
          </a:p>
          <a:p>
            <a:r>
              <a:rPr lang="cs-CZ" b="1" dirty="0" smtClean="0"/>
              <a:t>Operátor </a:t>
            </a:r>
            <a:r>
              <a:rPr lang="cs-CZ" dirty="0" smtClean="0"/>
              <a:t>zdravotnického operačního střediska má pravomoc </a:t>
            </a:r>
            <a:r>
              <a:rPr lang="cs-CZ" u="sng" dirty="0" smtClean="0"/>
              <a:t>rozhodnout o stupni naléhavosti tísňového volání</a:t>
            </a:r>
            <a:r>
              <a:rPr lang="cs-CZ" dirty="0" smtClean="0"/>
              <a:t> a podle toho vysílá na místo výjezdové skupiny </a:t>
            </a:r>
            <a:r>
              <a:rPr lang="cs-CZ" dirty="0" smtClean="0">
                <a:sym typeface="Wingdings"/>
              </a:rPr>
              <a:t></a:t>
            </a:r>
            <a:r>
              <a:rPr lang="cs-CZ" dirty="0" smtClean="0"/>
              <a:t> pokud se jedná o událost 1. stupně, přesměruje na toto místo </a:t>
            </a:r>
            <a:r>
              <a:rPr lang="cs-CZ" u="sng" dirty="0" smtClean="0"/>
              <a:t>nejbližší výjezdovou skupinu – vždy s lékařem</a:t>
            </a:r>
            <a:r>
              <a:rPr lang="cs-CZ" dirty="0" smtClean="0"/>
              <a:t>.</a:t>
            </a:r>
          </a:p>
          <a:p>
            <a:r>
              <a:rPr lang="cs-CZ" dirty="0" smtClean="0"/>
              <a:t>Operátor poskytuje tísňově volajícímu pokyny k laické první pomoci až do chvíle než dorazí na místo aktivovaná VS.</a:t>
            </a:r>
          </a:p>
          <a:p>
            <a:endParaRPr lang="cs-CZ" dirty="0"/>
          </a:p>
        </p:txBody>
      </p:sp>
    </p:spTree>
    <p:extLst>
      <p:ext uri="{BB962C8B-B14F-4D97-AF65-F5344CB8AC3E}">
        <p14:creationId xmlns:p14="http://schemas.microsoft.com/office/powerpoint/2010/main" val="4128357943"/>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Nasazení letecké výjezdové skupiny</a:t>
            </a:r>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smtClean="0"/>
              <a:t>Vysílá se na místo události:</a:t>
            </a:r>
          </a:p>
          <a:p>
            <a:r>
              <a:rPr lang="cs-CZ" b="1" dirty="0" smtClean="0"/>
              <a:t>a</a:t>
            </a:r>
            <a:r>
              <a:rPr lang="cs-CZ" b="1" dirty="0"/>
              <a:t>)</a:t>
            </a:r>
            <a:r>
              <a:rPr lang="cs-CZ" dirty="0"/>
              <a:t> v případě </a:t>
            </a:r>
            <a:r>
              <a:rPr lang="cs-CZ" dirty="0" smtClean="0"/>
              <a:t>1. nebo 2. </a:t>
            </a:r>
            <a:r>
              <a:rPr lang="cs-CZ" dirty="0"/>
              <a:t>stupně naléhavosti tísňového volání, pokud nelze dosáhnout místo události pozemní výjezdovou skupinou v době nezbytné pro účinné poskytnutí přednemocniční neodkladné péče,</a:t>
            </a:r>
          </a:p>
          <a:p>
            <a:r>
              <a:rPr lang="cs-CZ" b="1" dirty="0"/>
              <a:t>b)</a:t>
            </a:r>
            <a:r>
              <a:rPr lang="cs-CZ" dirty="0"/>
              <a:t> lze-li předpokládat zkrácení doby přepravy pacienta k cílovému poskytovateli akutní lůžkové péče leteckou výjezdovou skupinou o více než 15 minut ve srovnání s přepravou pozemní výjezdovou skupinou,</a:t>
            </a:r>
          </a:p>
          <a:p>
            <a:r>
              <a:rPr lang="cs-CZ" b="1" dirty="0"/>
              <a:t>c)</a:t>
            </a:r>
            <a:r>
              <a:rPr lang="cs-CZ" dirty="0"/>
              <a:t> pokud je místo události pro pozemní výjezdovou skupinu nepřístupné nebo obtížně přístupné, nebo</a:t>
            </a:r>
          </a:p>
          <a:p>
            <a:r>
              <a:rPr lang="cs-CZ" b="1" dirty="0"/>
              <a:t>d)</a:t>
            </a:r>
            <a:r>
              <a:rPr lang="cs-CZ" dirty="0"/>
              <a:t> lze-li předpokládat, že přepravou leteckou výjezdovou skupinou se významně omezí riziko možného zhoršení zdravotního stavu pacienta, které hrozí při jiném způsobu přepravy.</a:t>
            </a:r>
          </a:p>
          <a:p>
            <a:endParaRPr lang="cs-CZ" dirty="0"/>
          </a:p>
        </p:txBody>
      </p:sp>
    </p:spTree>
    <p:extLst>
      <p:ext uri="{BB962C8B-B14F-4D97-AF65-F5344CB8AC3E}">
        <p14:creationId xmlns:p14="http://schemas.microsoft.com/office/powerpoint/2010/main" val="3578651667"/>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dirty="0" smtClean="0"/>
              <a:t>Vyhláška stanoví i postupy činnosti ZZS v místě mimořádné události s hromadným postižením osob, stanoví úkoly pro výjezdovou skupinu, která dorazí na místo události jako první (např. odhad počtu raněných, mrtvých…).</a:t>
            </a:r>
          </a:p>
          <a:p>
            <a:r>
              <a:rPr lang="cs-CZ" b="1" u="sng" dirty="0" smtClean="0"/>
              <a:t>Na místě s hromadným postižením osob působí</a:t>
            </a:r>
            <a:r>
              <a:rPr lang="cs-CZ" dirty="0" smtClean="0"/>
              <a:t>:</a:t>
            </a:r>
          </a:p>
          <a:p>
            <a:r>
              <a:rPr lang="cs-CZ" b="1" dirty="0" smtClean="0"/>
              <a:t>a)</a:t>
            </a:r>
            <a:r>
              <a:rPr lang="cs-CZ" dirty="0" smtClean="0"/>
              <a:t> </a:t>
            </a:r>
            <a:r>
              <a:rPr lang="cs-CZ" b="1" dirty="0" smtClean="0">
                <a:solidFill>
                  <a:srgbClr val="0070C0"/>
                </a:solidFill>
                <a:effectLst>
                  <a:outerShdw blurRad="38100" dist="38100" dir="2700000" algn="tl">
                    <a:srgbClr val="000000">
                      <a:alpha val="43137"/>
                    </a:srgbClr>
                  </a:outerShdw>
                </a:effectLst>
              </a:rPr>
              <a:t>třídící skupina </a:t>
            </a:r>
            <a:r>
              <a:rPr lang="cs-CZ" dirty="0" smtClean="0"/>
              <a:t>– ta vyhledá postižené osoby v terénu a stanoví </a:t>
            </a:r>
            <a:r>
              <a:rPr lang="cs-CZ" dirty="0"/>
              <a:t>pořadí pro poskytnutí přednemocniční neodkladné péče jednotlivým postiženým </a:t>
            </a:r>
            <a:r>
              <a:rPr lang="cs-CZ" dirty="0" smtClean="0"/>
              <a:t>osobám, v případě velkého počtu postižených osob vybaví tyto osoby identifikační a třídící kartou s vyznačením předběžné diagnózy</a:t>
            </a:r>
          </a:p>
          <a:p>
            <a:r>
              <a:rPr lang="cs-CZ" b="1" dirty="0" smtClean="0"/>
              <a:t>b</a:t>
            </a:r>
            <a:r>
              <a:rPr lang="cs-CZ" b="1" dirty="0"/>
              <a:t>)</a:t>
            </a:r>
            <a:r>
              <a:rPr lang="cs-CZ" dirty="0"/>
              <a:t> </a:t>
            </a:r>
            <a:r>
              <a:rPr lang="cs-CZ" b="1" dirty="0" smtClean="0">
                <a:solidFill>
                  <a:srgbClr val="0070C0"/>
                </a:solidFill>
                <a:effectLst>
                  <a:outerShdw blurRad="38100" dist="38100" dir="2700000" algn="tl">
                    <a:srgbClr val="000000">
                      <a:alpha val="43137"/>
                    </a:srgbClr>
                  </a:outerShdw>
                </a:effectLst>
              </a:rPr>
              <a:t>skupina </a:t>
            </a:r>
            <a:r>
              <a:rPr lang="cs-CZ" b="1" dirty="0">
                <a:solidFill>
                  <a:srgbClr val="0070C0"/>
                </a:solidFill>
                <a:effectLst>
                  <a:outerShdw blurRad="38100" dist="38100" dir="2700000" algn="tl">
                    <a:srgbClr val="000000">
                      <a:alpha val="43137"/>
                    </a:srgbClr>
                  </a:outerShdw>
                </a:effectLst>
              </a:rPr>
              <a:t>přednemocniční neodkladné </a:t>
            </a:r>
            <a:r>
              <a:rPr lang="cs-CZ" b="1" dirty="0" smtClean="0">
                <a:solidFill>
                  <a:srgbClr val="0070C0"/>
                </a:solidFill>
                <a:effectLst>
                  <a:outerShdw blurRad="38100" dist="38100" dir="2700000" algn="tl">
                    <a:srgbClr val="000000">
                      <a:alpha val="43137"/>
                    </a:srgbClr>
                  </a:outerShdw>
                </a:effectLst>
              </a:rPr>
              <a:t>péče </a:t>
            </a:r>
            <a:r>
              <a:rPr lang="cs-CZ" dirty="0" smtClean="0"/>
              <a:t>-</a:t>
            </a:r>
            <a:r>
              <a:rPr lang="cs-CZ" dirty="0"/>
              <a:t>zajišťuje na svém stanovišti poskytnutí přednemocniční neodkladné péče postiženým </a:t>
            </a:r>
            <a:r>
              <a:rPr lang="cs-CZ" dirty="0" smtClean="0"/>
              <a:t>osobám, vždy </a:t>
            </a:r>
            <a:r>
              <a:rPr lang="cs-CZ" dirty="0"/>
              <a:t>provádí přetřídění postižených osob, které zohledňuje vývoj jejich zdravotního stavu, a stanovuje se pořadí jejich odsunu do zdravotnických zařízení </a:t>
            </a:r>
          </a:p>
          <a:p>
            <a:r>
              <a:rPr lang="cs-CZ" b="1" dirty="0"/>
              <a:t>c)</a:t>
            </a:r>
            <a:r>
              <a:rPr lang="cs-CZ" dirty="0"/>
              <a:t> </a:t>
            </a:r>
            <a:r>
              <a:rPr lang="cs-CZ" b="1" dirty="0" smtClean="0">
                <a:solidFill>
                  <a:srgbClr val="0070C0"/>
                </a:solidFill>
                <a:effectLst>
                  <a:outerShdw blurRad="38100" dist="38100" dir="2700000" algn="tl">
                    <a:srgbClr val="000000">
                      <a:alpha val="43137"/>
                    </a:srgbClr>
                  </a:outerShdw>
                </a:effectLst>
              </a:rPr>
              <a:t>skupina </a:t>
            </a:r>
            <a:r>
              <a:rPr lang="cs-CZ" b="1" dirty="0">
                <a:solidFill>
                  <a:srgbClr val="0070C0"/>
                </a:solidFill>
                <a:effectLst>
                  <a:outerShdw blurRad="38100" dist="38100" dir="2700000" algn="tl">
                    <a:srgbClr val="000000">
                      <a:alpha val="43137"/>
                    </a:srgbClr>
                  </a:outerShdw>
                </a:effectLst>
              </a:rPr>
              <a:t>odsunu postižených </a:t>
            </a:r>
            <a:r>
              <a:rPr lang="cs-CZ" b="1" dirty="0" smtClean="0">
                <a:solidFill>
                  <a:srgbClr val="0070C0"/>
                </a:solidFill>
                <a:effectLst>
                  <a:outerShdw blurRad="38100" dist="38100" dir="2700000" algn="tl">
                    <a:srgbClr val="000000">
                      <a:alpha val="43137"/>
                    </a:srgbClr>
                  </a:outerShdw>
                </a:effectLst>
              </a:rPr>
              <a:t>osob </a:t>
            </a:r>
            <a:r>
              <a:rPr lang="cs-CZ" dirty="0" smtClean="0"/>
              <a:t>- zajišťuje </a:t>
            </a:r>
            <a:r>
              <a:rPr lang="cs-CZ" dirty="0"/>
              <a:t>přepravu postižených osob ze svého stanoviště do zdravotnických zařízení</a:t>
            </a:r>
            <a:endParaRPr lang="cs-CZ" b="1" dirty="0">
              <a:solidFill>
                <a:srgbClr val="0070C0"/>
              </a:solidFill>
              <a:effectLst>
                <a:outerShdw blurRad="38100" dist="38100" dir="2700000" algn="tl">
                  <a:srgbClr val="000000">
                    <a:alpha val="43137"/>
                  </a:srgbClr>
                </a:outerShdw>
              </a:effectLst>
            </a:endParaRPr>
          </a:p>
          <a:p>
            <a:endParaRPr lang="cs-CZ" dirty="0"/>
          </a:p>
        </p:txBody>
      </p:sp>
    </p:spTree>
    <p:extLst>
      <p:ext uri="{BB962C8B-B14F-4D97-AF65-F5344CB8AC3E}">
        <p14:creationId xmlns:p14="http://schemas.microsoft.com/office/powerpoint/2010/main" val="1065742345"/>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pic>
        <p:nvPicPr>
          <p:cNvPr id="2050" name="Picture 2" descr="Třídění pacientů – Wikipedi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11560" y="1916832"/>
            <a:ext cx="5192884" cy="18002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START [Režim kompatibil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3861048"/>
            <a:ext cx="3960440" cy="18478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0472926"/>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Každá z těchto skupin má na místě zásahu své stanoviště, které je označeno značkou a nápisem a současně označeno </a:t>
            </a:r>
            <a:r>
              <a:rPr lang="cs-CZ" dirty="0"/>
              <a:t>vytyčovací páskou</a:t>
            </a:r>
            <a:r>
              <a:rPr lang="cs-CZ" dirty="0" smtClean="0"/>
              <a:t>.</a:t>
            </a:r>
          </a:p>
          <a:p>
            <a:r>
              <a:rPr lang="cs-CZ" dirty="0" smtClean="0"/>
              <a:t>Činnost skupiny řídí její </a:t>
            </a:r>
            <a:r>
              <a:rPr lang="cs-CZ" u="sng" dirty="0" smtClean="0"/>
              <a:t>vedoucí</a:t>
            </a:r>
            <a:r>
              <a:rPr lang="cs-CZ" dirty="0" smtClean="0"/>
              <a:t>.</a:t>
            </a:r>
          </a:p>
          <a:p>
            <a:r>
              <a:rPr lang="cs-CZ" dirty="0" smtClean="0"/>
              <a:t>Členové </a:t>
            </a:r>
            <a:r>
              <a:rPr lang="cs-CZ" dirty="0"/>
              <a:t>zdravotnické složky jsou v místě mimořádné události s hromadným postižením osob </a:t>
            </a:r>
            <a:r>
              <a:rPr lang="cs-CZ" u="sng" dirty="0"/>
              <a:t>označeni</a:t>
            </a:r>
            <a:r>
              <a:rPr lang="cs-CZ" dirty="0"/>
              <a:t> </a:t>
            </a:r>
            <a:r>
              <a:rPr lang="cs-CZ" dirty="0" smtClean="0"/>
              <a:t>(např. </a:t>
            </a:r>
            <a:r>
              <a:rPr lang="cs-CZ" dirty="0"/>
              <a:t>vedoucí zdravotnické složky na zadní části reflexní vesty nápisem „VEDOUCÍ ZDRAVOTNICKÉ SLOŽKY</a:t>
            </a:r>
            <a:r>
              <a:rPr lang="cs-CZ" dirty="0" smtClean="0"/>
              <a:t>“, </a:t>
            </a:r>
            <a:r>
              <a:rPr lang="cs-CZ" dirty="0"/>
              <a:t>člen třídící skupiny na zadní části reflexní vesty nápisem „TŘÍDĚNÍ“ nebo bílou rukávovou páskou s červeným nápisem „TR“ na levé </a:t>
            </a:r>
            <a:r>
              <a:rPr lang="cs-CZ" dirty="0" smtClean="0"/>
              <a:t>paži, </a:t>
            </a:r>
            <a:r>
              <a:rPr lang="cs-CZ" dirty="0"/>
              <a:t>vedoucí skupiny odsunu postižených osob na zadní části reflexní vesty nápisem „VEDOUCÍ ODSUNU“ nebo bílou rukávovou páskou s červeným nápisem „VO“ na levé </a:t>
            </a:r>
            <a:r>
              <a:rPr lang="cs-CZ" dirty="0" smtClean="0"/>
              <a:t>paži).</a:t>
            </a:r>
            <a:endParaRPr lang="cs-CZ" dirty="0"/>
          </a:p>
        </p:txBody>
      </p:sp>
    </p:spTree>
    <p:extLst>
      <p:ext uri="{BB962C8B-B14F-4D97-AF65-F5344CB8AC3E}">
        <p14:creationId xmlns:p14="http://schemas.microsoft.com/office/powerpoint/2010/main" val="28856133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Subjekty zdravotní služby</a:t>
            </a:r>
            <a:endParaRPr lang="cs-CZ" dirty="0"/>
          </a:p>
        </p:txBody>
      </p:sp>
      <p:sp>
        <p:nvSpPr>
          <p:cNvPr id="3" name="Zástupný symbol pro obsah 2"/>
          <p:cNvSpPr>
            <a:spLocks noGrp="1"/>
          </p:cNvSpPr>
          <p:nvPr>
            <p:ph idx="1"/>
          </p:nvPr>
        </p:nvSpPr>
        <p:spPr/>
        <p:txBody>
          <a:bodyPr>
            <a:normAutofit fontScale="77500" lnSpcReduction="20000"/>
          </a:bodyPr>
          <a:lstStyle/>
          <a:p>
            <a:r>
              <a:rPr lang="cs-CZ" b="1" u="sng" dirty="0" smtClean="0"/>
              <a:t>Pacient</a:t>
            </a:r>
            <a:r>
              <a:rPr lang="cs-CZ" dirty="0" smtClean="0"/>
              <a:t> = FO, </a:t>
            </a:r>
            <a:r>
              <a:rPr lang="cs-CZ" dirty="0"/>
              <a:t>které jsou poskytovány zdravotní </a:t>
            </a:r>
            <a:r>
              <a:rPr lang="cs-CZ" dirty="0" smtClean="0"/>
              <a:t>služby (bez ohledu na to, zda je to osoba zdravá či nemocná).</a:t>
            </a:r>
            <a:endParaRPr lang="cs-CZ" dirty="0"/>
          </a:p>
          <a:p>
            <a:r>
              <a:rPr lang="cs-CZ" b="1" u="sng" dirty="0" smtClean="0"/>
              <a:t>Ošetřující zdravotnický pracovník </a:t>
            </a:r>
            <a:r>
              <a:rPr lang="cs-CZ" dirty="0" smtClean="0"/>
              <a:t>= </a:t>
            </a:r>
            <a:r>
              <a:rPr lang="cs-CZ" dirty="0"/>
              <a:t>zdravotnický pracovník, který navrhuje, koordinuje, poskytuje a vyhodnocuje individuální léčebný postup u konkrétního pacienta a koordinuje poskytování dalších potřebných zdravotních služeb</a:t>
            </a:r>
            <a:r>
              <a:rPr lang="cs-CZ" dirty="0" smtClean="0"/>
              <a:t>.</a:t>
            </a:r>
          </a:p>
          <a:p>
            <a:r>
              <a:rPr lang="cs-CZ" b="1" u="sng" dirty="0" smtClean="0"/>
              <a:t>Registrující poskytovatel </a:t>
            </a:r>
            <a:r>
              <a:rPr lang="cs-CZ" dirty="0" smtClean="0"/>
              <a:t>= </a:t>
            </a:r>
            <a:r>
              <a:rPr lang="cs-CZ" dirty="0"/>
              <a:t>poskytovatel ambulantní péče v oboru </a:t>
            </a:r>
            <a:r>
              <a:rPr lang="cs-CZ" u="sng" dirty="0"/>
              <a:t>všeobecné praktické lékařství, </a:t>
            </a:r>
            <a:r>
              <a:rPr lang="cs-CZ" u="sng" dirty="0" smtClean="0"/>
              <a:t>praktické </a:t>
            </a:r>
            <a:r>
              <a:rPr lang="cs-CZ" u="sng" dirty="0"/>
              <a:t>lékařství pro děti a dorost, </a:t>
            </a:r>
            <a:r>
              <a:rPr lang="cs-CZ" u="sng" dirty="0" smtClean="0"/>
              <a:t>zubní </a:t>
            </a:r>
            <a:r>
              <a:rPr lang="cs-CZ" u="sng" dirty="0"/>
              <a:t>lékařství nebo </a:t>
            </a:r>
            <a:r>
              <a:rPr lang="cs-CZ" u="sng" dirty="0" smtClean="0"/>
              <a:t>gynekologie </a:t>
            </a:r>
            <a:r>
              <a:rPr lang="cs-CZ" u="sng" dirty="0"/>
              <a:t>a porodnictví</a:t>
            </a:r>
            <a:r>
              <a:rPr lang="cs-CZ" dirty="0"/>
              <a:t>, který přijal pacienta do péče za účelem poskytnutí primární ambulantní </a:t>
            </a:r>
            <a:r>
              <a:rPr lang="cs-CZ" dirty="0" smtClean="0"/>
              <a:t>péče (poskytují především preventivní péči).</a:t>
            </a:r>
          </a:p>
          <a:p>
            <a:endParaRPr lang="cs-CZ" b="1" u="sng" dirty="0" smtClean="0"/>
          </a:p>
          <a:p>
            <a:endParaRPr lang="cs-CZ" dirty="0" smtClean="0"/>
          </a:p>
          <a:p>
            <a:endParaRPr lang="cs-CZ" dirty="0"/>
          </a:p>
          <a:p>
            <a:endParaRPr lang="cs-CZ" dirty="0"/>
          </a:p>
          <a:p>
            <a:endParaRPr lang="cs-CZ" dirty="0"/>
          </a:p>
        </p:txBody>
      </p:sp>
    </p:spTree>
    <p:extLst>
      <p:ext uri="{BB962C8B-B14F-4D97-AF65-F5344CB8AC3E}">
        <p14:creationId xmlns:p14="http://schemas.microsoft.com/office/powerpoint/2010/main" val="1601381338"/>
      </p:ext>
    </p:extLst>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Děkuji Vám za pozornost.</a:t>
            </a:r>
            <a:endParaRPr lang="cs-CZ" dirty="0"/>
          </a:p>
        </p:txBody>
      </p:sp>
      <p:sp>
        <p:nvSpPr>
          <p:cNvPr id="3" name="Podnadpis 2"/>
          <p:cNvSpPr>
            <a:spLocks noGrp="1"/>
          </p:cNvSpPr>
          <p:nvPr>
            <p:ph type="subTitle" idx="1"/>
          </p:nvPr>
        </p:nvSpPr>
        <p:spPr/>
        <p:txBody>
          <a:bodyPr/>
          <a:lstStyle/>
          <a:p>
            <a:endParaRPr lang="cs-CZ"/>
          </a:p>
        </p:txBody>
      </p:sp>
    </p:spTree>
    <p:extLst>
      <p:ext uri="{BB962C8B-B14F-4D97-AF65-F5344CB8AC3E}">
        <p14:creationId xmlns:p14="http://schemas.microsoft.com/office/powerpoint/2010/main" val="20966229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Zdravotní služby a zdravotní péče</a:t>
            </a:r>
            <a:br>
              <a:rPr lang="cs-CZ" dirty="0" smtClean="0"/>
            </a:br>
            <a:r>
              <a:rPr lang="cs-CZ" dirty="0" smtClean="0"/>
              <a:t>(druhy a formy) </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a:t>Druhy zdravotní péče podle </a:t>
            </a:r>
            <a:r>
              <a:rPr lang="cs-CZ" b="1" u="sng" dirty="0">
                <a:solidFill>
                  <a:srgbClr val="FF0000"/>
                </a:solidFill>
              </a:rPr>
              <a:t>časové naléhavosti jejího poskytnutí </a:t>
            </a:r>
            <a:r>
              <a:rPr lang="cs-CZ" dirty="0" smtClean="0"/>
              <a:t>jsou:</a:t>
            </a:r>
          </a:p>
          <a:p>
            <a:r>
              <a:rPr lang="cs-CZ" dirty="0" smtClean="0"/>
              <a:t>a) </a:t>
            </a:r>
            <a:r>
              <a:rPr lang="cs-CZ" b="1" u="sng" dirty="0" smtClean="0"/>
              <a:t>neodkladná péče </a:t>
            </a:r>
            <a:r>
              <a:rPr lang="cs-CZ" dirty="0" smtClean="0"/>
              <a:t>– jejím účelem je omezit  vliv náhlých stavů, které bezprostředně ohrožují život nebo zdraví pacienta či působí náhlou nebo intenzivní bolest; její poskytnutí nesmí být poskytovatelem odmítnuto;</a:t>
            </a:r>
          </a:p>
          <a:p>
            <a:r>
              <a:rPr lang="cs-CZ" dirty="0" smtClean="0"/>
              <a:t>b) </a:t>
            </a:r>
            <a:r>
              <a:rPr lang="cs-CZ" b="1" u="sng" dirty="0" smtClean="0"/>
              <a:t>akutní péče </a:t>
            </a:r>
            <a:r>
              <a:rPr lang="cs-CZ" dirty="0" smtClean="0"/>
              <a:t>- </a:t>
            </a:r>
            <a:r>
              <a:rPr lang="cs-CZ" dirty="0"/>
              <a:t>účelem je odvrácení </a:t>
            </a:r>
            <a:r>
              <a:rPr lang="cs-CZ" dirty="0" smtClean="0"/>
              <a:t>nebo snížení rizika vážného </a:t>
            </a:r>
            <a:r>
              <a:rPr lang="cs-CZ" dirty="0"/>
              <a:t>zhoršení zdravotního </a:t>
            </a:r>
            <a:r>
              <a:rPr lang="cs-CZ" dirty="0" smtClean="0"/>
              <a:t>stavu; </a:t>
            </a:r>
          </a:p>
          <a:p>
            <a:r>
              <a:rPr lang="cs-CZ" dirty="0" smtClean="0"/>
              <a:t>c) </a:t>
            </a:r>
            <a:r>
              <a:rPr lang="cs-CZ" b="1" u="sng" dirty="0" smtClean="0"/>
              <a:t>nezbytná péče </a:t>
            </a:r>
            <a:r>
              <a:rPr lang="cs-CZ" dirty="0" smtClean="0"/>
              <a:t>– péče, kterou vyžaduje </a:t>
            </a:r>
            <a:r>
              <a:rPr lang="cs-CZ" dirty="0"/>
              <a:t>zdravotní stav pacienta, který je zahraničním pojištěncem, s přihlédnutím k povaze dávek a k délce pobytu na území </a:t>
            </a:r>
            <a:r>
              <a:rPr lang="cs-CZ" dirty="0" smtClean="0"/>
              <a:t>ČR; </a:t>
            </a:r>
            <a:r>
              <a:rPr lang="cs-CZ" dirty="0"/>
              <a:t>v případě zahraničních pojištěnců z členského státu </a:t>
            </a:r>
            <a:r>
              <a:rPr lang="cs-CZ" dirty="0" smtClean="0"/>
              <a:t>EU, </a:t>
            </a:r>
            <a:r>
              <a:rPr lang="cs-CZ" dirty="0"/>
              <a:t>Evropského hospodářského prostoru nebo Švýcarské konfederace musí být zdravotní péče poskytnuta v takovém rozsahu, aby zahraniční pojištěnec nemusel vycestovat do země pojištění dříve, než původně </a:t>
            </a:r>
            <a:r>
              <a:rPr lang="cs-CZ" dirty="0" smtClean="0"/>
              <a:t>zamýšlel;</a:t>
            </a:r>
          </a:p>
          <a:p>
            <a:r>
              <a:rPr lang="cs-CZ" dirty="0" smtClean="0"/>
              <a:t>d) </a:t>
            </a:r>
            <a:r>
              <a:rPr lang="cs-CZ" b="1" u="sng" dirty="0" smtClean="0"/>
              <a:t>plánovaná péče </a:t>
            </a:r>
            <a:r>
              <a:rPr lang="cs-CZ" dirty="0" smtClean="0"/>
              <a:t>– jedná se o zdravotní péči, která není péčí uvedenou  pod písm. a)-c) </a:t>
            </a:r>
            <a:endParaRPr lang="cs-CZ" dirty="0"/>
          </a:p>
        </p:txBody>
      </p:sp>
    </p:spTree>
    <p:extLst>
      <p:ext uri="{BB962C8B-B14F-4D97-AF65-F5344CB8AC3E}">
        <p14:creationId xmlns:p14="http://schemas.microsoft.com/office/powerpoint/2010/main" val="6000162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a:t>Druhy zdravotní péče </a:t>
            </a:r>
            <a:r>
              <a:rPr lang="cs-CZ" b="1" u="sng" dirty="0"/>
              <a:t>podle</a:t>
            </a:r>
            <a:r>
              <a:rPr lang="cs-CZ" b="1" u="sng" dirty="0">
                <a:solidFill>
                  <a:srgbClr val="FF0000"/>
                </a:solidFill>
              </a:rPr>
              <a:t> účelu jejího poskytnutí </a:t>
            </a:r>
            <a:r>
              <a:rPr lang="cs-CZ" b="1" u="sng" dirty="0" smtClean="0"/>
              <a:t>jsou:</a:t>
            </a:r>
          </a:p>
          <a:p>
            <a:r>
              <a:rPr lang="cs-CZ" dirty="0" smtClean="0"/>
              <a:t>a) </a:t>
            </a:r>
            <a:r>
              <a:rPr lang="cs-CZ" b="1" u="sng" dirty="0" smtClean="0"/>
              <a:t>preventivní péče </a:t>
            </a:r>
            <a:r>
              <a:rPr lang="cs-CZ" dirty="0" smtClean="0"/>
              <a:t>– účelem je včasné vyhledání faktorů, které jsou v příčinné souvislosti se vznikem nemoci nebo zhoršením zdrav. stavu; spočívá v provádění opatření směřujících k odstranění nebo minimalizaci vlivu těchto faktorů a předcházení jejich vzniku;</a:t>
            </a:r>
          </a:p>
          <a:p>
            <a:r>
              <a:rPr lang="cs-CZ" dirty="0" smtClean="0"/>
              <a:t>b) </a:t>
            </a:r>
            <a:r>
              <a:rPr lang="cs-CZ" b="1" u="sng" dirty="0"/>
              <a:t>diagnostická </a:t>
            </a:r>
            <a:r>
              <a:rPr lang="cs-CZ" b="1" u="sng" dirty="0" smtClean="0"/>
              <a:t>péče </a:t>
            </a:r>
            <a:r>
              <a:rPr lang="cs-CZ" dirty="0" smtClean="0"/>
              <a:t>= účelem </a:t>
            </a:r>
            <a:r>
              <a:rPr lang="cs-CZ" dirty="0"/>
              <a:t>je zjišťování zdravotního stavu pacienta a okolností, jež mají na zdravotní stav pacienta vliv, informací nutných ke zjištění nemoci, jejího stavu a závažnosti, dalších informací potřebných ke stanovení diagnózy, individuálního léčebného postupu a informací o účinku </a:t>
            </a:r>
            <a:r>
              <a:rPr lang="cs-CZ" dirty="0" smtClean="0"/>
              <a:t>léčby;</a:t>
            </a:r>
          </a:p>
          <a:p>
            <a:r>
              <a:rPr lang="cs-CZ" dirty="0" smtClean="0"/>
              <a:t>c) </a:t>
            </a:r>
            <a:r>
              <a:rPr lang="cs-CZ" b="1" u="sng" dirty="0" smtClean="0"/>
              <a:t>dispenzární péče </a:t>
            </a:r>
            <a:r>
              <a:rPr lang="cs-CZ" dirty="0" smtClean="0"/>
              <a:t>= účelem </a:t>
            </a:r>
            <a:r>
              <a:rPr lang="cs-CZ" dirty="0"/>
              <a:t>je aktivní a dlouhodobé sledování </a:t>
            </a:r>
            <a:r>
              <a:rPr lang="cs-CZ" dirty="0" smtClean="0"/>
              <a:t>zdrav. </a:t>
            </a:r>
            <a:r>
              <a:rPr lang="cs-CZ" dirty="0"/>
              <a:t>stavu pacienta ohroženého nebo trpícího nemocí nebo zhoršením </a:t>
            </a:r>
            <a:r>
              <a:rPr lang="cs-CZ" dirty="0" smtClean="0"/>
              <a:t>zdrav. stavu (sledování pacientů s diabetem, hypertenzí apod.)</a:t>
            </a:r>
          </a:p>
          <a:p>
            <a:endParaRPr lang="cs-CZ" dirty="0"/>
          </a:p>
        </p:txBody>
      </p:sp>
    </p:spTree>
    <p:extLst>
      <p:ext uri="{BB962C8B-B14F-4D97-AF65-F5344CB8AC3E}">
        <p14:creationId xmlns:p14="http://schemas.microsoft.com/office/powerpoint/2010/main" val="35842398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d) </a:t>
            </a:r>
            <a:r>
              <a:rPr lang="cs-CZ" b="1" u="sng" dirty="0" smtClean="0"/>
              <a:t>léčebná péče </a:t>
            </a:r>
            <a:r>
              <a:rPr lang="cs-CZ" dirty="0" smtClean="0"/>
              <a:t>= účelem </a:t>
            </a:r>
            <a:r>
              <a:rPr lang="cs-CZ" dirty="0"/>
              <a:t>je příznivé ovlivnění </a:t>
            </a:r>
            <a:r>
              <a:rPr lang="cs-CZ" dirty="0" smtClean="0"/>
              <a:t>zdrav. </a:t>
            </a:r>
            <a:r>
              <a:rPr lang="cs-CZ" dirty="0"/>
              <a:t>stavu na základě realizace individuálního léčebného </a:t>
            </a:r>
            <a:r>
              <a:rPr lang="cs-CZ" dirty="0" smtClean="0"/>
              <a:t>postupu </a:t>
            </a:r>
            <a:r>
              <a:rPr lang="cs-CZ" dirty="0"/>
              <a:t>s cílem vyléčení nebo zmírnění důsledků nemoci a zabránění vzniku invalidity nebo </a:t>
            </a:r>
            <a:r>
              <a:rPr lang="cs-CZ" dirty="0" smtClean="0"/>
              <a:t>nesoběstačnosti </a:t>
            </a:r>
            <a:r>
              <a:rPr lang="cs-CZ" dirty="0"/>
              <a:t>nebo </a:t>
            </a:r>
            <a:r>
              <a:rPr lang="cs-CZ" dirty="0" smtClean="0"/>
              <a:t>zmírnění </a:t>
            </a:r>
            <a:r>
              <a:rPr lang="cs-CZ" dirty="0"/>
              <a:t>jejich </a:t>
            </a:r>
            <a:r>
              <a:rPr lang="cs-CZ" dirty="0" smtClean="0"/>
              <a:t>rozsahu;</a:t>
            </a:r>
          </a:p>
          <a:p>
            <a:r>
              <a:rPr lang="cs-CZ" dirty="0" smtClean="0"/>
              <a:t>e) </a:t>
            </a:r>
            <a:r>
              <a:rPr lang="cs-CZ" b="1" u="sng" dirty="0" smtClean="0"/>
              <a:t>posudková péče </a:t>
            </a:r>
            <a:r>
              <a:rPr lang="cs-CZ" dirty="0" smtClean="0"/>
              <a:t>= účelem </a:t>
            </a:r>
            <a:r>
              <a:rPr lang="cs-CZ" dirty="0"/>
              <a:t>je zjištění, zda</a:t>
            </a:r>
          </a:p>
          <a:p>
            <a:r>
              <a:rPr lang="cs-CZ" b="1" dirty="0"/>
              <a:t>1.</a:t>
            </a:r>
            <a:r>
              <a:rPr lang="cs-CZ" dirty="0"/>
              <a:t> nebude stabilizovaný </a:t>
            </a:r>
            <a:r>
              <a:rPr lang="cs-CZ" dirty="0" smtClean="0"/>
              <a:t>zdrav. </a:t>
            </a:r>
            <a:r>
              <a:rPr lang="cs-CZ" dirty="0"/>
              <a:t>stav pacienta negativně ovlivněn nároky, které na něho klade výkon práce, služby, povolání nebo jiných činností v konkrétních podmínkách, nebo</a:t>
            </a:r>
          </a:p>
          <a:p>
            <a:r>
              <a:rPr lang="cs-CZ" b="1" dirty="0"/>
              <a:t>2.</a:t>
            </a:r>
            <a:r>
              <a:rPr lang="cs-CZ" dirty="0"/>
              <a:t> zdravotní stav pacienta je v souladu s předpoklady nebo požadavky stanovenými pro výkon práce, služby, povolání, jiných činností nebo pro jiné </a:t>
            </a:r>
            <a:r>
              <a:rPr lang="cs-CZ" dirty="0" smtClean="0"/>
              <a:t>účely;</a:t>
            </a:r>
            <a:endParaRPr lang="cs-CZ" dirty="0"/>
          </a:p>
          <a:p>
            <a:endParaRPr lang="cs-CZ" dirty="0"/>
          </a:p>
        </p:txBody>
      </p:sp>
    </p:spTree>
    <p:extLst>
      <p:ext uri="{BB962C8B-B14F-4D97-AF65-F5344CB8AC3E}">
        <p14:creationId xmlns:p14="http://schemas.microsoft.com/office/powerpoint/2010/main" val="568346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Zdravotnické právo</a:t>
            </a:r>
            <a:endParaRPr lang="cs-CZ" dirty="0"/>
          </a:p>
        </p:txBody>
      </p:sp>
      <p:sp>
        <p:nvSpPr>
          <p:cNvPr id="3" name="Zástupný symbol pro obsah 2"/>
          <p:cNvSpPr>
            <a:spLocks noGrp="1"/>
          </p:cNvSpPr>
          <p:nvPr>
            <p:ph idx="1"/>
          </p:nvPr>
        </p:nvSpPr>
        <p:spPr/>
        <p:txBody>
          <a:bodyPr>
            <a:normAutofit fontScale="70000" lnSpcReduction="20000"/>
          </a:bodyPr>
          <a:lstStyle/>
          <a:p>
            <a:r>
              <a:rPr lang="cs-CZ" sz="3400" b="1" dirty="0" smtClean="0"/>
              <a:t>Soubor právních norem upravujících poskytování zdravotní péče v širším smyslu.</a:t>
            </a:r>
            <a:r>
              <a:rPr lang="cs-CZ" sz="3400" dirty="0" smtClean="0"/>
              <a:t> </a:t>
            </a:r>
          </a:p>
          <a:p>
            <a:r>
              <a:rPr lang="cs-CZ" sz="3400" dirty="0" smtClean="0"/>
              <a:t>Zahrnuje čtyři oblasti: a) samotnou právní úpravu vztahu lékař–pacient a všech jeho aspektů (tzv. medicínské či lékařské právo); </a:t>
            </a:r>
          </a:p>
          <a:p>
            <a:r>
              <a:rPr lang="cs-CZ" sz="3400" dirty="0" smtClean="0"/>
              <a:t>b) právo veřejného zdravotního pojištění včetně postavení zdravotních pojišťoven; </a:t>
            </a:r>
          </a:p>
          <a:p>
            <a:r>
              <a:rPr lang="cs-CZ" sz="3400" dirty="0" smtClean="0"/>
              <a:t>c) tzv. farmaceutické právo, tedy právo léčivých přípravků, zdravotnických prostředků a ověřování nezavedených metod; </a:t>
            </a:r>
          </a:p>
          <a:p>
            <a:r>
              <a:rPr lang="cs-CZ" sz="3400" dirty="0" smtClean="0"/>
              <a:t>d) oblast práva veřejného zdraví, resp. </a:t>
            </a:r>
            <a:r>
              <a:rPr lang="cs-CZ" sz="3400" dirty="0" smtClean="0"/>
              <a:t>ochranu </a:t>
            </a:r>
            <a:r>
              <a:rPr lang="cs-CZ" sz="3400" dirty="0" smtClean="0"/>
              <a:t>veřejného zdraví. </a:t>
            </a:r>
          </a:p>
          <a:p>
            <a:r>
              <a:rPr lang="cs-CZ" sz="3400" dirty="0" smtClean="0"/>
              <a:t>Zahrnuje v sobě normy práva správního, trestního, občanského, pracovního, jakož i práva mezinárodního.</a:t>
            </a:r>
            <a:endParaRPr lang="cs-CZ" sz="3400" b="1" dirty="0" smtClean="0"/>
          </a:p>
          <a:p>
            <a:endParaRPr lang="cs-CZ" dirty="0"/>
          </a:p>
        </p:txBody>
      </p:sp>
    </p:spTree>
    <p:extLst>
      <p:ext uri="{BB962C8B-B14F-4D97-AF65-F5344CB8AC3E}">
        <p14:creationId xmlns:p14="http://schemas.microsoft.com/office/powerpoint/2010/main" val="2481832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r>
              <a:rPr lang="cs-CZ" dirty="0" smtClean="0"/>
              <a:t>f) </a:t>
            </a:r>
            <a:r>
              <a:rPr lang="cs-CZ" b="1" u="sng" dirty="0"/>
              <a:t>léčebně rehabilitační </a:t>
            </a:r>
            <a:r>
              <a:rPr lang="cs-CZ" b="1" u="sng" dirty="0" smtClean="0"/>
              <a:t>péče </a:t>
            </a:r>
            <a:r>
              <a:rPr lang="cs-CZ" dirty="0" smtClean="0"/>
              <a:t>= účelem </a:t>
            </a:r>
            <a:r>
              <a:rPr lang="cs-CZ" dirty="0"/>
              <a:t>je maximální možné obnovení fyzických, poznávacích, řečových, smyslových a psychických funkcí pacienta cestou odstranění vzniklých funkčních </a:t>
            </a:r>
            <a:r>
              <a:rPr lang="cs-CZ" dirty="0" smtClean="0"/>
              <a:t>poruch, </a:t>
            </a:r>
            <a:r>
              <a:rPr lang="cs-CZ" dirty="0"/>
              <a:t>popřípadě zpomalení nebo zastavení nemoci a stabilizace jeho </a:t>
            </a:r>
            <a:r>
              <a:rPr lang="cs-CZ" dirty="0" smtClean="0"/>
              <a:t>zdrav. </a:t>
            </a:r>
            <a:r>
              <a:rPr lang="cs-CZ" dirty="0"/>
              <a:t>stavu; </a:t>
            </a:r>
            <a:r>
              <a:rPr lang="cs-CZ" dirty="0" smtClean="0"/>
              <a:t>jsou-li </a:t>
            </a:r>
            <a:r>
              <a:rPr lang="cs-CZ" dirty="0"/>
              <a:t>při jejím poskytování využívány přírodní léčivé zdroje nebo klimatické podmínky příznivé k léčení podle lázeňského </a:t>
            </a:r>
            <a:r>
              <a:rPr lang="cs-CZ" dirty="0" smtClean="0"/>
              <a:t>zákona, </a:t>
            </a:r>
            <a:r>
              <a:rPr lang="cs-CZ" dirty="0"/>
              <a:t>jde o </a:t>
            </a:r>
            <a:r>
              <a:rPr lang="cs-CZ" u="sng" dirty="0"/>
              <a:t>lázeňskou léčebně rehabilitační </a:t>
            </a:r>
            <a:r>
              <a:rPr lang="cs-CZ" u="sng" dirty="0" smtClean="0"/>
              <a:t>péči;</a:t>
            </a:r>
          </a:p>
          <a:p>
            <a:r>
              <a:rPr lang="cs-CZ" dirty="0" smtClean="0"/>
              <a:t>g) </a:t>
            </a:r>
            <a:r>
              <a:rPr lang="cs-CZ" b="1" u="sng" dirty="0"/>
              <a:t>ošetřovatelská </a:t>
            </a:r>
            <a:r>
              <a:rPr lang="cs-CZ" b="1" u="sng" dirty="0" smtClean="0"/>
              <a:t>péče </a:t>
            </a:r>
            <a:r>
              <a:rPr lang="cs-CZ" dirty="0" smtClean="0"/>
              <a:t>= účelem je zachování </a:t>
            </a:r>
            <a:r>
              <a:rPr lang="cs-CZ" dirty="0"/>
              <a:t>nebo navrácení soběstačnosti; její součástí je péče o nevyléčitelně nemocné, zmírňování jejich utrpení a zajištění klidného umírání a důstojné přirozené </a:t>
            </a:r>
            <a:r>
              <a:rPr lang="cs-CZ" dirty="0" smtClean="0"/>
              <a:t>smrti;</a:t>
            </a:r>
            <a:endParaRPr lang="cs-CZ" dirty="0"/>
          </a:p>
        </p:txBody>
      </p:sp>
    </p:spTree>
    <p:extLst>
      <p:ext uri="{BB962C8B-B14F-4D97-AF65-F5344CB8AC3E}">
        <p14:creationId xmlns:p14="http://schemas.microsoft.com/office/powerpoint/2010/main" val="33641398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smtClean="0"/>
              <a:t>h) </a:t>
            </a:r>
            <a:r>
              <a:rPr lang="cs-CZ" b="1" u="sng" dirty="0"/>
              <a:t>paliativní </a:t>
            </a:r>
            <a:r>
              <a:rPr lang="cs-CZ" b="1" u="sng" dirty="0" smtClean="0"/>
              <a:t>péče</a:t>
            </a:r>
            <a:r>
              <a:rPr lang="cs-CZ" dirty="0" smtClean="0"/>
              <a:t> = účelem </a:t>
            </a:r>
            <a:r>
              <a:rPr lang="cs-CZ" dirty="0"/>
              <a:t>je zmírnění utrpení a zachování kvality života pacienta, který trpí nevyléčitelnou </a:t>
            </a:r>
            <a:r>
              <a:rPr lang="cs-CZ" dirty="0" smtClean="0"/>
              <a:t>nemocí</a:t>
            </a:r>
            <a:endParaRPr lang="cs-CZ" dirty="0"/>
          </a:p>
          <a:p>
            <a:r>
              <a:rPr lang="cs-CZ" dirty="0"/>
              <a:t>i) </a:t>
            </a:r>
            <a:r>
              <a:rPr lang="cs-CZ" b="1" u="sng" dirty="0"/>
              <a:t>lékárenská péče </a:t>
            </a:r>
            <a:r>
              <a:rPr lang="cs-CZ" dirty="0"/>
              <a:t>a </a:t>
            </a:r>
            <a:r>
              <a:rPr lang="cs-CZ" b="1" u="sng" dirty="0" err="1"/>
              <a:t>klinickofarmaceutická</a:t>
            </a:r>
            <a:r>
              <a:rPr lang="cs-CZ" b="1" u="sng" dirty="0"/>
              <a:t> péče</a:t>
            </a:r>
            <a:r>
              <a:rPr lang="cs-CZ" dirty="0"/>
              <a:t> </a:t>
            </a:r>
            <a:r>
              <a:rPr lang="cs-CZ" dirty="0" smtClean="0"/>
              <a:t> = účelem </a:t>
            </a:r>
            <a:r>
              <a:rPr lang="cs-CZ" dirty="0"/>
              <a:t>je zajišťování, příprava, úprava, </a:t>
            </a:r>
            <a:r>
              <a:rPr lang="cs-CZ" dirty="0" smtClean="0"/>
              <a:t>uchovávání a </a:t>
            </a:r>
            <a:r>
              <a:rPr lang="cs-CZ" u="sng" dirty="0"/>
              <a:t>kontrola a výdej </a:t>
            </a:r>
            <a:r>
              <a:rPr lang="cs-CZ" u="sng" dirty="0" smtClean="0"/>
              <a:t>léčiv,</a:t>
            </a:r>
            <a:r>
              <a:rPr lang="cs-CZ" dirty="0" smtClean="0"/>
              <a:t>  </a:t>
            </a:r>
            <a:r>
              <a:rPr lang="cs-CZ" u="sng" dirty="0" smtClean="0"/>
              <a:t>zdravot. prostředků </a:t>
            </a:r>
            <a:r>
              <a:rPr lang="cs-CZ" dirty="0" smtClean="0"/>
              <a:t>a </a:t>
            </a:r>
            <a:r>
              <a:rPr lang="cs-CZ" u="sng" dirty="0" smtClean="0"/>
              <a:t>potravin </a:t>
            </a:r>
            <a:r>
              <a:rPr lang="cs-CZ" u="sng" dirty="0"/>
              <a:t>pro zvláštní lékařské účely</a:t>
            </a:r>
            <a:r>
              <a:rPr lang="cs-CZ" dirty="0"/>
              <a:t>; v rámci této péče je </a:t>
            </a:r>
            <a:r>
              <a:rPr lang="cs-CZ" dirty="0" smtClean="0"/>
              <a:t>poskytováno </a:t>
            </a:r>
            <a:r>
              <a:rPr lang="cs-CZ" dirty="0"/>
              <a:t>poradenství, konzultační služby a další služby v oblasti </a:t>
            </a:r>
            <a:r>
              <a:rPr lang="cs-CZ" dirty="0" smtClean="0"/>
              <a:t>prevence (měření cholesterolu, tlaku apod.)</a:t>
            </a:r>
          </a:p>
          <a:p>
            <a:endParaRPr lang="cs-CZ" dirty="0"/>
          </a:p>
        </p:txBody>
      </p:sp>
    </p:spTree>
    <p:extLst>
      <p:ext uri="{BB962C8B-B14F-4D97-AF65-F5344CB8AC3E}">
        <p14:creationId xmlns:p14="http://schemas.microsoft.com/office/powerpoint/2010/main" val="34735534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
            </a:r>
            <a:br>
              <a:rPr lang="cs-CZ" dirty="0" smtClean="0"/>
            </a:br>
            <a:r>
              <a:rPr lang="cs-CZ" dirty="0" smtClean="0"/>
              <a:t>Formy </a:t>
            </a:r>
            <a:r>
              <a:rPr lang="cs-CZ" dirty="0"/>
              <a:t>zdravotní péče</a:t>
            </a:r>
            <a:br>
              <a:rPr lang="cs-CZ" dirty="0"/>
            </a:b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a)</a:t>
            </a:r>
            <a:r>
              <a:rPr lang="cs-CZ" b="1" u="sng" dirty="0" smtClean="0"/>
              <a:t> ambulantní </a:t>
            </a:r>
            <a:r>
              <a:rPr lang="cs-CZ" dirty="0" smtClean="0"/>
              <a:t>= nevyžaduje se hospitalizace pacienta ani jeho přijetí na lůžko do zdravotnického zařízení poskytovatele jednodenní péče,</a:t>
            </a:r>
          </a:p>
          <a:p>
            <a:r>
              <a:rPr lang="cs-CZ" dirty="0" smtClean="0"/>
              <a:t>je poskytována jako </a:t>
            </a:r>
            <a:r>
              <a:rPr lang="cs-CZ" u="sng" dirty="0" smtClean="0">
                <a:solidFill>
                  <a:srgbClr val="0070C0"/>
                </a:solidFill>
                <a:effectLst>
                  <a:outerShdw blurRad="38100" dist="38100" dir="2700000" algn="tl">
                    <a:srgbClr val="000000">
                      <a:alpha val="43137"/>
                    </a:srgbClr>
                  </a:outerShdw>
                </a:effectLst>
              </a:rPr>
              <a:t>primární </a:t>
            </a:r>
            <a:r>
              <a:rPr lang="cs-CZ" u="sng" dirty="0"/>
              <a:t>ambulantní péče</a:t>
            </a:r>
            <a:r>
              <a:rPr lang="cs-CZ" dirty="0"/>
              <a:t>, jejímž účelem je poskytování preventivní, diagnostické, léčebné a posudkové péče a </a:t>
            </a:r>
            <a:r>
              <a:rPr lang="cs-CZ" dirty="0" smtClean="0"/>
              <a:t>konzultací; </a:t>
            </a:r>
            <a:r>
              <a:rPr lang="cs-CZ" dirty="0"/>
              <a:t>tuto zdravotní péči pacientovi poskytuje registrující </a:t>
            </a:r>
            <a:r>
              <a:rPr lang="cs-CZ" dirty="0" smtClean="0"/>
              <a:t>poskytovatel, součástí je vždy návštěvní služba</a:t>
            </a:r>
            <a:endParaRPr lang="cs-CZ" dirty="0"/>
          </a:p>
          <a:p>
            <a:r>
              <a:rPr lang="cs-CZ" u="sng" dirty="0" smtClean="0">
                <a:solidFill>
                  <a:srgbClr val="0070C0"/>
                </a:solidFill>
                <a:effectLst>
                  <a:outerShdw blurRad="38100" dist="38100" dir="2700000" algn="tl">
                    <a:srgbClr val="000000">
                      <a:alpha val="43137"/>
                    </a:srgbClr>
                  </a:outerShdw>
                </a:effectLst>
              </a:rPr>
              <a:t>specializovaná</a:t>
            </a:r>
            <a:r>
              <a:rPr lang="cs-CZ" u="sng" dirty="0" smtClean="0"/>
              <a:t> </a:t>
            </a:r>
            <a:r>
              <a:rPr lang="cs-CZ" u="sng" dirty="0"/>
              <a:t>ambulantní péče</a:t>
            </a:r>
            <a:r>
              <a:rPr lang="cs-CZ" dirty="0"/>
              <a:t>, která je poskytovaná v rámci jednotlivých oborů zdravotní péče </a:t>
            </a:r>
            <a:r>
              <a:rPr lang="cs-CZ" dirty="0" smtClean="0"/>
              <a:t>a</a:t>
            </a:r>
          </a:p>
          <a:p>
            <a:r>
              <a:rPr lang="cs-CZ" u="sng" dirty="0" smtClean="0">
                <a:solidFill>
                  <a:srgbClr val="0070C0"/>
                </a:solidFill>
                <a:effectLst>
                  <a:outerShdw blurRad="38100" dist="38100" dir="2700000" algn="tl">
                    <a:srgbClr val="000000">
                      <a:alpha val="43137"/>
                    </a:srgbClr>
                  </a:outerShdw>
                </a:effectLst>
              </a:rPr>
              <a:t>stacionární </a:t>
            </a:r>
            <a:r>
              <a:rPr lang="cs-CZ" u="sng" dirty="0">
                <a:solidFill>
                  <a:srgbClr val="0070C0"/>
                </a:solidFill>
                <a:effectLst>
                  <a:outerShdw blurRad="38100" dist="38100" dir="2700000" algn="tl">
                    <a:srgbClr val="000000">
                      <a:alpha val="43137"/>
                    </a:srgbClr>
                  </a:outerShdw>
                </a:effectLst>
              </a:rPr>
              <a:t>péče</a:t>
            </a:r>
            <a:r>
              <a:rPr lang="cs-CZ" dirty="0"/>
              <a:t>, jejímž účelem je poskytování zdravotní péče pacientům, jejichž zdravotní stav vyžaduje opakované denní poskytování ambulantní </a:t>
            </a:r>
            <a:r>
              <a:rPr lang="cs-CZ" dirty="0" smtClean="0"/>
              <a:t>péče;</a:t>
            </a:r>
            <a:endParaRPr lang="cs-CZ" dirty="0"/>
          </a:p>
          <a:p>
            <a:r>
              <a:rPr lang="cs-CZ" dirty="0" smtClean="0"/>
              <a:t>b) </a:t>
            </a:r>
            <a:r>
              <a:rPr lang="cs-CZ" b="1" u="sng" dirty="0" smtClean="0"/>
              <a:t>jednodenní </a:t>
            </a:r>
            <a:r>
              <a:rPr lang="cs-CZ" dirty="0" smtClean="0"/>
              <a:t>= </a:t>
            </a:r>
            <a:r>
              <a:rPr lang="cs-CZ" dirty="0"/>
              <a:t>při </a:t>
            </a:r>
            <a:r>
              <a:rPr lang="cs-CZ" dirty="0" smtClean="0"/>
              <a:t>jejím poskytnutí </a:t>
            </a:r>
            <a:r>
              <a:rPr lang="cs-CZ" dirty="0"/>
              <a:t>se vyžaduje pobyt pacienta na lůžku po dobu kratší než 24 </a:t>
            </a:r>
            <a:r>
              <a:rPr lang="cs-CZ" dirty="0" smtClean="0"/>
              <a:t>hodin</a:t>
            </a:r>
            <a:endParaRPr lang="cs-CZ" dirty="0"/>
          </a:p>
        </p:txBody>
      </p:sp>
    </p:spTree>
    <p:extLst>
      <p:ext uri="{BB962C8B-B14F-4D97-AF65-F5344CB8AC3E}">
        <p14:creationId xmlns:p14="http://schemas.microsoft.com/office/powerpoint/2010/main" val="12728662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dirty="0" smtClean="0"/>
              <a:t>c) </a:t>
            </a:r>
            <a:r>
              <a:rPr lang="cs-CZ" b="1" u="sng" dirty="0" smtClean="0"/>
              <a:t>lůžková </a:t>
            </a:r>
            <a:r>
              <a:rPr lang="cs-CZ" dirty="0" smtClean="0"/>
              <a:t>= nelze </a:t>
            </a:r>
            <a:r>
              <a:rPr lang="cs-CZ" dirty="0"/>
              <a:t>poskytnout ambulantně a pro její poskytnutí je nezbytná hospitalizace </a:t>
            </a:r>
            <a:r>
              <a:rPr lang="cs-CZ" dirty="0" smtClean="0"/>
              <a:t>pacienta; musí </a:t>
            </a:r>
            <a:r>
              <a:rPr lang="cs-CZ" dirty="0"/>
              <a:t>být poskytována v rámci nepřetržitého </a:t>
            </a:r>
            <a:r>
              <a:rPr lang="cs-CZ" dirty="0" smtClean="0"/>
              <a:t>provozu:</a:t>
            </a:r>
          </a:p>
          <a:p>
            <a:r>
              <a:rPr lang="cs-CZ" dirty="0" smtClean="0">
                <a:sym typeface="Wingdings"/>
              </a:rPr>
              <a:t> </a:t>
            </a:r>
            <a:r>
              <a:rPr lang="cs-CZ" u="sng" dirty="0" smtClean="0">
                <a:sym typeface="Wingdings"/>
              </a:rPr>
              <a:t>a</a:t>
            </a:r>
            <a:r>
              <a:rPr lang="cs-CZ" u="sng" dirty="0" smtClean="0"/>
              <a:t>kutní </a:t>
            </a:r>
            <a:r>
              <a:rPr lang="cs-CZ" u="sng" dirty="0"/>
              <a:t>lůžková péče </a:t>
            </a:r>
            <a:r>
              <a:rPr lang="cs-CZ" u="sng" dirty="0" smtClean="0">
                <a:solidFill>
                  <a:srgbClr val="0070C0"/>
                </a:solidFill>
                <a:effectLst>
                  <a:outerShdw blurRad="38100" dist="38100" dir="2700000" algn="tl">
                    <a:srgbClr val="000000">
                      <a:alpha val="43137"/>
                    </a:srgbClr>
                  </a:outerShdw>
                </a:effectLst>
              </a:rPr>
              <a:t>intenzivní</a:t>
            </a:r>
            <a:r>
              <a:rPr lang="cs-CZ" dirty="0" smtClean="0"/>
              <a:t> - poskytována </a:t>
            </a:r>
            <a:r>
              <a:rPr lang="cs-CZ" dirty="0"/>
              <a:t>pacientovi v případech náhlého selhávání nebo náhlého ohrožení základních životních </a:t>
            </a:r>
            <a:r>
              <a:rPr lang="cs-CZ" dirty="0" smtClean="0"/>
              <a:t>funkcí,</a:t>
            </a:r>
            <a:endParaRPr lang="cs-CZ" dirty="0"/>
          </a:p>
          <a:p>
            <a:r>
              <a:rPr lang="cs-CZ" dirty="0" smtClean="0">
                <a:sym typeface="Wingdings"/>
              </a:rPr>
              <a:t></a:t>
            </a:r>
            <a:r>
              <a:rPr lang="cs-CZ" dirty="0"/>
              <a:t> </a:t>
            </a:r>
            <a:r>
              <a:rPr lang="cs-CZ" u="sng" dirty="0"/>
              <a:t>akutní lůžková péče </a:t>
            </a:r>
            <a:r>
              <a:rPr lang="cs-CZ" u="sng" dirty="0" smtClean="0">
                <a:solidFill>
                  <a:srgbClr val="0070C0"/>
                </a:solidFill>
                <a:effectLst>
                  <a:outerShdw blurRad="38100" dist="38100" dir="2700000" algn="tl">
                    <a:srgbClr val="000000">
                      <a:alpha val="43137"/>
                    </a:srgbClr>
                  </a:outerShdw>
                </a:effectLst>
              </a:rPr>
              <a:t>standardní</a:t>
            </a:r>
            <a:r>
              <a:rPr lang="cs-CZ" dirty="0" smtClean="0"/>
              <a:t>  - poskytována pacientovi v případech, které sice vážně ohrožují zdraví, ale </a:t>
            </a:r>
            <a:r>
              <a:rPr lang="cs-CZ" dirty="0"/>
              <a:t>nevedou bezprostředně k selhávání životních </a:t>
            </a:r>
            <a:r>
              <a:rPr lang="cs-CZ" dirty="0" smtClean="0"/>
              <a:t>funkcí; dále za </a:t>
            </a:r>
            <a:r>
              <a:rPr lang="cs-CZ" dirty="0"/>
              <a:t>účelem provedení zdravotních výkonů, které nelze provést </a:t>
            </a:r>
            <a:r>
              <a:rPr lang="cs-CZ" dirty="0" smtClean="0"/>
              <a:t>ambulantně</a:t>
            </a:r>
            <a:endParaRPr lang="cs-CZ" dirty="0"/>
          </a:p>
          <a:p>
            <a:endParaRPr lang="cs-CZ" dirty="0"/>
          </a:p>
          <a:p>
            <a:endParaRPr lang="cs-CZ" dirty="0"/>
          </a:p>
          <a:p>
            <a:endParaRPr lang="cs-CZ" dirty="0"/>
          </a:p>
        </p:txBody>
      </p:sp>
    </p:spTree>
    <p:extLst>
      <p:ext uri="{BB962C8B-B14F-4D97-AF65-F5344CB8AC3E}">
        <p14:creationId xmlns:p14="http://schemas.microsoft.com/office/powerpoint/2010/main" val="37176529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sym typeface="Wingdings"/>
              </a:rPr>
              <a:t> </a:t>
            </a:r>
            <a:r>
              <a:rPr lang="cs-CZ" u="sng" dirty="0" smtClean="0"/>
              <a:t>následná </a:t>
            </a:r>
            <a:r>
              <a:rPr lang="cs-CZ" u="sng" dirty="0"/>
              <a:t>lůžková </a:t>
            </a:r>
            <a:r>
              <a:rPr lang="cs-CZ" u="sng" dirty="0" smtClean="0"/>
              <a:t>péče </a:t>
            </a:r>
            <a:r>
              <a:rPr lang="cs-CZ" dirty="0" smtClean="0"/>
              <a:t>= poskytována </a:t>
            </a:r>
            <a:r>
              <a:rPr lang="cs-CZ" dirty="0"/>
              <a:t>pacientovi, u kterého byla stanovena základní diagnóza a došlo ke stabilizaci jeho zdravotního </a:t>
            </a:r>
            <a:r>
              <a:rPr lang="cs-CZ" dirty="0" smtClean="0"/>
              <a:t>stavu a jeho zdrav. </a:t>
            </a:r>
            <a:r>
              <a:rPr lang="cs-CZ" dirty="0"/>
              <a:t>stav vyžaduje doléčení nebo poskytnutí zejména léčebně rehabilitační </a:t>
            </a:r>
            <a:r>
              <a:rPr lang="cs-CZ" dirty="0" smtClean="0"/>
              <a:t>péče, </a:t>
            </a:r>
            <a:endParaRPr lang="cs-CZ" dirty="0"/>
          </a:p>
          <a:p>
            <a:r>
              <a:rPr lang="cs-CZ" dirty="0" smtClean="0">
                <a:sym typeface="Wingdings"/>
              </a:rPr>
              <a:t></a:t>
            </a:r>
            <a:r>
              <a:rPr lang="cs-CZ" dirty="0"/>
              <a:t> </a:t>
            </a:r>
            <a:r>
              <a:rPr lang="cs-CZ" u="sng" dirty="0"/>
              <a:t>dlouhodobá lůžková </a:t>
            </a:r>
            <a:r>
              <a:rPr lang="cs-CZ" u="sng" dirty="0" smtClean="0"/>
              <a:t>péče</a:t>
            </a:r>
            <a:r>
              <a:rPr lang="cs-CZ" dirty="0" smtClean="0"/>
              <a:t> = </a:t>
            </a:r>
            <a:r>
              <a:rPr lang="cs-CZ" dirty="0"/>
              <a:t>je poskytována pacientovi, jehož zdravotní stav nelze léčebnou péčí podstatně zlepšit a bez soustavného poskytování ošetřovatelské péče se </a:t>
            </a:r>
            <a:r>
              <a:rPr lang="cs-CZ" dirty="0" smtClean="0"/>
              <a:t>zhoršuje</a:t>
            </a:r>
          </a:p>
          <a:p>
            <a:r>
              <a:rPr lang="cs-CZ" dirty="0" smtClean="0"/>
              <a:t>d)</a:t>
            </a:r>
            <a:r>
              <a:rPr lang="cs-CZ" b="1" dirty="0" smtClean="0"/>
              <a:t> </a:t>
            </a:r>
            <a:r>
              <a:rPr lang="cs-CZ" b="1" u="sng" dirty="0" smtClean="0"/>
              <a:t>zdravotní </a:t>
            </a:r>
            <a:r>
              <a:rPr lang="cs-CZ" b="1" u="sng" dirty="0"/>
              <a:t>péče poskytovaná ve vlastním sociálním prostředí </a:t>
            </a:r>
            <a:r>
              <a:rPr lang="cs-CZ" b="1" u="sng" dirty="0" smtClean="0"/>
              <a:t>pacienta </a:t>
            </a:r>
            <a:r>
              <a:rPr lang="cs-CZ" dirty="0" smtClean="0"/>
              <a:t>(patří sem návštěvní služba a </a:t>
            </a:r>
            <a:r>
              <a:rPr lang="cs-CZ" dirty="0"/>
              <a:t> domácí péče, kterou je ošetřovatelská péče, léčebně rehabilitační péče nebo paliativní </a:t>
            </a:r>
            <a:r>
              <a:rPr lang="cs-CZ" dirty="0" smtClean="0"/>
              <a:t>péče).</a:t>
            </a:r>
            <a:endParaRPr lang="cs-CZ" dirty="0"/>
          </a:p>
          <a:p>
            <a:endParaRPr lang="cs-CZ" dirty="0"/>
          </a:p>
          <a:p>
            <a:endParaRPr lang="cs-CZ" dirty="0"/>
          </a:p>
        </p:txBody>
      </p:sp>
    </p:spTree>
    <p:extLst>
      <p:ext uri="{BB962C8B-B14F-4D97-AF65-F5344CB8AC3E}">
        <p14:creationId xmlns:p14="http://schemas.microsoft.com/office/powerpoint/2010/main" val="38495510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Shrnutí</a:t>
            </a:r>
            <a:endParaRPr lang="cs-CZ" dirty="0"/>
          </a:p>
        </p:txBody>
      </p:sp>
      <p:sp>
        <p:nvSpPr>
          <p:cNvPr id="3" name="Zástupný symbol pro obsah 2"/>
          <p:cNvSpPr>
            <a:spLocks noGrp="1"/>
          </p:cNvSpPr>
          <p:nvPr>
            <p:ph idx="1"/>
          </p:nvPr>
        </p:nvSpPr>
        <p:spPr/>
        <p:txBody>
          <a:bodyPr/>
          <a:lstStyle/>
          <a:p>
            <a:r>
              <a:rPr lang="cs-CZ" dirty="0" smtClean="0"/>
              <a:t>Podle časové naléhavosti poskytnutí zdravotní péče</a:t>
            </a:r>
          </a:p>
          <a:p>
            <a:endParaRPr lang="cs-CZ" dirty="0"/>
          </a:p>
        </p:txBody>
      </p:sp>
      <p:sp>
        <p:nvSpPr>
          <p:cNvPr id="4" name="Zaoblený obdélník 3"/>
          <p:cNvSpPr/>
          <p:nvPr/>
        </p:nvSpPr>
        <p:spPr>
          <a:xfrm>
            <a:off x="611560" y="2708920"/>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neodkladná</a:t>
            </a:r>
            <a:endParaRPr lang="cs-CZ" b="1" dirty="0"/>
          </a:p>
        </p:txBody>
      </p:sp>
      <p:sp>
        <p:nvSpPr>
          <p:cNvPr id="5" name="Zaoblený obdélník 4"/>
          <p:cNvSpPr/>
          <p:nvPr/>
        </p:nvSpPr>
        <p:spPr>
          <a:xfrm>
            <a:off x="577304" y="3617588"/>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akutní</a:t>
            </a:r>
            <a:endParaRPr lang="cs-CZ" b="1" dirty="0"/>
          </a:p>
        </p:txBody>
      </p:sp>
      <p:sp>
        <p:nvSpPr>
          <p:cNvPr id="6" name="Zaoblený obdélník 5"/>
          <p:cNvSpPr/>
          <p:nvPr/>
        </p:nvSpPr>
        <p:spPr>
          <a:xfrm>
            <a:off x="577304" y="4581128"/>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nezbytná</a:t>
            </a:r>
            <a:endParaRPr lang="cs-CZ" b="1" dirty="0"/>
          </a:p>
        </p:txBody>
      </p:sp>
      <p:sp>
        <p:nvSpPr>
          <p:cNvPr id="7" name="Zaoblený obdélník 6"/>
          <p:cNvSpPr/>
          <p:nvPr/>
        </p:nvSpPr>
        <p:spPr>
          <a:xfrm>
            <a:off x="577304" y="5517232"/>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plánovaná</a:t>
            </a:r>
            <a:endParaRPr lang="cs-CZ" b="1" dirty="0"/>
          </a:p>
        </p:txBody>
      </p:sp>
    </p:spTree>
    <p:extLst>
      <p:ext uri="{BB962C8B-B14F-4D97-AF65-F5344CB8AC3E}">
        <p14:creationId xmlns:p14="http://schemas.microsoft.com/office/powerpoint/2010/main" val="19416270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Podle účelu poskytnutí zdravotní péče </a:t>
            </a:r>
            <a:endParaRPr lang="cs-CZ" dirty="0"/>
          </a:p>
        </p:txBody>
      </p:sp>
      <p:sp>
        <p:nvSpPr>
          <p:cNvPr id="5" name="Zástupný symbol pro obsah 4"/>
          <p:cNvSpPr>
            <a:spLocks noGrp="1"/>
          </p:cNvSpPr>
          <p:nvPr>
            <p:ph idx="1"/>
          </p:nvPr>
        </p:nvSpPr>
        <p:spPr/>
        <p:txBody>
          <a:bodyPr/>
          <a:lstStyle/>
          <a:p>
            <a:endParaRPr lang="cs-CZ" dirty="0"/>
          </a:p>
        </p:txBody>
      </p:sp>
      <p:sp>
        <p:nvSpPr>
          <p:cNvPr id="7" name="Obdélník 6"/>
          <p:cNvSpPr/>
          <p:nvPr/>
        </p:nvSpPr>
        <p:spPr>
          <a:xfrm>
            <a:off x="539552" y="1700808"/>
            <a:ext cx="7416824" cy="42484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2400" b="1" dirty="0" smtClean="0"/>
              <a:t>Preventivní</a:t>
            </a:r>
          </a:p>
          <a:p>
            <a:pPr algn="ctr"/>
            <a:r>
              <a:rPr lang="cs-CZ" sz="2400" b="1" dirty="0" smtClean="0"/>
              <a:t>Diagnostická</a:t>
            </a:r>
          </a:p>
          <a:p>
            <a:pPr algn="ctr"/>
            <a:r>
              <a:rPr lang="cs-CZ" sz="2400" b="1" dirty="0" smtClean="0"/>
              <a:t>Dispenzární</a:t>
            </a:r>
          </a:p>
          <a:p>
            <a:pPr algn="ctr"/>
            <a:r>
              <a:rPr lang="cs-CZ" sz="2400" b="1" dirty="0" smtClean="0"/>
              <a:t>Léčebná</a:t>
            </a:r>
          </a:p>
          <a:p>
            <a:pPr algn="ctr"/>
            <a:r>
              <a:rPr lang="cs-CZ" sz="2400" b="1" dirty="0" smtClean="0"/>
              <a:t>Posudková</a:t>
            </a:r>
          </a:p>
          <a:p>
            <a:pPr algn="ctr"/>
            <a:r>
              <a:rPr lang="cs-CZ" sz="2400" b="1" dirty="0" smtClean="0"/>
              <a:t>Léčebně rehabilitační (např. lázeňská péče) </a:t>
            </a:r>
          </a:p>
          <a:p>
            <a:pPr algn="ctr"/>
            <a:r>
              <a:rPr lang="cs-CZ" sz="2400" b="1" dirty="0" smtClean="0"/>
              <a:t>Ošetřovatelská</a:t>
            </a:r>
          </a:p>
          <a:p>
            <a:pPr algn="ctr"/>
            <a:r>
              <a:rPr lang="cs-CZ" sz="2400" b="1" dirty="0" smtClean="0"/>
              <a:t>Paliativní</a:t>
            </a:r>
          </a:p>
          <a:p>
            <a:pPr algn="ctr"/>
            <a:r>
              <a:rPr lang="cs-CZ" sz="2400" b="1" dirty="0" smtClean="0"/>
              <a:t>Lékárenská a </a:t>
            </a:r>
            <a:r>
              <a:rPr lang="cs-CZ" sz="2400" b="1" dirty="0" err="1" smtClean="0"/>
              <a:t>klinickofarmaceutická</a:t>
            </a:r>
            <a:endParaRPr lang="cs-CZ" sz="2400" b="1" dirty="0" smtClean="0"/>
          </a:p>
          <a:p>
            <a:pPr algn="ctr"/>
            <a:r>
              <a:rPr lang="cs-CZ" sz="2800" b="1" dirty="0" smtClean="0"/>
              <a:t> </a:t>
            </a:r>
          </a:p>
          <a:p>
            <a:pPr algn="ctr"/>
            <a:endParaRPr lang="cs-CZ" dirty="0"/>
          </a:p>
        </p:txBody>
      </p:sp>
    </p:spTree>
    <p:extLst>
      <p:ext uri="{BB962C8B-B14F-4D97-AF65-F5344CB8AC3E}">
        <p14:creationId xmlns:p14="http://schemas.microsoft.com/office/powerpoint/2010/main" val="39390553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Shrnutí - formy zdravotní péče</a:t>
            </a:r>
            <a:endParaRPr lang="cs-CZ" dirty="0"/>
          </a:p>
        </p:txBody>
      </p:sp>
      <p:sp>
        <p:nvSpPr>
          <p:cNvPr id="3" name="Zástupný symbol pro obsah 2"/>
          <p:cNvSpPr>
            <a:spLocks noGrp="1"/>
          </p:cNvSpPr>
          <p:nvPr>
            <p:ph idx="1"/>
          </p:nvPr>
        </p:nvSpPr>
        <p:spPr/>
        <p:txBody>
          <a:bodyPr/>
          <a:lstStyle/>
          <a:p>
            <a:endParaRPr lang="cs-CZ" dirty="0"/>
          </a:p>
        </p:txBody>
      </p:sp>
      <p:sp>
        <p:nvSpPr>
          <p:cNvPr id="4" name="Zaoblený obdélník 3"/>
          <p:cNvSpPr/>
          <p:nvPr/>
        </p:nvSpPr>
        <p:spPr>
          <a:xfrm>
            <a:off x="755576" y="2348880"/>
            <a:ext cx="165618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Ambulantní</a:t>
            </a:r>
            <a:endParaRPr lang="cs-CZ" dirty="0"/>
          </a:p>
        </p:txBody>
      </p:sp>
      <p:sp>
        <p:nvSpPr>
          <p:cNvPr id="5" name="Zaoblený obdélník 4"/>
          <p:cNvSpPr/>
          <p:nvPr/>
        </p:nvSpPr>
        <p:spPr>
          <a:xfrm>
            <a:off x="2627784" y="2348880"/>
            <a:ext cx="1562472"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Jednodenní</a:t>
            </a:r>
            <a:endParaRPr lang="cs-CZ" dirty="0"/>
          </a:p>
        </p:txBody>
      </p:sp>
      <p:sp>
        <p:nvSpPr>
          <p:cNvPr id="6" name="Zaoblený obdélník 5"/>
          <p:cNvSpPr/>
          <p:nvPr/>
        </p:nvSpPr>
        <p:spPr>
          <a:xfrm>
            <a:off x="4427984" y="2348880"/>
            <a:ext cx="151216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Lůžková</a:t>
            </a:r>
            <a:endParaRPr lang="cs-CZ" dirty="0"/>
          </a:p>
        </p:txBody>
      </p:sp>
      <p:sp>
        <p:nvSpPr>
          <p:cNvPr id="7" name="Zaoblený obdélník 6"/>
          <p:cNvSpPr/>
          <p:nvPr/>
        </p:nvSpPr>
        <p:spPr>
          <a:xfrm>
            <a:off x="6156176" y="2348880"/>
            <a:ext cx="252028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Poskytovaná ve vlastním sociálním prostředí</a:t>
            </a:r>
            <a:endParaRPr lang="cs-CZ" dirty="0"/>
          </a:p>
        </p:txBody>
      </p:sp>
      <p:sp>
        <p:nvSpPr>
          <p:cNvPr id="8" name="Zaoblený obdélník 7"/>
          <p:cNvSpPr/>
          <p:nvPr/>
        </p:nvSpPr>
        <p:spPr>
          <a:xfrm>
            <a:off x="755576" y="3717032"/>
            <a:ext cx="1584176" cy="165618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chemeClr val="tx1"/>
                </a:solidFill>
              </a:rPr>
              <a:t>Primární</a:t>
            </a:r>
          </a:p>
          <a:p>
            <a:pPr algn="ctr"/>
            <a:r>
              <a:rPr lang="cs-CZ" sz="1600" dirty="0" smtClean="0">
                <a:solidFill>
                  <a:schemeClr val="tx1"/>
                </a:solidFill>
              </a:rPr>
              <a:t>Specializovaná</a:t>
            </a:r>
          </a:p>
          <a:p>
            <a:pPr algn="ctr"/>
            <a:r>
              <a:rPr lang="cs-CZ" sz="1600" dirty="0" smtClean="0">
                <a:solidFill>
                  <a:schemeClr val="tx1"/>
                </a:solidFill>
              </a:rPr>
              <a:t>Stacionární</a:t>
            </a:r>
            <a:endParaRPr lang="cs-CZ" sz="1600" dirty="0">
              <a:solidFill>
                <a:schemeClr val="tx1"/>
              </a:solidFill>
            </a:endParaRPr>
          </a:p>
        </p:txBody>
      </p:sp>
      <p:sp>
        <p:nvSpPr>
          <p:cNvPr id="9" name="Zaoblený obdélník 8"/>
          <p:cNvSpPr/>
          <p:nvPr/>
        </p:nvSpPr>
        <p:spPr>
          <a:xfrm>
            <a:off x="4499992" y="3429000"/>
            <a:ext cx="1512168" cy="2952328"/>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chemeClr val="tx1"/>
                </a:solidFill>
              </a:rPr>
              <a:t>Akutní lůžková intenzivní</a:t>
            </a:r>
          </a:p>
          <a:p>
            <a:pPr algn="ctr"/>
            <a:r>
              <a:rPr lang="cs-CZ" dirty="0" smtClean="0">
                <a:solidFill>
                  <a:schemeClr val="tx1"/>
                </a:solidFill>
              </a:rPr>
              <a:t>Akutní lůžková standardní</a:t>
            </a:r>
          </a:p>
          <a:p>
            <a:pPr algn="ctr"/>
            <a:r>
              <a:rPr lang="cs-CZ" dirty="0" smtClean="0">
                <a:solidFill>
                  <a:schemeClr val="tx1"/>
                </a:solidFill>
              </a:rPr>
              <a:t>Následná lůžková</a:t>
            </a:r>
          </a:p>
          <a:p>
            <a:pPr algn="ctr"/>
            <a:r>
              <a:rPr lang="cs-CZ" dirty="0" smtClean="0">
                <a:solidFill>
                  <a:schemeClr val="tx1"/>
                </a:solidFill>
              </a:rPr>
              <a:t>Dlouhodobá lůžková</a:t>
            </a:r>
          </a:p>
          <a:p>
            <a:pPr algn="ctr"/>
            <a:endParaRPr lang="cs-CZ" dirty="0"/>
          </a:p>
        </p:txBody>
      </p:sp>
      <p:sp>
        <p:nvSpPr>
          <p:cNvPr id="10" name="Zaoblený obdélník 9"/>
          <p:cNvSpPr/>
          <p:nvPr/>
        </p:nvSpPr>
        <p:spPr>
          <a:xfrm>
            <a:off x="6372200" y="3429000"/>
            <a:ext cx="1944216" cy="216024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chemeClr val="tx1"/>
                </a:solidFill>
              </a:rPr>
              <a:t>Návštěvní služba</a:t>
            </a:r>
          </a:p>
          <a:p>
            <a:pPr algn="ctr"/>
            <a:r>
              <a:rPr lang="cs-CZ" dirty="0" smtClean="0">
                <a:solidFill>
                  <a:schemeClr val="tx1"/>
                </a:solidFill>
              </a:rPr>
              <a:t>Domácí péče (ošetřovatelská péče, léčeně rehabilitační, paliativní péče)</a:t>
            </a:r>
            <a:r>
              <a:rPr lang="cs-CZ" dirty="0" smtClean="0"/>
              <a:t> </a:t>
            </a:r>
            <a:endParaRPr lang="cs-CZ" dirty="0"/>
          </a:p>
        </p:txBody>
      </p:sp>
    </p:spTree>
    <p:extLst>
      <p:ext uri="{BB962C8B-B14F-4D97-AF65-F5344CB8AC3E}">
        <p14:creationId xmlns:p14="http://schemas.microsoft.com/office/powerpoint/2010/main" val="11012625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Oprávnění k poskytování zdravotní služby</a:t>
            </a:r>
            <a:endParaRPr lang="cs-CZ" dirty="0"/>
          </a:p>
        </p:txBody>
      </p:sp>
      <p:sp>
        <p:nvSpPr>
          <p:cNvPr id="3" name="Zástupný symbol pro obsah 2"/>
          <p:cNvSpPr>
            <a:spLocks noGrp="1"/>
          </p:cNvSpPr>
          <p:nvPr>
            <p:ph idx="1"/>
          </p:nvPr>
        </p:nvSpPr>
        <p:spPr/>
        <p:txBody>
          <a:bodyPr>
            <a:normAutofit fontScale="85000" lnSpcReduction="10000"/>
          </a:bodyPr>
          <a:lstStyle/>
          <a:p>
            <a:r>
              <a:rPr lang="cs-CZ" dirty="0" smtClean="0"/>
              <a:t>Zákon upravuje </a:t>
            </a:r>
            <a:r>
              <a:rPr lang="cs-CZ" u="sng" dirty="0" smtClean="0"/>
              <a:t>obecné podmínky</a:t>
            </a:r>
            <a:r>
              <a:rPr lang="cs-CZ" dirty="0" smtClean="0"/>
              <a:t>, tj. takové, které musí splňovat </a:t>
            </a:r>
            <a:r>
              <a:rPr lang="cs-CZ" u="sng" dirty="0" smtClean="0"/>
              <a:t>každý poskytovatel zdrav. služeb.</a:t>
            </a:r>
          </a:p>
          <a:p>
            <a:r>
              <a:rPr lang="cs-CZ" dirty="0" smtClean="0"/>
              <a:t>V zásadě platí, že poskytovatel může poskytnout pouze zdrav. služby uvedené v oprávnění.</a:t>
            </a:r>
          </a:p>
          <a:p>
            <a:r>
              <a:rPr lang="cs-CZ" dirty="0" smtClean="0"/>
              <a:t>Bez tohoto oprávnění je možné  </a:t>
            </a:r>
            <a:r>
              <a:rPr lang="cs-CZ" u="sng" dirty="0" smtClean="0"/>
              <a:t>poskytovat odbornou první pomoc!</a:t>
            </a:r>
            <a:endParaRPr lang="cs-CZ" dirty="0" smtClean="0"/>
          </a:p>
          <a:p>
            <a:r>
              <a:rPr lang="cs-CZ" dirty="0" smtClean="0"/>
              <a:t>Zdravotní služby mohou být poskytovány pouze ve zdravotnických zařízeních v místech uvedených v oprávnění k poskytování zdravotních služeb (výjimkou je např. návštěvní služba, domácí péče, dopravní zdravotnická služba apod.).</a:t>
            </a:r>
          </a:p>
          <a:p>
            <a:endParaRPr lang="cs-CZ" dirty="0" smtClean="0"/>
          </a:p>
          <a:p>
            <a:endParaRPr lang="cs-CZ" dirty="0"/>
          </a:p>
          <a:p>
            <a:endParaRPr lang="cs-CZ" dirty="0"/>
          </a:p>
        </p:txBody>
      </p:sp>
    </p:spTree>
    <p:extLst>
      <p:ext uri="{BB962C8B-B14F-4D97-AF65-F5344CB8AC3E}">
        <p14:creationId xmlns:p14="http://schemas.microsoft.com/office/powerpoint/2010/main" val="29508925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Poskytovatel zdravotních služeb</a:t>
            </a:r>
            <a:endParaRPr lang="cs-CZ" dirty="0"/>
          </a:p>
        </p:txBody>
      </p:sp>
      <p:sp>
        <p:nvSpPr>
          <p:cNvPr id="3" name="Zástupný symbol pro obsah 2"/>
          <p:cNvSpPr>
            <a:spLocks noGrp="1"/>
          </p:cNvSpPr>
          <p:nvPr>
            <p:ph idx="1"/>
          </p:nvPr>
        </p:nvSpPr>
        <p:spPr/>
        <p:txBody>
          <a:bodyPr>
            <a:normAutofit fontScale="92500"/>
          </a:bodyPr>
          <a:lstStyle/>
          <a:p>
            <a:r>
              <a:rPr lang="cs-CZ" dirty="0" smtClean="0"/>
              <a:t>Poskytovatelem zdrav. služby může být jak FO, tak i PO, která splní podmínky pro poskytování zdravotních služeb a získá oprávnění k jejich poskytování.</a:t>
            </a:r>
          </a:p>
          <a:p>
            <a:r>
              <a:rPr lang="cs-CZ" u="sng" dirty="0" smtClean="0"/>
              <a:t>FO musí být způsobilá k samostatnému výkonu zdravotnického povolání, anebo musí ustanovit odborného zástupce s touto způsobilostí</a:t>
            </a:r>
            <a:endParaRPr lang="cs-CZ" dirty="0" smtClean="0"/>
          </a:p>
          <a:p>
            <a:r>
              <a:rPr lang="cs-CZ" u="sng" dirty="0" smtClean="0"/>
              <a:t>PO je vždy povinna ustanovit odborného zástupce s touto způsobilostí. </a:t>
            </a:r>
            <a:r>
              <a:rPr lang="cs-CZ" dirty="0" smtClean="0"/>
              <a:t> </a:t>
            </a:r>
          </a:p>
          <a:p>
            <a:endParaRPr lang="cs-CZ" dirty="0"/>
          </a:p>
        </p:txBody>
      </p:sp>
    </p:spTree>
    <p:extLst>
      <p:ext uri="{BB962C8B-B14F-4D97-AF65-F5344CB8AC3E}">
        <p14:creationId xmlns:p14="http://schemas.microsoft.com/office/powerpoint/2010/main" val="3417679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Vývoj právní úpravy</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Poskytování zdravotních služeb bylo upraveno nejprve zákonem </a:t>
            </a:r>
            <a:r>
              <a:rPr lang="cs-CZ" b="1" dirty="0" smtClean="0"/>
              <a:t>č. 20/1966 Sb., o péči o zdraví lidu</a:t>
            </a:r>
            <a:r>
              <a:rPr lang="cs-CZ" dirty="0" smtClean="0"/>
              <a:t>.</a:t>
            </a:r>
          </a:p>
          <a:p>
            <a:r>
              <a:rPr lang="cs-CZ" dirty="0" smtClean="0"/>
              <a:t>Zákon vymezoval povinnosti státu, zdravotnických zařízení i uživatelů zdravotních služeb a stanovil zásady zdravotní péče.</a:t>
            </a:r>
          </a:p>
          <a:p>
            <a:r>
              <a:rPr lang="cs-CZ" dirty="0" smtClean="0"/>
              <a:t>Vycházel ze společenského prostředí, kde zdravotní služby byly vesměs bezúplatné.</a:t>
            </a:r>
          </a:p>
          <a:p>
            <a:r>
              <a:rPr lang="cs-CZ" dirty="0" smtClean="0"/>
              <a:t>Novelizován až po roce 1990, kdy bylo potřeba reagovat na nové společenské a ekonomické změny.</a:t>
            </a:r>
          </a:p>
          <a:p>
            <a:r>
              <a:rPr lang="cs-CZ" dirty="0" smtClean="0"/>
              <a:t>Zrušen až v roce 2011 a nahrazen zákonem č. 372/2011 Sb., o zdravotních službách a podmínkách jejich poskytování (vstoupil v účinnost 1.4.2012)</a:t>
            </a:r>
            <a:endParaRPr lang="cs-CZ" dirty="0"/>
          </a:p>
        </p:txBody>
      </p:sp>
    </p:spTree>
    <p:extLst>
      <p:ext uri="{BB962C8B-B14F-4D97-AF65-F5344CB8AC3E}">
        <p14:creationId xmlns:p14="http://schemas.microsoft.com/office/powerpoint/2010/main" val="22218623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Odborný zástupce</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a:t>Odborným zástupcem může být jen </a:t>
            </a:r>
            <a:r>
              <a:rPr lang="cs-CZ" u="sng" dirty="0" smtClean="0"/>
              <a:t>FO, která je:</a:t>
            </a:r>
            <a:endParaRPr lang="cs-CZ" u="sng" dirty="0"/>
          </a:p>
          <a:p>
            <a:r>
              <a:rPr lang="cs-CZ" b="1" dirty="0" smtClean="0"/>
              <a:t>a</a:t>
            </a:r>
            <a:r>
              <a:rPr lang="cs-CZ" b="1" dirty="0"/>
              <a:t>)</a:t>
            </a:r>
            <a:r>
              <a:rPr lang="cs-CZ" dirty="0"/>
              <a:t> způsobilá k samostatnému výkonu zdravotnického povolání </a:t>
            </a:r>
            <a:r>
              <a:rPr lang="cs-CZ" dirty="0" smtClean="0"/>
              <a:t>a </a:t>
            </a:r>
            <a:r>
              <a:rPr lang="cs-CZ" dirty="0"/>
              <a:t>je </a:t>
            </a:r>
            <a:r>
              <a:rPr lang="cs-CZ" dirty="0" smtClean="0"/>
              <a:t>členem příslušné komory, jestliže </a:t>
            </a:r>
            <a:r>
              <a:rPr lang="cs-CZ" dirty="0"/>
              <a:t>členství v komoře je podmínkou pro výkon tohoto povolání,</a:t>
            </a:r>
          </a:p>
          <a:p>
            <a:r>
              <a:rPr lang="cs-CZ" b="1" dirty="0"/>
              <a:t>b)</a:t>
            </a:r>
            <a:r>
              <a:rPr lang="cs-CZ" dirty="0"/>
              <a:t> plně svéprávná,</a:t>
            </a:r>
          </a:p>
          <a:p>
            <a:r>
              <a:rPr lang="cs-CZ" b="1" dirty="0"/>
              <a:t>c)</a:t>
            </a:r>
            <a:r>
              <a:rPr lang="cs-CZ" dirty="0"/>
              <a:t> bezúhonná,</a:t>
            </a:r>
          </a:p>
          <a:p>
            <a:r>
              <a:rPr lang="cs-CZ" b="1" dirty="0"/>
              <a:t>d)</a:t>
            </a:r>
            <a:r>
              <a:rPr lang="cs-CZ" dirty="0"/>
              <a:t> držitelem povolení k pobytu na území České republiky, pokud má povinnost takové povolení </a:t>
            </a:r>
            <a:r>
              <a:rPr lang="cs-CZ" dirty="0" smtClean="0"/>
              <a:t>mít.</a:t>
            </a:r>
          </a:p>
          <a:p>
            <a:r>
              <a:rPr lang="cs-CZ" dirty="0" smtClean="0"/>
              <a:t>Odborný zástupce musí být v pracovněprávním nebo obdobném vztahu k poskytovateli; jeho úkolem je odborně řídit výkon zdravotních služeb.</a:t>
            </a:r>
            <a:endParaRPr lang="cs-CZ" dirty="0"/>
          </a:p>
          <a:p>
            <a:pPr algn="just"/>
            <a:r>
              <a:rPr lang="cs-CZ" dirty="0" smtClean="0"/>
              <a:t>Jeden odborný zástupce může vykonávat tuto funkci </a:t>
            </a:r>
            <a:r>
              <a:rPr lang="cs-CZ" u="sng" dirty="0" smtClean="0"/>
              <a:t>nejvýše pro dva poskytovatele. </a:t>
            </a:r>
          </a:p>
          <a:p>
            <a:endParaRPr lang="cs-CZ" dirty="0"/>
          </a:p>
        </p:txBody>
      </p:sp>
    </p:spTree>
    <p:extLst>
      <p:ext uri="{BB962C8B-B14F-4D97-AF65-F5344CB8AC3E}">
        <p14:creationId xmlns:p14="http://schemas.microsoft.com/office/powerpoint/2010/main" val="6144523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Udělení oprávnění </a:t>
            </a:r>
            <a:endParaRPr lang="cs-CZ" dirty="0"/>
          </a:p>
        </p:txBody>
      </p:sp>
      <p:sp>
        <p:nvSpPr>
          <p:cNvPr id="3" name="Zástupný symbol pro obsah 2"/>
          <p:cNvSpPr>
            <a:spLocks noGrp="1"/>
          </p:cNvSpPr>
          <p:nvPr>
            <p:ph idx="1"/>
          </p:nvPr>
        </p:nvSpPr>
        <p:spPr/>
        <p:txBody>
          <a:bodyPr>
            <a:normAutofit fontScale="85000" lnSpcReduction="20000"/>
          </a:bodyPr>
          <a:lstStyle/>
          <a:p>
            <a:r>
              <a:rPr lang="cs-CZ" u="sng" dirty="0" smtClean="0"/>
              <a:t>FO se udělí oprávnění k poskytování zdravotních služeb na její písemnou žádost </a:t>
            </a:r>
            <a:r>
              <a:rPr lang="cs-CZ" dirty="0" smtClean="0"/>
              <a:t>(za splnění podmínek věku 18 let, svéprávnosti, bezúhonnosti, způsobilosti k samostatnému výkonu zdravotnického povolání v oboru zdravotní péče, schválení provozního řádu KHS,   netrvá žádná z překážek pro udělení oprávnění uvedených v § 17 a další).</a:t>
            </a:r>
          </a:p>
          <a:p>
            <a:r>
              <a:rPr lang="cs-CZ" u="sng" dirty="0" smtClean="0"/>
              <a:t>PO se udělí oprávnění k poskytování zdravotních služeb na její písemnou žádost </a:t>
            </a:r>
            <a:r>
              <a:rPr lang="cs-CZ" dirty="0" smtClean="0"/>
              <a:t>(za splnění podmínek bezúhonnosti statutárního orgánu PO nebo jeho členů, ustanovení odborného zástupce, není zde překážka pro udělení oprávnění aj.).</a:t>
            </a:r>
          </a:p>
          <a:p>
            <a:endParaRPr lang="cs-CZ" dirty="0" smtClean="0"/>
          </a:p>
          <a:p>
            <a:endParaRPr lang="cs-CZ" dirty="0"/>
          </a:p>
        </p:txBody>
      </p:sp>
    </p:spTree>
    <p:extLst>
      <p:ext uri="{BB962C8B-B14F-4D97-AF65-F5344CB8AC3E}">
        <p14:creationId xmlns:p14="http://schemas.microsoft.com/office/powerpoint/2010/main" val="40120626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Překážky udělení oprávnění k poskytování zdravotních služeb</a:t>
            </a:r>
            <a:endParaRPr lang="cs-CZ" dirty="0"/>
          </a:p>
        </p:txBody>
      </p:sp>
      <p:sp>
        <p:nvSpPr>
          <p:cNvPr id="3" name="Zástupný symbol pro obsah 2"/>
          <p:cNvSpPr>
            <a:spLocks noGrp="1"/>
          </p:cNvSpPr>
          <p:nvPr>
            <p:ph idx="1"/>
          </p:nvPr>
        </p:nvSpPr>
        <p:spPr/>
        <p:txBody>
          <a:bodyPr>
            <a:normAutofit fontScale="92500" lnSpcReduction="10000"/>
          </a:bodyPr>
          <a:lstStyle/>
          <a:p>
            <a:r>
              <a:rPr lang="cs-CZ" u="sng" dirty="0"/>
              <a:t>Oprávnění k poskytování zdravotních služeb nelze udělit</a:t>
            </a:r>
          </a:p>
          <a:p>
            <a:r>
              <a:rPr lang="cs-CZ" b="1" dirty="0"/>
              <a:t>a)</a:t>
            </a:r>
            <a:r>
              <a:rPr lang="cs-CZ" dirty="0"/>
              <a:t> </a:t>
            </a:r>
            <a:r>
              <a:rPr lang="cs-CZ" dirty="0" smtClean="0"/>
              <a:t>FO, </a:t>
            </a:r>
            <a:r>
              <a:rPr lang="cs-CZ" dirty="0"/>
              <a:t>které byl uložen soudem nebo správním orgánem </a:t>
            </a:r>
            <a:r>
              <a:rPr lang="cs-CZ" u="sng" dirty="0"/>
              <a:t>zákaz činnosti </a:t>
            </a:r>
            <a:r>
              <a:rPr lang="cs-CZ" dirty="0"/>
              <a:t>spočívající v poskytování zdravotních služeb, a to </a:t>
            </a:r>
            <a:r>
              <a:rPr lang="cs-CZ" u="sng" dirty="0"/>
              <a:t>po dobu trvání tohoto zákazu</a:t>
            </a:r>
            <a:r>
              <a:rPr lang="cs-CZ" dirty="0"/>
              <a:t>,</a:t>
            </a:r>
          </a:p>
          <a:p>
            <a:r>
              <a:rPr lang="cs-CZ" b="1" dirty="0"/>
              <a:t>b)</a:t>
            </a:r>
            <a:r>
              <a:rPr lang="cs-CZ" dirty="0"/>
              <a:t> </a:t>
            </a:r>
            <a:r>
              <a:rPr lang="cs-CZ" dirty="0" smtClean="0"/>
              <a:t>FO </a:t>
            </a:r>
            <a:r>
              <a:rPr lang="cs-CZ" dirty="0"/>
              <a:t>nebo </a:t>
            </a:r>
            <a:r>
              <a:rPr lang="cs-CZ" dirty="0" smtClean="0"/>
              <a:t>PO, </a:t>
            </a:r>
            <a:r>
              <a:rPr lang="cs-CZ" dirty="0"/>
              <a:t>které bylo </a:t>
            </a:r>
            <a:r>
              <a:rPr lang="cs-CZ" u="sng" dirty="0"/>
              <a:t>odňato </a:t>
            </a:r>
            <a:r>
              <a:rPr lang="cs-CZ" u="sng" dirty="0" smtClean="0"/>
              <a:t>oprávnění</a:t>
            </a:r>
            <a:r>
              <a:rPr lang="cs-CZ" dirty="0" smtClean="0"/>
              <a:t>, a </a:t>
            </a:r>
            <a:r>
              <a:rPr lang="cs-CZ" dirty="0"/>
              <a:t>to po dobu 3 let </a:t>
            </a:r>
            <a:r>
              <a:rPr lang="cs-CZ" dirty="0" smtClean="0"/>
              <a:t>od </a:t>
            </a:r>
            <a:r>
              <a:rPr lang="cs-CZ" dirty="0"/>
              <a:t>právní moci rozhodnutí o odnětí </a:t>
            </a:r>
            <a:r>
              <a:rPr lang="cs-CZ" dirty="0" smtClean="0"/>
              <a:t>oprávnění</a:t>
            </a:r>
          </a:p>
          <a:p>
            <a:r>
              <a:rPr lang="cs-CZ" dirty="0" smtClean="0"/>
              <a:t>V dalších případech stanovených zákonem.</a:t>
            </a:r>
            <a:endParaRPr lang="cs-CZ" dirty="0"/>
          </a:p>
        </p:txBody>
      </p:sp>
    </p:spTree>
    <p:extLst>
      <p:ext uri="{BB962C8B-B14F-4D97-AF65-F5344CB8AC3E}">
        <p14:creationId xmlns:p14="http://schemas.microsoft.com/office/powerpoint/2010/main" val="17692175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Zánik oprávnění k poskytování zdravot. služeb</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a:t>Oprávnění k poskytování zdravotních služeb </a:t>
            </a:r>
            <a:r>
              <a:rPr lang="cs-CZ" u="sng" dirty="0" smtClean="0"/>
              <a:t>zaniká:</a:t>
            </a:r>
            <a:endParaRPr lang="cs-CZ" u="sng" dirty="0"/>
          </a:p>
          <a:p>
            <a:r>
              <a:rPr lang="cs-CZ" b="1" dirty="0"/>
              <a:t>a)</a:t>
            </a:r>
            <a:r>
              <a:rPr lang="cs-CZ" dirty="0"/>
              <a:t> smrtí </a:t>
            </a:r>
            <a:r>
              <a:rPr lang="cs-CZ" dirty="0" smtClean="0"/>
              <a:t>poskytovatele (je-li jím FO),</a:t>
            </a:r>
            <a:endParaRPr lang="cs-CZ" dirty="0"/>
          </a:p>
          <a:p>
            <a:r>
              <a:rPr lang="cs-CZ" b="1" dirty="0"/>
              <a:t>b)</a:t>
            </a:r>
            <a:r>
              <a:rPr lang="cs-CZ" dirty="0"/>
              <a:t> zánikem </a:t>
            </a:r>
            <a:r>
              <a:rPr lang="cs-CZ" dirty="0" smtClean="0"/>
              <a:t>poskytovatele (je-li jím PO),</a:t>
            </a:r>
            <a:endParaRPr lang="cs-CZ" dirty="0"/>
          </a:p>
          <a:p>
            <a:r>
              <a:rPr lang="cs-CZ" b="1" dirty="0"/>
              <a:t>c)</a:t>
            </a:r>
            <a:r>
              <a:rPr lang="cs-CZ" dirty="0"/>
              <a:t> výmazem organizační složky závodu právnické osoby se sídlem mimo území </a:t>
            </a:r>
            <a:r>
              <a:rPr lang="cs-CZ" dirty="0" smtClean="0"/>
              <a:t>ČR </a:t>
            </a:r>
            <a:r>
              <a:rPr lang="cs-CZ" dirty="0"/>
              <a:t>z obchodního rejstříku,</a:t>
            </a:r>
          </a:p>
          <a:p>
            <a:r>
              <a:rPr lang="cs-CZ" b="1" dirty="0"/>
              <a:t>d)</a:t>
            </a:r>
            <a:r>
              <a:rPr lang="cs-CZ" dirty="0"/>
              <a:t> zrušením organizační složky státu nebo organizační složky územního samosprávného </a:t>
            </a:r>
            <a:r>
              <a:rPr lang="cs-CZ" dirty="0" smtClean="0"/>
              <a:t>celku,</a:t>
            </a:r>
          </a:p>
          <a:p>
            <a:r>
              <a:rPr lang="cs-CZ" b="1" dirty="0" smtClean="0"/>
              <a:t>e</a:t>
            </a:r>
            <a:r>
              <a:rPr lang="cs-CZ" b="1" dirty="0"/>
              <a:t>)</a:t>
            </a:r>
            <a:r>
              <a:rPr lang="cs-CZ" dirty="0"/>
              <a:t> uplynutím doby, pokud bylo oprávnění uděleno na dobu určitou,</a:t>
            </a:r>
          </a:p>
          <a:p>
            <a:r>
              <a:rPr lang="cs-CZ" b="1" dirty="0"/>
              <a:t>f)</a:t>
            </a:r>
            <a:r>
              <a:rPr lang="cs-CZ" dirty="0"/>
              <a:t> rozhodnutím příslušného správního orgánu o odejmutí oprávnění, nebo</a:t>
            </a:r>
          </a:p>
          <a:p>
            <a:r>
              <a:rPr lang="cs-CZ" b="1" dirty="0"/>
              <a:t>g)</a:t>
            </a:r>
            <a:r>
              <a:rPr lang="cs-CZ" dirty="0"/>
              <a:t> v dalších případech stanovených </a:t>
            </a:r>
            <a:r>
              <a:rPr lang="cs-CZ" dirty="0" smtClean="0"/>
              <a:t>zákonem</a:t>
            </a:r>
            <a:r>
              <a:rPr lang="cs-CZ" dirty="0"/>
              <a:t>.</a:t>
            </a:r>
          </a:p>
          <a:p>
            <a:endParaRPr lang="cs-CZ" dirty="0"/>
          </a:p>
        </p:txBody>
      </p:sp>
    </p:spTree>
    <p:extLst>
      <p:ext uri="{BB962C8B-B14F-4D97-AF65-F5344CB8AC3E}">
        <p14:creationId xmlns:p14="http://schemas.microsoft.com/office/powerpoint/2010/main" val="18098786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Odejmutí oprávnění</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Příslušný správní orgán </a:t>
            </a:r>
            <a:r>
              <a:rPr lang="cs-CZ" b="1" u="sng" dirty="0" smtClean="0"/>
              <a:t>odejme</a:t>
            </a:r>
            <a:r>
              <a:rPr lang="cs-CZ" u="sng" dirty="0" smtClean="0"/>
              <a:t> oprávnění</a:t>
            </a:r>
            <a:r>
              <a:rPr lang="cs-CZ" dirty="0" smtClean="0"/>
              <a:t>, jestliže:</a:t>
            </a:r>
          </a:p>
          <a:p>
            <a:r>
              <a:rPr lang="cs-CZ" b="1" dirty="0"/>
              <a:t>a)</a:t>
            </a:r>
            <a:r>
              <a:rPr lang="cs-CZ" dirty="0"/>
              <a:t> poskytovatel přestal splňovat některou </a:t>
            </a:r>
            <a:r>
              <a:rPr lang="cs-CZ" dirty="0" smtClean="0"/>
              <a:t>ze zákonných podmínek,</a:t>
            </a:r>
            <a:endParaRPr lang="cs-CZ" dirty="0"/>
          </a:p>
          <a:p>
            <a:r>
              <a:rPr lang="cs-CZ" b="1" dirty="0"/>
              <a:t>b)</a:t>
            </a:r>
            <a:r>
              <a:rPr lang="cs-CZ" dirty="0"/>
              <a:t> nastala překážka </a:t>
            </a:r>
            <a:r>
              <a:rPr lang="cs-CZ" dirty="0" smtClean="0"/>
              <a:t>v poskytování </a:t>
            </a:r>
            <a:r>
              <a:rPr lang="cs-CZ" dirty="0"/>
              <a:t>zdravotních </a:t>
            </a:r>
            <a:r>
              <a:rPr lang="cs-CZ" dirty="0" smtClean="0"/>
              <a:t>služeb </a:t>
            </a:r>
            <a:r>
              <a:rPr lang="cs-CZ" dirty="0"/>
              <a:t>nebo</a:t>
            </a:r>
          </a:p>
          <a:p>
            <a:r>
              <a:rPr lang="cs-CZ" b="1" dirty="0"/>
              <a:t>c)</a:t>
            </a:r>
            <a:r>
              <a:rPr lang="cs-CZ" dirty="0"/>
              <a:t> poskytovatel o to požádal.</a:t>
            </a:r>
          </a:p>
          <a:p>
            <a:r>
              <a:rPr lang="cs-CZ" dirty="0" smtClean="0"/>
              <a:t>Správní orgán </a:t>
            </a:r>
            <a:r>
              <a:rPr lang="cs-CZ" b="1" u="sng" dirty="0" smtClean="0"/>
              <a:t>může</a:t>
            </a:r>
            <a:r>
              <a:rPr lang="cs-CZ" u="sng" dirty="0" smtClean="0"/>
              <a:t> odejmout </a:t>
            </a:r>
            <a:r>
              <a:rPr lang="cs-CZ" dirty="0" smtClean="0"/>
              <a:t>oprávnění, jestliže:</a:t>
            </a:r>
          </a:p>
          <a:p>
            <a:r>
              <a:rPr lang="cs-CZ" b="1" dirty="0"/>
              <a:t>a)</a:t>
            </a:r>
            <a:r>
              <a:rPr lang="cs-CZ" dirty="0"/>
              <a:t> poskytovatel poskytoval zdravotní služby pod vlivem alkoholu nebo jiné návykové látky,</a:t>
            </a:r>
          </a:p>
          <a:p>
            <a:r>
              <a:rPr lang="cs-CZ" b="1" dirty="0"/>
              <a:t>b)</a:t>
            </a:r>
            <a:r>
              <a:rPr lang="cs-CZ" dirty="0"/>
              <a:t> poskytovatel opakovaně poskytoval zdravotní služby prostřednictvím osoby, která byla pod vlivem alkoholu nebo jiné návykové </a:t>
            </a:r>
            <a:r>
              <a:rPr lang="cs-CZ" dirty="0" smtClean="0"/>
              <a:t>látky, popř. osoby, která není </a:t>
            </a:r>
            <a:r>
              <a:rPr lang="cs-CZ" dirty="0"/>
              <a:t>způsobilá k výkonu zdravotnického </a:t>
            </a:r>
            <a:r>
              <a:rPr lang="cs-CZ" dirty="0" smtClean="0"/>
              <a:t>povolání,</a:t>
            </a:r>
            <a:endParaRPr lang="cs-CZ" dirty="0"/>
          </a:p>
          <a:p>
            <a:r>
              <a:rPr lang="cs-CZ" b="1" dirty="0" smtClean="0"/>
              <a:t>c)</a:t>
            </a:r>
            <a:r>
              <a:rPr lang="cs-CZ" dirty="0"/>
              <a:t> poskytovatel závažným způsobem nebo opakovaně porušil povinnosti vyplývající pro něj ze zákona o veřejném zdravotním </a:t>
            </a:r>
            <a:r>
              <a:rPr lang="cs-CZ" dirty="0" smtClean="0"/>
              <a:t>pojištění či v rozporu s tímto zákonem opakovaně </a:t>
            </a:r>
            <a:r>
              <a:rPr lang="cs-CZ" dirty="0"/>
              <a:t>požadoval od pacientů úhradu za zdravotní služby </a:t>
            </a:r>
            <a:endParaRPr lang="cs-CZ" dirty="0" smtClean="0"/>
          </a:p>
          <a:p>
            <a:r>
              <a:rPr lang="cs-CZ" b="1" dirty="0" smtClean="0"/>
              <a:t>d)</a:t>
            </a:r>
            <a:r>
              <a:rPr lang="cs-CZ" dirty="0"/>
              <a:t> zdravotní služby </a:t>
            </a:r>
            <a:r>
              <a:rPr lang="cs-CZ" dirty="0" smtClean="0"/>
              <a:t>neposkytoval po </a:t>
            </a:r>
            <a:r>
              <a:rPr lang="cs-CZ" dirty="0"/>
              <a:t>dobu delší než 1 rok.</a:t>
            </a:r>
          </a:p>
          <a:p>
            <a:endParaRPr lang="cs-CZ" dirty="0"/>
          </a:p>
        </p:txBody>
      </p:sp>
    </p:spTree>
    <p:extLst>
      <p:ext uri="{BB962C8B-B14F-4D97-AF65-F5344CB8AC3E}">
        <p14:creationId xmlns:p14="http://schemas.microsoft.com/office/powerpoint/2010/main" val="42598486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Pozastavení a přerušení  oprávnění</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Oprávnění</a:t>
            </a:r>
            <a:r>
              <a:rPr lang="cs-CZ" dirty="0" smtClean="0"/>
              <a:t> k poskytování zdravotních služeb lze </a:t>
            </a:r>
            <a:r>
              <a:rPr lang="cs-CZ" b="1" u="sng" dirty="0" smtClean="0"/>
              <a:t>pozastavit či přerušit</a:t>
            </a:r>
            <a:r>
              <a:rPr lang="cs-CZ" dirty="0" smtClean="0"/>
              <a:t>, a to maximálně na dobu 1 roku.</a:t>
            </a:r>
          </a:p>
          <a:p>
            <a:r>
              <a:rPr lang="cs-CZ" dirty="0" smtClean="0"/>
              <a:t>Rozhodnutí o pozastavení oprávnění zašle správní orgán příslušným orgánům státní správy (finanční úřad, okresní správa sociálního zabezpečení apod.) a zdravotním pojišťovnám.</a:t>
            </a:r>
          </a:p>
          <a:p>
            <a:r>
              <a:rPr lang="cs-CZ" b="1" u="sng" dirty="0"/>
              <a:t>Přerušení</a:t>
            </a:r>
            <a:r>
              <a:rPr lang="cs-CZ" b="1" dirty="0"/>
              <a:t> poskytování zdravotních </a:t>
            </a:r>
            <a:r>
              <a:rPr lang="cs-CZ" b="1" dirty="0" smtClean="0"/>
              <a:t> služeb </a:t>
            </a:r>
            <a:r>
              <a:rPr lang="cs-CZ" dirty="0" smtClean="0"/>
              <a:t>(= neposkytování </a:t>
            </a:r>
            <a:r>
              <a:rPr lang="cs-CZ" dirty="0"/>
              <a:t>zdravotních služeb nepřetržitě po dobu delší než 1 </a:t>
            </a:r>
            <a:r>
              <a:rPr lang="cs-CZ" dirty="0" smtClean="0"/>
              <a:t>měsíc).</a:t>
            </a:r>
            <a:endParaRPr lang="cs-CZ" dirty="0"/>
          </a:p>
          <a:p>
            <a:r>
              <a:rPr lang="cs-CZ" dirty="0" smtClean="0"/>
              <a:t>Poskytovatel </a:t>
            </a:r>
            <a:r>
              <a:rPr lang="cs-CZ" dirty="0"/>
              <a:t>je povinen přerušení poskytování zdravotních služeb písemně oznámit nejpozději 60 dnů </a:t>
            </a:r>
            <a:r>
              <a:rPr lang="cs-CZ" dirty="0" smtClean="0"/>
              <a:t>předem.</a:t>
            </a:r>
          </a:p>
          <a:p>
            <a:r>
              <a:rPr lang="cs-CZ" dirty="0" smtClean="0"/>
              <a:t>Pokud si pacient v době přerušení poskytování  </a:t>
            </a:r>
            <a:r>
              <a:rPr lang="cs-CZ" dirty="0"/>
              <a:t>zdravotní </a:t>
            </a:r>
            <a:r>
              <a:rPr lang="cs-CZ" dirty="0" smtClean="0"/>
              <a:t>služby poskytovatelem zvolí jiného poskytovatele, pak musí zajistit předání zdravotnické </a:t>
            </a:r>
            <a:r>
              <a:rPr lang="cs-CZ" dirty="0"/>
              <a:t>dokumentace vedené o pacientovi nebo výpis z této zdravotnické dokumentace </a:t>
            </a:r>
            <a:r>
              <a:rPr lang="cs-CZ" dirty="0" smtClean="0"/>
              <a:t>novému poskytovateli.</a:t>
            </a:r>
          </a:p>
          <a:p>
            <a:r>
              <a:rPr lang="cs-CZ" dirty="0" smtClean="0"/>
              <a:t>Další přerušení poskytování zdravotních služeb lze až po  5 letech. </a:t>
            </a:r>
            <a:endParaRPr lang="cs-CZ" dirty="0"/>
          </a:p>
          <a:p>
            <a:endParaRPr lang="cs-CZ" dirty="0"/>
          </a:p>
        </p:txBody>
      </p:sp>
    </p:spTree>
    <p:extLst>
      <p:ext uri="{BB962C8B-B14F-4D97-AF65-F5344CB8AC3E}">
        <p14:creationId xmlns:p14="http://schemas.microsoft.com/office/powerpoint/2010/main" val="4682826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786210"/>
          </a:xfrm>
        </p:spPr>
        <p:txBody>
          <a:bodyPr>
            <a:normAutofit fontScale="90000"/>
          </a:bodyPr>
          <a:lstStyle/>
          <a:p>
            <a:r>
              <a:rPr lang="cs-CZ" dirty="0" smtClean="0"/>
              <a:t>Postavení pacienta a jiných osob v souvislosti s poskytováním zdravotních služeb</a:t>
            </a:r>
            <a:endParaRPr lang="cs-CZ" dirty="0"/>
          </a:p>
        </p:txBody>
      </p:sp>
      <p:sp>
        <p:nvSpPr>
          <p:cNvPr id="3" name="Zástupný symbol pro obsah 2"/>
          <p:cNvSpPr>
            <a:spLocks noGrp="1"/>
          </p:cNvSpPr>
          <p:nvPr>
            <p:ph idx="1"/>
          </p:nvPr>
        </p:nvSpPr>
        <p:spPr>
          <a:xfrm>
            <a:off x="323528" y="2060848"/>
            <a:ext cx="8363272" cy="4065315"/>
          </a:xfrm>
        </p:spPr>
        <p:txBody>
          <a:bodyPr>
            <a:normAutofit fontScale="77500" lnSpcReduction="20000"/>
          </a:bodyPr>
          <a:lstStyle/>
          <a:p>
            <a:pPr algn="just"/>
            <a:r>
              <a:rPr lang="cs-CZ" dirty="0" smtClean="0"/>
              <a:t>Do nabytí účinnosti zákona č. 372 byla práva pacienta upravena částečně obecně závaznými právními předpisy (zejména Úmluvou o biomedicíně a zákonem č. 20/1966 Sb.) a částečně etickými kodexy s menší či větší mírou závaznosti.</a:t>
            </a:r>
          </a:p>
          <a:p>
            <a:pPr algn="just"/>
            <a:r>
              <a:rPr lang="cs-CZ" dirty="0" smtClean="0"/>
              <a:t>Zákon č. 372 přinesl v této oblasti velkou změnu – obsahuje  v podstatě </a:t>
            </a:r>
            <a:r>
              <a:rPr lang="cs-CZ" b="1" u="sng" dirty="0" smtClean="0"/>
              <a:t>ucelený výčet pacientských práv </a:t>
            </a:r>
            <a:r>
              <a:rPr lang="cs-CZ" dirty="0" smtClean="0"/>
              <a:t>(jde o minimum, které je třeba respektovat, speciální předpisy ochranu pacientů mohou ještě zpřísňovat).</a:t>
            </a:r>
          </a:p>
          <a:p>
            <a:pPr algn="just"/>
            <a:r>
              <a:rPr lang="cs-CZ" dirty="0" smtClean="0"/>
              <a:t>Dřívější paternalistický přístup zdravotníků k pacientovi je tedy překonán, pacient má být vnímám jako </a:t>
            </a:r>
            <a:r>
              <a:rPr lang="cs-CZ" u="sng" dirty="0" smtClean="0"/>
              <a:t>rovnoprávný partner.</a:t>
            </a:r>
            <a:r>
              <a:rPr lang="cs-CZ" dirty="0" smtClean="0"/>
              <a:t>   </a:t>
            </a:r>
            <a:endParaRPr lang="cs-CZ" dirty="0"/>
          </a:p>
        </p:txBody>
      </p:sp>
    </p:spTree>
    <p:extLst>
      <p:ext uri="{BB962C8B-B14F-4D97-AF65-F5344CB8AC3E}">
        <p14:creationId xmlns:p14="http://schemas.microsoft.com/office/powerpoint/2010/main" val="30071431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Práva pacienta (§ 28)</a:t>
            </a:r>
            <a:endParaRPr lang="cs-CZ" dirty="0"/>
          </a:p>
        </p:txBody>
      </p:sp>
      <p:sp>
        <p:nvSpPr>
          <p:cNvPr id="3" name="Zástupný symbol pro obsah 2"/>
          <p:cNvSpPr>
            <a:spLocks noGrp="1"/>
          </p:cNvSpPr>
          <p:nvPr>
            <p:ph idx="1"/>
          </p:nvPr>
        </p:nvSpPr>
        <p:spPr>
          <a:xfrm>
            <a:off x="467544" y="1268760"/>
            <a:ext cx="8229600" cy="4669979"/>
          </a:xfrm>
        </p:spPr>
        <p:txBody>
          <a:bodyPr>
            <a:noAutofit/>
          </a:bodyPr>
          <a:lstStyle/>
          <a:p>
            <a:pPr algn="just"/>
            <a:r>
              <a:rPr lang="cs-CZ" sz="1800" dirty="0" smtClean="0"/>
              <a:t>Právo na autonomii rozhodování – tzn. zdravotní </a:t>
            </a:r>
            <a:r>
              <a:rPr lang="cs-CZ" sz="1800" dirty="0"/>
              <a:t>služby lze pacientovi poskytnout pouze s jeho </a:t>
            </a:r>
            <a:r>
              <a:rPr lang="cs-CZ" sz="1800" u="sng" dirty="0"/>
              <a:t>svobodným a informovaným souhlasem</a:t>
            </a:r>
            <a:r>
              <a:rPr lang="cs-CZ" sz="1800" dirty="0"/>
              <a:t>, nestanoví-li </a:t>
            </a:r>
            <a:r>
              <a:rPr lang="cs-CZ" sz="1800" dirty="0" smtClean="0"/>
              <a:t>zákon </a:t>
            </a:r>
            <a:r>
              <a:rPr lang="cs-CZ" sz="1800" dirty="0"/>
              <a:t>jinak.</a:t>
            </a:r>
          </a:p>
          <a:p>
            <a:pPr algn="just"/>
            <a:r>
              <a:rPr lang="cs-CZ" sz="1800" dirty="0" smtClean="0"/>
              <a:t>Pacient </a:t>
            </a:r>
            <a:r>
              <a:rPr lang="cs-CZ" sz="1800" dirty="0"/>
              <a:t>má právo na poskytování zdravotních služeb na </a:t>
            </a:r>
            <a:r>
              <a:rPr lang="cs-CZ" sz="1800" u="sng" dirty="0"/>
              <a:t>náležité odborné </a:t>
            </a:r>
            <a:r>
              <a:rPr lang="cs-CZ" sz="1800" u="sng" dirty="0" smtClean="0"/>
              <a:t>úrovni </a:t>
            </a:r>
            <a:r>
              <a:rPr lang="cs-CZ" sz="1800" dirty="0" smtClean="0"/>
              <a:t>(postup lege </a:t>
            </a:r>
            <a:r>
              <a:rPr lang="cs-CZ" sz="1800" dirty="0" err="1" smtClean="0"/>
              <a:t>artis</a:t>
            </a:r>
            <a:r>
              <a:rPr lang="cs-CZ" sz="1800" dirty="0" smtClean="0"/>
              <a:t> </a:t>
            </a:r>
            <a:r>
              <a:rPr lang="cs-CZ" sz="1800" dirty="0" smtClean="0">
                <a:sym typeface="Wingdings"/>
              </a:rPr>
              <a:t></a:t>
            </a:r>
            <a:r>
              <a:rPr lang="cs-CZ" sz="1800" dirty="0" smtClean="0"/>
              <a:t>).</a:t>
            </a:r>
            <a:endParaRPr lang="cs-CZ" sz="1800" dirty="0"/>
          </a:p>
          <a:p>
            <a:pPr algn="just"/>
            <a:r>
              <a:rPr lang="cs-CZ" sz="1800" u="sng" dirty="0" smtClean="0"/>
              <a:t>Pacient má </a:t>
            </a:r>
            <a:r>
              <a:rPr lang="cs-CZ" sz="1800" u="sng" dirty="0"/>
              <a:t>při poskytování zdravotních služeb dále </a:t>
            </a:r>
            <a:r>
              <a:rPr lang="cs-CZ" sz="1800" u="sng" dirty="0" smtClean="0"/>
              <a:t>právo</a:t>
            </a:r>
            <a:r>
              <a:rPr lang="cs-CZ" sz="1800" dirty="0" smtClean="0"/>
              <a:t>:</a:t>
            </a:r>
          </a:p>
          <a:p>
            <a:pPr algn="just"/>
            <a:r>
              <a:rPr lang="cs-CZ" sz="1800" b="1" dirty="0"/>
              <a:t>a)</a:t>
            </a:r>
            <a:r>
              <a:rPr lang="cs-CZ" sz="1800" dirty="0"/>
              <a:t> na úctu, důstojné zacházení, na ohleduplnost a respektování soukromí při poskytování zdravotních služeb v souladu s charakterem poskytovaných zdravotních služeb,</a:t>
            </a:r>
          </a:p>
          <a:p>
            <a:pPr algn="just"/>
            <a:r>
              <a:rPr lang="cs-CZ" sz="1800" b="1" dirty="0"/>
              <a:t>b)</a:t>
            </a:r>
            <a:r>
              <a:rPr lang="cs-CZ" sz="1800" dirty="0"/>
              <a:t> zvolit si </a:t>
            </a:r>
            <a:r>
              <a:rPr lang="cs-CZ" sz="1800" u="sng" dirty="0" smtClean="0"/>
              <a:t>poskytovatele </a:t>
            </a:r>
            <a:r>
              <a:rPr lang="cs-CZ" sz="1800" u="sng" dirty="0" err="1" smtClean="0"/>
              <a:t>zdr</a:t>
            </a:r>
            <a:r>
              <a:rPr lang="cs-CZ" sz="1800" u="sng" dirty="0" smtClean="0"/>
              <a:t>. služeb</a:t>
            </a:r>
            <a:r>
              <a:rPr lang="cs-CZ" sz="1800" dirty="0" smtClean="0"/>
              <a:t> a </a:t>
            </a:r>
            <a:r>
              <a:rPr lang="cs-CZ" sz="1800" u="sng" dirty="0" smtClean="0"/>
              <a:t>zdravotnické zařízení</a:t>
            </a:r>
            <a:r>
              <a:rPr lang="cs-CZ" sz="1800" dirty="0" smtClean="0"/>
              <a:t> (to ale neplatí v případě zdravotnické záchranné služby, </a:t>
            </a:r>
            <a:r>
              <a:rPr lang="cs-CZ" sz="1800" dirty="0" err="1" smtClean="0"/>
              <a:t>pracovnělékařské</a:t>
            </a:r>
            <a:r>
              <a:rPr lang="cs-CZ" sz="1800" dirty="0" smtClean="0"/>
              <a:t> služby a dále u osob ve výkonu trestu odnětí svobody aj.); toto právo může být omezeno zákonem (např.  Zákonem 258/2000 Sb. v souvislosti s infekčním onemocněním pacienta).  </a:t>
            </a:r>
            <a:endParaRPr lang="cs-CZ" sz="1800" dirty="0"/>
          </a:p>
          <a:p>
            <a:pPr algn="just"/>
            <a:r>
              <a:rPr lang="cs-CZ" sz="1800" b="1" dirty="0"/>
              <a:t>c)</a:t>
            </a:r>
            <a:r>
              <a:rPr lang="cs-CZ" sz="1800" dirty="0"/>
              <a:t> vyžádat si </a:t>
            </a:r>
            <a:r>
              <a:rPr lang="cs-CZ" sz="1800" u="sng" dirty="0"/>
              <a:t>konzultační </a:t>
            </a:r>
            <a:r>
              <a:rPr lang="cs-CZ" sz="1800" u="sng" dirty="0" smtClean="0"/>
              <a:t>služby </a:t>
            </a:r>
            <a:r>
              <a:rPr lang="cs-CZ" sz="1800" dirty="0" smtClean="0"/>
              <a:t>(tzv. second </a:t>
            </a:r>
            <a:r>
              <a:rPr lang="cs-CZ" sz="1800" dirty="0" err="1" smtClean="0"/>
              <a:t>opinion</a:t>
            </a:r>
            <a:r>
              <a:rPr lang="cs-CZ" sz="1800" dirty="0" smtClean="0"/>
              <a:t>) </a:t>
            </a:r>
            <a:r>
              <a:rPr lang="cs-CZ" sz="1800" dirty="0"/>
              <a:t>od jiného poskytovatele, popřípadě zdravotnického pracovníka, než který mu poskytuje zdravotní služby; to neplatí, jde-li o poskytování neodkladné péče nebo o osoby ve výkonu vazby, trestu odnětí svobody nebo zabezpečovací detence,</a:t>
            </a:r>
          </a:p>
          <a:p>
            <a:pPr algn="just"/>
            <a:r>
              <a:rPr lang="cs-CZ" sz="1800" b="1" dirty="0"/>
              <a:t>d)</a:t>
            </a:r>
            <a:r>
              <a:rPr lang="cs-CZ" sz="1800" dirty="0"/>
              <a:t> být seznámen s vnitřním řádem zdravotnického zařízení lůžkové nebo jednodenní </a:t>
            </a:r>
            <a:r>
              <a:rPr lang="cs-CZ" sz="1800" dirty="0" smtClean="0"/>
              <a:t>péče,</a:t>
            </a:r>
            <a:endParaRPr lang="cs-CZ" sz="1800" dirty="0"/>
          </a:p>
          <a:p>
            <a:endParaRPr lang="cs-CZ" sz="1800" dirty="0" smtClean="0"/>
          </a:p>
          <a:p>
            <a:endParaRPr lang="cs-CZ" sz="1600" dirty="0" smtClean="0"/>
          </a:p>
        </p:txBody>
      </p:sp>
    </p:spTree>
    <p:extLst>
      <p:ext uri="{BB962C8B-B14F-4D97-AF65-F5344CB8AC3E}">
        <p14:creationId xmlns:p14="http://schemas.microsoft.com/office/powerpoint/2010/main" val="1001049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pPr algn="just"/>
            <a:r>
              <a:rPr lang="cs-CZ" sz="1800" b="1" dirty="0"/>
              <a:t>e)</a:t>
            </a:r>
            <a:r>
              <a:rPr lang="cs-CZ" sz="1800" dirty="0"/>
              <a:t> na </a:t>
            </a:r>
            <a:r>
              <a:rPr lang="cs-CZ" sz="1800" u="sng" dirty="0"/>
              <a:t>nepřetržitou přítomnost zákonného </a:t>
            </a:r>
            <a:r>
              <a:rPr lang="cs-CZ" sz="1800" u="sng" dirty="0" smtClean="0"/>
              <a:t>zástupce/opatrovníka</a:t>
            </a:r>
            <a:r>
              <a:rPr lang="cs-CZ" sz="1800" dirty="0" smtClean="0"/>
              <a:t>, </a:t>
            </a:r>
            <a:r>
              <a:rPr lang="cs-CZ" sz="1800" dirty="0"/>
              <a:t>popřípadě osoby určené zákonným </a:t>
            </a:r>
            <a:r>
              <a:rPr lang="cs-CZ" sz="1800" dirty="0" smtClean="0"/>
              <a:t>zástupcem/opatrovníkem, </a:t>
            </a:r>
            <a:r>
              <a:rPr lang="cs-CZ" sz="1800" dirty="0"/>
              <a:t>je-li nezletilou </a:t>
            </a:r>
            <a:r>
              <a:rPr lang="cs-CZ" sz="1800" dirty="0" smtClean="0"/>
              <a:t>osobou/osobou s omezenou svéprávností,</a:t>
            </a:r>
            <a:endParaRPr lang="cs-CZ" sz="1800" dirty="0"/>
          </a:p>
          <a:p>
            <a:r>
              <a:rPr lang="cs-CZ" sz="1800" b="1" dirty="0" smtClean="0"/>
              <a:t>f</a:t>
            </a:r>
            <a:r>
              <a:rPr lang="cs-CZ" sz="1800" b="1" dirty="0"/>
              <a:t>)</a:t>
            </a:r>
            <a:r>
              <a:rPr lang="cs-CZ" sz="1800" dirty="0"/>
              <a:t> být předem informován o ceně </a:t>
            </a:r>
            <a:r>
              <a:rPr lang="cs-CZ" sz="1800" dirty="0" smtClean="0"/>
              <a:t>nehrazených zdravotních služeb,</a:t>
            </a:r>
            <a:endParaRPr lang="cs-CZ" sz="1800" dirty="0"/>
          </a:p>
          <a:p>
            <a:r>
              <a:rPr lang="cs-CZ" sz="1800" b="1" dirty="0"/>
              <a:t>g)</a:t>
            </a:r>
            <a:r>
              <a:rPr lang="cs-CZ" sz="1800" dirty="0"/>
              <a:t> znát </a:t>
            </a:r>
            <a:r>
              <a:rPr lang="cs-CZ" sz="1800" dirty="0" smtClean="0"/>
              <a:t>jméno a </a:t>
            </a:r>
            <a:r>
              <a:rPr lang="cs-CZ" sz="1800" dirty="0"/>
              <a:t>příjmení zdravotnických pracovníků </a:t>
            </a:r>
            <a:r>
              <a:rPr lang="cs-CZ" sz="1800" dirty="0" smtClean="0"/>
              <a:t>přímo </a:t>
            </a:r>
            <a:r>
              <a:rPr lang="cs-CZ" sz="1800" dirty="0"/>
              <a:t>zúčastněných na poskytování zdravotních </a:t>
            </a:r>
            <a:r>
              <a:rPr lang="cs-CZ" sz="1800" dirty="0" smtClean="0"/>
              <a:t>služeb, </a:t>
            </a:r>
          </a:p>
          <a:p>
            <a:r>
              <a:rPr lang="cs-CZ" sz="1800" b="1" dirty="0" smtClean="0"/>
              <a:t>h</a:t>
            </a:r>
            <a:r>
              <a:rPr lang="cs-CZ" sz="1800" b="1" dirty="0"/>
              <a:t>)</a:t>
            </a:r>
            <a:r>
              <a:rPr lang="cs-CZ" sz="1800" dirty="0"/>
              <a:t> odmítnout přítomnost </a:t>
            </a:r>
            <a:r>
              <a:rPr lang="cs-CZ" sz="1800" dirty="0" smtClean="0"/>
              <a:t>osob připravujících </a:t>
            </a:r>
            <a:r>
              <a:rPr lang="cs-CZ" sz="1800" dirty="0"/>
              <a:t>se na výkon povolání zdravotnického pracovníka,</a:t>
            </a:r>
          </a:p>
          <a:p>
            <a:r>
              <a:rPr lang="cs-CZ" sz="1800" b="1" dirty="0"/>
              <a:t>i)</a:t>
            </a:r>
            <a:r>
              <a:rPr lang="cs-CZ" sz="1800" dirty="0"/>
              <a:t> přijímat návštěvy ve zdravotnickém </a:t>
            </a:r>
            <a:r>
              <a:rPr lang="cs-CZ" sz="1800" dirty="0" smtClean="0"/>
              <a:t>zařízení, </a:t>
            </a:r>
            <a:r>
              <a:rPr lang="cs-CZ" sz="1800" dirty="0"/>
              <a:t>a to s ohledem na svůj zdravotní stav a v souladu s vnitřním </a:t>
            </a:r>
            <a:r>
              <a:rPr lang="cs-CZ" sz="1800" dirty="0" smtClean="0"/>
              <a:t>řádem,</a:t>
            </a:r>
            <a:endParaRPr lang="cs-CZ" sz="1800" dirty="0"/>
          </a:p>
          <a:p>
            <a:r>
              <a:rPr lang="cs-CZ" sz="1800" b="1" dirty="0"/>
              <a:t>j)</a:t>
            </a:r>
            <a:r>
              <a:rPr lang="cs-CZ" sz="1800" dirty="0"/>
              <a:t> přijímat ve zdravotnickém zařízení </a:t>
            </a:r>
            <a:r>
              <a:rPr lang="cs-CZ" sz="1800" dirty="0" smtClean="0"/>
              <a:t>duchovní </a:t>
            </a:r>
            <a:r>
              <a:rPr lang="cs-CZ" sz="1800" dirty="0"/>
              <a:t>péči a duchovní podporu od </a:t>
            </a:r>
            <a:r>
              <a:rPr lang="cs-CZ" sz="1800" dirty="0" smtClean="0"/>
              <a:t>církví </a:t>
            </a:r>
            <a:r>
              <a:rPr lang="cs-CZ" sz="1800" dirty="0"/>
              <a:t>a náboženských společností </a:t>
            </a:r>
            <a:r>
              <a:rPr lang="cs-CZ" sz="1800" u="sng" dirty="0"/>
              <a:t>registrovaných v </a:t>
            </a:r>
            <a:r>
              <a:rPr lang="cs-CZ" sz="1800" u="sng" dirty="0" smtClean="0"/>
              <a:t>ČR, </a:t>
            </a:r>
          </a:p>
          <a:p>
            <a:r>
              <a:rPr lang="cs-CZ" sz="1800" b="1" dirty="0" smtClean="0"/>
              <a:t>k</a:t>
            </a:r>
            <a:r>
              <a:rPr lang="cs-CZ" sz="1800" b="1" dirty="0"/>
              <a:t>)</a:t>
            </a:r>
            <a:r>
              <a:rPr lang="cs-CZ" sz="1800" dirty="0"/>
              <a:t> </a:t>
            </a:r>
            <a:r>
              <a:rPr lang="cs-CZ" sz="1800" dirty="0" smtClean="0"/>
              <a:t>„právo na příjemné prostředí“.</a:t>
            </a:r>
            <a:endParaRPr lang="cs-CZ" sz="1800" dirty="0"/>
          </a:p>
          <a:p>
            <a:r>
              <a:rPr lang="cs-CZ" sz="1800" dirty="0" smtClean="0"/>
              <a:t>Zákon č. 372 dále stanoví povinnost </a:t>
            </a:r>
            <a:r>
              <a:rPr lang="cs-CZ" sz="1800" u="sng" dirty="0" smtClean="0"/>
              <a:t>respektovat</a:t>
            </a:r>
            <a:r>
              <a:rPr lang="cs-CZ" sz="1800" dirty="0" smtClean="0"/>
              <a:t> při poskytování zdravotních služeb </a:t>
            </a:r>
            <a:r>
              <a:rPr lang="cs-CZ" sz="1800" u="sng" dirty="0" smtClean="0"/>
              <a:t>potřeby zdravotně postižených</a:t>
            </a:r>
            <a:r>
              <a:rPr lang="cs-CZ" sz="1800" dirty="0" smtClean="0"/>
              <a:t> (smyslově či tělesně) </a:t>
            </a:r>
            <a:r>
              <a:rPr lang="cs-CZ" sz="1800" u="sng" dirty="0" smtClean="0"/>
              <a:t>pacientů</a:t>
            </a:r>
            <a:r>
              <a:rPr lang="cs-CZ" sz="1800" dirty="0" smtClean="0"/>
              <a:t> tak, aby byl zajištěn jejich pocit bezpečí a zároveň nebyla porušována práva ostatních pacientů (např. přítomnost vodicího psa, tlumočníka do cizího jazyka kromě slovenštiny apod.).  </a:t>
            </a:r>
          </a:p>
          <a:p>
            <a:endParaRPr lang="cs-CZ" sz="1800" dirty="0"/>
          </a:p>
        </p:txBody>
      </p:sp>
    </p:spTree>
    <p:extLst>
      <p:ext uri="{BB962C8B-B14F-4D97-AF65-F5344CB8AC3E}">
        <p14:creationId xmlns:p14="http://schemas.microsoft.com/office/powerpoint/2010/main" val="2460074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Právo na informace (též informovaný souhlas, z angl. </a:t>
            </a:r>
            <a:r>
              <a:rPr lang="cs-CZ" dirty="0" err="1" smtClean="0"/>
              <a:t>informed</a:t>
            </a:r>
            <a:r>
              <a:rPr lang="cs-CZ" dirty="0" smtClean="0"/>
              <a:t> </a:t>
            </a:r>
            <a:r>
              <a:rPr lang="cs-CZ" dirty="0" err="1" smtClean="0"/>
              <a:t>consent</a:t>
            </a:r>
            <a:r>
              <a:rPr lang="cs-CZ" dirty="0" smtClean="0"/>
              <a:t>)</a:t>
            </a:r>
            <a:endParaRPr lang="cs-CZ" dirty="0"/>
          </a:p>
        </p:txBody>
      </p:sp>
      <p:sp>
        <p:nvSpPr>
          <p:cNvPr id="3" name="Zástupný symbol pro obsah 2"/>
          <p:cNvSpPr>
            <a:spLocks noGrp="1"/>
          </p:cNvSpPr>
          <p:nvPr>
            <p:ph idx="1"/>
          </p:nvPr>
        </p:nvSpPr>
        <p:spPr/>
        <p:txBody>
          <a:bodyPr>
            <a:normAutofit fontScale="55000" lnSpcReduction="20000"/>
          </a:bodyPr>
          <a:lstStyle/>
          <a:p>
            <a:r>
              <a:rPr lang="cs-CZ" dirty="0" smtClean="0"/>
              <a:t>V posledních sto letech toto právo pacienta stále posiluje.</a:t>
            </a:r>
          </a:p>
          <a:p>
            <a:pPr algn="just"/>
            <a:r>
              <a:rPr lang="cs-CZ" dirty="0" smtClean="0"/>
              <a:t>Nejde jen o informace o zdravotním stavu, ale i o prognóze, plánovaných výkonech, jejich rizicích a možných důsledcích, vhodnosti léčby pro pacienta, omezeních a doporučeních ve způsobu života s ohledem na zdravot. stav apod. a na základě sdělených informací </a:t>
            </a:r>
            <a:r>
              <a:rPr lang="cs-CZ" u="sng" dirty="0" smtClean="0"/>
              <a:t>má pacient právo rozhodnout se, zda a jakou léčbu podstoupí</a:t>
            </a:r>
            <a:r>
              <a:rPr lang="cs-CZ" dirty="0" smtClean="0"/>
              <a:t>.</a:t>
            </a:r>
          </a:p>
          <a:p>
            <a:pPr algn="just"/>
            <a:r>
              <a:rPr lang="cs-CZ" dirty="0" smtClean="0"/>
              <a:t>Zahrnuje i právo </a:t>
            </a:r>
            <a:r>
              <a:rPr lang="cs-CZ" u="sng" dirty="0" smtClean="0"/>
              <a:t>neznat svůj zdravotní stav</a:t>
            </a:r>
            <a:r>
              <a:rPr lang="cs-CZ" dirty="0" smtClean="0"/>
              <a:t>, pokud si to pacient nepřeje (takové přání se zaznamená do zdravotnické dokumentace s podpisem pacienta a zdravotnického pracovníka).</a:t>
            </a:r>
          </a:p>
          <a:p>
            <a:pPr algn="just"/>
            <a:r>
              <a:rPr lang="cs-CZ" dirty="0"/>
              <a:t>Pacient má právo určit osoby, které mohou být o jeho zdravotním stavu informovány a které mohou nahlížet do jeho zdravotnické dokumentace.</a:t>
            </a:r>
          </a:p>
          <a:p>
            <a:pPr algn="just"/>
            <a:r>
              <a:rPr lang="cs-CZ" dirty="0" smtClean="0"/>
              <a:t>Zákon zároveň stanoví omezení těchto dvou práv (právo znát a právo neznat svůj zdravotní stav)  - tzv. </a:t>
            </a:r>
            <a:r>
              <a:rPr lang="cs-CZ" i="1" dirty="0" smtClean="0"/>
              <a:t>terapeutické privilegium</a:t>
            </a:r>
            <a:r>
              <a:rPr lang="cs-CZ" dirty="0" smtClean="0"/>
              <a:t>, které umožňuje zadržet po určitou dobu informaci o zdravotním stavu pacienta, pokud by toto sdělení mohlo zjevně negativně ovlivnit jeho zdravotní stav.  TP nelze uplatnit v případě, kdy je v zájmu pacienta sdělit mu určité skutečnosti – především s ohledem na preventivní opatření a včasnou </a:t>
            </a:r>
            <a:r>
              <a:rPr lang="cs-CZ" dirty="0" smtClean="0"/>
              <a:t>léčbu, v </a:t>
            </a:r>
            <a:r>
              <a:rPr lang="cs-CZ" dirty="0" smtClean="0"/>
              <a:t>případě, kdy zdravotní stav pacienta představuje riziko po jeho </a:t>
            </a:r>
            <a:r>
              <a:rPr lang="cs-CZ" dirty="0" smtClean="0"/>
              <a:t>okolí a v případě, kdy pacient výslovně žádá pravdivou informaci, aby si mohl zajistit osobní záležitosti). </a:t>
            </a:r>
            <a:endParaRPr lang="cs-CZ" dirty="0" smtClean="0"/>
          </a:p>
        </p:txBody>
      </p:sp>
    </p:spTree>
    <p:extLst>
      <p:ext uri="{BB962C8B-B14F-4D97-AF65-F5344CB8AC3E}">
        <p14:creationId xmlns:p14="http://schemas.microsoft.com/office/powerpoint/2010/main" val="1881021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19256" cy="778098"/>
          </a:xfrm>
        </p:spPr>
        <p:txBody>
          <a:bodyPr>
            <a:noAutofit/>
          </a:bodyPr>
          <a:lstStyle/>
          <a:p>
            <a:r>
              <a:rPr lang="cs-CZ" sz="3600" dirty="0" smtClean="0"/>
              <a:t>Zákon č. 372/2011 Sb., o zdravotních službách a podmínkách jejich poskytování </a:t>
            </a:r>
            <a:endParaRPr lang="cs-CZ" sz="3600" dirty="0"/>
          </a:p>
        </p:txBody>
      </p:sp>
      <p:sp>
        <p:nvSpPr>
          <p:cNvPr id="3" name="Zástupný symbol pro obsah 2"/>
          <p:cNvSpPr>
            <a:spLocks noGrp="1"/>
          </p:cNvSpPr>
          <p:nvPr>
            <p:ph idx="1"/>
          </p:nvPr>
        </p:nvSpPr>
        <p:spPr/>
        <p:txBody>
          <a:bodyPr>
            <a:noAutofit/>
          </a:bodyPr>
          <a:lstStyle/>
          <a:p>
            <a:pPr algn="just"/>
            <a:r>
              <a:rPr lang="cs-CZ" sz="2000" dirty="0" smtClean="0"/>
              <a:t>Zákon </a:t>
            </a:r>
            <a:r>
              <a:rPr lang="cs-CZ" sz="2000" b="1" dirty="0"/>
              <a:t>č. </a:t>
            </a:r>
            <a:r>
              <a:rPr lang="cs-CZ" sz="2000" b="1" dirty="0" smtClean="0"/>
              <a:t>372/2011</a:t>
            </a:r>
            <a:r>
              <a:rPr lang="cs-CZ" sz="2000" b="1" dirty="0"/>
              <a:t> Sb., o zdravotních službách a podmínkách jejich </a:t>
            </a:r>
            <a:r>
              <a:rPr lang="cs-CZ" sz="2000" b="1" dirty="0" smtClean="0"/>
              <a:t>poskytování </a:t>
            </a:r>
            <a:r>
              <a:rPr lang="cs-CZ" sz="2000" dirty="0" smtClean="0"/>
              <a:t>(zkráceně zákon o zdravotních službách).</a:t>
            </a:r>
          </a:p>
          <a:p>
            <a:pPr algn="just"/>
            <a:r>
              <a:rPr lang="cs-CZ" sz="2000" dirty="0" smtClean="0"/>
              <a:t>Obsahuje cca 129 § členěných do 15 částí, patří do oblasti veřejného práva (správního) – obsahuje kogentní právní normy, od kterých se nelze odchýlit, jsou </a:t>
            </a:r>
            <a:r>
              <a:rPr lang="cs-CZ" sz="2000" u="sng" dirty="0" smtClean="0"/>
              <a:t>absolutně závazné</a:t>
            </a:r>
            <a:r>
              <a:rPr lang="cs-CZ" sz="2000" dirty="0" smtClean="0"/>
              <a:t>. </a:t>
            </a:r>
          </a:p>
          <a:p>
            <a:pPr algn="just"/>
            <a:r>
              <a:rPr lang="cs-CZ" sz="2000" dirty="0" smtClean="0"/>
              <a:t>Stanoví </a:t>
            </a:r>
            <a:r>
              <a:rPr lang="cs-CZ" sz="2000" dirty="0"/>
              <a:t>podmínky pro poskytování zdravotních služeb, druhy a formy zdravotní </a:t>
            </a:r>
            <a:r>
              <a:rPr lang="cs-CZ" sz="2000" dirty="0" smtClean="0"/>
              <a:t>péče a </a:t>
            </a:r>
            <a:r>
              <a:rPr lang="cs-CZ" sz="2000" dirty="0"/>
              <a:t>práva a </a:t>
            </a:r>
            <a:r>
              <a:rPr lang="cs-CZ" sz="2000" dirty="0" smtClean="0"/>
              <a:t>povinnosti: </a:t>
            </a:r>
          </a:p>
          <a:p>
            <a:pPr algn="just"/>
            <a:r>
              <a:rPr lang="cs-CZ" sz="2000" dirty="0" smtClean="0"/>
              <a:t>a) </a:t>
            </a:r>
            <a:r>
              <a:rPr lang="cs-CZ" sz="2000" dirty="0" smtClean="0"/>
              <a:t>pacientů a </a:t>
            </a:r>
            <a:r>
              <a:rPr lang="cs-CZ" sz="2000" dirty="0"/>
              <a:t>osob pacientům </a:t>
            </a:r>
            <a:r>
              <a:rPr lang="cs-CZ" sz="2000" dirty="0" smtClean="0"/>
              <a:t>blízkých</a:t>
            </a:r>
          </a:p>
          <a:p>
            <a:pPr algn="just"/>
            <a:r>
              <a:rPr lang="cs-CZ" sz="2000" dirty="0" smtClean="0"/>
              <a:t>b) poskytovatelů </a:t>
            </a:r>
            <a:r>
              <a:rPr lang="cs-CZ" sz="2000" dirty="0"/>
              <a:t>zdravotních </a:t>
            </a:r>
            <a:r>
              <a:rPr lang="cs-CZ" sz="2000" dirty="0" smtClean="0"/>
              <a:t>služeb </a:t>
            </a:r>
          </a:p>
          <a:p>
            <a:pPr algn="just"/>
            <a:r>
              <a:rPr lang="cs-CZ" sz="2000" dirty="0" smtClean="0"/>
              <a:t>c</a:t>
            </a:r>
            <a:r>
              <a:rPr lang="cs-CZ" sz="2000" dirty="0" smtClean="0"/>
              <a:t>) zdravotnických pracovníků</a:t>
            </a:r>
            <a:endParaRPr lang="cs-CZ" sz="2000" dirty="0" smtClean="0"/>
          </a:p>
          <a:p>
            <a:pPr algn="just"/>
            <a:r>
              <a:rPr lang="cs-CZ" sz="2000" dirty="0" smtClean="0"/>
              <a:t>V souvislosti s tímto zákonem byly vydány ještě další dva zákony, a to: zákon </a:t>
            </a:r>
            <a:r>
              <a:rPr lang="cs-CZ" sz="2000" b="1" dirty="0" smtClean="0"/>
              <a:t>č. 373/2011 Sb., o specifických zdravotních službách </a:t>
            </a:r>
            <a:r>
              <a:rPr lang="cs-CZ" sz="2000" dirty="0" smtClean="0"/>
              <a:t>a</a:t>
            </a:r>
            <a:r>
              <a:rPr lang="cs-CZ" sz="2000" b="1" dirty="0" smtClean="0"/>
              <a:t> zákon č. 374/2011 Sb., o zdravotnické záchranné službě </a:t>
            </a:r>
            <a:r>
              <a:rPr lang="cs-CZ" sz="2000" dirty="0" smtClean="0">
                <a:sym typeface="Wingdings"/>
              </a:rPr>
              <a:t> </a:t>
            </a:r>
            <a:r>
              <a:rPr lang="cs-CZ" sz="2000" u="sng" dirty="0" smtClean="0">
                <a:sym typeface="Wingdings"/>
              </a:rPr>
              <a:t>dohromady tvoří tyto zákony základní kostru právní úpravy v oblasti zdravotnictví v ČR</a:t>
            </a:r>
            <a:endParaRPr lang="cs-CZ" sz="2000" u="sng" dirty="0"/>
          </a:p>
        </p:txBody>
      </p:sp>
    </p:spTree>
    <p:extLst>
      <p:ext uri="{BB962C8B-B14F-4D97-AF65-F5344CB8AC3E}">
        <p14:creationId xmlns:p14="http://schemas.microsoft.com/office/powerpoint/2010/main" val="340543621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Jde-li o nezletilého pacienta nebo pacienta zbaveného způsobilosti k právním úkonům, má právo na informace o jeho zdravotním stavu zákonný zástupce.</a:t>
            </a:r>
          </a:p>
          <a:p>
            <a:r>
              <a:rPr lang="cs-CZ" dirty="0" smtClean="0"/>
              <a:t>Nikdo nesmí být nucen podstoupit jakýkoliv zákrok v oblasti zdravotní péče, aniž by k tomu dal souhlas, ten musí být:</a:t>
            </a:r>
          </a:p>
          <a:p>
            <a:r>
              <a:rPr lang="cs-CZ" dirty="0" smtClean="0"/>
              <a:t>a) </a:t>
            </a:r>
            <a:r>
              <a:rPr lang="cs-CZ" b="1" dirty="0" smtClean="0"/>
              <a:t>svobodný</a:t>
            </a:r>
            <a:r>
              <a:rPr lang="cs-CZ" dirty="0" smtClean="0"/>
              <a:t> – bez jakéhokoliv nátlaku</a:t>
            </a:r>
          </a:p>
          <a:p>
            <a:r>
              <a:rPr lang="cs-CZ" dirty="0" smtClean="0"/>
              <a:t>b) </a:t>
            </a:r>
            <a:r>
              <a:rPr lang="cs-CZ" b="1" dirty="0" smtClean="0"/>
              <a:t>informovaný</a:t>
            </a:r>
            <a:r>
              <a:rPr lang="cs-CZ" dirty="0" smtClean="0"/>
              <a:t> – na základě kvalifikované informace.</a:t>
            </a:r>
          </a:p>
          <a:p>
            <a:r>
              <a:rPr lang="cs-CZ" u="sng" dirty="0" smtClean="0"/>
              <a:t>Souhlas musí být písemný, pokud tak stanoví právní předpis</a:t>
            </a:r>
            <a:r>
              <a:rPr lang="cs-CZ" dirty="0" smtClean="0"/>
              <a:t> (např. transplantační zákon, zákon o specifických zdravotních službách) nebo si poskytovatel takovou formu souhlasu vyžádá.</a:t>
            </a:r>
          </a:p>
          <a:p>
            <a:r>
              <a:rPr lang="cs-CZ" dirty="0" smtClean="0"/>
              <a:t>V některých situacích  však souhlas pacienta nelze vyžadovat, např. nemůže-li svůj souhlas vyslovit nebo je-li poskytnutí souhlasu ve veřejném zájmu.</a:t>
            </a:r>
          </a:p>
          <a:p>
            <a:r>
              <a:rPr lang="cs-CZ" dirty="0" smtClean="0"/>
              <a:t>U nezletilých pacientů / zbavených způsobilosti k právním úkonům se zdravotní služby poskytují se souhlasem zákonného zástupce. </a:t>
            </a:r>
            <a:r>
              <a:rPr lang="cs-CZ" dirty="0" smtClean="0">
                <a:sym typeface="Wingdings"/>
              </a:rPr>
              <a:t></a:t>
            </a:r>
            <a:r>
              <a:rPr lang="cs-CZ" dirty="0" smtClean="0"/>
              <a:t>    </a:t>
            </a:r>
            <a:endParaRPr lang="cs-CZ" dirty="0"/>
          </a:p>
        </p:txBody>
      </p:sp>
    </p:spTree>
    <p:extLst>
      <p:ext uri="{BB962C8B-B14F-4D97-AF65-F5344CB8AC3E}">
        <p14:creationId xmlns:p14="http://schemas.microsoft.com/office/powerpoint/2010/main" val="41089339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Dříve vyslovené přání</a:t>
            </a:r>
            <a:endParaRPr lang="cs-CZ" dirty="0"/>
          </a:p>
        </p:txBody>
      </p:sp>
      <p:sp>
        <p:nvSpPr>
          <p:cNvPr id="3" name="Zástupný symbol pro obsah 2"/>
          <p:cNvSpPr>
            <a:spLocks noGrp="1"/>
          </p:cNvSpPr>
          <p:nvPr>
            <p:ph idx="1"/>
          </p:nvPr>
        </p:nvSpPr>
        <p:spPr/>
        <p:txBody>
          <a:bodyPr>
            <a:noAutofit/>
          </a:bodyPr>
          <a:lstStyle/>
          <a:p>
            <a:r>
              <a:rPr lang="cs-CZ" sz="2000" dirty="0" smtClean="0"/>
              <a:t>Spolu s nabytím účinnosti Úmluvy o biomedicíně byl do českého právního řádu uveden institut dříve vysloveného přání. </a:t>
            </a:r>
          </a:p>
          <a:p>
            <a:r>
              <a:rPr lang="cs-CZ" sz="2000" dirty="0" smtClean="0"/>
              <a:t>Jedná se o situaci, kdy pacient předem dal nebo nedal souhlas s poskytováním zdravotních služeb pro případ, že by se dostal do takového zdravotního stavu, ve kterém by nebyl schopen svůj souhlas či nesouhlas vyslovit (typicky pokyn „neresuscitovat“).</a:t>
            </a:r>
          </a:p>
          <a:p>
            <a:r>
              <a:rPr lang="cs-CZ" sz="2000" dirty="0" smtClean="0"/>
              <a:t>DVP musí </a:t>
            </a:r>
            <a:r>
              <a:rPr lang="cs-CZ" sz="2000" dirty="0" smtClean="0"/>
              <a:t>mít </a:t>
            </a:r>
            <a:r>
              <a:rPr lang="cs-CZ" sz="2000" u="sng" dirty="0" smtClean="0"/>
              <a:t>písemnou </a:t>
            </a:r>
            <a:r>
              <a:rPr lang="cs-CZ" sz="2000" u="sng" dirty="0" smtClean="0"/>
              <a:t>formu</a:t>
            </a:r>
            <a:r>
              <a:rPr lang="cs-CZ" sz="2000" dirty="0" smtClean="0"/>
              <a:t> a  být </a:t>
            </a:r>
            <a:r>
              <a:rPr lang="cs-CZ" sz="2000" dirty="0"/>
              <a:t>opatřeno </a:t>
            </a:r>
            <a:r>
              <a:rPr lang="cs-CZ" sz="2000" u="sng" dirty="0"/>
              <a:t>úředně ověřeným podpisem </a:t>
            </a:r>
            <a:r>
              <a:rPr lang="cs-CZ" sz="2000" u="sng" dirty="0" smtClean="0"/>
              <a:t>pacienta</a:t>
            </a:r>
            <a:r>
              <a:rPr lang="cs-CZ" sz="2000" dirty="0" smtClean="0"/>
              <a:t>.</a:t>
            </a:r>
          </a:p>
          <a:p>
            <a:r>
              <a:rPr lang="cs-CZ" sz="2000" dirty="0"/>
              <a:t>Původně </a:t>
            </a:r>
            <a:r>
              <a:rPr lang="cs-CZ" sz="2000" dirty="0" smtClean="0"/>
              <a:t>platilo na pět </a:t>
            </a:r>
            <a:r>
              <a:rPr lang="cs-CZ" sz="2000" dirty="0"/>
              <a:t>let, Ústavní soud ale tento limit zrušil s tím, že jde o omezování autonomie </a:t>
            </a:r>
            <a:r>
              <a:rPr lang="cs-CZ" sz="2000" dirty="0" smtClean="0"/>
              <a:t>pacienta. </a:t>
            </a:r>
            <a:endParaRPr lang="cs-CZ" sz="2000" dirty="0" smtClean="0"/>
          </a:p>
          <a:p>
            <a:pPr algn="just"/>
            <a:r>
              <a:rPr lang="cs-CZ" sz="2000" dirty="0" smtClean="0"/>
              <a:t>Lze ho učinit i při přijetí pacienta do péče nebo kdykoliv v průběhu hospitalizace, a to pro poskytování zdravotních služeb zajišťovaných tímto poskytovatelem  - takto vyslovené přání se zaznamená do zdravotní dokumentace, záznam podepíše pacient, zdravot. pracovník a svědek, není třeba úředně ověřeného podpisu  </a:t>
            </a:r>
            <a:endParaRPr lang="cs-CZ" sz="2000" dirty="0" smtClean="0"/>
          </a:p>
        </p:txBody>
      </p:sp>
    </p:spTree>
    <p:extLst>
      <p:ext uri="{BB962C8B-B14F-4D97-AF65-F5344CB8AC3E}">
        <p14:creationId xmlns:p14="http://schemas.microsoft.com/office/powerpoint/2010/main" val="30802198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lvl="0"/>
            <a:r>
              <a:rPr lang="cs-CZ" sz="2000" b="1" u="sng" dirty="0">
                <a:solidFill>
                  <a:prstClr val="black"/>
                </a:solidFill>
              </a:rPr>
              <a:t>DVP nelze respektovat: </a:t>
            </a:r>
          </a:p>
          <a:p>
            <a:pPr lvl="0"/>
            <a:r>
              <a:rPr lang="cs-CZ" sz="2000" dirty="0">
                <a:solidFill>
                  <a:prstClr val="black"/>
                </a:solidFill>
              </a:rPr>
              <a:t>a) pokud by nabádalo k takovým postupům, které by vedly k aktivnímu způsobení smrti</a:t>
            </a:r>
          </a:p>
          <a:p>
            <a:pPr lvl="0"/>
            <a:r>
              <a:rPr lang="cs-CZ" sz="2000" dirty="0">
                <a:solidFill>
                  <a:prstClr val="black"/>
                </a:solidFill>
              </a:rPr>
              <a:t>b) jeho splněním by mohlo by dojít k ohrožení dalších osob </a:t>
            </a:r>
          </a:p>
          <a:p>
            <a:pPr lvl="0"/>
            <a:r>
              <a:rPr lang="cs-CZ" sz="2000" dirty="0" smtClean="0">
                <a:solidFill>
                  <a:prstClr val="black"/>
                </a:solidFill>
              </a:rPr>
              <a:t>c) pokud došlo v poskytování zdravotních služeb, ke kterým se DVP vztahuje, </a:t>
            </a:r>
            <a:r>
              <a:rPr lang="cs-CZ" sz="2000" dirty="0">
                <a:solidFill>
                  <a:prstClr val="black"/>
                </a:solidFill>
              </a:rPr>
              <a:t>k </a:t>
            </a:r>
            <a:r>
              <a:rPr lang="cs-CZ" sz="2000" dirty="0" smtClean="0">
                <a:solidFill>
                  <a:prstClr val="black"/>
                </a:solidFill>
              </a:rPr>
              <a:t>takovému vědeckému pokroku, že lze důvodně předpokládat, že by pacient vyslovit souhlas s jejich poskytnutím. </a:t>
            </a:r>
            <a:endParaRPr lang="cs-CZ" sz="2000" dirty="0">
              <a:solidFill>
                <a:prstClr val="black"/>
              </a:solidFill>
            </a:endParaRPr>
          </a:p>
          <a:p>
            <a:pPr lvl="0"/>
            <a:r>
              <a:rPr lang="cs-CZ" sz="2000" dirty="0" smtClean="0">
                <a:solidFill>
                  <a:prstClr val="black"/>
                </a:solidFill>
              </a:rPr>
              <a:t>Dříve </a:t>
            </a:r>
            <a:r>
              <a:rPr lang="cs-CZ" sz="2000" dirty="0">
                <a:solidFill>
                  <a:prstClr val="black"/>
                </a:solidFill>
              </a:rPr>
              <a:t>vyslovené přání </a:t>
            </a:r>
            <a:r>
              <a:rPr lang="cs-CZ" sz="2000" u="sng" dirty="0">
                <a:solidFill>
                  <a:prstClr val="black"/>
                </a:solidFill>
              </a:rPr>
              <a:t>nelze</a:t>
            </a:r>
            <a:r>
              <a:rPr lang="cs-CZ" sz="2000" dirty="0">
                <a:solidFill>
                  <a:prstClr val="black"/>
                </a:solidFill>
              </a:rPr>
              <a:t> uplatnit u nezletilých pacientů a u pacientů s omezenou svéprávností.</a:t>
            </a:r>
          </a:p>
          <a:p>
            <a:endParaRPr lang="cs-CZ" dirty="0"/>
          </a:p>
        </p:txBody>
      </p:sp>
    </p:spTree>
    <p:extLst>
      <p:ext uri="{BB962C8B-B14F-4D97-AF65-F5344CB8AC3E}">
        <p14:creationId xmlns:p14="http://schemas.microsoft.com/office/powerpoint/2010/main" val="39768633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Dříve vyslovené přání v praxi</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dirty="0" smtClean="0"/>
              <a:t>§ 36 odst. 2 zák. 372 </a:t>
            </a:r>
            <a:r>
              <a:rPr lang="cs-CZ" dirty="0"/>
              <a:t> </a:t>
            </a:r>
            <a:r>
              <a:rPr lang="cs-CZ" i="1" dirty="0"/>
              <a:t>Poskytovatel bude brát zřetel na dříve vyslovené přání pacienta, </a:t>
            </a:r>
            <a:r>
              <a:rPr lang="cs-CZ" b="1" i="1" u="sng" dirty="0"/>
              <a:t>má-li ho k dispozici</a:t>
            </a:r>
            <a:r>
              <a:rPr lang="cs-CZ" i="1" dirty="0"/>
              <a:t>, a to za podmínky, že v době poskytování zdravotních služeb nastala předvídatelná situace, k níž se dříve vyslovené přání vztahuje, a pacient je v takovém zdravotním stavu, kdy není schopen vyslovit nový souhlas nebo nesouhlas.</a:t>
            </a:r>
            <a:endParaRPr lang="cs-CZ" i="1" dirty="0" smtClean="0"/>
          </a:p>
          <a:p>
            <a:r>
              <a:rPr lang="cs-CZ" dirty="0" smtClean="0"/>
              <a:t>DVP má buď pacient u dokladů, aby bylo ihned k dispozici, popř. ho předloží příbuzní pacienta na místě</a:t>
            </a:r>
          </a:p>
          <a:p>
            <a:r>
              <a:rPr lang="cs-CZ" dirty="0" smtClean="0"/>
              <a:t>ZZS není oprávněna/povinna sepsané DVP hledat na místě, „šacovat“ pacienta např. při autonehodě apod.</a:t>
            </a:r>
          </a:p>
          <a:p>
            <a:r>
              <a:rPr lang="cs-CZ" dirty="0" smtClean="0"/>
              <a:t>Stejně tak nelze akceptovat sdělení příbuzných typu „tetička si to nepřála“ apod.</a:t>
            </a:r>
          </a:p>
          <a:p>
            <a:r>
              <a:rPr lang="cs-CZ" dirty="0" smtClean="0"/>
              <a:t>Vytetovaný nápis DNR na hrudníku či cedulka na krku?</a:t>
            </a:r>
          </a:p>
          <a:p>
            <a:r>
              <a:rPr lang="cs-CZ" dirty="0" smtClean="0"/>
              <a:t>Pokud je pacient na místě resuscitován a posléze je DVP někde objeveno, nepokračuje se v nemocnici v resuscitační péči. </a:t>
            </a:r>
          </a:p>
          <a:p>
            <a:endParaRPr lang="cs-CZ" dirty="0"/>
          </a:p>
        </p:txBody>
      </p:sp>
    </p:spTree>
    <p:extLst>
      <p:ext uri="{BB962C8B-B14F-4D97-AF65-F5344CB8AC3E}">
        <p14:creationId xmlns:p14="http://schemas.microsoft.com/office/powerpoint/2010/main" val="9404681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lnSpcReduction="10000"/>
          </a:bodyPr>
          <a:lstStyle/>
          <a:p>
            <a:r>
              <a:rPr lang="cs-CZ" dirty="0"/>
              <a:t>Pokud </a:t>
            </a:r>
            <a:r>
              <a:rPr lang="cs-CZ" dirty="0" smtClean="0"/>
              <a:t>rodina/příbuzní při příjezdu ZZS k pacientovi  neinformuje o DVP, je třeba </a:t>
            </a:r>
            <a:r>
              <a:rPr lang="cs-CZ" dirty="0"/>
              <a:t>postupovat podle </a:t>
            </a:r>
            <a:r>
              <a:rPr lang="cs-CZ" dirty="0" smtClean="0"/>
              <a:t>platné metodiky </a:t>
            </a:r>
            <a:r>
              <a:rPr lang="cs-CZ" dirty="0"/>
              <a:t>a </a:t>
            </a:r>
            <a:r>
              <a:rPr lang="cs-CZ" dirty="0" smtClean="0"/>
              <a:t>často </a:t>
            </a:r>
            <a:r>
              <a:rPr lang="cs-CZ" dirty="0"/>
              <a:t>tak zachraňovat život pacienta, byť proti jeho vůli.</a:t>
            </a:r>
            <a:endParaRPr lang="cs-CZ" dirty="0" smtClean="0"/>
          </a:p>
          <a:p>
            <a:r>
              <a:rPr lang="cs-CZ" dirty="0" smtClean="0"/>
              <a:t>V případě soudu se námitka, </a:t>
            </a:r>
            <a:r>
              <a:rPr lang="cs-CZ" dirty="0"/>
              <a:t>že záchranář měl vědět, že pacient mohl mít dříve vyslovené</a:t>
            </a:r>
            <a:br>
              <a:rPr lang="cs-CZ" dirty="0"/>
            </a:br>
            <a:r>
              <a:rPr lang="cs-CZ" dirty="0"/>
              <a:t>přání se neuplatňuje, protože právo na ochranu života je postaveno</a:t>
            </a:r>
            <a:br>
              <a:rPr lang="cs-CZ" dirty="0"/>
            </a:br>
            <a:r>
              <a:rPr lang="cs-CZ" dirty="0"/>
              <a:t>výše.</a:t>
            </a:r>
          </a:p>
        </p:txBody>
      </p:sp>
    </p:spTree>
    <p:extLst>
      <p:ext uri="{BB962C8B-B14F-4D97-AF65-F5344CB8AC3E}">
        <p14:creationId xmlns:p14="http://schemas.microsoft.com/office/powerpoint/2010/main" val="262358329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VZOR DVP</a:t>
            </a:r>
            <a:endParaRPr lang="cs-CZ" dirty="0"/>
          </a:p>
        </p:txBody>
      </p:sp>
      <p:sp>
        <p:nvSpPr>
          <p:cNvPr id="3" name="Zástupný symbol pro obsah 2"/>
          <p:cNvSpPr>
            <a:spLocks noGrp="1"/>
          </p:cNvSpPr>
          <p:nvPr>
            <p:ph idx="1"/>
          </p:nvPr>
        </p:nvSpPr>
        <p:spPr/>
        <p:txBody>
          <a:bodyPr>
            <a:noAutofit/>
          </a:bodyPr>
          <a:lstStyle/>
          <a:p>
            <a:r>
              <a:rPr lang="cs-CZ" sz="1600" i="1" dirty="0"/>
              <a:t>Já, níže podepsaný (Jméno a Příjmení), r. č. (rodné číslo), pro případ, že bych se dostal do takového stavu, ve kterém nebudu schopen vyslovit souhlas nebo nesouhlas s poskytnutím zdravotních služeb a způsobem jejich poskytnutí, vyslovuji následující Dříve vyslovené přání podle §36 Zákona č. 372/2011 Sb. </a:t>
            </a:r>
            <a:endParaRPr lang="cs-CZ" sz="1600" i="1" dirty="0" smtClean="0"/>
          </a:p>
          <a:p>
            <a:endParaRPr lang="cs-CZ" sz="1600" i="1" dirty="0"/>
          </a:p>
          <a:p>
            <a:r>
              <a:rPr lang="cs-CZ" sz="1600" b="1" i="1" dirty="0" smtClean="0"/>
              <a:t>Čl</a:t>
            </a:r>
            <a:r>
              <a:rPr lang="cs-CZ" sz="1600" b="1" i="1" dirty="0"/>
              <a:t>. 1 </a:t>
            </a:r>
            <a:endParaRPr lang="cs-CZ" sz="1600" b="1" i="1" dirty="0" smtClean="0"/>
          </a:p>
          <a:p>
            <a:r>
              <a:rPr lang="cs-CZ" sz="1600" i="1" dirty="0" smtClean="0"/>
              <a:t>Pro </a:t>
            </a:r>
            <a:r>
              <a:rPr lang="cs-CZ" sz="1600" i="1" dirty="0"/>
              <a:t>případ, že: 1. Má schopnost vnímat okolí bude podstatným způsobem narušena tak, že budu i v běžných každodenních úkonech závislý na dopomoci jiné osoby. 2. Můj stav bude vyžadovat přístrojovou podporu životních funkcí, vč. umělé výživy a hydratace. 3. Budu se nacházet v terminální fázi nevyléčitelného onemocnění nebo v jiném medicínsky nadále neovlivnitelném nepříznivém stavu bez naděje na jeho zlepšení apod. Nesouhlasím – nepřeji si kardiopulmonální resuscitaci; pokud jde o výživu, nepřeji si žádné sondy: </a:t>
            </a:r>
            <a:r>
              <a:rPr lang="cs-CZ" sz="1600" i="1" dirty="0" err="1"/>
              <a:t>nasogastrickou</a:t>
            </a:r>
            <a:r>
              <a:rPr lang="cs-CZ" sz="1600" i="1" dirty="0"/>
              <a:t>, PEG sondu, nepřeji si dialýzu, nepřeji si umělou plicní ventilaci, ani podávání antibiotik, ani chemoterapii. Všechnu tuto péči odmítám. Ale žádám – aby mi bylo poskytnuto tišení bolesti, obtíží, neklidu, strachu, dušnosti nebo nevolnosti. Aby mi byla poskytnuta potřebná bazální stimulace. Hlad a žízeň budou tišeny v nutné míře s pomocí druhé osoby a bude zavlažována sliznice úst. Nesouhlasím v žádném případě s marnou a zatěžující léčbou</a:t>
            </a:r>
            <a:r>
              <a:rPr lang="cs-CZ" sz="1600" i="1" dirty="0" smtClean="0"/>
              <a:t>. </a:t>
            </a:r>
            <a:endParaRPr lang="cs-CZ" sz="1600" i="1" dirty="0"/>
          </a:p>
          <a:p>
            <a:endParaRPr lang="cs-CZ" sz="1600" dirty="0"/>
          </a:p>
        </p:txBody>
      </p:sp>
    </p:spTree>
    <p:extLst>
      <p:ext uri="{BB962C8B-B14F-4D97-AF65-F5344CB8AC3E}">
        <p14:creationId xmlns:p14="http://schemas.microsoft.com/office/powerpoint/2010/main" val="38475896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539552" y="980728"/>
            <a:ext cx="7488832" cy="5909310"/>
          </a:xfrm>
          <a:prstGeom prst="rect">
            <a:avLst/>
          </a:prstGeom>
        </p:spPr>
        <p:txBody>
          <a:bodyPr wrap="square">
            <a:spAutoFit/>
          </a:bodyPr>
          <a:lstStyle/>
          <a:p>
            <a:r>
              <a:rPr lang="cs-CZ" b="1" i="1" dirty="0"/>
              <a:t>Čl. </a:t>
            </a:r>
            <a:r>
              <a:rPr lang="cs-CZ" b="1" i="1" dirty="0" smtClean="0"/>
              <a:t>2</a:t>
            </a:r>
          </a:p>
          <a:p>
            <a:r>
              <a:rPr lang="cs-CZ" i="1" dirty="0" smtClean="0"/>
              <a:t>Součástí </a:t>
            </a:r>
            <a:r>
              <a:rPr lang="cs-CZ" i="1" dirty="0"/>
              <a:t>tohoto DVP je i písemné poučení mým lékařem v oboru Všeobecný praktický lékař (Obvodní lékař) o důsledcích mého rozhodnutí. Čl.3 S tímto DVP byl/a seznámen/a také můj/moje manžel/</a:t>
            </a:r>
            <a:r>
              <a:rPr lang="cs-CZ" i="1" dirty="0" err="1"/>
              <a:t>ka</a:t>
            </a:r>
            <a:r>
              <a:rPr lang="cs-CZ" i="1" dirty="0"/>
              <a:t>, který/á je plně informován/a o mých životních postojích podstatných pro výklad mého DVP. Pro případ, že by nastala nepředvídaná situace v tomto DVP, či by nastaly pochybnosti o aplikaci DVP, činím podle §38 odst. 1 zák. č. 89/2012 Sb., </a:t>
            </a:r>
            <a:r>
              <a:rPr lang="cs-CZ" i="1" dirty="0" err="1" smtClean="0"/>
              <a:t>obč</a:t>
            </a:r>
            <a:r>
              <a:rPr lang="cs-CZ" i="1" dirty="0"/>
              <a:t>. zákoníku, předběžné prohlášení v tom smyslu, že si přeji, aby v případě mé nezpůsobilosti rozhodovat o mé další zdravotní péči rozhodoval o této péči v intencích tohoto DVP můj syn/dcera. Čl. 4 Toto DVP platí ode dne (Datum) a bylo sepsáno ve 3 vyhotoveních, kdy jedno vyhotovení je součástí mé zdravotní dokumentace a zbylá dvě jsou uložena v rodině</a:t>
            </a:r>
            <a:r>
              <a:rPr lang="cs-CZ" i="1" dirty="0" smtClean="0"/>
              <a:t>.</a:t>
            </a:r>
          </a:p>
          <a:p>
            <a:endParaRPr lang="cs-CZ" i="1" dirty="0"/>
          </a:p>
          <a:p>
            <a:endParaRPr lang="cs-CZ" i="1" dirty="0" smtClean="0"/>
          </a:p>
          <a:p>
            <a:r>
              <a:rPr lang="cs-CZ" i="1" dirty="0" smtClean="0"/>
              <a:t>Úředně ověřený podpis</a:t>
            </a:r>
          </a:p>
          <a:p>
            <a:r>
              <a:rPr lang="cs-CZ" i="1" dirty="0" smtClean="0"/>
              <a:t>………………………………..</a:t>
            </a:r>
          </a:p>
          <a:p>
            <a:endParaRPr lang="cs-CZ" i="1" dirty="0"/>
          </a:p>
          <a:p>
            <a:r>
              <a:rPr lang="cs-CZ" i="1" dirty="0" smtClean="0"/>
              <a:t>Datum……………..</a:t>
            </a:r>
          </a:p>
          <a:p>
            <a:r>
              <a:rPr lang="cs-CZ" i="1" dirty="0" smtClean="0"/>
              <a:t>Podpis ošetřujícího/registrujícího lékaře…………</a:t>
            </a:r>
          </a:p>
          <a:p>
            <a:r>
              <a:rPr lang="cs-CZ" i="1" dirty="0" smtClean="0"/>
              <a:t>Případní svědci…………………………….</a:t>
            </a:r>
          </a:p>
          <a:p>
            <a:r>
              <a:rPr lang="cs-CZ" i="1" dirty="0" smtClean="0"/>
              <a:t>Syn, dcera pacienta – jména, datum narození, příp. kontakt</a:t>
            </a:r>
            <a:endParaRPr lang="cs-CZ" i="1" dirty="0"/>
          </a:p>
        </p:txBody>
      </p:sp>
    </p:spTree>
    <p:extLst>
      <p:ext uri="{BB962C8B-B14F-4D97-AF65-F5344CB8AC3E}">
        <p14:creationId xmlns:p14="http://schemas.microsoft.com/office/powerpoint/2010/main" val="336056951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Utajený porod</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smtClean="0"/>
              <a:t>Zákon umožňuje ženě porodit dítě  s utajením jejich identifikačních údajů, a to na základě její písemné žádosti, </a:t>
            </a:r>
            <a:r>
              <a:rPr lang="cs-CZ" dirty="0"/>
              <a:t>součástí žádosti je prohlášení ženy, že </a:t>
            </a:r>
            <a:r>
              <a:rPr lang="cs-CZ" u="sng" dirty="0"/>
              <a:t>nehodlá o dítě </a:t>
            </a:r>
            <a:r>
              <a:rPr lang="cs-CZ" u="sng" dirty="0" smtClean="0"/>
              <a:t>pečovat  </a:t>
            </a:r>
            <a:r>
              <a:rPr lang="cs-CZ" dirty="0" smtClean="0"/>
              <a:t>(nejde-li o ženu, jejímuž manželovi svědčí domněnka otcovství ve smyslu zákona o rodině).</a:t>
            </a:r>
          </a:p>
          <a:p>
            <a:r>
              <a:rPr lang="cs-CZ" dirty="0" smtClean="0"/>
              <a:t>Anonymita ženy se nezachovává v případech postupů, které jsou potřebné k zajištění úhrady zdravotních služeb z veřejného zdravotního pojištění.</a:t>
            </a:r>
          </a:p>
        </p:txBody>
      </p:sp>
    </p:spTree>
    <p:extLst>
      <p:ext uri="{BB962C8B-B14F-4D97-AF65-F5344CB8AC3E}">
        <p14:creationId xmlns:p14="http://schemas.microsoft.com/office/powerpoint/2010/main" val="232737319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lstStyle/>
          <a:p>
            <a:r>
              <a:rPr lang="cs-CZ" dirty="0" smtClean="0"/>
              <a:t>Omezení volného pohybu pacienta</a:t>
            </a:r>
            <a:endParaRPr lang="cs-CZ" dirty="0"/>
          </a:p>
        </p:txBody>
      </p:sp>
      <p:sp>
        <p:nvSpPr>
          <p:cNvPr id="3" name="Zástupný symbol pro obsah 2"/>
          <p:cNvSpPr>
            <a:spLocks noGrp="1"/>
          </p:cNvSpPr>
          <p:nvPr>
            <p:ph idx="1"/>
          </p:nvPr>
        </p:nvSpPr>
        <p:spPr>
          <a:xfrm>
            <a:off x="457200" y="1196752"/>
            <a:ext cx="8229600" cy="4929411"/>
          </a:xfrm>
        </p:spPr>
        <p:txBody>
          <a:bodyPr>
            <a:noAutofit/>
          </a:bodyPr>
          <a:lstStyle/>
          <a:p>
            <a:r>
              <a:rPr lang="cs-CZ" sz="1900" dirty="0" smtClean="0"/>
              <a:t>Hospitalizace pacienta a poskytování zdravotních služeb může být někdy spojeno s omezením volného pohybu pacienta.</a:t>
            </a:r>
            <a:r>
              <a:rPr lang="cs-CZ" sz="1900" u="sng" dirty="0" smtClean="0"/>
              <a:t> </a:t>
            </a:r>
          </a:p>
          <a:p>
            <a:r>
              <a:rPr lang="cs-CZ" sz="1900" u="sng" dirty="0" smtClean="0"/>
              <a:t>K </a:t>
            </a:r>
            <a:r>
              <a:rPr lang="cs-CZ" sz="1900" u="sng" dirty="0"/>
              <a:t>omezení volného pohybu pacienta při poskytování zdravotních služeb lze </a:t>
            </a:r>
            <a:r>
              <a:rPr lang="cs-CZ" sz="1900" u="sng" dirty="0" smtClean="0"/>
              <a:t>použít tyto prostředky:</a:t>
            </a:r>
            <a:endParaRPr lang="cs-CZ" sz="1900" u="sng" dirty="0"/>
          </a:p>
          <a:p>
            <a:r>
              <a:rPr lang="cs-CZ" sz="1900" b="1" dirty="0"/>
              <a:t>a)</a:t>
            </a:r>
            <a:r>
              <a:rPr lang="cs-CZ" sz="1900" dirty="0"/>
              <a:t> úchop pacienta zdravotnickými </a:t>
            </a:r>
            <a:r>
              <a:rPr lang="cs-CZ" sz="1900" dirty="0" smtClean="0"/>
              <a:t>pracovníky,</a:t>
            </a:r>
            <a:endParaRPr lang="cs-CZ" sz="1900" dirty="0"/>
          </a:p>
          <a:p>
            <a:r>
              <a:rPr lang="cs-CZ" sz="1900" b="1" dirty="0"/>
              <a:t>b)</a:t>
            </a:r>
            <a:r>
              <a:rPr lang="cs-CZ" sz="1900" dirty="0"/>
              <a:t> omezení pacienta v pohybu ochrannými pásy nebo kurty,</a:t>
            </a:r>
          </a:p>
          <a:p>
            <a:r>
              <a:rPr lang="cs-CZ" sz="1900" b="1" dirty="0"/>
              <a:t>c)</a:t>
            </a:r>
            <a:r>
              <a:rPr lang="cs-CZ" sz="1900" dirty="0"/>
              <a:t> umístění pacienta v síťovém lůžku; to neplatí v případě poskytování záchytné služby,</a:t>
            </a:r>
          </a:p>
          <a:p>
            <a:r>
              <a:rPr lang="cs-CZ" sz="1900" b="1" dirty="0"/>
              <a:t>d)</a:t>
            </a:r>
            <a:r>
              <a:rPr lang="cs-CZ" sz="1900" dirty="0"/>
              <a:t> umístění pacienta v místnosti určené k bezpečnému pohybu,</a:t>
            </a:r>
          </a:p>
          <a:p>
            <a:r>
              <a:rPr lang="cs-CZ" sz="1900" b="1" dirty="0"/>
              <a:t>e)</a:t>
            </a:r>
            <a:r>
              <a:rPr lang="cs-CZ" sz="1900" dirty="0"/>
              <a:t> ochranný kabátek nebo vestu zamezující pohybu horních končetin pacienta,</a:t>
            </a:r>
          </a:p>
          <a:p>
            <a:r>
              <a:rPr lang="cs-CZ" sz="1900" b="1" dirty="0"/>
              <a:t>f)</a:t>
            </a:r>
            <a:r>
              <a:rPr lang="cs-CZ" sz="1900" dirty="0"/>
              <a:t> </a:t>
            </a:r>
            <a:r>
              <a:rPr lang="cs-CZ" sz="1900" dirty="0" smtClean="0"/>
              <a:t>psychofarmaka vhodné </a:t>
            </a:r>
            <a:r>
              <a:rPr lang="cs-CZ" sz="1900" dirty="0"/>
              <a:t>k omezení volného pohybu pacienta </a:t>
            </a:r>
            <a:r>
              <a:rPr lang="cs-CZ" sz="1900" dirty="0" smtClean="0"/>
              <a:t>nebo</a:t>
            </a:r>
            <a:endParaRPr lang="cs-CZ" sz="1900" dirty="0"/>
          </a:p>
          <a:p>
            <a:r>
              <a:rPr lang="cs-CZ" sz="1900" b="1" dirty="0"/>
              <a:t>g)</a:t>
            </a:r>
            <a:r>
              <a:rPr lang="cs-CZ" sz="1900" dirty="0"/>
              <a:t> kombinaci prostředků uvedených v písmenech a) až f</a:t>
            </a:r>
            <a:r>
              <a:rPr lang="cs-CZ" sz="1900" dirty="0" smtClean="0"/>
              <a:t>).</a:t>
            </a:r>
          </a:p>
          <a:p>
            <a:r>
              <a:rPr lang="cs-CZ" sz="1900" dirty="0" smtClean="0"/>
              <a:t>Omezovací prostředky  lze použít pouze tehdy, je-li účelem jejich použití odvrácení </a:t>
            </a:r>
            <a:r>
              <a:rPr lang="cs-CZ" sz="1900" u="sng" dirty="0" smtClean="0"/>
              <a:t>bezprostředního ohrožení života, zdraví nebo bezpečnosti pacienta nebo jiných osob</a:t>
            </a:r>
            <a:r>
              <a:rPr lang="cs-CZ" sz="1900" dirty="0" smtClean="0"/>
              <a:t>,  a to pouze </a:t>
            </a:r>
            <a:r>
              <a:rPr lang="cs-CZ" sz="1900" u="sng" dirty="0" smtClean="0"/>
              <a:t>po dobu, po kterou trvají důvody  jejich použití</a:t>
            </a:r>
            <a:r>
              <a:rPr lang="cs-CZ" sz="1900" dirty="0" smtClean="0"/>
              <a:t>.</a:t>
            </a:r>
          </a:p>
          <a:p>
            <a:r>
              <a:rPr lang="cs-CZ" sz="1900" dirty="0" smtClean="0"/>
              <a:t>Každé </a:t>
            </a:r>
            <a:r>
              <a:rPr lang="cs-CZ" sz="1900" dirty="0"/>
              <a:t>použití omezovacího prostředku, včetně důvodu jeho </a:t>
            </a:r>
            <a:r>
              <a:rPr lang="cs-CZ" sz="1900" dirty="0" smtClean="0"/>
              <a:t>použití se </a:t>
            </a:r>
            <a:r>
              <a:rPr lang="cs-CZ" sz="1900" u="sng" dirty="0" smtClean="0"/>
              <a:t>zaznamenává </a:t>
            </a:r>
            <a:r>
              <a:rPr lang="cs-CZ" sz="1900" u="sng" dirty="0"/>
              <a:t>do zdravotnické dokumentace </a:t>
            </a:r>
            <a:r>
              <a:rPr lang="cs-CZ" sz="1900" dirty="0"/>
              <a:t>vedené o pacientovi.</a:t>
            </a:r>
          </a:p>
          <a:p>
            <a:endParaRPr lang="cs-CZ" sz="1900" dirty="0"/>
          </a:p>
        </p:txBody>
      </p:sp>
    </p:spTree>
    <p:extLst>
      <p:ext uri="{BB962C8B-B14F-4D97-AF65-F5344CB8AC3E}">
        <p14:creationId xmlns:p14="http://schemas.microsoft.com/office/powerpoint/2010/main" val="282286126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Výjimky ze zásady souhlasu s poskytováním zdravotních služeb</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a:t>Pacienta lze </a:t>
            </a:r>
            <a:r>
              <a:rPr lang="cs-CZ" u="sng" dirty="0"/>
              <a:t>bez souhlasu hospitalizovat</a:t>
            </a:r>
            <a:r>
              <a:rPr lang="cs-CZ" dirty="0"/>
              <a:t>, </a:t>
            </a:r>
            <a:r>
              <a:rPr lang="cs-CZ" dirty="0" smtClean="0"/>
              <a:t>jestliže:</a:t>
            </a:r>
            <a:endParaRPr lang="cs-CZ" dirty="0"/>
          </a:p>
          <a:p>
            <a:r>
              <a:rPr lang="cs-CZ" b="1" dirty="0" smtClean="0"/>
              <a:t>1</a:t>
            </a:r>
            <a:r>
              <a:rPr lang="cs-CZ" b="1" dirty="0"/>
              <a:t>.</a:t>
            </a:r>
            <a:r>
              <a:rPr lang="cs-CZ" dirty="0"/>
              <a:t> </a:t>
            </a:r>
            <a:r>
              <a:rPr lang="cs-CZ" dirty="0" smtClean="0"/>
              <a:t>mu bylo </a:t>
            </a:r>
            <a:r>
              <a:rPr lang="cs-CZ" dirty="0"/>
              <a:t>pravomocným rozhodnutím soudu uloženo </a:t>
            </a:r>
            <a:r>
              <a:rPr lang="cs-CZ" u="sng" dirty="0"/>
              <a:t>ochranné léčení formou lůžkové péče</a:t>
            </a:r>
            <a:r>
              <a:rPr lang="cs-CZ" dirty="0"/>
              <a:t>,</a:t>
            </a:r>
          </a:p>
          <a:p>
            <a:r>
              <a:rPr lang="cs-CZ" b="1" dirty="0"/>
              <a:t>2.</a:t>
            </a:r>
            <a:r>
              <a:rPr lang="cs-CZ" dirty="0"/>
              <a:t> je </a:t>
            </a:r>
            <a:r>
              <a:rPr lang="cs-CZ" dirty="0" smtClean="0"/>
              <a:t>mu nařízena </a:t>
            </a:r>
            <a:r>
              <a:rPr lang="cs-CZ" u="sng" dirty="0"/>
              <a:t>izolace, karanténa </a:t>
            </a:r>
            <a:r>
              <a:rPr lang="cs-CZ" dirty="0"/>
              <a:t>nebo léčení podle zákona o ochraně veřejného zdraví,</a:t>
            </a:r>
          </a:p>
          <a:p>
            <a:r>
              <a:rPr lang="cs-CZ" b="1" dirty="0"/>
              <a:t>3.</a:t>
            </a:r>
            <a:r>
              <a:rPr lang="cs-CZ" dirty="0"/>
              <a:t> je </a:t>
            </a:r>
            <a:r>
              <a:rPr lang="cs-CZ" dirty="0" smtClean="0"/>
              <a:t>mu </a:t>
            </a:r>
            <a:r>
              <a:rPr lang="cs-CZ" u="sng" dirty="0" smtClean="0"/>
              <a:t>soudem nařízeno </a:t>
            </a:r>
            <a:r>
              <a:rPr lang="cs-CZ" u="sng" dirty="0"/>
              <a:t>vyšetření zdravotního </a:t>
            </a:r>
            <a:r>
              <a:rPr lang="cs-CZ" u="sng" dirty="0" smtClean="0"/>
              <a:t>stavu</a:t>
            </a:r>
            <a:r>
              <a:rPr lang="cs-CZ" dirty="0" smtClean="0"/>
              <a:t>,</a:t>
            </a:r>
            <a:endParaRPr lang="cs-CZ" dirty="0"/>
          </a:p>
          <a:p>
            <a:r>
              <a:rPr lang="cs-CZ" b="1" dirty="0" smtClean="0"/>
              <a:t>4.</a:t>
            </a:r>
            <a:r>
              <a:rPr lang="cs-CZ" dirty="0"/>
              <a:t> ohrožuje bezprostředně a závažným způsobem sebe nebo své okolí a jeví známky </a:t>
            </a:r>
            <a:r>
              <a:rPr lang="cs-CZ" u="sng" dirty="0"/>
              <a:t>duševní </a:t>
            </a:r>
            <a:r>
              <a:rPr lang="cs-CZ" u="sng" dirty="0" smtClean="0"/>
              <a:t>poruchy</a:t>
            </a:r>
            <a:r>
              <a:rPr lang="cs-CZ" dirty="0" smtClean="0"/>
              <a:t> či je </a:t>
            </a:r>
            <a:r>
              <a:rPr lang="cs-CZ" dirty="0"/>
              <a:t>pod </a:t>
            </a:r>
            <a:r>
              <a:rPr lang="cs-CZ" u="sng" dirty="0"/>
              <a:t>vlivem návykové látky</a:t>
            </a:r>
            <a:r>
              <a:rPr lang="cs-CZ" dirty="0"/>
              <a:t>, </a:t>
            </a:r>
            <a:r>
              <a:rPr lang="cs-CZ" dirty="0" smtClean="0"/>
              <a:t>nebo</a:t>
            </a:r>
            <a:endParaRPr lang="cs-CZ" dirty="0"/>
          </a:p>
          <a:p>
            <a:r>
              <a:rPr lang="cs-CZ" b="1" dirty="0" smtClean="0"/>
              <a:t>5.</a:t>
            </a:r>
            <a:r>
              <a:rPr lang="cs-CZ" dirty="0"/>
              <a:t> jeho zdravotní stav vyžaduje poskytnutí neodkladné péče a zároveň neumožňuje, aby vyslovil </a:t>
            </a:r>
            <a:r>
              <a:rPr lang="cs-CZ" dirty="0" smtClean="0"/>
              <a:t>souhlas.</a:t>
            </a:r>
          </a:p>
          <a:p>
            <a:r>
              <a:rPr lang="cs-CZ" dirty="0"/>
              <a:t>Nezletilého pacienta nebo pacienta s omezenou svéprávností lze bez souhlasu zákonného zástupce nebo opatrovníka hospitalizovat též v případě, jde-li o </a:t>
            </a:r>
            <a:r>
              <a:rPr lang="cs-CZ" u="sng" dirty="0"/>
              <a:t>podezření na týrání, zneužívání nebo zanedbávání.</a:t>
            </a:r>
          </a:p>
          <a:p>
            <a:endParaRPr lang="cs-CZ" dirty="0"/>
          </a:p>
        </p:txBody>
      </p:sp>
    </p:spTree>
    <p:extLst>
      <p:ext uri="{BB962C8B-B14F-4D97-AF65-F5344CB8AC3E}">
        <p14:creationId xmlns:p14="http://schemas.microsoft.com/office/powerpoint/2010/main" val="2077269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373/2011, o specifických zdravotních službách </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upravuje </a:t>
            </a:r>
            <a:r>
              <a:rPr lang="cs-CZ" u="sng" dirty="0"/>
              <a:t>zdravotní služby poskytované za zvláštních </a:t>
            </a:r>
            <a:r>
              <a:rPr lang="cs-CZ" u="sng" dirty="0" smtClean="0"/>
              <a:t>podmínek </a:t>
            </a:r>
            <a:r>
              <a:rPr lang="cs-CZ" dirty="0" smtClean="0"/>
              <a:t>(zejména </a:t>
            </a:r>
            <a:r>
              <a:rPr lang="cs-CZ" dirty="0"/>
              <a:t>asistovanou reprodukci, sterilizaci, terapeutickou kastraci</a:t>
            </a:r>
            <a:r>
              <a:rPr lang="cs-CZ" dirty="0" smtClean="0"/>
              <a:t>, </a:t>
            </a:r>
            <a:r>
              <a:rPr lang="cs-CZ" dirty="0"/>
              <a:t>změnu </a:t>
            </a:r>
            <a:r>
              <a:rPr lang="cs-CZ" dirty="0" smtClean="0"/>
              <a:t>pohlaví, </a:t>
            </a:r>
            <a:r>
              <a:rPr lang="cs-CZ" dirty="0"/>
              <a:t>psychochirurgické </a:t>
            </a:r>
            <a:r>
              <a:rPr lang="cs-CZ" dirty="0" smtClean="0"/>
              <a:t>výkony, genetické vyšetření, odběry lidské krve a jejích složek </a:t>
            </a:r>
            <a:r>
              <a:rPr lang="cs-CZ" dirty="0"/>
              <a:t>atd</a:t>
            </a:r>
            <a:r>
              <a:rPr lang="cs-CZ" dirty="0" smtClean="0"/>
              <a:t>.); </a:t>
            </a:r>
            <a:r>
              <a:rPr lang="cs-CZ" u="sng" dirty="0" smtClean="0"/>
              <a:t>ověřování nových postupů použitím metody, která nebyla dosud v klinické praxi na člověku zavedena; posudkovou péči a lékařské posudky, posuzování nemocí z povolání; lékařské ozáření a klinické audity;  ochranné léčení. </a:t>
            </a:r>
          </a:p>
          <a:p>
            <a:r>
              <a:rPr lang="cs-CZ" dirty="0" smtClean="0"/>
              <a:t>Je zákonem speciálním zákonem vůči zákonu č. 372/2011 Sb., jeho ustanovení mají přednost před obecnými ustanoveními obsaženými v zákoně č. 372/2011 Sb.</a:t>
            </a:r>
          </a:p>
          <a:p>
            <a:endParaRPr lang="cs-CZ" dirty="0" smtClean="0"/>
          </a:p>
        </p:txBody>
      </p:sp>
    </p:spTree>
    <p:extLst>
      <p:ext uri="{BB962C8B-B14F-4D97-AF65-F5344CB8AC3E}">
        <p14:creationId xmlns:p14="http://schemas.microsoft.com/office/powerpoint/2010/main" val="94753390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Povinnosti pacienta při poskytování zdravotních služeb (§ 41)</a:t>
            </a:r>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smtClean="0"/>
              <a:t>Pacient</a:t>
            </a:r>
            <a:r>
              <a:rPr lang="cs-CZ" dirty="0" smtClean="0"/>
              <a:t> </a:t>
            </a:r>
            <a:r>
              <a:rPr lang="cs-CZ" dirty="0"/>
              <a:t>je při poskytování zdravotních služeb </a:t>
            </a:r>
            <a:r>
              <a:rPr lang="cs-CZ" u="sng" dirty="0" smtClean="0"/>
              <a:t>povinen</a:t>
            </a:r>
            <a:r>
              <a:rPr lang="cs-CZ" dirty="0" smtClean="0"/>
              <a:t>:</a:t>
            </a:r>
            <a:endParaRPr lang="cs-CZ" dirty="0"/>
          </a:p>
          <a:p>
            <a:r>
              <a:rPr lang="cs-CZ" b="1" dirty="0"/>
              <a:t>a)</a:t>
            </a:r>
            <a:r>
              <a:rPr lang="cs-CZ" dirty="0"/>
              <a:t> dodržovat navržený individuální léčebný postup, pokud s </a:t>
            </a:r>
            <a:r>
              <a:rPr lang="cs-CZ" dirty="0" smtClean="0"/>
              <a:t>ním vyslovil </a:t>
            </a:r>
            <a:r>
              <a:rPr lang="cs-CZ" dirty="0"/>
              <a:t>souhlas,</a:t>
            </a:r>
          </a:p>
          <a:p>
            <a:r>
              <a:rPr lang="cs-CZ" b="1" dirty="0"/>
              <a:t>b)</a:t>
            </a:r>
            <a:r>
              <a:rPr lang="cs-CZ" dirty="0"/>
              <a:t> řídit se vnitřním řádem,</a:t>
            </a:r>
          </a:p>
          <a:p>
            <a:r>
              <a:rPr lang="cs-CZ" b="1" dirty="0"/>
              <a:t>c)</a:t>
            </a:r>
            <a:r>
              <a:rPr lang="cs-CZ" dirty="0"/>
              <a:t> uhradit poskytovateli cenu poskytnutých zdravotních služeb nehrazených </a:t>
            </a:r>
            <a:r>
              <a:rPr lang="cs-CZ" dirty="0" smtClean="0"/>
              <a:t>z </a:t>
            </a:r>
            <a:r>
              <a:rPr lang="cs-CZ" dirty="0"/>
              <a:t>veřejného zdravotního </a:t>
            </a:r>
            <a:r>
              <a:rPr lang="cs-CZ" dirty="0" smtClean="0"/>
              <a:t>pojištění,</a:t>
            </a:r>
            <a:endParaRPr lang="cs-CZ" dirty="0"/>
          </a:p>
          <a:p>
            <a:r>
              <a:rPr lang="cs-CZ" b="1" dirty="0"/>
              <a:t>d)</a:t>
            </a:r>
            <a:r>
              <a:rPr lang="cs-CZ" dirty="0"/>
              <a:t> pravdivě informovat ošetřujícího zdravotnického pracovníka o dosavadním vývoji zdravotního stavu, včetně informací o infekčních </a:t>
            </a:r>
            <a:r>
              <a:rPr lang="cs-CZ" dirty="0" smtClean="0"/>
              <a:t>nemocech, </a:t>
            </a:r>
            <a:r>
              <a:rPr lang="cs-CZ" dirty="0"/>
              <a:t>o zdravotních službách poskytovaných jinými poskytovateli, o užívání léčivých přípravků, včetně užívání návykových látek, a dalších skutečnostech podstatných pro poskytování zdravotních služeb,</a:t>
            </a:r>
          </a:p>
          <a:p>
            <a:r>
              <a:rPr lang="cs-CZ" b="1" dirty="0"/>
              <a:t>e)</a:t>
            </a:r>
            <a:r>
              <a:rPr lang="cs-CZ" dirty="0"/>
              <a:t> nepožívat během hospitalizace alkohol </a:t>
            </a:r>
            <a:r>
              <a:rPr lang="cs-CZ" dirty="0" smtClean="0"/>
              <a:t>či jiné </a:t>
            </a:r>
            <a:r>
              <a:rPr lang="cs-CZ" dirty="0"/>
              <a:t>návykové látky a podrobit se </a:t>
            </a:r>
            <a:r>
              <a:rPr lang="cs-CZ" dirty="0" smtClean="0"/>
              <a:t>v </a:t>
            </a:r>
            <a:r>
              <a:rPr lang="cs-CZ" dirty="0"/>
              <a:t>odůvodněných případech </a:t>
            </a:r>
            <a:r>
              <a:rPr lang="cs-CZ" dirty="0" smtClean="0"/>
              <a:t>testům na prokázání</a:t>
            </a:r>
            <a:r>
              <a:rPr lang="cs-CZ" dirty="0"/>
              <a:t>, zda je nebo není pod vlivem </a:t>
            </a:r>
            <a:r>
              <a:rPr lang="cs-CZ" dirty="0" smtClean="0"/>
              <a:t>alkoholu / </a:t>
            </a:r>
            <a:r>
              <a:rPr lang="cs-CZ" dirty="0"/>
              <a:t>návykových látek.</a:t>
            </a:r>
          </a:p>
          <a:p>
            <a:endParaRPr lang="cs-CZ" dirty="0"/>
          </a:p>
        </p:txBody>
      </p:sp>
    </p:spTree>
    <p:extLst>
      <p:ext uri="{BB962C8B-B14F-4D97-AF65-F5344CB8AC3E}">
        <p14:creationId xmlns:p14="http://schemas.microsoft.com/office/powerpoint/2010/main" val="80996208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Práva a povinnosti zákonného zástupce pacienta</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Za zákonného zástupce (ZZ) se považuje:</a:t>
            </a:r>
          </a:p>
          <a:p>
            <a:r>
              <a:rPr lang="cs-CZ" dirty="0" smtClean="0"/>
              <a:t>a) </a:t>
            </a:r>
            <a:r>
              <a:rPr lang="cs-CZ" b="1" dirty="0" smtClean="0"/>
              <a:t>rodič</a:t>
            </a:r>
            <a:r>
              <a:rPr lang="cs-CZ" dirty="0" smtClean="0"/>
              <a:t> – v případě nezletilého pacienta</a:t>
            </a:r>
          </a:p>
          <a:p>
            <a:r>
              <a:rPr lang="cs-CZ" dirty="0" smtClean="0"/>
              <a:t>b) </a:t>
            </a:r>
            <a:r>
              <a:rPr lang="cs-CZ" b="1" dirty="0" smtClean="0"/>
              <a:t>opatrovník</a:t>
            </a:r>
            <a:r>
              <a:rPr lang="cs-CZ" dirty="0" smtClean="0"/>
              <a:t> – v případě pacienta zbaveného způsobilosti k právním úkonům.</a:t>
            </a:r>
          </a:p>
          <a:p>
            <a:r>
              <a:rPr lang="cs-CZ" dirty="0" smtClean="0"/>
              <a:t>ZZ náleží např. právo na informace o zdravotním stavu pacienta, právo vyslovit souhlas/nesouhlas s poskytnutím zdravotní služby pacientovi, právo vyslovit souhlas/nesouhlas s hospitalizací pacienta apod</a:t>
            </a:r>
            <a:r>
              <a:rPr lang="cs-CZ" dirty="0" smtClean="0"/>
              <a:t>.</a:t>
            </a:r>
            <a:r>
              <a:rPr lang="cs-CZ" dirty="0" smtClean="0">
                <a:sym typeface="Wingdings"/>
              </a:rPr>
              <a:t></a:t>
            </a:r>
            <a:r>
              <a:rPr lang="cs-CZ" dirty="0" smtClean="0"/>
              <a:t>   </a:t>
            </a:r>
            <a:endParaRPr lang="cs-CZ" dirty="0" smtClean="0"/>
          </a:p>
          <a:p>
            <a:r>
              <a:rPr lang="cs-CZ" dirty="0" smtClean="0"/>
              <a:t>ZZ má i některé povinnosti, které zákon ukládá pacientovi, např. dodržovat léčebný postup, pravdivě informovat ošetřujícího zdravotnického pracovníka o dosavadním zdravotním stavu pacienta, povinnost prokázat svoji totožnost v případě, kdy o to zdrav. pracovník požádá aj.    </a:t>
            </a:r>
          </a:p>
          <a:p>
            <a:endParaRPr lang="cs-CZ" dirty="0"/>
          </a:p>
        </p:txBody>
      </p:sp>
    </p:spTree>
    <p:extLst>
      <p:ext uri="{BB962C8B-B14F-4D97-AF65-F5344CB8AC3E}">
        <p14:creationId xmlns:p14="http://schemas.microsoft.com/office/powerpoint/2010/main" val="12440799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260648"/>
            <a:ext cx="8229600" cy="1143000"/>
          </a:xfrm>
        </p:spPr>
        <p:txBody>
          <a:bodyPr>
            <a:noAutofit/>
          </a:bodyPr>
          <a:lstStyle/>
          <a:p>
            <a:r>
              <a:rPr lang="cs-CZ" sz="3200" u="sng" dirty="0" smtClean="0"/>
              <a:t>Postavení poskytovatelů zdravotní služby a zdravotnických pracovníků při poskytování zdravotních služeb (ZS)</a:t>
            </a:r>
            <a:endParaRPr lang="cs-CZ" sz="3200" u="sng" dirty="0"/>
          </a:p>
        </p:txBody>
      </p:sp>
      <p:sp>
        <p:nvSpPr>
          <p:cNvPr id="3" name="Zástupný symbol pro obsah 2"/>
          <p:cNvSpPr>
            <a:spLocks noGrp="1"/>
          </p:cNvSpPr>
          <p:nvPr>
            <p:ph idx="1"/>
          </p:nvPr>
        </p:nvSpPr>
        <p:spPr>
          <a:xfrm>
            <a:off x="457200" y="1700808"/>
            <a:ext cx="8229600" cy="4425355"/>
          </a:xfrm>
        </p:spPr>
        <p:txBody>
          <a:bodyPr>
            <a:normAutofit fontScale="62500" lnSpcReduction="20000"/>
          </a:bodyPr>
          <a:lstStyle/>
          <a:p>
            <a:r>
              <a:rPr lang="cs-CZ" b="1" dirty="0"/>
              <a:t>Práva a povinnosti </a:t>
            </a:r>
            <a:r>
              <a:rPr lang="cs-CZ" b="1" dirty="0" smtClean="0"/>
              <a:t>poskytovatele</a:t>
            </a:r>
          </a:p>
          <a:p>
            <a:r>
              <a:rPr lang="cs-CZ" dirty="0" smtClean="0"/>
              <a:t>Povinnost </a:t>
            </a:r>
            <a:r>
              <a:rPr lang="cs-CZ" dirty="0"/>
              <a:t>poskytovat zdravotní služby na </a:t>
            </a:r>
            <a:r>
              <a:rPr lang="cs-CZ" u="sng" dirty="0"/>
              <a:t>náležité odborné </a:t>
            </a:r>
            <a:r>
              <a:rPr lang="cs-CZ" u="sng" dirty="0" smtClean="0"/>
              <a:t>úrovni</a:t>
            </a:r>
          </a:p>
          <a:p>
            <a:r>
              <a:rPr lang="cs-CZ" dirty="0" smtClean="0"/>
              <a:t>Povinnosti poskytovatelů ZS jsou koncipovány tak, aby navazovaly na práva pacientů.</a:t>
            </a:r>
          </a:p>
          <a:p>
            <a:r>
              <a:rPr lang="cs-CZ" u="sng" dirty="0" smtClean="0"/>
              <a:t>Mezi nejdůležitější patří</a:t>
            </a:r>
            <a:r>
              <a:rPr lang="cs-CZ" dirty="0" smtClean="0"/>
              <a:t>: </a:t>
            </a:r>
          </a:p>
          <a:p>
            <a:r>
              <a:rPr lang="cs-CZ" b="1" dirty="0" smtClean="0"/>
              <a:t>a)</a:t>
            </a:r>
            <a:r>
              <a:rPr lang="cs-CZ" dirty="0" smtClean="0"/>
              <a:t> </a:t>
            </a:r>
            <a:r>
              <a:rPr lang="cs-CZ" u="sng" dirty="0" smtClean="0"/>
              <a:t>informovat pacienta o ceně </a:t>
            </a:r>
            <a:r>
              <a:rPr lang="cs-CZ" dirty="0" smtClean="0"/>
              <a:t>poskytovaných zdravotních služeb nehrazených nebo částečně hrazených z veřejného zdravotního pojištění, a to před jejich poskytnutím, a </a:t>
            </a:r>
            <a:r>
              <a:rPr lang="cs-CZ" u="sng" dirty="0" smtClean="0"/>
              <a:t>vystavit účet </a:t>
            </a:r>
            <a:r>
              <a:rPr lang="cs-CZ" dirty="0" smtClean="0"/>
              <a:t>za uhrazené zdravotní služby;</a:t>
            </a:r>
          </a:p>
          <a:p>
            <a:r>
              <a:rPr lang="cs-CZ" b="1" dirty="0" smtClean="0"/>
              <a:t>b)</a:t>
            </a:r>
            <a:r>
              <a:rPr lang="cs-CZ" dirty="0" smtClean="0"/>
              <a:t> </a:t>
            </a:r>
            <a:r>
              <a:rPr lang="cs-CZ" u="sng" dirty="0" smtClean="0"/>
              <a:t>zpracovat  ceník </a:t>
            </a:r>
            <a:r>
              <a:rPr lang="cs-CZ" dirty="0" smtClean="0"/>
              <a:t>poskytovaných  ZS nehrazených z veřejného zdravotního pojištění a zpřístupnit ho  pacientům;</a:t>
            </a:r>
          </a:p>
          <a:p>
            <a:r>
              <a:rPr lang="cs-CZ" b="1" dirty="0" smtClean="0"/>
              <a:t>c)</a:t>
            </a:r>
            <a:r>
              <a:rPr lang="cs-CZ" dirty="0" smtClean="0"/>
              <a:t> vymezit </a:t>
            </a:r>
            <a:r>
              <a:rPr lang="cs-CZ" u="sng" dirty="0" smtClean="0"/>
              <a:t>provozní a ordinační dobu </a:t>
            </a:r>
            <a:r>
              <a:rPr lang="cs-CZ" dirty="0" smtClean="0"/>
              <a:t>a údaj o ní umístit tak, aby tato informace byla přístupná pacientům,</a:t>
            </a:r>
          </a:p>
          <a:p>
            <a:r>
              <a:rPr lang="cs-CZ" b="1" dirty="0" smtClean="0"/>
              <a:t>d)</a:t>
            </a:r>
            <a:r>
              <a:rPr lang="cs-CZ" dirty="0" smtClean="0"/>
              <a:t> </a:t>
            </a:r>
            <a:r>
              <a:rPr lang="cs-CZ" u="sng" dirty="0" smtClean="0"/>
              <a:t>viditelně označit zdravotnické zařízení</a:t>
            </a:r>
            <a:r>
              <a:rPr lang="cs-CZ" dirty="0" smtClean="0"/>
              <a:t> (obchodní firma, název nebo jméno a příjmení poskytovatele a IČO, bylo-li přiděleno),</a:t>
            </a:r>
          </a:p>
          <a:p>
            <a:endParaRPr lang="cs-CZ" dirty="0" smtClean="0"/>
          </a:p>
          <a:p>
            <a:endParaRPr lang="cs-CZ" dirty="0"/>
          </a:p>
        </p:txBody>
      </p:sp>
    </p:spTree>
    <p:extLst>
      <p:ext uri="{BB962C8B-B14F-4D97-AF65-F5344CB8AC3E}">
        <p14:creationId xmlns:p14="http://schemas.microsoft.com/office/powerpoint/2010/main" val="294335155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57200" y="764704"/>
            <a:ext cx="8229600" cy="5688632"/>
          </a:xfrm>
        </p:spPr>
        <p:txBody>
          <a:bodyPr>
            <a:noAutofit/>
          </a:bodyPr>
          <a:lstStyle/>
          <a:p>
            <a:r>
              <a:rPr lang="cs-CZ" sz="2000" b="1" dirty="0" smtClean="0"/>
              <a:t>e</a:t>
            </a:r>
            <a:r>
              <a:rPr lang="cs-CZ" sz="2000" b="1" dirty="0"/>
              <a:t>)</a:t>
            </a:r>
            <a:r>
              <a:rPr lang="cs-CZ" sz="2000" dirty="0"/>
              <a:t> v době nepřítomnosti </a:t>
            </a:r>
            <a:r>
              <a:rPr lang="cs-CZ" sz="2000" dirty="0" smtClean="0"/>
              <a:t>zpřístupnit </a:t>
            </a:r>
            <a:r>
              <a:rPr lang="cs-CZ" sz="2000" dirty="0"/>
              <a:t>pacientům informaci o poskytnutí neodkladné péče jiným poskytovatelem v rámci jeho ordinační doby,</a:t>
            </a:r>
          </a:p>
          <a:p>
            <a:r>
              <a:rPr lang="cs-CZ" sz="2000" b="1" dirty="0"/>
              <a:t>f)</a:t>
            </a:r>
            <a:r>
              <a:rPr lang="cs-CZ" sz="2000" dirty="0"/>
              <a:t> </a:t>
            </a:r>
            <a:r>
              <a:rPr lang="cs-CZ" sz="2000" u="sng" dirty="0"/>
              <a:t>předat zprávu</a:t>
            </a:r>
            <a:r>
              <a:rPr lang="cs-CZ" sz="2000" dirty="0"/>
              <a:t> o poskytnutých zdravotních službách </a:t>
            </a:r>
            <a:r>
              <a:rPr lang="cs-CZ" sz="2000" u="sng" dirty="0"/>
              <a:t>registrujícímu </a:t>
            </a:r>
            <a:r>
              <a:rPr lang="cs-CZ" sz="2000" u="sng" dirty="0" smtClean="0"/>
              <a:t>poskytovateli </a:t>
            </a:r>
            <a:r>
              <a:rPr lang="cs-CZ" sz="2000" dirty="0" smtClean="0"/>
              <a:t>(tj. praktickému lékaři), výjimku mají stomatologové a gynekologové,</a:t>
            </a:r>
            <a:endParaRPr lang="cs-CZ" sz="2000" dirty="0"/>
          </a:p>
          <a:p>
            <a:r>
              <a:rPr lang="cs-CZ" sz="2000" b="1" dirty="0"/>
              <a:t>g)</a:t>
            </a:r>
            <a:r>
              <a:rPr lang="cs-CZ" sz="2000" dirty="0"/>
              <a:t> předat jiným poskytovatelům </a:t>
            </a:r>
            <a:r>
              <a:rPr lang="cs-CZ" sz="2000" dirty="0" smtClean="0"/>
              <a:t>ZS </a:t>
            </a:r>
            <a:r>
              <a:rPr lang="cs-CZ" sz="2000" dirty="0"/>
              <a:t>nebo poskytovatelům sociálních služeb potřebné informace o zdravotním stavu pacienta nezbytné k zajištění návaznosti dalších zdravotních a sociálních služeb poskytovaných pacientovi,</a:t>
            </a:r>
          </a:p>
          <a:p>
            <a:r>
              <a:rPr lang="cs-CZ" sz="2000" b="1" dirty="0"/>
              <a:t>h)</a:t>
            </a:r>
            <a:r>
              <a:rPr lang="cs-CZ" sz="2000" dirty="0"/>
              <a:t> zpracovat </a:t>
            </a:r>
            <a:r>
              <a:rPr lang="cs-CZ" sz="2000" u="sng" dirty="0"/>
              <a:t>seznam zdravotních služeb, k jejichž poskytnutí je vyžadován písemný souhlas</a:t>
            </a:r>
            <a:r>
              <a:rPr lang="cs-CZ" sz="2000" dirty="0"/>
              <a:t>; to </a:t>
            </a:r>
            <a:r>
              <a:rPr lang="cs-CZ" sz="2000" dirty="0" smtClean="0"/>
              <a:t>neplatí např. </a:t>
            </a:r>
            <a:r>
              <a:rPr lang="cs-CZ" sz="2000" dirty="0"/>
              <a:t>pro poskytovatele zdravotnické záchranné služby, </a:t>
            </a:r>
            <a:r>
              <a:rPr lang="cs-CZ" sz="2000" dirty="0" smtClean="0"/>
              <a:t>záchytné služby, lékárenské péče aj.</a:t>
            </a:r>
            <a:endParaRPr lang="cs-CZ" sz="2000" dirty="0"/>
          </a:p>
          <a:p>
            <a:r>
              <a:rPr lang="cs-CZ" sz="2000" b="1" dirty="0"/>
              <a:t>i)</a:t>
            </a:r>
            <a:r>
              <a:rPr lang="cs-CZ" sz="2000" dirty="0"/>
              <a:t> informovat pacienta o tom, že se na poskytování zdravotních služeb mohou podílet osoby získávající způsobilost k výkonu povolání zdravotnického pracovníka </a:t>
            </a:r>
            <a:endParaRPr lang="cs-CZ" sz="2000" dirty="0" smtClean="0"/>
          </a:p>
          <a:p>
            <a:r>
              <a:rPr lang="cs-CZ" sz="2000" b="1" dirty="0" smtClean="0"/>
              <a:t>j</a:t>
            </a:r>
            <a:r>
              <a:rPr lang="cs-CZ" sz="2000" b="1" dirty="0"/>
              <a:t>)</a:t>
            </a:r>
            <a:r>
              <a:rPr lang="cs-CZ" sz="2000" dirty="0"/>
              <a:t> přijmout pacienta </a:t>
            </a:r>
            <a:r>
              <a:rPr lang="cs-CZ" sz="2000" dirty="0" smtClean="0"/>
              <a:t>k izolaci, karanténě či ochrannému léčení nařízenému soudem.</a:t>
            </a:r>
            <a:endParaRPr lang="cs-CZ" sz="2000" dirty="0"/>
          </a:p>
          <a:p>
            <a:endParaRPr lang="cs-CZ" sz="2000" dirty="0"/>
          </a:p>
        </p:txBody>
      </p:sp>
    </p:spTree>
    <p:extLst>
      <p:ext uri="{BB962C8B-B14F-4D97-AF65-F5344CB8AC3E}">
        <p14:creationId xmlns:p14="http://schemas.microsoft.com/office/powerpoint/2010/main" val="241113515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Povinnosti poskytovatele jednodenní nebo lůžkové péče</a:t>
            </a:r>
            <a:endParaRPr lang="cs-CZ" dirty="0"/>
          </a:p>
        </p:txBody>
      </p:sp>
      <p:sp>
        <p:nvSpPr>
          <p:cNvPr id="3" name="Zástupný symbol pro obsah 2"/>
          <p:cNvSpPr>
            <a:spLocks noGrp="1"/>
          </p:cNvSpPr>
          <p:nvPr>
            <p:ph idx="1"/>
          </p:nvPr>
        </p:nvSpPr>
        <p:spPr/>
        <p:txBody>
          <a:bodyPr>
            <a:normAutofit fontScale="55000" lnSpcReduction="20000"/>
          </a:bodyPr>
          <a:lstStyle/>
          <a:p>
            <a:r>
              <a:rPr lang="cs-CZ" b="1" dirty="0" smtClean="0"/>
              <a:t>a</a:t>
            </a:r>
            <a:r>
              <a:rPr lang="cs-CZ" b="1" dirty="0"/>
              <a:t>)</a:t>
            </a:r>
            <a:r>
              <a:rPr lang="cs-CZ" dirty="0"/>
              <a:t> </a:t>
            </a:r>
            <a:r>
              <a:rPr lang="cs-CZ" b="1" u="sng" dirty="0"/>
              <a:t>zajistit hospitalizaci</a:t>
            </a:r>
          </a:p>
          <a:p>
            <a:r>
              <a:rPr lang="cs-CZ" b="1" dirty="0"/>
              <a:t>1.</a:t>
            </a:r>
            <a:r>
              <a:rPr lang="cs-CZ" dirty="0"/>
              <a:t> nezletilých pacientů odděleně od dospělých </a:t>
            </a:r>
            <a:r>
              <a:rPr lang="cs-CZ" dirty="0" smtClean="0"/>
              <a:t>pacientů</a:t>
            </a:r>
            <a:endParaRPr lang="cs-CZ" dirty="0"/>
          </a:p>
          <a:p>
            <a:r>
              <a:rPr lang="cs-CZ" b="1" dirty="0"/>
              <a:t>2.</a:t>
            </a:r>
            <a:r>
              <a:rPr lang="cs-CZ" dirty="0"/>
              <a:t> žen odděleně od mužů v samostatných pokojích,</a:t>
            </a:r>
          </a:p>
          <a:p>
            <a:r>
              <a:rPr lang="cs-CZ" dirty="0"/>
              <a:t>a to s výjimkou poskytování akutní lůžkové péče intenzivní,</a:t>
            </a:r>
          </a:p>
          <a:p>
            <a:r>
              <a:rPr lang="cs-CZ" b="1" dirty="0"/>
              <a:t>b)</a:t>
            </a:r>
            <a:r>
              <a:rPr lang="cs-CZ" dirty="0"/>
              <a:t> </a:t>
            </a:r>
            <a:r>
              <a:rPr lang="cs-CZ" b="1" u="sng" dirty="0"/>
              <a:t>umožnit pobyt </a:t>
            </a:r>
            <a:r>
              <a:rPr lang="cs-CZ" b="1" u="sng" dirty="0" smtClean="0"/>
              <a:t>ZZ </a:t>
            </a:r>
            <a:r>
              <a:rPr lang="cs-CZ" b="1" u="sng" dirty="0"/>
              <a:t>nebo </a:t>
            </a:r>
            <a:r>
              <a:rPr lang="cs-CZ" b="1" u="sng" dirty="0" smtClean="0"/>
              <a:t>opatrovníka společně </a:t>
            </a:r>
            <a:r>
              <a:rPr lang="cs-CZ" b="1" u="sng" dirty="0"/>
              <a:t>s hospitalizovaným nezletilým pacientem </a:t>
            </a:r>
            <a:r>
              <a:rPr lang="cs-CZ" dirty="0"/>
              <a:t>nebo pacientem s omezenou svéprávností, pokud to umožňuje vybavení zdravotnického </a:t>
            </a:r>
            <a:r>
              <a:rPr lang="cs-CZ" dirty="0" smtClean="0"/>
              <a:t>zařízení,</a:t>
            </a:r>
            <a:endParaRPr lang="cs-CZ" dirty="0"/>
          </a:p>
          <a:p>
            <a:r>
              <a:rPr lang="cs-CZ" b="1" dirty="0"/>
              <a:t>c)</a:t>
            </a:r>
            <a:r>
              <a:rPr lang="cs-CZ" dirty="0"/>
              <a:t> </a:t>
            </a:r>
            <a:r>
              <a:rPr lang="cs-CZ" b="1" u="sng" dirty="0"/>
              <a:t>včas informovat </a:t>
            </a:r>
            <a:r>
              <a:rPr lang="cs-CZ" b="1" u="sng" dirty="0" smtClean="0"/>
              <a:t>ZZ </a:t>
            </a:r>
            <a:r>
              <a:rPr lang="cs-CZ" b="1" u="sng" dirty="0"/>
              <a:t>pacienta o propuštění z jednodenní nebo lůžkové péče</a:t>
            </a:r>
            <a:r>
              <a:rPr lang="cs-CZ" dirty="0"/>
              <a:t>,</a:t>
            </a:r>
          </a:p>
          <a:p>
            <a:r>
              <a:rPr lang="cs-CZ" b="1" dirty="0"/>
              <a:t>d)</a:t>
            </a:r>
            <a:r>
              <a:rPr lang="cs-CZ" dirty="0"/>
              <a:t> </a:t>
            </a:r>
            <a:r>
              <a:rPr lang="cs-CZ" b="1" u="sng" dirty="0"/>
              <a:t>zpracovat traumatologický plán</a:t>
            </a:r>
            <a:r>
              <a:rPr lang="cs-CZ" dirty="0"/>
              <a:t>, v němž upraví soubor opatření, která se uplatňují při hromadných neštěstích, a nejméně jednou za 2 roky ho aktualizovat; jedno vyhotovení plánu předat příslušnému správnímu orgánu do 30 dnů ode dne jeho zpracování nebo </a:t>
            </a:r>
            <a:r>
              <a:rPr lang="cs-CZ" dirty="0" smtClean="0"/>
              <a:t>aktualizace</a:t>
            </a:r>
          </a:p>
          <a:p>
            <a:r>
              <a:rPr lang="cs-CZ" b="1" dirty="0" smtClean="0"/>
              <a:t>e</a:t>
            </a:r>
            <a:r>
              <a:rPr lang="cs-CZ" b="1" dirty="0"/>
              <a:t>)</a:t>
            </a:r>
            <a:r>
              <a:rPr lang="cs-CZ" dirty="0"/>
              <a:t> návrh traumatologického plánu </a:t>
            </a:r>
            <a:r>
              <a:rPr lang="cs-CZ" dirty="0" smtClean="0"/>
              <a:t>a </a:t>
            </a:r>
            <a:r>
              <a:rPr lang="cs-CZ" dirty="0"/>
              <a:t>návrh jeho aktualizace </a:t>
            </a:r>
            <a:r>
              <a:rPr lang="cs-CZ" b="1" u="sng" dirty="0"/>
              <a:t>projednat s příslušným správním </a:t>
            </a:r>
            <a:r>
              <a:rPr lang="cs-CZ" b="1" u="sng" dirty="0" smtClean="0"/>
              <a:t>orgánem</a:t>
            </a:r>
            <a:r>
              <a:rPr lang="cs-CZ" dirty="0" smtClean="0"/>
              <a:t>,</a:t>
            </a:r>
            <a:endParaRPr lang="cs-CZ" dirty="0"/>
          </a:p>
          <a:p>
            <a:r>
              <a:rPr lang="cs-CZ" b="1" dirty="0"/>
              <a:t>f)</a:t>
            </a:r>
            <a:r>
              <a:rPr lang="cs-CZ" dirty="0"/>
              <a:t> </a:t>
            </a:r>
            <a:r>
              <a:rPr lang="cs-CZ" b="1" u="sng" dirty="0"/>
              <a:t>pacienta vybavit při propuštění léčivými přípravky a zdravotnickými prostředky na 3 dny </a:t>
            </a:r>
            <a:r>
              <a:rPr lang="cs-CZ" dirty="0"/>
              <a:t>nebo v odůvodněných případech i na další nezbytně nutnou </a:t>
            </a:r>
            <a:r>
              <a:rPr lang="cs-CZ" dirty="0" smtClean="0"/>
              <a:t>dobu.</a:t>
            </a:r>
            <a:endParaRPr lang="cs-CZ" dirty="0"/>
          </a:p>
          <a:p>
            <a:endParaRPr lang="cs-CZ" dirty="0"/>
          </a:p>
        </p:txBody>
      </p:sp>
    </p:spTree>
    <p:extLst>
      <p:ext uri="{BB962C8B-B14F-4D97-AF65-F5344CB8AC3E}">
        <p14:creationId xmlns:p14="http://schemas.microsoft.com/office/powerpoint/2010/main" val="397199358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a:t>Pokud není pacient vzhledem ke svému zdravotnímu stavu schopen obejít se bez pomoci další osoby, může být propuštěn z jednodenní nebo lůžkové péče až po </a:t>
            </a:r>
            <a:r>
              <a:rPr lang="cs-CZ" u="sng" dirty="0"/>
              <a:t>předchozím včasném vyrozumění osoby, která tuto péči zajistí</a:t>
            </a:r>
            <a:r>
              <a:rPr lang="cs-CZ" dirty="0"/>
              <a:t>. </a:t>
            </a:r>
            <a:endParaRPr lang="cs-CZ" dirty="0" smtClean="0"/>
          </a:p>
          <a:p>
            <a:r>
              <a:rPr lang="cs-CZ" dirty="0" smtClean="0"/>
              <a:t>Má-li </a:t>
            </a:r>
            <a:r>
              <a:rPr lang="cs-CZ" dirty="0"/>
              <a:t>být propuštěn pacient, u něhož není zajištěna další péče, poskytovatel o tom včas informuje </a:t>
            </a:r>
            <a:r>
              <a:rPr lang="cs-CZ" dirty="0" smtClean="0"/>
              <a:t> příslušný </a:t>
            </a:r>
            <a:r>
              <a:rPr lang="cs-CZ" u="sng" dirty="0" smtClean="0"/>
              <a:t>obecní </a:t>
            </a:r>
            <a:r>
              <a:rPr lang="cs-CZ" u="sng" dirty="0"/>
              <a:t>úřad obce s rozšířenou </a:t>
            </a:r>
            <a:r>
              <a:rPr lang="cs-CZ" u="sng" dirty="0" smtClean="0"/>
              <a:t>působností</a:t>
            </a:r>
            <a:r>
              <a:rPr lang="cs-CZ" dirty="0" smtClean="0"/>
              <a:t>, v hl. městě pak </a:t>
            </a:r>
            <a:r>
              <a:rPr lang="cs-CZ" dirty="0"/>
              <a:t>informuje </a:t>
            </a:r>
            <a:r>
              <a:rPr lang="cs-CZ" u="sng" dirty="0"/>
              <a:t>Magistrát hlavního města </a:t>
            </a:r>
            <a:r>
              <a:rPr lang="cs-CZ" u="sng" dirty="0" smtClean="0"/>
              <a:t>Prahy</a:t>
            </a:r>
            <a:r>
              <a:rPr lang="cs-CZ" dirty="0" smtClean="0"/>
              <a:t>. </a:t>
            </a:r>
            <a:endParaRPr lang="cs-CZ" dirty="0"/>
          </a:p>
        </p:txBody>
      </p:sp>
    </p:spTree>
    <p:extLst>
      <p:ext uri="{BB962C8B-B14F-4D97-AF65-F5344CB8AC3E}">
        <p14:creationId xmlns:p14="http://schemas.microsoft.com/office/powerpoint/2010/main" val="137770098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Zákon č. 372 zajišťuje pacientům </a:t>
            </a:r>
            <a:r>
              <a:rPr lang="cs-CZ" b="1" u="sng" dirty="0" smtClean="0"/>
              <a:t>právo volby poskytovatele zdravotních služeb</a:t>
            </a:r>
          </a:p>
          <a:p>
            <a:r>
              <a:rPr lang="cs-CZ" dirty="0" smtClean="0"/>
              <a:t>Poskytovatel, kterého si pacient zvolil, však může převzetí pacienta do péče </a:t>
            </a:r>
            <a:r>
              <a:rPr lang="cs-CZ" u="sng" dirty="0" smtClean="0"/>
              <a:t>odmítnout, pokud</a:t>
            </a:r>
            <a:r>
              <a:rPr lang="cs-CZ" dirty="0" smtClean="0"/>
              <a:t>:</a:t>
            </a:r>
          </a:p>
          <a:p>
            <a:r>
              <a:rPr lang="cs-CZ" b="1" dirty="0"/>
              <a:t>a)</a:t>
            </a:r>
            <a:r>
              <a:rPr lang="cs-CZ" dirty="0"/>
              <a:t> by přijetím pacienta bylo překročeno únosné pracovní zatížení nebo jeho přijetí brání </a:t>
            </a:r>
            <a:r>
              <a:rPr lang="cs-CZ" dirty="0" smtClean="0"/>
              <a:t>provozní/personální/technické důvody,</a:t>
            </a:r>
          </a:p>
          <a:p>
            <a:r>
              <a:rPr lang="cs-CZ" b="1" dirty="0" smtClean="0"/>
              <a:t>b) </a:t>
            </a:r>
            <a:r>
              <a:rPr lang="cs-CZ" dirty="0" smtClean="0"/>
              <a:t>by vzdálenost místa pobytu pacienta neumožňovala výkon návštěvních služeb,</a:t>
            </a:r>
          </a:p>
          <a:p>
            <a:r>
              <a:rPr lang="cs-CZ" b="1" dirty="0" smtClean="0"/>
              <a:t>c) </a:t>
            </a:r>
            <a:r>
              <a:rPr lang="cs-CZ" dirty="0"/>
              <a:t>není pojištěncem zdravotní pojišťovny, se kterou má poskytovatel uzavřenu smlouvu podle zákona o veřejném zdravotním pojištění; </a:t>
            </a:r>
            <a:r>
              <a:rPr lang="cs-CZ" dirty="0" smtClean="0"/>
              <a:t>to se </a:t>
            </a:r>
            <a:r>
              <a:rPr lang="cs-CZ" dirty="0"/>
              <a:t>nevztahuje na pojištěnce z jiných států Evropské unie, Evropského hospodářského prostoru, Švýcarské konfederace, či ze států, se kterými má Česká republika uzavřenu smlouvu o sociálním zabezpečení, zahrnující ve věcném rozsahu nároky na zdravotní péči.</a:t>
            </a:r>
            <a:endParaRPr lang="cs-CZ" dirty="0" smtClean="0"/>
          </a:p>
          <a:p>
            <a:endParaRPr lang="cs-CZ" dirty="0"/>
          </a:p>
        </p:txBody>
      </p:sp>
    </p:spTree>
    <p:extLst>
      <p:ext uri="{BB962C8B-B14F-4D97-AF65-F5344CB8AC3E}">
        <p14:creationId xmlns:p14="http://schemas.microsoft.com/office/powerpoint/2010/main" val="11848789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a:t>Poskytovatel </a:t>
            </a:r>
            <a:r>
              <a:rPr lang="cs-CZ" u="sng" dirty="0"/>
              <a:t>může ukončit péči o pacienta </a:t>
            </a:r>
            <a:r>
              <a:rPr lang="cs-CZ" dirty="0"/>
              <a:t>v případě, že</a:t>
            </a:r>
          </a:p>
          <a:p>
            <a:r>
              <a:rPr lang="cs-CZ" b="1" dirty="0"/>
              <a:t>a)</a:t>
            </a:r>
            <a:r>
              <a:rPr lang="cs-CZ" dirty="0"/>
              <a:t> prokazatelně předá pacienta s jeho souhlasem do péče jiného poskytovatele,</a:t>
            </a:r>
          </a:p>
          <a:p>
            <a:r>
              <a:rPr lang="cs-CZ" b="1" dirty="0"/>
              <a:t>b)</a:t>
            </a:r>
            <a:r>
              <a:rPr lang="cs-CZ" dirty="0"/>
              <a:t> pominou důvody pro poskytování zdravotních </a:t>
            </a:r>
            <a:r>
              <a:rPr lang="cs-CZ" dirty="0" smtClean="0"/>
              <a:t>služeb,</a:t>
            </a:r>
          </a:p>
          <a:p>
            <a:r>
              <a:rPr lang="cs-CZ" b="1" dirty="0" smtClean="0"/>
              <a:t>c</a:t>
            </a:r>
            <a:r>
              <a:rPr lang="cs-CZ" b="1" dirty="0"/>
              <a:t>)</a:t>
            </a:r>
            <a:r>
              <a:rPr lang="cs-CZ" dirty="0"/>
              <a:t> pacient vysloví nesouhlas s poskytováním veškerých zdravotních služeb,</a:t>
            </a:r>
          </a:p>
          <a:p>
            <a:r>
              <a:rPr lang="cs-CZ" b="1" dirty="0"/>
              <a:t>d)</a:t>
            </a:r>
            <a:r>
              <a:rPr lang="cs-CZ" dirty="0"/>
              <a:t> pacient závažným způsobem omezuje práva ostatních pacientů, úmyslně a soustavně nedodržuje navržený individuální léčebný </a:t>
            </a:r>
            <a:r>
              <a:rPr lang="cs-CZ" dirty="0" smtClean="0"/>
              <a:t>postup </a:t>
            </a:r>
            <a:r>
              <a:rPr lang="cs-CZ" dirty="0"/>
              <a:t>nebo se neřídí vnitřním řádem a jeho chování není způsobeno zdravotním stavem,</a:t>
            </a:r>
          </a:p>
          <a:p>
            <a:r>
              <a:rPr lang="cs-CZ" b="1" dirty="0"/>
              <a:t>e)</a:t>
            </a:r>
            <a:r>
              <a:rPr lang="cs-CZ" dirty="0"/>
              <a:t> přestal poskytovat součinnost nezbytnou pro další poskytování zdravotních </a:t>
            </a:r>
            <a:r>
              <a:rPr lang="cs-CZ" dirty="0" smtClean="0"/>
              <a:t>služeb;</a:t>
            </a:r>
            <a:endParaRPr lang="cs-CZ" dirty="0"/>
          </a:p>
          <a:p>
            <a:r>
              <a:rPr lang="cs-CZ" u="sng" dirty="0" smtClean="0"/>
              <a:t>Ukončením </a:t>
            </a:r>
            <a:r>
              <a:rPr lang="cs-CZ" u="sng" dirty="0"/>
              <a:t>péče nesmí dojít k bezprostřednímu ohrožení života nebo vážnému poškození zdraví pacienta</a:t>
            </a:r>
            <a:r>
              <a:rPr lang="cs-CZ" dirty="0"/>
              <a:t>.</a:t>
            </a:r>
          </a:p>
          <a:p>
            <a:endParaRPr lang="cs-CZ" dirty="0"/>
          </a:p>
        </p:txBody>
      </p:sp>
    </p:spTree>
    <p:extLst>
      <p:ext uri="{BB962C8B-B14F-4D97-AF65-F5344CB8AC3E}">
        <p14:creationId xmlns:p14="http://schemas.microsoft.com/office/powerpoint/2010/main" val="322209505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dirty="0"/>
              <a:t>Poskytovatel </a:t>
            </a:r>
            <a:r>
              <a:rPr lang="cs-CZ" u="sng" dirty="0"/>
              <a:t>nesmí odmítnout přijetí pacienta do péče</a:t>
            </a:r>
            <a:r>
              <a:rPr lang="cs-CZ" dirty="0"/>
              <a:t> </a:t>
            </a:r>
            <a:r>
              <a:rPr lang="cs-CZ" dirty="0" smtClean="0"/>
              <a:t>nebo </a:t>
            </a:r>
            <a:r>
              <a:rPr lang="cs-CZ" u="sng" dirty="0"/>
              <a:t>ukončit péči </a:t>
            </a:r>
            <a:r>
              <a:rPr lang="cs-CZ" dirty="0"/>
              <a:t>o </a:t>
            </a:r>
            <a:r>
              <a:rPr lang="cs-CZ" dirty="0" smtClean="0"/>
              <a:t>něj, </a:t>
            </a:r>
            <a:r>
              <a:rPr lang="cs-CZ" dirty="0"/>
              <a:t>jde-li o pacienta, kterému je třeba poskytnout </a:t>
            </a:r>
            <a:r>
              <a:rPr lang="cs-CZ" u="sng" dirty="0"/>
              <a:t>neodkladnou péči</a:t>
            </a:r>
            <a:r>
              <a:rPr lang="cs-CZ" dirty="0"/>
              <a:t>, </a:t>
            </a:r>
            <a:r>
              <a:rPr lang="cs-CZ" u="sng" dirty="0"/>
              <a:t>jde-li o porod</a:t>
            </a:r>
            <a:r>
              <a:rPr lang="cs-CZ" dirty="0"/>
              <a:t> nebo jde o zdravotní služby, které jsou nezbytné z hlediska </a:t>
            </a:r>
            <a:r>
              <a:rPr lang="cs-CZ" u="sng" dirty="0"/>
              <a:t>ochrany veřejného zdraví nebo ochrany zdraví při práci</a:t>
            </a:r>
            <a:r>
              <a:rPr lang="cs-CZ" dirty="0"/>
              <a:t>, dále </a:t>
            </a:r>
            <a:r>
              <a:rPr lang="cs-CZ" u="sng" dirty="0"/>
              <a:t>jde-li o krizové situace</a:t>
            </a:r>
            <a:r>
              <a:rPr lang="cs-CZ" dirty="0"/>
              <a:t> nebo </a:t>
            </a:r>
            <a:r>
              <a:rPr lang="cs-CZ" u="sng" dirty="0"/>
              <a:t>výkon ochranného léčení nařízeného </a:t>
            </a:r>
            <a:r>
              <a:rPr lang="cs-CZ" u="sng" dirty="0" smtClean="0"/>
              <a:t>soudem.</a:t>
            </a:r>
          </a:p>
          <a:p>
            <a:r>
              <a:rPr lang="cs-CZ" dirty="0" smtClean="0"/>
              <a:t>Odmítnutí pacienta či ukončení péče o něj musí být uvedeno v písemné zprávě, kterou je povinen poskytovatel pacientovi vydat.</a:t>
            </a:r>
            <a:endParaRPr lang="cs-CZ" dirty="0"/>
          </a:p>
        </p:txBody>
      </p:sp>
    </p:spTree>
    <p:extLst>
      <p:ext uri="{BB962C8B-B14F-4D97-AF65-F5344CB8AC3E}">
        <p14:creationId xmlns:p14="http://schemas.microsoft.com/office/powerpoint/2010/main" val="328382478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57200" y="1340768"/>
            <a:ext cx="8229600" cy="4785395"/>
          </a:xfrm>
        </p:spPr>
        <p:txBody>
          <a:bodyPr>
            <a:noAutofit/>
          </a:bodyPr>
          <a:lstStyle/>
          <a:p>
            <a:r>
              <a:rPr lang="cs-CZ" sz="2100" dirty="0" smtClean="0"/>
              <a:t>Poskytovatel má povinnost </a:t>
            </a:r>
            <a:r>
              <a:rPr lang="cs-CZ" sz="2100" u="sng" dirty="0" smtClean="0"/>
              <a:t>zachovávat mlčenlivost</a:t>
            </a:r>
            <a:r>
              <a:rPr lang="cs-CZ" sz="2100" dirty="0" smtClean="0"/>
              <a:t> </a:t>
            </a:r>
          </a:p>
          <a:p>
            <a:r>
              <a:rPr lang="cs-CZ" sz="2100" dirty="0" smtClean="0"/>
              <a:t>z důvodu kvality poskytovaných služeb zavést </a:t>
            </a:r>
            <a:r>
              <a:rPr lang="cs-CZ" sz="2100" u="sng" dirty="0" smtClean="0"/>
              <a:t>interní systém hodnocení kvality a bezpečí </a:t>
            </a:r>
            <a:r>
              <a:rPr lang="cs-CZ" sz="2100" dirty="0" smtClean="0"/>
              <a:t>a pravidelně sledovat spokojenost pacientů s poskytovanými službami;</a:t>
            </a:r>
          </a:p>
          <a:p>
            <a:r>
              <a:rPr lang="cs-CZ" sz="2100" dirty="0" smtClean="0"/>
              <a:t>uzavřít s komerční pojišťovnou </a:t>
            </a:r>
            <a:r>
              <a:rPr lang="cs-CZ" sz="2100" u="sng" dirty="0" smtClean="0"/>
              <a:t>smlouvu o pojištění odpovědnosti za škodu</a:t>
            </a:r>
            <a:r>
              <a:rPr lang="cs-CZ" sz="2100" dirty="0" smtClean="0"/>
              <a:t> způsobenou v souvislosti s poskytováním zdravotních služeb, neboť poskytování </a:t>
            </a:r>
            <a:r>
              <a:rPr lang="cs-CZ" sz="2100" dirty="0" err="1" smtClean="0"/>
              <a:t>zdr</a:t>
            </a:r>
            <a:r>
              <a:rPr lang="cs-CZ" sz="2100" dirty="0" smtClean="0"/>
              <a:t>. služeb je spojeno s rizikem způsobení škody na zdraví pacienta, ať už lidským pochybením či v důsledku okolností, které mají původ v povaze používaných přístrojů </a:t>
            </a:r>
            <a:r>
              <a:rPr lang="cs-CZ" sz="2100" dirty="0" smtClean="0">
                <a:sym typeface="Wingdings"/>
              </a:rPr>
              <a:t>za takovou škodu odpovídá poskytovatel </a:t>
            </a:r>
            <a:r>
              <a:rPr lang="cs-CZ" sz="2100" b="1" dirty="0" smtClean="0">
                <a:sym typeface="Wingdings"/>
              </a:rPr>
              <a:t>objektivně, tj. bez ohledu na zavinění.</a:t>
            </a:r>
          </a:p>
          <a:p>
            <a:r>
              <a:rPr lang="cs-CZ" sz="2100" dirty="0" smtClean="0">
                <a:sym typeface="Wingdings"/>
              </a:rPr>
              <a:t>Za poskytování zdravotních služeb a za naplnění zákonných práv pacientů je odpovědný poskytovatel bez ohledu na to, zda zdravotní péči poskytuje osobně nebo prostřednictvím svých zaměstnanců – tím však není dotčena osobní odpovědnost zaměstnanců poskytovatele vč. trestní odpovědnosti.</a:t>
            </a:r>
            <a:endParaRPr lang="cs-CZ" sz="2100" dirty="0"/>
          </a:p>
        </p:txBody>
      </p:sp>
    </p:spTree>
    <p:extLst>
      <p:ext uri="{BB962C8B-B14F-4D97-AF65-F5344CB8AC3E}">
        <p14:creationId xmlns:p14="http://schemas.microsoft.com/office/powerpoint/2010/main" val="2334619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374/2011 Sb., o zdravotnické záchranné službě</a:t>
            </a:r>
            <a:endParaRPr lang="cs-CZ" dirty="0"/>
          </a:p>
        </p:txBody>
      </p:sp>
      <p:sp>
        <p:nvSpPr>
          <p:cNvPr id="3" name="Zástupný symbol pro obsah 2"/>
          <p:cNvSpPr>
            <a:spLocks noGrp="1"/>
          </p:cNvSpPr>
          <p:nvPr>
            <p:ph idx="1"/>
          </p:nvPr>
        </p:nvSpPr>
        <p:spPr/>
        <p:txBody>
          <a:bodyPr>
            <a:normAutofit/>
          </a:bodyPr>
          <a:lstStyle/>
          <a:p>
            <a:r>
              <a:rPr lang="cs-CZ" dirty="0" smtClean="0"/>
              <a:t>stanoví </a:t>
            </a:r>
            <a:r>
              <a:rPr lang="cs-CZ" dirty="0"/>
              <a:t>podmínky poskytování zdravotnické záchranné </a:t>
            </a:r>
            <a:r>
              <a:rPr lang="cs-CZ" dirty="0" smtClean="0"/>
              <a:t>služby (vymezuje, které činnosti ZZS zahrnuje, stanoví dostupnost ZZS, definuje poskytovatele ZZS, </a:t>
            </a:r>
            <a:r>
              <a:rPr lang="cs-CZ" dirty="0" smtClean="0"/>
              <a:t>práva </a:t>
            </a:r>
            <a:r>
              <a:rPr lang="cs-CZ" dirty="0" smtClean="0"/>
              <a:t>a povinnosti členů výjezdových skupin, stanoví působnost ministerstva a kraje v poskytování ZZS, přestupky FO a PO).</a:t>
            </a:r>
          </a:p>
        </p:txBody>
      </p:sp>
    </p:spTree>
    <p:extLst>
      <p:ext uri="{BB962C8B-B14F-4D97-AF65-F5344CB8AC3E}">
        <p14:creationId xmlns:p14="http://schemas.microsoft.com/office/powerpoint/2010/main" val="201451065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Práva a povinnosti zdravotnických pracovníků</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Prvotní a základní </a:t>
            </a:r>
            <a:r>
              <a:rPr lang="cs-CZ" u="sng" dirty="0" smtClean="0">
                <a:solidFill>
                  <a:srgbClr val="0070C0"/>
                </a:solidFill>
                <a:effectLst>
                  <a:outerShdw blurRad="38100" dist="38100" dir="2700000" algn="tl">
                    <a:srgbClr val="000000">
                      <a:alpha val="43137"/>
                    </a:srgbClr>
                  </a:outerShdw>
                </a:effectLst>
              </a:rPr>
              <a:t>povinností</a:t>
            </a:r>
            <a:r>
              <a:rPr lang="cs-CZ" dirty="0" smtClean="0">
                <a:solidFill>
                  <a:srgbClr val="0070C0"/>
                </a:solidFill>
                <a:effectLst>
                  <a:outerShdw blurRad="38100" dist="38100" dir="2700000" algn="tl">
                    <a:srgbClr val="000000">
                      <a:alpha val="43137"/>
                    </a:srgbClr>
                  </a:outerShdw>
                </a:effectLst>
              </a:rPr>
              <a:t> </a:t>
            </a:r>
            <a:r>
              <a:rPr lang="cs-CZ" dirty="0" smtClean="0"/>
              <a:t>zdravot. pracovníků je postupovat tzv. </a:t>
            </a:r>
            <a:r>
              <a:rPr lang="cs-CZ" b="1" u="sng" dirty="0" smtClean="0"/>
              <a:t>lege </a:t>
            </a:r>
            <a:r>
              <a:rPr lang="cs-CZ" b="1" u="sng" dirty="0" err="1" smtClean="0"/>
              <a:t>artis</a:t>
            </a:r>
            <a:r>
              <a:rPr lang="cs-CZ" dirty="0" smtClean="0"/>
              <a:t>.</a:t>
            </a:r>
          </a:p>
          <a:p>
            <a:r>
              <a:rPr lang="cs-CZ" dirty="0" smtClean="0"/>
              <a:t>Článek 4 Úmluvy o biomedicíně stanoví, že jakýkoliv zákrok v oblasti péče o zdraví je nutno provádět v souladu s profesními povinnostmi a standardy; výkon činnosti zdravotníka nesmí být výrazem jeho libovůle, ale musejí být respektovány </a:t>
            </a:r>
            <a:r>
              <a:rPr lang="cs-CZ" u="sng" dirty="0" smtClean="0"/>
              <a:t>standardy výkonu povolání</a:t>
            </a:r>
            <a:r>
              <a:rPr lang="cs-CZ" dirty="0" smtClean="0"/>
              <a:t>.</a:t>
            </a:r>
          </a:p>
          <a:p>
            <a:r>
              <a:rPr lang="cs-CZ" dirty="0" smtClean="0"/>
              <a:t>I zákon č. 372 stanoví jako povinnost zdravot. pracovníka poskytovat </a:t>
            </a:r>
            <a:r>
              <a:rPr lang="cs-CZ" dirty="0"/>
              <a:t>zdravotní služby, ke kterým získal odbornou nebo specializovanou způsobilost podle jiných právních předpisů, v rozsahu odpovídajícím jeho způsobilosti, zdravotnímu stavu pacienta, na </a:t>
            </a:r>
            <a:r>
              <a:rPr lang="cs-CZ" u="sng" dirty="0"/>
              <a:t>náležité odborné úrovni a řídit se etickými </a:t>
            </a:r>
            <a:r>
              <a:rPr lang="cs-CZ" u="sng" dirty="0" smtClean="0"/>
              <a:t>principy.</a:t>
            </a:r>
            <a:endParaRPr lang="cs-CZ" u="sng" dirty="0"/>
          </a:p>
        </p:txBody>
      </p:sp>
    </p:spTree>
    <p:extLst>
      <p:ext uri="{BB962C8B-B14F-4D97-AF65-F5344CB8AC3E}">
        <p14:creationId xmlns:p14="http://schemas.microsoft.com/office/powerpoint/2010/main" val="415612960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smtClean="0"/>
              <a:t>poskytnout </a:t>
            </a:r>
            <a:r>
              <a:rPr lang="cs-CZ" dirty="0"/>
              <a:t>neprodleně </a:t>
            </a:r>
            <a:r>
              <a:rPr lang="cs-CZ" u="sng" dirty="0"/>
              <a:t>odbornou první pomoc</a:t>
            </a:r>
            <a:r>
              <a:rPr lang="cs-CZ" dirty="0"/>
              <a:t> každému, jestliže by bez této pomoci byl ohrožen jeho život nebo vážně ohroženo zdraví a není-li pomoc včas dosažitelná obvyklým způsobem, a zajistit mu podle potřeby poskytnutí zdravotních </a:t>
            </a:r>
            <a:r>
              <a:rPr lang="cs-CZ" dirty="0" smtClean="0"/>
              <a:t>služeb (neposkytnutí první pomoci může být TČ).</a:t>
            </a:r>
            <a:endParaRPr lang="cs-CZ" dirty="0"/>
          </a:p>
          <a:p>
            <a:r>
              <a:rPr lang="cs-CZ" dirty="0" smtClean="0"/>
              <a:t>Povinnost </a:t>
            </a:r>
            <a:r>
              <a:rPr lang="cs-CZ" u="sng" dirty="0" smtClean="0"/>
              <a:t>zachovávat mlčenlivost </a:t>
            </a:r>
            <a:r>
              <a:rPr lang="cs-CZ" dirty="0" smtClean="0"/>
              <a:t>o všech skutečnostech, o kterých se dozvěděl v souvislosti s poskytováním zdravotních služeb). </a:t>
            </a:r>
            <a:r>
              <a:rPr lang="cs-CZ" b="1" dirty="0"/>
              <a:t/>
            </a:r>
            <a:br>
              <a:rPr lang="cs-CZ" b="1" dirty="0"/>
            </a:br>
            <a:endParaRPr lang="cs-CZ" dirty="0"/>
          </a:p>
        </p:txBody>
      </p:sp>
    </p:spTree>
    <p:extLst>
      <p:ext uri="{BB962C8B-B14F-4D97-AF65-F5344CB8AC3E}">
        <p14:creationId xmlns:p14="http://schemas.microsoft.com/office/powerpoint/2010/main" val="349407283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 </a:t>
            </a:r>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a:t>Zdravotnický pracovník má </a:t>
            </a:r>
            <a:r>
              <a:rPr lang="cs-CZ" u="sng" dirty="0">
                <a:solidFill>
                  <a:srgbClr val="0070C0"/>
                </a:solidFill>
                <a:effectLst>
                  <a:outerShdw blurRad="38100" dist="38100" dir="2700000" algn="tl">
                    <a:srgbClr val="000000">
                      <a:alpha val="43137"/>
                    </a:srgbClr>
                  </a:outerShdw>
                </a:effectLst>
              </a:rPr>
              <a:t>právo</a:t>
            </a:r>
          </a:p>
          <a:p>
            <a:r>
              <a:rPr lang="cs-CZ" b="1" dirty="0"/>
              <a:t>a)</a:t>
            </a:r>
            <a:r>
              <a:rPr lang="cs-CZ" dirty="0"/>
              <a:t> získat od pacienta informace o tom, že </a:t>
            </a:r>
            <a:r>
              <a:rPr lang="cs-CZ" dirty="0" smtClean="0"/>
              <a:t>pacient  </a:t>
            </a:r>
            <a:r>
              <a:rPr lang="cs-CZ" dirty="0"/>
              <a:t>je </a:t>
            </a:r>
            <a:r>
              <a:rPr lang="cs-CZ" u="sng" dirty="0"/>
              <a:t>nosičem infekční nemoci </a:t>
            </a:r>
            <a:r>
              <a:rPr lang="cs-CZ" dirty="0"/>
              <a:t>podle zákona o ochraně veřejného zdraví, a o dalších závažných skutečnostech týkajících se pacientova zdravotního stavu,</a:t>
            </a:r>
          </a:p>
          <a:p>
            <a:r>
              <a:rPr lang="cs-CZ" b="1" dirty="0"/>
              <a:t>b)</a:t>
            </a:r>
            <a:r>
              <a:rPr lang="cs-CZ" dirty="0"/>
              <a:t> neposkytnout zdravotní služby v případě, že by došlo při jejich poskytování </a:t>
            </a:r>
            <a:r>
              <a:rPr lang="cs-CZ" u="sng" dirty="0"/>
              <a:t>k přímému ohrožení jeho života nebo k vážnému ohrožení jeho zdraví</a:t>
            </a:r>
            <a:r>
              <a:rPr lang="cs-CZ" dirty="0"/>
              <a:t>.</a:t>
            </a:r>
          </a:p>
          <a:p>
            <a:r>
              <a:rPr lang="cs-CZ" dirty="0" smtClean="0"/>
              <a:t>Zdravotnický </a:t>
            </a:r>
            <a:r>
              <a:rPr lang="cs-CZ" dirty="0"/>
              <a:t>pracovník </a:t>
            </a:r>
            <a:r>
              <a:rPr lang="cs-CZ" b="1" u="sng" dirty="0"/>
              <a:t>může</a:t>
            </a:r>
            <a:r>
              <a:rPr lang="cs-CZ" dirty="0"/>
              <a:t> odmítnout poskytnutí zdravotních služeb pacientovi v případě, že by jejich poskytnutí </a:t>
            </a:r>
            <a:r>
              <a:rPr lang="cs-CZ" u="sng" dirty="0"/>
              <a:t>odporovalo jeho svědomí nebo náboženskému </a:t>
            </a:r>
            <a:r>
              <a:rPr lang="cs-CZ" u="sng" dirty="0" smtClean="0"/>
              <a:t>vyznání</a:t>
            </a:r>
            <a:r>
              <a:rPr lang="cs-CZ" dirty="0" smtClean="0"/>
              <a:t>; o </a:t>
            </a:r>
            <a:r>
              <a:rPr lang="cs-CZ" dirty="0"/>
              <a:t>této skutečnosti je povinen ihned informovat poskytovatele, který zajistí pacientovi jiného zdravotnického </a:t>
            </a:r>
            <a:r>
              <a:rPr lang="cs-CZ" dirty="0" smtClean="0"/>
              <a:t>pracovníka (</a:t>
            </a:r>
            <a:r>
              <a:rPr lang="cs-CZ" b="1" i="1" dirty="0" smtClean="0"/>
              <a:t>výhrada svědomí</a:t>
            </a:r>
            <a:r>
              <a:rPr lang="cs-CZ" dirty="0" smtClean="0"/>
              <a:t>).</a:t>
            </a:r>
            <a:endParaRPr lang="cs-CZ" dirty="0"/>
          </a:p>
          <a:p>
            <a:endParaRPr lang="cs-CZ" dirty="0"/>
          </a:p>
        </p:txBody>
      </p:sp>
    </p:spTree>
    <p:extLst>
      <p:ext uri="{BB962C8B-B14F-4D97-AF65-F5344CB8AC3E}">
        <p14:creationId xmlns:p14="http://schemas.microsoft.com/office/powerpoint/2010/main" val="90166088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rmAutofit fontScale="90000"/>
          </a:bodyPr>
          <a:lstStyle/>
          <a:p>
            <a:r>
              <a:rPr lang="cs-CZ" dirty="0" smtClean="0"/>
              <a:t>Zdravotnická dokumentace a Národní zdravotnický informační systém</a:t>
            </a:r>
            <a:endParaRPr lang="cs-CZ" dirty="0"/>
          </a:p>
        </p:txBody>
      </p:sp>
      <p:sp>
        <p:nvSpPr>
          <p:cNvPr id="3" name="Zástupný symbol pro obsah 2"/>
          <p:cNvSpPr>
            <a:spLocks noGrp="1"/>
          </p:cNvSpPr>
          <p:nvPr>
            <p:ph idx="1"/>
          </p:nvPr>
        </p:nvSpPr>
        <p:spPr>
          <a:xfrm>
            <a:off x="457200" y="1484784"/>
            <a:ext cx="8229600" cy="4641379"/>
          </a:xfrm>
        </p:spPr>
        <p:txBody>
          <a:bodyPr>
            <a:noAutofit/>
          </a:bodyPr>
          <a:lstStyle/>
          <a:p>
            <a:r>
              <a:rPr lang="cs-CZ" sz="2000" dirty="0" smtClean="0"/>
              <a:t>Zdravotnická dokumentace  může být vedena v</a:t>
            </a:r>
            <a:r>
              <a:rPr lang="cs-CZ" sz="2000" u="sng" dirty="0" smtClean="0"/>
              <a:t> </a:t>
            </a:r>
            <a:r>
              <a:rPr lang="cs-CZ" sz="2000" u="sng" dirty="0"/>
              <a:t>listinné </a:t>
            </a:r>
            <a:r>
              <a:rPr lang="cs-CZ" sz="2000" dirty="0"/>
              <a:t>nebo </a:t>
            </a:r>
            <a:r>
              <a:rPr lang="cs-CZ" sz="2000" u="sng" dirty="0"/>
              <a:t>elektronické</a:t>
            </a:r>
            <a:r>
              <a:rPr lang="cs-CZ" sz="2000" dirty="0"/>
              <a:t> </a:t>
            </a:r>
            <a:r>
              <a:rPr lang="cs-CZ" sz="2000" dirty="0" smtClean="0"/>
              <a:t> podobě </a:t>
            </a:r>
            <a:r>
              <a:rPr lang="cs-CZ" sz="2000" dirty="0"/>
              <a:t>nebo </a:t>
            </a:r>
            <a:r>
              <a:rPr lang="cs-CZ" sz="2000" u="sng" dirty="0"/>
              <a:t>v kombinaci obou těchto podob</a:t>
            </a:r>
            <a:r>
              <a:rPr lang="cs-CZ" sz="2000" dirty="0" smtClean="0"/>
              <a:t>.</a:t>
            </a:r>
          </a:p>
          <a:p>
            <a:r>
              <a:rPr lang="cs-CZ" sz="2000" dirty="0" smtClean="0"/>
              <a:t>Musí </a:t>
            </a:r>
            <a:r>
              <a:rPr lang="cs-CZ" sz="2000" dirty="0"/>
              <a:t>být vedena průkazně, pravdivě, čitelně a musí být průběžně doplňována. </a:t>
            </a:r>
            <a:r>
              <a:rPr lang="cs-CZ" sz="2000" u="sng" dirty="0"/>
              <a:t>Zápisy se provádějí bez zbytečného odkladu</a:t>
            </a:r>
            <a:r>
              <a:rPr lang="cs-CZ" sz="2000" dirty="0"/>
              <a:t>. Jde-li o poskytování akutní lůžkové péče, zápis o aktuálním zdravotním stavu pacienta se provádí </a:t>
            </a:r>
            <a:r>
              <a:rPr lang="cs-CZ" sz="2000" u="sng" dirty="0"/>
              <a:t>nejméně jednou denně</a:t>
            </a:r>
            <a:r>
              <a:rPr lang="cs-CZ" sz="2000" dirty="0"/>
              <a:t>.</a:t>
            </a:r>
            <a:endParaRPr lang="cs-CZ" sz="2000" dirty="0" smtClean="0"/>
          </a:p>
          <a:p>
            <a:r>
              <a:rPr lang="cs-CZ" sz="2000" dirty="0" smtClean="0"/>
              <a:t>Každý zápis ve zdravotnické dokumentaci vedené v listinné podobě musí být opatřen datem provedení zápisu a podpisem pracovníka, který ho provedl a otiskem razítka  s jmenovkou nebo čitelným podpisem.</a:t>
            </a:r>
          </a:p>
          <a:p>
            <a:r>
              <a:rPr lang="cs-CZ" sz="2000" dirty="0" smtClean="0"/>
              <a:t>Zápis ve ZD vedené v elektronické podobě musí být opatřen </a:t>
            </a:r>
            <a:r>
              <a:rPr lang="cs-CZ" sz="2000" u="sng" dirty="0" smtClean="0"/>
              <a:t>tzv. identifikátorem záznamu.</a:t>
            </a:r>
            <a:r>
              <a:rPr lang="cs-CZ" sz="2000" dirty="0" smtClean="0"/>
              <a:t> </a:t>
            </a:r>
            <a:endParaRPr lang="cs-CZ" sz="2000" dirty="0"/>
          </a:p>
          <a:p>
            <a:r>
              <a:rPr lang="cs-CZ" sz="2000" dirty="0"/>
              <a:t>Opravy zápisů ve zdravotnické dokumentaci se provádí </a:t>
            </a:r>
            <a:r>
              <a:rPr lang="cs-CZ" sz="2000" u="sng" dirty="0"/>
              <a:t>novým </a:t>
            </a:r>
            <a:r>
              <a:rPr lang="cs-CZ" sz="2000" u="sng" dirty="0" smtClean="0"/>
              <a:t>zápisem</a:t>
            </a:r>
            <a:r>
              <a:rPr lang="cs-CZ" sz="2000" dirty="0" smtClean="0"/>
              <a:t>, ten </a:t>
            </a:r>
            <a:r>
              <a:rPr lang="cs-CZ" sz="2000" dirty="0"/>
              <a:t>se opatří uvedením data opravy a dalšími </a:t>
            </a:r>
            <a:r>
              <a:rPr lang="cs-CZ" sz="2000" dirty="0" smtClean="0"/>
              <a:t>náležitostmi, přičemž původní </a:t>
            </a:r>
            <a:r>
              <a:rPr lang="cs-CZ" sz="2000" dirty="0"/>
              <a:t>zápis musí zůstat čitelný. </a:t>
            </a:r>
          </a:p>
        </p:txBody>
      </p:sp>
    </p:spTree>
    <p:extLst>
      <p:ext uri="{BB962C8B-B14F-4D97-AF65-F5344CB8AC3E}">
        <p14:creationId xmlns:p14="http://schemas.microsoft.com/office/powerpoint/2010/main" val="109897486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346050"/>
          </a:xfrm>
        </p:spPr>
        <p:txBody>
          <a:bodyPr>
            <a:normAutofit fontScale="90000"/>
          </a:bodyPr>
          <a:lstStyle/>
          <a:p>
            <a:endParaRPr lang="cs-CZ" dirty="0"/>
          </a:p>
        </p:txBody>
      </p:sp>
      <p:sp>
        <p:nvSpPr>
          <p:cNvPr id="3" name="Zástupný symbol pro obsah 2"/>
          <p:cNvSpPr>
            <a:spLocks noGrp="1"/>
          </p:cNvSpPr>
          <p:nvPr>
            <p:ph idx="1"/>
          </p:nvPr>
        </p:nvSpPr>
        <p:spPr>
          <a:xfrm>
            <a:off x="457200" y="908720"/>
            <a:ext cx="8229600" cy="5616624"/>
          </a:xfrm>
        </p:spPr>
        <p:txBody>
          <a:bodyPr>
            <a:normAutofit fontScale="70000" lnSpcReduction="20000"/>
          </a:bodyPr>
          <a:lstStyle/>
          <a:p>
            <a:r>
              <a:rPr lang="cs-CZ" sz="3600" b="1" u="sng" dirty="0"/>
              <a:t>Zdravotnická dokumentace  obsahuje:</a:t>
            </a:r>
          </a:p>
          <a:p>
            <a:r>
              <a:rPr lang="cs-CZ" b="1" dirty="0"/>
              <a:t>a)</a:t>
            </a:r>
            <a:r>
              <a:rPr lang="cs-CZ" dirty="0"/>
              <a:t> identifikační údaje </a:t>
            </a:r>
            <a:r>
              <a:rPr lang="cs-CZ" dirty="0" smtClean="0"/>
              <a:t>pacienta (tj</a:t>
            </a:r>
            <a:r>
              <a:rPr lang="cs-CZ" dirty="0"/>
              <a:t>. jméno, příjmení, datum narození, rodné číslo, je-li přiděleno, číslo pojištěnce veřejného zdravotního pojištění, </a:t>
            </a:r>
            <a:r>
              <a:rPr lang="cs-CZ" dirty="0" smtClean="0"/>
              <a:t>adresu </a:t>
            </a:r>
            <a:r>
              <a:rPr lang="cs-CZ" dirty="0"/>
              <a:t>místa trvalého pobytu na území </a:t>
            </a:r>
            <a:r>
              <a:rPr lang="cs-CZ" dirty="0" smtClean="0"/>
              <a:t>ČR…)</a:t>
            </a:r>
            <a:endParaRPr lang="cs-CZ" dirty="0"/>
          </a:p>
          <a:p>
            <a:r>
              <a:rPr lang="cs-CZ" b="1" dirty="0" smtClean="0"/>
              <a:t>b</a:t>
            </a:r>
            <a:r>
              <a:rPr lang="cs-CZ" b="1" dirty="0"/>
              <a:t>)</a:t>
            </a:r>
            <a:r>
              <a:rPr lang="cs-CZ" dirty="0"/>
              <a:t> pohlaví pacienta,</a:t>
            </a:r>
          </a:p>
          <a:p>
            <a:r>
              <a:rPr lang="cs-CZ" b="1" dirty="0"/>
              <a:t>c)</a:t>
            </a:r>
            <a:r>
              <a:rPr lang="cs-CZ" dirty="0"/>
              <a:t> identifikační údaje poskytovatele, tj.  jméno, příjmení poskytovatele a adresu místa poskytování zdravotních služeb v případě fyzické osoby, obchodní firmu nebo název poskytovatele, adresu sídla nebo adresu místa podnikání v případě právnické osoby, </a:t>
            </a:r>
            <a:r>
              <a:rPr lang="cs-CZ" dirty="0" smtClean="0"/>
              <a:t>IČO, </a:t>
            </a:r>
            <a:r>
              <a:rPr lang="cs-CZ" dirty="0"/>
              <a:t>bylo-li </a:t>
            </a:r>
            <a:r>
              <a:rPr lang="cs-CZ" dirty="0" smtClean="0"/>
              <a:t>přiděleno),</a:t>
            </a:r>
            <a:endParaRPr lang="cs-CZ" dirty="0"/>
          </a:p>
          <a:p>
            <a:r>
              <a:rPr lang="cs-CZ" b="1" dirty="0" smtClean="0"/>
              <a:t>d</a:t>
            </a:r>
            <a:r>
              <a:rPr lang="cs-CZ" b="1" dirty="0"/>
              <a:t>)</a:t>
            </a:r>
            <a:r>
              <a:rPr lang="cs-CZ" dirty="0"/>
              <a:t> informace o zdravotním stavu pacienta, o průběhu a výsledku poskytovaných zdravotních služeb a o dalších významných okolnostech souvisejících se zdravotním stavem,</a:t>
            </a:r>
          </a:p>
          <a:p>
            <a:r>
              <a:rPr lang="cs-CZ" b="1" dirty="0" smtClean="0"/>
              <a:t>e</a:t>
            </a:r>
            <a:r>
              <a:rPr lang="cs-CZ" b="1" dirty="0"/>
              <a:t>)</a:t>
            </a:r>
            <a:r>
              <a:rPr lang="cs-CZ" dirty="0"/>
              <a:t> údaje zjištěné z rodinné, osobní a pracovní anamnézy pacienta, a je-li to důvodné, též údaje ze sociální anamnézy,</a:t>
            </a:r>
          </a:p>
          <a:p>
            <a:r>
              <a:rPr lang="cs-CZ" b="1" dirty="0"/>
              <a:t>f)</a:t>
            </a:r>
            <a:r>
              <a:rPr lang="cs-CZ" dirty="0"/>
              <a:t> údaje vztahující se k úmrtí pacienta,</a:t>
            </a:r>
          </a:p>
          <a:p>
            <a:r>
              <a:rPr lang="cs-CZ" b="1" dirty="0"/>
              <a:t>g)</a:t>
            </a:r>
            <a:r>
              <a:rPr lang="cs-CZ" dirty="0"/>
              <a:t> další údaje podle tohoto zákona nebo jiných právních předpisů upravujících zdravotní služby nebo poskytování zdravotní péče.</a:t>
            </a:r>
          </a:p>
          <a:p>
            <a:endParaRPr lang="cs-CZ" dirty="0"/>
          </a:p>
          <a:p>
            <a:endParaRPr lang="cs-CZ" dirty="0"/>
          </a:p>
        </p:txBody>
      </p:sp>
    </p:spTree>
    <p:extLst>
      <p:ext uri="{BB962C8B-B14F-4D97-AF65-F5344CB8AC3E}">
        <p14:creationId xmlns:p14="http://schemas.microsoft.com/office/powerpoint/2010/main" val="64365868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Zvláštní podmínky stanoví zákon č. 372 pro vedení ZD v případě </a:t>
            </a:r>
            <a:r>
              <a:rPr lang="cs-CZ" b="1" u="sng" dirty="0" smtClean="0"/>
              <a:t>utajeného porodu</a:t>
            </a:r>
            <a:r>
              <a:rPr lang="cs-CZ" dirty="0" smtClean="0"/>
              <a:t>. V takovém případě se odděleně od ZD vede jméno a příjmení ženy, které jsou poskytovány zdravotnické služby v souvislosti s těhotenstvím a utajeným porodem, dále písemná žádost ženy o utajení porodu, datum narození ženy a datum porodu. Po ukončení hospitalizace ženy rodící v utajení se ZD vloží do vhodného obalu, který se </a:t>
            </a:r>
            <a:r>
              <a:rPr lang="cs-CZ" u="sng" dirty="0" smtClean="0"/>
              <a:t>zapečetí a označí bezpečnostním kódem</a:t>
            </a:r>
            <a:r>
              <a:rPr lang="cs-CZ" dirty="0" smtClean="0"/>
              <a:t>, který bude též předán pacientce. Otevření takové dokumentace je možné jen na základě </a:t>
            </a:r>
            <a:r>
              <a:rPr lang="cs-CZ" u="sng" dirty="0" smtClean="0"/>
              <a:t>rozhodnutí soudu a dále požádá-li o to žena, která rodila v utajení</a:t>
            </a:r>
            <a:r>
              <a:rPr lang="cs-CZ" dirty="0" smtClean="0"/>
              <a:t>. Je-li ZD vedena v elektronické podobě, převede se tato do listinné podoby a nakládá se s ní jak je uvedeno výše. Přitom se odstraní elektronická podoba dokumentace z </a:t>
            </a:r>
            <a:r>
              <a:rPr lang="cs-CZ" dirty="0" err="1" smtClean="0"/>
              <a:t>inf</a:t>
            </a:r>
            <a:r>
              <a:rPr lang="cs-CZ" dirty="0" smtClean="0"/>
              <a:t>. systému.</a:t>
            </a:r>
            <a:endParaRPr lang="cs-CZ" dirty="0"/>
          </a:p>
        </p:txBody>
      </p:sp>
    </p:spTree>
    <p:extLst>
      <p:ext uri="{BB962C8B-B14F-4D97-AF65-F5344CB8AC3E}">
        <p14:creationId xmlns:p14="http://schemas.microsoft.com/office/powerpoint/2010/main" val="308621491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lstStyle/>
          <a:p>
            <a:endParaRPr lang="cs-CZ"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2000" dirty="0" smtClean="0"/>
              <a:t>Součástí ZD jsou i informace o zemřelém pacientovi, do ZD se vkládá i pitevní protokol, byl-li pořízen.</a:t>
            </a:r>
          </a:p>
          <a:p>
            <a:r>
              <a:rPr lang="cs-CZ" sz="2000" dirty="0" smtClean="0"/>
              <a:t>Zákon upravuje i situace </a:t>
            </a:r>
            <a:r>
              <a:rPr lang="cs-CZ" sz="2000" u="sng" dirty="0" smtClean="0"/>
              <a:t>zabezpečení zdravotnické dokumentace a nakládání s ní</a:t>
            </a:r>
            <a:r>
              <a:rPr lang="cs-CZ" sz="2000" dirty="0" smtClean="0"/>
              <a:t> v případě zániku poskytovatele zdravotnických služeb z důvodu jeho smrti či zániku (v závislosti na tom, zda je PO nebo FO) či v případě ukončení či zániku oprávnění poskytovatele k poskytování zdravotních služeb </a:t>
            </a:r>
            <a:r>
              <a:rPr lang="cs-CZ" sz="2000" dirty="0" smtClean="0">
                <a:sym typeface="Wingdings"/>
              </a:rPr>
              <a:t> v případech, kdy ji nezajistí původní poskytovatel, převezme ji příslušný správní orgán a ten zajistí její předání novému poskytovateli v závislosti na volbě nového poskytovatele pacientem.</a:t>
            </a:r>
          </a:p>
          <a:p>
            <a:r>
              <a:rPr lang="cs-CZ" sz="2000" u="sng" dirty="0" smtClean="0">
                <a:sym typeface="Wingdings"/>
              </a:rPr>
              <a:t>Nahlížení do ZD je umožněno</a:t>
            </a:r>
            <a:r>
              <a:rPr lang="cs-CZ" sz="2000" dirty="0" smtClean="0">
                <a:sym typeface="Wingdings"/>
              </a:rPr>
              <a:t>: pacientům, o nichž se ZD vede, jejich ZZ nebo opatrovníkům, osobám určeným pacientem, osobám blízkým zemřelému pacientovi.</a:t>
            </a:r>
          </a:p>
          <a:p>
            <a:r>
              <a:rPr lang="cs-CZ" sz="2000" dirty="0" smtClean="0">
                <a:sym typeface="Wingdings"/>
              </a:rPr>
              <a:t>Zákon dále vymezuje, kdo může nahlížet do ZD pacienta </a:t>
            </a:r>
            <a:r>
              <a:rPr lang="cs-CZ" sz="2000" u="sng" dirty="0" smtClean="0">
                <a:sym typeface="Wingdings"/>
              </a:rPr>
              <a:t>bez jeho souhlasu</a:t>
            </a:r>
            <a:r>
              <a:rPr lang="cs-CZ" sz="2000" dirty="0" smtClean="0">
                <a:sym typeface="Wingdings"/>
              </a:rPr>
              <a:t>, ale jen v nezbytném rozsahu  a </a:t>
            </a:r>
            <a:r>
              <a:rPr lang="cs-CZ" sz="2000" dirty="0" smtClean="0"/>
              <a:t>jestliže </a:t>
            </a:r>
            <a:r>
              <a:rPr lang="cs-CZ" sz="2000" dirty="0"/>
              <a:t>je to </a:t>
            </a:r>
            <a:r>
              <a:rPr lang="cs-CZ" sz="2000" u="sng" dirty="0"/>
              <a:t>v zájmu pacienta </a:t>
            </a:r>
            <a:r>
              <a:rPr lang="cs-CZ" sz="2000" dirty="0"/>
              <a:t>nebo jestliže je to potřebné pro účely vyplývající z tohoto zákona nebo jiných právních </a:t>
            </a:r>
            <a:r>
              <a:rPr lang="cs-CZ" sz="2000" dirty="0" smtClean="0"/>
              <a:t>předpisů.</a:t>
            </a:r>
            <a:r>
              <a:rPr lang="cs-CZ" sz="1600" dirty="0" smtClean="0">
                <a:sym typeface="Wingdings"/>
              </a:rPr>
              <a:t>  </a:t>
            </a:r>
            <a:r>
              <a:rPr lang="cs-CZ" sz="1600" dirty="0" smtClean="0"/>
              <a:t>    </a:t>
            </a:r>
            <a:endParaRPr lang="cs-CZ" sz="1600" dirty="0"/>
          </a:p>
        </p:txBody>
      </p:sp>
    </p:spTree>
    <p:extLst>
      <p:ext uri="{BB962C8B-B14F-4D97-AF65-F5344CB8AC3E}">
        <p14:creationId xmlns:p14="http://schemas.microsoft.com/office/powerpoint/2010/main" val="293673632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Národní zdravotnický informační systém</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 </a:t>
            </a:r>
            <a:r>
              <a:rPr lang="cs-CZ" b="1" dirty="0" smtClean="0"/>
              <a:t>celostátní informační systém veřejné správy</a:t>
            </a:r>
          </a:p>
          <a:p>
            <a:r>
              <a:rPr lang="cs-CZ" dirty="0" smtClean="0"/>
              <a:t>Slouží k dlouhodobému sběru a zpracování informací významných z hlediska sledování zdravotního stavu obyvatelstva, ale i jednotlivých pacientů, sledování incidence závažných onemocnění, informací o poskytovatelích zdravotních služeb a i informací pro potřeby vědy, výzkumu a státní statistiky a zároveň k hodnocení účelnosti diagnostických a léčebných postupů.</a:t>
            </a:r>
          </a:p>
          <a:p>
            <a:r>
              <a:rPr lang="cs-CZ" dirty="0" smtClean="0"/>
              <a:t>Správcem je Ministerstvo zdravotnictví (</a:t>
            </a:r>
            <a:r>
              <a:rPr lang="cs-CZ" u="sng" dirty="0"/>
              <a:t>Ústav zdravotnických informací a </a:t>
            </a:r>
            <a:r>
              <a:rPr lang="cs-CZ" u="sng" dirty="0" smtClean="0"/>
              <a:t>statistiky –ÚZIS</a:t>
            </a:r>
            <a:r>
              <a:rPr lang="cs-CZ" dirty="0" smtClean="0"/>
              <a:t>)</a:t>
            </a:r>
          </a:p>
          <a:p>
            <a:r>
              <a:rPr lang="cs-CZ" dirty="0" smtClean="0"/>
              <a:t>Zákon č. 372 taxativně stanoví, které údaje jsou do NZIS o pacientech předávány, a to i bez jejich souhlasu, avšak sběr a zpracování informací podléhá zákonu č. 110/2019 Sb., o zpracování osobních údajů.</a:t>
            </a:r>
          </a:p>
          <a:p>
            <a:endParaRPr lang="cs-CZ" dirty="0" smtClean="0"/>
          </a:p>
        </p:txBody>
      </p:sp>
    </p:spTree>
    <p:extLst>
      <p:ext uri="{BB962C8B-B14F-4D97-AF65-F5344CB8AC3E}">
        <p14:creationId xmlns:p14="http://schemas.microsoft.com/office/powerpoint/2010/main" val="362476091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Registry NZIS</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1. </a:t>
            </a:r>
            <a:r>
              <a:rPr lang="cs-CZ" dirty="0"/>
              <a:t>Národní onkologický </a:t>
            </a:r>
            <a:r>
              <a:rPr lang="cs-CZ" dirty="0" smtClean="0"/>
              <a:t>registr </a:t>
            </a:r>
          </a:p>
          <a:p>
            <a:r>
              <a:rPr lang="cs-CZ" dirty="0" smtClean="0"/>
              <a:t>2. </a:t>
            </a:r>
            <a:r>
              <a:rPr lang="cs-CZ" dirty="0"/>
              <a:t>Národní </a:t>
            </a:r>
            <a:r>
              <a:rPr lang="cs-CZ" dirty="0" smtClean="0"/>
              <a:t>registr (NR) hospitalizovaných</a:t>
            </a:r>
          </a:p>
          <a:p>
            <a:r>
              <a:rPr lang="cs-CZ" dirty="0" smtClean="0"/>
              <a:t>3. NR reprodukčního zdraví</a:t>
            </a:r>
          </a:p>
          <a:p>
            <a:r>
              <a:rPr lang="cs-CZ" dirty="0" smtClean="0"/>
              <a:t>4. NR kardiovaskulárních operací a intervencí</a:t>
            </a:r>
          </a:p>
          <a:p>
            <a:r>
              <a:rPr lang="cs-CZ" dirty="0" smtClean="0"/>
              <a:t>5. NR kloubních náhrad</a:t>
            </a:r>
          </a:p>
          <a:p>
            <a:r>
              <a:rPr lang="cs-CZ" dirty="0" smtClean="0"/>
              <a:t>6. NR nemocí z povolání</a:t>
            </a:r>
          </a:p>
          <a:p>
            <a:r>
              <a:rPr lang="cs-CZ" dirty="0" smtClean="0"/>
              <a:t>7. NR léčby uživatelů drog</a:t>
            </a:r>
          </a:p>
          <a:p>
            <a:r>
              <a:rPr lang="cs-CZ" dirty="0" smtClean="0"/>
              <a:t>8. NR úrazů</a:t>
            </a:r>
          </a:p>
          <a:p>
            <a:r>
              <a:rPr lang="cs-CZ" dirty="0" smtClean="0"/>
              <a:t>9. NR osob </a:t>
            </a:r>
            <a:r>
              <a:rPr lang="cs-CZ" dirty="0"/>
              <a:t>trvale vyloučených z dárcovství krve</a:t>
            </a:r>
            <a:r>
              <a:rPr lang="cs-CZ" dirty="0" smtClean="0"/>
              <a:t> </a:t>
            </a:r>
          </a:p>
          <a:p>
            <a:r>
              <a:rPr lang="cs-CZ" dirty="0" smtClean="0"/>
              <a:t>10. NR </a:t>
            </a:r>
            <a:r>
              <a:rPr lang="cs-CZ" dirty="0"/>
              <a:t>pitev a toxikologických vyšetření prováděných na oddělení soudního lékařství</a:t>
            </a:r>
            <a:endParaRPr lang="cs-CZ" dirty="0" smtClean="0"/>
          </a:p>
          <a:p>
            <a:r>
              <a:rPr lang="cs-CZ" dirty="0" smtClean="0"/>
              <a:t>11. </a:t>
            </a:r>
            <a:r>
              <a:rPr lang="cs-CZ" dirty="0"/>
              <a:t>Národní diabetologický </a:t>
            </a:r>
            <a:r>
              <a:rPr lang="cs-CZ" dirty="0" smtClean="0"/>
              <a:t>registr</a:t>
            </a:r>
          </a:p>
          <a:p>
            <a:r>
              <a:rPr lang="cs-CZ" dirty="0" smtClean="0"/>
              <a:t>12. NR intenzivní </a:t>
            </a:r>
            <a:r>
              <a:rPr lang="cs-CZ" dirty="0"/>
              <a:t>péče</a:t>
            </a:r>
            <a:endParaRPr lang="cs-CZ" dirty="0" smtClean="0"/>
          </a:p>
          <a:p>
            <a:endParaRPr lang="cs-CZ" dirty="0"/>
          </a:p>
        </p:txBody>
      </p:sp>
    </p:spTree>
    <p:extLst>
      <p:ext uri="{BB962C8B-B14F-4D97-AF65-F5344CB8AC3E}">
        <p14:creationId xmlns:p14="http://schemas.microsoft.com/office/powerpoint/2010/main" val="244755917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V registrech jsou zpracovávány údaje potřebné </a:t>
            </a:r>
            <a:r>
              <a:rPr lang="cs-CZ" dirty="0"/>
              <a:t>pro identifikaci pacienta; sociodemografické údaje (věk, pohlaví, zaměstnání) ovlivňující zdravotní stav </a:t>
            </a:r>
            <a:r>
              <a:rPr lang="cs-CZ" dirty="0" smtClean="0"/>
              <a:t>pacienta, </a:t>
            </a:r>
            <a:r>
              <a:rPr lang="cs-CZ" dirty="0"/>
              <a:t>osobní a rodinná anamnéza </a:t>
            </a:r>
            <a:r>
              <a:rPr lang="cs-CZ" dirty="0" smtClean="0"/>
              <a:t>pacienta a dále </a:t>
            </a:r>
            <a:r>
              <a:rPr lang="cs-CZ" u="sng" dirty="0" smtClean="0"/>
              <a:t>specifické informace dle jednotlivých registrů</a:t>
            </a:r>
            <a:r>
              <a:rPr lang="cs-CZ" dirty="0" smtClean="0"/>
              <a:t>, např. v NR léčby uživatelů drog se uvádí </a:t>
            </a:r>
            <a:r>
              <a:rPr lang="cs-CZ" dirty="0"/>
              <a:t>vyšetření na HIV a další infekce (virové hepatitidy) a jejich </a:t>
            </a:r>
            <a:r>
              <a:rPr lang="cs-CZ" dirty="0" smtClean="0"/>
              <a:t>výsledky, specifické informace o substituční léčbě; v NR reprodukčního zdraví se uvádí údaje o neplodném páru, porodech, samovolných potratech, interrupcích, metodách asistované reprodukce, vrozených a vývojových vadách plodů aj.</a:t>
            </a:r>
          </a:p>
          <a:p>
            <a:r>
              <a:rPr lang="cs-CZ" dirty="0" smtClean="0"/>
              <a:t>Údaje jsou v registrech anonymizovány po uplynutí 5, výjimečně 25 let (v případě Národního onkolog. registru a NR hospitalizovaných).   </a:t>
            </a:r>
            <a:endParaRPr lang="cs-CZ" dirty="0"/>
          </a:p>
        </p:txBody>
      </p:sp>
    </p:spTree>
    <p:extLst>
      <p:ext uri="{BB962C8B-B14F-4D97-AF65-F5344CB8AC3E}">
        <p14:creationId xmlns:p14="http://schemas.microsoft.com/office/powerpoint/2010/main" val="838629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Další právní předpisy v oblasti zdravotnického práva </a:t>
            </a:r>
            <a:endParaRPr lang="cs-CZ" dirty="0"/>
          </a:p>
        </p:txBody>
      </p:sp>
      <p:sp>
        <p:nvSpPr>
          <p:cNvPr id="3" name="Zástupný symbol pro obsah 2"/>
          <p:cNvSpPr>
            <a:spLocks noGrp="1"/>
          </p:cNvSpPr>
          <p:nvPr>
            <p:ph idx="1"/>
          </p:nvPr>
        </p:nvSpPr>
        <p:spPr/>
        <p:txBody>
          <a:bodyPr>
            <a:normAutofit fontScale="55000" lnSpcReduction="20000"/>
          </a:bodyPr>
          <a:lstStyle/>
          <a:p>
            <a:r>
              <a:rPr lang="cs-CZ" dirty="0" smtClean="0"/>
              <a:t>Zákon č. 258/2000 Sb., o ochraně veřejného zdraví a o změně některých souvisejících zákonů</a:t>
            </a:r>
          </a:p>
          <a:p>
            <a:r>
              <a:rPr lang="cs-CZ" dirty="0" smtClean="0"/>
              <a:t>Zákon č. 123/2003 Sb., o zdravotnických prostředcích</a:t>
            </a:r>
          </a:p>
          <a:p>
            <a:r>
              <a:rPr lang="cs-CZ" dirty="0" smtClean="0"/>
              <a:t>Zákon č. 378/2007 Sb., o léčivech</a:t>
            </a:r>
          </a:p>
          <a:p>
            <a:r>
              <a:rPr lang="cs-CZ" dirty="0" smtClean="0"/>
              <a:t>Zákon č. 285/2002 Sb., transplantační zákon</a:t>
            </a:r>
          </a:p>
          <a:p>
            <a:r>
              <a:rPr lang="cs-CZ" dirty="0" smtClean="0"/>
              <a:t>Zákon č. 296/2008 Sb., o lidských tkáních a buňkách</a:t>
            </a:r>
          </a:p>
          <a:p>
            <a:r>
              <a:rPr lang="cs-CZ" dirty="0" smtClean="0"/>
              <a:t>Zákon .č 66/1986 Sb., o umělém přerušení těhotenství</a:t>
            </a:r>
          </a:p>
          <a:p>
            <a:r>
              <a:rPr lang="cs-CZ" dirty="0" smtClean="0"/>
              <a:t>Zákon č. 379/2005 Sb., o ochraně před návykovými látkami</a:t>
            </a:r>
          </a:p>
          <a:p>
            <a:r>
              <a:rPr lang="cs-CZ" dirty="0" smtClean="0"/>
              <a:t>Zákon č. 98/2021 Sb., o zdravotnické dokumentaci</a:t>
            </a:r>
          </a:p>
          <a:p>
            <a:r>
              <a:rPr lang="cs-CZ" dirty="0" smtClean="0"/>
              <a:t>Zákon 39/2012 Sb., o dispenzární péči</a:t>
            </a:r>
          </a:p>
          <a:p>
            <a:r>
              <a:rPr lang="cs-CZ" dirty="0" smtClean="0"/>
              <a:t>Zákon č. 104/2012 Sb., o posuzování nemocí z povolání</a:t>
            </a:r>
          </a:p>
          <a:p>
            <a:r>
              <a:rPr lang="cs-CZ" dirty="0" smtClean="0"/>
              <a:t>Zákon č. 48/1997 Sb., o veřejném zdravotním pojištění</a:t>
            </a:r>
          </a:p>
          <a:p>
            <a:r>
              <a:rPr lang="cs-CZ" dirty="0" smtClean="0"/>
              <a:t>Zákon č. 592/1992 Sb., o pojistném na všeobecné zdravotní pojištění…</a:t>
            </a:r>
          </a:p>
          <a:p>
            <a:r>
              <a:rPr lang="cs-CZ" dirty="0"/>
              <a:t> </a:t>
            </a:r>
            <a:endParaRPr lang="cs-CZ" dirty="0" smtClean="0"/>
          </a:p>
          <a:p>
            <a:r>
              <a:rPr lang="cs-CZ" dirty="0" smtClean="0"/>
              <a:t>A mnoho dalších…</a:t>
            </a:r>
            <a:endParaRPr lang="cs-CZ" dirty="0"/>
          </a:p>
        </p:txBody>
      </p:sp>
    </p:spTree>
    <p:extLst>
      <p:ext uri="{BB962C8B-B14F-4D97-AF65-F5344CB8AC3E}">
        <p14:creationId xmlns:p14="http://schemas.microsoft.com/office/powerpoint/2010/main" val="1742425866"/>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200" dirty="0" smtClean="0"/>
              <a:t>Nakládání s odejmutými částmi lidského těla, tělem zemřelého, postup při úmrtí a pitvy </a:t>
            </a:r>
            <a:endParaRPr lang="cs-CZ" sz="3200" dirty="0"/>
          </a:p>
        </p:txBody>
      </p:sp>
      <p:sp>
        <p:nvSpPr>
          <p:cNvPr id="3" name="Zástupný symbol pro obsah 2"/>
          <p:cNvSpPr>
            <a:spLocks noGrp="1"/>
          </p:cNvSpPr>
          <p:nvPr>
            <p:ph idx="1"/>
          </p:nvPr>
        </p:nvSpPr>
        <p:spPr/>
        <p:txBody>
          <a:bodyPr>
            <a:normAutofit fontScale="77500" lnSpcReduction="20000"/>
          </a:bodyPr>
          <a:lstStyle/>
          <a:p>
            <a:r>
              <a:rPr lang="cs-CZ" sz="3100" dirty="0" smtClean="0"/>
              <a:t>Nakládání s částmi lidského těla, s tělem zemřelého, úkony na těle zemřelého a pitvy vychází z dosavadní právní úpravy dle  zákona č. 20/1966 Sb., o péči o zdraví lidu a dále z právní úpravy dalších zdravotnických zákonů (např. transplantační zákon, zákon o lidských tkáních a buňkách apod.) a také ze zákona o pohřebnictví.   </a:t>
            </a:r>
          </a:p>
          <a:p>
            <a:r>
              <a:rPr lang="cs-CZ" sz="3100" u="sng" dirty="0"/>
              <a:t>Úkony na těle zemřelého</a:t>
            </a:r>
            <a:r>
              <a:rPr lang="cs-CZ" sz="3100" dirty="0"/>
              <a:t>, s výjimkou prohlídky těla zemřelého, postupů podle transplantačního zákona a případů nařízení pitvy orgány činnými v trestním řízení,  mohou být provedeny </a:t>
            </a:r>
            <a:r>
              <a:rPr lang="cs-CZ" sz="3100" u="sng" dirty="0"/>
              <a:t>nejdříve za 2 hodiny poté, kdy k úmrtí došlo.</a:t>
            </a:r>
          </a:p>
          <a:p>
            <a:endParaRPr lang="cs-CZ" sz="3100" dirty="0"/>
          </a:p>
          <a:p>
            <a:r>
              <a:rPr lang="cs-CZ" sz="3100" dirty="0"/>
              <a:t>Lidské tělo nebo jeho části </a:t>
            </a:r>
            <a:r>
              <a:rPr lang="cs-CZ" sz="3100" u="sng" dirty="0"/>
              <a:t>nesmí být zdrojem finančního prospěchu</a:t>
            </a:r>
            <a:r>
              <a:rPr lang="cs-CZ" sz="3100" dirty="0"/>
              <a:t>, a to ani pro dárce ani pro poskytovatele zdravotních služeb.</a:t>
            </a:r>
          </a:p>
          <a:p>
            <a:endParaRPr lang="cs-CZ" dirty="0"/>
          </a:p>
        </p:txBody>
      </p:sp>
    </p:spTree>
    <p:extLst>
      <p:ext uri="{BB962C8B-B14F-4D97-AF65-F5344CB8AC3E}">
        <p14:creationId xmlns:p14="http://schemas.microsoft.com/office/powerpoint/2010/main" val="258471889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18058"/>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256584"/>
          </a:xfrm>
        </p:spPr>
        <p:txBody>
          <a:bodyPr>
            <a:noAutofit/>
          </a:bodyPr>
          <a:lstStyle/>
          <a:p>
            <a:r>
              <a:rPr lang="cs-CZ" sz="2000" dirty="0" smtClean="0"/>
              <a:t>Podle § 79 zákona č. 372 </a:t>
            </a:r>
            <a:r>
              <a:rPr lang="cs-CZ" sz="2000" b="1" u="sng" dirty="0" smtClean="0"/>
              <a:t>lze na těle zemřelého provádět jen tyto úkony:</a:t>
            </a:r>
          </a:p>
          <a:p>
            <a:r>
              <a:rPr lang="cs-CZ" sz="2000" b="1" dirty="0"/>
              <a:t>a)</a:t>
            </a:r>
            <a:r>
              <a:rPr lang="cs-CZ" sz="2000" dirty="0"/>
              <a:t> prohlídku těla zemřelého,</a:t>
            </a:r>
          </a:p>
          <a:p>
            <a:r>
              <a:rPr lang="cs-CZ" sz="2000" b="1" dirty="0"/>
              <a:t>b)</a:t>
            </a:r>
            <a:r>
              <a:rPr lang="cs-CZ" sz="2000" dirty="0"/>
              <a:t> pitvu, včetně odběru biologického materiálu pro diagnostické účely,</a:t>
            </a:r>
          </a:p>
          <a:p>
            <a:r>
              <a:rPr lang="cs-CZ" sz="2000" b="1" dirty="0"/>
              <a:t>c)</a:t>
            </a:r>
            <a:r>
              <a:rPr lang="cs-CZ" sz="2000" dirty="0"/>
              <a:t> odběr orgánů pro transplantace podle transplantačního zákona,</a:t>
            </a:r>
          </a:p>
          <a:p>
            <a:r>
              <a:rPr lang="cs-CZ" sz="2000" b="1" dirty="0"/>
              <a:t>d)</a:t>
            </a:r>
            <a:r>
              <a:rPr lang="cs-CZ" sz="2000" dirty="0"/>
              <a:t> odběr tkání a buněk určených k použití u </a:t>
            </a:r>
            <a:r>
              <a:rPr lang="cs-CZ" sz="2000" dirty="0" smtClean="0"/>
              <a:t>člověka (např.  pro výrobu </a:t>
            </a:r>
            <a:r>
              <a:rPr lang="cs-CZ" sz="2000" dirty="0"/>
              <a:t>léčiv podle zákona o léčivech a zákona o lidských tkáních a </a:t>
            </a:r>
            <a:r>
              <a:rPr lang="cs-CZ" sz="2000" dirty="0" smtClean="0"/>
              <a:t>buňkách),</a:t>
            </a:r>
            <a:endParaRPr lang="cs-CZ" sz="2000" dirty="0"/>
          </a:p>
          <a:p>
            <a:r>
              <a:rPr lang="cs-CZ" sz="2000" b="1" dirty="0"/>
              <a:t>e)</a:t>
            </a:r>
            <a:r>
              <a:rPr lang="cs-CZ" sz="2000" dirty="0"/>
              <a:t> odběr částí lidského těla, včetně tkání a buněk za účelem jejich použití pro lékařskou vědu, výzkum nebo k výukovým účelům, a dalším účelům, stanoví-li tak jiný právní předpis,</a:t>
            </a:r>
          </a:p>
          <a:p>
            <a:r>
              <a:rPr lang="cs-CZ" sz="2000" b="1" dirty="0"/>
              <a:t>f)</a:t>
            </a:r>
            <a:r>
              <a:rPr lang="cs-CZ" sz="2000" dirty="0"/>
              <a:t> vyjmutí </a:t>
            </a:r>
            <a:r>
              <a:rPr lang="cs-CZ" sz="2000" dirty="0" err="1"/>
              <a:t>implantabilních</a:t>
            </a:r>
            <a:r>
              <a:rPr lang="cs-CZ" sz="2000" dirty="0"/>
              <a:t> zdravotnických prostředků a aktivních </a:t>
            </a:r>
            <a:r>
              <a:rPr lang="cs-CZ" sz="2000" dirty="0" err="1"/>
              <a:t>implantabilních</a:t>
            </a:r>
            <a:r>
              <a:rPr lang="cs-CZ" sz="2000" dirty="0"/>
              <a:t> zdravotnických </a:t>
            </a:r>
            <a:r>
              <a:rPr lang="cs-CZ" sz="2000" dirty="0" smtClean="0"/>
              <a:t>prostředků, </a:t>
            </a:r>
            <a:r>
              <a:rPr lang="cs-CZ" sz="2000" dirty="0"/>
              <a:t>je-li to účelné; </a:t>
            </a:r>
            <a:r>
              <a:rPr lang="cs-CZ" sz="2000" u="sng" dirty="0"/>
              <a:t>vyjímání stomatologických pevných protetických výrobků je zakázáno,</a:t>
            </a:r>
          </a:p>
          <a:p>
            <a:r>
              <a:rPr lang="cs-CZ" sz="2000" b="1" dirty="0"/>
              <a:t>g)</a:t>
            </a:r>
            <a:r>
              <a:rPr lang="cs-CZ" sz="2000" dirty="0"/>
              <a:t> další úkony stanovené zákonem o pohřebnictví</a:t>
            </a:r>
            <a:r>
              <a:rPr lang="cs-CZ" sz="1800" dirty="0"/>
              <a:t>.</a:t>
            </a:r>
          </a:p>
          <a:p>
            <a:endParaRPr lang="cs-CZ" sz="1800" dirty="0" smtClean="0"/>
          </a:p>
          <a:p>
            <a:endParaRPr lang="cs-CZ" sz="1800" u="sng" dirty="0"/>
          </a:p>
        </p:txBody>
      </p:sp>
    </p:spTree>
    <p:extLst>
      <p:ext uri="{BB962C8B-B14F-4D97-AF65-F5344CB8AC3E}">
        <p14:creationId xmlns:p14="http://schemas.microsoft.com/office/powerpoint/2010/main" val="42270751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Postup při úmrtí osob</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Zákon upravuje i postup při úmrtí </a:t>
            </a:r>
            <a:r>
              <a:rPr lang="cs-CZ" dirty="0" smtClean="0">
                <a:sym typeface="Wingdings"/>
              </a:rPr>
              <a:t>ú</a:t>
            </a:r>
            <a:r>
              <a:rPr lang="cs-CZ" dirty="0" smtClean="0"/>
              <a:t>mrtí </a:t>
            </a:r>
            <a:r>
              <a:rPr lang="cs-CZ" dirty="0"/>
              <a:t>osoby nebo nález těla zemřelého mimo zdravotnické zařízení poskytovatele se oznamuje poskytovateli </a:t>
            </a:r>
            <a:r>
              <a:rPr lang="cs-CZ" dirty="0" smtClean="0"/>
              <a:t>nebo praktickému lékaři, vykonávajícímu lékařskou pohotovostní službu; nejsou-li tito známi, oznámí </a:t>
            </a:r>
            <a:r>
              <a:rPr lang="cs-CZ" dirty="0"/>
              <a:t>se úmrtí nebo nález </a:t>
            </a:r>
            <a:r>
              <a:rPr lang="cs-CZ" dirty="0" smtClean="0"/>
              <a:t>těla (či jeho části) </a:t>
            </a:r>
            <a:r>
              <a:rPr lang="cs-CZ" dirty="0"/>
              <a:t>zemřelého na jednotné evropské číslo tísňového volání 112</a:t>
            </a:r>
            <a:r>
              <a:rPr lang="cs-CZ" dirty="0" smtClean="0"/>
              <a:t>.</a:t>
            </a:r>
            <a:endParaRPr lang="cs-CZ" dirty="0"/>
          </a:p>
          <a:p>
            <a:r>
              <a:rPr lang="cs-CZ" u="sng" dirty="0" smtClean="0"/>
              <a:t>Oznamovací </a:t>
            </a:r>
            <a:r>
              <a:rPr lang="cs-CZ" u="sng" dirty="0"/>
              <a:t>povinnost </a:t>
            </a:r>
            <a:r>
              <a:rPr lang="cs-CZ" u="sng" dirty="0" smtClean="0"/>
              <a:t>má každý</a:t>
            </a:r>
            <a:r>
              <a:rPr lang="cs-CZ" dirty="0"/>
              <a:t>, kdo se o úmrtí dozvěděl nebo nalezl tělo zemřelého nebo jeho </a:t>
            </a:r>
            <a:r>
              <a:rPr lang="cs-CZ" dirty="0" smtClean="0"/>
              <a:t>část.</a:t>
            </a:r>
          </a:p>
          <a:p>
            <a:r>
              <a:rPr lang="cs-CZ" dirty="0" smtClean="0"/>
              <a:t>Prohlídky těl zemřelých provádějí lékaři se specializovanou způsobilostí.</a:t>
            </a:r>
          </a:p>
          <a:p>
            <a:endParaRPr lang="cs-CZ" dirty="0" smtClean="0"/>
          </a:p>
          <a:p>
            <a:r>
              <a:rPr lang="cs-CZ" dirty="0" smtClean="0"/>
              <a:t>Lékař </a:t>
            </a:r>
            <a:r>
              <a:rPr lang="cs-CZ" dirty="0"/>
              <a:t>provádějící prohlídku těla </a:t>
            </a:r>
            <a:r>
              <a:rPr lang="cs-CZ" dirty="0" smtClean="0"/>
              <a:t>zemřelého </a:t>
            </a:r>
            <a:r>
              <a:rPr lang="cs-CZ" u="sng" dirty="0"/>
              <a:t>neprodleně informuje Policii České republiky, jde-li o</a:t>
            </a:r>
          </a:p>
          <a:p>
            <a:r>
              <a:rPr lang="cs-CZ" b="1" dirty="0"/>
              <a:t>1.</a:t>
            </a:r>
            <a:r>
              <a:rPr lang="cs-CZ" dirty="0"/>
              <a:t> podezření, že úmrtí bylo způsobeno trestným činem nebo sebevraždou,</a:t>
            </a:r>
          </a:p>
          <a:p>
            <a:r>
              <a:rPr lang="cs-CZ" b="1" dirty="0"/>
              <a:t>2.</a:t>
            </a:r>
            <a:r>
              <a:rPr lang="cs-CZ" dirty="0"/>
              <a:t> zemřelého neznámé totožnosti,</a:t>
            </a:r>
          </a:p>
          <a:p>
            <a:r>
              <a:rPr lang="cs-CZ" b="1" dirty="0"/>
              <a:t>3.</a:t>
            </a:r>
            <a:r>
              <a:rPr lang="cs-CZ" dirty="0"/>
              <a:t> úmrtí, ke kterému došlo za nejasných </a:t>
            </a:r>
            <a:r>
              <a:rPr lang="cs-CZ" dirty="0" smtClean="0"/>
              <a:t>okolností.</a:t>
            </a:r>
          </a:p>
          <a:p>
            <a:r>
              <a:rPr lang="cs-CZ" dirty="0" smtClean="0"/>
              <a:t>Lékař, který provedl prohlídku těla zemřelého, vyplní formulář </a:t>
            </a:r>
            <a:r>
              <a:rPr lang="cs-CZ" u="sng" dirty="0" smtClean="0"/>
              <a:t>List o prohlídce zemřelého</a:t>
            </a:r>
            <a:r>
              <a:rPr lang="cs-CZ" dirty="0" smtClean="0"/>
              <a:t> a informuje osobu blízkou zemřelému.</a:t>
            </a:r>
            <a:endParaRPr lang="cs-CZ" dirty="0"/>
          </a:p>
          <a:p>
            <a:endParaRPr lang="cs-CZ" dirty="0"/>
          </a:p>
          <a:p>
            <a:endParaRPr lang="cs-CZ" dirty="0" smtClean="0"/>
          </a:p>
          <a:p>
            <a:endParaRPr lang="cs-CZ" dirty="0"/>
          </a:p>
        </p:txBody>
      </p:sp>
    </p:spTree>
    <p:extLst>
      <p:ext uri="{BB962C8B-B14F-4D97-AF65-F5344CB8AC3E}">
        <p14:creationId xmlns:p14="http://schemas.microsoft.com/office/powerpoint/2010/main" val="261924538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Pitvy (§ 88)</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a:t>Pitvy </a:t>
            </a:r>
            <a:r>
              <a:rPr lang="cs-CZ" b="1" u="sng" dirty="0" smtClean="0"/>
              <a:t>jsou:</a:t>
            </a:r>
            <a:endParaRPr lang="cs-CZ" b="1" u="sng" dirty="0"/>
          </a:p>
          <a:p>
            <a:r>
              <a:rPr lang="cs-CZ" b="1" dirty="0"/>
              <a:t>a)</a:t>
            </a:r>
            <a:r>
              <a:rPr lang="cs-CZ" dirty="0"/>
              <a:t> </a:t>
            </a:r>
            <a:r>
              <a:rPr lang="cs-CZ" b="1" dirty="0" smtClean="0"/>
              <a:t>patologicko-anatomické</a:t>
            </a:r>
            <a:r>
              <a:rPr lang="cs-CZ" dirty="0" smtClean="0"/>
              <a:t>  - provádějí se </a:t>
            </a:r>
            <a:r>
              <a:rPr lang="cs-CZ" dirty="0"/>
              <a:t>za účelem zjištění základní nemoci a dalších nemocí, komplikací zjištěných nemocí a k ověření klinické diagnózy a léčebného postupu u osob zemřelých ve zdravotnickém </a:t>
            </a:r>
            <a:r>
              <a:rPr lang="cs-CZ" dirty="0" smtClean="0"/>
              <a:t>zařízení,</a:t>
            </a:r>
            <a:endParaRPr lang="cs-CZ" dirty="0"/>
          </a:p>
          <a:p>
            <a:r>
              <a:rPr lang="cs-CZ" b="1" dirty="0"/>
              <a:t>b)</a:t>
            </a:r>
            <a:r>
              <a:rPr lang="cs-CZ" dirty="0"/>
              <a:t> </a:t>
            </a:r>
            <a:r>
              <a:rPr lang="cs-CZ" b="1" dirty="0" smtClean="0"/>
              <a:t>zdravotní</a:t>
            </a:r>
            <a:r>
              <a:rPr lang="cs-CZ" dirty="0" smtClean="0"/>
              <a:t> – provádějí se </a:t>
            </a:r>
            <a:r>
              <a:rPr lang="cs-CZ" dirty="0"/>
              <a:t>za účelem zjištění </a:t>
            </a:r>
            <a:r>
              <a:rPr lang="cs-CZ" u="sng" dirty="0"/>
              <a:t>příčiny smrti </a:t>
            </a:r>
            <a:r>
              <a:rPr lang="cs-CZ" dirty="0" smtClean="0"/>
              <a:t>u </a:t>
            </a:r>
            <a:r>
              <a:rPr lang="cs-CZ" dirty="0"/>
              <a:t>osob, které zemřely mimo zdravotnické zařízení nebo v něm náhlým, neočekávaným nebo násilným úmrtím, včetně sebevraždy,</a:t>
            </a:r>
          </a:p>
          <a:p>
            <a:r>
              <a:rPr lang="cs-CZ" b="1" dirty="0"/>
              <a:t>c)</a:t>
            </a:r>
            <a:r>
              <a:rPr lang="cs-CZ" dirty="0"/>
              <a:t> </a:t>
            </a:r>
            <a:r>
              <a:rPr lang="cs-CZ" b="1" dirty="0" smtClean="0"/>
              <a:t>soudní</a:t>
            </a:r>
            <a:r>
              <a:rPr lang="cs-CZ" dirty="0" smtClean="0"/>
              <a:t> – provádějí se </a:t>
            </a:r>
            <a:r>
              <a:rPr lang="cs-CZ" dirty="0"/>
              <a:t>při podezření, že úmrtí bylo způsobeno trestným </a:t>
            </a:r>
            <a:r>
              <a:rPr lang="cs-CZ" dirty="0" smtClean="0"/>
              <a:t>činem,</a:t>
            </a:r>
          </a:p>
          <a:p>
            <a:r>
              <a:rPr lang="cs-CZ" b="1" dirty="0" smtClean="0"/>
              <a:t>d</a:t>
            </a:r>
            <a:r>
              <a:rPr lang="cs-CZ" b="1" dirty="0"/>
              <a:t>)</a:t>
            </a:r>
            <a:r>
              <a:rPr lang="cs-CZ" dirty="0"/>
              <a:t> </a:t>
            </a:r>
            <a:r>
              <a:rPr lang="cs-CZ" b="1" dirty="0" smtClean="0"/>
              <a:t>anatomické</a:t>
            </a:r>
            <a:r>
              <a:rPr lang="cs-CZ" dirty="0" smtClean="0"/>
              <a:t> – provádějí se </a:t>
            </a:r>
            <a:r>
              <a:rPr lang="cs-CZ" u="sng" dirty="0"/>
              <a:t>k výukovým účelům </a:t>
            </a:r>
            <a:r>
              <a:rPr lang="cs-CZ" dirty="0"/>
              <a:t>nebo pro účely vědy a výzkumu v oblasti </a:t>
            </a:r>
            <a:r>
              <a:rPr lang="cs-CZ" dirty="0" smtClean="0"/>
              <a:t>zdravotnictví; provádí je univerzitní vysoké školy, které k tomu mají příslušné oprávnění.</a:t>
            </a:r>
            <a:endParaRPr lang="cs-CZ" dirty="0"/>
          </a:p>
          <a:p>
            <a:r>
              <a:rPr lang="cs-CZ" dirty="0" smtClean="0"/>
              <a:t>Zákon dále stanoví, kdy je </a:t>
            </a:r>
            <a:r>
              <a:rPr lang="cs-CZ" u="sng" dirty="0" smtClean="0"/>
              <a:t>provedení pitvy povinné </a:t>
            </a:r>
            <a:r>
              <a:rPr lang="cs-CZ" dirty="0" smtClean="0"/>
              <a:t>(např. u dětí do 18 let věku).</a:t>
            </a:r>
            <a:endParaRPr lang="cs-CZ" dirty="0"/>
          </a:p>
        </p:txBody>
      </p:sp>
    </p:spTree>
    <p:extLst>
      <p:ext uri="{BB962C8B-B14F-4D97-AF65-F5344CB8AC3E}">
        <p14:creationId xmlns:p14="http://schemas.microsoft.com/office/powerpoint/2010/main" val="323649076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Ustanovení občanského zákoníku</a:t>
            </a:r>
            <a:endParaRPr lang="cs-CZ" dirty="0"/>
          </a:p>
        </p:txBody>
      </p:sp>
      <p:sp>
        <p:nvSpPr>
          <p:cNvPr id="3" name="Zástupný symbol pro obsah 2"/>
          <p:cNvSpPr>
            <a:spLocks noGrp="1"/>
          </p:cNvSpPr>
          <p:nvPr>
            <p:ph idx="1"/>
          </p:nvPr>
        </p:nvSpPr>
        <p:spPr/>
        <p:txBody>
          <a:bodyPr>
            <a:normAutofit fontScale="55000" lnSpcReduction="20000"/>
          </a:bodyPr>
          <a:lstStyle/>
          <a:p>
            <a:r>
              <a:rPr lang="cs-CZ" b="1" dirty="0"/>
              <a:t>Nakládání s částmi lidského těla</a:t>
            </a:r>
          </a:p>
          <a:p>
            <a:r>
              <a:rPr lang="cs-CZ" b="1" dirty="0"/>
              <a:t>§ 111</a:t>
            </a:r>
          </a:p>
          <a:p>
            <a:r>
              <a:rPr lang="cs-CZ" b="1" dirty="0"/>
              <a:t>(1)</a:t>
            </a:r>
            <a:r>
              <a:rPr lang="cs-CZ" dirty="0"/>
              <a:t> Člověk, jemuž byla odňata část těla, má právo dozvědět se, </a:t>
            </a:r>
            <a:r>
              <a:rPr lang="cs-CZ" u="sng" dirty="0"/>
              <a:t>jak s ní bylo naloženo.</a:t>
            </a:r>
            <a:r>
              <a:rPr lang="cs-CZ" dirty="0"/>
              <a:t> Naložit s odňatou částí lidského těla způsobem pro člověka nedůstojným nebo způsobem ohrožujícím veřejné zdraví se zakazuje.</a:t>
            </a:r>
          </a:p>
          <a:p>
            <a:r>
              <a:rPr lang="cs-CZ" b="1" dirty="0"/>
              <a:t>(2)</a:t>
            </a:r>
            <a:r>
              <a:rPr lang="cs-CZ" dirty="0"/>
              <a:t> Odňatou část těla člověka lze za jeho života použít k účelům zdravotnickým, výzkumným nebo vědeckým, pokud k tomu dal souhlas. K použití odňaté části těla člověka k účelu svou povahou neobvyklému se vyžaduje jeho výslovný souhlas vždy.</a:t>
            </a:r>
          </a:p>
          <a:p>
            <a:r>
              <a:rPr lang="cs-CZ" b="1" dirty="0"/>
              <a:t>(3)</a:t>
            </a:r>
            <a:r>
              <a:rPr lang="cs-CZ" dirty="0"/>
              <a:t> O tom, co má původ v lidském těle, platí obdobně to, co o částech lidského těla.</a:t>
            </a:r>
          </a:p>
          <a:p>
            <a:endParaRPr lang="cs-CZ" b="1" dirty="0" smtClean="0"/>
          </a:p>
          <a:p>
            <a:r>
              <a:rPr lang="cs-CZ" b="1" dirty="0" smtClean="0"/>
              <a:t>§ </a:t>
            </a:r>
            <a:r>
              <a:rPr lang="cs-CZ" b="1" dirty="0"/>
              <a:t>112</a:t>
            </a:r>
          </a:p>
          <a:p>
            <a:r>
              <a:rPr lang="cs-CZ" dirty="0"/>
              <a:t>Člověk může přenechat část svého těla jinému jen za podmínek stanovených jiným právním předpisem. To neplatí, jedná-li se o vlasy nebo podobné části lidského těla, které lze bezbolestně odejmout bez znecitlivění a které se přirozenou cestou obnovují; ty lze přenechat jinému i za odměnu a hledí se na ně jako na věc </a:t>
            </a:r>
            <a:r>
              <a:rPr lang="cs-CZ" dirty="0" smtClean="0"/>
              <a:t>movitou.</a:t>
            </a:r>
            <a:endParaRPr lang="cs-CZ" dirty="0"/>
          </a:p>
          <a:p>
            <a:endParaRPr lang="cs-CZ" dirty="0"/>
          </a:p>
        </p:txBody>
      </p:sp>
    </p:spTree>
    <p:extLst>
      <p:ext uri="{BB962C8B-B14F-4D97-AF65-F5344CB8AC3E}">
        <p14:creationId xmlns:p14="http://schemas.microsoft.com/office/powerpoint/2010/main" val="368667279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Kontrolní činnost</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a:t>Kontrolu poskytovatelů </a:t>
            </a:r>
            <a:r>
              <a:rPr lang="cs-CZ" dirty="0"/>
              <a:t>v souvislosti s poskytováním zdravotních služeb nebo kontrolu poskytovatelů nebo jiných </a:t>
            </a:r>
            <a:r>
              <a:rPr lang="cs-CZ" dirty="0" smtClean="0"/>
              <a:t>PO nebo </a:t>
            </a:r>
            <a:r>
              <a:rPr lang="cs-CZ" dirty="0"/>
              <a:t>podnikajících </a:t>
            </a:r>
            <a:r>
              <a:rPr lang="cs-CZ" dirty="0" smtClean="0"/>
              <a:t>FO </a:t>
            </a:r>
            <a:r>
              <a:rPr lang="cs-CZ" dirty="0"/>
              <a:t>v souvislosti s prováděním činností, k nimž je třeba udělení souhlasu, oprávnění k činnosti nebo jiného obdobného </a:t>
            </a:r>
            <a:r>
              <a:rPr lang="cs-CZ" dirty="0" smtClean="0"/>
              <a:t>povolení </a:t>
            </a:r>
            <a:r>
              <a:rPr lang="cs-CZ" u="sng" dirty="0" smtClean="0"/>
              <a:t>vykonává:</a:t>
            </a:r>
          </a:p>
          <a:p>
            <a:r>
              <a:rPr lang="cs-CZ" dirty="0" smtClean="0"/>
              <a:t>a) </a:t>
            </a:r>
            <a:r>
              <a:rPr lang="cs-CZ" dirty="0"/>
              <a:t>ministerstvo,</a:t>
            </a:r>
          </a:p>
          <a:p>
            <a:r>
              <a:rPr lang="cs-CZ" dirty="0"/>
              <a:t>b) příslušný správní orgán,</a:t>
            </a:r>
          </a:p>
          <a:p>
            <a:r>
              <a:rPr lang="cs-CZ" dirty="0"/>
              <a:t>c) krajský úřad, který zaznamenal poskytovatele sociálních služeb nebo osobu poskytující zdravotní služby  do Národního registru poskytovatelů,</a:t>
            </a:r>
          </a:p>
          <a:p>
            <a:r>
              <a:rPr lang="cs-CZ" dirty="0"/>
              <a:t>d) Státní ústav pro kontrolu léčiv,</a:t>
            </a:r>
          </a:p>
          <a:p>
            <a:r>
              <a:rPr lang="cs-CZ" dirty="0"/>
              <a:t>e) Státní úřad pro jadernou bezpečnost, jde-li o poskytovatele poskytující zdravotní služby, jejichž součástí je lékařské ozáření; </a:t>
            </a:r>
            <a:endParaRPr lang="cs-CZ" dirty="0" smtClean="0"/>
          </a:p>
          <a:p>
            <a:r>
              <a:rPr lang="cs-CZ" dirty="0" smtClean="0"/>
              <a:t>f</a:t>
            </a:r>
            <a:r>
              <a:rPr lang="cs-CZ" dirty="0"/>
              <a:t>) generální ředitelství Vězeňské služby, jde-li o zdravotní služby poskytované v jejím zdravotnickém zařízení,</a:t>
            </a:r>
          </a:p>
          <a:p>
            <a:r>
              <a:rPr lang="cs-CZ" dirty="0"/>
              <a:t>g) komory, v rozsahu stanoveném jiným právním </a:t>
            </a:r>
            <a:r>
              <a:rPr lang="cs-CZ" dirty="0" smtClean="0"/>
              <a:t>předpisem.</a:t>
            </a:r>
            <a:endParaRPr lang="cs-CZ" dirty="0"/>
          </a:p>
          <a:p>
            <a:endParaRPr lang="cs-CZ" dirty="0"/>
          </a:p>
        </p:txBody>
      </p:sp>
    </p:spTree>
    <p:extLst>
      <p:ext uri="{BB962C8B-B14F-4D97-AF65-F5344CB8AC3E}">
        <p14:creationId xmlns:p14="http://schemas.microsoft.com/office/powerpoint/2010/main" val="216388352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Kraje</a:t>
            </a:r>
            <a:endParaRPr lang="cs-CZ" dirty="0"/>
          </a:p>
        </p:txBody>
      </p:sp>
      <p:sp>
        <p:nvSpPr>
          <p:cNvPr id="3" name="Zástupný symbol pro obsah 2"/>
          <p:cNvSpPr>
            <a:spLocks noGrp="1"/>
          </p:cNvSpPr>
          <p:nvPr>
            <p:ph idx="1"/>
          </p:nvPr>
        </p:nvSpPr>
        <p:spPr/>
        <p:txBody>
          <a:bodyPr>
            <a:normAutofit/>
          </a:bodyPr>
          <a:lstStyle/>
          <a:p>
            <a:r>
              <a:rPr lang="cs-CZ" u="sng" dirty="0"/>
              <a:t>Kraj odpovídá za organizaci a </a:t>
            </a:r>
            <a:r>
              <a:rPr lang="cs-CZ" u="sng" dirty="0" smtClean="0"/>
              <a:t>zajištění:</a:t>
            </a:r>
            <a:endParaRPr lang="cs-CZ" u="sng" dirty="0"/>
          </a:p>
          <a:p>
            <a:r>
              <a:rPr lang="cs-CZ" dirty="0"/>
              <a:t>a) lékařské pohotovostní </a:t>
            </a:r>
            <a:r>
              <a:rPr lang="cs-CZ" dirty="0" smtClean="0"/>
              <a:t>služby,</a:t>
            </a:r>
          </a:p>
          <a:p>
            <a:r>
              <a:rPr lang="cs-CZ" dirty="0" smtClean="0"/>
              <a:t>b) </a:t>
            </a:r>
            <a:r>
              <a:rPr lang="cs-CZ" dirty="0"/>
              <a:t>lékárenské pohotovostní </a:t>
            </a:r>
            <a:r>
              <a:rPr lang="cs-CZ" dirty="0" smtClean="0"/>
              <a:t>služby,</a:t>
            </a:r>
          </a:p>
          <a:p>
            <a:r>
              <a:rPr lang="cs-CZ" dirty="0" smtClean="0"/>
              <a:t>c) pohotovostní </a:t>
            </a:r>
            <a:r>
              <a:rPr lang="cs-CZ" dirty="0"/>
              <a:t>služby v oboru zubní lékařství a</a:t>
            </a:r>
          </a:p>
          <a:p>
            <a:r>
              <a:rPr lang="cs-CZ" dirty="0"/>
              <a:t>b) prohlídek těl zemřelých mimo zdravotnické zařízení na svém </a:t>
            </a:r>
            <a:r>
              <a:rPr lang="cs-CZ" dirty="0" smtClean="0"/>
              <a:t>území.</a:t>
            </a:r>
            <a:r>
              <a:rPr lang="cs-CZ" dirty="0"/>
              <a:t/>
            </a:r>
            <a:br>
              <a:rPr lang="cs-CZ" dirty="0"/>
            </a:br>
            <a:endParaRPr lang="cs-CZ" dirty="0"/>
          </a:p>
        </p:txBody>
      </p:sp>
    </p:spTree>
    <p:extLst>
      <p:ext uri="{BB962C8B-B14F-4D97-AF65-F5344CB8AC3E}">
        <p14:creationId xmlns:p14="http://schemas.microsoft.com/office/powerpoint/2010/main" val="26458397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Fakultní nemocnice</a:t>
            </a:r>
            <a:endParaRPr lang="cs-CZ" dirty="0"/>
          </a:p>
        </p:txBody>
      </p:sp>
      <p:sp>
        <p:nvSpPr>
          <p:cNvPr id="3" name="Zástupný symbol pro obsah 2"/>
          <p:cNvSpPr>
            <a:spLocks noGrp="1"/>
          </p:cNvSpPr>
          <p:nvPr>
            <p:ph idx="1"/>
          </p:nvPr>
        </p:nvSpPr>
        <p:spPr/>
        <p:txBody>
          <a:bodyPr>
            <a:normAutofit fontScale="85000" lnSpcReduction="10000"/>
          </a:bodyPr>
          <a:lstStyle/>
          <a:p>
            <a:r>
              <a:rPr lang="cs-CZ" dirty="0" smtClean="0"/>
              <a:t>Zákon č. 372 upravuje právní postavení jediného druhu zdravotnického zařízení, a to fakultních nemocnic.</a:t>
            </a:r>
          </a:p>
          <a:p>
            <a:r>
              <a:rPr lang="cs-CZ" dirty="0" smtClean="0"/>
              <a:t>Právní postavení ostatních druhů zdravotnických zařízení právně upraveno není.</a:t>
            </a:r>
          </a:p>
          <a:p>
            <a:r>
              <a:rPr lang="cs-CZ" dirty="0" smtClean="0"/>
              <a:t>Důvod: tato zdravotnická zařízení kromě poskytování zdravotních služeb zajišťují ve spolupráci s příslušnou  fakultou vysoké školy i výuku studentů a dále </a:t>
            </a:r>
            <a:r>
              <a:rPr lang="cs-CZ" u="sng" dirty="0" smtClean="0"/>
              <a:t>uskutečňují i činnost v oblasti vědy a výzkumu</a:t>
            </a:r>
            <a:r>
              <a:rPr lang="cs-CZ" dirty="0" smtClean="0"/>
              <a:t>.</a:t>
            </a:r>
          </a:p>
          <a:p>
            <a:r>
              <a:rPr lang="cs-CZ" u="sng" dirty="0" smtClean="0"/>
              <a:t>Zřizovatelem fakultní nemocnice je Ministerstvo zdravotnictví</a:t>
            </a:r>
            <a:r>
              <a:rPr lang="cs-CZ" dirty="0" smtClean="0"/>
              <a:t>.</a:t>
            </a:r>
          </a:p>
          <a:p>
            <a:r>
              <a:rPr lang="cs-CZ" dirty="0" smtClean="0"/>
              <a:t>Jde o </a:t>
            </a:r>
            <a:r>
              <a:rPr lang="cs-CZ" u="sng" dirty="0" smtClean="0"/>
              <a:t>státní příspěvkové organizace přímo řízené MZ</a:t>
            </a:r>
            <a:r>
              <a:rPr lang="cs-CZ" dirty="0" smtClean="0"/>
              <a:t>.</a:t>
            </a:r>
          </a:p>
        </p:txBody>
      </p:sp>
    </p:spTree>
    <p:extLst>
      <p:ext uri="{BB962C8B-B14F-4D97-AF65-F5344CB8AC3E}">
        <p14:creationId xmlns:p14="http://schemas.microsoft.com/office/powerpoint/2010/main" val="360750820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
            </a:r>
            <a:br>
              <a:rPr lang="cs-CZ" dirty="0" smtClean="0"/>
            </a:br>
            <a:r>
              <a:rPr lang="cs-CZ" dirty="0" smtClean="0"/>
              <a:t>Centra </a:t>
            </a:r>
            <a:r>
              <a:rPr lang="cs-CZ" dirty="0"/>
              <a:t>vysoce specializované péče</a:t>
            </a:r>
            <a:r>
              <a:rPr lang="cs-CZ" b="1" u="sng" dirty="0"/>
              <a:t/>
            </a:r>
            <a:br>
              <a:rPr lang="cs-CZ" b="1" u="sng" dirty="0"/>
            </a:b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Nejedná se o samostatný druh zdravotnického zařízení, ale jde o určitý statut, který může udělit Ministerstvo zdravotnictví poskytovateli zdravotních služeb na základě jeho žádosti. Podmínkou pro udělení statutu Centra vysoce specializované péče je to, aby poskytovatel splňoval náročné požadavky na technické a věcné vybavení zdravotnického zařízení a i náročné požadavky na personální zabezpečení.</a:t>
            </a:r>
          </a:p>
          <a:p>
            <a:r>
              <a:rPr lang="cs-CZ" dirty="0" smtClean="0"/>
              <a:t>Z ekonomické hlediska je vznik CVSP dán potřebou koncentrovat nákladnou zdravotní péči do personálně i přístrojově špičkově vybavených center. Cílem je tedy účelné a efektivní vynakládání finančních prostředků.</a:t>
            </a:r>
            <a:endParaRPr lang="cs-CZ" dirty="0"/>
          </a:p>
        </p:txBody>
      </p:sp>
    </p:spTree>
    <p:extLst>
      <p:ext uri="{BB962C8B-B14F-4D97-AF65-F5344CB8AC3E}">
        <p14:creationId xmlns:p14="http://schemas.microsoft.com/office/powerpoint/2010/main" val="359615873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373/2011 Sb., o specifických zdravotních službách</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Tento zákon vychází ze zákona č. 372 a ve vztahu k němu je zákonem speciálním a jeho ustanovení mají tedy přednost před zákonem č. 372.</a:t>
            </a:r>
          </a:p>
          <a:p>
            <a:r>
              <a:rPr lang="cs-CZ" dirty="0" smtClean="0"/>
              <a:t>Právní úprava poskytování specifických zdravotních služeb je v našem právním řádu poměrně nová a mimo jiné  zapracovává příslušné předpisy EU do našich podmínek.</a:t>
            </a:r>
          </a:p>
          <a:p>
            <a:r>
              <a:rPr lang="cs-CZ" b="1" u="sng" dirty="0" smtClean="0"/>
              <a:t>Specifickými zdravotními službami se rozumí:</a:t>
            </a:r>
          </a:p>
          <a:p>
            <a:r>
              <a:rPr lang="cs-CZ" b="1" dirty="0" smtClean="0">
                <a:solidFill>
                  <a:srgbClr val="0070C0"/>
                </a:solidFill>
              </a:rPr>
              <a:t>A) </a:t>
            </a:r>
            <a:r>
              <a:rPr lang="cs-CZ" b="1" u="sng" dirty="0" smtClean="0">
                <a:solidFill>
                  <a:srgbClr val="0070C0"/>
                </a:solidFill>
              </a:rPr>
              <a:t>zdravotnické služby poskytované za zvláštních podmínek</a:t>
            </a:r>
            <a:r>
              <a:rPr lang="cs-CZ" u="sng" dirty="0" smtClean="0"/>
              <a:t>, jsou jimi:</a:t>
            </a:r>
          </a:p>
          <a:p>
            <a:r>
              <a:rPr lang="cs-CZ" dirty="0" smtClean="0"/>
              <a:t>a) asistovaná reprodukce</a:t>
            </a:r>
          </a:p>
          <a:p>
            <a:r>
              <a:rPr lang="cs-CZ" dirty="0" smtClean="0"/>
              <a:t>b) sterilizace</a:t>
            </a:r>
          </a:p>
          <a:p>
            <a:r>
              <a:rPr lang="cs-CZ" dirty="0" smtClean="0"/>
              <a:t>c) kastrace</a:t>
            </a:r>
          </a:p>
          <a:p>
            <a:r>
              <a:rPr lang="cs-CZ" dirty="0" smtClean="0"/>
              <a:t>d) změna pohlaví  transsexuálních pacientů</a:t>
            </a:r>
          </a:p>
          <a:p>
            <a:r>
              <a:rPr lang="cs-CZ" dirty="0" smtClean="0"/>
              <a:t>e) psychochirurgické výkony</a:t>
            </a:r>
          </a:p>
          <a:p>
            <a:r>
              <a:rPr lang="cs-CZ" dirty="0" smtClean="0"/>
              <a:t>f) genetická vyšetření   </a:t>
            </a:r>
          </a:p>
          <a:p>
            <a:r>
              <a:rPr lang="cs-CZ" dirty="0" smtClean="0"/>
              <a:t>g) odběry lidské krve a jejich složek, léčba krví nebo jejími složkami</a:t>
            </a:r>
            <a:endParaRPr lang="cs-CZ" dirty="0"/>
          </a:p>
        </p:txBody>
      </p:sp>
    </p:spTree>
    <p:extLst>
      <p:ext uri="{BB962C8B-B14F-4D97-AF65-F5344CB8AC3E}">
        <p14:creationId xmlns:p14="http://schemas.microsoft.com/office/powerpoint/2010/main" val="1231867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Úmluva o biomedicíně</a:t>
            </a:r>
            <a:endParaRPr lang="cs-CZ" dirty="0"/>
          </a:p>
        </p:txBody>
      </p:sp>
      <p:sp>
        <p:nvSpPr>
          <p:cNvPr id="3" name="Zástupný symbol pro obsah 2"/>
          <p:cNvSpPr>
            <a:spLocks noGrp="1"/>
          </p:cNvSpPr>
          <p:nvPr>
            <p:ph idx="1"/>
          </p:nvPr>
        </p:nvSpPr>
        <p:spPr>
          <a:xfrm>
            <a:off x="457200" y="1196752"/>
            <a:ext cx="8229600" cy="4929411"/>
          </a:xfrm>
        </p:spPr>
        <p:txBody>
          <a:bodyPr>
            <a:noAutofit/>
          </a:bodyPr>
          <a:lstStyle/>
          <a:p>
            <a:pPr algn="just"/>
            <a:r>
              <a:rPr lang="cs-CZ" sz="2000" b="1" dirty="0" smtClean="0"/>
              <a:t>Úmluva Rady Evropy na ochranu lidských práv a důstojnosti lidské bytosti v souvislosti s aplikací biologie a medicíny</a:t>
            </a:r>
            <a:r>
              <a:rPr lang="cs-CZ" sz="2000" dirty="0" smtClean="0"/>
              <a:t> (Úmluva o biomedicíně)</a:t>
            </a:r>
          </a:p>
          <a:p>
            <a:pPr algn="just"/>
            <a:r>
              <a:rPr lang="cs-CZ" sz="2000" dirty="0" smtClean="0"/>
              <a:t>Mezinárodní smlouva, jakási zdravotnicko-právní ústava, výchozí předpis medicínského práva.</a:t>
            </a:r>
          </a:p>
          <a:p>
            <a:pPr algn="just"/>
            <a:r>
              <a:rPr lang="cs-CZ" sz="2000" dirty="0" smtClean="0"/>
              <a:t>Obsahovala relativně průkopnická pravidla, zejména když u nás již 4 desetiletí platil zákon č. 20/1966 Sb., který stavěl na zcela jiných (někdy i odlišných) hodnotách.</a:t>
            </a:r>
          </a:p>
          <a:p>
            <a:r>
              <a:rPr lang="cs-CZ" sz="2000" dirty="0" smtClean="0"/>
              <a:t>Přijata v </a:t>
            </a:r>
            <a:r>
              <a:rPr lang="cs-CZ" sz="2000" dirty="0" err="1" smtClean="0"/>
              <a:t>Oviedu</a:t>
            </a:r>
            <a:r>
              <a:rPr lang="cs-CZ" sz="2000" dirty="0" smtClean="0"/>
              <a:t>  4. dubna 1997, </a:t>
            </a:r>
            <a:r>
              <a:rPr lang="cs-CZ" sz="2000" dirty="0" smtClean="0"/>
              <a:t>pro </a:t>
            </a:r>
            <a:r>
              <a:rPr lang="cs-CZ" sz="2000" dirty="0" smtClean="0"/>
              <a:t>ČR </a:t>
            </a:r>
            <a:r>
              <a:rPr lang="cs-CZ" sz="2000" b="1" u="sng" dirty="0" smtClean="0"/>
              <a:t>vstoupila v platnost 1. října 2001</a:t>
            </a:r>
            <a:r>
              <a:rPr lang="cs-CZ" sz="2000" dirty="0" smtClean="0"/>
              <a:t>.</a:t>
            </a:r>
          </a:p>
          <a:p>
            <a:r>
              <a:rPr lang="cs-CZ" sz="2000" dirty="0" smtClean="0"/>
              <a:t>Do konce července 2000 ji podepsalo 29 států vč. ČR a dalších 6 ratifikovalo. </a:t>
            </a:r>
          </a:p>
          <a:p>
            <a:pPr algn="just"/>
            <a:r>
              <a:rPr lang="cs-CZ" sz="2000" dirty="0" smtClean="0"/>
              <a:t>Čl. 10 Ústavy ČR  stanoví: „Vyhlášené mezinárodní smlouvy, k jejichž ratifikaci dal Parlament souhlas a jimiž je Česká republika vázána, jsou součástí právního řádu; stanoví-li mezinárodní smlouva něco jiného než zákon, použije se mezinárodní smlouva. </a:t>
            </a:r>
            <a:endParaRPr lang="cs-CZ" sz="2000" dirty="0"/>
          </a:p>
        </p:txBody>
      </p:sp>
    </p:spTree>
    <p:extLst>
      <p:ext uri="{BB962C8B-B14F-4D97-AF65-F5344CB8AC3E}">
        <p14:creationId xmlns:p14="http://schemas.microsoft.com/office/powerpoint/2010/main" val="4011464240"/>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sz="2400" b="1" dirty="0" smtClean="0">
                <a:solidFill>
                  <a:srgbClr val="0070C0"/>
                </a:solidFill>
              </a:rPr>
              <a:t>B) </a:t>
            </a:r>
            <a:r>
              <a:rPr lang="cs-CZ" sz="2400" b="1" u="sng" dirty="0" smtClean="0">
                <a:solidFill>
                  <a:srgbClr val="0070C0"/>
                </a:solidFill>
              </a:rPr>
              <a:t>ověřování nových postupů použitím metody, která doposud nebyla v klinické praxi na živém člověku zavedena</a:t>
            </a:r>
          </a:p>
          <a:p>
            <a:r>
              <a:rPr lang="cs-CZ" sz="2400" b="1" dirty="0" smtClean="0">
                <a:solidFill>
                  <a:srgbClr val="0070C0"/>
                </a:solidFill>
              </a:rPr>
              <a:t>C) </a:t>
            </a:r>
            <a:r>
              <a:rPr lang="cs-CZ" sz="2400" b="1" u="sng" dirty="0" smtClean="0">
                <a:solidFill>
                  <a:srgbClr val="0070C0"/>
                </a:solidFill>
              </a:rPr>
              <a:t>posudková péče a lékařské posudky, </a:t>
            </a:r>
            <a:r>
              <a:rPr lang="cs-CZ" sz="2400" b="1" u="sng" dirty="0" err="1" smtClean="0">
                <a:solidFill>
                  <a:srgbClr val="0070C0"/>
                </a:solidFill>
              </a:rPr>
              <a:t>pracovnělékařské</a:t>
            </a:r>
            <a:r>
              <a:rPr lang="cs-CZ" sz="2400" b="1" u="sng" dirty="0" smtClean="0">
                <a:solidFill>
                  <a:srgbClr val="0070C0"/>
                </a:solidFill>
              </a:rPr>
              <a:t> služby, posuzování nemocí z povolání</a:t>
            </a:r>
          </a:p>
          <a:p>
            <a:r>
              <a:rPr lang="cs-CZ" sz="2400" b="1" dirty="0" smtClean="0">
                <a:solidFill>
                  <a:srgbClr val="0070C0"/>
                </a:solidFill>
              </a:rPr>
              <a:t>D) </a:t>
            </a:r>
            <a:r>
              <a:rPr lang="cs-CZ" sz="2400" b="1" u="sng" dirty="0" smtClean="0">
                <a:solidFill>
                  <a:srgbClr val="0070C0"/>
                </a:solidFill>
              </a:rPr>
              <a:t>lékařské ozáření a klinické audity</a:t>
            </a:r>
          </a:p>
          <a:p>
            <a:r>
              <a:rPr lang="cs-CZ" sz="2400" b="1" dirty="0" smtClean="0">
                <a:solidFill>
                  <a:srgbClr val="0070C0"/>
                </a:solidFill>
              </a:rPr>
              <a:t>E) </a:t>
            </a:r>
            <a:r>
              <a:rPr lang="cs-CZ" sz="2400" b="1" u="sng" dirty="0" smtClean="0">
                <a:solidFill>
                  <a:srgbClr val="0070C0"/>
                </a:solidFill>
              </a:rPr>
              <a:t>ochranné léčení </a:t>
            </a:r>
            <a:endParaRPr lang="cs-CZ" sz="2400" b="1" u="sng" dirty="0">
              <a:solidFill>
                <a:srgbClr val="0070C0"/>
              </a:solidFill>
            </a:endParaRPr>
          </a:p>
        </p:txBody>
      </p:sp>
    </p:spTree>
    <p:extLst>
      <p:ext uri="{BB962C8B-B14F-4D97-AF65-F5344CB8AC3E}">
        <p14:creationId xmlns:p14="http://schemas.microsoft.com/office/powerpoint/2010/main" val="397838797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a)- asistovaná reprodukce</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smtClean="0"/>
              <a:t>Metody </a:t>
            </a:r>
            <a:r>
              <a:rPr lang="cs-CZ" u="sng" dirty="0"/>
              <a:t>a postupy, při kterých dochází k odběru zárodečných buněk, k manipulaci s nimi, ke vzniku lidského embrya oplodněním vajíčka spermií mimo tělo ženy</a:t>
            </a:r>
            <a:r>
              <a:rPr lang="cs-CZ" dirty="0"/>
              <a:t>, </a:t>
            </a:r>
            <a:r>
              <a:rPr lang="cs-CZ" u="sng" dirty="0"/>
              <a:t>k manipulaci s lidskými embryi, včetně jejich uchovávání, a to za účelem umělého oplodnění </a:t>
            </a:r>
            <a:r>
              <a:rPr lang="cs-CZ" u="sng" dirty="0" smtClean="0"/>
              <a:t>ženy </a:t>
            </a:r>
            <a:r>
              <a:rPr lang="cs-CZ" dirty="0" smtClean="0"/>
              <a:t>buď</a:t>
            </a:r>
            <a:endParaRPr lang="cs-CZ" dirty="0"/>
          </a:p>
          <a:p>
            <a:r>
              <a:rPr lang="cs-CZ" b="1" dirty="0"/>
              <a:t>a)</a:t>
            </a:r>
            <a:r>
              <a:rPr lang="cs-CZ" dirty="0"/>
              <a:t> </a:t>
            </a:r>
            <a:r>
              <a:rPr lang="cs-CZ" u="sng" dirty="0"/>
              <a:t>ze zdravotních důvodů</a:t>
            </a:r>
            <a:r>
              <a:rPr lang="cs-CZ" dirty="0"/>
              <a:t> při léčbě </a:t>
            </a:r>
            <a:r>
              <a:rPr lang="cs-CZ" dirty="0" smtClean="0"/>
              <a:t>neplodnosti</a:t>
            </a:r>
          </a:p>
          <a:p>
            <a:r>
              <a:rPr lang="cs-CZ" b="1" dirty="0" smtClean="0"/>
              <a:t>b)</a:t>
            </a:r>
            <a:r>
              <a:rPr lang="cs-CZ" dirty="0" smtClean="0"/>
              <a:t> pokud jde o potřebu časného </a:t>
            </a:r>
            <a:r>
              <a:rPr lang="cs-CZ" u="sng" dirty="0" smtClean="0"/>
              <a:t>genetického vyšetření</a:t>
            </a:r>
            <a:r>
              <a:rPr lang="cs-CZ" dirty="0" smtClean="0"/>
              <a:t> lidského embrya, je-li zdraví dítěte ohroženo z důvodu prokazatelného rizika genetickou nemocí/vadou.</a:t>
            </a:r>
            <a:r>
              <a:rPr lang="cs-CZ" dirty="0"/>
              <a:t> </a:t>
            </a:r>
            <a:endParaRPr lang="cs-CZ" dirty="0" smtClean="0"/>
          </a:p>
          <a:p>
            <a:r>
              <a:rPr lang="cs-CZ" u="sng" dirty="0" smtClean="0"/>
              <a:t>Pro účely oplodnění ženy lze použít:</a:t>
            </a:r>
          </a:p>
          <a:p>
            <a:r>
              <a:rPr lang="cs-CZ" dirty="0" smtClean="0"/>
              <a:t>a) vajíčka získaná od této ženy,</a:t>
            </a:r>
          </a:p>
          <a:p>
            <a:r>
              <a:rPr lang="cs-CZ" dirty="0" smtClean="0"/>
              <a:t>b) spermie získané od muže, který se ženou podstupuje léčbu neplodnosti společně, </a:t>
            </a:r>
          </a:p>
          <a:p>
            <a:r>
              <a:rPr lang="cs-CZ" dirty="0" smtClean="0"/>
              <a:t>c) zárodečné buňky darované jinou osobou (anonymní dárce – tím může být jen žena od 18 do 35 let anebo muž od 18 do 40 let věku).</a:t>
            </a:r>
          </a:p>
          <a:p>
            <a:r>
              <a:rPr lang="cs-CZ" dirty="0"/>
              <a:t>Umělé oplodnění lze provést ženě v jejím plodném věku, tj. </a:t>
            </a:r>
            <a:r>
              <a:rPr lang="cs-CZ" u="sng" dirty="0"/>
              <a:t>do 49 let věku</a:t>
            </a:r>
            <a:r>
              <a:rPr lang="cs-CZ" dirty="0"/>
              <a:t>, a to na základě </a:t>
            </a:r>
            <a:r>
              <a:rPr lang="cs-CZ" u="sng" dirty="0"/>
              <a:t>písemné žádosti neplodného páru </a:t>
            </a:r>
            <a:r>
              <a:rPr lang="cs-CZ" dirty="0"/>
              <a:t>(muže a ženy).</a:t>
            </a:r>
          </a:p>
          <a:p>
            <a:endParaRPr lang="cs-CZ" dirty="0"/>
          </a:p>
          <a:p>
            <a:endParaRPr lang="cs-CZ" dirty="0"/>
          </a:p>
        </p:txBody>
      </p:sp>
    </p:spTree>
    <p:extLst>
      <p:ext uri="{BB962C8B-B14F-4D97-AF65-F5344CB8AC3E}">
        <p14:creationId xmlns:p14="http://schemas.microsoft.com/office/powerpoint/2010/main" val="120527973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r>
              <a:rPr lang="cs-CZ" dirty="0" smtClean="0"/>
              <a:t>Ad) A b) - sterilizace</a:t>
            </a:r>
            <a:endParaRPr lang="cs-CZ"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1900" u="sng" dirty="0" smtClean="0"/>
              <a:t>Zdravotní výkon zabraňující plodnosti bez odstranění nebo poškození pohlavních žláz; lze ji provést ze zdravotních, ale i jiných než zdravotních důvodů</a:t>
            </a:r>
            <a:r>
              <a:rPr lang="cs-CZ" sz="1900" dirty="0" smtClean="0"/>
              <a:t>.</a:t>
            </a:r>
          </a:p>
          <a:p>
            <a:r>
              <a:rPr lang="cs-CZ" sz="1900" dirty="0" smtClean="0"/>
              <a:t>Sterilizaci ze zdravotních důvodů lze provést pacientovi, který dosáhl věku 18 let, pokud k provedení udělí souhlas; pacientovi nezletilému nebo zbaveného způsobilosti k právním úkonům lze sterilizaci provést na základě:</a:t>
            </a:r>
          </a:p>
          <a:p>
            <a:r>
              <a:rPr lang="cs-CZ" sz="1900" dirty="0" smtClean="0"/>
              <a:t>a) písemného souhlasu zákonného zástupce,</a:t>
            </a:r>
          </a:p>
          <a:p>
            <a:r>
              <a:rPr lang="cs-CZ" sz="1900" dirty="0" smtClean="0"/>
              <a:t>b) kladného stanoviska odborné komise (členy jsou 3 lékaři se specializovanou způsobilostí urologie/gynekologie, klinický psycholog, právník),</a:t>
            </a:r>
          </a:p>
          <a:p>
            <a:r>
              <a:rPr lang="cs-CZ" sz="1900" dirty="0" smtClean="0"/>
              <a:t>c) souhlasu soudu místně příslušného k poskytovateli.</a:t>
            </a:r>
          </a:p>
          <a:p>
            <a:r>
              <a:rPr lang="cs-CZ" sz="1900" dirty="0" smtClean="0"/>
              <a:t>Odbornou komisi sestavuje poskytovatel. </a:t>
            </a:r>
          </a:p>
          <a:p>
            <a:r>
              <a:rPr lang="cs-CZ" sz="1900" dirty="0" smtClean="0"/>
              <a:t>Sterilizaci z jiných důvodů lze provést pacientovi staršímu 21 let na základě jeho písemné žádosti a po podání informace o povaze, následcích a rizicích zdravotního výkonu. Vyžaduje se písemný souhlas bezprostředně před provedením sterilizace. </a:t>
            </a:r>
            <a:endParaRPr lang="cs-CZ" sz="1900" dirty="0"/>
          </a:p>
        </p:txBody>
      </p:sp>
    </p:spTree>
    <p:extLst>
      <p:ext uri="{BB962C8B-B14F-4D97-AF65-F5344CB8AC3E}">
        <p14:creationId xmlns:p14="http://schemas.microsoft.com/office/powerpoint/2010/main" val="383575413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c) - kastrace</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Zákon č. 373 rozlišuje </a:t>
            </a:r>
            <a:r>
              <a:rPr lang="cs-CZ" u="sng" dirty="0" smtClean="0"/>
              <a:t>dva druhy kastrace:</a:t>
            </a:r>
          </a:p>
          <a:p>
            <a:r>
              <a:rPr lang="cs-CZ" dirty="0" smtClean="0"/>
              <a:t>a) </a:t>
            </a:r>
            <a:r>
              <a:rPr lang="cs-CZ" b="1" dirty="0" smtClean="0"/>
              <a:t>terapeutickou</a:t>
            </a:r>
          </a:p>
          <a:p>
            <a:r>
              <a:rPr lang="cs-CZ" dirty="0" smtClean="0"/>
              <a:t>b) </a:t>
            </a:r>
            <a:r>
              <a:rPr lang="cs-CZ" b="1" dirty="0" smtClean="0"/>
              <a:t>testikulární.</a:t>
            </a:r>
          </a:p>
          <a:p>
            <a:r>
              <a:rPr lang="cs-CZ" dirty="0" smtClean="0"/>
              <a:t>V obou případech se jedná o zdravotní výkon, kterým se odstraní hormonálně aktivní část pohlavních žláz u muže s cílem potlačit jeho sexualitu.</a:t>
            </a:r>
          </a:p>
          <a:p>
            <a:r>
              <a:rPr lang="cs-CZ" u="sng" dirty="0"/>
              <a:t>Kastraci lze provést pacientovi, který dovršil věk 21 let</a:t>
            </a:r>
            <a:r>
              <a:rPr lang="cs-CZ" dirty="0"/>
              <a:t>, u kterého</a:t>
            </a:r>
          </a:p>
          <a:p>
            <a:r>
              <a:rPr lang="cs-CZ" b="1" dirty="0"/>
              <a:t>a)</a:t>
            </a:r>
            <a:r>
              <a:rPr lang="cs-CZ" dirty="0"/>
              <a:t> odborné lékařské vyšetření prokázalo specifickou </a:t>
            </a:r>
            <a:r>
              <a:rPr lang="cs-CZ" dirty="0" err="1"/>
              <a:t>parafilní</a:t>
            </a:r>
            <a:r>
              <a:rPr lang="cs-CZ" dirty="0"/>
              <a:t> poruchu,</a:t>
            </a:r>
          </a:p>
          <a:p>
            <a:r>
              <a:rPr lang="cs-CZ" b="1" dirty="0"/>
              <a:t>b)</a:t>
            </a:r>
            <a:r>
              <a:rPr lang="cs-CZ" dirty="0"/>
              <a:t> se prokázaná specifická </a:t>
            </a:r>
            <a:r>
              <a:rPr lang="cs-CZ" dirty="0" err="1"/>
              <a:t>parafilní</a:t>
            </a:r>
            <a:r>
              <a:rPr lang="cs-CZ" dirty="0"/>
              <a:t> porucha projevila spácháním sexuálně motivovaného trestného </a:t>
            </a:r>
            <a:r>
              <a:rPr lang="cs-CZ" dirty="0" smtClean="0"/>
              <a:t>činu, </a:t>
            </a:r>
            <a:endParaRPr lang="cs-CZ" dirty="0"/>
          </a:p>
          <a:p>
            <a:r>
              <a:rPr lang="cs-CZ" b="1" dirty="0"/>
              <a:t>c)</a:t>
            </a:r>
            <a:r>
              <a:rPr lang="cs-CZ" dirty="0"/>
              <a:t> odborné lékařské vyšetření prokázalo vysokou míru pravděpodobnosti, že v budoucnosti spáchá sexuálně motivovaný trestný čin, a</a:t>
            </a:r>
          </a:p>
          <a:p>
            <a:r>
              <a:rPr lang="cs-CZ" b="1" dirty="0"/>
              <a:t>d)</a:t>
            </a:r>
            <a:r>
              <a:rPr lang="cs-CZ" dirty="0"/>
              <a:t> jiné léčebné metody nebyly úspěšné nebo ze zdravotních důvodů nelze jiné léčebné metody </a:t>
            </a:r>
            <a:r>
              <a:rPr lang="cs-CZ" dirty="0" smtClean="0"/>
              <a:t>použít. </a:t>
            </a:r>
          </a:p>
          <a:p>
            <a:r>
              <a:rPr lang="cs-CZ" dirty="0"/>
              <a:t>Před započetím provedení kastrace je třeba </a:t>
            </a:r>
            <a:r>
              <a:rPr lang="cs-CZ" u="sng" dirty="0"/>
              <a:t>písemný souhlas pacienta</a:t>
            </a:r>
            <a:r>
              <a:rPr lang="cs-CZ" dirty="0"/>
              <a:t>.</a:t>
            </a:r>
          </a:p>
          <a:p>
            <a:endParaRPr lang="cs-CZ" dirty="0" smtClean="0"/>
          </a:p>
          <a:p>
            <a:endParaRPr lang="cs-CZ" dirty="0"/>
          </a:p>
        </p:txBody>
      </p:sp>
    </p:spTree>
    <p:extLst>
      <p:ext uri="{BB962C8B-B14F-4D97-AF65-F5344CB8AC3E}">
        <p14:creationId xmlns:p14="http://schemas.microsoft.com/office/powerpoint/2010/main" val="350384531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Autofit/>
          </a:bodyPr>
          <a:lstStyle/>
          <a:p>
            <a:r>
              <a:rPr lang="cs-CZ" sz="3600" dirty="0" smtClean="0"/>
              <a:t>Ad) A d) – změna pohlaví transsexuálních pacientů</a:t>
            </a:r>
            <a:endParaRPr lang="cs-CZ" sz="3600"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1900" u="sng" dirty="0" smtClean="0"/>
              <a:t>Provedení </a:t>
            </a:r>
            <a:r>
              <a:rPr lang="cs-CZ" sz="1900" u="sng" dirty="0"/>
              <a:t>zdravotních výkonů, jejichž účelem je provedení změny pohlaví chirurgickým zákrokem při současném znemožnění reprodukční funkce</a:t>
            </a:r>
            <a:r>
              <a:rPr lang="cs-CZ" sz="1900" dirty="0"/>
              <a:t>. </a:t>
            </a:r>
            <a:endParaRPr lang="cs-CZ" sz="1900" dirty="0" smtClean="0"/>
          </a:p>
          <a:p>
            <a:r>
              <a:rPr lang="cs-CZ" sz="1900" b="1" dirty="0" smtClean="0"/>
              <a:t>Transsexuální pacient </a:t>
            </a:r>
            <a:r>
              <a:rPr lang="cs-CZ" sz="1900" dirty="0" smtClean="0"/>
              <a:t>= osoba</a:t>
            </a:r>
            <a:r>
              <a:rPr lang="cs-CZ" sz="1900" dirty="0"/>
              <a:t>, u níž je trvalý nesoulad mezi psychickým a tělesným pohlavím </a:t>
            </a:r>
            <a:r>
              <a:rPr lang="cs-CZ" sz="1900" dirty="0" smtClean="0"/>
              <a:t>(„</a:t>
            </a:r>
            <a:r>
              <a:rPr lang="cs-CZ" sz="1900" dirty="0"/>
              <a:t>porucha sexuální identifikace</a:t>
            </a:r>
            <a:r>
              <a:rPr lang="cs-CZ" sz="1900" dirty="0" smtClean="0"/>
              <a:t>“).</a:t>
            </a:r>
          </a:p>
          <a:p>
            <a:r>
              <a:rPr lang="cs-CZ" sz="1900" u="sng" dirty="0"/>
              <a:t>Chirurgické výkony směřující ke změně pohlaví lze provést </a:t>
            </a:r>
            <a:r>
              <a:rPr lang="cs-CZ" sz="1900" u="sng" dirty="0" smtClean="0"/>
              <a:t>pacientovi:</a:t>
            </a:r>
            <a:endParaRPr lang="cs-CZ" sz="1900" u="sng" dirty="0"/>
          </a:p>
          <a:p>
            <a:r>
              <a:rPr lang="cs-CZ" sz="1900" b="1" dirty="0"/>
              <a:t>a)</a:t>
            </a:r>
            <a:r>
              <a:rPr lang="cs-CZ" sz="1900" dirty="0"/>
              <a:t> u něhož byla jednoznačně stanovena porucha sexuální identifikace a prokázána schopnost žít trvale jako osoba opačného pohlaví a</a:t>
            </a:r>
          </a:p>
          <a:p>
            <a:r>
              <a:rPr lang="cs-CZ" sz="1900" b="1" dirty="0"/>
              <a:t>b)</a:t>
            </a:r>
            <a:r>
              <a:rPr lang="cs-CZ" sz="1900" dirty="0"/>
              <a:t> který neuzavřel manželství nebo který nevstoupil do registrovaného partnerství anebo do obdobného svazku osob stejného pohlaví v cizině, popřípadě prokáže, že jeho manželství nebo registrované partnerství anebo obdobný svazek zaniklo.</a:t>
            </a:r>
          </a:p>
          <a:p>
            <a:r>
              <a:rPr lang="cs-CZ" sz="1900" dirty="0" smtClean="0"/>
              <a:t>Lze provést pacientovi staršímu 18 let na základě jeho písemné žádosti a kladného stanoviska odborné komise.; u pacienta zbaveného způsobilosti k právním úkonům je navíc ještě třeba souhlasu soudu. </a:t>
            </a:r>
          </a:p>
          <a:p>
            <a:r>
              <a:rPr lang="cs-CZ" sz="1900" dirty="0" smtClean="0"/>
              <a:t>S provedením změny pohlaví lze započít, jestliže k tomu pacient bezprostředně před započetím udělil písemný souhlas.   </a:t>
            </a:r>
            <a:endParaRPr lang="cs-CZ" sz="1900" dirty="0"/>
          </a:p>
        </p:txBody>
      </p:sp>
    </p:spTree>
    <p:extLst>
      <p:ext uri="{BB962C8B-B14F-4D97-AF65-F5344CB8AC3E}">
        <p14:creationId xmlns:p14="http://schemas.microsoft.com/office/powerpoint/2010/main" val="175866268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e) psychochirurgické výkony</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Neurochirurgický </a:t>
            </a:r>
            <a:r>
              <a:rPr lang="cs-CZ" u="sng" dirty="0"/>
              <a:t>výkon, který se provádí k odstranění nebo zmírnění příznaků duševních nemocí v případě, kdy jsou již jiné léčebné metody vyčerpány a pokud existuje vysoká míra pravděpodobnosti, že výkon bude </a:t>
            </a:r>
            <a:r>
              <a:rPr lang="cs-CZ" u="sng" dirty="0" smtClean="0"/>
              <a:t>účinný</a:t>
            </a:r>
            <a:r>
              <a:rPr lang="cs-CZ" dirty="0" smtClean="0"/>
              <a:t>.</a:t>
            </a:r>
          </a:p>
          <a:p>
            <a:r>
              <a:rPr lang="cs-CZ" dirty="0" smtClean="0"/>
              <a:t>lze provést pacientovi</a:t>
            </a:r>
            <a:r>
              <a:rPr lang="cs-CZ" dirty="0"/>
              <a:t>, který dovršil věk 18 let, na základě</a:t>
            </a:r>
          </a:p>
          <a:p>
            <a:r>
              <a:rPr lang="cs-CZ" dirty="0"/>
              <a:t>a) písemného souhlasu pacienta a</a:t>
            </a:r>
          </a:p>
          <a:p>
            <a:r>
              <a:rPr lang="cs-CZ" dirty="0"/>
              <a:t>b) kladného stanoviska odborné </a:t>
            </a:r>
            <a:r>
              <a:rPr lang="cs-CZ" dirty="0" smtClean="0"/>
              <a:t>komise.</a:t>
            </a:r>
          </a:p>
          <a:p>
            <a:r>
              <a:rPr lang="cs-CZ" dirty="0" smtClean="0"/>
              <a:t>U nezletilého pacienta nebo pacienta s omezenou svéprávností je třeba písemný souhlas jeho zákonného zástupce a ještě souhlas soudu. </a:t>
            </a:r>
          </a:p>
          <a:p>
            <a:r>
              <a:rPr lang="cs-CZ" dirty="0" smtClean="0"/>
              <a:t>S prováděním </a:t>
            </a:r>
            <a:r>
              <a:rPr lang="cs-CZ" dirty="0" err="1" smtClean="0"/>
              <a:t>psychochirurg</a:t>
            </a:r>
            <a:r>
              <a:rPr lang="cs-CZ" dirty="0" smtClean="0"/>
              <a:t>. výkonu lze započít, jen pokud k tomu dal pacient písemný souhlas bezprostředně před započetím výkonu. </a:t>
            </a:r>
            <a:endParaRPr lang="cs-CZ" dirty="0"/>
          </a:p>
          <a:p>
            <a:endParaRPr lang="cs-CZ" dirty="0"/>
          </a:p>
        </p:txBody>
      </p:sp>
    </p:spTree>
    <p:extLst>
      <p:ext uri="{BB962C8B-B14F-4D97-AF65-F5344CB8AC3E}">
        <p14:creationId xmlns:p14="http://schemas.microsoft.com/office/powerpoint/2010/main" val="276736541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f) – genetická vyšetření</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a:t>Genetické vyšetření </a:t>
            </a:r>
            <a:r>
              <a:rPr lang="cs-CZ" dirty="0" smtClean="0"/>
              <a:t>zahrnuje:</a:t>
            </a:r>
          </a:p>
          <a:p>
            <a:r>
              <a:rPr lang="cs-CZ" dirty="0" smtClean="0"/>
              <a:t>a) </a:t>
            </a:r>
            <a:r>
              <a:rPr lang="cs-CZ" b="1" dirty="0"/>
              <a:t>klinické </a:t>
            </a:r>
            <a:r>
              <a:rPr lang="cs-CZ" b="1" dirty="0" smtClean="0"/>
              <a:t>laboratorní vyšetření</a:t>
            </a:r>
          </a:p>
          <a:p>
            <a:r>
              <a:rPr lang="cs-CZ" dirty="0" smtClean="0"/>
              <a:t>b) </a:t>
            </a:r>
            <a:r>
              <a:rPr lang="cs-CZ" b="1" dirty="0" smtClean="0"/>
              <a:t>genetické laboratorní vyšetření</a:t>
            </a:r>
          </a:p>
          <a:p>
            <a:r>
              <a:rPr lang="cs-CZ" u="sng" dirty="0" smtClean="0"/>
              <a:t>Je možné ho provést pouze pro účely:</a:t>
            </a:r>
          </a:p>
          <a:p>
            <a:r>
              <a:rPr lang="cs-CZ" dirty="0" smtClean="0"/>
              <a:t>a) </a:t>
            </a:r>
            <a:r>
              <a:rPr lang="cs-CZ" b="1" dirty="0" smtClean="0"/>
              <a:t>zdravotních služeb </a:t>
            </a:r>
            <a:r>
              <a:rPr lang="cs-CZ" dirty="0" smtClean="0"/>
              <a:t>(např. k optimalizaci léčby, ke </a:t>
            </a:r>
            <a:r>
              <a:rPr lang="cs-CZ" dirty="0" err="1" smtClean="0"/>
              <a:t>screeningu</a:t>
            </a:r>
            <a:r>
              <a:rPr lang="cs-CZ" dirty="0" smtClean="0"/>
              <a:t> novorozenců za účelem geneticky podmíněných nemoci apod.)</a:t>
            </a:r>
          </a:p>
          <a:p>
            <a:r>
              <a:rPr lang="cs-CZ" dirty="0" smtClean="0"/>
              <a:t>b) biomedicínského </a:t>
            </a:r>
            <a:r>
              <a:rPr lang="cs-CZ" b="1" dirty="0" smtClean="0"/>
              <a:t>výzkumu</a:t>
            </a:r>
            <a:r>
              <a:rPr lang="cs-CZ" dirty="0" smtClean="0"/>
              <a:t> spojeného se zdravím a jeho poruchami.</a:t>
            </a:r>
          </a:p>
          <a:p>
            <a:r>
              <a:rPr lang="cs-CZ" dirty="0" smtClean="0"/>
              <a:t>Genetické vyšetření lze provést pacientovi na základě jeho písemného souhlasu, popř. souhlasu jeho ZZ.</a:t>
            </a:r>
          </a:p>
          <a:p>
            <a:r>
              <a:rPr lang="cs-CZ" u="sng" dirty="0"/>
              <a:t>Postup, jehož účelem je vytvořit lidskou bytost, která má shodný lidský genom s jinou lidskou bytostí, ať již živou či mrtvou, je zakázán.</a:t>
            </a:r>
          </a:p>
          <a:p>
            <a:r>
              <a:rPr lang="cs-CZ" dirty="0"/>
              <a:t>Dále je zakázáno přenášet celý lidský genom do buněk jiného živočišného druhu a naopak přenášet lidské embryo do pohlavních orgánů jiného živočišného druhu.</a:t>
            </a:r>
            <a:endParaRPr lang="cs-CZ" dirty="0" smtClean="0"/>
          </a:p>
          <a:p>
            <a:endParaRPr lang="cs-CZ" dirty="0"/>
          </a:p>
        </p:txBody>
      </p:sp>
    </p:spTree>
    <p:extLst>
      <p:ext uri="{BB962C8B-B14F-4D97-AF65-F5344CB8AC3E}">
        <p14:creationId xmlns:p14="http://schemas.microsoft.com/office/powerpoint/2010/main" val="124335799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Ad) A g) – odběry lidské krve a jejích složek</a:t>
            </a:r>
            <a:endParaRPr lang="cs-CZ" dirty="0"/>
          </a:p>
        </p:txBody>
      </p:sp>
      <p:sp>
        <p:nvSpPr>
          <p:cNvPr id="3" name="Zástupný symbol pro obsah 2"/>
          <p:cNvSpPr>
            <a:spLocks noGrp="1"/>
          </p:cNvSpPr>
          <p:nvPr>
            <p:ph idx="1"/>
          </p:nvPr>
        </p:nvSpPr>
        <p:spPr/>
        <p:txBody>
          <a:bodyPr>
            <a:noAutofit/>
          </a:bodyPr>
          <a:lstStyle/>
          <a:p>
            <a:r>
              <a:rPr lang="cs-CZ" sz="2000" u="sng" dirty="0"/>
              <a:t>Odběry lidské krve a jejích </a:t>
            </a:r>
            <a:r>
              <a:rPr lang="cs-CZ" sz="2000" u="sng" dirty="0" smtClean="0"/>
              <a:t>složek </a:t>
            </a:r>
            <a:r>
              <a:rPr lang="cs-CZ" sz="2000" u="sng" dirty="0"/>
              <a:t>pro výrobu transfuzních přípravků a krevních derivátů a pro použití u člověka může provádět jen poskytovatel oprávněný k takové výrobě podle </a:t>
            </a:r>
            <a:r>
              <a:rPr lang="cs-CZ" sz="2000" u="sng" dirty="0" smtClean="0"/>
              <a:t>zákona o léčivech.</a:t>
            </a:r>
          </a:p>
          <a:p>
            <a:r>
              <a:rPr lang="cs-CZ" sz="2000" u="sng" dirty="0" smtClean="0"/>
              <a:t>Krev pro uvedené účely nelze odebrat osobám:</a:t>
            </a:r>
          </a:p>
          <a:p>
            <a:r>
              <a:rPr lang="cs-CZ" sz="2000" dirty="0" smtClean="0"/>
              <a:t>a) nezletilým (kromě případů, kdy </a:t>
            </a:r>
            <a:r>
              <a:rPr lang="cs-CZ" sz="2000" dirty="0"/>
              <a:t>nelze odběr krve od nezletilého nahradit odběrem krve od osoby </a:t>
            </a:r>
            <a:r>
              <a:rPr lang="cs-CZ" sz="2000" dirty="0" smtClean="0"/>
              <a:t>zletilé),</a:t>
            </a:r>
            <a:endParaRPr lang="cs-CZ" sz="2000" dirty="0"/>
          </a:p>
          <a:p>
            <a:r>
              <a:rPr lang="cs-CZ" sz="2000" dirty="0"/>
              <a:t>b) umístěným v policejní cele, ve výkonu vazby, trestu odnětí svobody nebo zabezpečovací </a:t>
            </a:r>
            <a:r>
              <a:rPr lang="cs-CZ" sz="2000" dirty="0" smtClean="0"/>
              <a:t>detence či  </a:t>
            </a:r>
            <a:r>
              <a:rPr lang="cs-CZ" sz="2000" dirty="0"/>
              <a:t>umístěným </a:t>
            </a:r>
            <a:r>
              <a:rPr lang="cs-CZ" sz="2000" dirty="0" smtClean="0"/>
              <a:t>v zařízení pro výkon </a:t>
            </a:r>
            <a:r>
              <a:rPr lang="cs-CZ" sz="2000" dirty="0"/>
              <a:t>ústavní nebo ochranné </a:t>
            </a:r>
            <a:r>
              <a:rPr lang="cs-CZ" sz="2000" dirty="0" smtClean="0"/>
              <a:t>výchovy,</a:t>
            </a:r>
            <a:endParaRPr lang="cs-CZ" sz="2000" dirty="0"/>
          </a:p>
          <a:p>
            <a:r>
              <a:rPr lang="cs-CZ" sz="2000" dirty="0" smtClean="0"/>
              <a:t>c) </a:t>
            </a:r>
            <a:r>
              <a:rPr lang="cs-CZ" sz="2000" dirty="0"/>
              <a:t>při nařízené </a:t>
            </a:r>
            <a:r>
              <a:rPr lang="cs-CZ" sz="2000" dirty="0" smtClean="0"/>
              <a:t>izolaci či karanténě</a:t>
            </a:r>
            <a:endParaRPr lang="cs-CZ" sz="2000" dirty="0"/>
          </a:p>
          <a:p>
            <a:r>
              <a:rPr lang="cs-CZ" sz="2000" dirty="0" smtClean="0"/>
              <a:t>d) hospitalizovaným bez </a:t>
            </a:r>
            <a:r>
              <a:rPr lang="cs-CZ" sz="2000" dirty="0"/>
              <a:t>jejich souhlasu.</a:t>
            </a:r>
          </a:p>
          <a:p>
            <a:r>
              <a:rPr lang="cs-CZ" sz="2000" dirty="0" smtClean="0"/>
              <a:t> </a:t>
            </a:r>
            <a:r>
              <a:rPr lang="cs-CZ" sz="2000" u="sng" dirty="0" smtClean="0"/>
              <a:t>Za </a:t>
            </a:r>
            <a:r>
              <a:rPr lang="cs-CZ" sz="2000" u="sng" dirty="0"/>
              <a:t>odebranou krev nevzniká osobě, které byla krev odebrána, nárok na finanční odměnu, s výjimkou účelně vynaložených výdajů spojených s odběrem krve, o které osoba požádá, a to do max. výše 5 % minimální </a:t>
            </a:r>
            <a:r>
              <a:rPr lang="cs-CZ" sz="2000" u="sng" dirty="0" smtClean="0"/>
              <a:t>mzdy.</a:t>
            </a:r>
            <a:endParaRPr lang="cs-CZ" sz="2000" dirty="0" smtClean="0"/>
          </a:p>
          <a:p>
            <a:endParaRPr lang="cs-CZ" sz="2100" dirty="0"/>
          </a:p>
        </p:txBody>
      </p:sp>
    </p:spTree>
    <p:extLst>
      <p:ext uri="{BB962C8B-B14F-4D97-AF65-F5344CB8AC3E}">
        <p14:creationId xmlns:p14="http://schemas.microsoft.com/office/powerpoint/2010/main" val="297710687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200" dirty="0" smtClean="0"/>
              <a:t>Ad) B) – ověřování nových postupů  použitím metody doposud nezavedené v klinické praxi na živém člověku</a:t>
            </a:r>
            <a:endParaRPr lang="cs-CZ" sz="3200" dirty="0"/>
          </a:p>
        </p:txBody>
      </p:sp>
      <p:sp>
        <p:nvSpPr>
          <p:cNvPr id="3" name="Zástupný symbol pro obsah 2"/>
          <p:cNvSpPr>
            <a:spLocks noGrp="1"/>
          </p:cNvSpPr>
          <p:nvPr>
            <p:ph idx="1"/>
          </p:nvPr>
        </p:nvSpPr>
        <p:spPr/>
        <p:txBody>
          <a:bodyPr>
            <a:normAutofit lnSpcReduction="10000"/>
          </a:bodyPr>
          <a:lstStyle/>
          <a:p>
            <a:r>
              <a:rPr lang="cs-CZ" sz="2000" dirty="0"/>
              <a:t>Na živém člověku lze provádět ověřování nových postupů v oblasti preventivní, diagnostické a léčebné péče nebo biomedicínského výzkumu spojeného se zdravím a jeho poruchami použitím </a:t>
            </a:r>
            <a:r>
              <a:rPr lang="cs-CZ" sz="2000" dirty="0" smtClean="0"/>
              <a:t>nezavedené metody</a:t>
            </a:r>
            <a:r>
              <a:rPr lang="cs-CZ" sz="2000" dirty="0"/>
              <a:t>, </a:t>
            </a:r>
            <a:r>
              <a:rPr lang="cs-CZ" sz="2000" dirty="0" smtClean="0"/>
              <a:t>pouze </a:t>
            </a:r>
            <a:r>
              <a:rPr lang="cs-CZ" sz="2000" dirty="0"/>
              <a:t>za podmínek stanovených tímto zákonem</a:t>
            </a:r>
            <a:r>
              <a:rPr lang="cs-CZ" sz="2000" dirty="0" smtClean="0"/>
              <a:t>.</a:t>
            </a:r>
          </a:p>
          <a:p>
            <a:r>
              <a:rPr lang="cs-CZ" sz="2000" b="1" u="sng" dirty="0"/>
              <a:t>Ověřování nezavedené metody lze provádět pouze za předpokladu, že</a:t>
            </a:r>
          </a:p>
          <a:p>
            <a:r>
              <a:rPr lang="cs-CZ" sz="2000" dirty="0"/>
              <a:t>a) pacient, na němž má být nezavedená metoda </a:t>
            </a:r>
            <a:r>
              <a:rPr lang="cs-CZ" sz="2000" dirty="0" smtClean="0"/>
              <a:t>ověřována, s tím </a:t>
            </a:r>
            <a:r>
              <a:rPr lang="cs-CZ" sz="2000" dirty="0"/>
              <a:t>udělil </a:t>
            </a:r>
            <a:r>
              <a:rPr lang="cs-CZ" sz="2000" u="sng" dirty="0" smtClean="0"/>
              <a:t>písemný souhlas</a:t>
            </a:r>
            <a:r>
              <a:rPr lang="cs-CZ" sz="2000" dirty="0" smtClean="0"/>
              <a:t>,</a:t>
            </a:r>
            <a:endParaRPr lang="cs-CZ" sz="2000" dirty="0"/>
          </a:p>
          <a:p>
            <a:r>
              <a:rPr lang="cs-CZ" sz="2000" dirty="0"/>
              <a:t>b) lze očekávat, že nezavedená metoda přinese </a:t>
            </a:r>
            <a:r>
              <a:rPr lang="cs-CZ" sz="2000" u="sng" dirty="0"/>
              <a:t>příznivé výsledky ve prospěch pacienta</a:t>
            </a:r>
            <a:r>
              <a:rPr lang="cs-CZ" sz="2000" dirty="0"/>
              <a:t>, na němž má být </a:t>
            </a:r>
            <a:r>
              <a:rPr lang="cs-CZ" sz="2000" dirty="0" smtClean="0"/>
              <a:t>ověřována,</a:t>
            </a:r>
            <a:endParaRPr lang="cs-CZ" sz="2000" dirty="0"/>
          </a:p>
          <a:p>
            <a:r>
              <a:rPr lang="cs-CZ" sz="2000" dirty="0"/>
              <a:t>c) </a:t>
            </a:r>
            <a:r>
              <a:rPr lang="cs-CZ" sz="2000" u="sng" dirty="0"/>
              <a:t>ověření nezavedené metody nelze dosáhnout </a:t>
            </a:r>
            <a:r>
              <a:rPr lang="cs-CZ" sz="2000" dirty="0"/>
              <a:t>se srovnatelnou účinností </a:t>
            </a:r>
            <a:r>
              <a:rPr lang="cs-CZ" sz="2000" u="sng" dirty="0"/>
              <a:t>jiným způsobem </a:t>
            </a:r>
            <a:r>
              <a:rPr lang="cs-CZ" sz="2000" dirty="0"/>
              <a:t>a</a:t>
            </a:r>
          </a:p>
          <a:p>
            <a:r>
              <a:rPr lang="cs-CZ" sz="2000" dirty="0"/>
              <a:t>d) </a:t>
            </a:r>
            <a:r>
              <a:rPr lang="cs-CZ" sz="2000" u="sng" dirty="0"/>
              <a:t>nehrozí</a:t>
            </a:r>
            <a:r>
              <a:rPr lang="cs-CZ" sz="2000" dirty="0"/>
              <a:t> opodstatněné </a:t>
            </a:r>
            <a:r>
              <a:rPr lang="cs-CZ" sz="2000" u="sng" dirty="0"/>
              <a:t>nebezpečí, že následkem ověřování nezavedené metody dojde k dlouhodobému nebo vážnému poškození zdraví pacienta</a:t>
            </a:r>
            <a:r>
              <a:rPr lang="cs-CZ" sz="2000" dirty="0"/>
              <a:t>, na němž má být nezavedená metoda ověřována.</a:t>
            </a:r>
          </a:p>
          <a:p>
            <a:endParaRPr lang="cs-CZ" sz="2000" dirty="0"/>
          </a:p>
        </p:txBody>
      </p:sp>
    </p:spTree>
    <p:extLst>
      <p:ext uri="{BB962C8B-B14F-4D97-AF65-F5344CB8AC3E}">
        <p14:creationId xmlns:p14="http://schemas.microsoft.com/office/powerpoint/2010/main" val="40278655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Ověřování nelze provádět na osobách ve výkonu vazby, trestu odnětí svobody nebo zabezpečovací detence, </a:t>
            </a:r>
            <a:r>
              <a:rPr lang="cs-CZ" dirty="0"/>
              <a:t>pokud takové ověření není jedinou možnou alternativou léčby u jinak neléčitelného onemocnění</a:t>
            </a:r>
            <a:r>
              <a:rPr lang="cs-CZ" dirty="0" smtClean="0"/>
              <a:t>.</a:t>
            </a:r>
          </a:p>
          <a:p>
            <a:r>
              <a:rPr lang="cs-CZ" dirty="0"/>
              <a:t>Ověřování nezavedené metody může provádět </a:t>
            </a:r>
            <a:r>
              <a:rPr lang="cs-CZ" dirty="0" smtClean="0"/>
              <a:t>jen poskytovatel</a:t>
            </a:r>
            <a:r>
              <a:rPr lang="cs-CZ" dirty="0"/>
              <a:t>, kterému </a:t>
            </a:r>
            <a:r>
              <a:rPr lang="cs-CZ" dirty="0" smtClean="0"/>
              <a:t>MZ </a:t>
            </a:r>
            <a:r>
              <a:rPr lang="cs-CZ" dirty="0"/>
              <a:t>udělilo povolení k ověřování nezavedené </a:t>
            </a:r>
            <a:r>
              <a:rPr lang="cs-CZ" dirty="0" smtClean="0"/>
              <a:t>metody.</a:t>
            </a:r>
          </a:p>
          <a:p>
            <a:r>
              <a:rPr lang="cs-CZ" dirty="0" smtClean="0"/>
              <a:t>Poskytovatel, který hodlá ověřovat nezavedenou metodu, musí sestavit pro tento účel </a:t>
            </a:r>
            <a:r>
              <a:rPr lang="cs-CZ" u="sng" dirty="0" smtClean="0"/>
              <a:t>etickou komisi </a:t>
            </a:r>
            <a:r>
              <a:rPr lang="cs-CZ" dirty="0" smtClean="0"/>
              <a:t>a </a:t>
            </a:r>
            <a:r>
              <a:rPr lang="cs-CZ" u="sng" dirty="0" smtClean="0"/>
              <a:t>uzavřít pojištění odpovědnosti za škodu na zdraví</a:t>
            </a:r>
            <a:r>
              <a:rPr lang="cs-CZ" dirty="0" smtClean="0"/>
              <a:t> způsobenou pacientům v souvislosti s ověřováním nezavedené metody.  </a:t>
            </a:r>
          </a:p>
          <a:p>
            <a:r>
              <a:rPr lang="cs-CZ" dirty="0" smtClean="0"/>
              <a:t>Poskytovatel </a:t>
            </a:r>
            <a:r>
              <a:rPr lang="cs-CZ" dirty="0"/>
              <a:t>je povinen předložit do 30 dnů po ukončení ověřování nezavedené metody MZ závěrečnou zprávu o výsledku ověřování a </a:t>
            </a:r>
            <a:r>
              <a:rPr lang="cs-CZ" u="sng" dirty="0"/>
              <a:t>MZ pak uzná nebo neuzná nezavedenou metodu jako standardní </a:t>
            </a:r>
            <a:r>
              <a:rPr lang="cs-CZ" dirty="0"/>
              <a:t>– informuje pak o tom ve svém Věstníku</a:t>
            </a:r>
            <a:r>
              <a:rPr lang="cs-CZ" dirty="0" smtClean="0"/>
              <a:t>. </a:t>
            </a:r>
            <a:endParaRPr lang="cs-CZ" dirty="0"/>
          </a:p>
        </p:txBody>
      </p:sp>
    </p:spTree>
    <p:extLst>
      <p:ext uri="{BB962C8B-B14F-4D97-AF65-F5344CB8AC3E}">
        <p14:creationId xmlns:p14="http://schemas.microsoft.com/office/powerpoint/2010/main" val="33398159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67544" y="1196752"/>
            <a:ext cx="8229600" cy="4813995"/>
          </a:xfrm>
        </p:spPr>
        <p:txBody>
          <a:bodyPr>
            <a:noAutofit/>
          </a:bodyPr>
          <a:lstStyle/>
          <a:p>
            <a:pPr algn="just"/>
            <a:r>
              <a:rPr lang="cs-CZ" sz="2300" dirty="0" smtClean="0"/>
              <a:t>Pokud upravoval zákon č. 20/1966 Sb.  nějakou věc odchylně od Úmluvy o biomedicíně  nebo jakékoliv jiné mezinárodní smlouvy obdobné povahy (například zužoval rozsah práv zaručených Úmluvou, použila se Úmluva, nikoli zákon) </a:t>
            </a:r>
            <a:r>
              <a:rPr lang="cs-CZ" sz="2300" dirty="0" smtClean="0">
                <a:sym typeface="Wingdings"/>
              </a:rPr>
              <a:t> </a:t>
            </a:r>
            <a:r>
              <a:rPr lang="cs-CZ" sz="2300" dirty="0" smtClean="0"/>
              <a:t>nutnost legislativní změny v oblasti </a:t>
            </a:r>
            <a:r>
              <a:rPr lang="cs-CZ" sz="2300" u="sng" dirty="0" smtClean="0"/>
              <a:t>vztahu </a:t>
            </a:r>
            <a:r>
              <a:rPr lang="cs-CZ" sz="2300" b="1" u="sng" dirty="0" smtClean="0"/>
              <a:t>poskytovatel zdravotních služeb – pacient</a:t>
            </a:r>
            <a:r>
              <a:rPr lang="cs-CZ" sz="2300" dirty="0" smtClean="0"/>
              <a:t>, neboť dosavadní právní úprava reprezentovaná zejména uvedeným zákonem, nemohla do budoucna stačit.</a:t>
            </a:r>
          </a:p>
          <a:p>
            <a:pPr algn="just"/>
            <a:r>
              <a:rPr lang="cs-CZ" sz="2300" dirty="0" smtClean="0"/>
              <a:t>Úmluva se definitivně stala </a:t>
            </a:r>
            <a:r>
              <a:rPr lang="cs-CZ" sz="2300" u="sng" dirty="0" smtClean="0"/>
              <a:t>základním stavebním kamenem nové právní úpravy medicínského práva</a:t>
            </a:r>
            <a:r>
              <a:rPr lang="cs-CZ" sz="2300" dirty="0" smtClean="0"/>
              <a:t>.</a:t>
            </a:r>
          </a:p>
          <a:p>
            <a:pPr algn="just"/>
            <a:r>
              <a:rPr lang="cs-CZ" sz="2300" dirty="0" smtClean="0"/>
              <a:t>Všechny právní předpisy, které byly přijímány po roce 2001 a zároveň alespoň částečně regulují vztah lékař–pacient, již vycházejí z katalogu základních práv obsažených v Úmluvě, což významně dopomohlo pozměnit tvář českého zdravotnického práva, i v evropském kontextu.</a:t>
            </a:r>
            <a:endParaRPr lang="cs-CZ" sz="2300" dirty="0"/>
          </a:p>
        </p:txBody>
      </p:sp>
    </p:spTree>
    <p:extLst>
      <p:ext uri="{BB962C8B-B14F-4D97-AF65-F5344CB8AC3E}">
        <p14:creationId xmlns:p14="http://schemas.microsoft.com/office/powerpoint/2010/main" val="4009755994"/>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600" dirty="0" smtClean="0"/>
              <a:t>Ad) C) Posudková péče, lékařské posudky, </a:t>
            </a:r>
            <a:r>
              <a:rPr lang="cs-CZ" sz="3600" dirty="0" err="1" smtClean="0"/>
              <a:t>pracovnělékařské</a:t>
            </a:r>
            <a:r>
              <a:rPr lang="cs-CZ" sz="3600" dirty="0" smtClean="0"/>
              <a:t> služby, posuzování nemocí z povolání</a:t>
            </a:r>
            <a:endParaRPr lang="cs-CZ" sz="3600" dirty="0"/>
          </a:p>
        </p:txBody>
      </p:sp>
      <p:sp>
        <p:nvSpPr>
          <p:cNvPr id="3" name="Zástupný symbol pro obsah 2"/>
          <p:cNvSpPr>
            <a:spLocks noGrp="1"/>
          </p:cNvSpPr>
          <p:nvPr>
            <p:ph idx="1"/>
          </p:nvPr>
        </p:nvSpPr>
        <p:spPr/>
        <p:txBody>
          <a:bodyPr>
            <a:noAutofit/>
          </a:bodyPr>
          <a:lstStyle/>
          <a:p>
            <a:r>
              <a:rPr lang="cs-CZ" sz="1900" b="1" u="sng" dirty="0" smtClean="0"/>
              <a:t>I. Posudková péče a lékařské prohlídky</a:t>
            </a:r>
          </a:p>
          <a:p>
            <a:r>
              <a:rPr lang="cs-CZ" sz="1900" dirty="0" smtClean="0"/>
              <a:t>Posudkovou péčí se rozumí posuzování:</a:t>
            </a:r>
            <a:endParaRPr lang="cs-CZ" sz="1900" dirty="0"/>
          </a:p>
          <a:p>
            <a:r>
              <a:rPr lang="cs-CZ" sz="1900" dirty="0"/>
              <a:t>a) zdravotní způsobilosti ke vzdělávání </a:t>
            </a:r>
            <a:r>
              <a:rPr lang="cs-CZ" sz="1900" dirty="0" smtClean="0"/>
              <a:t> </a:t>
            </a:r>
            <a:r>
              <a:rPr lang="cs-CZ" sz="1900" dirty="0"/>
              <a:t>pro potřeby škol a školských zařízení nebo k tělesné výchově a sportu nebo k jiným </a:t>
            </a:r>
            <a:r>
              <a:rPr lang="cs-CZ" sz="1900" dirty="0" smtClean="0"/>
              <a:t>činnostem,</a:t>
            </a:r>
            <a:endParaRPr lang="cs-CZ" sz="1900" dirty="0"/>
          </a:p>
          <a:p>
            <a:r>
              <a:rPr lang="cs-CZ" sz="1900" dirty="0"/>
              <a:t>b) zdravotní způsobilosti pro potřebu a na žádost správních orgánů nebo jiných orgánů v případech stanovených </a:t>
            </a:r>
            <a:r>
              <a:rPr lang="cs-CZ" sz="1900" dirty="0" smtClean="0"/>
              <a:t>právními </a:t>
            </a:r>
            <a:r>
              <a:rPr lang="cs-CZ" sz="1900" dirty="0"/>
              <a:t>předpisy,</a:t>
            </a:r>
          </a:p>
          <a:p>
            <a:r>
              <a:rPr lang="cs-CZ" sz="1900" dirty="0"/>
              <a:t>c) zdravotní způsobilosti na vyžádání pacientem nebo </a:t>
            </a:r>
            <a:r>
              <a:rPr lang="cs-CZ" sz="1900" dirty="0" smtClean="0"/>
              <a:t>ZZ </a:t>
            </a:r>
            <a:r>
              <a:rPr lang="cs-CZ" sz="1900" dirty="0"/>
              <a:t>pacienta nebo </a:t>
            </a:r>
            <a:r>
              <a:rPr lang="cs-CZ" sz="1900" dirty="0" smtClean="0"/>
              <a:t>s </a:t>
            </a:r>
            <a:r>
              <a:rPr lang="cs-CZ" sz="1900" dirty="0"/>
              <a:t>jejich souhlasem na vyžádání právnickou osobou,</a:t>
            </a:r>
          </a:p>
          <a:p>
            <a:r>
              <a:rPr lang="cs-CZ" sz="1900" dirty="0"/>
              <a:t>d) zdravotní způsobilosti k práci na základě </a:t>
            </a:r>
            <a:r>
              <a:rPr lang="cs-CZ" sz="1900" dirty="0" err="1"/>
              <a:t>pracovnělékařské</a:t>
            </a:r>
            <a:r>
              <a:rPr lang="cs-CZ" sz="1900" dirty="0"/>
              <a:t> prohlídky; </a:t>
            </a:r>
            <a:r>
              <a:rPr lang="cs-CZ" sz="1900" dirty="0" smtClean="0"/>
              <a:t>zejména </a:t>
            </a:r>
            <a:r>
              <a:rPr lang="cs-CZ" sz="1900" dirty="0"/>
              <a:t>posuzování zdravotní způsobilosti zaměstnanců nebo osob ucházejících se o zaměstnání,</a:t>
            </a:r>
          </a:p>
          <a:p>
            <a:r>
              <a:rPr lang="cs-CZ" sz="1900" dirty="0"/>
              <a:t>e) zdravotního stavu v souvislosti s nemocí z povolání nebo ohrožením nemocí z </a:t>
            </a:r>
            <a:r>
              <a:rPr lang="cs-CZ" sz="1900" dirty="0" smtClean="0"/>
              <a:t>povolání, </a:t>
            </a:r>
          </a:p>
          <a:p>
            <a:r>
              <a:rPr lang="cs-CZ" sz="1900" dirty="0" smtClean="0"/>
              <a:t>f</a:t>
            </a:r>
            <a:r>
              <a:rPr lang="cs-CZ" sz="1900" dirty="0"/>
              <a:t>) zdravotního stavu pro účely nemocenského pojištění a pro potřeby úřadu práce,</a:t>
            </a:r>
          </a:p>
          <a:p>
            <a:r>
              <a:rPr lang="cs-CZ" sz="1900" dirty="0"/>
              <a:t>g) zdravotního stavu pacienta pro jiné účely</a:t>
            </a:r>
            <a:r>
              <a:rPr lang="cs-CZ" sz="1900" dirty="0" smtClean="0"/>
              <a:t>.</a:t>
            </a:r>
            <a:r>
              <a:rPr lang="cs-CZ" sz="1900" dirty="0"/>
              <a:t/>
            </a:r>
            <a:br>
              <a:rPr lang="cs-CZ" sz="1900" dirty="0"/>
            </a:br>
            <a:endParaRPr lang="cs-CZ" sz="1900" dirty="0"/>
          </a:p>
        </p:txBody>
      </p:sp>
    </p:spTree>
    <p:extLst>
      <p:ext uri="{BB962C8B-B14F-4D97-AF65-F5344CB8AC3E}">
        <p14:creationId xmlns:p14="http://schemas.microsoft.com/office/powerpoint/2010/main" val="117308612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rmAutofit fontScale="77500" lnSpcReduction="20000"/>
          </a:bodyPr>
          <a:lstStyle/>
          <a:p>
            <a:r>
              <a:rPr lang="cs-CZ" dirty="0" smtClean="0"/>
              <a:t>Lékařský posudek se vydává na základě výsledků lékařské prohlídky, výpisu ze zdravotní dokumentace a posouzení zdravotní náročnosti příslušné činnosti (práce, služby, vzdělávání, sportu, tělesné výchovy aj. činnosti).</a:t>
            </a:r>
          </a:p>
          <a:p>
            <a:r>
              <a:rPr lang="cs-CZ" dirty="0" smtClean="0"/>
              <a:t>Vydává ho registrující poskytovatel posuzované osoby – zpravidla jím je lékař se způsobilostí v oboru všeobecné praktické lékařství  nebo v oboru praktický lékař pro děti a dorost.</a:t>
            </a:r>
          </a:p>
          <a:p>
            <a:r>
              <a:rPr lang="cs-CZ" dirty="0" smtClean="0"/>
              <a:t>Z lékařského posudku musí být zřejmé, zda je posuzovaná osoba pro daný účel zdravotně </a:t>
            </a:r>
            <a:r>
              <a:rPr lang="cs-CZ" u="sng" dirty="0" smtClean="0"/>
              <a:t>způsobilá či nikoliv </a:t>
            </a:r>
            <a:r>
              <a:rPr lang="cs-CZ" dirty="0" smtClean="0"/>
              <a:t>nebo </a:t>
            </a:r>
            <a:r>
              <a:rPr lang="cs-CZ" u="sng" dirty="0" smtClean="0"/>
              <a:t>způsobilá s podmínkou.</a:t>
            </a:r>
            <a:r>
              <a:rPr lang="cs-CZ" dirty="0" smtClean="0"/>
              <a:t> </a:t>
            </a:r>
          </a:p>
          <a:p>
            <a:r>
              <a:rPr lang="cs-CZ" dirty="0" smtClean="0"/>
              <a:t>Součástí posudku musí být </a:t>
            </a:r>
            <a:r>
              <a:rPr lang="cs-CZ" u="sng" dirty="0" smtClean="0"/>
              <a:t>poučení o možnosti podat návrh na jeho přezkoumání.</a:t>
            </a:r>
          </a:p>
          <a:p>
            <a:r>
              <a:rPr lang="cs-CZ" dirty="0" smtClean="0"/>
              <a:t>Posudek je součástí zdravotnické dokumentace a návrhy na vydání lékařského posudku </a:t>
            </a:r>
            <a:r>
              <a:rPr lang="cs-CZ" u="sng" dirty="0" smtClean="0"/>
              <a:t>hradí ten, kdo o něj žádá</a:t>
            </a:r>
            <a:r>
              <a:rPr lang="cs-CZ" dirty="0" smtClean="0"/>
              <a:t>.</a:t>
            </a:r>
          </a:p>
          <a:p>
            <a:endParaRPr lang="cs-CZ" dirty="0"/>
          </a:p>
        </p:txBody>
      </p:sp>
    </p:spTree>
    <p:extLst>
      <p:ext uri="{BB962C8B-B14F-4D97-AF65-F5344CB8AC3E}">
        <p14:creationId xmlns:p14="http://schemas.microsoft.com/office/powerpoint/2010/main" val="288269034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endParaRPr lang="cs-CZ" dirty="0"/>
          </a:p>
        </p:txBody>
      </p:sp>
      <p:sp>
        <p:nvSpPr>
          <p:cNvPr id="3" name="Zástupný symbol pro obsah 2"/>
          <p:cNvSpPr>
            <a:spLocks noGrp="1"/>
          </p:cNvSpPr>
          <p:nvPr>
            <p:ph idx="1"/>
          </p:nvPr>
        </p:nvSpPr>
        <p:spPr>
          <a:xfrm>
            <a:off x="457200" y="1052736"/>
            <a:ext cx="8229600" cy="5073427"/>
          </a:xfrm>
        </p:spPr>
        <p:txBody>
          <a:bodyPr>
            <a:normAutofit fontScale="70000" lnSpcReduction="20000"/>
          </a:bodyPr>
          <a:lstStyle/>
          <a:p>
            <a:endParaRPr lang="cs-CZ" b="1" u="sng" dirty="0" smtClean="0"/>
          </a:p>
          <a:p>
            <a:r>
              <a:rPr lang="cs-CZ" b="1" u="sng" dirty="0" smtClean="0"/>
              <a:t>II. </a:t>
            </a:r>
            <a:r>
              <a:rPr lang="cs-CZ" b="1" u="sng" dirty="0" err="1" smtClean="0"/>
              <a:t>Pracovnělékařské</a:t>
            </a:r>
            <a:r>
              <a:rPr lang="cs-CZ" b="1" u="sng" dirty="0" smtClean="0"/>
              <a:t> služby</a:t>
            </a:r>
          </a:p>
          <a:p>
            <a:r>
              <a:rPr lang="cs-CZ" u="sng" dirty="0" smtClean="0"/>
              <a:t>Jsou zdravotní služby preventivní, jejich součástí je hodnocení vlivu pracovní činnosti, </a:t>
            </a:r>
            <a:r>
              <a:rPr lang="cs-CZ" u="sng" dirty="0"/>
              <a:t>pracovního prostředí a pracovních podmínek na zdraví</a:t>
            </a:r>
            <a:r>
              <a:rPr lang="cs-CZ" dirty="0"/>
              <a:t>, provádění </a:t>
            </a:r>
            <a:r>
              <a:rPr lang="cs-CZ" dirty="0" err="1"/>
              <a:t>pracovnělékařských</a:t>
            </a:r>
            <a:r>
              <a:rPr lang="cs-CZ" dirty="0"/>
              <a:t> prohlídek, které jsou preventivními prohlídkami, a hodnocení zdravotního stavu za účelem posuzování zdravotní způsobilosti k práci, poradenství zaměřené na ochranu zdraví při práci a ochranu před pracovními úrazy, nemocemi z povolání a nemocemi souvisejícími s prací, školení v poskytování první pomoci a pravidelný dohled na pracovištích a nad výkonem práce.</a:t>
            </a:r>
            <a:r>
              <a:rPr lang="cs-CZ" dirty="0" smtClean="0"/>
              <a:t> </a:t>
            </a:r>
          </a:p>
          <a:p>
            <a:r>
              <a:rPr lang="cs-CZ" dirty="0" err="1" smtClean="0"/>
              <a:t>Pracovnělékařské</a:t>
            </a:r>
            <a:r>
              <a:rPr lang="cs-CZ" dirty="0" smtClean="0"/>
              <a:t> služby pro zaměstnance a osoby ucházející se o zaměstnání </a:t>
            </a:r>
            <a:r>
              <a:rPr lang="cs-CZ" u="sng" dirty="0" smtClean="0"/>
              <a:t>zajišťuje a hradí zaměstnavatel</a:t>
            </a:r>
            <a:r>
              <a:rPr lang="cs-CZ" dirty="0" smtClean="0"/>
              <a:t> za podmínek stanovených pracovními právními předpisy.</a:t>
            </a:r>
          </a:p>
          <a:p>
            <a:r>
              <a:rPr lang="cs-CZ" dirty="0" smtClean="0"/>
              <a:t>Poskytovatelem </a:t>
            </a:r>
            <a:r>
              <a:rPr lang="cs-CZ" dirty="0" err="1" smtClean="0"/>
              <a:t>pracovnělékařských</a:t>
            </a:r>
            <a:r>
              <a:rPr lang="cs-CZ" dirty="0" smtClean="0"/>
              <a:t> služeb je poskytovatel v oboru </a:t>
            </a:r>
            <a:r>
              <a:rPr lang="cs-CZ" u="sng" dirty="0" smtClean="0"/>
              <a:t>všeobecného lékařství nebo v oboru pracovního lékařství.</a:t>
            </a:r>
            <a:r>
              <a:rPr lang="cs-CZ" dirty="0" smtClean="0"/>
              <a:t>  </a:t>
            </a:r>
            <a:endParaRPr lang="cs-CZ" dirty="0"/>
          </a:p>
        </p:txBody>
      </p:sp>
    </p:spTree>
    <p:extLst>
      <p:ext uri="{BB962C8B-B14F-4D97-AF65-F5344CB8AC3E}">
        <p14:creationId xmlns:p14="http://schemas.microsoft.com/office/powerpoint/2010/main" val="360067116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b="1" u="sng" dirty="0" smtClean="0"/>
              <a:t>III. Nemoci z povolání</a:t>
            </a:r>
          </a:p>
          <a:p>
            <a:r>
              <a:rPr lang="cs-CZ" dirty="0" smtClean="0"/>
              <a:t>Zdravotní </a:t>
            </a:r>
            <a:r>
              <a:rPr lang="cs-CZ" dirty="0"/>
              <a:t>stav osoby v souvislosti s nemocí z povolání zjišťují a posuzují poskytovatelé </a:t>
            </a:r>
            <a:r>
              <a:rPr lang="cs-CZ" dirty="0" err="1"/>
              <a:t>pracovnělékařských</a:t>
            </a:r>
            <a:r>
              <a:rPr lang="cs-CZ" dirty="0"/>
              <a:t> služeb.</a:t>
            </a:r>
          </a:p>
          <a:p>
            <a:r>
              <a:rPr lang="cs-CZ" dirty="0" smtClean="0"/>
              <a:t>Nemoci </a:t>
            </a:r>
            <a:r>
              <a:rPr lang="cs-CZ" dirty="0"/>
              <a:t>z povolání posuzují, uznávají a vývoj zdravotního stavu osoby s uznanou nemocí z povolání sledují poskytovatelé v oboru pracovní </a:t>
            </a:r>
            <a:r>
              <a:rPr lang="cs-CZ" dirty="0" smtClean="0"/>
              <a:t>lékařství. Posuzujícím </a:t>
            </a:r>
            <a:r>
              <a:rPr lang="cs-CZ" dirty="0"/>
              <a:t>lékařem je lékař se specializovanou způsobilostí nebo se zvláštní odbornou způsobilostí v oboru pracovní lékařství</a:t>
            </a:r>
            <a:r>
              <a:rPr lang="cs-CZ" dirty="0" smtClean="0"/>
              <a:t>.</a:t>
            </a:r>
            <a:r>
              <a:rPr lang="cs-CZ" dirty="0"/>
              <a:t/>
            </a:r>
            <a:br>
              <a:rPr lang="cs-CZ" dirty="0"/>
            </a:br>
            <a:endParaRPr lang="cs-CZ" dirty="0"/>
          </a:p>
        </p:txBody>
      </p:sp>
    </p:spTree>
    <p:extLst>
      <p:ext uri="{BB962C8B-B14F-4D97-AF65-F5344CB8AC3E}">
        <p14:creationId xmlns:p14="http://schemas.microsoft.com/office/powerpoint/2010/main" val="85486675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Ad D) Lékařské ozáření a klinické audity</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I. Lékařské ozáření</a:t>
            </a:r>
          </a:p>
          <a:p>
            <a:r>
              <a:rPr lang="cs-CZ" dirty="0" smtClean="0"/>
              <a:t>Rozumí se jím </a:t>
            </a:r>
            <a:r>
              <a:rPr lang="cs-CZ" u="sng" dirty="0"/>
              <a:t>ozáření fyzických osob podle jiného právního předpisu</a:t>
            </a:r>
            <a:r>
              <a:rPr lang="cs-CZ" dirty="0" smtClean="0"/>
              <a:t>.</a:t>
            </a:r>
          </a:p>
          <a:p>
            <a:r>
              <a:rPr lang="cs-CZ" u="sng" dirty="0"/>
              <a:t>Poskytovatel poskytující zdravotní služby, jejichž součástí je lékařské ozáření, je </a:t>
            </a:r>
            <a:r>
              <a:rPr lang="cs-CZ" u="sng" dirty="0" smtClean="0"/>
              <a:t>povinen:</a:t>
            </a:r>
          </a:p>
          <a:p>
            <a:r>
              <a:rPr lang="cs-CZ" dirty="0" smtClean="0"/>
              <a:t>a) provést lékařské ozáření jen v případě, že prokáže jeho přínos ve srovnání s újmou, která může ozáření způsobit;</a:t>
            </a:r>
          </a:p>
          <a:p>
            <a:r>
              <a:rPr lang="cs-CZ" dirty="0" smtClean="0"/>
              <a:t>b) </a:t>
            </a:r>
            <a:r>
              <a:rPr lang="cs-CZ" dirty="0"/>
              <a:t>vypracovat místní radiologické standardy </a:t>
            </a:r>
            <a:r>
              <a:rPr lang="cs-CZ" dirty="0" smtClean="0"/>
              <a:t>a </a:t>
            </a:r>
            <a:r>
              <a:rPr lang="cs-CZ" dirty="0"/>
              <a:t>zajistit jejich </a:t>
            </a:r>
            <a:r>
              <a:rPr lang="cs-CZ" dirty="0" smtClean="0"/>
              <a:t>dodržování;</a:t>
            </a:r>
          </a:p>
          <a:p>
            <a:r>
              <a:rPr lang="cs-CZ" dirty="0" smtClean="0"/>
              <a:t>c) vypracovat interní klinický audit a odstranit případné zjištěné nedostatky;</a:t>
            </a:r>
          </a:p>
          <a:p>
            <a:r>
              <a:rPr lang="cs-CZ" dirty="0" smtClean="0"/>
              <a:t>d) zajistit provedení externího klinického auditu </a:t>
            </a:r>
            <a:r>
              <a:rPr lang="cs-CZ" dirty="0"/>
              <a:t>k tomu oprávněnými </a:t>
            </a:r>
            <a:r>
              <a:rPr lang="cs-CZ" dirty="0" smtClean="0"/>
              <a:t>osobami a odstranit případné zjištěné nedostatky;</a:t>
            </a:r>
          </a:p>
          <a:p>
            <a:r>
              <a:rPr lang="cs-CZ" dirty="0" smtClean="0"/>
              <a:t>d) </a:t>
            </a:r>
            <a:r>
              <a:rPr lang="cs-CZ" dirty="0"/>
              <a:t>zajistit dodržování pravidel radiační </a:t>
            </a:r>
            <a:r>
              <a:rPr lang="cs-CZ" dirty="0" smtClean="0"/>
              <a:t>ochrany.  </a:t>
            </a:r>
            <a:endParaRPr lang="cs-CZ" dirty="0"/>
          </a:p>
        </p:txBody>
      </p:sp>
    </p:spTree>
    <p:extLst>
      <p:ext uri="{BB962C8B-B14F-4D97-AF65-F5344CB8AC3E}">
        <p14:creationId xmlns:p14="http://schemas.microsoft.com/office/powerpoint/2010/main" val="375469462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r>
              <a:rPr lang="cs-CZ" sz="2300" b="1" u="sng" dirty="0" smtClean="0"/>
              <a:t>II. Klinické audity (interní a externí)</a:t>
            </a:r>
          </a:p>
          <a:p>
            <a:r>
              <a:rPr lang="cs-CZ" sz="2300" dirty="0"/>
              <a:t>Cílem </a:t>
            </a:r>
            <a:r>
              <a:rPr lang="cs-CZ" sz="2300" u="sng" dirty="0"/>
              <a:t>interního</a:t>
            </a:r>
            <a:r>
              <a:rPr lang="cs-CZ" sz="2300" dirty="0"/>
              <a:t> klinického auditu je ověřit a zhodnotit, zda zdravotní služby, jejichž součástí je lékařské ozáření, jsou prováděny v souladu s místními radiologickými standardy a zda je dodržován systém </a:t>
            </a:r>
            <a:r>
              <a:rPr lang="cs-CZ" sz="2300" dirty="0" smtClean="0"/>
              <a:t>kvality </a:t>
            </a:r>
            <a:r>
              <a:rPr lang="cs-CZ" sz="2300" dirty="0"/>
              <a:t>lékařského ozáření.</a:t>
            </a:r>
          </a:p>
          <a:p>
            <a:r>
              <a:rPr lang="cs-CZ" sz="2300" dirty="0" smtClean="0"/>
              <a:t>Provádí se </a:t>
            </a:r>
            <a:r>
              <a:rPr lang="cs-CZ" sz="2300" dirty="0"/>
              <a:t>jedenkrát za </a:t>
            </a:r>
            <a:r>
              <a:rPr lang="cs-CZ" sz="2300" dirty="0" smtClean="0"/>
              <a:t>rok a poskytovatel vede o provedených interních klinických auditech evidenci.</a:t>
            </a:r>
          </a:p>
          <a:p>
            <a:r>
              <a:rPr lang="cs-CZ" sz="2300" dirty="0" smtClean="0"/>
              <a:t>Cíle </a:t>
            </a:r>
            <a:r>
              <a:rPr lang="cs-CZ" sz="2300" u="sng" dirty="0" smtClean="0"/>
              <a:t>externího </a:t>
            </a:r>
            <a:r>
              <a:rPr lang="cs-CZ" sz="2300" dirty="0" smtClean="0"/>
              <a:t>klinického auditu jsou obdobné jako u interního, ale jeho výsledky jsou srovnány s národními radiologickými standardy. Může ho provádět PO, které bylo Ministerstvem zdravotnictví uděleno oprávnění na základě souhlasného stanoviska Státního úřadu pro jadernou bezpečnost. Tato PO vydá poskytovateli zprávu o provedení externího klinického auditu, která obsahuje její zjištění.</a:t>
            </a:r>
            <a:endParaRPr lang="cs-CZ" sz="2300" dirty="0"/>
          </a:p>
          <a:p>
            <a:endParaRPr lang="cs-CZ" sz="2300" dirty="0"/>
          </a:p>
        </p:txBody>
      </p:sp>
    </p:spTree>
    <p:extLst>
      <p:ext uri="{BB962C8B-B14F-4D97-AF65-F5344CB8AC3E}">
        <p14:creationId xmlns:p14="http://schemas.microsoft.com/office/powerpoint/2010/main" val="341289451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94122"/>
          </a:xfrm>
        </p:spPr>
        <p:txBody>
          <a:bodyPr/>
          <a:lstStyle/>
          <a:p>
            <a:r>
              <a:rPr lang="cs-CZ" dirty="0" smtClean="0"/>
              <a:t>Ad) E) Ochranné léčení</a:t>
            </a:r>
            <a:endParaRPr lang="cs-CZ" dirty="0"/>
          </a:p>
        </p:txBody>
      </p:sp>
      <p:sp>
        <p:nvSpPr>
          <p:cNvPr id="3" name="Zástupný symbol pro obsah 2"/>
          <p:cNvSpPr>
            <a:spLocks noGrp="1"/>
          </p:cNvSpPr>
          <p:nvPr>
            <p:ph idx="1"/>
          </p:nvPr>
        </p:nvSpPr>
        <p:spPr>
          <a:xfrm>
            <a:off x="457200" y="1196752"/>
            <a:ext cx="8229600" cy="5400600"/>
          </a:xfrm>
        </p:spPr>
        <p:txBody>
          <a:bodyPr>
            <a:noAutofit/>
          </a:bodyPr>
          <a:lstStyle/>
          <a:p>
            <a:r>
              <a:rPr lang="cs-CZ" sz="1800" dirty="0" smtClean="0"/>
              <a:t>Ochranné léčení se vykonává na základě </a:t>
            </a:r>
            <a:r>
              <a:rPr lang="cs-CZ" sz="1800" u="sng" dirty="0" smtClean="0"/>
              <a:t>pravomocného rozhodnutí soudu</a:t>
            </a:r>
            <a:r>
              <a:rPr lang="cs-CZ" sz="1800" dirty="0" smtClean="0"/>
              <a:t> jako ochranné léčení:</a:t>
            </a:r>
          </a:p>
          <a:p>
            <a:r>
              <a:rPr lang="cs-CZ" sz="1800" dirty="0" smtClean="0"/>
              <a:t>a) </a:t>
            </a:r>
            <a:r>
              <a:rPr lang="cs-CZ" sz="1800" b="1" u="sng" dirty="0" smtClean="0"/>
              <a:t>ústavní  </a:t>
            </a:r>
            <a:r>
              <a:rPr lang="cs-CZ" sz="1800" dirty="0" smtClean="0"/>
              <a:t>b) </a:t>
            </a:r>
            <a:r>
              <a:rPr lang="cs-CZ" sz="1800" b="1" u="sng" dirty="0" smtClean="0"/>
              <a:t>ambulantní.</a:t>
            </a:r>
          </a:p>
          <a:p>
            <a:r>
              <a:rPr lang="cs-CZ" sz="1800" dirty="0" smtClean="0"/>
              <a:t>Ochranné </a:t>
            </a:r>
            <a:r>
              <a:rPr lang="cs-CZ" sz="1800" dirty="0"/>
              <a:t>léčení uložené soudem lze též vykonávat během výkonu trestu odnětí svobody ve zdravotnických zařízeních Vězeňské </a:t>
            </a:r>
            <a:r>
              <a:rPr lang="cs-CZ" sz="1800" dirty="0" smtClean="0"/>
              <a:t>služby.</a:t>
            </a:r>
          </a:p>
          <a:p>
            <a:r>
              <a:rPr lang="cs-CZ" sz="1800" dirty="0" smtClean="0"/>
              <a:t>Smyslem ochranného léčení  je chránit společnost před pachateli trestných činů, kteří jsou nepříčetní nebo u kterých je předpoklad snadnějšího zapojení do společnosti po absolvování ochranného léčení.</a:t>
            </a:r>
          </a:p>
          <a:p>
            <a:r>
              <a:rPr lang="cs-CZ" sz="1800" u="sng" dirty="0" smtClean="0"/>
              <a:t>Ochranné léčení není trestem</a:t>
            </a:r>
            <a:r>
              <a:rPr lang="cs-CZ" sz="1800" dirty="0" smtClean="0"/>
              <a:t>. </a:t>
            </a:r>
          </a:p>
          <a:p>
            <a:r>
              <a:rPr lang="cs-CZ" sz="1800" u="sng" dirty="0"/>
              <a:t>Poskytovatel zajišťující ochranné léčení mimo výkon trestu odnětí svobody formou lůžkové péče může:</a:t>
            </a:r>
          </a:p>
          <a:p>
            <a:r>
              <a:rPr lang="cs-CZ" sz="1800" dirty="0"/>
              <a:t>a) výjimečně zakázat konkrétní návštěvu u pacienta</a:t>
            </a:r>
            <a:r>
              <a:rPr lang="cs-CZ" sz="1800" dirty="0" smtClean="0"/>
              <a:t>,  </a:t>
            </a:r>
            <a:r>
              <a:rPr lang="cs-CZ" sz="1800" dirty="0"/>
              <a:t>použití telefonu pacientem, </a:t>
            </a:r>
            <a:r>
              <a:rPr lang="cs-CZ" sz="1800" dirty="0" smtClean="0"/>
              <a:t>předávání </a:t>
            </a:r>
            <a:r>
              <a:rPr lang="cs-CZ" sz="1800" dirty="0"/>
              <a:t>korespondence </a:t>
            </a:r>
            <a:r>
              <a:rPr lang="cs-CZ" sz="1800" dirty="0" smtClean="0"/>
              <a:t>pacientovi – tehdy jestliže </a:t>
            </a:r>
            <a:r>
              <a:rPr lang="cs-CZ" sz="1800" dirty="0"/>
              <a:t>je důvodné podezření, že by závažným způsobem narušovaly individuální léčebný postup; z tohoto důvodu může rovněž kontrolovat balíky </a:t>
            </a:r>
            <a:r>
              <a:rPr lang="cs-CZ" sz="1800" dirty="0" smtClean="0"/>
              <a:t>pacienta či </a:t>
            </a:r>
            <a:r>
              <a:rPr lang="cs-CZ" sz="1800" dirty="0"/>
              <a:t>nepovolit pacientovi krátkodobé opuštění zdravotnického </a:t>
            </a:r>
            <a:r>
              <a:rPr lang="cs-CZ" sz="1800" dirty="0" smtClean="0"/>
              <a:t>zařízení.</a:t>
            </a:r>
            <a:r>
              <a:rPr lang="cs-CZ" sz="1800" dirty="0"/>
              <a:t> </a:t>
            </a:r>
            <a:r>
              <a:rPr lang="cs-CZ" sz="1800" u="sng" dirty="0"/>
              <a:t>Náklady související s ochranným léčením hradí </a:t>
            </a:r>
            <a:r>
              <a:rPr lang="cs-CZ" sz="1800" u="sng" dirty="0" smtClean="0"/>
              <a:t>stát. </a:t>
            </a:r>
          </a:p>
          <a:p>
            <a:endParaRPr lang="cs-CZ" sz="1800" dirty="0"/>
          </a:p>
        </p:txBody>
      </p:sp>
    </p:spTree>
    <p:extLst>
      <p:ext uri="{BB962C8B-B14F-4D97-AF65-F5344CB8AC3E}">
        <p14:creationId xmlns:p14="http://schemas.microsoft.com/office/powerpoint/2010/main" val="406887917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7030A0"/>
                </a:solidFill>
              </a:rPr>
              <a:t>Odpovědnost ve zdravotnictví </a:t>
            </a:r>
            <a:endParaRPr lang="cs-CZ" b="1" dirty="0">
              <a:solidFill>
                <a:srgbClr val="7030A0"/>
              </a:solidFill>
            </a:endParaRPr>
          </a:p>
        </p:txBody>
      </p:sp>
      <p:sp>
        <p:nvSpPr>
          <p:cNvPr id="3" name="Zástupný symbol pro obsah 2"/>
          <p:cNvSpPr>
            <a:spLocks noGrp="1"/>
          </p:cNvSpPr>
          <p:nvPr>
            <p:ph idx="1"/>
          </p:nvPr>
        </p:nvSpPr>
        <p:spPr/>
        <p:txBody>
          <a:bodyPr>
            <a:normAutofit fontScale="92500" lnSpcReduction="20000"/>
          </a:bodyPr>
          <a:lstStyle/>
          <a:p>
            <a:r>
              <a:rPr lang="cs-CZ" dirty="0" smtClean="0"/>
              <a:t>Právní, morální, politická, společenská…</a:t>
            </a:r>
          </a:p>
          <a:p>
            <a:r>
              <a:rPr lang="cs-CZ" b="1" u="sng" dirty="0" smtClean="0"/>
              <a:t>Právní odpovědnost </a:t>
            </a:r>
            <a:r>
              <a:rPr lang="cs-CZ" dirty="0" smtClean="0"/>
              <a:t>= zvláštní forma </a:t>
            </a:r>
            <a:r>
              <a:rPr lang="cs-CZ" dirty="0"/>
              <a:t>právního vztahu, ve kterém dochází na základě porušení právní povinnosti ke vzniku nové právní povinnosti sankční povahy </a:t>
            </a:r>
            <a:r>
              <a:rPr lang="cs-CZ" dirty="0" smtClean="0"/>
              <a:t>(</a:t>
            </a:r>
            <a:r>
              <a:rPr lang="cs-CZ" sz="2000" dirty="0" smtClean="0"/>
              <a:t>viz </a:t>
            </a:r>
            <a:r>
              <a:rPr lang="cs-CZ" sz="2000" dirty="0" err="1" smtClean="0"/>
              <a:t>Gerloch</a:t>
            </a:r>
            <a:r>
              <a:rPr lang="cs-CZ" sz="2000" dirty="0" smtClean="0"/>
              <a:t>, A.: Teorie práva. Dobrá voda, Aleš Čeněk, 2001, 2. vydání, str. 156</a:t>
            </a:r>
            <a:r>
              <a:rPr lang="cs-CZ" dirty="0" smtClean="0"/>
              <a:t>)</a:t>
            </a:r>
            <a:endParaRPr lang="cs-CZ" dirty="0"/>
          </a:p>
          <a:p>
            <a:r>
              <a:rPr lang="cs-CZ" b="1" u="sng" dirty="0"/>
              <a:t>Sankce</a:t>
            </a:r>
            <a:r>
              <a:rPr lang="cs-CZ" dirty="0"/>
              <a:t> </a:t>
            </a:r>
            <a:r>
              <a:rPr lang="cs-CZ" dirty="0" smtClean="0"/>
              <a:t>je nejobecnějším </a:t>
            </a:r>
            <a:r>
              <a:rPr lang="cs-CZ" dirty="0"/>
              <a:t>znakem odpovědnosti. Spočívá v povinnosti snést zákonem stanovenou újmu za předpokladu, že nastane zákonem předvídaná </a:t>
            </a:r>
            <a:r>
              <a:rPr lang="cs-CZ" dirty="0" smtClean="0"/>
              <a:t>skutečnost (může jít o peněžitý trest, povinnost nahradit škodu, neplatnost smlouvy...)</a:t>
            </a:r>
          </a:p>
          <a:p>
            <a:endParaRPr lang="cs-CZ" dirty="0"/>
          </a:p>
        </p:txBody>
      </p:sp>
    </p:spTree>
    <p:extLst>
      <p:ext uri="{BB962C8B-B14F-4D97-AF65-F5344CB8AC3E}">
        <p14:creationId xmlns:p14="http://schemas.microsoft.com/office/powerpoint/2010/main" val="223756514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u="sng" dirty="0"/>
              <a:t>Předpoklady vzniku právní odpovědnosti jsou následující</a:t>
            </a:r>
            <a:r>
              <a:rPr lang="cs-CZ" dirty="0"/>
              <a:t>: </a:t>
            </a:r>
            <a:endParaRPr lang="cs-CZ" dirty="0" smtClean="0"/>
          </a:p>
          <a:p>
            <a:endParaRPr lang="cs-CZ" dirty="0" smtClean="0"/>
          </a:p>
          <a:p>
            <a:r>
              <a:rPr lang="cs-CZ" dirty="0" smtClean="0"/>
              <a:t>a</a:t>
            </a:r>
            <a:r>
              <a:rPr lang="cs-CZ" dirty="0"/>
              <a:t>) </a:t>
            </a:r>
            <a:r>
              <a:rPr lang="cs-CZ" u="sng" dirty="0"/>
              <a:t>protiprávní jednání </a:t>
            </a:r>
            <a:r>
              <a:rPr lang="cs-CZ" dirty="0"/>
              <a:t>nebo </a:t>
            </a:r>
            <a:r>
              <a:rPr lang="cs-CZ" dirty="0" smtClean="0"/>
              <a:t>opomenutí (postup non lege </a:t>
            </a:r>
            <a:r>
              <a:rPr lang="cs-CZ" dirty="0" err="1" smtClean="0"/>
              <a:t>artis</a:t>
            </a:r>
            <a:r>
              <a:rPr lang="cs-CZ" dirty="0" smtClean="0"/>
              <a:t> – zdravotník nese odpovědnost právě za postup lege </a:t>
            </a:r>
            <a:r>
              <a:rPr lang="cs-CZ" dirty="0" err="1" smtClean="0"/>
              <a:t>artis</a:t>
            </a:r>
            <a:r>
              <a:rPr lang="cs-CZ" dirty="0" smtClean="0"/>
              <a:t>, nikoliv za výsledek);</a:t>
            </a:r>
          </a:p>
          <a:p>
            <a:r>
              <a:rPr lang="cs-CZ" dirty="0" smtClean="0"/>
              <a:t> </a:t>
            </a:r>
            <a:r>
              <a:rPr lang="cs-CZ" dirty="0"/>
              <a:t>b) </a:t>
            </a:r>
            <a:r>
              <a:rPr lang="cs-CZ" u="sng" dirty="0"/>
              <a:t>škodlivý </a:t>
            </a:r>
            <a:r>
              <a:rPr lang="cs-CZ" u="sng" dirty="0" smtClean="0"/>
              <a:t>následek</a:t>
            </a:r>
            <a:r>
              <a:rPr lang="cs-CZ" dirty="0" smtClean="0"/>
              <a:t>,  </a:t>
            </a:r>
            <a:r>
              <a:rPr lang="cs-CZ" dirty="0"/>
              <a:t>jímž se rozumí porušení nebo </a:t>
            </a:r>
            <a:r>
              <a:rPr lang="cs-CZ" dirty="0" smtClean="0"/>
              <a:t>ohrožení </a:t>
            </a:r>
            <a:r>
              <a:rPr lang="cs-CZ" dirty="0"/>
              <a:t>zákonem chráněných </a:t>
            </a:r>
            <a:r>
              <a:rPr lang="cs-CZ" dirty="0" smtClean="0"/>
              <a:t>hodnot, typicky újma na zdraví;</a:t>
            </a:r>
          </a:p>
          <a:p>
            <a:r>
              <a:rPr lang="cs-CZ" dirty="0"/>
              <a:t>c) </a:t>
            </a:r>
            <a:r>
              <a:rPr lang="cs-CZ" u="sng" dirty="0"/>
              <a:t>příčinná souvislost </a:t>
            </a:r>
            <a:r>
              <a:rPr lang="cs-CZ" dirty="0"/>
              <a:t>mezi protiprávním </a:t>
            </a:r>
            <a:r>
              <a:rPr lang="cs-CZ" dirty="0" smtClean="0"/>
              <a:t>jednáním a újmou; </a:t>
            </a:r>
          </a:p>
          <a:p>
            <a:r>
              <a:rPr lang="cs-CZ" dirty="0" smtClean="0"/>
              <a:t>d</a:t>
            </a:r>
            <a:r>
              <a:rPr lang="cs-CZ" dirty="0"/>
              <a:t>) </a:t>
            </a:r>
            <a:r>
              <a:rPr lang="cs-CZ" u="sng" dirty="0"/>
              <a:t>zavinění</a:t>
            </a:r>
            <a:r>
              <a:rPr lang="cs-CZ" dirty="0"/>
              <a:t> (s výjimkou případů </a:t>
            </a:r>
            <a:r>
              <a:rPr lang="cs-CZ" dirty="0" smtClean="0"/>
              <a:t>objektivní odpovědnosti) – aby byla osoba trestně odpovědná, musí být naplněna podmínka jejího zavinění ve formě úmyslu či nedbalosti. </a:t>
            </a:r>
          </a:p>
        </p:txBody>
      </p:sp>
    </p:spTree>
    <p:extLst>
      <p:ext uri="{BB962C8B-B14F-4D97-AF65-F5344CB8AC3E}">
        <p14:creationId xmlns:p14="http://schemas.microsoft.com/office/powerpoint/2010/main" val="379099272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r>
              <a:rPr lang="cs-CZ" u="sng" dirty="0" smtClean="0"/>
              <a:t>Protiprávní jednání </a:t>
            </a:r>
            <a:r>
              <a:rPr lang="cs-CZ" dirty="0" smtClean="0"/>
              <a:t>se dělí na </a:t>
            </a:r>
            <a:r>
              <a:rPr lang="cs-CZ" dirty="0" smtClean="0">
                <a:solidFill>
                  <a:srgbClr val="0070C0"/>
                </a:solidFill>
              </a:rPr>
              <a:t>aktivní, </a:t>
            </a:r>
            <a:r>
              <a:rPr lang="cs-CZ" dirty="0" err="1" smtClean="0">
                <a:solidFill>
                  <a:srgbClr val="0070C0"/>
                </a:solidFill>
              </a:rPr>
              <a:t>komisivní</a:t>
            </a:r>
            <a:r>
              <a:rPr lang="cs-CZ" dirty="0" smtClean="0">
                <a:solidFill>
                  <a:srgbClr val="0070C0"/>
                </a:solidFill>
              </a:rPr>
              <a:t> </a:t>
            </a:r>
            <a:r>
              <a:rPr lang="cs-CZ" dirty="0"/>
              <a:t>(dotyčný konal, co </a:t>
            </a:r>
            <a:r>
              <a:rPr lang="cs-CZ" dirty="0" smtClean="0"/>
              <a:t>neměl) a </a:t>
            </a:r>
            <a:r>
              <a:rPr lang="cs-CZ" dirty="0" smtClean="0">
                <a:solidFill>
                  <a:srgbClr val="0070C0"/>
                </a:solidFill>
              </a:rPr>
              <a:t>pasivní, omisivní </a:t>
            </a:r>
            <a:r>
              <a:rPr lang="cs-CZ" dirty="0" smtClean="0"/>
              <a:t>(tj. nekonal, když konat měl).</a:t>
            </a:r>
          </a:p>
          <a:p>
            <a:r>
              <a:rPr lang="cs-CZ" dirty="0" smtClean="0"/>
              <a:t>Vždy musí být bezpečně prokázána příčinná souvislost mezi jednáním a následkem, vysoká míra pravděpodobnosti nestačí! Důkazní břemeno je v tomto případě na žalobci (pacientovi).</a:t>
            </a:r>
          </a:p>
          <a:p>
            <a:r>
              <a:rPr lang="cs-CZ" dirty="0" smtClean="0"/>
              <a:t>Příčinná souvislost mezi jednáním a následkem je dána tehdy, jestliže by bez zaviněného jednání pachatele nenastal škodlivý následek.</a:t>
            </a:r>
          </a:p>
          <a:p>
            <a:r>
              <a:rPr lang="cs-CZ" dirty="0" smtClean="0"/>
              <a:t>Zavinění  se dělí na </a:t>
            </a:r>
            <a:r>
              <a:rPr lang="cs-CZ" dirty="0" smtClean="0">
                <a:solidFill>
                  <a:srgbClr val="0070C0"/>
                </a:solidFill>
              </a:rPr>
              <a:t>úmyslné</a:t>
            </a:r>
            <a:r>
              <a:rPr lang="cs-CZ" dirty="0" smtClean="0"/>
              <a:t> (úmysl přímý a nepřímý) a </a:t>
            </a:r>
            <a:r>
              <a:rPr lang="cs-CZ" dirty="0" smtClean="0">
                <a:solidFill>
                  <a:srgbClr val="0070C0"/>
                </a:solidFill>
              </a:rPr>
              <a:t>nedbalostní</a:t>
            </a:r>
            <a:r>
              <a:rPr lang="cs-CZ" dirty="0" smtClean="0"/>
              <a:t>  (nedbalost vědomá a nevědomá).</a:t>
            </a:r>
            <a:endParaRPr lang="cs-CZ" dirty="0"/>
          </a:p>
        </p:txBody>
      </p:sp>
    </p:spTree>
    <p:extLst>
      <p:ext uri="{BB962C8B-B14F-4D97-AF65-F5344CB8AC3E}">
        <p14:creationId xmlns:p14="http://schemas.microsoft.com/office/powerpoint/2010/main" val="1392416393"/>
      </p:ext>
    </p:extLst>
  </p:cSld>
  <p:clrMapOvr>
    <a:masterClrMapping/>
  </p:clrMapOvr>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9979</TotalTime>
  <Words>12283</Words>
  <Application>Microsoft Office PowerPoint</Application>
  <PresentationFormat>Předvádění na obrazovce (4:3)</PresentationFormat>
  <Paragraphs>982</Paragraphs>
  <Slides>160</Slides>
  <Notes>4</Notes>
  <HiddenSlides>0</HiddenSlides>
  <MMClips>0</MMClips>
  <ScaleCrop>false</ScaleCrop>
  <HeadingPairs>
    <vt:vector size="4" baseType="variant">
      <vt:variant>
        <vt:lpstr>Motiv</vt:lpstr>
      </vt:variant>
      <vt:variant>
        <vt:i4>1</vt:i4>
      </vt:variant>
      <vt:variant>
        <vt:lpstr>Nadpisy snímků</vt:lpstr>
      </vt:variant>
      <vt:variant>
        <vt:i4>160</vt:i4>
      </vt:variant>
    </vt:vector>
  </HeadingPairs>
  <TitlesOfParts>
    <vt:vector size="161" baseType="lpstr">
      <vt:lpstr>Motiv systému Office</vt:lpstr>
      <vt:lpstr>Právo ve zdravotnictví</vt:lpstr>
      <vt:lpstr>Zdravotnické právo</vt:lpstr>
      <vt:lpstr>Vývoj právní úpravy</vt:lpstr>
      <vt:lpstr>Zákon č. 372/2011 Sb., o zdravotních službách a podmínkách jejich poskytování </vt:lpstr>
      <vt:lpstr>Zákon č. 373/2011, o specifických zdravotních službách </vt:lpstr>
      <vt:lpstr>Zákon č. 374/2011 Sb., o zdravotnické záchranné službě</vt:lpstr>
      <vt:lpstr>Další právní předpisy v oblasti zdravotnického práva </vt:lpstr>
      <vt:lpstr>Úmluva o biomedicíně</vt:lpstr>
      <vt:lpstr>Prezentace aplikace PowerPoint</vt:lpstr>
      <vt:lpstr>Obsah Úmluvy o biomedicíně</vt:lpstr>
      <vt:lpstr>Prezentace aplikace PowerPoint</vt:lpstr>
      <vt:lpstr>Zákon č. 372/2011 Sb.</vt:lpstr>
      <vt:lpstr>Základní pojmy</vt:lpstr>
      <vt:lpstr>Prezentace aplikace PowerPoint</vt:lpstr>
      <vt:lpstr>Prezentace aplikace PowerPoint</vt:lpstr>
      <vt:lpstr>Subjekty zdravotní služby</vt:lpstr>
      <vt:lpstr>Zdravotní služby a zdravotní péče (druhy a formy) </vt:lpstr>
      <vt:lpstr>Prezentace aplikace PowerPoint</vt:lpstr>
      <vt:lpstr>Prezentace aplikace PowerPoint</vt:lpstr>
      <vt:lpstr>Prezentace aplikace PowerPoint</vt:lpstr>
      <vt:lpstr>Prezentace aplikace PowerPoint</vt:lpstr>
      <vt:lpstr> Formy zdravotní péče </vt:lpstr>
      <vt:lpstr>Prezentace aplikace PowerPoint</vt:lpstr>
      <vt:lpstr>Prezentace aplikace PowerPoint</vt:lpstr>
      <vt:lpstr>Shrnutí</vt:lpstr>
      <vt:lpstr>Podle účelu poskytnutí zdravotní péče </vt:lpstr>
      <vt:lpstr>Shrnutí - formy zdravotní péče</vt:lpstr>
      <vt:lpstr>Oprávnění k poskytování zdravotní služby</vt:lpstr>
      <vt:lpstr>Poskytovatel zdravotních služeb</vt:lpstr>
      <vt:lpstr>Odborný zástupce</vt:lpstr>
      <vt:lpstr>Udělení oprávnění </vt:lpstr>
      <vt:lpstr>Překážky udělení oprávnění k poskytování zdravotních služeb</vt:lpstr>
      <vt:lpstr>Zánik oprávnění k poskytování zdravot. služeb</vt:lpstr>
      <vt:lpstr>Odejmutí oprávnění</vt:lpstr>
      <vt:lpstr>Pozastavení a přerušení  oprávnění</vt:lpstr>
      <vt:lpstr>Postavení pacienta a jiných osob v souvislosti s poskytováním zdravotních služeb</vt:lpstr>
      <vt:lpstr>Práva pacienta (§ 28)</vt:lpstr>
      <vt:lpstr>Prezentace aplikace PowerPoint</vt:lpstr>
      <vt:lpstr>Právo na informace (též informovaný souhlas, z angl. informed consent)</vt:lpstr>
      <vt:lpstr>Prezentace aplikace PowerPoint</vt:lpstr>
      <vt:lpstr>Dříve vyslovené přání</vt:lpstr>
      <vt:lpstr>Prezentace aplikace PowerPoint</vt:lpstr>
      <vt:lpstr>Dříve vyslovené přání v praxi</vt:lpstr>
      <vt:lpstr>Prezentace aplikace PowerPoint</vt:lpstr>
      <vt:lpstr>VZOR DVP</vt:lpstr>
      <vt:lpstr>Prezentace aplikace PowerPoint</vt:lpstr>
      <vt:lpstr>Utajený porod</vt:lpstr>
      <vt:lpstr>Omezení volného pohybu pacienta</vt:lpstr>
      <vt:lpstr>Výjimky ze zásady souhlasu s poskytováním zdravotních služeb</vt:lpstr>
      <vt:lpstr>Povinnosti pacienta při poskytování zdravotních služeb (§ 41)</vt:lpstr>
      <vt:lpstr>Práva a povinnosti zákonného zástupce pacienta</vt:lpstr>
      <vt:lpstr>Postavení poskytovatelů zdravotní služby a zdravotnických pracovníků při poskytování zdravotních služeb (ZS)</vt:lpstr>
      <vt:lpstr>Prezentace aplikace PowerPoint</vt:lpstr>
      <vt:lpstr>Povinnosti poskytovatele jednodenní nebo lůžkové péče</vt:lpstr>
      <vt:lpstr>Prezentace aplikace PowerPoint</vt:lpstr>
      <vt:lpstr>Prezentace aplikace PowerPoint</vt:lpstr>
      <vt:lpstr>Prezentace aplikace PowerPoint</vt:lpstr>
      <vt:lpstr>Prezentace aplikace PowerPoint</vt:lpstr>
      <vt:lpstr>Prezentace aplikace PowerPoint</vt:lpstr>
      <vt:lpstr>Práva a povinnosti zdravotnických pracovníků</vt:lpstr>
      <vt:lpstr>Prezentace aplikace PowerPoint</vt:lpstr>
      <vt:lpstr> </vt:lpstr>
      <vt:lpstr>Zdravotnická dokumentace a Národní zdravotnický informační systém</vt:lpstr>
      <vt:lpstr>Prezentace aplikace PowerPoint</vt:lpstr>
      <vt:lpstr>Prezentace aplikace PowerPoint</vt:lpstr>
      <vt:lpstr>Prezentace aplikace PowerPoint</vt:lpstr>
      <vt:lpstr>Národní zdravotnický informační systém</vt:lpstr>
      <vt:lpstr>Registry NZIS</vt:lpstr>
      <vt:lpstr>Prezentace aplikace PowerPoint</vt:lpstr>
      <vt:lpstr>Nakládání s odejmutými částmi lidského těla, tělem zemřelého, postup při úmrtí a pitvy </vt:lpstr>
      <vt:lpstr>Prezentace aplikace PowerPoint</vt:lpstr>
      <vt:lpstr>Postup při úmrtí osob</vt:lpstr>
      <vt:lpstr>Pitvy (§ 88)</vt:lpstr>
      <vt:lpstr>Ustanovení občanského zákoníku</vt:lpstr>
      <vt:lpstr>Kontrolní činnost</vt:lpstr>
      <vt:lpstr>Kraje</vt:lpstr>
      <vt:lpstr>Fakultní nemocnice</vt:lpstr>
      <vt:lpstr> Centra vysoce specializované péče </vt:lpstr>
      <vt:lpstr>Zákon č. 373/2011 Sb., o specifických zdravotních službách</vt:lpstr>
      <vt:lpstr>Prezentace aplikace PowerPoint</vt:lpstr>
      <vt:lpstr>Ad) A a)- asistovaná reprodukce</vt:lpstr>
      <vt:lpstr>Ad) A b) - sterilizace</vt:lpstr>
      <vt:lpstr>Ad) A c) - kastrace</vt:lpstr>
      <vt:lpstr>Ad) A d) – změna pohlaví transsexuálních pacientů</vt:lpstr>
      <vt:lpstr>Ad) A e) psychochirurgické výkony</vt:lpstr>
      <vt:lpstr>Ad) A f) – genetická vyšetření</vt:lpstr>
      <vt:lpstr>Ad) A g) – odběry lidské krve a jejích složek</vt:lpstr>
      <vt:lpstr>Ad) B) – ověřování nových postupů  použitím metody doposud nezavedené v klinické praxi na živém člověku</vt:lpstr>
      <vt:lpstr>Prezentace aplikace PowerPoint</vt:lpstr>
      <vt:lpstr>Ad) C) Posudková péče, lékařské posudky, pracovnělékařské služby, posuzování nemocí z povolání</vt:lpstr>
      <vt:lpstr>Prezentace aplikace PowerPoint</vt:lpstr>
      <vt:lpstr>Prezentace aplikace PowerPoint</vt:lpstr>
      <vt:lpstr>Prezentace aplikace PowerPoint</vt:lpstr>
      <vt:lpstr>Ad D) Lékařské ozáření a klinické audity</vt:lpstr>
      <vt:lpstr>Prezentace aplikace PowerPoint</vt:lpstr>
      <vt:lpstr>Ad) E) Ochranné léčení</vt:lpstr>
      <vt:lpstr>Odpovědnost ve zdravotnictví </vt:lpstr>
      <vt:lpstr>Prezentace aplikace PowerPoint</vt:lpstr>
      <vt:lpstr>Prezentace aplikace PowerPoint</vt:lpstr>
      <vt:lpstr>Prezentace aplikace PowerPoint</vt:lpstr>
      <vt:lpstr>Odpovědnost poskytovatelů ZS a zdravotnických pracovníků</vt:lpstr>
      <vt:lpstr>Trestní odpovědnost</vt:lpstr>
      <vt:lpstr>Znaky trestného činu</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Trestné činy proti těhotenství ženy </vt:lpstr>
      <vt:lpstr>Další trestné činy zdravotnických pracovníků</vt:lpstr>
      <vt:lpstr>Okolnosti vylučující protiprávnost</vt:lpstr>
      <vt:lpstr>Prezentace aplikace PowerPoint</vt:lpstr>
      <vt:lpstr>Prezentace aplikace PowerPoint</vt:lpstr>
      <vt:lpstr>Občanskoprávní odpovědnost</vt:lpstr>
      <vt:lpstr>Prezentace aplikace PowerPoint</vt:lpstr>
      <vt:lpstr>Prezentace aplikace PowerPoint</vt:lpstr>
      <vt:lpstr>Prezentace aplikace PowerPoint</vt:lpstr>
      <vt:lpstr>Některé případy občanskoprávní odpovědnosti ve zdravotnickém právu</vt:lpstr>
      <vt:lpstr>Prezentace aplikace PowerPoint</vt:lpstr>
      <vt:lpstr>Prezentace aplikace PowerPoint</vt:lpstr>
      <vt:lpstr>Prezentace aplikace PowerPoint</vt:lpstr>
      <vt:lpstr>Prezentace aplikace PowerPoint</vt:lpstr>
      <vt:lpstr>Prezentace aplikace PowerPoint</vt:lpstr>
      <vt:lpstr>Pracovněprávní odpovědnost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Disciplinární odpovědnost </vt:lpstr>
      <vt:lpstr>Prezentace aplikace PowerPoint</vt:lpstr>
      <vt:lpstr>Prezentace aplikace PowerPoint</vt:lpstr>
      <vt:lpstr>Odpovědnost za přestupky</vt:lpstr>
      <vt:lpstr>Prezentace aplikace PowerPoint</vt:lpstr>
      <vt:lpstr>Zákon 374/2011 sb., o zdravotnické záchranné službě </vt:lpstr>
      <vt:lpstr>ZZS versus LSPP</vt:lpstr>
      <vt:lpstr>Dostupnost ZZS</vt:lpstr>
      <vt:lpstr>Poskytovatel ZZS</vt:lpstr>
      <vt:lpstr>Součinnost poskytovatelů akutní lůžkové péče při poskytování ZZS </vt:lpstr>
      <vt:lpstr>Organizace zdravotnického zařízení poskytovatele ZZS</vt:lpstr>
      <vt:lpstr>Prezentace aplikace PowerPoint</vt:lpstr>
      <vt:lpstr>Prezentace aplikace PowerPoint</vt:lpstr>
      <vt:lpstr>Oprávnění a povinnosti členů výjezdových skupin </vt:lpstr>
      <vt:lpstr>Prezentace aplikace PowerPoint</vt:lpstr>
      <vt:lpstr>Financování činnosti poskytovatele ZZS</vt:lpstr>
      <vt:lpstr>Působnost Ministerstva zdravotnictví a krajů</vt:lpstr>
      <vt:lpstr>Přestupky FO a PO</vt:lpstr>
      <vt:lpstr>Odchodné</vt:lpstr>
      <vt:lpstr>Stupně naléhavosti tísňového volání </vt:lpstr>
      <vt:lpstr>Prezentace aplikace PowerPoint</vt:lpstr>
      <vt:lpstr>Nasazení letecké výjezdové skupiny</vt:lpstr>
      <vt:lpstr>Prezentace aplikace PowerPoint</vt:lpstr>
      <vt:lpstr>Prezentace aplikace PowerPoint</vt:lpstr>
      <vt:lpstr>Prezentace aplikace PowerPoint</vt:lpstr>
      <vt:lpstr>Děkuji Vám za pozornost.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Zdravotnické právo ve vztahu k ošetřovatelství</dc:title>
  <dc:creator>M</dc:creator>
  <cp:lastModifiedBy>M</cp:lastModifiedBy>
  <cp:revision>64</cp:revision>
  <dcterms:created xsi:type="dcterms:W3CDTF">2021-05-03T20:02:15Z</dcterms:created>
  <dcterms:modified xsi:type="dcterms:W3CDTF">2023-03-17T19:03:54Z</dcterms:modified>
</cp:coreProperties>
</file>