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9"/>
  </p:notesMasterIdLst>
  <p:handoutMasterIdLst>
    <p:handoutMasterId r:id="rId180"/>
  </p:handoutMasterIdLst>
  <p:sldIdLst>
    <p:sldId id="259" r:id="rId2"/>
    <p:sldId id="292" r:id="rId3"/>
    <p:sldId id="340" r:id="rId4"/>
    <p:sldId id="341" r:id="rId5"/>
    <p:sldId id="342" r:id="rId6"/>
    <p:sldId id="398" r:id="rId7"/>
    <p:sldId id="399" r:id="rId8"/>
    <p:sldId id="343" r:id="rId9"/>
    <p:sldId id="345" r:id="rId10"/>
    <p:sldId id="346" r:id="rId11"/>
    <p:sldId id="347" r:id="rId12"/>
    <p:sldId id="349" r:id="rId13"/>
    <p:sldId id="350" r:id="rId14"/>
    <p:sldId id="348" r:id="rId15"/>
    <p:sldId id="352" r:id="rId16"/>
    <p:sldId id="354" r:id="rId17"/>
    <p:sldId id="353" r:id="rId18"/>
    <p:sldId id="356" r:id="rId19"/>
    <p:sldId id="357" r:id="rId20"/>
    <p:sldId id="355" r:id="rId21"/>
    <p:sldId id="335" r:id="rId22"/>
    <p:sldId id="329" r:id="rId23"/>
    <p:sldId id="330" r:id="rId24"/>
    <p:sldId id="331" r:id="rId25"/>
    <p:sldId id="332" r:id="rId26"/>
    <p:sldId id="333" r:id="rId27"/>
    <p:sldId id="334" r:id="rId28"/>
    <p:sldId id="336" r:id="rId29"/>
    <p:sldId id="337" r:id="rId30"/>
    <p:sldId id="339" r:id="rId31"/>
    <p:sldId id="338" r:id="rId32"/>
    <p:sldId id="358" r:id="rId33"/>
    <p:sldId id="359" r:id="rId34"/>
    <p:sldId id="360" r:id="rId35"/>
    <p:sldId id="361" r:id="rId36"/>
    <p:sldId id="362" r:id="rId37"/>
    <p:sldId id="363" r:id="rId38"/>
    <p:sldId id="364" r:id="rId39"/>
    <p:sldId id="365" r:id="rId40"/>
    <p:sldId id="366" r:id="rId41"/>
    <p:sldId id="367" r:id="rId42"/>
    <p:sldId id="368" r:id="rId43"/>
    <p:sldId id="370" r:id="rId44"/>
    <p:sldId id="371" r:id="rId45"/>
    <p:sldId id="372" r:id="rId46"/>
    <p:sldId id="373" r:id="rId47"/>
    <p:sldId id="369" r:id="rId48"/>
    <p:sldId id="374" r:id="rId49"/>
    <p:sldId id="375" r:id="rId50"/>
    <p:sldId id="376" r:id="rId51"/>
    <p:sldId id="377" r:id="rId52"/>
    <p:sldId id="378" r:id="rId53"/>
    <p:sldId id="379" r:id="rId54"/>
    <p:sldId id="380" r:id="rId55"/>
    <p:sldId id="381" r:id="rId56"/>
    <p:sldId id="382" r:id="rId57"/>
    <p:sldId id="383" r:id="rId58"/>
    <p:sldId id="384" r:id="rId59"/>
    <p:sldId id="385" r:id="rId60"/>
    <p:sldId id="387" r:id="rId61"/>
    <p:sldId id="386" r:id="rId62"/>
    <p:sldId id="388" r:id="rId63"/>
    <p:sldId id="389" r:id="rId64"/>
    <p:sldId id="390" r:id="rId65"/>
    <p:sldId id="391" r:id="rId66"/>
    <p:sldId id="392" r:id="rId67"/>
    <p:sldId id="396" r:id="rId68"/>
    <p:sldId id="393" r:id="rId69"/>
    <p:sldId id="394" r:id="rId70"/>
    <p:sldId id="395" r:id="rId71"/>
    <p:sldId id="397" r:id="rId72"/>
    <p:sldId id="400" r:id="rId73"/>
    <p:sldId id="401" r:id="rId74"/>
    <p:sldId id="402" r:id="rId75"/>
    <p:sldId id="403" r:id="rId76"/>
    <p:sldId id="404" r:id="rId77"/>
    <p:sldId id="405" r:id="rId78"/>
    <p:sldId id="406" r:id="rId79"/>
    <p:sldId id="407" r:id="rId80"/>
    <p:sldId id="409" r:id="rId81"/>
    <p:sldId id="410" r:id="rId82"/>
    <p:sldId id="411" r:id="rId83"/>
    <p:sldId id="412" r:id="rId84"/>
    <p:sldId id="413" r:id="rId85"/>
    <p:sldId id="414" r:id="rId86"/>
    <p:sldId id="408" r:id="rId87"/>
    <p:sldId id="415" r:id="rId88"/>
    <p:sldId id="416" r:id="rId89"/>
    <p:sldId id="417" r:id="rId90"/>
    <p:sldId id="418" r:id="rId91"/>
    <p:sldId id="419" r:id="rId92"/>
    <p:sldId id="420" r:id="rId93"/>
    <p:sldId id="421" r:id="rId94"/>
    <p:sldId id="422" r:id="rId95"/>
    <p:sldId id="423" r:id="rId96"/>
    <p:sldId id="424" r:id="rId97"/>
    <p:sldId id="425" r:id="rId98"/>
    <p:sldId id="426" r:id="rId99"/>
    <p:sldId id="427" r:id="rId100"/>
    <p:sldId id="428" r:id="rId101"/>
    <p:sldId id="429" r:id="rId102"/>
    <p:sldId id="430" r:id="rId103"/>
    <p:sldId id="431" r:id="rId104"/>
    <p:sldId id="432" r:id="rId105"/>
    <p:sldId id="433" r:id="rId106"/>
    <p:sldId id="434" r:id="rId107"/>
    <p:sldId id="435" r:id="rId108"/>
    <p:sldId id="436" r:id="rId109"/>
    <p:sldId id="503" r:id="rId110"/>
    <p:sldId id="504" r:id="rId111"/>
    <p:sldId id="505" r:id="rId112"/>
    <p:sldId id="437" r:id="rId113"/>
    <p:sldId id="438" r:id="rId114"/>
    <p:sldId id="439" r:id="rId115"/>
    <p:sldId id="440" r:id="rId116"/>
    <p:sldId id="444" r:id="rId117"/>
    <p:sldId id="441" r:id="rId118"/>
    <p:sldId id="442" r:id="rId119"/>
    <p:sldId id="443" r:id="rId120"/>
    <p:sldId id="445" r:id="rId121"/>
    <p:sldId id="446" r:id="rId122"/>
    <p:sldId id="447" r:id="rId123"/>
    <p:sldId id="448" r:id="rId124"/>
    <p:sldId id="449" r:id="rId125"/>
    <p:sldId id="450" r:id="rId126"/>
    <p:sldId id="451" r:id="rId127"/>
    <p:sldId id="453" r:id="rId128"/>
    <p:sldId id="452" r:id="rId129"/>
    <p:sldId id="454" r:id="rId130"/>
    <p:sldId id="455" r:id="rId131"/>
    <p:sldId id="456" r:id="rId132"/>
    <p:sldId id="457" r:id="rId133"/>
    <p:sldId id="458" r:id="rId134"/>
    <p:sldId id="459" r:id="rId135"/>
    <p:sldId id="460" r:id="rId136"/>
    <p:sldId id="463" r:id="rId137"/>
    <p:sldId id="462" r:id="rId138"/>
    <p:sldId id="464" r:id="rId139"/>
    <p:sldId id="465" r:id="rId140"/>
    <p:sldId id="466" r:id="rId141"/>
    <p:sldId id="467" r:id="rId142"/>
    <p:sldId id="468" r:id="rId143"/>
    <p:sldId id="469" r:id="rId144"/>
    <p:sldId id="470" r:id="rId145"/>
    <p:sldId id="471" r:id="rId146"/>
    <p:sldId id="472" r:id="rId147"/>
    <p:sldId id="473" r:id="rId148"/>
    <p:sldId id="474" r:id="rId149"/>
    <p:sldId id="475" r:id="rId150"/>
    <p:sldId id="476" r:id="rId151"/>
    <p:sldId id="477" r:id="rId152"/>
    <p:sldId id="478" r:id="rId153"/>
    <p:sldId id="479" r:id="rId154"/>
    <p:sldId id="480" r:id="rId155"/>
    <p:sldId id="481" r:id="rId156"/>
    <p:sldId id="482" r:id="rId157"/>
    <p:sldId id="483" r:id="rId158"/>
    <p:sldId id="484" r:id="rId159"/>
    <p:sldId id="485" r:id="rId160"/>
    <p:sldId id="486" r:id="rId161"/>
    <p:sldId id="487" r:id="rId162"/>
    <p:sldId id="488" r:id="rId163"/>
    <p:sldId id="489" r:id="rId164"/>
    <p:sldId id="490" r:id="rId165"/>
    <p:sldId id="491" r:id="rId166"/>
    <p:sldId id="492" r:id="rId167"/>
    <p:sldId id="493" r:id="rId168"/>
    <p:sldId id="494" r:id="rId169"/>
    <p:sldId id="497" r:id="rId170"/>
    <p:sldId id="496" r:id="rId171"/>
    <p:sldId id="495" r:id="rId172"/>
    <p:sldId id="498" r:id="rId173"/>
    <p:sldId id="499" r:id="rId174"/>
    <p:sldId id="500" r:id="rId175"/>
    <p:sldId id="501" r:id="rId176"/>
    <p:sldId id="502" r:id="rId177"/>
    <p:sldId id="327" r:id="rId178"/>
  </p:sldIdLst>
  <p:sldSz cx="9144000" cy="6858000" type="screen4x3"/>
  <p:notesSz cx="6799263" cy="9929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AF69B5D9-82A5-42DE-A219-C8ABC66FBE11}">
          <p14:sldIdLst>
            <p14:sldId id="259"/>
            <p14:sldId id="292"/>
            <p14:sldId id="340"/>
            <p14:sldId id="341"/>
            <p14:sldId id="342"/>
            <p14:sldId id="398"/>
            <p14:sldId id="399"/>
            <p14:sldId id="343"/>
            <p14:sldId id="345"/>
            <p14:sldId id="346"/>
            <p14:sldId id="347"/>
            <p14:sldId id="349"/>
            <p14:sldId id="350"/>
            <p14:sldId id="348"/>
            <p14:sldId id="352"/>
            <p14:sldId id="354"/>
            <p14:sldId id="353"/>
            <p14:sldId id="356"/>
            <p14:sldId id="357"/>
            <p14:sldId id="355"/>
            <p14:sldId id="335"/>
            <p14:sldId id="329"/>
            <p14:sldId id="330"/>
            <p14:sldId id="331"/>
            <p14:sldId id="332"/>
            <p14:sldId id="333"/>
            <p14:sldId id="334"/>
            <p14:sldId id="336"/>
            <p14:sldId id="337"/>
            <p14:sldId id="339"/>
            <p14:sldId id="338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70"/>
            <p14:sldId id="371"/>
            <p14:sldId id="372"/>
            <p14:sldId id="373"/>
            <p14:sldId id="369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7"/>
            <p14:sldId id="386"/>
            <p14:sldId id="388"/>
            <p14:sldId id="389"/>
            <p14:sldId id="390"/>
            <p14:sldId id="391"/>
            <p14:sldId id="392"/>
            <p14:sldId id="396"/>
            <p14:sldId id="393"/>
            <p14:sldId id="394"/>
            <p14:sldId id="395"/>
            <p14:sldId id="397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9"/>
            <p14:sldId id="410"/>
            <p14:sldId id="411"/>
            <p14:sldId id="412"/>
            <p14:sldId id="413"/>
            <p14:sldId id="414"/>
            <p14:sldId id="408"/>
            <p14:sldId id="415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503"/>
            <p14:sldId id="504"/>
            <p14:sldId id="505"/>
            <p14:sldId id="437"/>
            <p14:sldId id="438"/>
            <p14:sldId id="439"/>
            <p14:sldId id="440"/>
            <p14:sldId id="444"/>
            <p14:sldId id="441"/>
            <p14:sldId id="442"/>
            <p14:sldId id="443"/>
            <p14:sldId id="445"/>
            <p14:sldId id="446"/>
            <p14:sldId id="447"/>
            <p14:sldId id="448"/>
            <p14:sldId id="449"/>
            <p14:sldId id="450"/>
            <p14:sldId id="451"/>
            <p14:sldId id="453"/>
            <p14:sldId id="452"/>
            <p14:sldId id="454"/>
            <p14:sldId id="455"/>
            <p14:sldId id="456"/>
            <p14:sldId id="457"/>
            <p14:sldId id="458"/>
            <p14:sldId id="459"/>
            <p14:sldId id="460"/>
            <p14:sldId id="463"/>
            <p14:sldId id="462"/>
            <p14:sldId id="464"/>
            <p14:sldId id="465"/>
            <p14:sldId id="466"/>
            <p14:sldId id="467"/>
            <p14:sldId id="468"/>
            <p14:sldId id="469"/>
            <p14:sldId id="470"/>
            <p14:sldId id="471"/>
            <p14:sldId id="472"/>
            <p14:sldId id="473"/>
            <p14:sldId id="474"/>
            <p14:sldId id="475"/>
            <p14:sldId id="476"/>
            <p14:sldId id="477"/>
            <p14:sldId id="478"/>
            <p14:sldId id="479"/>
            <p14:sldId id="480"/>
            <p14:sldId id="481"/>
            <p14:sldId id="482"/>
            <p14:sldId id="483"/>
            <p14:sldId id="484"/>
            <p14:sldId id="485"/>
            <p14:sldId id="486"/>
            <p14:sldId id="487"/>
            <p14:sldId id="488"/>
            <p14:sldId id="489"/>
            <p14:sldId id="490"/>
            <p14:sldId id="491"/>
            <p14:sldId id="492"/>
            <p14:sldId id="493"/>
            <p14:sldId id="494"/>
            <p14:sldId id="497"/>
            <p14:sldId id="496"/>
            <p14:sldId id="495"/>
            <p14:sldId id="498"/>
            <p14:sldId id="499"/>
            <p14:sldId id="500"/>
            <p14:sldId id="501"/>
            <p14:sldId id="502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>
      <p:cViewPr varScale="1">
        <p:scale>
          <a:sx n="102" d="100"/>
          <a:sy n="102" d="100"/>
        </p:scale>
        <p:origin x="1182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80" Type="http://schemas.openxmlformats.org/officeDocument/2006/relationships/handoutMaster" Target="handoutMasters/handout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notesMaster" Target="notesMasters/notes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388C95-1EB1-444E-8C34-92A35DB30390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517CF880-9C46-438E-96D6-D6D74ACB08B0}">
      <dgm:prSet phldrT="[Text]" custT="1"/>
      <dgm:spPr>
        <a:solidFill>
          <a:srgbClr val="FF0000"/>
        </a:solidFill>
      </dgm:spPr>
      <dgm:t>
        <a:bodyPr/>
        <a:lstStyle/>
        <a:p>
          <a:r>
            <a:rPr lang="cs-CZ" sz="2400" b="0" dirty="0"/>
            <a:t>Top </a:t>
          </a:r>
        </a:p>
        <a:p>
          <a:r>
            <a:rPr lang="cs-CZ" sz="2400" b="0" dirty="0"/>
            <a:t>management</a:t>
          </a:r>
        </a:p>
      </dgm:t>
    </dgm:pt>
    <dgm:pt modelId="{DBE81A5C-7346-4812-92AF-18FD12573F99}" type="parTrans" cxnId="{AAF9D159-499B-4AA9-B323-17A01318CAC5}">
      <dgm:prSet/>
      <dgm:spPr/>
      <dgm:t>
        <a:bodyPr/>
        <a:lstStyle/>
        <a:p>
          <a:endParaRPr lang="cs-CZ"/>
        </a:p>
      </dgm:t>
    </dgm:pt>
    <dgm:pt modelId="{E9BCE083-3165-4A3D-82F0-3E3F9AD675DD}" type="sibTrans" cxnId="{AAF9D159-499B-4AA9-B323-17A01318CAC5}">
      <dgm:prSet/>
      <dgm:spPr/>
      <dgm:t>
        <a:bodyPr/>
        <a:lstStyle/>
        <a:p>
          <a:endParaRPr lang="cs-CZ"/>
        </a:p>
      </dgm:t>
    </dgm:pt>
    <dgm:pt modelId="{7533CE15-1C31-4790-95F3-133CBF38859A}">
      <dgm:prSet phldrT="[Text]" custT="1"/>
      <dgm:spPr>
        <a:solidFill>
          <a:srgbClr val="FFC000"/>
        </a:solidFill>
      </dgm:spPr>
      <dgm:t>
        <a:bodyPr/>
        <a:lstStyle/>
        <a:p>
          <a:r>
            <a:rPr lang="cs-CZ" sz="2400" dirty="0"/>
            <a:t>Střední management</a:t>
          </a:r>
        </a:p>
      </dgm:t>
    </dgm:pt>
    <dgm:pt modelId="{714AA3FC-1053-4688-A561-BE3B21866620}" type="parTrans" cxnId="{C2D18C3B-463C-497D-B88A-18F498C0BB67}">
      <dgm:prSet/>
      <dgm:spPr/>
      <dgm:t>
        <a:bodyPr/>
        <a:lstStyle/>
        <a:p>
          <a:endParaRPr lang="cs-CZ"/>
        </a:p>
      </dgm:t>
    </dgm:pt>
    <dgm:pt modelId="{D7E37CAA-AE5C-4385-ADF4-96233363DEA4}" type="sibTrans" cxnId="{C2D18C3B-463C-497D-B88A-18F498C0BB67}">
      <dgm:prSet/>
      <dgm:spPr/>
      <dgm:t>
        <a:bodyPr/>
        <a:lstStyle/>
        <a:p>
          <a:endParaRPr lang="cs-CZ"/>
        </a:p>
      </dgm:t>
    </dgm:pt>
    <dgm:pt modelId="{3ECDDB32-CCA2-4266-B4F0-C99845BBF976}">
      <dgm:prSet phldrT="[Text]" custT="1"/>
      <dgm:spPr/>
      <dgm:t>
        <a:bodyPr/>
        <a:lstStyle/>
        <a:p>
          <a:r>
            <a:rPr lang="cs-CZ" sz="2400" dirty="0"/>
            <a:t>Liniový management</a:t>
          </a:r>
        </a:p>
      </dgm:t>
    </dgm:pt>
    <dgm:pt modelId="{56F43E90-EF40-41BE-99DE-67AA195A588A}" type="parTrans" cxnId="{F35135F8-E98A-4431-B6C6-80FCD3720A84}">
      <dgm:prSet/>
      <dgm:spPr/>
      <dgm:t>
        <a:bodyPr/>
        <a:lstStyle/>
        <a:p>
          <a:endParaRPr lang="cs-CZ"/>
        </a:p>
      </dgm:t>
    </dgm:pt>
    <dgm:pt modelId="{0373E057-8A1C-44D7-9347-252D9175D364}" type="sibTrans" cxnId="{F35135F8-E98A-4431-B6C6-80FCD3720A84}">
      <dgm:prSet/>
      <dgm:spPr/>
      <dgm:t>
        <a:bodyPr/>
        <a:lstStyle/>
        <a:p>
          <a:endParaRPr lang="cs-CZ"/>
        </a:p>
      </dgm:t>
    </dgm:pt>
    <dgm:pt modelId="{F97D820C-3913-4558-AD3A-380BD834B219}" type="pres">
      <dgm:prSet presAssocID="{10388C95-1EB1-444E-8C34-92A35DB30390}" presName="Name0" presStyleCnt="0">
        <dgm:presLayoutVars>
          <dgm:dir/>
          <dgm:animLvl val="lvl"/>
          <dgm:resizeHandles val="exact"/>
        </dgm:presLayoutVars>
      </dgm:prSet>
      <dgm:spPr/>
    </dgm:pt>
    <dgm:pt modelId="{F210E3CB-D5C1-44F4-9E71-47EEC3B243A8}" type="pres">
      <dgm:prSet presAssocID="{517CF880-9C46-438E-96D6-D6D74ACB08B0}" presName="Name8" presStyleCnt="0"/>
      <dgm:spPr/>
    </dgm:pt>
    <dgm:pt modelId="{7E631998-27C1-4340-8627-B21F0882066E}" type="pres">
      <dgm:prSet presAssocID="{517CF880-9C46-438E-96D6-D6D74ACB08B0}" presName="level" presStyleLbl="node1" presStyleIdx="0" presStyleCnt="3" custScaleY="109608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C9803E8-5DF8-42A3-84AB-CB3C4286486E}" type="pres">
      <dgm:prSet presAssocID="{517CF880-9C46-438E-96D6-D6D74ACB08B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5ECE867-A937-46EA-AF56-07D4F7B7F244}" type="pres">
      <dgm:prSet presAssocID="{7533CE15-1C31-4790-95F3-133CBF38859A}" presName="Name8" presStyleCnt="0"/>
      <dgm:spPr/>
    </dgm:pt>
    <dgm:pt modelId="{91639767-8EAD-4CEF-BF36-482F6CBCC9D2}" type="pres">
      <dgm:prSet presAssocID="{7533CE15-1C31-4790-95F3-133CBF38859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C7E9C77-922C-412D-A0E2-409195C34795}" type="pres">
      <dgm:prSet presAssocID="{7533CE15-1C31-4790-95F3-133CBF38859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8CF5291-EC36-4CB9-936B-AEB18D25C0FA}" type="pres">
      <dgm:prSet presAssocID="{3ECDDB32-CCA2-4266-B4F0-C99845BBF976}" presName="Name8" presStyleCnt="0"/>
      <dgm:spPr/>
    </dgm:pt>
    <dgm:pt modelId="{B4451753-3060-4735-93EA-3B2BA299702E}" type="pres">
      <dgm:prSet presAssocID="{3ECDDB32-CCA2-4266-B4F0-C99845BBF976}" presName="level" presStyleLbl="node1" presStyleIdx="2" presStyleCnt="3" custLinFactNeighborX="529" custLinFactNeighborY="15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89A0945-F038-4D3F-A90A-4DDFB541B64A}" type="pres">
      <dgm:prSet presAssocID="{3ECDDB32-CCA2-4266-B4F0-C99845BBF97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1CED8E5-2FB5-4577-8BEE-6DA5327FBF05}" type="presOf" srcId="{7533CE15-1C31-4790-95F3-133CBF38859A}" destId="{91639767-8EAD-4CEF-BF36-482F6CBCC9D2}" srcOrd="0" destOrd="0" presId="urn:microsoft.com/office/officeart/2005/8/layout/pyramid1"/>
    <dgm:cxn modelId="{AC7BFB54-72C9-40F7-B5CA-A7E34E58F31C}" type="presOf" srcId="{517CF880-9C46-438E-96D6-D6D74ACB08B0}" destId="{7E631998-27C1-4340-8627-B21F0882066E}" srcOrd="0" destOrd="0" presId="urn:microsoft.com/office/officeart/2005/8/layout/pyramid1"/>
    <dgm:cxn modelId="{17F0BF81-2D0D-497C-80D4-C81A2ED2636D}" type="presOf" srcId="{517CF880-9C46-438E-96D6-D6D74ACB08B0}" destId="{3C9803E8-5DF8-42A3-84AB-CB3C4286486E}" srcOrd="1" destOrd="0" presId="urn:microsoft.com/office/officeart/2005/8/layout/pyramid1"/>
    <dgm:cxn modelId="{CBEA00FA-2B9B-4D56-B52B-0D9784A641B0}" type="presOf" srcId="{3ECDDB32-CCA2-4266-B4F0-C99845BBF976}" destId="{B4451753-3060-4735-93EA-3B2BA299702E}" srcOrd="0" destOrd="0" presId="urn:microsoft.com/office/officeart/2005/8/layout/pyramid1"/>
    <dgm:cxn modelId="{615E411D-0539-4C74-8A93-6A7145346BB9}" type="presOf" srcId="{7533CE15-1C31-4790-95F3-133CBF38859A}" destId="{6C7E9C77-922C-412D-A0E2-409195C34795}" srcOrd="1" destOrd="0" presId="urn:microsoft.com/office/officeart/2005/8/layout/pyramid1"/>
    <dgm:cxn modelId="{F35135F8-E98A-4431-B6C6-80FCD3720A84}" srcId="{10388C95-1EB1-444E-8C34-92A35DB30390}" destId="{3ECDDB32-CCA2-4266-B4F0-C99845BBF976}" srcOrd="2" destOrd="0" parTransId="{56F43E90-EF40-41BE-99DE-67AA195A588A}" sibTransId="{0373E057-8A1C-44D7-9347-252D9175D364}"/>
    <dgm:cxn modelId="{C2D18C3B-463C-497D-B88A-18F498C0BB67}" srcId="{10388C95-1EB1-444E-8C34-92A35DB30390}" destId="{7533CE15-1C31-4790-95F3-133CBF38859A}" srcOrd="1" destOrd="0" parTransId="{714AA3FC-1053-4688-A561-BE3B21866620}" sibTransId="{D7E37CAA-AE5C-4385-ADF4-96233363DEA4}"/>
    <dgm:cxn modelId="{4E5C274A-261F-4FA9-821F-77A00AB92573}" type="presOf" srcId="{3ECDDB32-CCA2-4266-B4F0-C99845BBF976}" destId="{389A0945-F038-4D3F-A90A-4DDFB541B64A}" srcOrd="1" destOrd="0" presId="urn:microsoft.com/office/officeart/2005/8/layout/pyramid1"/>
    <dgm:cxn modelId="{AAF9D159-499B-4AA9-B323-17A01318CAC5}" srcId="{10388C95-1EB1-444E-8C34-92A35DB30390}" destId="{517CF880-9C46-438E-96D6-D6D74ACB08B0}" srcOrd="0" destOrd="0" parTransId="{DBE81A5C-7346-4812-92AF-18FD12573F99}" sibTransId="{E9BCE083-3165-4A3D-82F0-3E3F9AD675DD}"/>
    <dgm:cxn modelId="{8E6191D7-2477-4A8E-8855-81987DD57B78}" type="presOf" srcId="{10388C95-1EB1-444E-8C34-92A35DB30390}" destId="{F97D820C-3913-4558-AD3A-380BD834B219}" srcOrd="0" destOrd="0" presId="urn:microsoft.com/office/officeart/2005/8/layout/pyramid1"/>
    <dgm:cxn modelId="{C4E39D21-E29A-421B-A313-845532DDAF8E}" type="presParOf" srcId="{F97D820C-3913-4558-AD3A-380BD834B219}" destId="{F210E3CB-D5C1-44F4-9E71-47EEC3B243A8}" srcOrd="0" destOrd="0" presId="urn:microsoft.com/office/officeart/2005/8/layout/pyramid1"/>
    <dgm:cxn modelId="{70137DD0-F0FA-431A-9C1E-7C2D86FDC1D2}" type="presParOf" srcId="{F210E3CB-D5C1-44F4-9E71-47EEC3B243A8}" destId="{7E631998-27C1-4340-8627-B21F0882066E}" srcOrd="0" destOrd="0" presId="urn:microsoft.com/office/officeart/2005/8/layout/pyramid1"/>
    <dgm:cxn modelId="{E90374FD-5AFC-4760-B58B-64C9B5695CAE}" type="presParOf" srcId="{F210E3CB-D5C1-44F4-9E71-47EEC3B243A8}" destId="{3C9803E8-5DF8-42A3-84AB-CB3C4286486E}" srcOrd="1" destOrd="0" presId="urn:microsoft.com/office/officeart/2005/8/layout/pyramid1"/>
    <dgm:cxn modelId="{D8D321FE-6BA5-4EBC-B108-0B17844EE700}" type="presParOf" srcId="{F97D820C-3913-4558-AD3A-380BD834B219}" destId="{85ECE867-A937-46EA-AF56-07D4F7B7F244}" srcOrd="1" destOrd="0" presId="urn:microsoft.com/office/officeart/2005/8/layout/pyramid1"/>
    <dgm:cxn modelId="{63D8B0C2-2944-4FE4-8D25-98B09F026DF4}" type="presParOf" srcId="{85ECE867-A937-46EA-AF56-07D4F7B7F244}" destId="{91639767-8EAD-4CEF-BF36-482F6CBCC9D2}" srcOrd="0" destOrd="0" presId="urn:microsoft.com/office/officeart/2005/8/layout/pyramid1"/>
    <dgm:cxn modelId="{9E7C9213-905C-4E97-A07F-5B86A9BD510D}" type="presParOf" srcId="{85ECE867-A937-46EA-AF56-07D4F7B7F244}" destId="{6C7E9C77-922C-412D-A0E2-409195C34795}" srcOrd="1" destOrd="0" presId="urn:microsoft.com/office/officeart/2005/8/layout/pyramid1"/>
    <dgm:cxn modelId="{BA50FFD0-AE36-46F4-A9B5-364CB1970385}" type="presParOf" srcId="{F97D820C-3913-4558-AD3A-380BD834B219}" destId="{A8CF5291-EC36-4CB9-936B-AEB18D25C0FA}" srcOrd="2" destOrd="0" presId="urn:microsoft.com/office/officeart/2005/8/layout/pyramid1"/>
    <dgm:cxn modelId="{75ED51A3-E558-4B90-BD33-2AA70E9F2FC1}" type="presParOf" srcId="{A8CF5291-EC36-4CB9-936B-AEB18D25C0FA}" destId="{B4451753-3060-4735-93EA-3B2BA299702E}" srcOrd="0" destOrd="0" presId="urn:microsoft.com/office/officeart/2005/8/layout/pyramid1"/>
    <dgm:cxn modelId="{ED7EBD4D-F63E-474D-8B97-225594F9F1D4}" type="presParOf" srcId="{A8CF5291-EC36-4CB9-936B-AEB18D25C0FA}" destId="{389A0945-F038-4D3F-A90A-4DDFB541B64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512BF0-4E2D-4CE4-9EB4-24F710D7289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F54F26D-FBC0-43D8-BEB2-8C87832833B2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cs-CZ" sz="1700" kern="1200" dirty="0">
              <a:solidFill>
                <a:schemeClr val="bg1"/>
              </a:solidFill>
              <a:latin typeface="Candara"/>
              <a:ea typeface="+mn-ea"/>
              <a:cs typeface="+mn-cs"/>
            </a:rPr>
            <a:t>tendence</a:t>
          </a:r>
          <a:r>
            <a:rPr lang="cs-CZ" sz="1700" kern="1200" dirty="0">
              <a:solidFill>
                <a:schemeClr val="bg1"/>
              </a:solidFill>
            </a:rPr>
            <a:t> k okamžitému popření potřeby změny</a:t>
          </a:r>
        </a:p>
      </dgm:t>
    </dgm:pt>
    <dgm:pt modelId="{6B60DE08-FBDF-4E4A-9BFF-8DD0DF45C625}" type="parTrans" cxnId="{FB0E5699-7B51-42EE-82DE-A33BF37BF051}">
      <dgm:prSet/>
      <dgm:spPr/>
      <dgm:t>
        <a:bodyPr/>
        <a:lstStyle/>
        <a:p>
          <a:endParaRPr lang="cs-CZ"/>
        </a:p>
      </dgm:t>
    </dgm:pt>
    <dgm:pt modelId="{815315A7-2616-4505-B5A7-D73057924CF3}" type="sibTrans" cxnId="{FB0E5699-7B51-42EE-82DE-A33BF37BF051}">
      <dgm:prSet/>
      <dgm:spPr/>
      <dgm:t>
        <a:bodyPr/>
        <a:lstStyle/>
        <a:p>
          <a:endParaRPr lang="cs-CZ"/>
        </a:p>
      </dgm:t>
    </dgm:pt>
    <dgm:pt modelId="{0EB32434-BF8E-43D2-8A23-CF5F828D5D43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cs-CZ" dirty="0">
              <a:solidFill>
                <a:schemeClr val="accent4">
                  <a:lumMod val="50000"/>
                </a:schemeClr>
              </a:solidFill>
            </a:rPr>
            <a:t>zájem o změnu, průzkum</a:t>
          </a:r>
        </a:p>
      </dgm:t>
    </dgm:pt>
    <dgm:pt modelId="{66382002-C995-4D82-A232-A0465391A2C9}" type="parTrans" cxnId="{56031019-3E51-4ECD-A8BB-230563233383}">
      <dgm:prSet/>
      <dgm:spPr/>
      <dgm:t>
        <a:bodyPr/>
        <a:lstStyle/>
        <a:p>
          <a:endParaRPr lang="cs-CZ"/>
        </a:p>
      </dgm:t>
    </dgm:pt>
    <dgm:pt modelId="{EAFB188A-28EE-4BBC-A58A-BDCAC19F4875}" type="sibTrans" cxnId="{56031019-3E51-4ECD-A8BB-230563233383}">
      <dgm:prSet/>
      <dgm:spPr/>
      <dgm:t>
        <a:bodyPr/>
        <a:lstStyle/>
        <a:p>
          <a:endParaRPr lang="cs-CZ"/>
        </a:p>
      </dgm:t>
    </dgm:pt>
    <dgm:pt modelId="{26FBF53F-D749-40EB-8127-4AD4A30E2C26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accent4">
                  <a:lumMod val="50000"/>
                </a:schemeClr>
              </a:solidFill>
            </a:rPr>
            <a:t>přijetí změn</a:t>
          </a:r>
        </a:p>
      </dgm:t>
    </dgm:pt>
    <dgm:pt modelId="{4CE4422F-3D2D-43DC-BB59-DD5571F5B4F6}" type="parTrans" cxnId="{AD20675E-5D28-48B8-83A0-7FEAC9B2BD34}">
      <dgm:prSet/>
      <dgm:spPr/>
      <dgm:t>
        <a:bodyPr/>
        <a:lstStyle/>
        <a:p>
          <a:endParaRPr lang="cs-CZ"/>
        </a:p>
      </dgm:t>
    </dgm:pt>
    <dgm:pt modelId="{9576944B-DA06-45EE-A8B1-84B57B807BCD}" type="sibTrans" cxnId="{AD20675E-5D28-48B8-83A0-7FEAC9B2BD34}">
      <dgm:prSet/>
      <dgm:spPr/>
      <dgm:t>
        <a:bodyPr/>
        <a:lstStyle/>
        <a:p>
          <a:endParaRPr lang="cs-CZ"/>
        </a:p>
      </dgm:t>
    </dgm:pt>
    <dgm:pt modelId="{C688AB1A-8B57-42B6-BB7B-2A461DC2C14D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cs-CZ" dirty="0">
              <a:solidFill>
                <a:schemeClr val="accent4">
                  <a:lumMod val="50000"/>
                </a:schemeClr>
              </a:solidFill>
            </a:rPr>
            <a:t>odpor nepřináší užitek, pracovník začíná na změně nalézat i pozitivní stránky</a:t>
          </a:r>
        </a:p>
      </dgm:t>
    </dgm:pt>
    <dgm:pt modelId="{788765FB-DBFC-49DC-A124-78DBB4057CF2}" type="parTrans" cxnId="{CDCBF0DE-2D0E-4148-BC98-BC3176F8ECE8}">
      <dgm:prSet/>
      <dgm:spPr/>
      <dgm:t>
        <a:bodyPr/>
        <a:lstStyle/>
        <a:p>
          <a:endParaRPr lang="cs-CZ"/>
        </a:p>
      </dgm:t>
    </dgm:pt>
    <dgm:pt modelId="{19122AA3-357B-4DA5-B6A5-C5A599DF17AA}" type="sibTrans" cxnId="{CDCBF0DE-2D0E-4148-BC98-BC3176F8ECE8}">
      <dgm:prSet/>
      <dgm:spPr/>
      <dgm:t>
        <a:bodyPr/>
        <a:lstStyle/>
        <a:p>
          <a:endParaRPr lang="cs-CZ"/>
        </a:p>
      </dgm:t>
    </dgm:pt>
    <dgm:pt modelId="{1D64D709-8A2F-4FE7-B74D-DC26A5E402C6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cs-CZ" dirty="0"/>
            <a:t>snaha o odpor</a:t>
          </a:r>
        </a:p>
      </dgm:t>
    </dgm:pt>
    <dgm:pt modelId="{33E7F8E2-23E3-4759-A1FB-DAFC8D3A467D}" type="parTrans" cxnId="{A844C713-821F-4C53-8E48-B7A3294F2084}">
      <dgm:prSet/>
      <dgm:spPr/>
      <dgm:t>
        <a:bodyPr/>
        <a:lstStyle/>
        <a:p>
          <a:endParaRPr lang="cs-CZ"/>
        </a:p>
      </dgm:t>
    </dgm:pt>
    <dgm:pt modelId="{7EBD5AE4-8E1B-4FF5-BCEE-9036E947810D}" type="sibTrans" cxnId="{A844C713-821F-4C53-8E48-B7A3294F2084}">
      <dgm:prSet/>
      <dgm:spPr/>
      <dgm:t>
        <a:bodyPr/>
        <a:lstStyle/>
        <a:p>
          <a:endParaRPr lang="cs-CZ"/>
        </a:p>
      </dgm:t>
    </dgm:pt>
    <dgm:pt modelId="{A9BF121D-C66B-4FCD-8B09-09855F0BDBE3}" type="pres">
      <dgm:prSet presAssocID="{FB512BF0-4E2D-4CE4-9EB4-24F710D7289F}" presName="CompostProcess" presStyleCnt="0">
        <dgm:presLayoutVars>
          <dgm:dir/>
          <dgm:resizeHandles val="exact"/>
        </dgm:presLayoutVars>
      </dgm:prSet>
      <dgm:spPr/>
    </dgm:pt>
    <dgm:pt modelId="{BA27EF31-3DE3-4404-9154-69FC3C3B2962}" type="pres">
      <dgm:prSet presAssocID="{FB512BF0-4E2D-4CE4-9EB4-24F710D7289F}" presName="arrow" presStyleLbl="bgShp" presStyleIdx="0" presStyleCnt="1"/>
      <dgm:spPr>
        <a:solidFill>
          <a:srgbClr val="FFFF00"/>
        </a:solidFill>
      </dgm:spPr>
    </dgm:pt>
    <dgm:pt modelId="{8C6E695D-8CFE-4535-8C73-5D9CBFC41A52}" type="pres">
      <dgm:prSet presAssocID="{FB512BF0-4E2D-4CE4-9EB4-24F710D7289F}" presName="linearProcess" presStyleCnt="0"/>
      <dgm:spPr/>
    </dgm:pt>
    <dgm:pt modelId="{62A285A6-DF77-44DE-A65A-FD3DA8EDFA2A}" type="pres">
      <dgm:prSet presAssocID="{9F54F26D-FBC0-43D8-BEB2-8C87832833B2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0C38D21-ABE1-40DF-809B-2245078226FE}" type="pres">
      <dgm:prSet presAssocID="{815315A7-2616-4505-B5A7-D73057924CF3}" presName="sibTrans" presStyleCnt="0"/>
      <dgm:spPr/>
    </dgm:pt>
    <dgm:pt modelId="{704D06CA-4081-494E-9BCC-A9842CDFBB42}" type="pres">
      <dgm:prSet presAssocID="{1D64D709-8A2F-4FE7-B74D-DC26A5E402C6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96F99DE-58A1-42A0-96A7-3368FBD795C4}" type="pres">
      <dgm:prSet presAssocID="{7EBD5AE4-8E1B-4FF5-BCEE-9036E947810D}" presName="sibTrans" presStyleCnt="0"/>
      <dgm:spPr/>
    </dgm:pt>
    <dgm:pt modelId="{AC05EB3D-1BFC-403C-A7AE-74D8CE78C6B4}" type="pres">
      <dgm:prSet presAssocID="{C688AB1A-8B57-42B6-BB7B-2A461DC2C14D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12D0850-CC9E-4CEB-B899-99F332F8CDBB}" type="pres">
      <dgm:prSet presAssocID="{19122AA3-357B-4DA5-B6A5-C5A599DF17AA}" presName="sibTrans" presStyleCnt="0"/>
      <dgm:spPr/>
    </dgm:pt>
    <dgm:pt modelId="{9ED298AB-4159-4A6D-AA71-535A8E6B8602}" type="pres">
      <dgm:prSet presAssocID="{0EB32434-BF8E-43D2-8A23-CF5F828D5D4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2A047C1-E12B-4FF6-A156-6CF42C54F957}" type="pres">
      <dgm:prSet presAssocID="{EAFB188A-28EE-4BBC-A58A-BDCAC19F4875}" presName="sibTrans" presStyleCnt="0"/>
      <dgm:spPr/>
    </dgm:pt>
    <dgm:pt modelId="{5CC0C0E9-069B-4D6A-8526-ED3519006893}" type="pres">
      <dgm:prSet presAssocID="{26FBF53F-D749-40EB-8127-4AD4A30E2C26}" presName="textNode" presStyleLbl="node1" presStyleIdx="4" presStyleCnt="5" custScaleX="11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60562B7-3240-4670-A009-59926E261320}" type="presOf" srcId="{0EB32434-BF8E-43D2-8A23-CF5F828D5D43}" destId="{9ED298AB-4159-4A6D-AA71-535A8E6B8602}" srcOrd="0" destOrd="0" presId="urn:microsoft.com/office/officeart/2005/8/layout/hProcess9"/>
    <dgm:cxn modelId="{56031019-3E51-4ECD-A8BB-230563233383}" srcId="{FB512BF0-4E2D-4CE4-9EB4-24F710D7289F}" destId="{0EB32434-BF8E-43D2-8A23-CF5F828D5D43}" srcOrd="3" destOrd="0" parTransId="{66382002-C995-4D82-A232-A0465391A2C9}" sibTransId="{EAFB188A-28EE-4BBC-A58A-BDCAC19F4875}"/>
    <dgm:cxn modelId="{A14A336F-3003-4B3E-A6D8-206D1845B0AC}" type="presOf" srcId="{26FBF53F-D749-40EB-8127-4AD4A30E2C26}" destId="{5CC0C0E9-069B-4D6A-8526-ED3519006893}" srcOrd="0" destOrd="0" presId="urn:microsoft.com/office/officeart/2005/8/layout/hProcess9"/>
    <dgm:cxn modelId="{FB0E5699-7B51-42EE-82DE-A33BF37BF051}" srcId="{FB512BF0-4E2D-4CE4-9EB4-24F710D7289F}" destId="{9F54F26D-FBC0-43D8-BEB2-8C87832833B2}" srcOrd="0" destOrd="0" parTransId="{6B60DE08-FBDF-4E4A-9BFF-8DD0DF45C625}" sibTransId="{815315A7-2616-4505-B5A7-D73057924CF3}"/>
    <dgm:cxn modelId="{AD20675E-5D28-48B8-83A0-7FEAC9B2BD34}" srcId="{FB512BF0-4E2D-4CE4-9EB4-24F710D7289F}" destId="{26FBF53F-D749-40EB-8127-4AD4A30E2C26}" srcOrd="4" destOrd="0" parTransId="{4CE4422F-3D2D-43DC-BB59-DD5571F5B4F6}" sibTransId="{9576944B-DA06-45EE-A8B1-84B57B807BCD}"/>
    <dgm:cxn modelId="{A844C713-821F-4C53-8E48-B7A3294F2084}" srcId="{FB512BF0-4E2D-4CE4-9EB4-24F710D7289F}" destId="{1D64D709-8A2F-4FE7-B74D-DC26A5E402C6}" srcOrd="1" destOrd="0" parTransId="{33E7F8E2-23E3-4759-A1FB-DAFC8D3A467D}" sibTransId="{7EBD5AE4-8E1B-4FF5-BCEE-9036E947810D}"/>
    <dgm:cxn modelId="{2F8FEA1E-994D-4E83-833A-C61725E29406}" type="presOf" srcId="{1D64D709-8A2F-4FE7-B74D-DC26A5E402C6}" destId="{704D06CA-4081-494E-9BCC-A9842CDFBB42}" srcOrd="0" destOrd="0" presId="urn:microsoft.com/office/officeart/2005/8/layout/hProcess9"/>
    <dgm:cxn modelId="{DE3B9E9B-DA3F-4E8A-89B8-23EFD339F305}" type="presOf" srcId="{9F54F26D-FBC0-43D8-BEB2-8C87832833B2}" destId="{62A285A6-DF77-44DE-A65A-FD3DA8EDFA2A}" srcOrd="0" destOrd="0" presId="urn:microsoft.com/office/officeart/2005/8/layout/hProcess9"/>
    <dgm:cxn modelId="{CDCBF0DE-2D0E-4148-BC98-BC3176F8ECE8}" srcId="{FB512BF0-4E2D-4CE4-9EB4-24F710D7289F}" destId="{C688AB1A-8B57-42B6-BB7B-2A461DC2C14D}" srcOrd="2" destOrd="0" parTransId="{788765FB-DBFC-49DC-A124-78DBB4057CF2}" sibTransId="{19122AA3-357B-4DA5-B6A5-C5A599DF17AA}"/>
    <dgm:cxn modelId="{794D282F-C32F-4906-B52B-3CF3E5794B5C}" type="presOf" srcId="{FB512BF0-4E2D-4CE4-9EB4-24F710D7289F}" destId="{A9BF121D-C66B-4FCD-8B09-09855F0BDBE3}" srcOrd="0" destOrd="0" presId="urn:microsoft.com/office/officeart/2005/8/layout/hProcess9"/>
    <dgm:cxn modelId="{492DC313-8F01-45DA-9677-809AA958586A}" type="presOf" srcId="{C688AB1A-8B57-42B6-BB7B-2A461DC2C14D}" destId="{AC05EB3D-1BFC-403C-A7AE-74D8CE78C6B4}" srcOrd="0" destOrd="0" presId="urn:microsoft.com/office/officeart/2005/8/layout/hProcess9"/>
    <dgm:cxn modelId="{E6DE1468-7259-4860-9A12-66079F68BD6C}" type="presParOf" srcId="{A9BF121D-C66B-4FCD-8B09-09855F0BDBE3}" destId="{BA27EF31-3DE3-4404-9154-69FC3C3B2962}" srcOrd="0" destOrd="0" presId="urn:microsoft.com/office/officeart/2005/8/layout/hProcess9"/>
    <dgm:cxn modelId="{FD876FAD-A381-4CCA-94C5-E6F3BCDFAA47}" type="presParOf" srcId="{A9BF121D-C66B-4FCD-8B09-09855F0BDBE3}" destId="{8C6E695D-8CFE-4535-8C73-5D9CBFC41A52}" srcOrd="1" destOrd="0" presId="urn:microsoft.com/office/officeart/2005/8/layout/hProcess9"/>
    <dgm:cxn modelId="{59A9ABD5-0388-420B-973D-7399052C3201}" type="presParOf" srcId="{8C6E695D-8CFE-4535-8C73-5D9CBFC41A52}" destId="{62A285A6-DF77-44DE-A65A-FD3DA8EDFA2A}" srcOrd="0" destOrd="0" presId="urn:microsoft.com/office/officeart/2005/8/layout/hProcess9"/>
    <dgm:cxn modelId="{2BCAF437-2838-4FE7-B46A-6F1D8849ABE7}" type="presParOf" srcId="{8C6E695D-8CFE-4535-8C73-5D9CBFC41A52}" destId="{30C38D21-ABE1-40DF-809B-2245078226FE}" srcOrd="1" destOrd="0" presId="urn:microsoft.com/office/officeart/2005/8/layout/hProcess9"/>
    <dgm:cxn modelId="{8EA235B8-08AA-47DF-951F-CBF9198087CF}" type="presParOf" srcId="{8C6E695D-8CFE-4535-8C73-5D9CBFC41A52}" destId="{704D06CA-4081-494E-9BCC-A9842CDFBB42}" srcOrd="2" destOrd="0" presId="urn:microsoft.com/office/officeart/2005/8/layout/hProcess9"/>
    <dgm:cxn modelId="{4D9A2C85-4A05-4E14-AF31-A4B110AC48E7}" type="presParOf" srcId="{8C6E695D-8CFE-4535-8C73-5D9CBFC41A52}" destId="{796F99DE-58A1-42A0-96A7-3368FBD795C4}" srcOrd="3" destOrd="0" presId="urn:microsoft.com/office/officeart/2005/8/layout/hProcess9"/>
    <dgm:cxn modelId="{333DC7FC-EFD1-4863-87FC-04A005849D76}" type="presParOf" srcId="{8C6E695D-8CFE-4535-8C73-5D9CBFC41A52}" destId="{AC05EB3D-1BFC-403C-A7AE-74D8CE78C6B4}" srcOrd="4" destOrd="0" presId="urn:microsoft.com/office/officeart/2005/8/layout/hProcess9"/>
    <dgm:cxn modelId="{5AB48DD7-A840-4C12-8B17-CEB8D31E31E9}" type="presParOf" srcId="{8C6E695D-8CFE-4535-8C73-5D9CBFC41A52}" destId="{912D0850-CC9E-4CEB-B899-99F332F8CDBB}" srcOrd="5" destOrd="0" presId="urn:microsoft.com/office/officeart/2005/8/layout/hProcess9"/>
    <dgm:cxn modelId="{9BFD3F0C-F09D-4F8E-82CA-46E1A5E14358}" type="presParOf" srcId="{8C6E695D-8CFE-4535-8C73-5D9CBFC41A52}" destId="{9ED298AB-4159-4A6D-AA71-535A8E6B8602}" srcOrd="6" destOrd="0" presId="urn:microsoft.com/office/officeart/2005/8/layout/hProcess9"/>
    <dgm:cxn modelId="{287B7B25-9F93-42C0-B614-5A6CD94D86C4}" type="presParOf" srcId="{8C6E695D-8CFE-4535-8C73-5D9CBFC41A52}" destId="{42A047C1-E12B-4FF6-A156-6CF42C54F957}" srcOrd="7" destOrd="0" presId="urn:microsoft.com/office/officeart/2005/8/layout/hProcess9"/>
    <dgm:cxn modelId="{95171448-D90D-427C-AB45-A8027694E3AD}" type="presParOf" srcId="{8C6E695D-8CFE-4535-8C73-5D9CBFC41A52}" destId="{5CC0C0E9-069B-4D6A-8526-ED351900689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31998-27C1-4340-8627-B21F0882066E}">
      <dsp:nvSpPr>
        <dsp:cNvPr id="0" name=""/>
        <dsp:cNvSpPr/>
      </dsp:nvSpPr>
      <dsp:spPr>
        <a:xfrm>
          <a:off x="2392981" y="0"/>
          <a:ext cx="2622899" cy="1221809"/>
        </a:xfrm>
        <a:prstGeom prst="trapezoid">
          <a:avLst>
            <a:gd name="adj" fmla="val 107337"/>
          </a:avLst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0" kern="1200" dirty="0"/>
            <a:t>Top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0" kern="1200" dirty="0"/>
            <a:t>management</a:t>
          </a:r>
        </a:p>
      </dsp:txBody>
      <dsp:txXfrm>
        <a:off x="2392981" y="0"/>
        <a:ext cx="2622899" cy="1221809"/>
      </dsp:txXfrm>
    </dsp:sp>
    <dsp:sp modelId="{91639767-8EAD-4CEF-BF36-482F6CBCC9D2}">
      <dsp:nvSpPr>
        <dsp:cNvPr id="0" name=""/>
        <dsp:cNvSpPr/>
      </dsp:nvSpPr>
      <dsp:spPr>
        <a:xfrm>
          <a:off x="1196490" y="1221809"/>
          <a:ext cx="5015880" cy="1114707"/>
        </a:xfrm>
        <a:prstGeom prst="trapezoid">
          <a:avLst>
            <a:gd name="adj" fmla="val 107337"/>
          </a:avLst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/>
            <a:t>Střední management</a:t>
          </a:r>
        </a:p>
      </dsp:txBody>
      <dsp:txXfrm>
        <a:off x="2074269" y="1221809"/>
        <a:ext cx="3260322" cy="1114707"/>
      </dsp:txXfrm>
    </dsp:sp>
    <dsp:sp modelId="{B4451753-3060-4735-93EA-3B2BA299702E}">
      <dsp:nvSpPr>
        <dsp:cNvPr id="0" name=""/>
        <dsp:cNvSpPr/>
      </dsp:nvSpPr>
      <dsp:spPr>
        <a:xfrm>
          <a:off x="0" y="2336517"/>
          <a:ext cx="7408861" cy="1114707"/>
        </a:xfrm>
        <a:prstGeom prst="trapezoid">
          <a:avLst>
            <a:gd name="adj" fmla="val 10733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/>
            <a:t>Liniový management</a:t>
          </a:r>
        </a:p>
      </dsp:txBody>
      <dsp:txXfrm>
        <a:off x="1296550" y="2336517"/>
        <a:ext cx="4815760" cy="11147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7EF31-3DE3-4404-9154-69FC3C3B2962}">
      <dsp:nvSpPr>
        <dsp:cNvPr id="0" name=""/>
        <dsp:cNvSpPr/>
      </dsp:nvSpPr>
      <dsp:spPr>
        <a:xfrm>
          <a:off x="650795" y="0"/>
          <a:ext cx="7375683" cy="4536503"/>
        </a:xfrm>
        <a:prstGeom prst="rightArrow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A285A6-DF77-44DE-A65A-FD3DA8EDFA2A}">
      <dsp:nvSpPr>
        <dsp:cNvPr id="0" name=""/>
        <dsp:cNvSpPr/>
      </dsp:nvSpPr>
      <dsp:spPr>
        <a:xfrm>
          <a:off x="4660" y="1360950"/>
          <a:ext cx="1635462" cy="1814601"/>
        </a:xfrm>
        <a:prstGeom prst="roundRect">
          <a:avLst/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>
              <a:solidFill>
                <a:schemeClr val="bg1"/>
              </a:solidFill>
              <a:latin typeface="Candara"/>
              <a:ea typeface="+mn-ea"/>
              <a:cs typeface="+mn-cs"/>
            </a:rPr>
            <a:t>tendence</a:t>
          </a:r>
          <a:r>
            <a:rPr lang="cs-CZ" sz="1700" kern="1200" dirty="0">
              <a:solidFill>
                <a:schemeClr val="bg1"/>
              </a:solidFill>
            </a:rPr>
            <a:t> k okamžitému popření potřeby změny</a:t>
          </a:r>
        </a:p>
      </dsp:txBody>
      <dsp:txXfrm>
        <a:off x="84497" y="1440787"/>
        <a:ext cx="1475788" cy="1654927"/>
      </dsp:txXfrm>
    </dsp:sp>
    <dsp:sp modelId="{704D06CA-4081-494E-9BCC-A9842CDFBB42}">
      <dsp:nvSpPr>
        <dsp:cNvPr id="0" name=""/>
        <dsp:cNvSpPr/>
      </dsp:nvSpPr>
      <dsp:spPr>
        <a:xfrm>
          <a:off x="1721896" y="1360950"/>
          <a:ext cx="1635462" cy="1814601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/>
            <a:t>snaha o odpor</a:t>
          </a:r>
        </a:p>
      </dsp:txBody>
      <dsp:txXfrm>
        <a:off x="1801733" y="1440787"/>
        <a:ext cx="1475788" cy="1654927"/>
      </dsp:txXfrm>
    </dsp:sp>
    <dsp:sp modelId="{AC05EB3D-1BFC-403C-A7AE-74D8CE78C6B4}">
      <dsp:nvSpPr>
        <dsp:cNvPr id="0" name=""/>
        <dsp:cNvSpPr/>
      </dsp:nvSpPr>
      <dsp:spPr>
        <a:xfrm>
          <a:off x="3439132" y="1360950"/>
          <a:ext cx="1635462" cy="181460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>
              <a:solidFill>
                <a:schemeClr val="accent4">
                  <a:lumMod val="50000"/>
                </a:schemeClr>
              </a:solidFill>
            </a:rPr>
            <a:t>odpor nepřináší užitek, pracovník začíná na změně nalézat i pozitivní stránky</a:t>
          </a:r>
        </a:p>
      </dsp:txBody>
      <dsp:txXfrm>
        <a:off x="3518969" y="1440787"/>
        <a:ext cx="1475788" cy="1654927"/>
      </dsp:txXfrm>
    </dsp:sp>
    <dsp:sp modelId="{9ED298AB-4159-4A6D-AA71-535A8E6B8602}">
      <dsp:nvSpPr>
        <dsp:cNvPr id="0" name=""/>
        <dsp:cNvSpPr/>
      </dsp:nvSpPr>
      <dsp:spPr>
        <a:xfrm>
          <a:off x="5156368" y="1360950"/>
          <a:ext cx="1635462" cy="1814601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>
              <a:solidFill>
                <a:schemeClr val="accent4">
                  <a:lumMod val="50000"/>
                </a:schemeClr>
              </a:solidFill>
            </a:rPr>
            <a:t>zájem o změnu, průzkum</a:t>
          </a:r>
        </a:p>
      </dsp:txBody>
      <dsp:txXfrm>
        <a:off x="5236205" y="1440787"/>
        <a:ext cx="1475788" cy="1654927"/>
      </dsp:txXfrm>
    </dsp:sp>
    <dsp:sp modelId="{5CC0C0E9-069B-4D6A-8526-ED3519006893}">
      <dsp:nvSpPr>
        <dsp:cNvPr id="0" name=""/>
        <dsp:cNvSpPr/>
      </dsp:nvSpPr>
      <dsp:spPr>
        <a:xfrm>
          <a:off x="6873605" y="1360950"/>
          <a:ext cx="1799009" cy="1814601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>
              <a:solidFill>
                <a:schemeClr val="accent4">
                  <a:lumMod val="50000"/>
                </a:schemeClr>
              </a:solidFill>
            </a:rPr>
            <a:t>přijetí změn</a:t>
          </a:r>
        </a:p>
      </dsp:txBody>
      <dsp:txXfrm>
        <a:off x="6961425" y="1448770"/>
        <a:ext cx="1623369" cy="1638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587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996BE604-8673-4C9A-96B2-E7BAF2339754}" type="datetimeyyyy">
              <a:rPr lang="cs-CZ" smtClean="0"/>
              <a:t>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2766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587" y="9432766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87004C0A-A18A-4473-B93A-AAA5400988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66289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F9774B79-6D2E-41A8-B02A-AAFE6076CFEA}" type="datetimeyyyy">
              <a:rPr lang="cs-CZ" smtClean="0"/>
              <a:t>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1343" y="9431599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0FC1E295-5A06-4B8D-AF47-3BC1882A6C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41072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1E295-5A06-4B8D-AF47-3BC1882A6C6B}" type="slidenum">
              <a:rPr lang="cs-CZ" smtClean="0"/>
              <a:t>1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1EC51E9-D9C3-45BC-B0F9-688FF6A500B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EAF31C3-5B78-4884-9EFF-F7B33FA35458}" type="datetimeyyyy">
              <a:rPr lang="cs-CZ" smtClean="0"/>
              <a:t>2023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784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1E295-5A06-4B8D-AF47-3BC1882A6C6B}" type="slidenum">
              <a:rPr lang="cs-CZ" smtClean="0"/>
              <a:t>2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26022D4-05EB-41A7-BB4B-356E4D56D52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727819-5CB0-4416-AFFF-71E9473FC514}" type="datetimeyyyy">
              <a:rPr lang="cs-CZ" smtClean="0"/>
              <a:t>2023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2845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1E295-5A06-4B8D-AF47-3BC1882A6C6B}" type="slidenum">
              <a:rPr lang="cs-CZ" smtClean="0"/>
              <a:t>75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9A65C81-2FE3-4041-AF29-5D0469653E8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ABDC071-F90D-4FEC-A16C-3CBA7282B827}" type="datetimeyyyy">
              <a:rPr lang="cs-CZ" smtClean="0"/>
              <a:t>2023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188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F0DF204-3AE6-4BBD-A7A8-E40A5EA323EF}" type="datetime1">
              <a:rPr lang="cs-CZ" smtClean="0"/>
              <a:t>18.03.2023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1E295-5A06-4B8D-AF47-3BC1882A6C6B}" type="slidenum">
              <a:rPr lang="cs-CZ" smtClean="0"/>
              <a:t>164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268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1E295-5A06-4B8D-AF47-3BC1882A6C6B}" type="slidenum">
              <a:rPr lang="cs-CZ" smtClean="0"/>
              <a:t>177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0305D4-636D-4CF7-A987-394B5573180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AE4ECDF-3D5A-4628-8AB8-F87541CEAEC1}" type="datetimeyyyy">
              <a:rPr lang="cs-CZ" smtClean="0"/>
              <a:t>2023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080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5608-9937-4F52-82E5-11081C0E4D24}" type="datetime1">
              <a:rPr lang="cs-CZ" smtClean="0"/>
              <a:t>18.03.2023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CA7E-C633-4E7D-9D3E-4E66695ED5F6}" type="datetime1">
              <a:rPr lang="cs-CZ" smtClean="0"/>
              <a:t>18.03.2023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9AF8-BEFB-4975-A9E6-54F230704F56}" type="datetime1">
              <a:rPr lang="cs-CZ" smtClean="0"/>
              <a:t>18.03.2023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7857-15BE-4D3C-B800-E1A6D4C5EB7E}" type="datetime1">
              <a:rPr lang="cs-CZ" smtClean="0"/>
              <a:t>18.03.2023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F2FA6-6A8E-49C3-96FC-FAD0DE348893}" type="datetime1">
              <a:rPr lang="cs-CZ" smtClean="0"/>
              <a:t>18.03.2023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39F3-1450-441B-820F-9EBDCF62AAB5}" type="datetime1">
              <a:rPr lang="cs-CZ" smtClean="0"/>
              <a:t>18.03.2023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81C8-D42F-4A0B-8259-04773D555D39}" type="datetime1">
              <a:rPr lang="cs-CZ" smtClean="0"/>
              <a:t>18.03.2023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E32F-6CFB-43B8-9154-BF135054C675}" type="datetime1">
              <a:rPr lang="cs-CZ" smtClean="0"/>
              <a:t>18.03.2023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9C9C1-84AE-4F03-A860-AC21E3ADEED7}" type="datetime1">
              <a:rPr lang="cs-CZ" smtClean="0"/>
              <a:t>18.03.2023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F865-5A64-48E3-A825-5A00461A0C56}" type="datetime1">
              <a:rPr lang="cs-CZ" smtClean="0"/>
              <a:t>18.03.2023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6F61-6352-4163-807B-46286B848CB8}" type="datetime1">
              <a:rPr lang="cs-CZ" smtClean="0"/>
              <a:t>18.03.2023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4E4BBD4-8DED-4F8A-A2E8-E3966955424C}" type="datetime1">
              <a:rPr lang="cs-CZ" smtClean="0"/>
              <a:t>18.03.2023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8EE5339-3210-4F42-A617-3601F8616279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5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5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f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fi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fif"/><Relationship Id="rId5" Type="http://schemas.openxmlformats.org/officeDocument/2006/relationships/image" Target="../media/image12.jfif"/><Relationship Id="rId4" Type="http://schemas.openxmlformats.org/officeDocument/2006/relationships/image" Target="../media/image11.jfi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267744" y="1124744"/>
            <a:ext cx="6840760" cy="50405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6100" b="1" dirty="0"/>
              <a:t>Zdravotnický management</a:t>
            </a:r>
          </a:p>
          <a:p>
            <a:pPr marL="0" indent="0" algn="ctr">
              <a:buNone/>
            </a:pPr>
            <a:endParaRPr lang="cs-CZ" sz="6100" b="1" dirty="0"/>
          </a:p>
          <a:p>
            <a:pPr marL="0" indent="0" algn="ctr">
              <a:buNone/>
            </a:pPr>
            <a:r>
              <a:rPr lang="cs-CZ" sz="6100" b="1" dirty="0"/>
              <a:t>Ekonomika a pojišťovnictví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Vysoká škola zdravotnická, o. p. s.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18526"/>
            <a:ext cx="2304256" cy="2258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013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3646FC4-7EF1-448D-A00B-737DB7474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833" y="1988840"/>
            <a:ext cx="7408333" cy="4137323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Teorie správního řízení</a:t>
            </a:r>
          </a:p>
          <a:p>
            <a:pPr marL="914400" lvl="3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     důraz je kladen na strukturalizaci řízení a definování  </a:t>
            </a:r>
          </a:p>
          <a:p>
            <a:pPr marL="914400" lvl="3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      jednotlivých manažérských funkcí</a:t>
            </a:r>
          </a:p>
          <a:p>
            <a:pPr marL="914400" lvl="3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      řízení je považováno za vyvažování technických,  </a:t>
            </a:r>
          </a:p>
          <a:p>
            <a:pPr marL="914400" lvl="3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      finančních, ochranných, účetních a správních činností</a:t>
            </a:r>
          </a:p>
          <a:p>
            <a:pPr marL="1188720" lvl="4" indent="0">
              <a:buNone/>
            </a:pPr>
            <a:endParaRPr lang="cs-CZ" sz="2000" dirty="0"/>
          </a:p>
          <a:p>
            <a:pPr marL="1188720" lvl="4" indent="0">
              <a:buNone/>
            </a:pPr>
            <a:endParaRPr lang="cs-CZ" b="1" dirty="0"/>
          </a:p>
          <a:p>
            <a:pPr marL="1188720" lvl="4" indent="0">
              <a:buNone/>
            </a:pPr>
            <a:endParaRPr lang="cs-CZ" b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9E70609-B87B-4152-ABB6-E8F742C9F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F6CE0E8-3717-4895-8CCA-636677956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10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812CB692-24B3-45B0-AC4B-B2D9DE44C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49671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338328"/>
            <a:ext cx="8784976" cy="618134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Často se také používají </a:t>
            </a:r>
            <a:r>
              <a:rPr lang="cs-CZ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vícekolová</a:t>
            </a: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řízení</a:t>
            </a:r>
            <a:r>
              <a:rPr lang="cs-CZ" dirty="0">
                <a:solidFill>
                  <a:schemeClr val="tx1"/>
                </a:solidFill>
              </a:rPr>
              <a:t>. K tomuto typu výběru se přistupuje v případě většího počtu uchazečů nebo jsou na zaměstnance v dané organizaci kladeny vysoké nároky.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VÝBĚROVÝ POHOVOR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jedná se o efektivní metodu výběru vhodného kandidáta, protože na základě osobního kontaktu lze odhadnout některé povahové rysy, vystupování uchazeče, jeho projevy, motivace, apod.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Výběrový pohovor zahrnuje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i="1" dirty="0">
                <a:solidFill>
                  <a:schemeClr val="tx1"/>
                </a:solidFill>
              </a:rPr>
              <a:t>úvod </a:t>
            </a:r>
            <a:r>
              <a:rPr lang="cs-CZ" dirty="0">
                <a:solidFill>
                  <a:schemeClr val="tx1"/>
                </a:solidFill>
              </a:rPr>
              <a:t>– přivítání, uvedení uchazeče k pohovoru, apod.</a:t>
            </a:r>
            <a:endParaRPr lang="cs-CZ" i="1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cs-CZ" i="1" dirty="0">
                <a:solidFill>
                  <a:schemeClr val="tx1"/>
                </a:solidFill>
              </a:rPr>
              <a:t>představení organizace </a:t>
            </a:r>
            <a:r>
              <a:rPr lang="cs-CZ" dirty="0">
                <a:solidFill>
                  <a:schemeClr val="tx1"/>
                </a:solidFill>
              </a:rPr>
              <a:t>– seznámení uchazeče s organizací, 					daným pracovním místem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i="1" dirty="0">
                <a:solidFill>
                  <a:schemeClr val="tx1"/>
                </a:solidFill>
              </a:rPr>
              <a:t>představení uchazeče </a:t>
            </a:r>
            <a:r>
              <a:rPr lang="cs-CZ" dirty="0">
                <a:solidFill>
                  <a:schemeClr val="tx1"/>
                </a:solidFill>
              </a:rPr>
              <a:t>– uchazeč je vyzván, aby se představil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i="1" dirty="0">
                <a:solidFill>
                  <a:schemeClr val="tx1"/>
                </a:solidFill>
              </a:rPr>
              <a:t>vlastní pohovor – </a:t>
            </a:r>
            <a:r>
              <a:rPr lang="cs-CZ" dirty="0">
                <a:solidFill>
                  <a:schemeClr val="tx1"/>
                </a:solidFill>
              </a:rPr>
              <a:t>otázky zaměřené na způsobilost uchazeče k výkonu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	        - osobnost a motivaci uchazeče, vědomosti, apod.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	        - představy uchazeče o pracovních podmínkách</a:t>
            </a:r>
          </a:p>
          <a:p>
            <a:pPr marL="457200" indent="-457200" algn="just">
              <a:buFont typeface="+mj-lt"/>
              <a:buAutoNum type="alphaLcParenR" startAt="5"/>
            </a:pPr>
            <a:r>
              <a:rPr lang="cs-CZ" i="1" dirty="0">
                <a:solidFill>
                  <a:schemeClr val="tx1"/>
                </a:solidFill>
              </a:rPr>
              <a:t>závěr – </a:t>
            </a:r>
            <a:r>
              <a:rPr lang="cs-CZ" dirty="0">
                <a:solidFill>
                  <a:schemeClr val="tx1"/>
                </a:solidFill>
              </a:rPr>
              <a:t>dohodnutí nebo oznámení dalšího postupu, poděkování</a:t>
            </a:r>
            <a:endParaRPr lang="cs-CZ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cs-CZ" i="1" dirty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100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30683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338328"/>
            <a:ext cx="8698842" cy="6276960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ts val="2800"/>
              </a:lnSpc>
              <a:buFont typeface="+mj-lt"/>
              <a:buAutoNum type="arabicPeriod" startAt="3"/>
            </a:pPr>
            <a:r>
              <a:rPr lang="cs-CZ" b="1" i="1" dirty="0">
                <a:solidFill>
                  <a:schemeClr val="tx1"/>
                </a:solidFill>
              </a:rPr>
              <a:t>Systém pracovního uplatnění </a:t>
            </a:r>
            <a:r>
              <a:rPr lang="cs-CZ" dirty="0">
                <a:solidFill>
                  <a:schemeClr val="tx1"/>
                </a:solidFill>
              </a:rPr>
              <a:t>– zahrnuje několik složek, systém plánování lidských zdrojů, personální marketing a kariérové plánování a monitoring trhu práce, apod.</a:t>
            </a:r>
          </a:p>
          <a:p>
            <a:pPr marL="301943" lvl="1" indent="0" algn="just">
              <a:lnSpc>
                <a:spcPts val="2200"/>
              </a:lnSpc>
              <a:buNone/>
            </a:pPr>
            <a:r>
              <a:rPr lang="cs-CZ" sz="2400" dirty="0">
                <a:solidFill>
                  <a:schemeClr val="tx1"/>
                </a:solidFill>
              </a:rPr>
              <a:t>   Veškeré procesy v kontextu pracovního uplatnění mohou</a:t>
            </a:r>
          </a:p>
          <a:p>
            <a:pPr marL="301943" lvl="1" indent="0" algn="just">
              <a:lnSpc>
                <a:spcPts val="2200"/>
              </a:lnSpc>
              <a:buNone/>
            </a:pPr>
            <a:r>
              <a:rPr lang="cs-CZ" sz="2400" dirty="0">
                <a:solidFill>
                  <a:schemeClr val="tx1"/>
                </a:solidFill>
              </a:rPr>
              <a:t>   být prováděny v případě, že jsou známé a jasně stanovené </a:t>
            </a:r>
          </a:p>
          <a:p>
            <a:pPr marL="301943" lvl="1" indent="0" algn="just">
              <a:lnSpc>
                <a:spcPts val="2200"/>
              </a:lnSpc>
              <a:buNone/>
            </a:pPr>
            <a:r>
              <a:rPr lang="cs-CZ" sz="2400" dirty="0">
                <a:solidFill>
                  <a:schemeClr val="tx1"/>
                </a:solidFill>
              </a:rPr>
              <a:t>   kompetence jednotlivým pracovníků.</a:t>
            </a:r>
          </a:p>
          <a:p>
            <a:pPr marL="301943" lvl="1" indent="0" algn="just">
              <a:lnSpc>
                <a:spcPts val="2200"/>
              </a:lnSpc>
              <a:buNone/>
            </a:pPr>
            <a:endParaRPr lang="cs-CZ" sz="2400" dirty="0">
              <a:solidFill>
                <a:schemeClr val="tx1"/>
              </a:solidFill>
            </a:endParaRPr>
          </a:p>
          <a:p>
            <a:pPr marL="301943" lvl="1" indent="0" algn="just">
              <a:lnSpc>
                <a:spcPts val="2200"/>
              </a:lnSpc>
              <a:buNone/>
            </a:pPr>
            <a:r>
              <a:rPr lang="cs-CZ" sz="2400" dirty="0">
                <a:solidFill>
                  <a:schemeClr val="tx1"/>
                </a:solidFill>
              </a:rPr>
              <a:t>   </a:t>
            </a:r>
            <a:r>
              <a:rPr lang="cs-CZ" sz="2400" b="1" dirty="0">
                <a:solidFill>
                  <a:schemeClr val="tx1"/>
                </a:solidFill>
              </a:rPr>
              <a:t>Kompetence </a:t>
            </a:r>
          </a:p>
          <a:p>
            <a:pPr lvl="2" algn="just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schopnosti či dovednosti potřebné k danému výkonu práce</a:t>
            </a:r>
          </a:p>
          <a:p>
            <a:pPr lvl="2" algn="just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může jít také o povahové rysy nebo dovednosti, která dodává pracovníkovy možnost podávat efektivní pracovní výkon</a:t>
            </a:r>
          </a:p>
          <a:p>
            <a:pPr marL="347663" lvl="1" indent="0" algn="just">
              <a:lnSpc>
                <a:spcPts val="2200"/>
              </a:lnSpc>
              <a:buNone/>
            </a:pPr>
            <a:r>
              <a:rPr lang="cs-CZ" sz="2600" dirty="0">
                <a:solidFill>
                  <a:schemeClr val="tx1"/>
                </a:solidFill>
              </a:rPr>
              <a:t>Dělení kompetencí:</a:t>
            </a:r>
          </a:p>
          <a:p>
            <a:pPr marL="862013" lvl="1" indent="-514350" algn="just">
              <a:lnSpc>
                <a:spcPts val="2200"/>
              </a:lnSpc>
              <a:buFont typeface="+mj-lt"/>
              <a:buAutoNum type="alphaLcParenR"/>
            </a:pPr>
            <a:r>
              <a:rPr lang="cs-CZ" sz="2600" i="1" dirty="0">
                <a:solidFill>
                  <a:schemeClr val="tx1"/>
                </a:solidFill>
              </a:rPr>
              <a:t>personální nebo behaviorální</a:t>
            </a:r>
            <a:r>
              <a:rPr lang="cs-CZ" sz="2600" dirty="0">
                <a:solidFill>
                  <a:schemeClr val="tx1"/>
                </a:solidFill>
              </a:rPr>
              <a:t> (tzv měkké dovednosti)</a:t>
            </a:r>
          </a:p>
          <a:p>
            <a:pPr marL="1371600" lvl="3" indent="-457200" algn="just">
              <a:lnSpc>
                <a:spcPts val="2200"/>
              </a:lnSpc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chemeClr val="tx1"/>
                </a:solidFill>
              </a:rPr>
              <a:t>bývají dány osobností člověka, jeho sociální inteligencí a interpersonální interakci </a:t>
            </a:r>
          </a:p>
          <a:p>
            <a:pPr marL="862013" lvl="1" indent="-514350" algn="just">
              <a:lnSpc>
                <a:spcPts val="2200"/>
              </a:lnSpc>
              <a:buFont typeface="+mj-lt"/>
              <a:buAutoNum type="alphaLcParenR"/>
            </a:pPr>
            <a:r>
              <a:rPr lang="cs-CZ" sz="2600" i="1" dirty="0">
                <a:solidFill>
                  <a:schemeClr val="tx1"/>
                </a:solidFill>
              </a:rPr>
              <a:t>kompetence založené na profesi</a:t>
            </a:r>
            <a:r>
              <a:rPr lang="cs-CZ" sz="2600" dirty="0">
                <a:solidFill>
                  <a:schemeClr val="tx1"/>
                </a:solidFill>
              </a:rPr>
              <a:t> (tvrdé kompetence)</a:t>
            </a:r>
          </a:p>
          <a:p>
            <a:pPr marL="1428750" lvl="3" indent="-514350" algn="just">
              <a:lnSpc>
                <a:spcPts val="2200"/>
              </a:lnSpc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chemeClr val="tx1"/>
                </a:solidFill>
              </a:rPr>
              <a:t> jsou jasně definované na základě hodnotících kritérií</a:t>
            </a:r>
          </a:p>
          <a:p>
            <a:pPr marL="862013" lvl="1" indent="-514350" algn="just">
              <a:lnSpc>
                <a:spcPts val="2200"/>
              </a:lnSpc>
              <a:buFont typeface="+mj-lt"/>
              <a:buAutoNum type="alphaLcParenR"/>
            </a:pPr>
            <a:endParaRPr lang="cs-CZ" sz="2600" dirty="0">
              <a:solidFill>
                <a:schemeClr val="tx1"/>
              </a:solidFill>
            </a:endParaRPr>
          </a:p>
          <a:p>
            <a:pPr lvl="2" algn="just">
              <a:lnSpc>
                <a:spcPts val="2200"/>
              </a:lnSpc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/>
              </a:solidFill>
            </a:endParaRPr>
          </a:p>
          <a:p>
            <a:pPr lvl="2" algn="just">
              <a:lnSpc>
                <a:spcPts val="2200"/>
              </a:lnSpc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/>
              </a:solidFill>
            </a:endParaRPr>
          </a:p>
          <a:p>
            <a:pPr marL="301943" lvl="1" indent="0" algn="just">
              <a:lnSpc>
                <a:spcPts val="2200"/>
              </a:lnSpc>
              <a:buNone/>
            </a:pPr>
            <a:endParaRPr lang="cs-CZ" sz="2400" dirty="0">
              <a:solidFill>
                <a:schemeClr val="tx1"/>
              </a:solidFill>
            </a:endParaRPr>
          </a:p>
          <a:p>
            <a:pPr marL="301943" lvl="1" indent="0" algn="just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101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292609"/>
            <a:ext cx="8229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076661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26781"/>
            <a:ext cx="8363271" cy="4499382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Další rozdělení kompetencí</a:t>
            </a:r>
            <a:r>
              <a:rPr lang="cs-CZ" b="1" i="1" dirty="0">
                <a:solidFill>
                  <a:schemeClr val="tx1"/>
                </a:solidFill>
              </a:rPr>
              <a:t> 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b="1" i="1" dirty="0">
                <a:solidFill>
                  <a:schemeClr val="tx1"/>
                </a:solidFill>
              </a:rPr>
              <a:t>pracovní a osobní kompetence</a:t>
            </a:r>
            <a:r>
              <a:rPr lang="cs-CZ" dirty="0">
                <a:solidFill>
                  <a:schemeClr val="tx1"/>
                </a:solidFill>
              </a:rPr>
              <a:t> – kvalifikace a schopnost pracovníka uspět v konkrétní profesi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b="1" i="1" dirty="0">
                <a:solidFill>
                  <a:schemeClr val="tx1"/>
                </a:solidFill>
              </a:rPr>
              <a:t>sociální kompetence </a:t>
            </a:r>
            <a:r>
              <a:rPr lang="cs-CZ" dirty="0">
                <a:solidFill>
                  <a:schemeClr val="tx1"/>
                </a:solidFill>
              </a:rPr>
              <a:t>– způsobilost člověka vhodným způsobem se začlenit do určité skupiny nebo šířeji do celé společnosti</a:t>
            </a:r>
          </a:p>
          <a:p>
            <a:pPr marL="0" indent="0" algn="just">
              <a:buNone/>
            </a:pPr>
            <a:endParaRPr lang="cs-CZ" i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102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531415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338328"/>
            <a:ext cx="8698842" cy="6181344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+mj-lt"/>
              <a:buAutoNum type="arabicPeriod" startAt="4"/>
            </a:pPr>
            <a:r>
              <a:rPr lang="cs-CZ" b="1" i="1" dirty="0">
                <a:solidFill>
                  <a:schemeClr val="tx1"/>
                </a:solidFill>
              </a:rPr>
              <a:t>Systém hodnocení a </a:t>
            </a:r>
            <a:r>
              <a:rPr lang="cs-CZ" b="1" i="1" dirty="0" smtClean="0">
                <a:solidFill>
                  <a:schemeClr val="tx1"/>
                </a:solidFill>
              </a:rPr>
              <a:t>osobní </a:t>
            </a:r>
            <a:r>
              <a:rPr lang="cs-CZ" b="1" i="1" dirty="0">
                <a:solidFill>
                  <a:schemeClr val="tx1"/>
                </a:solidFill>
              </a:rPr>
              <a:t>rozvoje </a:t>
            </a:r>
            <a:r>
              <a:rPr lang="cs-CZ" dirty="0">
                <a:solidFill>
                  <a:schemeClr val="tx1"/>
                </a:solidFill>
              </a:rPr>
              <a:t>– hodnocení zaměstnanců a </a:t>
            </a:r>
            <a:r>
              <a:rPr lang="cs-CZ" b="1" i="1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jejich rozvoj úzce souvisejí. Hodnocení zaměstnanců je nedílnou součástí práce vedoucích pracovníků, ale často je podceňováno a bráno jako formální záležitost.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Na základě hodnocení pracovního výkonu, očekávání pracovníka, jeho profesních zájmů a jeho potenciálu je možné nastavit směr jeho osobního rozvoje a tím do určité míry i profesní dráhu.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Osobnost pracovníka, a tím i jeho přístup ke své kariérní dráze ovlivňuje řada faktorů: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i="1" dirty="0">
                <a:solidFill>
                  <a:schemeClr val="tx1"/>
                </a:solidFill>
              </a:rPr>
              <a:t>biologická podstata jedince </a:t>
            </a:r>
            <a:r>
              <a:rPr lang="cs-CZ" dirty="0">
                <a:solidFill>
                  <a:schemeClr val="tx1"/>
                </a:solidFill>
              </a:rPr>
              <a:t>( zdatnost, celkový zdravotní stav)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i="1" dirty="0">
                <a:solidFill>
                  <a:schemeClr val="tx1"/>
                </a:solidFill>
              </a:rPr>
              <a:t>odbornost </a:t>
            </a:r>
            <a:r>
              <a:rPr lang="cs-CZ" dirty="0">
                <a:solidFill>
                  <a:schemeClr val="tx1"/>
                </a:solidFill>
              </a:rPr>
              <a:t>( znalosti, dovednosti a zkušenosti)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i="1" dirty="0">
                <a:solidFill>
                  <a:schemeClr val="tx1"/>
                </a:solidFill>
              </a:rPr>
              <a:t>motivace </a:t>
            </a:r>
            <a:r>
              <a:rPr lang="cs-CZ" dirty="0">
                <a:solidFill>
                  <a:schemeClr val="tx1"/>
                </a:solidFill>
              </a:rPr>
              <a:t>(potřeby, zájmy jedince, jeho pracovní cíle)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i="1" dirty="0">
                <a:solidFill>
                  <a:schemeClr val="tx1"/>
                </a:solidFill>
              </a:rPr>
              <a:t>sociální zařazení </a:t>
            </a:r>
            <a:r>
              <a:rPr lang="cs-CZ" dirty="0">
                <a:solidFill>
                  <a:schemeClr val="tx1"/>
                </a:solidFill>
              </a:rPr>
              <a:t>( osobnost člověka, jeho vlastnosti)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i="1" dirty="0">
                <a:solidFill>
                  <a:schemeClr val="tx1"/>
                </a:solidFill>
              </a:rPr>
              <a:t>etická a duchovní složka </a:t>
            </a:r>
            <a:r>
              <a:rPr lang="cs-CZ" dirty="0">
                <a:solidFill>
                  <a:schemeClr val="tx1"/>
                </a:solidFill>
              </a:rPr>
              <a:t>( hodnoty člověka, životní postoj)</a:t>
            </a:r>
            <a:endParaRPr lang="cs-CZ" i="1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cs-CZ" i="1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103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124961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38328"/>
            <a:ext cx="8568952" cy="57878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Na některých pracovištích je sestavován plán osobního rozvoje. Plán osobního rozvoje si sestavuje sám pracovník s jeho nadřízeným.</a:t>
            </a:r>
          </a:p>
          <a:p>
            <a:pPr marL="0" indent="0" algn="just">
              <a:buNone/>
            </a:pPr>
            <a:r>
              <a:rPr lang="cs-CZ" u="sng" dirty="0">
                <a:solidFill>
                  <a:schemeClr val="tx1"/>
                </a:solidFill>
              </a:rPr>
              <a:t>Postup tvoření </a:t>
            </a:r>
            <a:r>
              <a:rPr lang="cs-CZ" u="sng" dirty="0" smtClean="0">
                <a:solidFill>
                  <a:schemeClr val="tx1"/>
                </a:solidFill>
              </a:rPr>
              <a:t>plánu </a:t>
            </a:r>
            <a:r>
              <a:rPr lang="cs-CZ" u="sng" dirty="0">
                <a:solidFill>
                  <a:schemeClr val="tx1"/>
                </a:solidFill>
              </a:rPr>
              <a:t>osobního rozvoje:</a:t>
            </a:r>
          </a:p>
          <a:p>
            <a:pPr algn="just">
              <a:buFontTx/>
              <a:buChar char="-"/>
            </a:pPr>
            <a:r>
              <a:rPr lang="cs-CZ" b="1" i="1" dirty="0">
                <a:solidFill>
                  <a:schemeClr val="tx1"/>
                </a:solidFill>
              </a:rPr>
              <a:t>hodnocení zaměstnance</a:t>
            </a:r>
          </a:p>
          <a:p>
            <a:pPr algn="just">
              <a:buFontTx/>
              <a:buChar char="-"/>
            </a:pPr>
            <a:r>
              <a:rPr lang="cs-CZ" b="1" i="1" dirty="0">
                <a:solidFill>
                  <a:schemeClr val="tx1"/>
                </a:solidFill>
              </a:rPr>
              <a:t>identifikace konkrétních potřeb</a:t>
            </a:r>
            <a:r>
              <a:rPr lang="cs-CZ" dirty="0">
                <a:solidFill>
                  <a:schemeClr val="tx1"/>
                </a:solidFill>
              </a:rPr>
              <a:t> (čeho by chtěl zaměstnanec 				dosáhnout nebo co je v organizaci třeba)</a:t>
            </a:r>
          </a:p>
          <a:p>
            <a:pPr algn="just">
              <a:buFontTx/>
              <a:buChar char="-"/>
            </a:pPr>
            <a:r>
              <a:rPr lang="cs-CZ" b="1" i="1" dirty="0">
                <a:solidFill>
                  <a:schemeClr val="tx1"/>
                </a:solidFill>
              </a:rPr>
              <a:t>stanovení cílů</a:t>
            </a:r>
          </a:p>
          <a:p>
            <a:pPr algn="just">
              <a:buFontTx/>
              <a:buChar char="-"/>
            </a:pPr>
            <a:r>
              <a:rPr lang="cs-CZ" b="1" i="1" dirty="0">
                <a:solidFill>
                  <a:schemeClr val="tx1"/>
                </a:solidFill>
              </a:rPr>
              <a:t>výběr aktivit</a:t>
            </a:r>
            <a:r>
              <a:rPr lang="cs-CZ" dirty="0">
                <a:solidFill>
                  <a:schemeClr val="tx1"/>
                </a:solidFill>
              </a:rPr>
              <a:t> (vedoucích k dosažení stanovených cílů)</a:t>
            </a:r>
          </a:p>
          <a:p>
            <a:pPr algn="just">
              <a:buFontTx/>
              <a:buChar char="-"/>
            </a:pPr>
            <a:r>
              <a:rPr lang="cs-CZ" b="1" i="1" dirty="0">
                <a:solidFill>
                  <a:schemeClr val="tx1"/>
                </a:solidFill>
              </a:rPr>
              <a:t>sestavení časového harmonogramu</a:t>
            </a:r>
          </a:p>
          <a:p>
            <a:pPr algn="just">
              <a:buFontTx/>
              <a:buChar char="-"/>
            </a:pPr>
            <a:r>
              <a:rPr lang="cs-CZ" b="1" i="1" dirty="0">
                <a:solidFill>
                  <a:schemeClr val="tx1"/>
                </a:solidFill>
              </a:rPr>
              <a:t>popis důkazů dosažení stanovených cílů</a:t>
            </a:r>
          </a:p>
          <a:p>
            <a:pPr algn="just">
              <a:buFontTx/>
              <a:buChar char="-"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104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214327"/>
            <a:ext cx="8229600" cy="262345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557535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42712"/>
            <a:ext cx="8363271" cy="5883452"/>
          </a:xfrm>
        </p:spPr>
        <p:txBody>
          <a:bodyPr/>
          <a:lstStyle/>
          <a:p>
            <a:pPr marL="0" indent="0" algn="just">
              <a:buNone/>
            </a:pPr>
            <a:r>
              <a:rPr lang="cs-CZ" u="sng" dirty="0">
                <a:solidFill>
                  <a:schemeClr val="tx1"/>
                </a:solidFill>
              </a:rPr>
              <a:t>Plán osobního rozvoje obsahuje: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b="1" i="1" dirty="0">
                <a:solidFill>
                  <a:schemeClr val="tx1"/>
                </a:solidFill>
              </a:rPr>
              <a:t>popis adaptačního procesu </a:t>
            </a:r>
            <a:r>
              <a:rPr lang="cs-CZ" dirty="0">
                <a:solidFill>
                  <a:schemeClr val="tx1"/>
                </a:solidFill>
              </a:rPr>
              <a:t>– pouze u nových zaměstnanců</a:t>
            </a:r>
            <a:endParaRPr lang="cs-CZ" b="1" i="1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cs-CZ" b="1" i="1" dirty="0">
                <a:solidFill>
                  <a:schemeClr val="tx1"/>
                </a:solidFill>
              </a:rPr>
              <a:t>vzdělávání </a:t>
            </a:r>
            <a:r>
              <a:rPr lang="cs-CZ" i="1" dirty="0">
                <a:solidFill>
                  <a:schemeClr val="tx1"/>
                </a:solidFill>
              </a:rPr>
              <a:t>– </a:t>
            </a:r>
            <a:r>
              <a:rPr lang="cs-CZ" dirty="0">
                <a:solidFill>
                  <a:schemeClr val="tx1"/>
                </a:solidFill>
              </a:rPr>
              <a:t>kvalifikační, celoživotní, specializační, rozšiřující</a:t>
            </a:r>
            <a:endParaRPr lang="cs-CZ" i="1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cs-CZ" b="1" i="1" dirty="0">
                <a:solidFill>
                  <a:schemeClr val="tx1"/>
                </a:solidFill>
              </a:rPr>
              <a:t>participaci na projektech, týmová práce apod.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b="1" i="1" dirty="0">
                <a:solidFill>
                  <a:schemeClr val="tx1"/>
                </a:solidFill>
              </a:rPr>
              <a:t>jiná odborná činnost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b="1" i="1" dirty="0">
                <a:solidFill>
                  <a:schemeClr val="tx1"/>
                </a:solidFill>
              </a:rPr>
              <a:t>stáže, exkurze apod.</a:t>
            </a:r>
          </a:p>
          <a:p>
            <a:pPr marL="457200" indent="-457200" algn="just">
              <a:buFont typeface="+mj-lt"/>
              <a:buAutoNum type="alphaLcParenR"/>
            </a:pPr>
            <a:endParaRPr lang="cs-CZ" b="1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Jako nástroj osobního rozvoje se používá </a:t>
            </a:r>
            <a:r>
              <a:rPr lang="cs-CZ" b="1" dirty="0">
                <a:solidFill>
                  <a:schemeClr val="tx1"/>
                </a:solidFill>
              </a:rPr>
              <a:t>PORTFOLIO </a:t>
            </a:r>
            <a:r>
              <a:rPr lang="cs-CZ" dirty="0">
                <a:solidFill>
                  <a:schemeClr val="tx1"/>
                </a:solidFill>
              </a:rPr>
              <a:t>– je to komplexní soubor dokumentů, které dokazují systematickou činnost v oblasti osobního rozvoje a kariérního růstu.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Na osobní rozvoj úzce navazuje profesionální růst = </a:t>
            </a:r>
            <a:r>
              <a:rPr lang="cs-CZ" b="1" dirty="0">
                <a:solidFill>
                  <a:schemeClr val="tx1"/>
                </a:solidFill>
              </a:rPr>
              <a:t>PROFESIONALITA </a:t>
            </a:r>
            <a:r>
              <a:rPr lang="cs-CZ" dirty="0">
                <a:solidFill>
                  <a:schemeClr val="tx1"/>
                </a:solidFill>
              </a:rPr>
              <a:t>všech zaměstnanců je cílem vedoucích pracovníků.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105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633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024263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338328"/>
            <a:ext cx="8640960" cy="61813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Ke korekci profesionálního </a:t>
            </a:r>
            <a:r>
              <a:rPr lang="cs-CZ">
                <a:solidFill>
                  <a:schemeClr val="tx1"/>
                </a:solidFill>
              </a:rPr>
              <a:t>chování </a:t>
            </a:r>
            <a:r>
              <a:rPr lang="cs-CZ" smtClean="0">
                <a:solidFill>
                  <a:schemeClr val="tx1"/>
                </a:solidFill>
              </a:rPr>
              <a:t>se využívá </a:t>
            </a:r>
            <a:r>
              <a:rPr lang="cs-CZ" b="1" dirty="0">
                <a:solidFill>
                  <a:schemeClr val="tx1"/>
                </a:solidFill>
              </a:rPr>
              <a:t>SUPERVIZE </a:t>
            </a:r>
            <a:r>
              <a:rPr lang="cs-CZ" dirty="0">
                <a:solidFill>
                  <a:schemeClr val="tx1"/>
                </a:solidFill>
              </a:rPr>
              <a:t>= dohled, kontrola, inspekce.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Za zakladatele supervize je pokládán maďarský psychoanalytik Michael </a:t>
            </a:r>
            <a:r>
              <a:rPr lang="cs-CZ" dirty="0" err="1">
                <a:solidFill>
                  <a:schemeClr val="tx1"/>
                </a:solidFill>
              </a:rPr>
              <a:t>Balint</a:t>
            </a:r>
            <a:r>
              <a:rPr lang="cs-CZ" dirty="0">
                <a:solidFill>
                  <a:schemeClr val="tx1"/>
                </a:solidFill>
              </a:rPr>
              <a:t>, jehož </a:t>
            </a:r>
            <a:r>
              <a:rPr lang="cs-CZ" dirty="0" err="1">
                <a:solidFill>
                  <a:schemeClr val="tx1"/>
                </a:solidFill>
              </a:rPr>
              <a:t>Balintovské</a:t>
            </a:r>
            <a:r>
              <a:rPr lang="cs-CZ" dirty="0">
                <a:solidFill>
                  <a:schemeClr val="tx1"/>
                </a:solidFill>
              </a:rPr>
              <a:t> skupiny ( metoda řešení problémů supervizní metodou) se dodnes využívá.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Supervize je zprostředkovaný nezatížený náhled na činnost, kterou člověk vykonává, s cílem:</a:t>
            </a:r>
          </a:p>
          <a:p>
            <a:pPr algn="just"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vyvarovat se chyb</a:t>
            </a:r>
          </a:p>
          <a:p>
            <a:pPr algn="just"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osobního a profesního růstu</a:t>
            </a:r>
          </a:p>
          <a:p>
            <a:pPr algn="just"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potvrzení kvality této činnosti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Pomocí supervize se sleduje kvalita poskytované péče pacientovi, ale také emocionální podpora sledovaného personálu, dále se také řeší  problematické kauzy z hlediska etiky.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106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177745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91056"/>
            <a:ext cx="8363271" cy="4535107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Pomocí supervize se také zvyšuje schopnost pracovníka reflexe vlastní práce a sebereflexe odbornosti.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Hlavními funkcemi supervize:</a:t>
            </a:r>
          </a:p>
          <a:p>
            <a:pPr algn="just">
              <a:buFontTx/>
              <a:buChar char="-"/>
            </a:pPr>
            <a:r>
              <a:rPr lang="cs-CZ" i="1" dirty="0">
                <a:solidFill>
                  <a:schemeClr val="tx1"/>
                </a:solidFill>
              </a:rPr>
              <a:t>řízení –</a:t>
            </a:r>
            <a:r>
              <a:rPr lang="cs-CZ" dirty="0">
                <a:solidFill>
                  <a:schemeClr val="tx1"/>
                </a:solidFill>
              </a:rPr>
              <a:t> hodnocení a posuzování pracovníkova výkonu</a:t>
            </a:r>
            <a:endParaRPr lang="cs-CZ" i="1" dirty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cs-CZ" i="1" dirty="0">
                <a:solidFill>
                  <a:schemeClr val="tx1"/>
                </a:solidFill>
              </a:rPr>
              <a:t>vzdělávání</a:t>
            </a:r>
            <a:r>
              <a:rPr lang="cs-CZ" dirty="0">
                <a:solidFill>
                  <a:schemeClr val="tx1"/>
                </a:solidFill>
              </a:rPr>
              <a:t> – předávání zkušeností z praxe, rozvoj odbornosti</a:t>
            </a:r>
            <a:endParaRPr lang="cs-CZ" i="1" dirty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cs-CZ" i="1" dirty="0">
                <a:solidFill>
                  <a:schemeClr val="tx1"/>
                </a:solidFill>
              </a:rPr>
              <a:t>podpora</a:t>
            </a:r>
            <a:r>
              <a:rPr lang="cs-CZ" dirty="0">
                <a:solidFill>
                  <a:schemeClr val="tx1"/>
                </a:solidFill>
              </a:rPr>
              <a:t> – sdílení, předávání pracovního odhodlání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107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15356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38328"/>
            <a:ext cx="8568952" cy="5787835"/>
          </a:xfrm>
        </p:spPr>
        <p:txBody>
          <a:bodyPr/>
          <a:lstStyle/>
          <a:p>
            <a:pPr marL="457200" indent="-457200" algn="just">
              <a:buFont typeface="+mj-lt"/>
              <a:buAutoNum type="arabicPeriod" startAt="5"/>
            </a:pPr>
            <a:r>
              <a:rPr lang="cs-CZ" b="1" i="1" dirty="0">
                <a:solidFill>
                  <a:schemeClr val="tx1"/>
                </a:solidFill>
              </a:rPr>
              <a:t>Systém motivační </a:t>
            </a:r>
            <a:r>
              <a:rPr lang="cs-CZ" dirty="0">
                <a:solidFill>
                  <a:schemeClr val="tx1"/>
                </a:solidFill>
              </a:rPr>
              <a:t>– pracovní motivace je velice důležitým ovlivňujícím prvkem pracovního výkonu. Představa většiny vedoucích pracovníků, především liniových v oblasti zdravotnictví , je úzce spjata s finančními odměnami. nicméně je třeba pracovat i s dalšími možnostmi motivace.</a:t>
            </a:r>
          </a:p>
          <a:p>
            <a:pPr marL="457200" indent="-457200" algn="just">
              <a:buFont typeface="+mj-lt"/>
              <a:buAutoNum type="arabicPeriod" startAt="5"/>
            </a:pPr>
            <a:endParaRPr lang="cs-CZ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 startAt="5"/>
            </a:pPr>
            <a:r>
              <a:rPr lang="cs-CZ" b="1" i="1" dirty="0">
                <a:solidFill>
                  <a:schemeClr val="tx1"/>
                </a:solidFill>
              </a:rPr>
              <a:t>Systém komunikace </a:t>
            </a:r>
            <a:r>
              <a:rPr lang="cs-CZ" dirty="0">
                <a:solidFill>
                  <a:schemeClr val="tx1"/>
                </a:solidFill>
              </a:rPr>
              <a:t>– přesněji řečeno efektivní komunikace , je základním předpokladem pro fungování jakékoliv organizace. Získávání, předávání a sdílení informací, jejich následné zpracování a další složky komunikačního procesu v rámci organizace, je problematikou managementu informací.</a:t>
            </a:r>
            <a:endParaRPr lang="cs-CZ" i="1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108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214327"/>
            <a:ext cx="8229600" cy="124001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25152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48D2654-EAA8-027B-DFD0-000B3703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18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Adaptace v sociálním kontextu práce je proces, při kterém se jedinec aktivně přizpůsobuje novému pracovnímu a sociálnímu prostředí tak, že dochází k </a:t>
            </a:r>
            <a:r>
              <a:rPr lang="pt-BR" sz="18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vyrovnávání se s realitou dané pracovní pozice a pracovní náplně.</a:t>
            </a:r>
            <a:endParaRPr lang="cs-CZ" sz="1800" b="0" i="0" u="none" strike="noStrike" baseline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1800" b="0" i="0" u="none" strike="noStrike" baseline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18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Tento proces tedy zahrnuje dvě roviny, které se navzájem prolínají. Jde o rovinu</a:t>
            </a:r>
            <a:r>
              <a:rPr lang="cs-CZ" sz="18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pracovní a sociální adaptace.</a:t>
            </a:r>
          </a:p>
          <a:p>
            <a:pPr marL="0" indent="0" algn="just">
              <a:buNone/>
            </a:pPr>
            <a:r>
              <a:rPr lang="cs-CZ" sz="18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V rámci </a:t>
            </a:r>
            <a:r>
              <a:rPr lang="cs-CZ" sz="18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pracovní adaptace </a:t>
            </a:r>
            <a:r>
              <a:rPr lang="cs-CZ" sz="18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dochází ke skloubení osobních předpokladů nového</a:t>
            </a:r>
          </a:p>
          <a:p>
            <a:pPr marL="0" indent="0" algn="just">
              <a:buNone/>
            </a:pPr>
            <a:r>
              <a:rPr lang="cs-CZ" sz="18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zaměstnance s požadavky pracovního místa. </a:t>
            </a:r>
            <a:r>
              <a:rPr lang="cs-CZ" sz="18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Sociální adaptace </a:t>
            </a:r>
            <a:r>
              <a:rPr lang="cs-CZ" sz="18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znamená</a:t>
            </a:r>
          </a:p>
          <a:p>
            <a:pPr marL="0" indent="0" algn="just">
              <a:buNone/>
            </a:pPr>
            <a:r>
              <a:rPr lang="cs-CZ" sz="18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začleňování pracovníka do sociálních vztahů kolektivu a celé organizace.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B930228-DCF2-EA77-07BD-4B0045292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9686AF3-6108-AF05-6838-01520B5F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109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369AA663-5FCE-DE55-1D67-C2B02F052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b="1" dirty="0"/>
              <a:t>Adaptační proces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1945885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FDE4FA-D6AF-4B7C-B470-8B614975F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86BD767-AF91-46A8-94A7-F944E3F1B3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cs-CZ" sz="3600" b="1" dirty="0">
                <a:solidFill>
                  <a:schemeClr val="tx1"/>
                </a:solidFill>
              </a:rPr>
              <a:t>Henri </a:t>
            </a:r>
            <a:r>
              <a:rPr lang="cs-CZ" sz="3600" b="1" dirty="0" err="1">
                <a:solidFill>
                  <a:schemeClr val="tx1"/>
                </a:solidFill>
              </a:rPr>
              <a:t>Fayol</a:t>
            </a:r>
            <a:endParaRPr lang="cs-CZ" sz="3600" b="1" dirty="0">
              <a:solidFill>
                <a:schemeClr val="tx1"/>
              </a:solidFill>
            </a:endParaRPr>
          </a:p>
        </p:txBody>
      </p:sp>
      <p:pic>
        <p:nvPicPr>
          <p:cNvPr id="10" name="Zástupný obsah 9" descr="Obsah obrázku text, muž, staré, oblek&#10;&#10;Popis byl vytvořen automaticky">
            <a:extLst>
              <a:ext uri="{FF2B5EF4-FFF2-40B4-BE49-F238E27FC236}">
                <a16:creationId xmlns:a16="http://schemas.microsoft.com/office/drawing/2014/main" id="{5913E843-9CC9-4B52-99B5-2CA8618356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17875"/>
            <a:ext cx="2664296" cy="2932288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63DDD23-15E2-4284-A154-5CC3206B7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cs-CZ" sz="3600" b="1" dirty="0">
                <a:solidFill>
                  <a:schemeClr val="tx1"/>
                </a:solidFill>
              </a:rPr>
              <a:t>Henri </a:t>
            </a:r>
            <a:r>
              <a:rPr lang="cs-CZ" sz="3600" b="1" dirty="0" err="1">
                <a:solidFill>
                  <a:schemeClr val="tx1"/>
                </a:solidFill>
              </a:rPr>
              <a:t>Gantt</a:t>
            </a:r>
            <a:endParaRPr lang="cs-CZ" sz="3600" b="1" dirty="0">
              <a:solidFill>
                <a:schemeClr val="tx1"/>
              </a:solidFill>
            </a:endParaRPr>
          </a:p>
        </p:txBody>
      </p:sp>
      <p:pic>
        <p:nvPicPr>
          <p:cNvPr id="12" name="Zástupný obsah 11" descr="Obsah obrázku muž, oblek, pózování, vázanka&#10;&#10;Popis byl vytvořen automaticky">
            <a:extLst>
              <a:ext uri="{FF2B5EF4-FFF2-40B4-BE49-F238E27FC236}">
                <a16:creationId xmlns:a16="http://schemas.microsoft.com/office/drawing/2014/main" id="{E5035E73-1FFB-4D0B-8107-7AC8E74D98D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66" y="3317875"/>
            <a:ext cx="2582102" cy="2932287"/>
          </a:xfrm>
        </p:spPr>
      </p:pic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3A17F415-B69D-4672-9DC6-880E85221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3820727B-4B74-4601-83CC-B4AC46399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393175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2300A01-FBFA-3708-00BD-9EC281100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91264" cy="442535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cs-CZ" sz="1800" b="0" i="0" u="none" strike="noStrike" baseline="0" dirty="0">
                <a:solidFill>
                  <a:schemeClr val="tx1"/>
                </a:solidFill>
              </a:rPr>
              <a:t>Dále také dochází k postupné adaptaci na organizační kulturu daného pracoviště.</a:t>
            </a:r>
          </a:p>
          <a:p>
            <a:pPr marL="0" indent="0" algn="l">
              <a:buNone/>
            </a:pPr>
            <a:endParaRPr lang="cs-CZ" sz="1800" b="0" i="0" u="none" strike="noStrike" baseline="0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cs-CZ" sz="1800" b="0" i="0" u="sng" strike="noStrike" baseline="0" dirty="0">
                <a:solidFill>
                  <a:schemeClr val="tx1"/>
                </a:solidFill>
              </a:rPr>
              <a:t>Obecně lze adaptační proces rozdělit na několik fází:</a:t>
            </a:r>
          </a:p>
          <a:p>
            <a:pPr marL="0" indent="0" algn="l">
              <a:buNone/>
            </a:pPr>
            <a:r>
              <a:rPr lang="cs-CZ" sz="1800" b="1" i="0" u="none" strike="noStrike" baseline="0" dirty="0">
                <a:solidFill>
                  <a:schemeClr val="tx1"/>
                </a:solidFill>
              </a:rPr>
              <a:t>- </a:t>
            </a:r>
            <a:r>
              <a:rPr lang="cs-CZ" sz="1800" b="1" i="0" u="none" strike="noStrike" baseline="0" dirty="0" err="1">
                <a:solidFill>
                  <a:schemeClr val="tx1"/>
                </a:solidFill>
              </a:rPr>
              <a:t>přednástupní</a:t>
            </a:r>
            <a:r>
              <a:rPr lang="cs-CZ" sz="1800" b="1" i="0" u="none" strike="noStrike" baseline="0" dirty="0">
                <a:solidFill>
                  <a:schemeClr val="tx1"/>
                </a:solidFill>
              </a:rPr>
              <a:t> </a:t>
            </a:r>
            <a:r>
              <a:rPr lang="cs-CZ" sz="1800" b="0" i="0" u="none" strike="noStrike" baseline="0" dirty="0">
                <a:solidFill>
                  <a:schemeClr val="tx1"/>
                </a:solidFill>
              </a:rPr>
              <a:t>– budoucí zaměstnanec přichází s určitými hodnotami, názory a 	              zvažuje nástup na dané pracoviště</a:t>
            </a:r>
          </a:p>
          <a:p>
            <a:pPr marL="0" indent="0" algn="l">
              <a:buNone/>
            </a:pPr>
            <a:r>
              <a:rPr lang="cs-CZ" sz="1800" b="0" i="0" u="none" strike="noStrike" baseline="0" dirty="0">
                <a:solidFill>
                  <a:schemeClr val="tx1"/>
                </a:solidFill>
              </a:rPr>
              <a:t>- </a:t>
            </a:r>
            <a:r>
              <a:rPr lang="cs-CZ" sz="1800" b="1" i="0" u="none" strike="noStrike" baseline="0" dirty="0">
                <a:solidFill>
                  <a:schemeClr val="tx1"/>
                </a:solidFill>
              </a:rPr>
              <a:t>nástupní</a:t>
            </a:r>
            <a:r>
              <a:rPr lang="cs-CZ" sz="1800" b="0" i="0" u="none" strike="noStrike" baseline="0" dirty="0">
                <a:solidFill>
                  <a:schemeClr val="tx1"/>
                </a:solidFill>
              </a:rPr>
              <a:t> – konfrontace představ nového zaměstnance a jeho očekávání s realitou</a:t>
            </a:r>
          </a:p>
          <a:p>
            <a:pPr marL="0" indent="0" algn="l">
              <a:buNone/>
            </a:pPr>
            <a:r>
              <a:rPr lang="cs-CZ" sz="1800" b="0" i="0" u="none" strike="noStrike" baseline="0" dirty="0">
                <a:solidFill>
                  <a:schemeClr val="tx1"/>
                </a:solidFill>
              </a:rPr>
              <a:t>- </a:t>
            </a:r>
            <a:r>
              <a:rPr lang="cs-CZ" sz="1800" b="1" i="0" u="none" strike="noStrike" baseline="0" dirty="0">
                <a:solidFill>
                  <a:schemeClr val="tx1"/>
                </a:solidFill>
              </a:rPr>
              <a:t>integrační</a:t>
            </a:r>
            <a:r>
              <a:rPr lang="cs-CZ" sz="1800" b="0" i="0" u="none" strike="noStrike" baseline="0" dirty="0">
                <a:solidFill>
                  <a:schemeClr val="tx1"/>
                </a:solidFill>
              </a:rPr>
              <a:t> – odborná, pracovní a sociální adaptace (pochopení stylu práce, osvojení</a:t>
            </a:r>
          </a:p>
          <a:p>
            <a:pPr marL="0" indent="0" algn="l">
              <a:buNone/>
            </a:pPr>
            <a:r>
              <a:rPr lang="cs-CZ" sz="1800" b="0" i="0" u="none" strike="noStrike" baseline="0" dirty="0">
                <a:solidFill>
                  <a:schemeClr val="tx1"/>
                </a:solidFill>
              </a:rPr>
              <a:t>	        si potřebných znalostí a dovedností, vytváření si vztahů ke 	  	        spolupracovníkům, formování pocitu sounáležitosti s organizací)</a:t>
            </a:r>
          </a:p>
          <a:p>
            <a:pPr marL="0" indent="0" algn="l">
              <a:buNone/>
            </a:pPr>
            <a:r>
              <a:rPr lang="cs-CZ" sz="1800" b="0" i="0" u="none" strike="noStrike" baseline="0" dirty="0">
                <a:solidFill>
                  <a:schemeClr val="tx1"/>
                </a:solidFill>
              </a:rPr>
              <a:t>- </a:t>
            </a:r>
            <a:r>
              <a:rPr lang="cs-CZ" sz="1800" b="1" i="0" u="none" strike="noStrike" baseline="0" dirty="0">
                <a:solidFill>
                  <a:schemeClr val="tx1"/>
                </a:solidFill>
              </a:rPr>
              <a:t>fáze plného začlenění </a:t>
            </a:r>
            <a:r>
              <a:rPr lang="cs-CZ" sz="1800" b="0" i="0" u="none" strike="noStrike" baseline="0" dirty="0">
                <a:solidFill>
                  <a:schemeClr val="tx1"/>
                </a:solidFill>
              </a:rPr>
              <a:t>– nový pracovní je plně začleněn do pracovního procesu,</a:t>
            </a:r>
          </a:p>
          <a:p>
            <a:pPr marL="0" indent="0" algn="l">
              <a:buNone/>
            </a:pPr>
            <a:r>
              <a:rPr lang="cs-CZ" sz="1800" dirty="0">
                <a:solidFill>
                  <a:schemeClr val="tx1"/>
                </a:solidFill>
              </a:rPr>
              <a:t>		            </a:t>
            </a:r>
            <a:r>
              <a:rPr lang="cs-CZ" sz="1800" b="0" i="0" u="none" strike="noStrike" baseline="0" dirty="0">
                <a:solidFill>
                  <a:schemeClr val="tx1"/>
                </a:solidFill>
              </a:rPr>
              <a:t>kolektivu a i do celé organizace.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024CD6C-0B45-C60F-4BFB-7F15093A8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F0E3A81-4A55-DAB4-E54A-D5070D91F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110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FECA324-A1F0-3E30-54FA-856B81851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60017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29E56DBA-5899-C5F2-87D2-0CC64DC6C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/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Ukončení adaptačního procesu </a:t>
            </a: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je oficiální akt, jehož nedílnou součástí je závěrečný pohovor nového pracovníka, vedoucího pracovníka a případně školícího pracovníka. O termínu ukončení adaptačního procesu a jeho formě by měl být daný pracovník předem informován.</a:t>
            </a:r>
            <a:endParaRPr lang="cs-CZ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 ukončení adaptačního procesu se provede zápis do dokumentace včetně závěrečného hodnocení. Tato dokumentace se dále stává součástí osobního spisu a je uložena dle zvyklostí zařízení, nejčastěji na personálním oddělení.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Po úspěšném ukončení adaptační praxe je pracovníkovi předána nová náplň práce.</a:t>
            </a:r>
            <a:endParaRPr lang="cs-CZ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7378E92-868E-2C43-8997-1B26028BE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75C39B8-551A-3126-541B-F88A09C00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111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13ED486-F741-3D9B-D9F8-678AB6B72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290475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4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Pojem motivace má původ v latinském „MOVERE“ = hýbati, pohybovati. Je obecným označením pro všechny vnitřní podněty, které vedou k určité činnosti, k určitému jednání.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Motivaci lze definovat jako souhrn pohnutek jednání. Je to záměrné vytváření pravidel a podmínek působících na člověka v pracovním procesu tak, aby pracovní energii vynakládal v souladu se záměry vedení dané organizace. 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Motivace je tedy stimulace vnitřní aktivity organismu zaměřené a regulované jednání člověka v souladu se stanovenými cíli. Jedná se tedy o vnitřní pohnutky. 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Na rozdíl od stimulace je jednání psychický proces, který směřuje k určitému cíli a který je ovlivňován vůli a motivací.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112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b="1" dirty="0"/>
              <a:t>Motivace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182886680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38328"/>
            <a:ext cx="8568952" cy="62769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i="1" dirty="0">
                <a:solidFill>
                  <a:schemeClr val="tx1"/>
                </a:solidFill>
              </a:rPr>
              <a:t>MOTIVAČNÍ SYSTÉM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= soubory opatření ze strany managmentu, které směřují k vytvoření motivů, tj. vnitřních pohnutek ve vědomí lidí, tak aby bylo dosaženo požadovaného chování v organizaci.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= jsou uspořádány do jakéhosi celku, která se označuje jako </a:t>
            </a:r>
            <a:r>
              <a:rPr lang="cs-CZ" b="1" i="1" dirty="0">
                <a:solidFill>
                  <a:schemeClr val="tx1"/>
                </a:solidFill>
              </a:rPr>
              <a:t>MOTIVAČNÍ STRATEGIE</a:t>
            </a:r>
            <a:r>
              <a:rPr lang="cs-CZ" i="1" dirty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= velice důležitou součástí motivace jsou předpokládané výsledky činnosti, které mohou být ve smyslu splnění daného pracovního úkolu, získané odměny, spojených výdajů – vynaložení námahy a času.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i="1" dirty="0">
                <a:solidFill>
                  <a:schemeClr val="tx1"/>
                </a:solidFill>
              </a:rPr>
              <a:t>Teorie motivace pracovního jednání</a:t>
            </a:r>
            <a:r>
              <a:rPr lang="cs-CZ" dirty="0">
                <a:solidFill>
                  <a:schemeClr val="tx1"/>
                </a:solidFill>
              </a:rPr>
              <a:t> – jedná se o teoretický základ sledování vytýčených cílů v organizaci nebo oddělení. Aby tyto cíle byly efektivní, musejí být konkrétní a jasně formulované a zahrnující iniciativu jednotlivých zaměstnanců.</a:t>
            </a:r>
            <a:endParaRPr lang="cs-CZ" b="1" i="1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113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040218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42711"/>
            <a:ext cx="8568952" cy="685869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Teorie motivace se opírá především o tři stránky lidského chování: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kvantitativní stránka – kolik toho pracovník udělá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kvalitativní stránka – co dělá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jak se navenek při práci projevuje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Teorií motivace pracovního jednání je celá řada, lze mezi ně např. zařadit: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Maslowovu</a:t>
            </a: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teorii potřeb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Abraham </a:t>
            </a:r>
            <a:r>
              <a:rPr lang="cs-CZ" dirty="0" err="1">
                <a:solidFill>
                  <a:schemeClr val="tx1"/>
                </a:solidFill>
              </a:rPr>
              <a:t>Maslow</a:t>
            </a:r>
            <a:r>
              <a:rPr lang="cs-CZ" dirty="0">
                <a:solidFill>
                  <a:schemeClr val="tx1"/>
                </a:solidFill>
              </a:rPr>
              <a:t> vyšel ze své teorie z myšlenky, že lidské aktivity a motivace jsou uspokojování potřeb. Potřeby seřadil do pěti skupin, které známe jako </a:t>
            </a:r>
            <a:r>
              <a:rPr lang="cs-CZ" dirty="0" err="1">
                <a:solidFill>
                  <a:schemeClr val="tx1"/>
                </a:solidFill>
              </a:rPr>
              <a:t>Maslowova</a:t>
            </a:r>
            <a:r>
              <a:rPr lang="cs-CZ" dirty="0">
                <a:solidFill>
                  <a:schemeClr val="tx1"/>
                </a:solidFill>
              </a:rPr>
              <a:t> pyramida potřeb.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Potřeby jsou v pyramidě uspořádány od základních po nejvyšší. Jestliže se uspokojí potřeba na nižší úrovni,  jejich důležitost v celkovém systému klesá a nastupuje další vyšší úroveň potřeb.  Aby mohla začít působit některá úroveň potřeb jako motivační faktor, musejí být napřed uspokojeny všechny potřeby, které jí v hierarchii předcházejí.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114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292609"/>
            <a:ext cx="8229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63528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242712"/>
            <a:ext cx="8698842" cy="71467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Uspořádání potřeb podle </a:t>
            </a:r>
            <a:r>
              <a:rPr lang="cs-CZ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Maslowa</a:t>
            </a: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>
              <a:buClrTx/>
              <a:buFont typeface="+mj-lt"/>
              <a:buAutoNum type="romanUcPeriod"/>
            </a:pPr>
            <a:r>
              <a:rPr lang="cs-CZ" b="1" i="1" dirty="0">
                <a:solidFill>
                  <a:schemeClr val="tx1"/>
                </a:solidFill>
              </a:rPr>
              <a:t>Fyziologické potřeby –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naplnění základních potřeb je nezbytné pro přežití (dýchání, příjem potravy a tekutin, apod.). V pracovním procesu se jedná o ochranné pomůcky, ochrana zdraví a bezpečnost při práci, atd.</a:t>
            </a:r>
          </a:p>
          <a:p>
            <a:pPr marL="514350" indent="-514350" algn="just">
              <a:buClrTx/>
              <a:buFont typeface="+mj-lt"/>
              <a:buAutoNum type="romanUcPeriod"/>
            </a:pPr>
            <a:endParaRPr lang="cs-CZ" i="1" dirty="0">
              <a:solidFill>
                <a:schemeClr val="tx1"/>
              </a:solidFill>
            </a:endParaRPr>
          </a:p>
          <a:p>
            <a:pPr marL="514350" indent="-514350" algn="just">
              <a:buClrTx/>
              <a:buFont typeface="+mj-lt"/>
              <a:buAutoNum type="romanUcPeriod"/>
            </a:pPr>
            <a:r>
              <a:rPr lang="cs-CZ" b="1" i="1" dirty="0">
                <a:solidFill>
                  <a:schemeClr val="tx1"/>
                </a:solidFill>
              </a:rPr>
              <a:t>Pocit bezpečí – </a:t>
            </a:r>
            <a:r>
              <a:rPr lang="cs-CZ" dirty="0">
                <a:solidFill>
                  <a:schemeClr val="tx1"/>
                </a:solidFill>
              </a:rPr>
              <a:t>zajištění a uchování existence i do budoucna a odstranění nebezpečí nebo ohrožení. V pracovním procesu to je dobrá perspektiva organizace a jistota, která zabezpečí pracovníkům zaměstnání i v budoucnosti.</a:t>
            </a:r>
          </a:p>
          <a:p>
            <a:pPr marL="514350" indent="-514350" algn="just">
              <a:buClrTx/>
              <a:buFont typeface="+mj-lt"/>
              <a:buAutoNum type="romanUcPeriod"/>
            </a:pPr>
            <a:endParaRPr lang="cs-CZ" dirty="0">
              <a:solidFill>
                <a:schemeClr val="tx1"/>
              </a:solidFill>
            </a:endParaRPr>
          </a:p>
          <a:p>
            <a:pPr marL="514350" indent="-514350" algn="just">
              <a:buClrTx/>
              <a:buFont typeface="+mj-lt"/>
              <a:buAutoNum type="romanUcPeriod"/>
            </a:pPr>
            <a:r>
              <a:rPr lang="cs-CZ" b="1" i="1" dirty="0">
                <a:solidFill>
                  <a:schemeClr val="tx1"/>
                </a:solidFill>
              </a:rPr>
              <a:t>Potřeba lásky – </a:t>
            </a:r>
            <a:r>
              <a:rPr lang="cs-CZ" dirty="0">
                <a:solidFill>
                  <a:schemeClr val="tx1"/>
                </a:solidFill>
              </a:rPr>
              <a:t>potřeba sounáležitosti a přátelství. Člověk má potřebu začlenit se do větší skupiny nebo celku. Motivace v této skupině představuje dobré pracovní vztahy.</a:t>
            </a:r>
          </a:p>
          <a:p>
            <a:pPr marL="514350" indent="-514350" algn="just">
              <a:buClrTx/>
              <a:buFont typeface="+mj-lt"/>
              <a:buAutoNum type="romanUcPeriod"/>
            </a:pPr>
            <a:endParaRPr lang="cs-CZ" dirty="0">
              <a:solidFill>
                <a:schemeClr val="tx1"/>
              </a:solidFill>
            </a:endParaRPr>
          </a:p>
          <a:p>
            <a:pPr marL="514350" indent="-514350" algn="just">
              <a:buClrTx/>
              <a:buFont typeface="+mj-lt"/>
              <a:buAutoNum type="romanUcPeriod"/>
            </a:pPr>
            <a:r>
              <a:rPr lang="cs-CZ" b="1" i="1" dirty="0">
                <a:solidFill>
                  <a:schemeClr val="tx1"/>
                </a:solidFill>
              </a:rPr>
              <a:t>Potřeba úcty – </a:t>
            </a:r>
            <a:r>
              <a:rPr lang="cs-CZ" dirty="0">
                <a:solidFill>
                  <a:schemeClr val="tx1"/>
                </a:solidFill>
              </a:rPr>
              <a:t>jedná se o </a:t>
            </a:r>
            <a:r>
              <a:rPr lang="cs-CZ" dirty="0" err="1">
                <a:solidFill>
                  <a:schemeClr val="tx1"/>
                </a:solidFill>
              </a:rPr>
              <a:t>sebeocenění</a:t>
            </a:r>
            <a:r>
              <a:rPr lang="cs-CZ" dirty="0">
                <a:solidFill>
                  <a:schemeClr val="tx1"/>
                </a:solidFill>
              </a:rPr>
              <a:t>, respekt a uznání jednotlivce ze strany ostatních. V práci jsou formou pro naplnění potřeb uznání a ocenění peníze a pochvala.</a:t>
            </a:r>
            <a:endParaRPr lang="cs-CZ" b="1" i="1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romanUcPeriod"/>
            </a:pPr>
            <a:endParaRPr lang="cs-CZ" i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115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242712"/>
            <a:ext cx="8229600" cy="9561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367612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4749C9E1-F594-4471-9B69-C50CDA5C5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65" y="2675467"/>
            <a:ext cx="7135336" cy="3450696"/>
          </a:xfrm>
          <a:prstGeom prst="rect">
            <a:avLst/>
          </a:prstGeom>
          <a:noFill/>
        </p:spPr>
      </p:pic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A34503B-1BFA-4445-A22F-B3BE687AD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8EE5339-3210-4F42-A617-3601F8616279}" type="slidenum">
              <a:rPr lang="cs-CZ" smtClean="0"/>
              <a:pPr>
                <a:spcAft>
                  <a:spcPts val="600"/>
                </a:spcAft>
              </a:pPr>
              <a:t>116</a:t>
            </a:fld>
            <a:endParaRPr lang="cs-CZ"/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800200"/>
          </a:xfrm>
        </p:spPr>
        <p:txBody>
          <a:bodyPr anchor="ctr">
            <a:noAutofit/>
          </a:bodyPr>
          <a:lstStyle/>
          <a:p>
            <a:pPr marL="514350" indent="-514350" algn="just">
              <a:lnSpc>
                <a:spcPct val="90000"/>
              </a:lnSpc>
              <a:buFont typeface="+mj-lt"/>
              <a:buAutoNum type="romanUcPeriod" startAt="5"/>
            </a:pPr>
            <a:r>
              <a:rPr lang="cs-CZ" sz="2400" b="1" i="1" dirty="0">
                <a:solidFill>
                  <a:schemeClr val="tx1"/>
                </a:solidFill>
              </a:rPr>
              <a:t>Potřeba seberealizace – </a:t>
            </a:r>
            <a:r>
              <a:rPr lang="cs-CZ" sz="2400" dirty="0">
                <a:solidFill>
                  <a:schemeClr val="tx1"/>
                </a:solidFill>
              </a:rPr>
              <a:t>v pracovním procesu přináší uspokojování potřeb seberealizace dobře organizované práce, která zaměstnance těší a umožňuje mu ukázat své schopnosti.</a:t>
            </a:r>
            <a:endParaRPr lang="cs-CZ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8885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548680"/>
            <a:ext cx="8363271" cy="6066608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Herbergova dvoufázová teorie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je jednou z nejznámějších teorií pracovní motivace, která je také někdy označována jako motivační hygienická teorie. Je založená na faktu, že existují  dva oddělené soubory faktorů, které motivaci ovlivňují.</a:t>
            </a:r>
          </a:p>
          <a:p>
            <a:pPr marL="759143" lvl="1" indent="-457200" algn="just">
              <a:buFont typeface="+mj-lt"/>
              <a:buAutoNum type="alphaLcParenR"/>
            </a:pPr>
            <a:r>
              <a:rPr lang="cs-CZ" sz="2400" i="1" dirty="0">
                <a:solidFill>
                  <a:schemeClr val="tx1"/>
                </a:solidFill>
              </a:rPr>
              <a:t>hygienické (vnější faktory) – </a:t>
            </a:r>
            <a:r>
              <a:rPr lang="cs-CZ" sz="2400" dirty="0">
                <a:solidFill>
                  <a:schemeClr val="tx1"/>
                </a:solidFill>
              </a:rPr>
              <a:t>působí na pracovní spokojenost nebo nespokojenost a následně i na pracovní  motivaci (pracovní podmínky, personální politika, platové podmínka, styl vedení)</a:t>
            </a:r>
          </a:p>
          <a:p>
            <a:pPr marL="759143" lvl="1" indent="-457200" algn="just">
              <a:buFont typeface="+mj-lt"/>
              <a:buAutoNum type="alphaLcParenR"/>
            </a:pPr>
            <a:r>
              <a:rPr lang="cs-CZ" sz="2400" i="1" dirty="0">
                <a:solidFill>
                  <a:schemeClr val="tx1"/>
                </a:solidFill>
              </a:rPr>
              <a:t>motivátory (vnitřní faktory) – </a:t>
            </a:r>
            <a:r>
              <a:rPr lang="cs-CZ" sz="2400" dirty="0">
                <a:solidFill>
                  <a:schemeClr val="tx1"/>
                </a:solidFill>
              </a:rPr>
              <a:t>působí na úrovni pracovní spokojenosti a nespokojenosti a motivace (pracovní náplň, odpovědnost, autonomie, osobní pocity při výkonu práce, pracovní růst, uznání)</a:t>
            </a:r>
          </a:p>
          <a:p>
            <a:pPr marL="0" indent="0" algn="just">
              <a:buNone/>
            </a:pPr>
            <a:r>
              <a:rPr lang="cs-CZ" sz="2600" dirty="0">
                <a:solidFill>
                  <a:schemeClr val="tx1"/>
                </a:solidFill>
              </a:rPr>
              <a:t>Význam této teorie tkví ve zjištění, že pracovní motivace je ovlivňována pracovní spokojenosti, přičemž pracovní spokojenost nezaručuje pracovní motivaci zaměstnance.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117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10351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082372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338328"/>
            <a:ext cx="8640960" cy="6835088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McGregorova teorie X a Y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písmeny X a Y jsou označovány vlastnosti jedinců:</a:t>
            </a:r>
          </a:p>
          <a:p>
            <a:pPr marL="759143" lvl="1" indent="-457200" algn="just">
              <a:buFont typeface="+mj-lt"/>
              <a:buAutoNum type="alphaLcParenR"/>
            </a:pPr>
            <a:r>
              <a:rPr lang="cs-CZ" sz="2400" dirty="0">
                <a:solidFill>
                  <a:schemeClr val="tx1"/>
                </a:solidFill>
              </a:rPr>
              <a:t>typ X – v práci potřebuje kontrolu, vyhýbají se práci, jejich 		            primární zájem je bezpečí </a:t>
            </a:r>
          </a:p>
          <a:p>
            <a:pPr marL="759143" lvl="1" indent="-457200" algn="just">
              <a:buFont typeface="+mj-lt"/>
              <a:buAutoNum type="alphaLcParenR"/>
            </a:pPr>
            <a:r>
              <a:rPr lang="cs-CZ" sz="2400" dirty="0">
                <a:solidFill>
                  <a:schemeClr val="tx1"/>
                </a:solidFill>
              </a:rPr>
              <a:t>typ Y – rádi pracují, úspěch je pro ně inspirací, sami se řídí a 	            vyhledávají náročné úkoly</a:t>
            </a:r>
          </a:p>
          <a:p>
            <a:pPr marL="301943" lvl="1" indent="0" algn="just">
              <a:buNone/>
            </a:pPr>
            <a:endParaRPr lang="cs-CZ" sz="2400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 startAt="4"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Teorie kompetence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v souvislosti s touto teorií by každý vedoucí pracovník měl zadávat jednotlivým pracovníkům úkoly, které jsou přiměřené jeho schopnostem. Je důležité vždy s novým úkolem mírně navyšovat zadané úkoly. Tím dochází k rozvoji a pracovnímu růstu daného pracovníka a v neposlední řadě se podporuje jeho pracovní motivace.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 startAt="5"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Teorie spravedlnosti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podstatou této teorie je porovnávání pracovního výkonu s ostatními spolupracovníky, kteří vykonávají srovnatelnou činnost. Z manažerského hlediska je třeba brát v úvahu náročnost dané práce, přístup a vklad pracovníka a následně výkon. Zaměstnanci jsou obvykle citlivý na efekt, který daný výkon přináší ze strany nadřízených, tedy finanční ohodnocení, uznání, pochvalu, povýšení, atd.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118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260648"/>
            <a:ext cx="8229600" cy="7768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281405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242711"/>
            <a:ext cx="8698842" cy="7002713"/>
          </a:xfrm>
        </p:spPr>
        <p:txBody>
          <a:bodyPr>
            <a:normAutofit fontScale="92500"/>
          </a:bodyPr>
          <a:lstStyle/>
          <a:p>
            <a:pPr marL="457200" lvl="0" indent="-457200" algn="just">
              <a:buClr>
                <a:srgbClr val="31B6FD"/>
              </a:buClr>
              <a:buFont typeface="+mj-lt"/>
              <a:buAutoNum type="arabicPeriod" startAt="6"/>
            </a:pPr>
            <a:r>
              <a:rPr lang="cs-CZ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Teorie cukru a biče</a:t>
            </a:r>
          </a:p>
          <a:p>
            <a:pPr marL="0" lvl="0" indent="0" algn="just">
              <a:buClr>
                <a:srgbClr val="31B6FD"/>
              </a:buClr>
              <a:buNone/>
            </a:pPr>
            <a:r>
              <a:rPr lang="cs-CZ" sz="2200" dirty="0">
                <a:solidFill>
                  <a:schemeClr val="tx1"/>
                </a:solidFill>
              </a:rPr>
              <a:t>jedná se o tradiční teorii, která využívá pro ovlivňování jednání člověka odměnu (finanční odměna, benefit, pochvala, uznání) či trest (snížení platu, odebrání nebo snížení osobního ohodnocení, převedení na jinou práci, apod.).  </a:t>
            </a:r>
          </a:p>
          <a:p>
            <a:pPr marL="0" lvl="0" indent="0" algn="just">
              <a:buClr>
                <a:srgbClr val="31B6FD"/>
              </a:buClr>
              <a:buNone/>
            </a:pPr>
            <a:endParaRPr lang="cs-CZ" sz="2200" dirty="0">
              <a:solidFill>
                <a:schemeClr val="tx1"/>
              </a:solidFill>
            </a:endParaRPr>
          </a:p>
          <a:p>
            <a:pPr marL="0" lvl="0" indent="0" algn="just">
              <a:buClr>
                <a:srgbClr val="31B6FD"/>
              </a:buClr>
              <a:buNone/>
            </a:pPr>
            <a:r>
              <a:rPr lang="cs-CZ" sz="2200" dirty="0">
                <a:solidFill>
                  <a:schemeClr val="tx1"/>
                </a:solidFill>
              </a:rPr>
              <a:t>Pro vedoucí pracovníky je také důležité znát </a:t>
            </a:r>
            <a:r>
              <a:rPr lang="cs-CZ" sz="2200" b="1" dirty="0">
                <a:solidFill>
                  <a:schemeClr val="tx1"/>
                </a:solidFill>
              </a:rPr>
              <a:t>ZDROJE MOTIVACE, </a:t>
            </a:r>
            <a:r>
              <a:rPr lang="cs-CZ" sz="2200" dirty="0">
                <a:solidFill>
                  <a:schemeClr val="tx1"/>
                </a:solidFill>
              </a:rPr>
              <a:t>tedy oblasti, které motivaci vytvářejí:</a:t>
            </a:r>
          </a:p>
          <a:p>
            <a:pPr algn="just">
              <a:buClr>
                <a:srgbClr val="31B6FD"/>
              </a:buClr>
            </a:pPr>
            <a:r>
              <a:rPr lang="cs-CZ" sz="2200" i="1" dirty="0">
                <a:solidFill>
                  <a:schemeClr val="tx1"/>
                </a:solidFill>
              </a:rPr>
              <a:t>potřeby </a:t>
            </a:r>
            <a:r>
              <a:rPr lang="cs-CZ" sz="2200" dirty="0">
                <a:solidFill>
                  <a:schemeClr val="tx1"/>
                </a:solidFill>
              </a:rPr>
              <a:t>– subjektivně vnímaný nedostatek něčeho (</a:t>
            </a:r>
            <a:r>
              <a:rPr lang="cs-CZ" sz="2200" dirty="0" err="1">
                <a:solidFill>
                  <a:schemeClr val="tx1"/>
                </a:solidFill>
              </a:rPr>
              <a:t>Maslow</a:t>
            </a:r>
            <a:r>
              <a:rPr lang="cs-CZ" sz="2200" dirty="0">
                <a:solidFill>
                  <a:schemeClr val="tx1"/>
                </a:solidFill>
              </a:rPr>
              <a:t>)</a:t>
            </a:r>
            <a:endParaRPr lang="cs-CZ" sz="2200" i="1" dirty="0">
              <a:solidFill>
                <a:schemeClr val="tx1"/>
              </a:solidFill>
            </a:endParaRPr>
          </a:p>
          <a:p>
            <a:pPr algn="just">
              <a:buClr>
                <a:srgbClr val="31B6FD"/>
              </a:buClr>
            </a:pPr>
            <a:r>
              <a:rPr lang="cs-CZ" sz="2200" i="1" dirty="0">
                <a:solidFill>
                  <a:schemeClr val="tx1"/>
                </a:solidFill>
              </a:rPr>
              <a:t>návyky </a:t>
            </a:r>
            <a:r>
              <a:rPr lang="cs-CZ" sz="2200" dirty="0">
                <a:solidFill>
                  <a:schemeClr val="tx1"/>
                </a:solidFill>
              </a:rPr>
              <a:t>– fixovaný, opakovaný a zautomatizovaný způsob činnosti člověka v určité situaci, mohou být výsledkem výchovy nebo </a:t>
            </a:r>
            <a:r>
              <a:rPr lang="cs-CZ" sz="2200" dirty="0" err="1">
                <a:solidFill>
                  <a:schemeClr val="tx1"/>
                </a:solidFill>
              </a:rPr>
              <a:t>sebeutvářejících</a:t>
            </a:r>
            <a:r>
              <a:rPr lang="cs-CZ" sz="2200" dirty="0">
                <a:solidFill>
                  <a:schemeClr val="tx1"/>
                </a:solidFill>
              </a:rPr>
              <a:t> aktivit člověka </a:t>
            </a:r>
            <a:endParaRPr lang="cs-CZ" sz="2200" i="1" dirty="0">
              <a:solidFill>
                <a:schemeClr val="tx1"/>
              </a:solidFill>
            </a:endParaRPr>
          </a:p>
          <a:p>
            <a:pPr algn="just">
              <a:buClr>
                <a:srgbClr val="31B6FD"/>
              </a:buClr>
            </a:pPr>
            <a:r>
              <a:rPr lang="cs-CZ" sz="2200" i="1" dirty="0">
                <a:solidFill>
                  <a:schemeClr val="tx1"/>
                </a:solidFill>
              </a:rPr>
              <a:t>zájmy </a:t>
            </a:r>
            <a:r>
              <a:rPr lang="cs-CZ" sz="2200" dirty="0">
                <a:solidFill>
                  <a:schemeClr val="tx1"/>
                </a:solidFill>
              </a:rPr>
              <a:t>– zaměření člověka na nějakou oblast nebo činnost</a:t>
            </a:r>
            <a:endParaRPr lang="cs-CZ" sz="2200" i="1" dirty="0">
              <a:solidFill>
                <a:schemeClr val="tx1"/>
              </a:solidFill>
            </a:endParaRPr>
          </a:p>
          <a:p>
            <a:pPr algn="just">
              <a:buClr>
                <a:srgbClr val="31B6FD"/>
              </a:buClr>
            </a:pPr>
            <a:r>
              <a:rPr lang="cs-CZ" sz="2200" i="1" dirty="0">
                <a:solidFill>
                  <a:schemeClr val="tx1"/>
                </a:solidFill>
              </a:rPr>
              <a:t>hodnoty </a:t>
            </a:r>
            <a:r>
              <a:rPr lang="cs-CZ" sz="2200" dirty="0">
                <a:solidFill>
                  <a:schemeClr val="tx1"/>
                </a:solidFill>
              </a:rPr>
              <a:t>– každý člověk má svůj hodnotový systém neboli hierarchii hodnot = hodnotový žebříče</a:t>
            </a:r>
            <a:r>
              <a:rPr lang="cs-CZ" sz="2200" i="1" dirty="0">
                <a:solidFill>
                  <a:schemeClr val="tx1"/>
                </a:solidFill>
              </a:rPr>
              <a:t>k, </a:t>
            </a:r>
            <a:r>
              <a:rPr lang="cs-CZ" sz="2200" dirty="0">
                <a:solidFill>
                  <a:schemeClr val="tx1"/>
                </a:solidFill>
              </a:rPr>
              <a:t>existují ale obecně platné hodnoty, jako zdraví, rodina, přátelství, práce, svoboda, apod.</a:t>
            </a:r>
            <a:endParaRPr lang="cs-CZ" sz="2200" i="1" dirty="0">
              <a:solidFill>
                <a:schemeClr val="tx1"/>
              </a:solidFill>
            </a:endParaRPr>
          </a:p>
          <a:p>
            <a:pPr algn="just">
              <a:buClr>
                <a:srgbClr val="31B6FD"/>
              </a:buClr>
            </a:pPr>
            <a:r>
              <a:rPr lang="cs-CZ" sz="2200" i="1" dirty="0">
                <a:solidFill>
                  <a:schemeClr val="tx1"/>
                </a:solidFill>
              </a:rPr>
              <a:t>ideály </a:t>
            </a:r>
            <a:r>
              <a:rPr lang="cs-CZ" sz="2200" dirty="0">
                <a:solidFill>
                  <a:schemeClr val="tx1"/>
                </a:solidFill>
              </a:rPr>
              <a:t>– jsou subjektivní postoje či představa jedince, jaká skutečnost je pro něj významná a usiluje o ni, vznikají působením sociálních faktorů vývoje osobnosti člověka a významně se zda podílí proces učení, nápodoby a identifikace.       </a:t>
            </a:r>
            <a:endParaRPr lang="cs-CZ" sz="2200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         </a:t>
            </a:r>
            <a:r>
              <a:rPr lang="cs-CZ" dirty="0"/>
              <a:t>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119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116632"/>
            <a:ext cx="8229600" cy="22169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3750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3646FC4-7EF1-448D-A00B-737DB7474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833" y="1988840"/>
            <a:ext cx="7408333" cy="4137323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Teorie byrokratického řízení</a:t>
            </a:r>
          </a:p>
          <a:p>
            <a:pPr marL="914400" lvl="3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     důraz je kladen na deklarování jednotlivých</a:t>
            </a:r>
          </a:p>
          <a:p>
            <a:pPr marL="914400" lvl="3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     operací/činností, úkolů odpovědnosti</a:t>
            </a:r>
          </a:p>
          <a:p>
            <a:pPr marL="914400" lvl="3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     popis hierarchie podniku </a:t>
            </a:r>
          </a:p>
          <a:p>
            <a:pPr marL="914400" lvl="3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     řízení je zaměřeno na dodržování psaných pravidel, </a:t>
            </a:r>
          </a:p>
          <a:p>
            <a:pPr marL="914400" lvl="3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     přesnosti a disciplíně </a:t>
            </a:r>
          </a:p>
          <a:p>
            <a:pPr marL="914400" lvl="3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     základ pro soudobé pojetí organizační struktury, řádů,</a:t>
            </a:r>
          </a:p>
          <a:p>
            <a:pPr marL="914400" lvl="3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     norem, standardů apod.</a:t>
            </a:r>
          </a:p>
          <a:p>
            <a:pPr marL="914400" lvl="3" indent="0">
              <a:buNone/>
            </a:pPr>
            <a:r>
              <a:rPr lang="cs-CZ" sz="2000" dirty="0"/>
              <a:t>     </a:t>
            </a:r>
          </a:p>
          <a:p>
            <a:pPr marL="914400" lvl="3" indent="0">
              <a:buNone/>
            </a:pPr>
            <a:endParaRPr lang="cs-CZ" sz="2000" dirty="0"/>
          </a:p>
          <a:p>
            <a:pPr marL="1188720" lvl="4" indent="0">
              <a:buNone/>
            </a:pPr>
            <a:endParaRPr lang="cs-CZ" sz="2000" dirty="0"/>
          </a:p>
          <a:p>
            <a:pPr marL="1188720" lvl="4" indent="0">
              <a:buNone/>
            </a:pPr>
            <a:endParaRPr lang="cs-CZ" b="1" dirty="0"/>
          </a:p>
          <a:p>
            <a:pPr marL="1188720" lvl="4" indent="0">
              <a:buNone/>
            </a:pPr>
            <a:endParaRPr lang="cs-CZ" b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9E70609-B87B-4152-ABB6-E8F742C9F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F6CE0E8-3717-4895-8CCA-636677956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12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812CB692-24B3-45B0-AC4B-B2D9DE44C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420946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42712"/>
            <a:ext cx="8568952" cy="637257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Manažeři mají omezené možnosti, jak své podřízené motivovat. V praxi se ukazuje, že je velice důležitý </a:t>
            </a:r>
            <a:r>
              <a:rPr lang="cs-CZ" b="1" dirty="0">
                <a:solidFill>
                  <a:schemeClr val="tx1"/>
                </a:solidFill>
              </a:rPr>
              <a:t>INDIVIDUÁLNÍ PŘÍSTUP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MOTIVAČNÍ FAKTORY</a:t>
            </a:r>
            <a:r>
              <a:rPr lang="cs-CZ" dirty="0">
                <a:solidFill>
                  <a:schemeClr val="tx1"/>
                </a:solidFill>
              </a:rPr>
              <a:t> = materiální (finanční )</a:t>
            </a: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			   </a:t>
            </a:r>
            <a:r>
              <a:rPr lang="cs-CZ" dirty="0">
                <a:solidFill>
                  <a:schemeClr val="tx1"/>
                </a:solidFill>
              </a:rPr>
              <a:t>= nemateriální (slovní a písemné ocenění)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Individuální hierarchie motivů:</a:t>
            </a:r>
          </a:p>
          <a:p>
            <a:pPr algn="just"/>
            <a:r>
              <a:rPr lang="cs-CZ" b="1" i="1" dirty="0">
                <a:solidFill>
                  <a:schemeClr val="tx1"/>
                </a:solidFill>
              </a:rPr>
              <a:t>peníze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významný motiv pro většinu lidí, lidé silně motivování penězi jsou pro manažery nenáročným objektem řízení – prostřednictvím peněz je snadné je motivovat k výkonu</a:t>
            </a:r>
            <a:endParaRPr lang="cs-CZ" i="1" dirty="0">
              <a:solidFill>
                <a:schemeClr val="tx1"/>
              </a:solidFill>
            </a:endParaRPr>
          </a:p>
          <a:p>
            <a:pPr algn="just"/>
            <a:r>
              <a:rPr lang="cs-CZ" b="1" i="1" dirty="0">
                <a:solidFill>
                  <a:schemeClr val="tx1"/>
                </a:solidFill>
              </a:rPr>
              <a:t>osobní postavení</a:t>
            </a:r>
            <a:r>
              <a:rPr lang="cs-CZ" dirty="0">
                <a:solidFill>
                  <a:schemeClr val="tx1"/>
                </a:solidFill>
              </a:rPr>
              <a:t> – prestiž nejen dané profese, ale především pracovní pozice daného zaměstnance, získání určitého statusu, na status zaměření pracovníci mohou mít někdy sklon k intrikaření</a:t>
            </a:r>
            <a:endParaRPr lang="cs-CZ" b="1" i="1" dirty="0">
              <a:solidFill>
                <a:schemeClr val="tx1"/>
              </a:solidFill>
            </a:endParaRPr>
          </a:p>
          <a:p>
            <a:pPr algn="just"/>
            <a:r>
              <a:rPr lang="cs-CZ" b="1" i="1" dirty="0">
                <a:solidFill>
                  <a:schemeClr val="tx1"/>
                </a:solidFill>
              </a:rPr>
              <a:t>pracovní výsledky a výkony</a:t>
            </a:r>
            <a:r>
              <a:rPr lang="cs-CZ" dirty="0">
                <a:solidFill>
                  <a:schemeClr val="tx1"/>
                </a:solidFill>
              </a:rPr>
              <a:t> – jedná se o motivační faktor soutěživých lidí, jsou „motorem“ každé organizace</a:t>
            </a:r>
            <a:endParaRPr lang="cs-CZ" b="1" i="1" dirty="0">
              <a:solidFill>
                <a:schemeClr val="tx1"/>
              </a:solidFill>
            </a:endParaRPr>
          </a:p>
          <a:p>
            <a:pPr algn="just"/>
            <a:r>
              <a:rPr lang="cs-CZ" b="1" i="1" dirty="0">
                <a:solidFill>
                  <a:schemeClr val="tx1"/>
                </a:solidFill>
              </a:rPr>
              <a:t>přátelství</a:t>
            </a:r>
            <a:r>
              <a:rPr lang="cs-CZ" dirty="0">
                <a:solidFill>
                  <a:schemeClr val="tx1"/>
                </a:solidFill>
              </a:rPr>
              <a:t> – pro některé lidi znamená víc než pracovní výsledky a peníze, tito jedinci preferují  dobrou atmosféru na pracovišti, neradi se hádají, raději ustupují</a:t>
            </a:r>
            <a:endParaRPr lang="cs-CZ" b="1" i="1" dirty="0">
              <a:solidFill>
                <a:schemeClr val="tx1"/>
              </a:solidFill>
            </a:endParaRPr>
          </a:p>
          <a:p>
            <a:pPr algn="just"/>
            <a:endParaRPr lang="cs-CZ" b="1" i="1" dirty="0"/>
          </a:p>
          <a:p>
            <a:pPr algn="just"/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120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292609"/>
            <a:ext cx="8229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819163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76672"/>
            <a:ext cx="8568952" cy="5649491"/>
          </a:xfrm>
        </p:spPr>
        <p:txBody>
          <a:bodyPr/>
          <a:lstStyle/>
          <a:p>
            <a:pPr algn="just"/>
            <a:r>
              <a:rPr lang="cs-CZ" b="1" i="1" dirty="0">
                <a:solidFill>
                  <a:schemeClr val="tx1"/>
                </a:solidFill>
              </a:rPr>
              <a:t>jistota</a:t>
            </a:r>
            <a:r>
              <a:rPr lang="cs-CZ" dirty="0">
                <a:solidFill>
                  <a:schemeClr val="tx1"/>
                </a:solidFill>
              </a:rPr>
              <a:t> – představuje motivaci pro pracovníky, kteří netouží po mimořádných příjmech ani po vysokém postavení ve firemní hierarchii, raději se spokojí s málem, striktně se řídí předpisy a neradi riskují </a:t>
            </a:r>
            <a:endParaRPr lang="cs-CZ" b="1" i="1" dirty="0">
              <a:solidFill>
                <a:schemeClr val="tx1"/>
              </a:solidFill>
            </a:endParaRPr>
          </a:p>
          <a:p>
            <a:pPr algn="just"/>
            <a:r>
              <a:rPr lang="cs-CZ" b="1" i="1" dirty="0">
                <a:solidFill>
                  <a:schemeClr val="tx1"/>
                </a:solidFill>
              </a:rPr>
              <a:t>odbornost</a:t>
            </a:r>
            <a:r>
              <a:rPr lang="cs-CZ" dirty="0">
                <a:solidFill>
                  <a:schemeClr val="tx1"/>
                </a:solidFill>
              </a:rPr>
              <a:t> – rozhodující motiv pro pracovníky, kteří preferují svůj profesní rozvoj, odborník se snaží vyniknout ve své profesi a nedovede si představit, že by dělal něco jiného</a:t>
            </a:r>
            <a:endParaRPr lang="cs-CZ" b="1" i="1" dirty="0">
              <a:solidFill>
                <a:schemeClr val="tx1"/>
              </a:solidFill>
            </a:endParaRPr>
          </a:p>
          <a:p>
            <a:pPr algn="just"/>
            <a:r>
              <a:rPr lang="cs-CZ" b="1" i="1" dirty="0">
                <a:solidFill>
                  <a:schemeClr val="tx1"/>
                </a:solidFill>
              </a:rPr>
              <a:t>samostatnost</a:t>
            </a:r>
            <a:r>
              <a:rPr lang="cs-CZ" dirty="0">
                <a:solidFill>
                  <a:schemeClr val="tx1"/>
                </a:solidFill>
              </a:rPr>
              <a:t> – motiv u lidí, kteří nad sebou těžko někoho snášejí, chtějí o všem rozhodovat sami, nemají rádi, když jim do práce někdo mluví a nakonec si všechno udělají po svém, pocit autonomie je pro ně zásadní</a:t>
            </a:r>
            <a:endParaRPr lang="cs-CZ" b="1" i="1" dirty="0">
              <a:solidFill>
                <a:schemeClr val="tx1"/>
              </a:solidFill>
            </a:endParaRPr>
          </a:p>
          <a:p>
            <a:pPr algn="just"/>
            <a:r>
              <a:rPr lang="cs-CZ" b="1" i="1" dirty="0">
                <a:solidFill>
                  <a:schemeClr val="tx1"/>
                </a:solidFill>
              </a:rPr>
              <a:t>kreativita</a:t>
            </a:r>
            <a:r>
              <a:rPr lang="cs-CZ" dirty="0">
                <a:solidFill>
                  <a:schemeClr val="tx1"/>
                </a:solidFill>
              </a:rPr>
              <a:t> – jedná se o motiv u zaměstnanců, kteří mají potřebu vytvářet něco nového, tvořiví lidé dávají přednost práci, při niž mohou vymýšlet nové věci a řešení.</a:t>
            </a:r>
            <a:endParaRPr lang="cs-CZ" b="1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121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3834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997110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38328"/>
            <a:ext cx="8568952" cy="618134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V souvislosti s motivací je třeba zmínit i </a:t>
            </a:r>
            <a:r>
              <a:rPr lang="cs-CZ" b="1" dirty="0">
                <a:solidFill>
                  <a:schemeClr val="tx1"/>
                </a:solidFill>
              </a:rPr>
              <a:t>DEMOTIVACI</a:t>
            </a:r>
            <a:r>
              <a:rPr lang="cs-CZ" dirty="0">
                <a:solidFill>
                  <a:schemeClr val="tx1"/>
                </a:solidFill>
              </a:rPr>
              <a:t> pracovníků. Vedoucí pracovník může své podřízené nejen motivovat, i stejnou měrou demotivovat. Demotivace může být způsobená:</a:t>
            </a:r>
          </a:p>
          <a:p>
            <a:pPr algn="just"/>
            <a:r>
              <a:rPr lang="cs-CZ" i="1" dirty="0">
                <a:solidFill>
                  <a:schemeClr val="tx1"/>
                </a:solidFill>
              </a:rPr>
              <a:t>pracovním přetížením</a:t>
            </a:r>
          </a:p>
          <a:p>
            <a:pPr algn="just"/>
            <a:r>
              <a:rPr lang="cs-CZ" i="1" dirty="0">
                <a:solidFill>
                  <a:schemeClr val="tx1"/>
                </a:solidFill>
              </a:rPr>
              <a:t>nevhodným systémem hodnocení </a:t>
            </a:r>
          </a:p>
          <a:p>
            <a:pPr algn="just"/>
            <a:r>
              <a:rPr lang="cs-CZ" i="1" dirty="0">
                <a:solidFill>
                  <a:schemeClr val="tx1"/>
                </a:solidFill>
              </a:rPr>
              <a:t>nevhodným systémem odměňování</a:t>
            </a:r>
          </a:p>
          <a:p>
            <a:pPr algn="just"/>
            <a:r>
              <a:rPr lang="cs-CZ" i="1" dirty="0">
                <a:solidFill>
                  <a:schemeClr val="tx1"/>
                </a:solidFill>
              </a:rPr>
              <a:t>nevhodnou motivací</a:t>
            </a:r>
          </a:p>
          <a:p>
            <a:pPr algn="just"/>
            <a:r>
              <a:rPr lang="cs-CZ" i="1" dirty="0">
                <a:solidFill>
                  <a:schemeClr val="tx1"/>
                </a:solidFill>
              </a:rPr>
              <a:t>nevhodným způsobem zavádění změn</a:t>
            </a:r>
          </a:p>
          <a:p>
            <a:pPr algn="just"/>
            <a:r>
              <a:rPr lang="cs-CZ" i="1" dirty="0">
                <a:solidFill>
                  <a:schemeClr val="tx1"/>
                </a:solidFill>
              </a:rPr>
              <a:t>nevhodnými manažerskými technikami</a:t>
            </a:r>
          </a:p>
          <a:p>
            <a:pPr algn="just"/>
            <a:r>
              <a:rPr lang="cs-CZ" i="1" dirty="0">
                <a:solidFill>
                  <a:schemeClr val="tx1"/>
                </a:solidFill>
              </a:rPr>
              <a:t>nedostatečnou nebo chybnou komunikací</a:t>
            </a:r>
          </a:p>
          <a:p>
            <a:pPr algn="just"/>
            <a:r>
              <a:rPr lang="cs-CZ" i="1" dirty="0">
                <a:solidFill>
                  <a:schemeClr val="tx1"/>
                </a:solidFill>
              </a:rPr>
              <a:t>nevhodným využíváním potenciálu zaměstnanců</a:t>
            </a:r>
          </a:p>
          <a:p>
            <a:pPr algn="just"/>
            <a:endParaRPr lang="cs-CZ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Demotivovaní zaměstnanci, nejsou schopni vykonávat práci na požadované úrovni. Nespokojenost jednotlivých pracovníku se pak postupně odráží v mezilidských vztazích a tím samozřejmě negativně ovlivňuje organizační kulturu.</a:t>
            </a:r>
          </a:p>
          <a:p>
            <a:pPr algn="just"/>
            <a:endParaRPr lang="cs-CZ" i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122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14968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515358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04664"/>
            <a:ext cx="8568952" cy="5721499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SYNDROM VYHOŘENÍ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jedná </a:t>
            </a:r>
            <a:r>
              <a:rPr lang="cs-CZ">
                <a:solidFill>
                  <a:schemeClr val="tx1"/>
                </a:solidFill>
              </a:rPr>
              <a:t>se </a:t>
            </a:r>
            <a:r>
              <a:rPr lang="cs-CZ" smtClean="0">
                <a:solidFill>
                  <a:schemeClr val="tx1"/>
                </a:solidFill>
              </a:rPr>
              <a:t>o ztrátu </a:t>
            </a:r>
            <a:r>
              <a:rPr lang="cs-CZ" dirty="0">
                <a:solidFill>
                  <a:schemeClr val="tx1"/>
                </a:solidFill>
              </a:rPr>
              <a:t>profesionálního zájmu nebo osobního zaujetí. Bývá spojována se ztrátou činorodosti a  smyslu práce, projevuje se pocity zklamání, hořkosti při hodnocení minulosti. 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Postižený ztrácí zájem o svou práci. Zdravotník ochladne ve vztahu k pacientům, necítí lítost a nemá ani potřebnou úctu k lidem, spokojuje se s každodenním stereotypem a rutinou, nevidí důvod pro další sebevzdělávání a osobní růst, snaží se pouze přežít a nemít problémy.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Pracovník, který je ve svém zaměstnání stresován, nepodává vyžadovaný pracovní výkon a jeho nespokojenost může vyvrcholit až pracovní neschopností.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123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633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035451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404664"/>
            <a:ext cx="8698842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chemeClr val="tx1"/>
                </a:solidFill>
              </a:rPr>
              <a:t>Faktory způsobující syndrom vyhoření u zdravotníků:</a:t>
            </a:r>
          </a:p>
          <a:p>
            <a:pPr algn="just"/>
            <a:endParaRPr lang="cs-CZ" i="1" dirty="0">
              <a:solidFill>
                <a:schemeClr val="tx1"/>
              </a:solidFill>
            </a:endParaRPr>
          </a:p>
          <a:p>
            <a:pPr algn="just"/>
            <a:r>
              <a:rPr lang="cs-CZ" i="1" dirty="0">
                <a:solidFill>
                  <a:schemeClr val="tx1"/>
                </a:solidFill>
              </a:rPr>
              <a:t>častá konfrontace se smrtí </a:t>
            </a:r>
          </a:p>
          <a:p>
            <a:pPr algn="just"/>
            <a:r>
              <a:rPr lang="cs-CZ" i="1" dirty="0">
                <a:solidFill>
                  <a:schemeClr val="tx1"/>
                </a:solidFill>
              </a:rPr>
              <a:t>příliš mnoho pacientů nebo nemožnost poskytnout kvalitní ošetřovatelskou péči pro nedostatek prostředků nebo personálu</a:t>
            </a:r>
          </a:p>
          <a:p>
            <a:pPr algn="just"/>
            <a:r>
              <a:rPr lang="cs-CZ" i="1" dirty="0">
                <a:solidFill>
                  <a:schemeClr val="tx1"/>
                </a:solidFill>
              </a:rPr>
              <a:t>neschopnost dodržovat správný standard ošetřovatelské péče z důvodu vysokého pracovního zatížení</a:t>
            </a:r>
          </a:p>
          <a:p>
            <a:pPr algn="just"/>
            <a:r>
              <a:rPr lang="cs-CZ" i="1" dirty="0">
                <a:solidFill>
                  <a:schemeClr val="tx1"/>
                </a:solidFill>
              </a:rPr>
              <a:t>pohled na exkrementy</a:t>
            </a:r>
          </a:p>
          <a:p>
            <a:pPr algn="just"/>
            <a:r>
              <a:rPr lang="cs-CZ" i="1" dirty="0">
                <a:solidFill>
                  <a:schemeClr val="tx1"/>
                </a:solidFill>
              </a:rPr>
              <a:t>nedostatek podpory ze strany nadřízených či nedostatek příležitostí ke vzdělávání</a:t>
            </a:r>
          </a:p>
          <a:p>
            <a:pPr algn="just"/>
            <a:r>
              <a:rPr lang="cs-CZ" i="1" dirty="0">
                <a:solidFill>
                  <a:schemeClr val="tx1"/>
                </a:solidFill>
              </a:rPr>
              <a:t>rutinní a monotónní práce</a:t>
            </a:r>
          </a:p>
          <a:p>
            <a:pPr algn="just"/>
            <a:r>
              <a:rPr lang="cs-CZ" i="1" dirty="0">
                <a:solidFill>
                  <a:schemeClr val="tx1"/>
                </a:solidFill>
              </a:rPr>
              <a:t>stres provázející snahu udržet krok s rychle se měnícími technickými pomůckami a metodami</a:t>
            </a:r>
          </a:p>
          <a:p>
            <a:pPr algn="just"/>
            <a:endParaRPr lang="cs-CZ" i="1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124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280663"/>
            <a:ext cx="8229600" cy="57665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43045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42712"/>
            <a:ext cx="8640960" cy="65706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Příznaky syndromu vyhoření: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cs-CZ" b="1" i="1" dirty="0">
                <a:solidFill>
                  <a:schemeClr val="tx1"/>
                </a:solidFill>
              </a:rPr>
              <a:t>Psychické příznaky</a:t>
            </a:r>
          </a:p>
          <a:p>
            <a:pPr lvl="1" algn="just"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neschopnost nadechnout se</a:t>
            </a:r>
          </a:p>
          <a:p>
            <a:pPr lvl="1" algn="just"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neschopnost empatie</a:t>
            </a:r>
          </a:p>
          <a:p>
            <a:pPr lvl="1" algn="just"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neschopnost cítit odpovědnost</a:t>
            </a:r>
          </a:p>
          <a:p>
            <a:pPr lvl="1" algn="just"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neschopnost být pracovně použitelný</a:t>
            </a:r>
          </a:p>
          <a:p>
            <a:pPr lvl="1" algn="just"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nechuť a lhostejnost k práci</a:t>
            </a:r>
          </a:p>
          <a:p>
            <a:pPr lvl="1" algn="just"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pochybnosti o sobě</a:t>
            </a:r>
          </a:p>
          <a:p>
            <a:pPr lvl="1" algn="just"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negativní postoj vůči sobě, práci, pracovišti, společnosti</a:t>
            </a:r>
          </a:p>
          <a:p>
            <a:pPr lvl="1" algn="just"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emoční problémy (agresivita, nervozita, netrpělivost, apod.)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cs-CZ" b="1" i="1" dirty="0">
                <a:solidFill>
                  <a:schemeClr val="tx1"/>
                </a:solidFill>
              </a:rPr>
              <a:t>Tělesné příznaky</a:t>
            </a:r>
          </a:p>
          <a:p>
            <a:pPr lvl="1" algn="just"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poruchy spánku a chuti k jídlu</a:t>
            </a:r>
          </a:p>
          <a:p>
            <a:pPr lvl="1" algn="just"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únava</a:t>
            </a:r>
          </a:p>
          <a:p>
            <a:pPr lvl="1" algn="just"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pocit vysílení</a:t>
            </a:r>
          </a:p>
          <a:p>
            <a:pPr lvl="1" algn="just"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zvýšená choulostivost a další somatické potíže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125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242712"/>
            <a:ext cx="8229600" cy="9561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669002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242712"/>
            <a:ext cx="8698842" cy="661528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Vývojové fáze syndromu vyhoření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nadšení – </a:t>
            </a:r>
            <a:r>
              <a:rPr lang="cs-CZ" dirty="0">
                <a:solidFill>
                  <a:schemeClr val="tx1"/>
                </a:solidFill>
              </a:rPr>
              <a:t>vysoké ideály, vysoká angažovanost</a:t>
            </a:r>
            <a:endParaRPr lang="cs-CZ" i="1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stagnace – </a:t>
            </a:r>
            <a:r>
              <a:rPr lang="cs-CZ" dirty="0">
                <a:solidFill>
                  <a:schemeClr val="tx1"/>
                </a:solidFill>
              </a:rPr>
              <a:t>ideály se nedaří realizovat, mění se jejich zaměření; 		 požadavky pacientů, jejich příbuzných, 				 zaměstnavatele začínají obtěžovat</a:t>
            </a:r>
            <a:endParaRPr lang="cs-CZ" i="1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frustrace – </a:t>
            </a:r>
            <a:r>
              <a:rPr lang="cs-CZ" dirty="0">
                <a:solidFill>
                  <a:schemeClr val="tx1"/>
                </a:solidFill>
              </a:rPr>
              <a:t>zdravotník vnímá pacienta negativně, pracoviště 			 pro něj představuje velké zklamání</a:t>
            </a:r>
            <a:endParaRPr lang="cs-CZ" i="1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apatie – </a:t>
            </a:r>
            <a:r>
              <a:rPr lang="cs-CZ" dirty="0">
                <a:solidFill>
                  <a:schemeClr val="tx1"/>
                </a:solidFill>
              </a:rPr>
              <a:t>mezi zdravotníkem a pacientem vládně napětí až 		         	         nepřátelství; zdravotník se vyhýbá odborným 		   	         rozhovorům s kolegy a jakýmkoliv aktivitám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syndrom vyhoření – </a:t>
            </a:r>
            <a:r>
              <a:rPr lang="cs-CZ" dirty="0">
                <a:solidFill>
                  <a:schemeClr val="tx1"/>
                </a:solidFill>
              </a:rPr>
              <a:t>stádium úplného vyčerpání, ztráta smyslu 			     práce, cynismus, odosobnění, odcizení, 				     vymizení reflexe vnitřních norem</a:t>
            </a:r>
            <a:endParaRPr lang="cs-CZ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Jedním z důvodů, proč jsou zdravotničtí pracovníci náchylní k syndromu vyhoření je zátěž, kterou tyto profese přinášejí. Většina zdravotníků pracují ve směnném provozu, pracovní přestávky jsou v nemocnici nepravidelné, na většině oddělení je nedostatek zdravotnického personálu.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126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-171400"/>
            <a:ext cx="8229600" cy="50972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070395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91056"/>
            <a:ext cx="8568952" cy="4535107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Sytém hodnocení pracovního výkonu zaměstnanců patří k základním pilířům personálního managementu a spadá do </a:t>
            </a:r>
            <a:r>
              <a:rPr lang="cs-CZ" b="1" dirty="0">
                <a:solidFill>
                  <a:schemeClr val="tx1"/>
                </a:solidFill>
              </a:rPr>
              <a:t>řízení pracovního výkonu.</a:t>
            </a: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Mezi typické znaky řízení pracovního výkonu patří:</a:t>
            </a:r>
          </a:p>
          <a:p>
            <a:pPr algn="just"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vazba na organizační cíle</a:t>
            </a:r>
          </a:p>
          <a:p>
            <a:pPr algn="just"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provázanost s popisem pracovního místa</a:t>
            </a:r>
          </a:p>
          <a:p>
            <a:pPr algn="just"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objektivní proces hodnocení</a:t>
            </a:r>
          </a:p>
          <a:p>
            <a:pPr algn="just"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důraz na individuální pracovní a rozvojové plány</a:t>
            </a:r>
          </a:p>
          <a:p>
            <a:pPr algn="just"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kontinuální hodnocení</a:t>
            </a:r>
          </a:p>
          <a:p>
            <a:pPr algn="just"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vazba na hodnocení na mzdu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127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6000" b="1" dirty="0"/>
              <a:t>Hodnocení zaměstnanců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2952358529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338328"/>
            <a:ext cx="8698842" cy="618134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Řízení pracovního výkonu je způsob, jak dosáhnout co možná nejlepších výsledků jednotlivců, týmů a celé organizace. Řízení pracovního výkonu se tedy týká všech zaměstnanců dané organizace. Odpovědnost za pracovní výkon je společnou záležitostí vedoucích pracovníků a jednotlivých členů týmu.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Pro ujasnění, co je to </a:t>
            </a:r>
            <a:r>
              <a:rPr lang="cs-CZ" b="1" dirty="0">
                <a:solidFill>
                  <a:schemeClr val="tx1"/>
                </a:solidFill>
              </a:rPr>
              <a:t>výkon = </a:t>
            </a:r>
            <a:r>
              <a:rPr lang="cs-CZ" dirty="0">
                <a:solidFill>
                  <a:schemeClr val="tx1"/>
                </a:solidFill>
              </a:rPr>
              <a:t>zjištění dosažených výsledků nebo záznam o skutečnostech, čeho daný pracovník dosáhl. Výkon je možné rozdělit na dvě dimenze: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b="1" i="1" dirty="0">
                <a:solidFill>
                  <a:schemeClr val="tx1"/>
                </a:solidFill>
              </a:rPr>
              <a:t>chování pracovníka </a:t>
            </a:r>
            <a:r>
              <a:rPr lang="cs-CZ" dirty="0">
                <a:solidFill>
                  <a:schemeClr val="tx1"/>
                </a:solidFill>
              </a:rPr>
              <a:t>– vyústění psychického a fyzického úsilí, 				       které vede k určitému výkonu</a:t>
            </a:r>
            <a:endParaRPr lang="cs-CZ" b="1" i="1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cs-CZ" b="1" i="1" dirty="0">
                <a:solidFill>
                  <a:schemeClr val="tx1"/>
                </a:solidFill>
              </a:rPr>
              <a:t>pracovní výsledky</a:t>
            </a:r>
            <a:r>
              <a:rPr lang="cs-CZ" i="1" dirty="0">
                <a:solidFill>
                  <a:schemeClr val="tx1"/>
                </a:solidFill>
              </a:rPr>
              <a:t> – </a:t>
            </a:r>
            <a:r>
              <a:rPr lang="cs-CZ" dirty="0">
                <a:solidFill>
                  <a:schemeClr val="tx1"/>
                </a:solidFill>
              </a:rPr>
              <a:t>jsou definované zadanými úkoly nebo 				    plněním požadovaných kritérií</a:t>
            </a:r>
          </a:p>
          <a:p>
            <a:pPr marL="457200" indent="-457200" algn="just">
              <a:buFont typeface="+mj-lt"/>
              <a:buAutoNum type="alphaLcParenR"/>
            </a:pPr>
            <a:endParaRPr lang="cs-CZ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Obě dimenze pracovního výkonu, tedy chování i pracovní výsledky, by měly být hodnoceny samostatně.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128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05403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620688"/>
            <a:ext cx="8698842" cy="550547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Při hodnocení pracovníků musí mít vedoucí pracovník na zřeteli determinanty pracovního výkon, které lze členit: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b="1" i="1" dirty="0">
                <a:solidFill>
                  <a:schemeClr val="tx1"/>
                </a:solidFill>
              </a:rPr>
              <a:t>technické, ekonomické a organizační podmínky</a:t>
            </a:r>
          </a:p>
          <a:p>
            <a:pPr marL="0" indent="0" algn="just">
              <a:buNone/>
            </a:pPr>
            <a:r>
              <a:rPr lang="cs-CZ" b="1" i="1" dirty="0">
                <a:solidFill>
                  <a:schemeClr val="tx1"/>
                </a:solidFill>
              </a:rPr>
              <a:t>	</a:t>
            </a:r>
            <a:r>
              <a:rPr lang="cs-CZ" dirty="0">
                <a:solidFill>
                  <a:schemeClr val="tx1"/>
                </a:solidFill>
              </a:rPr>
              <a:t>jde o objektivní determinant, nezávislé na osobě 	pracovníka ( technické vybavení pracoviště, hygiena, atd.)</a:t>
            </a:r>
            <a:endParaRPr lang="cs-CZ" b="1" i="1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lphaLcParenR" startAt="2"/>
            </a:pPr>
            <a:r>
              <a:rPr lang="cs-CZ" b="1" i="1" dirty="0">
                <a:solidFill>
                  <a:schemeClr val="tx1"/>
                </a:solidFill>
              </a:rPr>
              <a:t>společenské podmínky</a:t>
            </a:r>
          </a:p>
          <a:p>
            <a:pPr marL="0" indent="0" algn="just">
              <a:buNone/>
            </a:pPr>
            <a:r>
              <a:rPr lang="cs-CZ" b="1" i="1" dirty="0">
                <a:solidFill>
                  <a:schemeClr val="tx1"/>
                </a:solidFill>
              </a:rPr>
              <a:t>	</a:t>
            </a:r>
            <a:r>
              <a:rPr lang="cs-CZ" dirty="0">
                <a:solidFill>
                  <a:schemeClr val="tx1"/>
                </a:solidFill>
              </a:rPr>
              <a:t>sdílené všemi zaměstnanci (personální politika, organizační 	kultura, komunikace na pracovišti, atd.)</a:t>
            </a:r>
            <a:endParaRPr lang="cs-CZ" b="1" i="1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lphaLcParenR" startAt="3"/>
            </a:pPr>
            <a:r>
              <a:rPr lang="cs-CZ" b="1" i="1" dirty="0">
                <a:solidFill>
                  <a:schemeClr val="tx1"/>
                </a:solidFill>
              </a:rPr>
              <a:t>osobní determinanty</a:t>
            </a:r>
          </a:p>
          <a:p>
            <a:pPr marL="0" indent="0" algn="just">
              <a:buNone/>
            </a:pPr>
            <a:r>
              <a:rPr lang="cs-CZ" b="1" i="1" dirty="0">
                <a:solidFill>
                  <a:schemeClr val="tx1"/>
                </a:solidFill>
              </a:rPr>
              <a:t>	</a:t>
            </a:r>
            <a:r>
              <a:rPr lang="cs-CZ" dirty="0">
                <a:solidFill>
                  <a:schemeClr val="tx1"/>
                </a:solidFill>
              </a:rPr>
              <a:t>subjektivní předpoklad pro výkon dané pracovní činnosti 	(tělesné a duševní předpoklady, vzdělání, atd.)</a:t>
            </a:r>
            <a:endParaRPr lang="cs-CZ" i="1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lphaLcParenR" startAt="4"/>
            </a:pPr>
            <a:r>
              <a:rPr lang="cs-CZ" b="1" i="1" dirty="0">
                <a:solidFill>
                  <a:schemeClr val="tx1"/>
                </a:solidFill>
              </a:rPr>
              <a:t>situační podmínky</a:t>
            </a:r>
          </a:p>
          <a:p>
            <a:pPr marL="0" indent="0" algn="just">
              <a:buNone/>
            </a:pPr>
            <a:r>
              <a:rPr lang="cs-CZ" b="1" i="1" dirty="0">
                <a:solidFill>
                  <a:schemeClr val="tx1"/>
                </a:solidFill>
              </a:rPr>
              <a:t>	</a:t>
            </a:r>
            <a:r>
              <a:rPr lang="cs-CZ" dirty="0">
                <a:solidFill>
                  <a:schemeClr val="tx1"/>
                </a:solidFill>
              </a:rPr>
              <a:t>vztahující se k zaměstnanci, k profesi a dané pracovní 	pozici (vliv organizace, hrozba ztráty zaměstnání, atd.)</a:t>
            </a:r>
            <a:endParaRPr lang="cs-CZ" b="1" i="1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129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93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1FDA33-AE56-4882-AE66-E8664E2FA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682478A-DFCF-41A0-B2D8-EE1E9C726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3808" y="1769650"/>
            <a:ext cx="3600400" cy="795254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chemeClr val="tx1"/>
                </a:solidFill>
              </a:rPr>
              <a:t>Max</a:t>
            </a:r>
            <a:r>
              <a:rPr lang="cs-CZ" sz="3600" b="1" dirty="0"/>
              <a:t> </a:t>
            </a:r>
            <a:r>
              <a:rPr lang="cs-CZ" sz="3600" b="1" dirty="0">
                <a:solidFill>
                  <a:schemeClr val="tx1"/>
                </a:solidFill>
              </a:rPr>
              <a:t>Weber</a:t>
            </a:r>
          </a:p>
        </p:txBody>
      </p:sp>
      <p:pic>
        <p:nvPicPr>
          <p:cNvPr id="10" name="Zástupný obsah 9" descr="Obsah obrázku text, muž, osoba, interiér&#10;&#10;Popis byl vytvořen automaticky">
            <a:extLst>
              <a:ext uri="{FF2B5EF4-FFF2-40B4-BE49-F238E27FC236}">
                <a16:creationId xmlns:a16="http://schemas.microsoft.com/office/drawing/2014/main" id="{04E232E4-975A-4063-9904-CECF16EDF3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743499"/>
            <a:ext cx="2880320" cy="3637830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95F7672-F0C8-4C47-9429-362F13D1A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DA7AD44-2048-4DEB-BF1A-C5E9589E0CD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D3AC537E-DE6A-4577-A7F5-8A5A14F2A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3AD6E48-4CD1-4B5A-9785-56F6CF17E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540987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242712"/>
            <a:ext cx="8698842" cy="58834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Mezi základní kompetence a povinnosti vedoucích pracovníků na všech úrovních řízení je  </a:t>
            </a:r>
            <a:r>
              <a:rPr lang="cs-CZ" b="1" dirty="0">
                <a:solidFill>
                  <a:schemeClr val="tx1"/>
                </a:solidFill>
              </a:rPr>
              <a:t>hodnocení </a:t>
            </a:r>
            <a:r>
              <a:rPr lang="cs-CZ" dirty="0">
                <a:solidFill>
                  <a:schemeClr val="tx1"/>
                </a:solidFill>
              </a:rPr>
              <a:t>svých podřízených. 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Hodnocení pracovního výkonu sleduje především tyto cíle: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b="1" i="1" dirty="0">
                <a:solidFill>
                  <a:schemeClr val="tx1"/>
                </a:solidFill>
              </a:rPr>
              <a:t>stanovit úroveň pracovního výkonu</a:t>
            </a:r>
          </a:p>
          <a:p>
            <a:pPr marL="301943" lvl="1" indent="0" algn="just">
              <a:buNone/>
            </a:pPr>
            <a:r>
              <a:rPr lang="cs-CZ" sz="2400" dirty="0">
                <a:solidFill>
                  <a:schemeClr val="tx1"/>
                </a:solidFill>
              </a:rPr>
              <a:t>- rozpoznání pracovního potenciálu zaměstnance</a:t>
            </a:r>
          </a:p>
          <a:p>
            <a:pPr lvl="1" algn="just"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určení míry splnění nároků daného pracovního místa</a:t>
            </a:r>
          </a:p>
          <a:p>
            <a:pPr lvl="1" algn="just"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zhodnocení plnění jednotlivých kritérií definované pracovní činnosti</a:t>
            </a:r>
          </a:p>
          <a:p>
            <a:pPr lvl="1" algn="just"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vyhodnocení rezerv daného zaměstnance</a:t>
            </a:r>
          </a:p>
          <a:p>
            <a:pPr lvl="1" algn="just"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získání podkladů pro doporučení další činnosti daného zaměstnance</a:t>
            </a:r>
          </a:p>
          <a:p>
            <a:pPr lvl="1" algn="just"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identifikace využitelných možností pro rozvoj organizace</a:t>
            </a:r>
          </a:p>
          <a:p>
            <a:pPr lvl="1" algn="just"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získání zpětné vazby o úspěšnosti výběrového řízení u nových zaměstnanců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130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465937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5649491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+mj-lt"/>
              <a:buAutoNum type="alphaLcParenR" startAt="2"/>
            </a:pPr>
            <a:r>
              <a:rPr lang="cs-CZ" sz="2600" b="1" i="1" dirty="0">
                <a:solidFill>
                  <a:schemeClr val="tx1"/>
                </a:solidFill>
              </a:rPr>
              <a:t>identifikovat silné a slabé stránky pracovníka</a:t>
            </a:r>
          </a:p>
          <a:p>
            <a:pPr marL="301943" lvl="1" indent="0" algn="just">
              <a:buNone/>
            </a:pPr>
            <a:r>
              <a:rPr lang="cs-CZ" sz="2600" dirty="0">
                <a:solidFill>
                  <a:schemeClr val="tx1"/>
                </a:solidFill>
              </a:rPr>
              <a:t>- stanovit opatření zaměřené k rozvoji pracovníka</a:t>
            </a:r>
            <a:endParaRPr lang="cs-CZ" sz="2600" b="1" i="1" dirty="0">
              <a:solidFill>
                <a:schemeClr val="tx1"/>
              </a:solidFill>
            </a:endParaRPr>
          </a:p>
          <a:p>
            <a:pPr marL="457200" indent="-457200" algn="just">
              <a:buClr>
                <a:srgbClr val="002060"/>
              </a:buClr>
              <a:buFont typeface="+mj-lt"/>
              <a:buAutoNum type="alphaLcParenR" startAt="2"/>
            </a:pPr>
            <a:r>
              <a:rPr lang="cs-CZ" sz="2600" b="1" i="1" dirty="0">
                <a:solidFill>
                  <a:schemeClr val="tx1"/>
                </a:solidFill>
              </a:rPr>
              <a:t>motivace ke zlepšení pracovního výkonu zaměstnance </a:t>
            </a:r>
          </a:p>
          <a:p>
            <a:pPr lvl="1" algn="just">
              <a:buFontTx/>
              <a:buChar char="-"/>
            </a:pPr>
            <a:r>
              <a:rPr lang="cs-CZ" sz="2600" dirty="0">
                <a:solidFill>
                  <a:schemeClr val="tx1"/>
                </a:solidFill>
              </a:rPr>
              <a:t>poskytnutí zpětné vazby o chování pracovníka a jeho</a:t>
            </a:r>
          </a:p>
          <a:p>
            <a:pPr marL="301943" lvl="1" indent="0" algn="just">
              <a:buNone/>
            </a:pPr>
            <a:r>
              <a:rPr lang="cs-CZ" sz="2600" dirty="0">
                <a:solidFill>
                  <a:schemeClr val="tx1"/>
                </a:solidFill>
              </a:rPr>
              <a:t>    pracovních výsledků</a:t>
            </a:r>
          </a:p>
          <a:p>
            <a:pPr lvl="1" algn="just">
              <a:buFontTx/>
              <a:buChar char="-"/>
            </a:pPr>
            <a:r>
              <a:rPr lang="cs-CZ" sz="2600" dirty="0">
                <a:solidFill>
                  <a:schemeClr val="tx1"/>
                </a:solidFill>
              </a:rPr>
              <a:t>identifikace rezerv ve výkonu pracovníka</a:t>
            </a:r>
          </a:p>
          <a:p>
            <a:pPr lvl="1" algn="just">
              <a:buFontTx/>
              <a:buChar char="-"/>
            </a:pPr>
            <a:r>
              <a:rPr lang="cs-CZ" sz="2600" dirty="0">
                <a:solidFill>
                  <a:schemeClr val="tx1"/>
                </a:solidFill>
              </a:rPr>
              <a:t>identifikace předpokladů pracovníka k jeho dalšímu rozvoji</a:t>
            </a:r>
          </a:p>
          <a:p>
            <a:pPr lvl="1" algn="just">
              <a:buFontTx/>
              <a:buChar char="-"/>
            </a:pPr>
            <a:r>
              <a:rPr lang="cs-CZ" sz="2600" dirty="0">
                <a:solidFill>
                  <a:schemeClr val="tx1"/>
                </a:solidFill>
              </a:rPr>
              <a:t>specifikace požadavků na zlepšení jednotlivých složek pracovního výkonu</a:t>
            </a:r>
          </a:p>
          <a:p>
            <a:pPr lvl="1" algn="just">
              <a:buFontTx/>
              <a:buChar char="-"/>
            </a:pPr>
            <a:r>
              <a:rPr lang="cs-CZ" sz="2600" dirty="0">
                <a:solidFill>
                  <a:schemeClr val="tx1"/>
                </a:solidFill>
              </a:rPr>
              <a:t>stanovení cílů, definování postupů a jednotlivých úkolů pro pracovníka na další období</a:t>
            </a:r>
          </a:p>
          <a:p>
            <a:pPr marL="457200" indent="-457200" algn="just">
              <a:buFont typeface="+mj-lt"/>
              <a:buAutoNum type="alphaLcParenR" startAt="2"/>
            </a:pPr>
            <a:r>
              <a:rPr lang="cs-CZ" sz="2600" b="1" i="1" dirty="0">
                <a:solidFill>
                  <a:schemeClr val="tx1"/>
                </a:solidFill>
              </a:rPr>
              <a:t>získání podkladů k odměňování podle individuálního výkonu</a:t>
            </a:r>
          </a:p>
          <a:p>
            <a:pPr marL="301943" lvl="1" indent="0" algn="just">
              <a:buNone/>
            </a:pPr>
            <a:r>
              <a:rPr lang="cs-CZ" sz="2600" dirty="0">
                <a:solidFill>
                  <a:schemeClr val="tx1"/>
                </a:solidFill>
              </a:rPr>
              <a:t>- závěry z hodnocení úrovně pracovního výkonu jsou jedním z podkladů pro odměňování pracovníků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131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3834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292121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338328"/>
            <a:ext cx="8640960" cy="6403040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+mj-lt"/>
              <a:buAutoNum type="alphaLcParenR" startAt="5"/>
            </a:pPr>
            <a:r>
              <a:rPr lang="cs-CZ" b="1" i="1" dirty="0">
                <a:solidFill>
                  <a:schemeClr val="tx1"/>
                </a:solidFill>
              </a:rPr>
              <a:t>identifikace možností pracovního postupu</a:t>
            </a:r>
          </a:p>
          <a:p>
            <a:pPr lvl="1" algn="just"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identifikace možností dalšího uplatnění nebo využití pracovníka pro konkrétní úkoly</a:t>
            </a:r>
          </a:p>
          <a:p>
            <a:pPr lvl="1" algn="just"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identifikace potřeby zvyšování kvalifikace, další vzdělávání</a:t>
            </a:r>
          </a:p>
          <a:p>
            <a:pPr lvl="1" algn="just"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trénink ve speciálních dovednostech</a:t>
            </a:r>
          </a:p>
          <a:p>
            <a:pPr marL="457200" indent="-457200" algn="just">
              <a:buFont typeface="+mj-lt"/>
              <a:buAutoNum type="alphaLcParenR" startAt="6"/>
            </a:pPr>
            <a:r>
              <a:rPr lang="cs-CZ" b="1" i="1" dirty="0">
                <a:solidFill>
                  <a:schemeClr val="tx1"/>
                </a:solidFill>
              </a:rPr>
              <a:t>zpětná vazba od zaměstnanců</a:t>
            </a:r>
          </a:p>
          <a:p>
            <a:pPr lvl="1" algn="just"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vyhodnocení názorů pracovníků na organizaci, tým, konkrétní postupy, systém řízení, apod.</a:t>
            </a:r>
          </a:p>
          <a:p>
            <a:pPr lvl="1" algn="just"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využití námětů od zaměstnanců</a:t>
            </a:r>
          </a:p>
          <a:p>
            <a:pPr lvl="1" algn="just"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motivace pracovníků pomocí zájmu o jejich názor na chod organizace</a:t>
            </a:r>
          </a:p>
          <a:p>
            <a:pPr lvl="1" algn="just">
              <a:buFontTx/>
              <a:buChar char="-"/>
            </a:pPr>
            <a:endParaRPr lang="cs-CZ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Hodnotícího procesu se obvykle účastní přímý nadřízený daného pracovníka. Výhodou přímých nadřízených v roli hodnotitele je především jejich znalost konkrétních pracovníků, která je dána rutinní spolupráci a možnosti přímého a kontinuálního pozorování jednotlivých zaměstnanců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132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743795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338328"/>
            <a:ext cx="8770850" cy="6519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Požadavky na proces hodnocení</a:t>
            </a:r>
          </a:p>
          <a:p>
            <a:pPr marL="457200" indent="-457200" algn="just">
              <a:buClrTx/>
              <a:buFont typeface="+mj-lt"/>
              <a:buAutoNum type="arabicParenR"/>
            </a:pPr>
            <a:r>
              <a:rPr lang="cs-CZ" i="1" dirty="0">
                <a:solidFill>
                  <a:schemeClr val="tx1"/>
                </a:solidFill>
              </a:rPr>
              <a:t>systematičnost </a:t>
            </a:r>
            <a:r>
              <a:rPr lang="cs-CZ" dirty="0">
                <a:solidFill>
                  <a:schemeClr val="tx1"/>
                </a:solidFill>
              </a:rPr>
              <a:t>–  hodnocení je kontinuální proces, který má své 		              pravidelně a systematicky uspořádané etapy 		              tak, aby vyhovovali hodnotiteli a pracovnímu 			procesu dané organizace</a:t>
            </a:r>
            <a:endParaRPr lang="cs-CZ" i="1" dirty="0">
              <a:solidFill>
                <a:schemeClr val="tx1"/>
              </a:solidFill>
            </a:endParaRPr>
          </a:p>
          <a:p>
            <a:pPr marL="457200" indent="-457200" algn="just">
              <a:buClrTx/>
              <a:buFont typeface="+mj-lt"/>
              <a:buAutoNum type="arabicParenR"/>
            </a:pPr>
            <a:r>
              <a:rPr lang="cs-CZ" i="1" dirty="0">
                <a:solidFill>
                  <a:schemeClr val="tx1"/>
                </a:solidFill>
              </a:rPr>
              <a:t>otevřenost</a:t>
            </a:r>
            <a:r>
              <a:rPr lang="cs-CZ" dirty="0">
                <a:solidFill>
                  <a:schemeClr val="tx1"/>
                </a:solidFill>
              </a:rPr>
              <a:t> – pro zaměstnance jsou známy kritéria hodnocení</a:t>
            </a:r>
            <a:endParaRPr lang="cs-CZ" i="1" dirty="0">
              <a:solidFill>
                <a:schemeClr val="tx1"/>
              </a:solidFill>
            </a:endParaRPr>
          </a:p>
          <a:p>
            <a:pPr marL="457200" indent="-457200" algn="just">
              <a:buClrTx/>
              <a:buFont typeface="+mj-lt"/>
              <a:buAutoNum type="arabicParenR"/>
            </a:pPr>
            <a:r>
              <a:rPr lang="cs-CZ" i="1" dirty="0">
                <a:solidFill>
                  <a:schemeClr val="tx1"/>
                </a:solidFill>
              </a:rPr>
              <a:t>vyváženost</a:t>
            </a:r>
            <a:r>
              <a:rPr lang="cs-CZ" dirty="0">
                <a:solidFill>
                  <a:schemeClr val="tx1"/>
                </a:solidFill>
              </a:rPr>
              <a:t> – hodnotitel předkládá hodnocenému jak 				     nedostatky, tak i pozitiva a silné stránky daného 		     pracovníka</a:t>
            </a:r>
            <a:endParaRPr lang="cs-CZ" i="1" dirty="0">
              <a:solidFill>
                <a:schemeClr val="tx1"/>
              </a:solidFill>
            </a:endParaRPr>
          </a:p>
          <a:p>
            <a:pPr marL="457200" indent="-457200" algn="just">
              <a:buClrTx/>
              <a:buFont typeface="+mj-lt"/>
              <a:buAutoNum type="arabicParenR"/>
            </a:pPr>
            <a:r>
              <a:rPr lang="cs-CZ" i="1" dirty="0">
                <a:solidFill>
                  <a:schemeClr val="tx1"/>
                </a:solidFill>
              </a:rPr>
              <a:t>podpora</a:t>
            </a:r>
            <a:r>
              <a:rPr lang="cs-CZ" dirty="0">
                <a:solidFill>
                  <a:schemeClr val="tx1"/>
                </a:solidFill>
              </a:rPr>
              <a:t> – pro hodnoceného je hodnocení motivací pro svůj 			další profesní rozvoj</a:t>
            </a:r>
            <a:endParaRPr lang="cs-CZ" i="1" dirty="0">
              <a:solidFill>
                <a:schemeClr val="tx1"/>
              </a:solidFill>
            </a:endParaRPr>
          </a:p>
          <a:p>
            <a:pPr marL="457200" indent="-457200" algn="just">
              <a:buClrTx/>
              <a:buFont typeface="+mj-lt"/>
              <a:buAutoNum type="arabicParenR"/>
            </a:pPr>
            <a:r>
              <a:rPr lang="cs-CZ" i="1" dirty="0">
                <a:solidFill>
                  <a:schemeClr val="tx1"/>
                </a:solidFill>
              </a:rPr>
              <a:t>využívání principu reflexe a sebereflexe</a:t>
            </a:r>
            <a:r>
              <a:rPr lang="cs-CZ" dirty="0">
                <a:solidFill>
                  <a:schemeClr val="tx1"/>
                </a:solidFill>
              </a:rPr>
              <a:t> </a:t>
            </a:r>
            <a:endParaRPr lang="cs-CZ" i="1" dirty="0">
              <a:solidFill>
                <a:schemeClr val="tx1"/>
              </a:solidFill>
            </a:endParaRPr>
          </a:p>
          <a:p>
            <a:pPr marL="457200" indent="-457200" algn="just">
              <a:buClrTx/>
              <a:buFont typeface="+mj-lt"/>
              <a:buAutoNum type="arabicParenR"/>
            </a:pPr>
            <a:r>
              <a:rPr lang="cs-CZ" i="1" dirty="0">
                <a:solidFill>
                  <a:schemeClr val="tx1"/>
                </a:solidFill>
              </a:rPr>
              <a:t>interaktivita a reciprocita</a:t>
            </a:r>
            <a:r>
              <a:rPr lang="cs-CZ" dirty="0">
                <a:solidFill>
                  <a:schemeClr val="tx1"/>
                </a:solidFill>
              </a:rPr>
              <a:t> – hodnocený i hodnotitel spolupracují a poskytují si zpětnou vazbu, hodnocený je seznámen se závěry hodnocení a jsou stanoveny postupy a úkoly pro hodnoceného i pro vedoucího pracovníka na další hodnotící období</a:t>
            </a:r>
            <a:endParaRPr lang="cs-CZ" i="1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133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370909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980728"/>
            <a:ext cx="8698842" cy="5400600"/>
          </a:xfrm>
        </p:spPr>
        <p:txBody>
          <a:bodyPr/>
          <a:lstStyle/>
          <a:p>
            <a:pPr marL="0" indent="0" algn="just">
              <a:buClr>
                <a:schemeClr val="tx2"/>
              </a:buClr>
              <a:buNone/>
            </a:pPr>
            <a:r>
              <a:rPr lang="cs-CZ" i="1" dirty="0">
                <a:solidFill>
                  <a:schemeClr val="tx1"/>
                </a:solidFill>
              </a:rPr>
              <a:t>7) nezávislost</a:t>
            </a:r>
            <a:r>
              <a:rPr lang="cs-CZ" dirty="0">
                <a:solidFill>
                  <a:schemeClr val="tx1"/>
                </a:solidFill>
              </a:rPr>
              <a:t> – hodnotitel každé hodnocení provádí nezávisle na 		     předchozích výsledcích, následné porovnání 			     výsledků s minulým hodnocením je nutné pro 			     posouzení vývoje a růstu daného pracovníka</a:t>
            </a:r>
            <a:endParaRPr lang="cs-CZ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8) písemný záznam i hodnocení jednotlivých pracovníků</a:t>
            </a:r>
          </a:p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9) využitelnost</a:t>
            </a:r>
            <a:r>
              <a:rPr lang="cs-CZ" dirty="0">
                <a:solidFill>
                  <a:schemeClr val="tx1"/>
                </a:solidFill>
              </a:rPr>
              <a:t> – výsledky procesu hodnocení přispívají ke 			      zlepšení a zkvalitnění pracovních výstupů, 			      spolupráci v organizaci a celkově k posílení 			      pozitivních aspektů organizační kultury</a:t>
            </a:r>
          </a:p>
          <a:p>
            <a:pPr marL="457200" indent="-457200" algn="just">
              <a:buFont typeface="+mj-lt"/>
              <a:buAutoNum type="alphaLcParenR" startAt="6"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134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0843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1551223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20688"/>
            <a:ext cx="8568952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 hodnocení se skládá ze 4 oblastí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cs-CZ" i="1" u="sng" dirty="0">
                <a:solidFill>
                  <a:schemeClr val="tx1"/>
                </a:solidFill>
              </a:rPr>
              <a:t>Průběžné pozorování podřízeného během pracovního výkonu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S touto činností úzce souvisí </a:t>
            </a:r>
            <a:r>
              <a:rPr lang="cs-CZ" b="1" dirty="0">
                <a:solidFill>
                  <a:schemeClr val="tx1"/>
                </a:solidFill>
              </a:rPr>
              <a:t>kontrola</a:t>
            </a:r>
            <a:r>
              <a:rPr lang="cs-CZ" dirty="0">
                <a:solidFill>
                  <a:schemeClr val="tx1"/>
                </a:solidFill>
              </a:rPr>
              <a:t> pracovníků. Vedoucí pracovník při kontrole získává základní informace o pracovním výkonu daného zaměstnance. Během kontroly vedoucí pracovník zjišťuje odchylky od stanovených záměrů a standardů, dále tyto odchylky analyzuje a stanovuje závěry.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Kontrolní činnost lze rozlišovat podle různých hledisek, podle:</a:t>
            </a:r>
          </a:p>
          <a:p>
            <a:pPr algn="just"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času (preventivní, průběžná, následná, pravidelná, namátková)</a:t>
            </a:r>
          </a:p>
          <a:p>
            <a:pPr algn="just"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osoby provádějící kontrolu (interní, externí, sebekontrola)</a:t>
            </a:r>
          </a:p>
          <a:p>
            <a:pPr algn="just"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zaměření (specifická, komplexní)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135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292609"/>
            <a:ext cx="8229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292601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338328"/>
            <a:ext cx="8698842" cy="627696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Struktura kontrolní činnosti je členěná na několik kroků: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i="1" dirty="0">
                <a:solidFill>
                  <a:schemeClr val="tx1"/>
                </a:solidFill>
              </a:rPr>
              <a:t>určení předmětu kontroly – </a:t>
            </a:r>
            <a:r>
              <a:rPr lang="cs-CZ" dirty="0">
                <a:solidFill>
                  <a:schemeClr val="tx1"/>
                </a:solidFill>
              </a:rPr>
              <a:t>stanovení konkrétního a měřitelného 				  objektu</a:t>
            </a:r>
            <a:endParaRPr lang="cs-CZ" i="1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i="1" dirty="0">
                <a:solidFill>
                  <a:schemeClr val="tx1"/>
                </a:solidFill>
              </a:rPr>
              <a:t>výběr a získávání dat pro kontrolu</a:t>
            </a:r>
            <a:r>
              <a:rPr lang="cs-CZ" dirty="0">
                <a:solidFill>
                  <a:schemeClr val="tx1"/>
                </a:solidFill>
              </a:rPr>
              <a:t> – reálná data lze sledovat na 					základě primárních informací	</a:t>
            </a:r>
            <a:endParaRPr lang="cs-CZ" i="1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i="1" dirty="0">
                <a:solidFill>
                  <a:schemeClr val="tx1"/>
                </a:solidFill>
              </a:rPr>
              <a:t>ověřování správnosti dat</a:t>
            </a:r>
            <a:r>
              <a:rPr lang="cs-CZ" dirty="0">
                <a:solidFill>
                  <a:schemeClr val="tx1"/>
                </a:solidFill>
              </a:rPr>
              <a:t> – u získaných dat je posuzována 					formální i věcná správnost</a:t>
            </a:r>
            <a:endParaRPr lang="cs-CZ" i="1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i="1" dirty="0">
                <a:solidFill>
                  <a:schemeClr val="tx1"/>
                </a:solidFill>
              </a:rPr>
              <a:t>hodnocení kontrolovaných procesů</a:t>
            </a:r>
            <a:r>
              <a:rPr lang="cs-CZ" dirty="0">
                <a:solidFill>
                  <a:schemeClr val="tx1"/>
                </a:solidFill>
              </a:rPr>
              <a:t> – srovnání reality a 							      nastavenými kritérii</a:t>
            </a:r>
            <a:endParaRPr lang="cs-CZ" i="1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i="1" dirty="0">
                <a:solidFill>
                  <a:schemeClr val="tx1"/>
                </a:solidFill>
              </a:rPr>
              <a:t>závěry a návrhy opatření – </a:t>
            </a:r>
            <a:r>
              <a:rPr lang="cs-CZ" dirty="0">
                <a:solidFill>
                  <a:schemeClr val="tx1"/>
                </a:solidFill>
              </a:rPr>
              <a:t>při kontrole mohou nastat tři situace:</a:t>
            </a:r>
          </a:p>
          <a:p>
            <a:pPr marL="759143" lvl="1" indent="-457200" algn="just">
              <a:buFont typeface="+mj-lt"/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nejsou zjištěné žádné nedostatky a nejsou nutná žádná opatření</a:t>
            </a:r>
          </a:p>
          <a:p>
            <a:pPr marL="759143" lvl="1" indent="-457200" algn="just">
              <a:buFont typeface="+mj-lt"/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kontrolovaná realita se vyvíjí nežádoucím směrem, musí se korigovat</a:t>
            </a:r>
          </a:p>
          <a:p>
            <a:pPr marL="759143" lvl="1" indent="-457200" algn="just">
              <a:buFont typeface="+mj-lt"/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kontrolovaná realita je odlišná od požadovaného stavu, jsou zjištěny závažné nedostatky, jsou nutná radikální nápravná opatření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600" i="1" dirty="0">
                <a:solidFill>
                  <a:schemeClr val="tx1"/>
                </a:solidFill>
              </a:rPr>
              <a:t>zpětná kontrola </a:t>
            </a:r>
            <a:r>
              <a:rPr lang="cs-CZ" sz="2600" dirty="0">
                <a:solidFill>
                  <a:schemeClr val="tx1"/>
                </a:solidFill>
              </a:rPr>
              <a:t>– provádí se v případě, že bylo nutné přistoupit 		            k nápravným opatřením</a:t>
            </a:r>
            <a:endParaRPr lang="cs-CZ" sz="2600" i="1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136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047954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42711"/>
            <a:ext cx="8640960" cy="613861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Hodnotící kritéria slouží během kontroly ke srovnání s realitou. Srovnání kontrolované reality probíhá pomocí: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i="1" dirty="0">
                <a:solidFill>
                  <a:schemeClr val="tx1"/>
                </a:solidFill>
              </a:rPr>
              <a:t>standardů </a:t>
            </a:r>
            <a:r>
              <a:rPr lang="cs-CZ" dirty="0">
                <a:solidFill>
                  <a:schemeClr val="tx1"/>
                </a:solidFill>
              </a:rPr>
              <a:t>– nejčastější kritérium kontroly</a:t>
            </a:r>
            <a:endParaRPr lang="cs-CZ" i="1" dirty="0">
              <a:solidFill>
                <a:schemeClr val="tx1"/>
              </a:solidFill>
            </a:endParaRPr>
          </a:p>
          <a:p>
            <a:pPr marL="759143" lvl="1" indent="-457200" algn="just">
              <a:buFont typeface="+mj-lt"/>
              <a:buAutoNum type="alphaLcParenR"/>
            </a:pPr>
            <a:r>
              <a:rPr lang="cs-CZ" sz="2400" dirty="0">
                <a:solidFill>
                  <a:schemeClr val="tx1"/>
                </a:solidFill>
              </a:rPr>
              <a:t>obecné normy chování (dodržování bezpečnostních předpisů)</a:t>
            </a:r>
          </a:p>
          <a:p>
            <a:pPr marL="759143" lvl="1" indent="-457200" algn="just">
              <a:buFont typeface="+mj-lt"/>
              <a:buAutoNum type="alphaLcParenR"/>
            </a:pPr>
            <a:r>
              <a:rPr lang="cs-CZ" sz="2400" dirty="0">
                <a:solidFill>
                  <a:schemeClr val="tx1"/>
                </a:solidFill>
              </a:rPr>
              <a:t>specifické požadavky (teplota, váha, ale také zásoby, náklady)</a:t>
            </a:r>
          </a:p>
          <a:p>
            <a:pPr marL="759143" lvl="1" indent="-457200" algn="just">
              <a:buFont typeface="+mj-lt"/>
              <a:buAutoNum type="alphaLcParenR"/>
            </a:pPr>
            <a:r>
              <a:rPr lang="cs-CZ" sz="2400" dirty="0">
                <a:solidFill>
                  <a:schemeClr val="tx1"/>
                </a:solidFill>
              </a:rPr>
              <a:t>kombinované veličiny (spotřeba, mzdové náklady na jednotku)</a:t>
            </a:r>
          </a:p>
          <a:p>
            <a:pPr marL="759143" lvl="1" indent="-457200" algn="just">
              <a:buFont typeface="+mj-lt"/>
              <a:buAutoNum type="alphaLcParenR"/>
            </a:pPr>
            <a:r>
              <a:rPr lang="cs-CZ" sz="2400" dirty="0">
                <a:solidFill>
                  <a:schemeClr val="tx1"/>
                </a:solidFill>
              </a:rPr>
              <a:t>vzor (nutno použít vzorek – barva, výsledný obraz)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i="1" dirty="0">
                <a:solidFill>
                  <a:schemeClr val="tx1"/>
                </a:solidFill>
              </a:rPr>
              <a:t>časového srovnání</a:t>
            </a:r>
            <a:r>
              <a:rPr lang="cs-CZ" dirty="0">
                <a:solidFill>
                  <a:schemeClr val="tx1"/>
                </a:solidFill>
              </a:rPr>
              <a:t> – sleduje se, objekt kontroly vyvíjí v daném 				  časovém období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i="1" dirty="0">
                <a:solidFill>
                  <a:schemeClr val="tx1"/>
                </a:solidFill>
              </a:rPr>
              <a:t>konkurenční srovnání </a:t>
            </a:r>
            <a:r>
              <a:rPr lang="cs-CZ" dirty="0">
                <a:solidFill>
                  <a:schemeClr val="tx1"/>
                </a:solidFill>
              </a:rPr>
              <a:t>– porovnání s hodnotami, které dosahuje 			         srovnatelná konkurenční organizace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i="1" dirty="0">
                <a:solidFill>
                  <a:schemeClr val="tx1"/>
                </a:solidFill>
              </a:rPr>
              <a:t>závazných provozních praktik </a:t>
            </a:r>
            <a:r>
              <a:rPr lang="cs-CZ" dirty="0">
                <a:solidFill>
                  <a:schemeClr val="tx1"/>
                </a:solidFill>
              </a:rPr>
              <a:t>– požadavky, které jsou sdíleny jako závazné požadavky na chování a jednání pracovníků</a:t>
            </a:r>
            <a:endParaRPr lang="cs-CZ" i="1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137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690597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338328"/>
            <a:ext cx="8698842" cy="6276960"/>
          </a:xfrm>
        </p:spPr>
        <p:txBody>
          <a:bodyPr>
            <a:normAutofit lnSpcReduction="10000"/>
          </a:bodyPr>
          <a:lstStyle/>
          <a:p>
            <a:pPr marL="457200" indent="-457200" algn="just">
              <a:buClr>
                <a:schemeClr val="tx2">
                  <a:lumMod val="75000"/>
                </a:schemeClr>
              </a:buClr>
              <a:buFont typeface="+mj-lt"/>
              <a:buAutoNum type="arabicPeriod" startAt="2"/>
            </a:pPr>
            <a:r>
              <a:rPr lang="cs-CZ" i="1" u="sng" dirty="0">
                <a:solidFill>
                  <a:schemeClr val="tx1"/>
                </a:solidFill>
              </a:rPr>
              <a:t>Hodnocení pracovníků</a:t>
            </a:r>
          </a:p>
          <a:p>
            <a:pPr marL="0" indent="0" algn="just">
              <a:buClr>
                <a:srgbClr val="0070C0"/>
              </a:buClr>
              <a:buNone/>
            </a:pPr>
            <a:r>
              <a:rPr lang="cs-CZ" dirty="0">
                <a:solidFill>
                  <a:schemeClr val="tx1"/>
                </a:solidFill>
              </a:rPr>
              <a:t>Při hodnocení pracovníků je třeba zvolit hodnotící kritéria, které odpovídají charakteru činnosti prováděné daným pracovníkem a specifické znaky profese.</a:t>
            </a:r>
          </a:p>
          <a:p>
            <a:pPr marL="0" indent="0" algn="just">
              <a:buClr>
                <a:srgbClr val="0070C0"/>
              </a:buClr>
              <a:buNone/>
            </a:pPr>
            <a:r>
              <a:rPr lang="cs-CZ" dirty="0">
                <a:solidFill>
                  <a:schemeClr val="tx1"/>
                </a:solidFill>
              </a:rPr>
              <a:t>Posuzované znaky odrážejí především výkonnost daného pracovníka. Mezi </a:t>
            </a:r>
            <a:r>
              <a:rPr lang="cs-CZ" b="1" dirty="0">
                <a:solidFill>
                  <a:schemeClr val="tx1"/>
                </a:solidFill>
              </a:rPr>
              <a:t>klíčové posuzované znaky</a:t>
            </a:r>
            <a:r>
              <a:rPr lang="cs-CZ" dirty="0">
                <a:solidFill>
                  <a:schemeClr val="tx1"/>
                </a:solidFill>
              </a:rPr>
              <a:t> patří:</a:t>
            </a:r>
          </a:p>
          <a:p>
            <a:pPr algn="just">
              <a:buClr>
                <a:srgbClr val="0070C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odborné znalosti, dovednosti</a:t>
            </a:r>
          </a:p>
          <a:p>
            <a:pPr algn="just">
              <a:buClr>
                <a:srgbClr val="0070C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spolehlivost, pracovní kázeň, dodržování pracovní doby</a:t>
            </a:r>
          </a:p>
          <a:p>
            <a:pPr algn="just">
              <a:buClr>
                <a:srgbClr val="0070C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pracovní iniciativa</a:t>
            </a:r>
          </a:p>
          <a:p>
            <a:pPr algn="just">
              <a:buClr>
                <a:srgbClr val="0070C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samostatnost</a:t>
            </a:r>
          </a:p>
          <a:p>
            <a:pPr algn="just">
              <a:buClr>
                <a:srgbClr val="0070C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kvalita a kvantita výkonu</a:t>
            </a:r>
          </a:p>
          <a:p>
            <a:pPr algn="just">
              <a:buClr>
                <a:srgbClr val="0070C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zvládání fyzické zátěže</a:t>
            </a:r>
          </a:p>
          <a:p>
            <a:pPr algn="just">
              <a:buClr>
                <a:srgbClr val="0070C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zvládání neuropsychické zátěže</a:t>
            </a:r>
          </a:p>
          <a:p>
            <a:pPr algn="just">
              <a:buClr>
                <a:srgbClr val="0070C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zvládání emocionální zátěže</a:t>
            </a:r>
          </a:p>
          <a:p>
            <a:pPr algn="just">
              <a:buClr>
                <a:srgbClr val="0070C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adaptabilita</a:t>
            </a:r>
          </a:p>
          <a:p>
            <a:pPr algn="just">
              <a:buClr>
                <a:srgbClr val="0070C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organizační schopnost, atd.</a:t>
            </a:r>
          </a:p>
          <a:p>
            <a:pPr marL="0" indent="0" algn="just">
              <a:buClr>
                <a:srgbClr val="0070C0"/>
              </a:buClr>
              <a:buNone/>
            </a:pPr>
            <a:endParaRPr lang="cs-CZ" dirty="0">
              <a:solidFill>
                <a:schemeClr val="tx1"/>
              </a:solidFill>
            </a:endParaRPr>
          </a:p>
          <a:p>
            <a:pPr algn="just">
              <a:buClr>
                <a:srgbClr val="0070C0"/>
              </a:buClr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  <a:p>
            <a:pPr algn="just">
              <a:buClr>
                <a:srgbClr val="0070C0"/>
              </a:buClr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  <a:p>
            <a:pPr algn="just">
              <a:buClr>
                <a:srgbClr val="0070C0"/>
              </a:buClr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138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767089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56424"/>
            <a:ext cx="8075239" cy="4669740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Mezi základní </a:t>
            </a:r>
            <a:r>
              <a:rPr lang="cs-CZ" b="1" dirty="0">
                <a:solidFill>
                  <a:schemeClr val="tx1"/>
                </a:solidFill>
              </a:rPr>
              <a:t>metody hodnocení </a:t>
            </a:r>
            <a:r>
              <a:rPr lang="cs-CZ" dirty="0">
                <a:solidFill>
                  <a:schemeClr val="tx1"/>
                </a:solidFill>
              </a:rPr>
              <a:t>patří: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i="1" dirty="0">
                <a:solidFill>
                  <a:schemeClr val="tx1"/>
                </a:solidFill>
              </a:rPr>
              <a:t>pracovní posudek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i="1" dirty="0">
                <a:solidFill>
                  <a:schemeClr val="tx1"/>
                </a:solidFill>
              </a:rPr>
              <a:t>posuzovací stupnice </a:t>
            </a:r>
            <a:r>
              <a:rPr lang="cs-CZ" dirty="0">
                <a:solidFill>
                  <a:schemeClr val="tx1"/>
                </a:solidFill>
              </a:rPr>
              <a:t>(číselné, grafické, slovní)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hodnocení kritických případů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hodnotící rozhovor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checklist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hodnocení 360°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BARS (</a:t>
            </a:r>
            <a:r>
              <a:rPr lang="cs-CZ" dirty="0" err="1">
                <a:solidFill>
                  <a:schemeClr val="tx1"/>
                </a:solidFill>
              </a:rPr>
              <a:t>Behaviorally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Anchored</a:t>
            </a:r>
            <a:r>
              <a:rPr lang="cs-CZ" dirty="0">
                <a:solidFill>
                  <a:schemeClr val="tx1"/>
                </a:solidFill>
              </a:rPr>
              <a:t> Rating </a:t>
            </a:r>
            <a:r>
              <a:rPr lang="cs-CZ" dirty="0" err="1">
                <a:solidFill>
                  <a:schemeClr val="tx1"/>
                </a:solidFill>
              </a:rPr>
              <a:t>Scale</a:t>
            </a:r>
            <a:r>
              <a:rPr lang="cs-CZ" dirty="0">
                <a:solidFill>
                  <a:schemeClr val="tx1"/>
                </a:solidFill>
              </a:rPr>
              <a:t>) 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algn="just">
              <a:buFont typeface="Wingdings" panose="05000000000000000000" pitchFamily="2" charset="2"/>
              <a:buChar char="Ø"/>
            </a:pPr>
            <a:endParaRPr lang="cs-CZ" i="1" dirty="0"/>
          </a:p>
          <a:p>
            <a:pPr marL="0" indent="0" algn="just">
              <a:buNone/>
            </a:pPr>
            <a:endParaRPr lang="cs-CZ" i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139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633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4013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65DA74A-FFBC-4032-9025-32A7D8934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9" y="2204864"/>
            <a:ext cx="8003232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Období tzv. </a:t>
            </a:r>
            <a:r>
              <a:rPr lang="cs-CZ" b="1" i="1" dirty="0">
                <a:solidFill>
                  <a:schemeClr val="tx1"/>
                </a:solidFill>
              </a:rPr>
              <a:t>MANAŽÉRSKÁ REVOLUCE 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dochází k rozdělení funkce vlastníka podniku a manažera, včetně rozdělení jednotlivých stupňů managmentu (vrcholový, střední, liniový)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v mnoha případech se vlastníci neprojevovali jako silné osobnosti a tento závažný nedostatek představoval pro podnik úpadek nebo dokonce zánik. 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v reakci na slabé osobnostní vlastnosti vlastníků se začaly objevovat další teoretické směry (specializace).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8B4B219-D4DA-46DA-8E99-3A77E8499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A80AB7D-1F00-4C64-9C49-9985D5019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14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04CA218-0547-49B2-A8AA-2A9BF981D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5400" dirty="0"/>
              <a:t>Management 40. – 70. let 20. století</a:t>
            </a:r>
          </a:p>
        </p:txBody>
      </p:sp>
    </p:spTree>
    <p:extLst>
      <p:ext uri="{BB962C8B-B14F-4D97-AF65-F5344CB8AC3E}">
        <p14:creationId xmlns:p14="http://schemas.microsoft.com/office/powerpoint/2010/main" val="47748557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91056"/>
            <a:ext cx="8568952" cy="4535107"/>
          </a:xfrm>
        </p:spPr>
        <p:txBody>
          <a:bodyPr/>
          <a:lstStyle/>
          <a:p>
            <a:pPr marL="457200" indent="-457200" algn="just">
              <a:buFont typeface="+mj-lt"/>
              <a:buAutoNum type="arabicPeriod" startAt="3"/>
            </a:pPr>
            <a:r>
              <a:rPr lang="cs-CZ" i="1" u="sng" dirty="0">
                <a:solidFill>
                  <a:schemeClr val="tx1"/>
                </a:solidFill>
              </a:rPr>
              <a:t>Hodnotící pohovor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pohovor je velice důležitou složkou hodnocení, protože umožňuje vedoucímu pracovníkovi projednat s podřízeným jeho pracovní výkon, vyslechnout si případné vysvětlení, poskytnout zpětnou vazbu, motivovat pracovníka k lepšímu nebo stejně dobrému výsledku, projednat potřebný rozvoj pracovníka a také vyslechnout zpětnou vazbu na vedení apod.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Průběh a výsledky z pohovoru je třeba zaznamenat např, do přepraveného formuláře.</a:t>
            </a:r>
          </a:p>
          <a:p>
            <a:pPr marL="0" indent="0" algn="just">
              <a:buNone/>
            </a:pPr>
            <a:endParaRPr lang="cs-CZ" i="1" u="sng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140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8780557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338328"/>
            <a:ext cx="8698842" cy="5787835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Mezi nejdůležitější </a:t>
            </a:r>
            <a:r>
              <a:rPr lang="cs-CZ" b="1" dirty="0">
                <a:solidFill>
                  <a:schemeClr val="tx1"/>
                </a:solidFill>
              </a:rPr>
              <a:t>zásady postupu</a:t>
            </a:r>
            <a:r>
              <a:rPr lang="cs-CZ" dirty="0">
                <a:solidFill>
                  <a:schemeClr val="tx1"/>
                </a:solidFill>
              </a:rPr>
              <a:t> vedoucích pracovníků </a:t>
            </a:r>
            <a:r>
              <a:rPr lang="cs-CZ" b="1" dirty="0">
                <a:solidFill>
                  <a:schemeClr val="tx1"/>
                </a:solidFill>
              </a:rPr>
              <a:t>při hodnotícím pohovoru </a:t>
            </a:r>
            <a:r>
              <a:rPr lang="cs-CZ" dirty="0">
                <a:solidFill>
                  <a:schemeClr val="tx1"/>
                </a:solidFill>
              </a:rPr>
              <a:t>patří:</a:t>
            </a:r>
          </a:p>
          <a:p>
            <a:pPr algn="just">
              <a:buClr>
                <a:srgbClr val="0070C0"/>
              </a:buClr>
            </a:pPr>
            <a:r>
              <a:rPr lang="cs-CZ" i="1" dirty="0">
                <a:solidFill>
                  <a:schemeClr val="tx1"/>
                </a:solidFill>
              </a:rPr>
              <a:t>zahájení, navázání kontaktu,</a:t>
            </a:r>
          </a:p>
          <a:p>
            <a:pPr algn="just">
              <a:buClr>
                <a:srgbClr val="0070C0"/>
              </a:buClr>
            </a:pPr>
            <a:r>
              <a:rPr lang="cs-CZ" i="1" dirty="0">
                <a:solidFill>
                  <a:schemeClr val="tx1"/>
                </a:solidFill>
              </a:rPr>
              <a:t>nastínění průběhu následujícího rozhovoru a zdůraznění, že se jedná o oboustranné poskytování zpětné vazby</a:t>
            </a:r>
          </a:p>
          <a:p>
            <a:pPr algn="just">
              <a:buClr>
                <a:srgbClr val="0070C0"/>
              </a:buClr>
            </a:pPr>
            <a:r>
              <a:rPr lang="cs-CZ" i="1" dirty="0">
                <a:solidFill>
                  <a:schemeClr val="tx1"/>
                </a:solidFill>
              </a:rPr>
              <a:t>vyjádření názoru hodnoceného pracovníka na vlastní pracovní výkon</a:t>
            </a:r>
          </a:p>
          <a:p>
            <a:pPr algn="just">
              <a:buClr>
                <a:srgbClr val="0070C0"/>
              </a:buClr>
            </a:pPr>
            <a:r>
              <a:rPr lang="cs-CZ" i="1" dirty="0">
                <a:solidFill>
                  <a:schemeClr val="tx1"/>
                </a:solidFill>
              </a:rPr>
              <a:t>diskuse o hodnocení výkonu a klíčových oblastech pracovního výkonu; diskuse začíná pochvalou za provedenou práci, pochvala by měla převažovat nad kritikou; součástí pohovoru je i aktivizace a motivace hodnoceného, stanovení úkolů na další období</a:t>
            </a:r>
          </a:p>
          <a:p>
            <a:pPr algn="just">
              <a:buClr>
                <a:srgbClr val="0070C0"/>
              </a:buClr>
            </a:pPr>
            <a:r>
              <a:rPr lang="cs-CZ" i="1" dirty="0">
                <a:solidFill>
                  <a:schemeClr val="tx1"/>
                </a:solidFill>
              </a:rPr>
              <a:t>celkové shrnutí</a:t>
            </a:r>
          </a:p>
          <a:p>
            <a:pPr algn="just">
              <a:buClr>
                <a:srgbClr val="0070C0"/>
              </a:buClr>
            </a:pPr>
            <a:r>
              <a:rPr lang="cs-CZ" i="1" dirty="0">
                <a:solidFill>
                  <a:schemeClr val="tx1"/>
                </a:solidFill>
              </a:rPr>
              <a:t>zpětná vazby pro hodnotitele</a:t>
            </a:r>
          </a:p>
          <a:p>
            <a:pPr algn="just">
              <a:buClr>
                <a:srgbClr val="0070C0"/>
              </a:buClr>
            </a:pPr>
            <a:r>
              <a:rPr lang="cs-CZ" i="1" dirty="0">
                <a:solidFill>
                  <a:schemeClr val="tx1"/>
                </a:solidFill>
              </a:rPr>
              <a:t>závěr a poděkování za spolupráci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141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7128317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1591056"/>
            <a:ext cx="8698842" cy="4535107"/>
          </a:xfrm>
        </p:spPr>
        <p:txBody>
          <a:bodyPr/>
          <a:lstStyle/>
          <a:p>
            <a:pPr marL="457200" indent="-457200" algn="just">
              <a:buClr>
                <a:srgbClr val="0070C0"/>
              </a:buClr>
              <a:buFont typeface="+mj-lt"/>
              <a:buAutoNum type="arabicPeriod" startAt="4"/>
            </a:pPr>
            <a:r>
              <a:rPr lang="cs-CZ" i="1" u="sng" dirty="0">
                <a:solidFill>
                  <a:schemeClr val="tx1"/>
                </a:solidFill>
              </a:rPr>
              <a:t>Dokumentace procesu hodnocení</a:t>
            </a:r>
          </a:p>
          <a:p>
            <a:pPr marL="0" indent="0" algn="just">
              <a:buClr>
                <a:srgbClr val="0070C0"/>
              </a:buClr>
              <a:buNone/>
            </a:pPr>
            <a:r>
              <a:rPr lang="cs-CZ" dirty="0">
                <a:solidFill>
                  <a:schemeClr val="tx1"/>
                </a:solidFill>
              </a:rPr>
              <a:t>Důvodem pro vyplňování formulářů řízení pracovního výkonu a vytváření závěrečné zprávy o hodnocení pracovníka je podklad pro personální řízení. Zakládá se do osobního spisu pracovníka, který má důvěrný charakter.</a:t>
            </a:r>
          </a:p>
          <a:p>
            <a:pPr marL="0" indent="0" algn="just">
              <a:buClr>
                <a:srgbClr val="0070C0"/>
              </a:buClr>
              <a:buNone/>
            </a:pPr>
            <a:r>
              <a:rPr lang="cs-CZ" dirty="0">
                <a:solidFill>
                  <a:schemeClr val="tx1"/>
                </a:solidFill>
              </a:rPr>
              <a:t>Každý pracovník by měl být vždy s hodnocením svého pracovního výkonu seznámen. Jedině tak je možné hodnocení využít pro zkvalitnění pracovního výkonu a vzájemné interakce na úrovni kolegů a nadřízených a podřízených.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142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02600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1591056"/>
            <a:ext cx="8698842" cy="453510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= jedná se o veškeré pracovní prostředky a předměty, které se využívají k transformaci vstupů z pracoviště nebo jeho okolí, do podoby zboží nebo výrobku. Ve zdravotnictví se jedná především o služby, které jsou výstupem daného pracoviště.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Materiální zdroje lze rozdělit na:</a:t>
            </a:r>
          </a:p>
          <a:p>
            <a:pPr algn="just"/>
            <a:r>
              <a:rPr lang="cs-CZ" i="1" dirty="0">
                <a:solidFill>
                  <a:schemeClr val="tx1"/>
                </a:solidFill>
              </a:rPr>
              <a:t>infrastrukturu </a:t>
            </a:r>
            <a:r>
              <a:rPr lang="cs-CZ" dirty="0">
                <a:solidFill>
                  <a:schemeClr val="tx1"/>
                </a:solidFill>
              </a:rPr>
              <a:t>(budovy, silnice, vodovody, kanalizace, apod.)</a:t>
            </a:r>
          </a:p>
          <a:p>
            <a:pPr algn="just"/>
            <a:r>
              <a:rPr lang="cs-CZ" i="1" dirty="0">
                <a:solidFill>
                  <a:schemeClr val="tx1"/>
                </a:solidFill>
              </a:rPr>
              <a:t>vybavení a zařízení budov</a:t>
            </a:r>
          </a:p>
          <a:p>
            <a:pPr algn="just"/>
            <a:r>
              <a:rPr lang="cs-CZ" i="1" dirty="0">
                <a:solidFill>
                  <a:schemeClr val="tx1"/>
                </a:solidFill>
              </a:rPr>
              <a:t>technické vybavení </a:t>
            </a:r>
            <a:r>
              <a:rPr lang="cs-CZ" dirty="0">
                <a:solidFill>
                  <a:schemeClr val="tx1"/>
                </a:solidFill>
              </a:rPr>
              <a:t>(přístroje)</a:t>
            </a:r>
          </a:p>
          <a:p>
            <a:pPr algn="just"/>
            <a:r>
              <a:rPr lang="cs-CZ" i="1" dirty="0">
                <a:solidFill>
                  <a:schemeClr val="tx1"/>
                </a:solidFill>
              </a:rPr>
              <a:t>spotřební zdravotnický materiál </a:t>
            </a:r>
            <a:r>
              <a:rPr lang="cs-CZ" dirty="0">
                <a:solidFill>
                  <a:schemeClr val="tx1"/>
                </a:solidFill>
              </a:rPr>
              <a:t>(obvazový, hygienický materiál)</a:t>
            </a:r>
          </a:p>
          <a:p>
            <a:pPr algn="just"/>
            <a:r>
              <a:rPr lang="cs-CZ" i="1" dirty="0">
                <a:solidFill>
                  <a:schemeClr val="tx1"/>
                </a:solidFill>
              </a:rPr>
              <a:t>farmaceutické prostředky </a:t>
            </a:r>
            <a:r>
              <a:rPr lang="cs-CZ" dirty="0">
                <a:solidFill>
                  <a:schemeClr val="tx1"/>
                </a:solidFill>
              </a:rPr>
              <a:t>(léčiva, dezinfekční roztoky)</a:t>
            </a:r>
            <a:endParaRPr lang="cs-CZ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143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Řízení materiálních zdrojů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223114245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1591056"/>
            <a:ext cx="8698842" cy="453510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Zdravotnická zařízení disponují širokým spektrem zdrojů (lidskými, materiálními, informačními, finančními) pomocí kterých poskytují zdravotnickou péči.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Řízení materiálních zdrojů úzce souvisí s provozním řízením. Mezi cíle provozního řízení patří: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i="1" dirty="0">
                <a:solidFill>
                  <a:schemeClr val="tx1"/>
                </a:solidFill>
              </a:rPr>
              <a:t>omezení nákladů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i="1" dirty="0">
                <a:solidFill>
                  <a:schemeClr val="tx1"/>
                </a:solidFill>
              </a:rPr>
              <a:t>zvýšení kvality poskytovaných služeb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i="1" dirty="0">
                <a:solidFill>
                  <a:schemeClr val="tx1"/>
                </a:solidFill>
              </a:rPr>
              <a:t>zlepšení hospodárnosti a produktivity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i="1" dirty="0">
                <a:solidFill>
                  <a:schemeClr val="tx1"/>
                </a:solidFill>
              </a:rPr>
              <a:t>zvýšení efektivity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i="1" dirty="0">
                <a:solidFill>
                  <a:schemeClr val="tx1"/>
                </a:solidFill>
              </a:rPr>
              <a:t>zvýšení nebo udržení spokojenosti pacientů</a:t>
            </a:r>
          </a:p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 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i="1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144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345187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1591056"/>
            <a:ext cx="8698842" cy="4535107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Předmět </a:t>
            </a:r>
            <a:r>
              <a:rPr lang="cs-CZ" b="1" dirty="0">
                <a:solidFill>
                  <a:schemeClr val="tx1"/>
                </a:solidFill>
              </a:rPr>
              <a:t>finančního řízení</a:t>
            </a:r>
            <a:r>
              <a:rPr lang="cs-CZ" dirty="0">
                <a:solidFill>
                  <a:schemeClr val="tx1"/>
                </a:solidFill>
              </a:rPr>
              <a:t> lze označit jako financování konkrétní organizace. Financování rozlišujeme: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i="1" dirty="0">
                <a:solidFill>
                  <a:schemeClr val="tx1"/>
                </a:solidFill>
              </a:rPr>
              <a:t>běžné financování </a:t>
            </a:r>
            <a:r>
              <a:rPr lang="cs-CZ" dirty="0">
                <a:solidFill>
                  <a:schemeClr val="tx1"/>
                </a:solidFill>
              </a:rPr>
              <a:t>(nákup energií, surovin, apod.)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i="1" dirty="0">
                <a:solidFill>
                  <a:schemeClr val="tx1"/>
                </a:solidFill>
              </a:rPr>
              <a:t>mimořádné financování </a:t>
            </a:r>
          </a:p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	</a:t>
            </a:r>
            <a:r>
              <a:rPr lang="cs-CZ" dirty="0">
                <a:solidFill>
                  <a:schemeClr val="tx1"/>
                </a:solidFill>
              </a:rPr>
              <a:t>vynakládání prostředků pro zvláštní situace, např. 	zakládání, rozšiřování nebo modernizace organizace, při 	sanaci, při likvidaci.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Cíl finančního řízení v tržní ekonomice lze rozdělit na několik oblastí – zajišťování kapitálu – rozdělování zdrojů tak, aby přinesly zisk – nakládání se ziskem – analyzování, řídit a kontrolovat hospodaření organizace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145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Řízení finančních zdrojů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399108291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548680"/>
            <a:ext cx="8698842" cy="557748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Pro naplňování cílů a předmětu finančního řízení jsou využívány různé nástroje. Mezi základní </a:t>
            </a:r>
            <a:r>
              <a:rPr lang="cs-CZ" b="1" dirty="0">
                <a:solidFill>
                  <a:schemeClr val="tx1"/>
                </a:solidFill>
              </a:rPr>
              <a:t>nástroje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finančního řízení</a:t>
            </a:r>
            <a:r>
              <a:rPr lang="cs-CZ" dirty="0">
                <a:solidFill>
                  <a:schemeClr val="tx1"/>
                </a:solidFill>
              </a:rPr>
              <a:t> patří: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i="1" dirty="0">
                <a:solidFill>
                  <a:schemeClr val="tx1"/>
                </a:solidFill>
              </a:rPr>
              <a:t>normy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i="1" dirty="0">
                <a:solidFill>
                  <a:schemeClr val="tx1"/>
                </a:solidFill>
              </a:rPr>
              <a:t>kalkulace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i="1" dirty="0">
                <a:solidFill>
                  <a:schemeClr val="tx1"/>
                </a:solidFill>
              </a:rPr>
              <a:t>rozpočty </a:t>
            </a:r>
            <a:r>
              <a:rPr lang="cs-CZ" dirty="0">
                <a:solidFill>
                  <a:schemeClr val="tx1"/>
                </a:solidFill>
              </a:rPr>
              <a:t>(nákladů, výnosů a zisku; platební schopnost; investiční rozpočet – krátkodobý – dlouhodobý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EKONOMIE</a:t>
            </a:r>
            <a:r>
              <a:rPr lang="cs-CZ" dirty="0">
                <a:solidFill>
                  <a:schemeClr val="tx1"/>
                </a:solidFill>
              </a:rPr>
              <a:t> – zabývá se výrobou nebo poskytováním služeb, 		             směnou a spotřebou</a:t>
            </a: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EKONOMIKA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společenská věda zabývající se alokací a využívání 		   vzácných zdrojů (lidská práce, dovednosti, 			   přírodní zdroje, čas)</a:t>
            </a: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		</a:t>
            </a:r>
            <a:r>
              <a:rPr lang="cs-CZ" dirty="0">
                <a:solidFill>
                  <a:schemeClr val="tx1"/>
                </a:solidFill>
              </a:rPr>
              <a:t>- ekonomie využívá další vědní obory jako napři. 			  matematiku, psychologii, sociologii</a:t>
            </a:r>
          </a:p>
          <a:p>
            <a:pPr marL="0" indent="0" algn="just">
              <a:buNone/>
            </a:pPr>
            <a:endParaRPr lang="cs-CZ" i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146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3834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3230020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147</a:t>
            </a:fld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B714C25-5A8B-4EA5-9B8A-C5B611140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68" y="-315415"/>
            <a:ext cx="7632854" cy="3312368"/>
          </a:xfrm>
          <a:prstGeom prst="rect">
            <a:avLst/>
          </a:prstGeom>
        </p:spPr>
      </p:pic>
      <p:sp>
        <p:nvSpPr>
          <p:cNvPr id="8" name="Nadpis 7">
            <a:extLst>
              <a:ext uri="{FF2B5EF4-FFF2-40B4-BE49-F238E27FC236}">
                <a16:creationId xmlns:a16="http://schemas.microsoft.com/office/drawing/2014/main" id="{6ED02743-9229-4662-A5CF-552AA9C3C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BFA194FE-C0FD-429B-B4BC-151C1063F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2832317"/>
            <a:ext cx="8698841" cy="31369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Makroekonomie </a:t>
            </a:r>
            <a:r>
              <a:rPr lang="cs-CZ" dirty="0">
                <a:solidFill>
                  <a:schemeClr val="tx1"/>
                </a:solidFill>
              </a:rPr>
              <a:t>= zabývá se ekonomií na úrovni národního 	hospodářství (Hrubý domácí produkt HDP je finální celková 	peněžní hodnota statků a služeb vytvořená za dané období 	na určitém území; inflace nárůst všeobecné cenové 	hladiny zboží a služeb v ekonomice v určitém časovém 	období. Ekvivalentně lze inflaci definovat jako snížení kupní 	síla peněz.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Mikroekonomie </a:t>
            </a:r>
            <a:r>
              <a:rPr lang="cs-CZ" dirty="0">
                <a:solidFill>
                  <a:schemeClr val="tx1"/>
                </a:solidFill>
              </a:rPr>
              <a:t>= zabývá se konkrétními subjekty (stanovení 	mezd, tržní poptávkou)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22695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404664"/>
            <a:ext cx="8698842" cy="604867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Cílem ekonomické činnosti, je uspokojování lidských potřeb.</a:t>
            </a: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Lidská potřeba</a:t>
            </a: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dirty="0">
                <a:solidFill>
                  <a:schemeClr val="tx1"/>
                </a:solidFill>
              </a:rPr>
              <a:t>jsou neomezené, protože uspokojení jedné potřeby vzniká 	prostor pro vytvoření nové potřeby. V souvislosti s 	ekonomií probíhá uspokojování potřeb prostřednictvím 	statků.	</a:t>
            </a: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Statky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dirty="0">
                <a:solidFill>
                  <a:schemeClr val="tx1"/>
                </a:solidFill>
              </a:rPr>
              <a:t>statky, které člověk vyrábí jsou výrobky, určené k prodeji = 	zboží. Statky dělíme na </a:t>
            </a:r>
            <a:r>
              <a:rPr lang="cs-CZ" b="1" i="1" dirty="0">
                <a:solidFill>
                  <a:schemeClr val="tx1"/>
                </a:solidFill>
              </a:rPr>
              <a:t>hmotné</a:t>
            </a:r>
            <a:r>
              <a:rPr lang="cs-CZ" dirty="0">
                <a:solidFill>
                  <a:schemeClr val="tx1"/>
                </a:solidFill>
              </a:rPr>
              <a:t> (potraviny, nemovitosti) a 	</a:t>
            </a:r>
            <a:r>
              <a:rPr lang="cs-CZ" b="1" i="1" dirty="0">
                <a:solidFill>
                  <a:schemeClr val="tx1"/>
                </a:solidFill>
              </a:rPr>
              <a:t>nehmotné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(vědomosti, dovednosti). Dále statky dělíme na:</a:t>
            </a:r>
          </a:p>
          <a:p>
            <a:pPr marL="1645920" lvl="4" indent="-457200" algn="just">
              <a:buClr>
                <a:srgbClr val="00B050"/>
              </a:buClr>
              <a:buFont typeface="+mj-lt"/>
              <a:buAutoNum type="alphaLcParenR"/>
            </a:pPr>
            <a:r>
              <a:rPr lang="cs-CZ" sz="2400" b="1" i="1" dirty="0">
                <a:solidFill>
                  <a:schemeClr val="tx1"/>
                </a:solidFill>
              </a:rPr>
              <a:t>volné</a:t>
            </a:r>
            <a:r>
              <a:rPr lang="cs-CZ" sz="2400" dirty="0">
                <a:solidFill>
                  <a:schemeClr val="tx1"/>
                </a:solidFill>
              </a:rPr>
              <a:t> – jsou volně k dispozici nedochází k její směně 	             na trhu (neprodávají se)</a:t>
            </a:r>
            <a:endParaRPr lang="cs-CZ" sz="2400" b="1" i="1" dirty="0">
              <a:solidFill>
                <a:schemeClr val="tx1"/>
              </a:solidFill>
            </a:endParaRPr>
          </a:p>
          <a:p>
            <a:pPr marL="1645920" lvl="4" indent="-457200" algn="just">
              <a:buClr>
                <a:srgbClr val="00B050"/>
              </a:buClr>
              <a:buFont typeface="+mj-lt"/>
              <a:buAutoNum type="alphaLcParenR"/>
            </a:pPr>
            <a:r>
              <a:rPr lang="cs-CZ" sz="2400" b="1" i="1" dirty="0">
                <a:solidFill>
                  <a:schemeClr val="tx1"/>
                </a:solidFill>
              </a:rPr>
              <a:t>vzácné</a:t>
            </a:r>
            <a:r>
              <a:rPr lang="cs-CZ" sz="2400" b="1" dirty="0">
                <a:solidFill>
                  <a:schemeClr val="tx1"/>
                </a:solidFill>
              </a:rPr>
              <a:t> </a:t>
            </a:r>
            <a:r>
              <a:rPr lang="cs-CZ" sz="2400" dirty="0">
                <a:solidFill>
                  <a:schemeClr val="tx1"/>
                </a:solidFill>
              </a:rPr>
              <a:t>– jsou na trhu omezené a lze je na trhu směnit</a:t>
            </a:r>
            <a:endParaRPr lang="cs-CZ" sz="2400" i="1" dirty="0">
              <a:solidFill>
                <a:schemeClr val="tx1"/>
              </a:solidFill>
            </a:endParaRPr>
          </a:p>
          <a:p>
            <a:pPr marL="0" indent="0" algn="just">
              <a:buClr>
                <a:srgbClr val="00B050"/>
              </a:buClr>
              <a:buNone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Služby</a:t>
            </a:r>
          </a:p>
          <a:p>
            <a:pPr marL="0" indent="0" algn="just">
              <a:buClr>
                <a:srgbClr val="00B050"/>
              </a:buClr>
              <a:buNone/>
            </a:pP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dirty="0">
                <a:solidFill>
                  <a:schemeClr val="tx1"/>
                </a:solidFill>
              </a:rPr>
              <a:t>činnost, která uspokojuje lidské potřeby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148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4987787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78CD1AB0-BCBF-48E6-A057-E3DBE30AF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443" y="2675467"/>
            <a:ext cx="4759580" cy="3450696"/>
          </a:xfrm>
          <a:prstGeom prst="rect">
            <a:avLst/>
          </a:prstGeom>
          <a:noFill/>
        </p:spPr>
      </p:pic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F93D5E36-6B9A-4FF9-866E-EF68BED4F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8EE5339-3210-4F42-A617-3601F8616279}" type="slidenum">
              <a:rPr lang="cs-CZ" smtClean="0"/>
              <a:pPr>
                <a:spcAft>
                  <a:spcPts val="600"/>
                </a:spcAft>
              </a:pPr>
              <a:t>149</a:t>
            </a:fld>
            <a:endParaRPr lang="cs-CZ"/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144016"/>
          </a:xfrm>
        </p:spPr>
        <p:txBody>
          <a:bodyPr anchor="ctr">
            <a:normAutofit fontScale="90000"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cs-CZ" sz="2700" dirty="0">
                <a:solidFill>
                  <a:schemeClr val="tx1"/>
                </a:solidFill>
              </a:rPr>
              <a:t>V rámci finančního řízení je nutné zohlednit veškeré oblasti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cs-CZ" sz="2700" dirty="0">
                <a:solidFill>
                  <a:schemeClr val="tx1"/>
                </a:solidFill>
              </a:rPr>
              <a:t>řízení zdrojů, tedy lidské, materiální, finanční a informační.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cs-CZ" sz="27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2400" dirty="0"/>
          </a:p>
          <a:p>
            <a:pPr marL="0" indent="0">
              <a:lnSpc>
                <a:spcPct val="90000"/>
              </a:lnSpc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87681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F8B6E5C-920F-4C2E-BD12-D854587FA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64704"/>
            <a:ext cx="8424936" cy="56166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Teorie procesního přístupu</a:t>
            </a:r>
          </a:p>
          <a:p>
            <a:pPr lvl="1" algn="just"/>
            <a:r>
              <a:rPr lang="cs-CZ" sz="2400" dirty="0">
                <a:solidFill>
                  <a:schemeClr val="tx1"/>
                </a:solidFill>
              </a:rPr>
              <a:t>zvládnutí procesu řízení a funkce vedoucích pracovníků</a:t>
            </a:r>
          </a:p>
          <a:p>
            <a:pPr marL="301943" lvl="1" indent="0" algn="just">
              <a:buNone/>
            </a:pPr>
            <a:endParaRPr lang="cs-CZ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Teorie systémového přístupu</a:t>
            </a:r>
          </a:p>
          <a:p>
            <a:pPr lvl="1" algn="just"/>
            <a:r>
              <a:rPr lang="cs-CZ" sz="2400" dirty="0">
                <a:solidFill>
                  <a:schemeClr val="tx1"/>
                </a:solidFill>
              </a:rPr>
              <a:t>teoretický pohled na podnik jako celek, ne součet jeho částí</a:t>
            </a:r>
          </a:p>
          <a:p>
            <a:pPr lvl="1" algn="just"/>
            <a:endParaRPr lang="cs-CZ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Kvantitativní přístup řízení</a:t>
            </a:r>
          </a:p>
          <a:p>
            <a:pPr lvl="1" algn="just"/>
            <a:r>
              <a:rPr lang="cs-CZ" sz="2400" dirty="0">
                <a:solidFill>
                  <a:schemeClr val="tx1"/>
                </a:solidFill>
              </a:rPr>
              <a:t>matematické výpočty v plánování, přesné měření pracovních činností a tvorba pracovních modelů</a:t>
            </a:r>
          </a:p>
          <a:p>
            <a:pPr lvl="1" algn="just"/>
            <a:r>
              <a:rPr lang="cs-CZ" sz="2400" dirty="0">
                <a:solidFill>
                  <a:schemeClr val="tx1"/>
                </a:solidFill>
              </a:rPr>
              <a:t>se původně využíval pro řízení válečných operací, v 50. letech minulého století se začal využívat i k civilnímu účelům</a:t>
            </a:r>
          </a:p>
          <a:p>
            <a:pPr lvl="1" algn="just"/>
            <a:endParaRPr lang="cs-CZ" b="1" dirty="0"/>
          </a:p>
          <a:p>
            <a:pPr lvl="1" algn="just"/>
            <a:endParaRPr lang="cs-CZ" b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D0FD4F4-1852-479A-A4FF-DC746DD54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101B69-E61E-4B8A-B989-7A2E06479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15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D4F02C6-A115-4FEF-981C-F84774E6B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92415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4527189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338328"/>
            <a:ext cx="8698842" cy="5787835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Velice důležitým procesem řízení finančních zdrojů je </a:t>
            </a:r>
            <a:r>
              <a:rPr lang="cs-CZ" b="1" dirty="0">
                <a:solidFill>
                  <a:schemeClr val="tx1"/>
                </a:solidFill>
              </a:rPr>
              <a:t>finanční analýza</a:t>
            </a:r>
            <a:r>
              <a:rPr lang="cs-CZ" dirty="0">
                <a:solidFill>
                  <a:schemeClr val="tx1"/>
                </a:solidFill>
              </a:rPr>
              <a:t>, která poskytuje zhodnocení dané organizace jako celku. Lze ji rozdělit na 3 části: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krátkodobá finanční situace</a:t>
            </a:r>
            <a:r>
              <a:rPr lang="cs-CZ" dirty="0">
                <a:solidFill>
                  <a:schemeClr val="tx1"/>
                </a:solidFill>
              </a:rPr>
              <a:t> – do 1 roku</a:t>
            </a:r>
            <a:endParaRPr lang="cs-CZ" i="1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dlouhodobá finanční situace</a:t>
            </a:r>
            <a:r>
              <a:rPr lang="cs-CZ" dirty="0">
                <a:solidFill>
                  <a:schemeClr val="tx1"/>
                </a:solidFill>
              </a:rPr>
              <a:t> – schopnost platit dlouhodobé 					         závazky, jako např. půjčky</a:t>
            </a:r>
            <a:endParaRPr lang="cs-CZ" i="1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efektivita fungování organizace </a:t>
            </a:r>
            <a:r>
              <a:rPr lang="cs-CZ" dirty="0">
                <a:solidFill>
                  <a:schemeClr val="tx1"/>
                </a:solidFill>
              </a:rPr>
              <a:t>– dosahovaná výkonnost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Finanční analýza pracuje s daty získanými za určité období, např. 1 rok. Získané informace slouží jako podklady pro rozhodování o finančních otázkách spojených s budoucností – plánování.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Finanční analýzu mohou také využívat banky, popřípadě věřitelé, investoři, státní orgány, aby si udělali obrázek o „finanční kondici“ sledované organizace.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150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99306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116632"/>
            <a:ext cx="8698842" cy="691276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K vytvoření finanční analýzy je třeba mít k dispozici </a:t>
            </a:r>
            <a:r>
              <a:rPr lang="cs-CZ" b="1" dirty="0">
                <a:solidFill>
                  <a:schemeClr val="tx1"/>
                </a:solidFill>
              </a:rPr>
              <a:t>vstupy (zdroje) finanční analýzy</a:t>
            </a:r>
            <a:r>
              <a:rPr lang="cs-CZ" dirty="0">
                <a:solidFill>
                  <a:schemeClr val="tx1"/>
                </a:solidFill>
              </a:rPr>
              <a:t>, mezi ně patří:</a:t>
            </a:r>
          </a:p>
          <a:p>
            <a:pPr marL="457200" indent="-457200" algn="just">
              <a:buClr>
                <a:srgbClr val="002060"/>
              </a:buClr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finanční výkazy</a:t>
            </a:r>
            <a:r>
              <a:rPr lang="cs-CZ" dirty="0">
                <a:solidFill>
                  <a:schemeClr val="tx1"/>
                </a:solidFill>
              </a:rPr>
              <a:t> – rozvaha, výsledovka (výkaz zisku a ztrát)</a:t>
            </a:r>
          </a:p>
          <a:p>
            <a:pPr marL="457200" indent="-457200" algn="just">
              <a:buClr>
                <a:srgbClr val="002060"/>
              </a:buClr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manažerské účetnictví</a:t>
            </a:r>
            <a:r>
              <a:rPr lang="cs-CZ" dirty="0">
                <a:solidFill>
                  <a:schemeClr val="tx1"/>
                </a:solidFill>
              </a:rPr>
              <a:t> – reálné zobrazení hospodářské činnosti 			            organizace, jedná se o podklad pro 				            finanční účetnictví</a:t>
            </a:r>
          </a:p>
          <a:p>
            <a:pPr marL="457200" indent="-457200" algn="just">
              <a:buClr>
                <a:srgbClr val="002060"/>
              </a:buClr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interní statistiky, prognózy atd. </a:t>
            </a:r>
          </a:p>
          <a:p>
            <a:pPr marL="0" indent="0" algn="just">
              <a:buClr>
                <a:srgbClr val="002060"/>
              </a:buClr>
              <a:buNone/>
            </a:pPr>
            <a:endParaRPr lang="cs-CZ" i="1" dirty="0">
              <a:solidFill>
                <a:schemeClr val="tx1"/>
              </a:solidFill>
            </a:endParaRPr>
          </a:p>
          <a:p>
            <a:pPr marL="0" indent="0" algn="just">
              <a:buClr>
                <a:srgbClr val="002060"/>
              </a:buClr>
              <a:buNone/>
            </a:pPr>
            <a:r>
              <a:rPr lang="cs-CZ" dirty="0">
                <a:solidFill>
                  <a:schemeClr val="tx1"/>
                </a:solidFill>
              </a:rPr>
              <a:t>Finanční peněžní toky probíhají ve dvou směrech – příjem a odliv, získávání a ztráta finančních prostředků. </a:t>
            </a:r>
          </a:p>
          <a:p>
            <a:pPr marL="0" indent="0" algn="just">
              <a:buClr>
                <a:srgbClr val="002060"/>
              </a:buClr>
              <a:buNone/>
            </a:pPr>
            <a:r>
              <a:rPr lang="cs-CZ" dirty="0">
                <a:solidFill>
                  <a:schemeClr val="tx1"/>
                </a:solidFill>
              </a:rPr>
              <a:t>K </a:t>
            </a:r>
            <a:r>
              <a:rPr lang="cs-CZ" b="1" dirty="0">
                <a:solidFill>
                  <a:schemeClr val="tx1"/>
                </a:solidFill>
              </a:rPr>
              <a:t>odlivu financí</a:t>
            </a:r>
            <a:r>
              <a:rPr lang="cs-CZ" dirty="0">
                <a:solidFill>
                  <a:schemeClr val="tx1"/>
                </a:solidFill>
              </a:rPr>
              <a:t> dochází v každé organizací nepřetržitě, protože veškeré vybavení, ač je používáno nebo ne, ztrácí svoji hodnotu. V této souvislosti je jejich peněžitá hodnota časově závislá, což znamená, že s nárustem času se peněžitá hodnota snižuje. Jednoduše shrnuto, čím je vybavení straší, tím je levnější.</a:t>
            </a:r>
          </a:p>
          <a:p>
            <a:pPr marL="0" indent="0" algn="just">
              <a:buClr>
                <a:srgbClr val="002060"/>
              </a:buClr>
              <a:buNone/>
            </a:pPr>
            <a:r>
              <a:rPr lang="cs-CZ" dirty="0">
                <a:solidFill>
                  <a:schemeClr val="tx1"/>
                </a:solidFill>
              </a:rPr>
              <a:t>Z výše uvedeného důvodu jsou zavedeny </a:t>
            </a:r>
            <a:r>
              <a:rPr lang="cs-CZ" b="1" dirty="0">
                <a:solidFill>
                  <a:schemeClr val="tx1"/>
                </a:solidFill>
              </a:rPr>
              <a:t>odpisy</a:t>
            </a:r>
            <a:r>
              <a:rPr lang="cs-CZ" dirty="0">
                <a:solidFill>
                  <a:schemeClr val="tx1"/>
                </a:solidFill>
              </a:rPr>
              <a:t> = vyjádření postupného opotřebování majetku vyjádřené peněžními jednotkami.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151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2150845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338328"/>
            <a:ext cx="8698842" cy="5787836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Odpisy rozlišujeme na: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účetní </a:t>
            </a:r>
            <a:r>
              <a:rPr lang="cs-CZ" dirty="0">
                <a:solidFill>
                  <a:schemeClr val="tx1"/>
                </a:solidFill>
              </a:rPr>
              <a:t>– stanovuje je každá organizace samostatně podle 		         skutečného opotřebování majetku</a:t>
            </a:r>
            <a:endParaRPr lang="cs-CZ" i="1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daňové – </a:t>
            </a:r>
            <a:r>
              <a:rPr lang="cs-CZ" dirty="0">
                <a:solidFill>
                  <a:schemeClr val="tx1"/>
                </a:solidFill>
              </a:rPr>
              <a:t>jde o maximální částky, které je možné označit jako 		náklad (výdaj) na dosažení a udržení příjmu v 			daném roce, sazba je stanovena zákonem 586/1992 		Sb. o daních z příjmů</a:t>
            </a:r>
          </a:p>
          <a:p>
            <a:pPr marL="0" indent="0" algn="just">
              <a:buNone/>
            </a:pPr>
            <a:endParaRPr lang="cs-CZ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Další termíny, se kterými se setkáváme v rámci finančního řízení jsou:</a:t>
            </a:r>
          </a:p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vstupy (inputy)</a:t>
            </a:r>
            <a:r>
              <a:rPr lang="cs-CZ" dirty="0">
                <a:solidFill>
                  <a:schemeClr val="tx1"/>
                </a:solidFill>
              </a:rPr>
              <a:t> – je vše, co je třeba pro provoz dané organizace</a:t>
            </a:r>
          </a:p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výstupy (outputy)</a:t>
            </a:r>
            <a:r>
              <a:rPr lang="cs-CZ" dirty="0">
                <a:solidFill>
                  <a:schemeClr val="tx1"/>
                </a:solidFill>
              </a:rPr>
              <a:t> – co daná organizace produkuje 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Veškeré vstupy znamenají pro organizace určité náklady a veškeré výstupy by měly být spojené s výnosy.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152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0862027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476672"/>
            <a:ext cx="8698842" cy="583264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Náklady </a:t>
            </a:r>
            <a:r>
              <a:rPr lang="cs-CZ" dirty="0">
                <a:solidFill>
                  <a:schemeClr val="tx1"/>
                </a:solidFill>
              </a:rPr>
              <a:t>se dělí dle několika hledisek:</a:t>
            </a:r>
          </a:p>
          <a:p>
            <a:pPr marL="457200" indent="-457200" algn="just"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pořizovací náklady</a:t>
            </a:r>
            <a:r>
              <a:rPr lang="cs-CZ" dirty="0">
                <a:solidFill>
                  <a:schemeClr val="tx1"/>
                </a:solidFill>
              </a:rPr>
              <a:t> – od založení dané organizace nebo nákupu 		potřebných vstupů (vybavení, přístroje, aj.) po její 		modernizaci či rozvoj</a:t>
            </a:r>
            <a:endParaRPr lang="cs-CZ" i="1" dirty="0">
              <a:solidFill>
                <a:schemeClr val="tx1"/>
              </a:solidFill>
            </a:endParaRPr>
          </a:p>
          <a:p>
            <a:pPr marL="457200" indent="-457200" algn="just"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provozní náklady</a:t>
            </a:r>
            <a:r>
              <a:rPr lang="cs-CZ" dirty="0">
                <a:solidFill>
                  <a:schemeClr val="tx1"/>
                </a:solidFill>
              </a:rPr>
              <a:t> – využívání pořízených vstupů v provozu 			(vybavení, přístrojů)</a:t>
            </a:r>
            <a:endParaRPr lang="cs-CZ" i="1" dirty="0">
              <a:solidFill>
                <a:schemeClr val="tx1"/>
              </a:solidFill>
            </a:endParaRPr>
          </a:p>
          <a:p>
            <a:pPr marL="457200" indent="-457200" algn="just"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investiční náklady</a:t>
            </a:r>
            <a:r>
              <a:rPr lang="cs-CZ" dirty="0">
                <a:solidFill>
                  <a:schemeClr val="tx1"/>
                </a:solidFill>
              </a:rPr>
              <a:t> – obnova techniky, zvyšování kvality, apod., 		je třeba investovat finanční prostředky </a:t>
            </a:r>
          </a:p>
          <a:p>
            <a:pPr marL="0" indent="0" algn="just">
              <a:buNone/>
            </a:pPr>
            <a:endParaRPr lang="cs-CZ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Dále mohou být náklady členěny podle </a:t>
            </a:r>
            <a:r>
              <a:rPr lang="cs-CZ" i="1" dirty="0">
                <a:solidFill>
                  <a:schemeClr val="tx1"/>
                </a:solidFill>
              </a:rPr>
              <a:t>spotřeby na materiální, mzdové, finanční, odpisy, správní režie (poplatky za telefon), výrobní režie (platba za energie).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Z hlediska účetního jsou děleny výše uvedené náklady na </a:t>
            </a:r>
            <a:r>
              <a:rPr lang="cs-CZ" i="1" dirty="0">
                <a:solidFill>
                  <a:schemeClr val="tx1"/>
                </a:solidFill>
              </a:rPr>
              <a:t>provozní, finanční, mimořádné.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153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3834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857230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242712"/>
            <a:ext cx="8698842" cy="58834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Dále jsou náklady </a:t>
            </a:r>
            <a:r>
              <a:rPr lang="cs-CZ" i="1" dirty="0">
                <a:solidFill>
                  <a:schemeClr val="tx1"/>
                </a:solidFill>
              </a:rPr>
              <a:t>přímé</a:t>
            </a:r>
            <a:r>
              <a:rPr lang="cs-CZ" dirty="0">
                <a:solidFill>
                  <a:schemeClr val="tx1"/>
                </a:solidFill>
              </a:rPr>
              <a:t> – lze jednoznačně specifikovat spotřebitel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	       </a:t>
            </a:r>
            <a:r>
              <a:rPr lang="cs-CZ" i="1" dirty="0">
                <a:solidFill>
                  <a:schemeClr val="tx1"/>
                </a:solidFill>
              </a:rPr>
              <a:t>nepřímé (režijní) </a:t>
            </a:r>
            <a:r>
              <a:rPr lang="cs-CZ" dirty="0">
                <a:solidFill>
                  <a:schemeClr val="tx1"/>
                </a:solidFill>
              </a:rPr>
              <a:t>– nelze určit spotřebitele, proto 					 se rozpočítávají průměrem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Podle vazby nákladů na výstup jsou děleny na: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fixní náklady(stálé, neměnné)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nemění se dle počtů výstupů, existují i v případě, že daná 	organizace nevykonává žádný výrobní proces (topení, 	nájem, osvětlení, apod.)</a:t>
            </a:r>
          </a:p>
          <a:p>
            <a:pPr marL="457200" indent="-457200" algn="just">
              <a:buFont typeface="+mj-lt"/>
              <a:buAutoNum type="arabicPeriod" startAt="2"/>
            </a:pPr>
            <a:r>
              <a:rPr lang="cs-CZ" i="1" dirty="0">
                <a:solidFill>
                  <a:schemeClr val="tx1"/>
                </a:solidFill>
              </a:rPr>
              <a:t>variabilní náklady (proměnné)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mění se v závislosti na počtu výstupů či objemu činnosti, podle nákladových položek rozeznáváme variabilní náklady</a:t>
            </a:r>
          </a:p>
          <a:p>
            <a:pPr algn="just">
              <a:buFontTx/>
              <a:buChar char="-"/>
            </a:pPr>
            <a:r>
              <a:rPr lang="cs-CZ" b="1" dirty="0">
                <a:solidFill>
                  <a:schemeClr val="tx1"/>
                </a:solidFill>
              </a:rPr>
              <a:t>proporcionální</a:t>
            </a:r>
            <a:r>
              <a:rPr lang="cs-CZ" dirty="0">
                <a:solidFill>
                  <a:schemeClr val="tx1"/>
                </a:solidFill>
              </a:rPr>
              <a:t> – rostou přímou úměrně s růstem produkce</a:t>
            </a:r>
            <a:endParaRPr lang="cs-CZ" b="1" dirty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cs-CZ" b="1" dirty="0" err="1">
                <a:solidFill>
                  <a:schemeClr val="tx1"/>
                </a:solidFill>
              </a:rPr>
              <a:t>nadproporcionální</a:t>
            </a:r>
            <a:r>
              <a:rPr lang="cs-CZ" dirty="0">
                <a:solidFill>
                  <a:schemeClr val="tx1"/>
                </a:solidFill>
              </a:rPr>
              <a:t> – rostou rychleji než objem produkce</a:t>
            </a:r>
            <a:endParaRPr lang="cs-CZ" b="1" dirty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cs-CZ" b="1" dirty="0" err="1">
                <a:solidFill>
                  <a:schemeClr val="tx1"/>
                </a:solidFill>
              </a:rPr>
              <a:t>podproporcionální</a:t>
            </a:r>
            <a:r>
              <a:rPr lang="cs-CZ" dirty="0">
                <a:solidFill>
                  <a:schemeClr val="tx1"/>
                </a:solidFill>
              </a:rPr>
              <a:t> - rostou pomaleji než objem produkce</a:t>
            </a:r>
            <a:endParaRPr lang="cs-CZ" b="1" dirty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endParaRPr lang="cs-CZ" b="1" dirty="0"/>
          </a:p>
          <a:p>
            <a:pPr marL="0" indent="0" algn="just">
              <a:buNone/>
            </a:pPr>
            <a:endParaRPr lang="cs-CZ" i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154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242712"/>
            <a:ext cx="8229600" cy="9561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4689883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242712"/>
            <a:ext cx="8698842" cy="661528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Cílem každého ekonomického subjektu je minimálně udržet náklady a výnosy v rovnováze. Pro naprostou většinu organizací je ale smyslem své existence </a:t>
            </a:r>
            <a:r>
              <a:rPr lang="cs-CZ" b="1" dirty="0">
                <a:solidFill>
                  <a:schemeClr val="tx1"/>
                </a:solidFill>
              </a:rPr>
              <a:t>zisk</a:t>
            </a:r>
            <a:r>
              <a:rPr lang="cs-CZ" dirty="0">
                <a:solidFill>
                  <a:schemeClr val="tx1"/>
                </a:solidFill>
              </a:rPr>
              <a:t> = stav, kdy výnosy převyšují náklady. Z tohoto důvodu je tedy třeba snižovat náklady, což je velice náročné a vyžaduje celou řadu opatření, mezi které patří:</a:t>
            </a:r>
          </a:p>
          <a:p>
            <a:pPr marL="457200" indent="-457200" algn="just">
              <a:buClr>
                <a:schemeClr val="tx2">
                  <a:lumMod val="75000"/>
                </a:schemeClr>
              </a:buClr>
              <a:buFont typeface="+mj-lt"/>
              <a:buAutoNum type="alphaLcParenR"/>
            </a:pPr>
            <a:r>
              <a:rPr lang="cs-CZ" i="1" dirty="0">
                <a:solidFill>
                  <a:schemeClr val="bg2">
                    <a:lumMod val="25000"/>
                  </a:schemeClr>
                </a:solidFill>
              </a:rPr>
              <a:t>optimalizace dlouhodobých nákladů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z manažérského dlouhodobého hlediska jsou veškeré 	výrobní  	vstupy proměnné a v tomto kontextu nelze žádné 	náklady 	označit za fixní</a:t>
            </a:r>
          </a:p>
          <a:p>
            <a:pPr marL="457200" indent="-457200" algn="just">
              <a:buClr>
                <a:schemeClr val="tx2">
                  <a:lumMod val="75000"/>
                </a:schemeClr>
              </a:buClr>
              <a:buFont typeface="+mj-lt"/>
              <a:buAutoNum type="alphaLcParenR" startAt="2"/>
            </a:pPr>
            <a:r>
              <a:rPr lang="cs-CZ" i="1" dirty="0">
                <a:solidFill>
                  <a:schemeClr val="tx1"/>
                </a:solidFill>
              </a:rPr>
              <a:t>optimalizace fixních nákladů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- základem je optimalizace fixních nákladů a následně jejich 	  	  selekce a přizpůsobení požadovanému objemu produkce - 	  	  výroby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- analýza využitelnosti výrobních zdrojů a následně 	   	  	  přizpůsobení požadovanému objemu produkce – výroby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- modernizace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- analýza a následně přizpůsobení počtu pracovních míst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- využívání pronájmů, leasingů, kooperace, apod.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- změna organizace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155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1560414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548680"/>
            <a:ext cx="9036496" cy="6408712"/>
          </a:xfrm>
        </p:spPr>
        <p:txBody>
          <a:bodyPr>
            <a:normAutofit/>
          </a:bodyPr>
          <a:lstStyle/>
          <a:p>
            <a:pPr marL="457200" indent="-457200" algn="just">
              <a:buClr>
                <a:schemeClr val="tx2">
                  <a:lumMod val="75000"/>
                </a:schemeClr>
              </a:buClr>
              <a:buFont typeface="+mj-lt"/>
              <a:buAutoNum type="alphaLcParenR" startAt="3"/>
            </a:pPr>
            <a:r>
              <a:rPr lang="cs-CZ" i="1" dirty="0">
                <a:solidFill>
                  <a:schemeClr val="tx1"/>
                </a:solidFill>
              </a:rPr>
              <a:t>optimalizace variabilních nákladů</a:t>
            </a:r>
          </a:p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	- </a:t>
            </a:r>
            <a:r>
              <a:rPr lang="cs-CZ" dirty="0">
                <a:solidFill>
                  <a:schemeClr val="tx1"/>
                </a:solidFill>
              </a:rPr>
              <a:t>úspory (např. spotřební materiál)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- nákup levnějších výrobních produktů (min. ve stejné kvalitě)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- racionalizace výroby - služby = zvýšení produktivity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- racionalizace mzdového systému</a:t>
            </a:r>
          </a:p>
          <a:p>
            <a:pPr marL="457200" indent="-457200" algn="just">
              <a:buClr>
                <a:schemeClr val="tx2">
                  <a:lumMod val="75000"/>
                </a:schemeClr>
              </a:buClr>
              <a:buFont typeface="+mj-lt"/>
              <a:buAutoNum type="alphaLcParenR" startAt="4"/>
            </a:pPr>
            <a:r>
              <a:rPr lang="cs-CZ" i="1" dirty="0">
                <a:solidFill>
                  <a:schemeClr val="tx1"/>
                </a:solidFill>
              </a:rPr>
              <a:t>využití progresivních manažerských metod či strategií</a:t>
            </a:r>
          </a:p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	- </a:t>
            </a:r>
            <a:r>
              <a:rPr lang="cs-CZ" b="1" i="1" dirty="0" err="1">
                <a:solidFill>
                  <a:schemeClr val="tx1"/>
                </a:solidFill>
              </a:rPr>
              <a:t>Outsorcing</a:t>
            </a:r>
            <a:r>
              <a:rPr lang="cs-CZ" dirty="0">
                <a:solidFill>
                  <a:schemeClr val="tx1"/>
                </a:solidFill>
              </a:rPr>
              <a:t> – nehrazení části provozu externí organizací 				(úklid, IT, gastronomické služby)</a:t>
            </a:r>
            <a:endParaRPr lang="cs-CZ" b="1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i="1" dirty="0">
                <a:solidFill>
                  <a:schemeClr val="tx1"/>
                </a:solidFill>
              </a:rPr>
              <a:t>	- Make </a:t>
            </a:r>
            <a:r>
              <a:rPr lang="cs-CZ" b="1" i="1" dirty="0" err="1">
                <a:solidFill>
                  <a:schemeClr val="tx1"/>
                </a:solidFill>
              </a:rPr>
              <a:t>or</a:t>
            </a:r>
            <a:r>
              <a:rPr lang="cs-CZ" b="1" i="1" dirty="0">
                <a:solidFill>
                  <a:schemeClr val="tx1"/>
                </a:solidFill>
              </a:rPr>
              <a:t> Buy</a:t>
            </a:r>
            <a:r>
              <a:rPr lang="cs-CZ" dirty="0">
                <a:solidFill>
                  <a:schemeClr val="tx1"/>
                </a:solidFill>
              </a:rPr>
              <a:t> – v tomto případě je velice důležité zvážit, zda 			     pro organizaci je ekonomičtější si produkt 			     koupit nebo vyrobit</a:t>
            </a:r>
            <a:endParaRPr lang="cs-CZ" b="1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i="1" dirty="0">
                <a:solidFill>
                  <a:schemeClr val="tx1"/>
                </a:solidFill>
              </a:rPr>
              <a:t>	- Benchmarking</a:t>
            </a:r>
            <a:r>
              <a:rPr lang="cs-CZ" dirty="0">
                <a:solidFill>
                  <a:schemeClr val="tx1"/>
                </a:solidFill>
              </a:rPr>
              <a:t> – analýza konkurence  metodou porovnání 				    srovnatelného výkonu</a:t>
            </a:r>
            <a:endParaRPr lang="cs-CZ" b="1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i="1" dirty="0">
                <a:solidFill>
                  <a:schemeClr val="tx1"/>
                </a:solidFill>
              </a:rPr>
              <a:t>	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156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1035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0622088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92696"/>
            <a:ext cx="8363272" cy="616530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b="1" i="1" dirty="0" smtClean="0"/>
              <a:t>	- </a:t>
            </a:r>
            <a:r>
              <a:rPr lang="cs-CZ" b="1" i="1" dirty="0">
                <a:solidFill>
                  <a:schemeClr val="tx1"/>
                </a:solidFill>
              </a:rPr>
              <a:t>Just in Time</a:t>
            </a:r>
            <a:r>
              <a:rPr lang="cs-CZ" dirty="0">
                <a:solidFill>
                  <a:schemeClr val="tx1"/>
                </a:solidFill>
              </a:rPr>
              <a:t> – strategie omezující plýtvání </a:t>
            </a:r>
            <a:r>
              <a:rPr lang="cs-CZ" dirty="0" smtClean="0">
                <a:solidFill>
                  <a:schemeClr val="tx1"/>
                </a:solidFill>
              </a:rPr>
              <a:t>veškerých 			      prostředků,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		  - veškera produkce </a:t>
            </a:r>
            <a:r>
              <a:rPr lang="cs-CZ" dirty="0">
                <a:solidFill>
                  <a:schemeClr val="tx1"/>
                </a:solidFill>
              </a:rPr>
              <a:t>je </a:t>
            </a:r>
            <a:r>
              <a:rPr lang="cs-CZ" dirty="0" smtClean="0">
                <a:solidFill>
                  <a:schemeClr val="tx1"/>
                </a:solidFill>
              </a:rPr>
              <a:t>přizpůsobená 			       přímo aktuálním </a:t>
            </a:r>
            <a:r>
              <a:rPr lang="cs-CZ" dirty="0">
                <a:solidFill>
                  <a:schemeClr val="tx1"/>
                </a:solidFill>
              </a:rPr>
              <a:t>potřebám zákazníka</a:t>
            </a:r>
            <a:endParaRPr lang="cs-CZ" b="1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i="1" dirty="0" smtClean="0">
                <a:solidFill>
                  <a:schemeClr val="tx1"/>
                </a:solidFill>
              </a:rPr>
              <a:t>	- </a:t>
            </a:r>
            <a:r>
              <a:rPr lang="cs-CZ" b="1" i="1" dirty="0">
                <a:solidFill>
                  <a:schemeClr val="tx1"/>
                </a:solidFill>
              </a:rPr>
              <a:t>Target </a:t>
            </a:r>
            <a:r>
              <a:rPr lang="cs-CZ" b="1" i="1" dirty="0" err="1">
                <a:solidFill>
                  <a:schemeClr val="tx1"/>
                </a:solidFill>
              </a:rPr>
              <a:t>Costing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– nastavení marketingového </a:t>
            </a:r>
            <a:r>
              <a:rPr lang="cs-CZ" dirty="0">
                <a:solidFill>
                  <a:schemeClr val="tx1"/>
                </a:solidFill>
              </a:rPr>
              <a:t>mixu </a:t>
            </a:r>
            <a:r>
              <a:rPr lang="cs-CZ" dirty="0" smtClean="0">
                <a:solidFill>
                  <a:schemeClr val="tx1"/>
                </a:solidFill>
              </a:rPr>
              <a:t>od 			           ceny nově </a:t>
            </a:r>
            <a:r>
              <a:rPr lang="cs-CZ" dirty="0">
                <a:solidFill>
                  <a:schemeClr val="tx1"/>
                </a:solidFill>
              </a:rPr>
              <a:t>vyvíjeného produktu</a:t>
            </a:r>
          </a:p>
          <a:p>
            <a:pPr marL="0" indent="0" algn="just">
              <a:buNone/>
            </a:pPr>
            <a:endParaRPr lang="cs-CZ" b="1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Tržby = </a:t>
            </a:r>
            <a:r>
              <a:rPr lang="cs-CZ" dirty="0">
                <a:solidFill>
                  <a:schemeClr val="tx1"/>
                </a:solidFill>
              </a:rPr>
              <a:t>příjmy z prodeje 	součet tržeb za prodej zboží, </a:t>
            </a:r>
            <a:r>
              <a:rPr lang="cs-CZ" dirty="0" smtClean="0">
                <a:solidFill>
                  <a:schemeClr val="tx1"/>
                </a:solidFill>
              </a:rPr>
              <a:t>  	služeb a výkonu</a:t>
            </a:r>
            <a:r>
              <a:rPr lang="cs-CZ" dirty="0">
                <a:solidFill>
                  <a:schemeClr val="tx1"/>
                </a:solidFill>
              </a:rPr>
              <a:t>, tržby za prodej dlouhodobého majetku </a:t>
            </a:r>
            <a:r>
              <a:rPr lang="cs-CZ" dirty="0" smtClean="0">
                <a:solidFill>
                  <a:schemeClr val="tx1"/>
                </a:solidFill>
              </a:rPr>
              <a:t>	a materiálu</a:t>
            </a:r>
            <a:r>
              <a:rPr lang="cs-CZ" dirty="0">
                <a:solidFill>
                  <a:schemeClr val="tx1"/>
                </a:solidFill>
              </a:rPr>
              <a:t>, ale i tržeb z prodeje cenných papírů</a:t>
            </a:r>
          </a:p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Obrat = </a:t>
            </a:r>
            <a:r>
              <a:rPr lang="cs-CZ" dirty="0">
                <a:solidFill>
                  <a:schemeClr val="tx1"/>
                </a:solidFill>
              </a:rPr>
              <a:t>celková hodnota výstupu z hospodářské činnosti 	 </a:t>
            </a:r>
            <a:r>
              <a:rPr lang="cs-CZ" dirty="0" smtClean="0">
                <a:solidFill>
                  <a:schemeClr val="tx1"/>
                </a:solidFill>
              </a:rPr>
              <a:t>    uskutečněná </a:t>
            </a:r>
            <a:r>
              <a:rPr lang="cs-CZ" dirty="0">
                <a:solidFill>
                  <a:schemeClr val="tx1"/>
                </a:solidFill>
              </a:rPr>
              <a:t>během určitého časového období, </a:t>
            </a:r>
            <a:r>
              <a:rPr lang="cs-CZ" dirty="0" smtClean="0">
                <a:solidFill>
                  <a:schemeClr val="tx1"/>
                </a:solidFill>
              </a:rPr>
              <a:t>	     měřená celkovými </a:t>
            </a:r>
            <a:r>
              <a:rPr lang="cs-CZ" dirty="0">
                <a:solidFill>
                  <a:schemeClr val="tx1"/>
                </a:solidFill>
              </a:rPr>
              <a:t>tržbami</a:t>
            </a:r>
          </a:p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Výnos</a:t>
            </a:r>
            <a:r>
              <a:rPr lang="cs-CZ" dirty="0">
                <a:solidFill>
                  <a:schemeClr val="tx1"/>
                </a:solidFill>
              </a:rPr>
              <a:t> = výsledky hospodaření organizace nebo oceněné výkony 	    činnosti         </a:t>
            </a:r>
            <a:endParaRPr lang="cs-CZ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i="1" dirty="0">
                <a:solidFill>
                  <a:schemeClr val="tx1"/>
                </a:solidFill>
              </a:rPr>
              <a:t>	</a:t>
            </a:r>
            <a:endParaRPr lang="cs-CZ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157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242712"/>
            <a:ext cx="8229600" cy="9561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15A8DAC8-696F-4C73-A700-C5889E50CD40}"/>
              </a:ext>
            </a:extLst>
          </p:cNvPr>
          <p:cNvSpPr/>
          <p:nvPr/>
        </p:nvSpPr>
        <p:spPr>
          <a:xfrm>
            <a:off x="3548281" y="3356992"/>
            <a:ext cx="432048" cy="2673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8627238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6632"/>
            <a:ext cx="8842858" cy="674136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Příjmy = </a:t>
            </a:r>
            <a:r>
              <a:rPr lang="cs-CZ" dirty="0">
                <a:solidFill>
                  <a:schemeClr val="tx1"/>
                </a:solidFill>
              </a:rPr>
              <a:t>jsou přírůstky aktiv organizace za určité období</a:t>
            </a:r>
          </a:p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Zisk </a:t>
            </a:r>
            <a:r>
              <a:rPr lang="cs-CZ" dirty="0">
                <a:solidFill>
                  <a:schemeClr val="tx1"/>
                </a:solidFill>
              </a:rPr>
              <a:t>= obecně řečeno, vše co organizace získala na základě své 	činnosti, a to z vloženého kapitálu a hodnot</a:t>
            </a:r>
          </a:p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          = </a:t>
            </a:r>
            <a:r>
              <a:rPr lang="cs-CZ" dirty="0">
                <a:solidFill>
                  <a:schemeClr val="tx1"/>
                </a:solidFill>
              </a:rPr>
              <a:t>zjednodušeně je možné za zisk označit výsledek rozdílu 	mezi výnosy a náklady (výnosy – náklady = + zisk, - ztráta), 	ztráta v případě negativního hospodářského výsledku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Mezi základní </a:t>
            </a:r>
            <a:r>
              <a:rPr lang="cs-CZ" b="1" dirty="0">
                <a:solidFill>
                  <a:schemeClr val="tx1"/>
                </a:solidFill>
              </a:rPr>
              <a:t>finanční výkazy </a:t>
            </a:r>
            <a:r>
              <a:rPr lang="cs-CZ" dirty="0">
                <a:solidFill>
                  <a:schemeClr val="tx1"/>
                </a:solidFill>
              </a:rPr>
              <a:t>patří: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cs-CZ" i="1" dirty="0">
                <a:solidFill>
                  <a:schemeClr val="tx1"/>
                </a:solidFill>
              </a:rPr>
              <a:t>rozvaha</a:t>
            </a:r>
            <a:r>
              <a:rPr lang="cs-CZ" dirty="0">
                <a:solidFill>
                  <a:schemeClr val="tx1"/>
                </a:solidFill>
              </a:rPr>
              <a:t> (časový snímek) – aktiva x pasiva</a:t>
            </a:r>
            <a:endParaRPr lang="cs-CZ" i="1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romanLcPeriod"/>
            </a:pPr>
            <a:r>
              <a:rPr lang="cs-CZ" i="1" dirty="0">
                <a:solidFill>
                  <a:schemeClr val="tx1"/>
                </a:solidFill>
              </a:rPr>
              <a:t>výsledovka</a:t>
            </a:r>
            <a:r>
              <a:rPr lang="cs-CZ" dirty="0">
                <a:solidFill>
                  <a:schemeClr val="tx1"/>
                </a:solidFill>
              </a:rPr>
              <a:t> (průběh v období) – náklady x výnosy</a:t>
            </a:r>
            <a:endParaRPr lang="cs-CZ" i="1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romanLcPeriod"/>
            </a:pPr>
            <a:r>
              <a:rPr lang="cs-CZ" i="1" dirty="0">
                <a:solidFill>
                  <a:schemeClr val="tx1"/>
                </a:solidFill>
              </a:rPr>
              <a:t>Cash </a:t>
            </a:r>
            <a:r>
              <a:rPr lang="cs-CZ" i="1" dirty="0" err="1">
                <a:solidFill>
                  <a:schemeClr val="tx1"/>
                </a:solidFill>
              </a:rPr>
              <a:t>flow</a:t>
            </a:r>
            <a:r>
              <a:rPr lang="cs-CZ" dirty="0">
                <a:solidFill>
                  <a:schemeClr val="tx1"/>
                </a:solidFill>
              </a:rPr>
              <a:t> (hotovostní tok) – výdaje x příjmy</a:t>
            </a:r>
          </a:p>
          <a:p>
            <a:pPr marL="0" indent="0" algn="just">
              <a:buNone/>
            </a:pPr>
            <a:endParaRPr lang="cs-CZ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Aktiva = </a:t>
            </a:r>
            <a:r>
              <a:rPr lang="cs-CZ" dirty="0">
                <a:solidFill>
                  <a:schemeClr val="tx1"/>
                </a:solidFill>
              </a:rPr>
              <a:t>vše, co daná organizace vlastní, tedy majetek. </a:t>
            </a:r>
          </a:p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Pasivy = </a:t>
            </a:r>
            <a:r>
              <a:rPr lang="cs-CZ" dirty="0">
                <a:solidFill>
                  <a:schemeClr val="tx1"/>
                </a:solidFill>
              </a:rPr>
              <a:t>zdroje majetku, čím jsou daná aktiva financována </a:t>
            </a:r>
          </a:p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Bilanční pravidlo  	 aktiva 	    =   pasiva </a:t>
            </a:r>
            <a:r>
              <a:rPr lang="cs-CZ" dirty="0">
                <a:solidFill>
                  <a:schemeClr val="tx1"/>
                </a:solidFill>
              </a:rPr>
              <a:t>(veškerý majetek má své zdroje)</a:t>
            </a:r>
            <a:endParaRPr lang="cs-CZ" i="1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158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ADB64520-1A14-4511-8015-41FFAD8697AE}"/>
              </a:ext>
            </a:extLst>
          </p:cNvPr>
          <p:cNvSpPr/>
          <p:nvPr/>
        </p:nvSpPr>
        <p:spPr>
          <a:xfrm flipV="1">
            <a:off x="2411760" y="5728720"/>
            <a:ext cx="50405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292152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692696"/>
            <a:ext cx="8698842" cy="5433468"/>
          </a:xfrm>
        </p:spPr>
        <p:txBody>
          <a:bodyPr/>
          <a:lstStyle/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Rozvaha (bilance) = </a:t>
            </a:r>
            <a:r>
              <a:rPr lang="cs-CZ" dirty="0">
                <a:solidFill>
                  <a:schemeClr val="tx1"/>
                </a:solidFill>
              </a:rPr>
              <a:t>finanční výkaz, který zachycuje aktiva a pasiva 		           a řadí se mezi základní účetní dokumenty 			           (povinná součást účetní uzávěrky), kterým se 		           vykazuje majetek organizace.</a:t>
            </a:r>
          </a:p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Výsledovka = </a:t>
            </a:r>
            <a:r>
              <a:rPr lang="cs-CZ" dirty="0">
                <a:solidFill>
                  <a:schemeClr val="tx1"/>
                </a:solidFill>
              </a:rPr>
              <a:t>základní účetní dokumenty a jedná se o výkaz zisku a 	            ztrát. Zjednodušeně popisuje hospodaření dané 	    	            organizace a jeho výsledek za určité období</a:t>
            </a:r>
          </a:p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Cash </a:t>
            </a:r>
            <a:r>
              <a:rPr lang="cs-CZ" i="1" dirty="0" err="1">
                <a:solidFill>
                  <a:schemeClr val="tx1"/>
                </a:solidFill>
              </a:rPr>
              <a:t>flow</a:t>
            </a:r>
            <a:r>
              <a:rPr lang="cs-CZ" i="1" dirty="0">
                <a:solidFill>
                  <a:schemeClr val="tx1"/>
                </a:solidFill>
              </a:rPr>
              <a:t> (peněžní tok) = </a:t>
            </a:r>
            <a:r>
              <a:rPr lang="cs-CZ" dirty="0">
                <a:solidFill>
                  <a:schemeClr val="tx1"/>
                </a:solidFill>
              </a:rPr>
              <a:t>zobrazuje přírůstky a úbytky peněžních 			          prostředků jako hotovost, peníze na 				          bankovních účtech a ceniny.  Cash </a:t>
            </a:r>
            <a:r>
              <a:rPr lang="cs-CZ" dirty="0" err="1">
                <a:solidFill>
                  <a:schemeClr val="tx1"/>
                </a:solidFill>
              </a:rPr>
              <a:t>flow</a:t>
            </a:r>
            <a:r>
              <a:rPr lang="cs-CZ" dirty="0">
                <a:solidFill>
                  <a:schemeClr val="tx1"/>
                </a:solidFill>
              </a:rPr>
              <a:t> 			          zachycuje rozdíly mezi peněžními 				          příjmy a výdaji v určitém období. </a:t>
            </a:r>
            <a:endParaRPr lang="cs-CZ" i="1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159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2704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FDEA3E-8233-4811-BC11-AE1F7FE6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CFA6D9C-6826-40E5-AA3B-F8CDE8338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656" y="1196752"/>
            <a:ext cx="7207712" cy="720080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chemeClr val="tx1"/>
                </a:solidFill>
              </a:rPr>
              <a:t>Luther </a:t>
            </a:r>
            <a:r>
              <a:rPr lang="cs-CZ" sz="3600" b="1" dirty="0" err="1">
                <a:solidFill>
                  <a:schemeClr val="tx1"/>
                </a:solidFill>
              </a:rPr>
              <a:t>Halsey</a:t>
            </a:r>
            <a:r>
              <a:rPr lang="cs-CZ" sz="3600" b="1" dirty="0">
                <a:solidFill>
                  <a:schemeClr val="tx1"/>
                </a:solidFill>
              </a:rPr>
              <a:t> </a:t>
            </a:r>
            <a:r>
              <a:rPr lang="cs-CZ" sz="3600" b="1" dirty="0" err="1">
                <a:solidFill>
                  <a:schemeClr val="tx1"/>
                </a:solidFill>
              </a:rPr>
              <a:t>Gulick</a:t>
            </a:r>
            <a:endParaRPr lang="cs-CZ" sz="3600" b="1" dirty="0">
              <a:solidFill>
                <a:schemeClr val="tx1"/>
              </a:solidFill>
            </a:endParaRPr>
          </a:p>
        </p:txBody>
      </p:sp>
      <p:pic>
        <p:nvPicPr>
          <p:cNvPr id="10" name="Zástupný obsah 9" descr="Obsah obrázku osoba, muž, oblek&#10;&#10;Popis byl vytvořen automaticky">
            <a:extLst>
              <a:ext uri="{FF2B5EF4-FFF2-40B4-BE49-F238E27FC236}">
                <a16:creationId xmlns:a16="http://schemas.microsoft.com/office/drawing/2014/main" id="{38585404-55F9-40CB-B8E7-5F914DFD8E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09" y="2204864"/>
            <a:ext cx="3786691" cy="4032424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1E02B89-A8F7-4D64-8287-13CE120C0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EABA1BE-712C-4CE8-9374-3729DEF1ED2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0A45A9FE-9D7F-46B2-BEFA-4BA1098B7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3BA16ABC-477A-4589-BD3E-76808E7C7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0637468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980728"/>
            <a:ext cx="8698842" cy="5145436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Veškeré finanční plánování je odvozeno od analýzy finančních prostředků s ohledem na personální, organizační a strukturální stav dané organizace.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V případě, že je organizace ve finanční krizi nebo se potřebuje adaptovat na změny a samozřejmě při zakládání nové organizace se tvoří </a:t>
            </a:r>
            <a:r>
              <a:rPr lang="cs-CZ" b="1" i="1" dirty="0">
                <a:solidFill>
                  <a:schemeClr val="tx1"/>
                </a:solidFill>
              </a:rPr>
              <a:t>PODNIKATELSKÝ ZÁMĚR</a:t>
            </a:r>
            <a:r>
              <a:rPr lang="cs-CZ" dirty="0">
                <a:solidFill>
                  <a:schemeClr val="tx1"/>
                </a:solidFill>
              </a:rPr>
              <a:t>. Jedná se o strategii podnikání. Podnikatelský záměr je třeba odlišit od podnikatelského plánu. Podnikatelský záměr je název dokumentu, který se vypracovává z výše u vedených důvodů a současně je to propracovaná vlastní podnikatelská myšlenka. </a:t>
            </a:r>
            <a:r>
              <a:rPr lang="cs-CZ" b="1" i="1" dirty="0">
                <a:solidFill>
                  <a:schemeClr val="tx1"/>
                </a:solidFill>
              </a:rPr>
              <a:t>PODNIKATELSKÝ PLÁN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je popis jednotlivých komponentů, které souvisí s podnikatelským záměrem.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160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167648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1844824"/>
            <a:ext cx="8698842" cy="428134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Ve zdravotnictví je vlivem vysokého tempa vývoje nových technologií, postupů, farmaceutických přípravků, apod. velice důležitou složkou výkonu povolání celoživotní vzdělávání.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Informovanost ve zdravotnictví zahrnuje také informovanost laické veřejnosti (prevence), konkrétněji pacientů (diagnóza).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Vzdělávání, učení a výchova pacientů lze označit jako edukace, která probíhá formou procesu.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161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b="1" dirty="0"/>
              <a:t>Řízení informací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1625611715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116633"/>
            <a:ext cx="8698842" cy="6552728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</a:rPr>
              <a:t>Edukační proces</a:t>
            </a:r>
            <a:r>
              <a:rPr lang="cs-CZ" dirty="0">
                <a:solidFill>
                  <a:schemeClr val="tx1"/>
                </a:solidFill>
              </a:rPr>
              <a:t> se skládá z 5 fází: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posouzení </a:t>
            </a:r>
            <a:r>
              <a:rPr lang="cs-CZ" dirty="0">
                <a:solidFill>
                  <a:schemeClr val="tx1"/>
                </a:solidFill>
              </a:rPr>
              <a:t>– zjištění informací o pacientovi a analýza 				   pacientových znalostí či dovedností</a:t>
            </a:r>
            <a:endParaRPr lang="cs-CZ" i="1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stanovení edukační diagnózy          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tvorba edukačního plánu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realizace edukačního plánu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vyhodnocení</a:t>
            </a:r>
          </a:p>
          <a:p>
            <a:pPr marL="0" indent="0" algn="just">
              <a:buNone/>
            </a:pPr>
            <a:endParaRPr lang="cs-CZ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i="1" dirty="0">
                <a:solidFill>
                  <a:schemeClr val="tx1"/>
                </a:solidFill>
              </a:rPr>
              <a:t>Formální komunikace</a:t>
            </a: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oficiální komunikace, která je dána komunikačním tokem (cesta, kudy informace putují, od svého zdroje k cíli) odvozeným od organizační struktury dané organizace (viz. obrázek). V rámci formální komunikace odvozujeme 3 skupiny informačních kanálů:</a:t>
            </a:r>
          </a:p>
          <a:p>
            <a:pPr algn="just">
              <a:buFontTx/>
              <a:buChar char="-"/>
            </a:pPr>
            <a:r>
              <a:rPr lang="cs-CZ" i="1" dirty="0">
                <a:solidFill>
                  <a:schemeClr val="tx1"/>
                </a:solidFill>
              </a:rPr>
              <a:t>horizontální</a:t>
            </a:r>
            <a:r>
              <a:rPr lang="cs-CZ" dirty="0">
                <a:solidFill>
                  <a:schemeClr val="tx1"/>
                </a:solidFill>
              </a:rPr>
              <a:t> – komunikace na stejné hierarchické úrovni</a:t>
            </a:r>
            <a:endParaRPr lang="cs-CZ" i="1" dirty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cs-CZ" i="1" dirty="0">
                <a:solidFill>
                  <a:schemeClr val="tx1"/>
                </a:solidFill>
              </a:rPr>
              <a:t>vertikální </a:t>
            </a:r>
            <a:r>
              <a:rPr lang="cs-CZ" dirty="0">
                <a:solidFill>
                  <a:schemeClr val="tx1"/>
                </a:solidFill>
              </a:rPr>
              <a:t>– komunikace mezi nadřízeným a podřízeným 			(obousměrně)</a:t>
            </a:r>
            <a:endParaRPr lang="cs-CZ" i="1" dirty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cs-CZ" i="1" dirty="0">
                <a:solidFill>
                  <a:schemeClr val="tx1"/>
                </a:solidFill>
              </a:rPr>
              <a:t>diagonální</a:t>
            </a:r>
            <a:r>
              <a:rPr lang="cs-CZ" dirty="0">
                <a:solidFill>
                  <a:schemeClr val="tx1"/>
                </a:solidFill>
              </a:rPr>
              <a:t> – komunikace na různých hierarchických úrovních</a:t>
            </a:r>
            <a:endParaRPr lang="cs-CZ" i="1" dirty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162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-99392"/>
            <a:ext cx="8229600" cy="216025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7910303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F463C7F-5B32-4641-B24E-9346AE047A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  <a:noFill/>
        </p:spPr>
      </p:pic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F9E1B5DC-A452-4302-9763-7678D9A6F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8EE5339-3210-4F42-A617-3601F8616279}" type="slidenum">
              <a:rPr lang="cs-CZ" smtClean="0"/>
              <a:pPr>
                <a:spcAft>
                  <a:spcPts val="600"/>
                </a:spcAft>
              </a:pPr>
              <a:t>163</a:t>
            </a:fld>
            <a:endParaRPr lang="cs-CZ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17F93433-76AA-4AAF-A0FD-D7E62D5EF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37100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242711"/>
            <a:ext cx="8698842" cy="637257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Neformální komunikace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jedná se o komunikace, která není součásti oficiální komunikace, ale jejich důležitost spočívá  v dopadu na organizační kulturu organizace a tím i na její celkový výkon. Negativní jev nastává, když přebírá hlavní těžiště přenosu informací.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Zdravotnický informační systém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Jedná se informační systém aplikovaný ve zdravotnictví, který zahrnuje tyto vzájemné propojené systémy: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i="1" dirty="0">
                <a:solidFill>
                  <a:schemeClr val="tx1"/>
                </a:solidFill>
              </a:rPr>
              <a:t>Národní zdravotnický informační systém </a:t>
            </a:r>
            <a:r>
              <a:rPr lang="cs-CZ" dirty="0">
                <a:solidFill>
                  <a:schemeClr val="tx1"/>
                </a:solidFill>
              </a:rPr>
              <a:t>(NZIS)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- celostátní IS veřejné správy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- je řízen Ministerstvem zdravotnictví ČR, které může 	  	  pověřit jeho správou Ústav zdravotnických informací a 	 	  statistiky ČR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i="1" dirty="0">
                <a:solidFill>
                  <a:schemeClr val="tx1"/>
                </a:solidFill>
              </a:rPr>
              <a:t>Regionální zdravotnické informační systémy </a:t>
            </a:r>
            <a:r>
              <a:rPr lang="cs-CZ" dirty="0">
                <a:solidFill>
                  <a:schemeClr val="tx1"/>
                </a:solidFill>
              </a:rPr>
              <a:t>(RZIS)</a:t>
            </a:r>
            <a:endParaRPr lang="cs-CZ" i="1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i="1" dirty="0">
                <a:solidFill>
                  <a:schemeClr val="tx1"/>
                </a:solidFill>
              </a:rPr>
              <a:t>Informační systém zdravotnických zařízení </a:t>
            </a:r>
            <a:r>
              <a:rPr lang="cs-CZ" dirty="0">
                <a:solidFill>
                  <a:schemeClr val="tx1"/>
                </a:solidFill>
              </a:rPr>
              <a:t>(NIS)</a:t>
            </a:r>
            <a:endParaRPr lang="cs-CZ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164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9909001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338328"/>
            <a:ext cx="8698842" cy="5787836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Informační management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Informační systém zabývající se využíváním a zpracováním informací v organizaci.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Informace v oblasti zdravotnictví se využívají například pro tvorbu zdravotní politiky, vytváření zdravotních programů, regulace veřejných výdajů na zdravotní péči, vedení lidí, personalistiku, atd.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Komunikace</a:t>
            </a:r>
            <a:r>
              <a:rPr lang="cs-CZ" dirty="0">
                <a:solidFill>
                  <a:schemeClr val="tx1"/>
                </a:solidFill>
              </a:rPr>
              <a:t> = proces předávání informací mezi dvěma či více 			subjekty. Komunikaci rozdělujeme na: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- </a:t>
            </a:r>
            <a:r>
              <a:rPr lang="cs-CZ" b="1" dirty="0">
                <a:solidFill>
                  <a:schemeClr val="tx1"/>
                </a:solidFill>
              </a:rPr>
              <a:t>verbální</a:t>
            </a:r>
            <a:r>
              <a:rPr lang="cs-CZ" dirty="0">
                <a:solidFill>
                  <a:schemeClr val="tx1"/>
                </a:solidFill>
              </a:rPr>
              <a:t> – komunikace pomocí slov, tedy i písemné 			         komunikace</a:t>
            </a:r>
            <a:endParaRPr lang="cs-CZ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	- neverbální</a:t>
            </a:r>
            <a:r>
              <a:rPr lang="cs-CZ" dirty="0">
                <a:solidFill>
                  <a:schemeClr val="tx1"/>
                </a:solidFill>
              </a:rPr>
              <a:t> – předávání informací pomocí emocí, pocity, 			  postoji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165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4107237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242711"/>
            <a:ext cx="8698842" cy="588345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Konkrétní komunikační dovednosti, které vedoucí pracovník v rámci ošetřovatelství využívá jsou:</a:t>
            </a:r>
          </a:p>
          <a:p>
            <a:pPr marL="457200" indent="-457200" algn="just">
              <a:buClr>
                <a:schemeClr val="tx2">
                  <a:lumMod val="75000"/>
                </a:schemeClr>
              </a:buClr>
              <a:buFont typeface="+mj-lt"/>
              <a:buAutoNum type="alphaUcPeriod"/>
            </a:pPr>
            <a:r>
              <a:rPr lang="cs-CZ" i="1" dirty="0">
                <a:solidFill>
                  <a:schemeClr val="tx1"/>
                </a:solidFill>
              </a:rPr>
              <a:t>Vyjednávání a řešení problémů</a:t>
            </a:r>
          </a:p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	</a:t>
            </a:r>
            <a:r>
              <a:rPr lang="cs-CZ" i="1" u="sng" dirty="0">
                <a:solidFill>
                  <a:schemeClr val="tx1"/>
                </a:solidFill>
              </a:rPr>
              <a:t>vyjednávání</a:t>
            </a:r>
            <a:r>
              <a:rPr lang="cs-CZ" i="1" dirty="0">
                <a:solidFill>
                  <a:schemeClr val="tx1"/>
                </a:solidFill>
              </a:rPr>
              <a:t> = </a:t>
            </a:r>
            <a:r>
              <a:rPr lang="cs-CZ" dirty="0">
                <a:solidFill>
                  <a:schemeClr val="tx1"/>
                </a:solidFill>
              </a:rPr>
              <a:t>sociální interakce a proces dvou čí více stran 			(účastníků), kteří hledají ideální řešení 				přijatelné pro obě či více stran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	          = předpoklady vedoucího pracovníka pro 				vyjednávání (umět prezentovat své názory a 			postoje, aktivně naslouchat, adekvátně 				interpretovat jednání ostatních, analyzovat 			informace, kreativně nalézt a tvořit možné 	  	   	způsoby řešení) 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i="1" u="sng" dirty="0">
                <a:solidFill>
                  <a:schemeClr val="tx1"/>
                </a:solidFill>
              </a:rPr>
              <a:t>řešení problémů</a:t>
            </a:r>
            <a:r>
              <a:rPr lang="cs-CZ" dirty="0">
                <a:solidFill>
                  <a:schemeClr val="tx1"/>
                </a:solidFill>
              </a:rPr>
              <a:t> = ve skupině přináší vedoucímu 					       pracovníkovi výhodu v možnosti různých 			       úhlů pohledu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166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0853869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242710"/>
            <a:ext cx="8698842" cy="661528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Mezi nejvyužívanější techniku tvorby nápadů patří </a:t>
            </a:r>
            <a:r>
              <a:rPr lang="cs-CZ" b="1" dirty="0">
                <a:solidFill>
                  <a:schemeClr val="tx1"/>
                </a:solidFill>
              </a:rPr>
              <a:t>brainstorming.</a:t>
            </a: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Základem brainstormingu je hledání nápadů ve skupině s podmínkou odloženého hodnocení, což znamená, že jeho účastníci vyslovují veškeré myšlenky a nápady, které se pak dále mohou rozvíjet či měnit a následně vést ke výsledku. 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Základní pravidla brainstormingu:</a:t>
            </a:r>
          </a:p>
          <a:p>
            <a:pPr algn="just">
              <a:buFontTx/>
              <a:buChar char="-"/>
            </a:pPr>
            <a:r>
              <a:rPr lang="cs-CZ" i="1" dirty="0">
                <a:solidFill>
                  <a:schemeClr val="tx1"/>
                </a:solidFill>
              </a:rPr>
              <a:t>zákaz kritiky</a:t>
            </a:r>
          </a:p>
          <a:p>
            <a:pPr algn="just">
              <a:buFontTx/>
              <a:buChar char="-"/>
            </a:pPr>
            <a:r>
              <a:rPr lang="cs-CZ" i="1" dirty="0">
                <a:solidFill>
                  <a:schemeClr val="tx1"/>
                </a:solidFill>
              </a:rPr>
              <a:t>„čím více, tím lépe“, předpokladem nalezení vhodného řešení 				  problému je co největší počet nápadů</a:t>
            </a:r>
          </a:p>
          <a:p>
            <a:pPr algn="just">
              <a:buFontTx/>
              <a:buChar char="-"/>
            </a:pPr>
            <a:r>
              <a:rPr lang="cs-CZ" i="1" dirty="0">
                <a:solidFill>
                  <a:schemeClr val="tx1"/>
                </a:solidFill>
              </a:rPr>
              <a:t>podpora neobvyklého</a:t>
            </a:r>
            <a:r>
              <a:rPr lang="cs-CZ" dirty="0">
                <a:solidFill>
                  <a:schemeClr val="tx1"/>
                </a:solidFill>
              </a:rPr>
              <a:t> – žádný nápad není hloupý či absurdní, 				        protože může vést k dalšímu nápadu</a:t>
            </a:r>
          </a:p>
          <a:p>
            <a:pPr algn="just">
              <a:buFontTx/>
              <a:buChar char="-"/>
            </a:pPr>
            <a:r>
              <a:rPr lang="cs-CZ" i="1" dirty="0">
                <a:solidFill>
                  <a:schemeClr val="tx1"/>
                </a:solidFill>
              </a:rPr>
              <a:t>kombinování</a:t>
            </a:r>
            <a:r>
              <a:rPr lang="cs-CZ" dirty="0">
                <a:solidFill>
                  <a:schemeClr val="tx1"/>
                </a:solidFill>
              </a:rPr>
              <a:t> – několik nápadů lze zkombinovat do jednoho 			     finálního návrhu řešení, synergický efekt 			     (znamená spolupráci, společné působení, kdy 			     výsledný účinek současně působících složek je 			     větší než souhrn účinků jednotlivých složek) 			     1+1=3</a:t>
            </a:r>
            <a:endParaRPr lang="cs-CZ" i="1" dirty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		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167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4412438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338328"/>
            <a:ext cx="8698842" cy="6181344"/>
          </a:xfrm>
        </p:spPr>
        <p:txBody>
          <a:bodyPr>
            <a:normAutofit/>
          </a:bodyPr>
          <a:lstStyle/>
          <a:p>
            <a:pPr marL="457200" indent="-457200" algn="just">
              <a:buClr>
                <a:schemeClr val="tx2">
                  <a:lumMod val="75000"/>
                </a:schemeClr>
              </a:buClr>
              <a:buFont typeface="+mj-lt"/>
              <a:buAutoNum type="alphaUcPeriod" startAt="2"/>
            </a:pPr>
            <a:r>
              <a:rPr lang="cs-CZ" i="1" dirty="0">
                <a:solidFill>
                  <a:schemeClr val="tx1"/>
                </a:solidFill>
              </a:rPr>
              <a:t>Řešení konfliktů</a:t>
            </a:r>
          </a:p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	= </a:t>
            </a:r>
            <a:r>
              <a:rPr lang="cs-CZ" dirty="0">
                <a:solidFill>
                  <a:schemeClr val="tx1"/>
                </a:solidFill>
              </a:rPr>
              <a:t>řešení personálních sporů je nedílnou součástí práce 	 	    manažerů, a to především na liniových úrovních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= pro vedoucího pracovníka v roli prostředníka je 		  	   nezbytné, aby vždy zachoval svoji </a:t>
            </a:r>
            <a:r>
              <a:rPr lang="cs-CZ" b="1" dirty="0">
                <a:solidFill>
                  <a:schemeClr val="tx1"/>
                </a:solidFill>
              </a:rPr>
              <a:t>neutralitu</a:t>
            </a:r>
            <a:r>
              <a:rPr lang="cs-CZ" dirty="0">
                <a:solidFill>
                  <a:schemeClr val="tx1"/>
                </a:solidFill>
              </a:rPr>
              <a:t>, aby během 	   argumentace dával všem stejný časový prostor, byl 	  	   nestranný, měl své emoce pod kontrolou.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= během řešení konfliktu je třeba, aby vedoucí pracovník 	 	    využíval tyto oblasti: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	- </a:t>
            </a:r>
            <a:r>
              <a:rPr lang="cs-CZ" b="1" dirty="0">
                <a:solidFill>
                  <a:schemeClr val="tx1"/>
                </a:solidFill>
              </a:rPr>
              <a:t>technika aktivního naslouchání</a:t>
            </a:r>
            <a:r>
              <a:rPr lang="cs-CZ" dirty="0">
                <a:solidFill>
                  <a:schemeClr val="tx1"/>
                </a:solidFill>
              </a:rPr>
              <a:t> (povzbuzení, 				stimulace, objasnění, parafrázování, 				zrcadlení, shrnutí, ocenění)</a:t>
            </a:r>
            <a:endParaRPr lang="cs-CZ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		- technika </a:t>
            </a:r>
            <a:r>
              <a:rPr lang="cs-CZ" b="1" dirty="0" err="1">
                <a:solidFill>
                  <a:schemeClr val="tx1"/>
                </a:solidFill>
              </a:rPr>
              <a:t>přerámcování</a:t>
            </a:r>
            <a:endParaRPr lang="cs-CZ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			</a:t>
            </a:r>
            <a:r>
              <a:rPr lang="cs-CZ" dirty="0">
                <a:solidFill>
                  <a:schemeClr val="tx1"/>
                </a:solidFill>
              </a:rPr>
              <a:t>převedení problematických výroků účastníka 			konfliktu do neutrálního jazyka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168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-675456"/>
            <a:ext cx="8229600" cy="1013784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9453373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692696"/>
            <a:ext cx="8698842" cy="6264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/>
              <a:t>		- </a:t>
            </a:r>
            <a:r>
              <a:rPr lang="cs-CZ" b="1" dirty="0">
                <a:solidFill>
                  <a:schemeClr val="tx1"/>
                </a:solidFill>
              </a:rPr>
              <a:t>práce s otázkami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		při řešení konfliktů je třeba aby vedoucí 				pracovník kladl otázky, je vhodné 					kombinovat otevřené (odpovědi jsou 				jednoslovné) a uzavřené otázky (vyžadují 				odpověď v celých větách)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	</a:t>
            </a:r>
            <a:r>
              <a:rPr lang="cs-CZ" b="1" dirty="0">
                <a:solidFill>
                  <a:schemeClr val="tx1"/>
                </a:solidFill>
              </a:rPr>
              <a:t>- práce s kritikou</a:t>
            </a: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		v případě, že vedoucí pracovník bude 				využívat kritiku svého podřízeného, je 				žádoucí, aby tak činil citlivě a s respektem 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	- </a:t>
            </a:r>
            <a:r>
              <a:rPr lang="cs-CZ" b="1" dirty="0">
                <a:solidFill>
                  <a:schemeClr val="tx1"/>
                </a:solidFill>
              </a:rPr>
              <a:t>zvládání krizových momentů</a:t>
            </a: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			</a:t>
            </a:r>
            <a:r>
              <a:rPr lang="cs-CZ" dirty="0">
                <a:solidFill>
                  <a:schemeClr val="tx1"/>
                </a:solidFill>
              </a:rPr>
              <a:t>při vyhrocené či krizové situaci musí vedoucí 			pracovník dodržovat pravidla </a:t>
            </a:r>
            <a:endParaRPr lang="cs-CZ" b="1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lphaUcPeriod" startAt="3"/>
            </a:pPr>
            <a:endParaRPr lang="cs-CZ" i="1" dirty="0"/>
          </a:p>
          <a:p>
            <a:pPr marL="0" indent="0" algn="just">
              <a:buNone/>
            </a:pPr>
            <a:r>
              <a:rPr lang="cs-CZ" i="1" dirty="0"/>
              <a:t>	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169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5436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7063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5BD1A1D2-B1EF-46E5-B916-90CBA826F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56792"/>
            <a:ext cx="8496943" cy="5058496"/>
          </a:xfrm>
        </p:spPr>
        <p:txBody>
          <a:bodyPr>
            <a:noAutofit/>
          </a:bodyPr>
          <a:lstStyle/>
          <a:p>
            <a:pPr algn="just"/>
            <a:r>
              <a:rPr lang="cs-CZ" dirty="0">
                <a:solidFill>
                  <a:schemeClr val="tx1"/>
                </a:solidFill>
              </a:rPr>
              <a:t>Období tzv.  „DOKONALÉHO PODNIKU“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zaměstnanci mají možnost podílet se na vedení podniku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do řízení podniku se zapojují manažeři se svými zkušenostmi a ověřenými postupy vedení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managment se přetváří z vědy na umění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v druhé polovině 70. let minulého století se v managementu začal používat pojem „GLOBALIZACE“ = spolupráce a konkurence na celosvětové úrovni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80. léta 20. století je počátek dominantního postavení zákazníka ve vztahu nabídky a poptávky. Nabídka převyšovala poptávku.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Na přelomu století je již běžné podílnictví zaměstnanců na zisku podniku – zaměstnanecké akcie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628B3CF-5F32-41B2-839D-906DA5190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FA221BC-F77D-48D3-BFBB-F549DB4CA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17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54420C73-8112-4240-A249-AC0C892BC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Autofit/>
          </a:bodyPr>
          <a:lstStyle/>
          <a:p>
            <a:r>
              <a:rPr lang="cs-CZ" sz="5400" dirty="0"/>
              <a:t>Management konce </a:t>
            </a:r>
            <a:br>
              <a:rPr lang="cs-CZ" sz="5400" dirty="0"/>
            </a:br>
            <a:r>
              <a:rPr lang="cs-CZ" sz="5400" dirty="0"/>
              <a:t>20. století</a:t>
            </a:r>
          </a:p>
        </p:txBody>
      </p:sp>
    </p:spTree>
    <p:extLst>
      <p:ext uri="{BB962C8B-B14F-4D97-AF65-F5344CB8AC3E}">
        <p14:creationId xmlns:p14="http://schemas.microsoft.com/office/powerpoint/2010/main" val="3847000067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764704"/>
            <a:ext cx="8698842" cy="5976664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Clr>
                <a:schemeClr val="tx2">
                  <a:lumMod val="75000"/>
                </a:schemeClr>
              </a:buClr>
              <a:buFont typeface="+mj-lt"/>
              <a:buAutoNum type="alphaUcPeriod" startAt="3"/>
            </a:pPr>
            <a:r>
              <a:rPr lang="cs-CZ" sz="2600" i="1" dirty="0">
                <a:solidFill>
                  <a:schemeClr val="tx1"/>
                </a:solidFill>
              </a:rPr>
              <a:t>Příprava a vedení porad</a:t>
            </a:r>
          </a:p>
          <a:p>
            <a:pPr marL="0" indent="0" algn="just">
              <a:buNone/>
            </a:pPr>
            <a:r>
              <a:rPr lang="cs-CZ" sz="2600" i="1" dirty="0">
                <a:solidFill>
                  <a:schemeClr val="tx1"/>
                </a:solidFill>
              </a:rPr>
              <a:t>	= </a:t>
            </a:r>
            <a:r>
              <a:rPr lang="cs-CZ" sz="2600" dirty="0">
                <a:solidFill>
                  <a:schemeClr val="tx1"/>
                </a:solidFill>
              </a:rPr>
              <a:t>příprava porady zahrnuje vyjasnění a formulace cíle 	 	   porady</a:t>
            </a:r>
          </a:p>
          <a:p>
            <a:pPr marL="0" indent="0" algn="just">
              <a:buNone/>
            </a:pPr>
            <a:r>
              <a:rPr lang="cs-CZ" sz="2600" dirty="0">
                <a:solidFill>
                  <a:schemeClr val="tx1"/>
                </a:solidFill>
              </a:rPr>
              <a:t>	= obecná pravidla vedení porady:</a:t>
            </a:r>
          </a:p>
          <a:p>
            <a:pPr marL="0" indent="0" algn="just">
              <a:buNone/>
            </a:pPr>
            <a:r>
              <a:rPr lang="cs-CZ" sz="2600" dirty="0">
                <a:solidFill>
                  <a:schemeClr val="tx1"/>
                </a:solidFill>
              </a:rPr>
              <a:t>	</a:t>
            </a:r>
            <a:r>
              <a:rPr lang="cs-CZ" sz="2600" i="1" dirty="0">
                <a:solidFill>
                  <a:schemeClr val="tx1"/>
                </a:solidFill>
              </a:rPr>
              <a:t>	- </a:t>
            </a:r>
            <a:r>
              <a:rPr lang="cs-CZ" sz="2600" b="1" dirty="0">
                <a:solidFill>
                  <a:schemeClr val="tx1"/>
                </a:solidFill>
              </a:rPr>
              <a:t>dodržovat čas </a:t>
            </a:r>
            <a:r>
              <a:rPr lang="cs-CZ" sz="2600" dirty="0">
                <a:solidFill>
                  <a:schemeClr val="tx1"/>
                </a:solidFill>
              </a:rPr>
              <a:t>(prodloužit, pouze se svolením 					    účastníků porady)</a:t>
            </a:r>
            <a:endParaRPr lang="cs-CZ" sz="26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sz="2600" b="1" dirty="0">
                <a:solidFill>
                  <a:schemeClr val="tx1"/>
                </a:solidFill>
              </a:rPr>
              <a:t>		- vždy hovoří jen jeden účastník</a:t>
            </a:r>
          </a:p>
          <a:p>
            <a:pPr marL="0" indent="0" algn="just">
              <a:buNone/>
            </a:pPr>
            <a:r>
              <a:rPr lang="cs-CZ" sz="2600" b="1" dirty="0">
                <a:solidFill>
                  <a:schemeClr val="tx1"/>
                </a:solidFill>
              </a:rPr>
              <a:t>		- podporovat aktivní účast všech zúčastněných</a:t>
            </a:r>
          </a:p>
          <a:p>
            <a:pPr marL="0" indent="0" algn="just">
              <a:buNone/>
            </a:pPr>
            <a:r>
              <a:rPr lang="cs-CZ" sz="2600" b="1" dirty="0">
                <a:solidFill>
                  <a:schemeClr val="tx1"/>
                </a:solidFill>
              </a:rPr>
              <a:t>		- zákaz komentování nebo hodnocení informací</a:t>
            </a:r>
          </a:p>
          <a:p>
            <a:pPr marL="0" indent="0" algn="just">
              <a:buNone/>
            </a:pPr>
            <a:r>
              <a:rPr lang="cs-CZ" sz="2600" b="1" dirty="0">
                <a:solidFill>
                  <a:schemeClr val="tx1"/>
                </a:solidFill>
              </a:rPr>
              <a:t>		- podpora dotazování nebo kladení otázek</a:t>
            </a:r>
          </a:p>
          <a:p>
            <a:pPr marL="0" indent="0" algn="just">
              <a:buNone/>
            </a:pPr>
            <a:r>
              <a:rPr lang="cs-CZ" sz="2600" b="1" dirty="0">
                <a:solidFill>
                  <a:schemeClr val="tx1"/>
                </a:solidFill>
              </a:rPr>
              <a:t>		- hlavní informace je vhodné vizualizovat</a:t>
            </a:r>
          </a:p>
          <a:p>
            <a:pPr marL="0" indent="0" algn="just">
              <a:buNone/>
            </a:pPr>
            <a:r>
              <a:rPr lang="cs-CZ" sz="2600" b="1" dirty="0">
                <a:solidFill>
                  <a:schemeClr val="tx1"/>
                </a:solidFill>
              </a:rPr>
              <a:t>		- v případě, že je třeba příprava zaměstnanců na 			  poradu, je nutné v předstihu poskytnout potřebné 		  písemné informace</a:t>
            </a:r>
          </a:p>
          <a:p>
            <a:pPr marL="0" indent="0" algn="just">
              <a:buNone/>
            </a:pPr>
            <a:r>
              <a:rPr lang="cs-CZ" sz="2600" b="1" dirty="0">
                <a:solidFill>
                  <a:schemeClr val="tx1"/>
                </a:solidFill>
              </a:rPr>
              <a:t>	</a:t>
            </a:r>
            <a:r>
              <a:rPr lang="cs-CZ" b="1" dirty="0"/>
              <a:t>	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170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0029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454723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692696"/>
            <a:ext cx="8698842" cy="6165304"/>
          </a:xfrm>
        </p:spPr>
        <p:txBody>
          <a:bodyPr/>
          <a:lstStyle/>
          <a:p>
            <a:pPr marL="0" lvl="0" indent="0" algn="just">
              <a:buClr>
                <a:srgbClr val="31B6FD"/>
              </a:buClr>
              <a:buNone/>
            </a:pPr>
            <a:r>
              <a:rPr lang="cs-CZ" sz="2000" b="1" dirty="0">
                <a:solidFill>
                  <a:srgbClr val="073E87"/>
                </a:solidFill>
              </a:rPr>
              <a:t>		</a:t>
            </a:r>
            <a:r>
              <a:rPr lang="cs-CZ" sz="2000" b="1" dirty="0" smtClean="0">
                <a:solidFill>
                  <a:srgbClr val="073E87"/>
                </a:solidFill>
              </a:rPr>
              <a:t>- </a:t>
            </a:r>
            <a:r>
              <a:rPr lang="cs-CZ" b="1" dirty="0" smtClean="0">
                <a:solidFill>
                  <a:schemeClr val="tx1"/>
                </a:solidFill>
              </a:rPr>
              <a:t>na začátku porady kontrolovat splnění zadaných 		   úkolů</a:t>
            </a:r>
          </a:p>
          <a:p>
            <a:pPr marL="0" lvl="0" indent="0" algn="just">
              <a:buClr>
                <a:srgbClr val="31B6FD"/>
              </a:buClr>
              <a:buNone/>
            </a:pPr>
            <a:r>
              <a:rPr lang="cs-CZ" b="1" dirty="0" smtClean="0">
                <a:solidFill>
                  <a:schemeClr val="tx1"/>
                </a:solidFill>
              </a:rPr>
              <a:t>		- je-li některý účastník úkolován, je třeba ověřit, 			  zda zadanému úkolu rozumí</a:t>
            </a:r>
          </a:p>
          <a:p>
            <a:pPr marL="0" lvl="0" indent="0" algn="just">
              <a:buClr>
                <a:srgbClr val="31B6FD"/>
              </a:buClr>
              <a:buNone/>
            </a:pPr>
            <a:r>
              <a:rPr lang="cs-CZ" b="1" dirty="0" smtClean="0">
                <a:solidFill>
                  <a:schemeClr val="tx1"/>
                </a:solidFill>
              </a:rPr>
              <a:t>		- úkolovat pouze přítomné účastníky</a:t>
            </a:r>
          </a:p>
          <a:p>
            <a:pPr marL="0" lvl="0" indent="0" algn="just">
              <a:buClr>
                <a:srgbClr val="31B6FD"/>
              </a:buClr>
              <a:buNone/>
            </a:pPr>
            <a:r>
              <a:rPr lang="cs-CZ" b="1" dirty="0" smtClean="0">
                <a:solidFill>
                  <a:schemeClr val="tx1"/>
                </a:solidFill>
              </a:rPr>
              <a:t>		- z každé porady je vyhotoven zápis a předán všem 		   účastníkům porady a případně dalším 				   zainteresovaným osobám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171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165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8164679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5E20A3AA-24D2-4AB7-9A0F-9DB2EF7E7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4281339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= </a:t>
            </a:r>
            <a:r>
              <a:rPr lang="cs-CZ" dirty="0">
                <a:solidFill>
                  <a:schemeClr val="tx1"/>
                </a:solidFill>
              </a:rPr>
              <a:t>je proces, jehož cílem je zefektivnění průběhu zavádění změny v  organizaci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= je založen na identifikaci rozdílů mezi skutečným stavem a ideálním stavem dané oblasti organizace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= nejdůležitějším prvkem v managementu, tedy v řízení změn, jsou lidské zdroje – pracovníci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= odpor ke změnám může probíhat aktivně (oponování, hádky, kritika, apod.), ale i pasívně (lpění na zavedených postupech, záměrné oddalování přijetí nových postupů, ignorování, apod.) 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E12FB95-D084-4DB8-BE27-D33E87A47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3EC8E8-B002-436D-ACD4-C8C56C0DF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172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E39B1B5-B068-4BE0-BB62-AA41C3FDB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b="1" dirty="0"/>
              <a:t>Řízení změny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4050194828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A95BF174-E3D7-4BE3-94B8-1FA50C4206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182950"/>
              </p:ext>
            </p:extLst>
          </p:nvPr>
        </p:nvGraphicFramePr>
        <p:xfrm>
          <a:off x="215900" y="1412776"/>
          <a:ext cx="8677275" cy="4536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E12FB95-D084-4DB8-BE27-D33E87A47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3EC8E8-B002-436D-ACD4-C8C56C0DF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173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E39B1B5-B068-4BE0-BB62-AA41C3FDB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38328"/>
            <a:ext cx="8435975" cy="1252728"/>
          </a:xfrm>
        </p:spPr>
        <p:txBody>
          <a:bodyPr>
            <a:normAutofit fontScale="90000"/>
          </a:bodyPr>
          <a:lstStyle/>
          <a:p>
            <a:pPr lvl="0" algn="just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cs-CZ" sz="2400" dirty="0">
                <a:solidFill>
                  <a:srgbClr val="073E87"/>
                </a:solidFill>
                <a:ea typeface="+mn-ea"/>
                <a:cs typeface="+mn-cs"/>
              </a:rPr>
              <a:t>= </a:t>
            </a:r>
            <a:r>
              <a:rPr lang="cs-CZ" sz="2700" dirty="0">
                <a:solidFill>
                  <a:srgbClr val="073E87"/>
                </a:solidFill>
                <a:ea typeface="+mn-ea"/>
                <a:cs typeface="+mn-cs"/>
              </a:rPr>
              <a:t>je žádoucí brát v úvahu, že na začátku implantace změny organizace je 80% pracovníků v negativním postoji </a:t>
            </a:r>
            <a:r>
              <a:rPr lang="cs-CZ" sz="2700" dirty="0" err="1">
                <a:solidFill>
                  <a:srgbClr val="073E87"/>
                </a:solidFill>
                <a:ea typeface="+mn-ea"/>
                <a:cs typeface="+mn-cs"/>
              </a:rPr>
              <a:t>vůč</a:t>
            </a:r>
            <a:r>
              <a:rPr lang="cs-CZ" sz="2700" dirty="0">
                <a:solidFill>
                  <a:srgbClr val="073E87"/>
                </a:solidFill>
                <a:ea typeface="+mn-ea"/>
                <a:cs typeface="+mn-cs"/>
              </a:rPr>
              <a:t> změnám</a:t>
            </a:r>
            <a:br>
              <a:rPr lang="cs-CZ" sz="2700" dirty="0">
                <a:solidFill>
                  <a:srgbClr val="073E87"/>
                </a:solidFill>
                <a:ea typeface="+mn-ea"/>
                <a:cs typeface="+mn-cs"/>
              </a:rPr>
            </a:br>
            <a:r>
              <a:rPr lang="cs-CZ" sz="2700" dirty="0">
                <a:solidFill>
                  <a:srgbClr val="0070C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32452232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5E20A3AA-24D2-4AB7-9A0F-9DB2EF7E7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548680"/>
            <a:ext cx="8640959" cy="59709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Při řízení změny v organizaci využívají manažéři různé modely řízení změn, které jsou určitými vodítky v celém procesu změny. 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Koncept čtyř fází změny, kde je změna považována za cyklický proces, která má čtyři fáze a který klade velký důraz především na lidské zdroje. Hlavní myšlenkou tohoto modelu je, že pro každou fázi procesu změny je třeba najít klíčového pracovníka (postavu), který danou fázi zrealizuje.       </a:t>
            </a: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Fáze prosazení nápadu</a:t>
            </a: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i="1" dirty="0">
                <a:solidFill>
                  <a:schemeClr val="tx1"/>
                </a:solidFill>
              </a:rPr>
              <a:t>klíčová postava – </a:t>
            </a:r>
            <a:r>
              <a:rPr lang="cs-CZ" u="sng" dirty="0">
                <a:solidFill>
                  <a:schemeClr val="tx1"/>
                </a:solidFill>
              </a:rPr>
              <a:t>MISIONÁŘ</a:t>
            </a:r>
            <a:r>
              <a:rPr lang="cs-CZ" dirty="0">
                <a:solidFill>
                  <a:schemeClr val="tx1"/>
                </a:solidFill>
              </a:rPr>
              <a:t> má přesvědčovací schopnosti, 			     často neformální autorita, zná kolektiv  </a:t>
            </a: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Fáze využití autority ke změně</a:t>
            </a: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	</a:t>
            </a:r>
            <a:r>
              <a:rPr lang="cs-CZ" i="1" dirty="0">
                <a:solidFill>
                  <a:schemeClr val="tx1"/>
                </a:solidFill>
              </a:rPr>
              <a:t>klíčová postava – </a:t>
            </a:r>
            <a:r>
              <a:rPr lang="cs-CZ" u="sng" dirty="0">
                <a:solidFill>
                  <a:schemeClr val="tx1"/>
                </a:solidFill>
              </a:rPr>
              <a:t>AUTOKRAT </a:t>
            </a:r>
            <a:r>
              <a:rPr lang="cs-CZ" dirty="0">
                <a:solidFill>
                  <a:schemeClr val="tx1"/>
                </a:solidFill>
              </a:rPr>
              <a:t> vedoucí pracovník, jehož				     autorita je dána pravomocemi</a:t>
            </a:r>
            <a:endParaRPr lang="cs-CZ" b="1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E12FB95-D084-4DB8-BE27-D33E87A47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3EC8E8-B002-436D-ACD4-C8C56C0DF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174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E39B1B5-B068-4BE0-BB62-AA41C3FDB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441027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5E20A3AA-24D2-4AB7-9A0F-9DB2EF7E7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476672"/>
            <a:ext cx="8568951" cy="564949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Fáze zakotvení změny</a:t>
            </a: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	</a:t>
            </a:r>
            <a:r>
              <a:rPr lang="cs-CZ" i="1" dirty="0">
                <a:solidFill>
                  <a:schemeClr val="tx1"/>
                </a:solidFill>
              </a:rPr>
              <a:t>klíčová postava </a:t>
            </a:r>
            <a:r>
              <a:rPr lang="cs-CZ" u="sng" dirty="0">
                <a:solidFill>
                  <a:schemeClr val="tx1"/>
                </a:solidFill>
              </a:rPr>
              <a:t>ARCHITEKT</a:t>
            </a:r>
            <a:r>
              <a:rPr lang="cs-CZ" dirty="0">
                <a:solidFill>
                  <a:schemeClr val="tx1"/>
                </a:solidFill>
              </a:rPr>
              <a:t> autor designu změny systému, 			  musí mít dostatek informací nebo znát 				  stávající systém</a:t>
            </a:r>
            <a:endParaRPr lang="cs-CZ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Fáze vytvoření příznivé kultury pro změnu</a:t>
            </a:r>
            <a:r>
              <a:rPr lang="cs-CZ" dirty="0">
                <a:solidFill>
                  <a:schemeClr val="tx1"/>
                </a:solidFill>
              </a:rPr>
              <a:t>     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i="1" dirty="0">
                <a:solidFill>
                  <a:schemeClr val="tx1"/>
                </a:solidFill>
              </a:rPr>
              <a:t>klíčová postava –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u="sng" dirty="0">
                <a:solidFill>
                  <a:schemeClr val="tx1"/>
                </a:solidFill>
              </a:rPr>
              <a:t>PEDAGOG</a:t>
            </a:r>
            <a:r>
              <a:rPr lang="cs-CZ" dirty="0">
                <a:solidFill>
                  <a:schemeClr val="tx1"/>
                </a:solidFill>
              </a:rPr>
              <a:t> podílí se a vede pracovníky při 			     vytváření přízniví organizační kultury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Z hlediska délky období dělíme plánování na 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i="1" dirty="0">
                <a:solidFill>
                  <a:schemeClr val="tx1"/>
                </a:solidFill>
              </a:rPr>
              <a:t>krátkodobé </a:t>
            </a:r>
            <a:r>
              <a:rPr lang="cs-CZ" dirty="0">
                <a:solidFill>
                  <a:schemeClr val="tx1"/>
                </a:solidFill>
              </a:rPr>
              <a:t>- (využívají se v případě okamžitého řešení nebo 			  plánování v horizontu týdne až měsíce, 				  maximálně 1 roku)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i="1" dirty="0">
                <a:solidFill>
                  <a:schemeClr val="tx1"/>
                </a:solidFill>
              </a:rPr>
              <a:t>střednědobé</a:t>
            </a:r>
            <a:r>
              <a:rPr lang="cs-CZ" dirty="0">
                <a:solidFill>
                  <a:schemeClr val="tx1"/>
                </a:solidFill>
              </a:rPr>
              <a:t> - v období 1 – 5 let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i="1" dirty="0">
                <a:solidFill>
                  <a:schemeClr val="tx1"/>
                </a:solidFill>
              </a:rPr>
              <a:t>dlouhodobé</a:t>
            </a:r>
            <a:r>
              <a:rPr lang="cs-CZ" dirty="0">
                <a:solidFill>
                  <a:schemeClr val="tx1"/>
                </a:solidFill>
              </a:rPr>
              <a:t>  - období delší jak 5 let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E12FB95-D084-4DB8-BE27-D33E87A47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3EC8E8-B002-436D-ACD4-C8C56C0DF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175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E39B1B5-B068-4BE0-BB62-AA41C3FDB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771213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5E20A3AA-24D2-4AB7-9A0F-9DB2EF7E7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42710"/>
            <a:ext cx="8568952" cy="63725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Z hlediska času rozlišujeme plánování:</a:t>
            </a:r>
          </a:p>
          <a:p>
            <a:pPr marL="457200" indent="-457200"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cs-CZ" b="1" i="1" dirty="0" err="1">
                <a:solidFill>
                  <a:schemeClr val="tx1"/>
                </a:solidFill>
              </a:rPr>
              <a:t>Prognózové</a:t>
            </a:r>
            <a:endParaRPr lang="cs-CZ" b="1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i="1" dirty="0">
                <a:solidFill>
                  <a:schemeClr val="tx1"/>
                </a:solidFill>
              </a:rPr>
              <a:t>	</a:t>
            </a:r>
            <a:r>
              <a:rPr lang="cs-CZ" dirty="0">
                <a:solidFill>
                  <a:schemeClr val="tx1"/>
                </a:solidFill>
              </a:rPr>
              <a:t>metoda předpovídání dlouhodobého vývoje, k tomu se 	využívají různé statistické, kvalitativní metody a technické 	scénáře</a:t>
            </a:r>
            <a:endParaRPr lang="cs-CZ" b="1" i="1" dirty="0">
              <a:solidFill>
                <a:schemeClr val="tx1"/>
              </a:solidFill>
            </a:endParaRPr>
          </a:p>
          <a:p>
            <a:pPr marL="457200" indent="-457200">
              <a:buClr>
                <a:schemeClr val="tx2">
                  <a:lumMod val="75000"/>
                </a:schemeClr>
              </a:buClr>
              <a:buFont typeface="+mj-lt"/>
              <a:buAutoNum type="arabicPeriod" startAt="2"/>
            </a:pPr>
            <a:r>
              <a:rPr lang="cs-CZ" b="1" i="1" dirty="0">
                <a:solidFill>
                  <a:schemeClr val="tx1"/>
                </a:solidFill>
              </a:rPr>
              <a:t>Strategické</a:t>
            </a:r>
          </a:p>
          <a:p>
            <a:pPr marL="0" indent="0" algn="just">
              <a:buNone/>
            </a:pPr>
            <a:r>
              <a:rPr lang="cs-CZ" b="1" i="1" dirty="0">
                <a:solidFill>
                  <a:schemeClr val="tx1"/>
                </a:solidFill>
              </a:rPr>
              <a:t>	</a:t>
            </a:r>
            <a:r>
              <a:rPr lang="cs-CZ" dirty="0">
                <a:solidFill>
                  <a:schemeClr val="tx1"/>
                </a:solidFill>
              </a:rPr>
              <a:t>navazuje na strategické cíle organizace, má dlouhodobý 	charakter </a:t>
            </a:r>
          </a:p>
          <a:p>
            <a:pPr marL="457200" indent="-457200" algn="just">
              <a:buClr>
                <a:schemeClr val="tx2">
                  <a:lumMod val="75000"/>
                </a:schemeClr>
              </a:buClr>
              <a:buFont typeface="+mj-lt"/>
              <a:buAutoNum type="arabicPeriod" startAt="3"/>
            </a:pPr>
            <a:r>
              <a:rPr lang="cs-CZ" b="1" i="1" dirty="0">
                <a:solidFill>
                  <a:schemeClr val="tx1"/>
                </a:solidFill>
              </a:rPr>
              <a:t>Taktické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vychází ze strategického plánování, směřuje k 	uskutečnění strategických cílů organizace, specifikuje a 	konkretizuje cíle a prostředky k jejich dosažení</a:t>
            </a:r>
          </a:p>
          <a:p>
            <a:pPr marL="457200" indent="-457200" algn="just">
              <a:buClr>
                <a:schemeClr val="tx2">
                  <a:lumMod val="75000"/>
                </a:schemeClr>
              </a:buClr>
              <a:buFont typeface="+mj-lt"/>
              <a:buAutoNum type="arabicPeriod" startAt="4"/>
            </a:pPr>
            <a:r>
              <a:rPr lang="cs-CZ" b="1" i="1" dirty="0">
                <a:solidFill>
                  <a:schemeClr val="tx1"/>
                </a:solidFill>
              </a:rPr>
              <a:t>Operativní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vychází z taktického plánování a strategických cílů, 	stanovuje jednotlivé kroky termínově rozpracované v 	řadách dnů, má krátkodobý charakter </a:t>
            </a:r>
          </a:p>
          <a:p>
            <a:pPr marL="457200" indent="-457200">
              <a:buFont typeface="+mj-lt"/>
              <a:buAutoNum type="arabicPeriod" startAt="4"/>
            </a:pPr>
            <a:endParaRPr lang="cs-CZ" b="1" i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E12FB95-D084-4DB8-BE27-D33E87A47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3EC8E8-B002-436D-ACD4-C8C56C0DF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176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E39B1B5-B068-4BE0-BB62-AA41C3FDB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242708"/>
            <a:ext cx="8229600" cy="9562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4548265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3"/>
            <a:ext cx="8111155" cy="936104"/>
          </a:xfrm>
        </p:spPr>
        <p:txBody>
          <a:bodyPr>
            <a:noAutofit/>
          </a:bodyPr>
          <a:lstStyle/>
          <a:p>
            <a:pPr marL="457200" lvl="0" indent="-457200" algn="ctr">
              <a:spcBef>
                <a:spcPct val="20000"/>
              </a:spcBef>
            </a:pPr>
            <a:r>
              <a:rPr lang="cs-CZ" sz="2400" b="1" dirty="0">
                <a:solidFill>
                  <a:srgbClr val="31B6FD">
                    <a:lumMod val="50000"/>
                  </a:srgbClr>
                </a:solidFill>
                <a:ea typeface="+mn-ea"/>
                <a:cs typeface="+mn-cs"/>
              </a:rPr>
              <a:t/>
            </a:r>
            <a:br>
              <a:rPr lang="cs-CZ" sz="2400" b="1" dirty="0">
                <a:solidFill>
                  <a:srgbClr val="31B6FD">
                    <a:lumMod val="50000"/>
                  </a:srgbClr>
                </a:solidFill>
                <a:ea typeface="+mn-ea"/>
                <a:cs typeface="+mn-cs"/>
              </a:rPr>
            </a:b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611560" y="1556792"/>
            <a:ext cx="8064896" cy="5058496"/>
          </a:xfrm>
        </p:spPr>
        <p:txBody>
          <a:bodyPr>
            <a:noAutofit/>
          </a:bodyPr>
          <a:lstStyle/>
          <a:p>
            <a:pPr algn="just">
              <a:buClr>
                <a:schemeClr val="tx2">
                  <a:lumMod val="50000"/>
                </a:schemeClr>
              </a:buClr>
            </a:pPr>
            <a:endParaRPr lang="cs-CZ" sz="2000" i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Clr>
                <a:schemeClr val="tx2">
                  <a:lumMod val="50000"/>
                </a:schemeClr>
              </a:buClr>
            </a:pPr>
            <a:endParaRPr lang="cs-CZ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cs-CZ" sz="2400" dirty="0">
                <a:solidFill>
                  <a:srgbClr val="002060"/>
                </a:solidFill>
              </a:rPr>
              <a:t>Děkuji za pozornost</a:t>
            </a:r>
          </a:p>
          <a:p>
            <a:pPr algn="ctr"/>
            <a:endParaRPr lang="cs-CZ" sz="2400" dirty="0">
              <a:solidFill>
                <a:srgbClr val="002060"/>
              </a:solidFill>
            </a:endParaRPr>
          </a:p>
          <a:p>
            <a:pPr algn="ctr">
              <a:spcBef>
                <a:spcPts val="0"/>
              </a:spcBef>
            </a:pPr>
            <a:r>
              <a:rPr lang="cs-CZ" sz="2400" dirty="0">
                <a:solidFill>
                  <a:srgbClr val="002060"/>
                </a:solidFill>
              </a:rPr>
              <a:t>Ing. Jovana Exnerová</a:t>
            </a:r>
          </a:p>
          <a:p>
            <a:pPr algn="ctr">
              <a:spcBef>
                <a:spcPts val="0"/>
              </a:spcBef>
            </a:pPr>
            <a:r>
              <a:rPr lang="cs-CZ" sz="2400" dirty="0">
                <a:solidFill>
                  <a:srgbClr val="002060"/>
                </a:solidFill>
              </a:rPr>
              <a:t>JovanaV@seznam.cz</a:t>
            </a:r>
          </a:p>
          <a:p>
            <a:pPr algn="just">
              <a:buClr>
                <a:schemeClr val="tx2">
                  <a:lumMod val="50000"/>
                </a:schemeClr>
              </a:buClr>
            </a:pPr>
            <a:endParaRPr lang="cs-CZ" sz="2000" i="1" dirty="0">
              <a:solidFill>
                <a:schemeClr val="tx1"/>
              </a:solidFill>
            </a:endParaRPr>
          </a:p>
          <a:p>
            <a:pPr algn="ctr">
              <a:buClr>
                <a:schemeClr val="tx2">
                  <a:lumMod val="50000"/>
                </a:schemeClr>
              </a:buClr>
            </a:pPr>
            <a:endParaRPr lang="cs-CZ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AutoNum type="alphaLcParenR"/>
            </a:pPr>
            <a:endParaRPr lang="cs-CZ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AutoNum type="alphaLcParenR"/>
            </a:pPr>
            <a:endParaRPr lang="cs-CZ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AutoNum type="alphaLcParenR"/>
            </a:pPr>
            <a:endParaRPr lang="cs-CZ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AutoNum type="alphaLcParenR"/>
            </a:pPr>
            <a:endParaRPr lang="cs-CZ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AutoNum type="alphaLcParenR"/>
            </a:pPr>
            <a:endParaRPr lang="cs-CZ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AutoNum type="alphaLcParenR"/>
            </a:pPr>
            <a:endParaRPr lang="cs-CZ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AutoNum type="alphaLcParenR"/>
            </a:pPr>
            <a:endParaRPr lang="cs-CZ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+mj-lt"/>
              <a:buAutoNum type="alphaLcParenR"/>
            </a:pPr>
            <a:endParaRPr lang="cs-CZ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+mj-lt"/>
              <a:buAutoNum type="alphaLcParenR"/>
            </a:pPr>
            <a:endParaRPr lang="cs-CZ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lphaLcParenR"/>
            </a:pPr>
            <a:endParaRPr lang="cs-CZ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32656"/>
            <a:ext cx="6461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177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0594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FD8C76-ABF3-4E1C-888D-7ECAE6648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6C8FC41-AB68-42B7-AB6E-E5213579C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4247328" cy="125272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tx1"/>
                </a:solidFill>
              </a:rPr>
              <a:t>Peter Ferdinand </a:t>
            </a:r>
            <a:r>
              <a:rPr lang="cs-CZ" sz="3600" b="1" dirty="0" err="1">
                <a:solidFill>
                  <a:schemeClr val="tx1"/>
                </a:solidFill>
              </a:rPr>
              <a:t>Drucker</a:t>
            </a:r>
            <a:r>
              <a:rPr lang="cs-CZ" sz="36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0" name="Zástupný obsah 9" descr="Obsah obrázku muž, vojenská uniforma, oblek, starší&#10;&#10;Popis byl vytvořen automaticky">
            <a:extLst>
              <a:ext uri="{FF2B5EF4-FFF2-40B4-BE49-F238E27FC236}">
                <a16:creationId xmlns:a16="http://schemas.microsoft.com/office/drawing/2014/main" id="{8B28BC62-1BB0-411B-B6DD-4D64BAB7EC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93496"/>
            <a:ext cx="3888432" cy="3926176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DF99332-3588-4A09-9F5E-35BEF52B5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8200" y="1124745"/>
            <a:ext cx="3822192" cy="1080120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chemeClr val="tx1"/>
                </a:solidFill>
              </a:rPr>
              <a:t>Henry </a:t>
            </a:r>
            <a:r>
              <a:rPr lang="cs-CZ" sz="3600" b="1" dirty="0" err="1">
                <a:solidFill>
                  <a:schemeClr val="tx1"/>
                </a:solidFill>
              </a:rPr>
              <a:t>Mintzberg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12" name="Zástupný obsah 11" descr="Obsah obrázku muž, zeď, interiér, osoba&#10;&#10;Popis byl vytvořen automaticky">
            <a:extLst>
              <a:ext uri="{FF2B5EF4-FFF2-40B4-BE49-F238E27FC236}">
                <a16:creationId xmlns:a16="http://schemas.microsoft.com/office/drawing/2014/main" id="{EB52A342-DBCB-4256-BFFC-46F76135080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593496"/>
            <a:ext cx="3312368" cy="3926176"/>
          </a:xfrm>
        </p:spPr>
      </p:pic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CCA2EA70-AC83-4CD3-A203-E8FAA9D07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3F58678B-6B75-4C71-BC25-60639F01E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8845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3A85B2-5D19-4775-84A6-83A57EB99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C40096E-C287-4B08-8CE5-9C0356266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656" y="1412776"/>
            <a:ext cx="3822192" cy="1008112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chemeClr val="tx1"/>
                </a:solidFill>
              </a:rPr>
              <a:t>Philip Kotler</a:t>
            </a:r>
          </a:p>
        </p:txBody>
      </p:sp>
      <p:pic>
        <p:nvPicPr>
          <p:cNvPr id="10" name="Zástupný obsah 9" descr="Obsah obrázku osoba, muž, oblek, stojící&#10;&#10;Popis byl vytvořen automaticky">
            <a:extLst>
              <a:ext uri="{FF2B5EF4-FFF2-40B4-BE49-F238E27FC236}">
                <a16:creationId xmlns:a16="http://schemas.microsoft.com/office/drawing/2014/main" id="{D5B07B3F-B31B-4EB2-9A70-DC02D7E380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20888"/>
            <a:ext cx="3265958" cy="3672407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9C82ED3-F78A-4F23-A92D-BA69656CD1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8200" y="1484784"/>
            <a:ext cx="3822192" cy="936104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John Paul Kotter</a:t>
            </a:r>
            <a:endParaRPr lang="cs-CZ" sz="3600" b="1" dirty="0">
              <a:solidFill>
                <a:schemeClr val="tx1"/>
              </a:solidFill>
            </a:endParaRPr>
          </a:p>
        </p:txBody>
      </p:sp>
      <p:pic>
        <p:nvPicPr>
          <p:cNvPr id="12" name="Zástupný obsah 11" descr="Obsah obrázku osoba, muž, interiér, oblek&#10;&#10;Popis byl vytvořen automaticky">
            <a:extLst>
              <a:ext uri="{FF2B5EF4-FFF2-40B4-BE49-F238E27FC236}">
                <a16:creationId xmlns:a16="http://schemas.microsoft.com/office/drawing/2014/main" id="{67224D6B-4ED3-42E7-A05E-9CE8B59F76A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742" y="2420888"/>
            <a:ext cx="3019666" cy="3672407"/>
          </a:xfrm>
        </p:spPr>
      </p:pic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C922A583-8196-4E58-91AA-83B693902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B28C1C13-1377-4204-8C8F-F05DA6779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677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50170"/>
            <a:ext cx="8136904" cy="1252728"/>
          </a:xfrm>
        </p:spPr>
        <p:txBody>
          <a:bodyPr>
            <a:noAutofit/>
          </a:bodyPr>
          <a:lstStyle/>
          <a:p>
            <a:r>
              <a:rPr lang="cs-CZ" sz="6600" b="1" dirty="0"/>
              <a:t>Management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11560" y="1844824"/>
            <a:ext cx="7992888" cy="4281656"/>
          </a:xfrm>
        </p:spPr>
        <p:txBody>
          <a:bodyPr>
            <a:noAutofit/>
          </a:bodyPr>
          <a:lstStyle/>
          <a:p>
            <a:pPr algn="just"/>
            <a:r>
              <a:rPr lang="cs-CZ" sz="2800" dirty="0">
                <a:solidFill>
                  <a:schemeClr val="tx1"/>
                </a:solidFill>
              </a:rPr>
              <a:t>Slova MANAGEMENT má původ v  latinských výrazech „</a:t>
            </a:r>
            <a:r>
              <a:rPr lang="cs-CZ" sz="2800" dirty="0" err="1">
                <a:solidFill>
                  <a:schemeClr val="tx1"/>
                </a:solidFill>
              </a:rPr>
              <a:t>manus</a:t>
            </a:r>
            <a:r>
              <a:rPr lang="cs-CZ" sz="2800" dirty="0">
                <a:solidFill>
                  <a:schemeClr val="tx1"/>
                </a:solidFill>
              </a:rPr>
              <a:t>“ (ruka) a „</a:t>
            </a:r>
            <a:r>
              <a:rPr lang="cs-CZ" sz="2800" dirty="0" err="1">
                <a:solidFill>
                  <a:schemeClr val="tx1"/>
                </a:solidFill>
              </a:rPr>
              <a:t>agere</a:t>
            </a:r>
            <a:r>
              <a:rPr lang="cs-CZ" sz="2800" dirty="0">
                <a:solidFill>
                  <a:schemeClr val="tx1"/>
                </a:solidFill>
              </a:rPr>
              <a:t>“ (činit, dělat). </a:t>
            </a:r>
          </a:p>
          <a:p>
            <a:pPr marL="0" indent="0" algn="just">
              <a:buNone/>
            </a:pPr>
            <a:endParaRPr lang="cs-CZ" sz="1000" dirty="0">
              <a:solidFill>
                <a:schemeClr val="tx1"/>
              </a:solidFill>
            </a:endParaRPr>
          </a:p>
          <a:p>
            <a:pPr algn="just"/>
            <a:r>
              <a:rPr lang="cs-CZ" sz="2800" dirty="0">
                <a:solidFill>
                  <a:schemeClr val="tx1"/>
                </a:solidFill>
              </a:rPr>
              <a:t>Další možné vysvětlení pojmu management pochází z překladu anglického pojmu „to </a:t>
            </a:r>
            <a:r>
              <a:rPr lang="cs-CZ" sz="2800" dirty="0" err="1">
                <a:solidFill>
                  <a:schemeClr val="tx1"/>
                </a:solidFill>
              </a:rPr>
              <a:t>manage</a:t>
            </a:r>
            <a:r>
              <a:rPr lang="cs-CZ" sz="2800" dirty="0">
                <a:solidFill>
                  <a:schemeClr val="tx1"/>
                </a:solidFill>
              </a:rPr>
              <a:t>“. (dosahovat, řídit, vést, spravovat, vládnout…) </a:t>
            </a:r>
          </a:p>
          <a:p>
            <a:pPr marL="0" indent="0" algn="just">
              <a:buNone/>
            </a:pPr>
            <a:endParaRPr lang="cs-CZ" sz="1000" dirty="0">
              <a:solidFill>
                <a:schemeClr val="tx1"/>
              </a:solidFill>
            </a:endParaRPr>
          </a:p>
          <a:p>
            <a:pPr algn="just"/>
            <a:r>
              <a:rPr lang="cs-CZ" sz="2800" dirty="0">
                <a:solidFill>
                  <a:schemeClr val="tx1"/>
                </a:solidFill>
              </a:rPr>
              <a:t>Obecně je možné management charakterizovat jako souhrn všech činností, které je potřeba udělat pro zabezpečení fungování organizace.</a:t>
            </a:r>
            <a:endParaRPr lang="cs-CZ" sz="28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495" y="332656"/>
            <a:ext cx="6461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659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2274DE53-D710-48A5-95E4-6D23FDC4A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 anchor="ctr">
            <a:normAutofit/>
          </a:bodyPr>
          <a:lstStyle/>
          <a:p>
            <a:r>
              <a:rPr lang="cs-CZ"/>
              <a:t>Managment 21. století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BACF106B-DF17-4A73-876D-30E1045B1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EA78CD2-3892-47CD-BEEE-8A845EDF8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8EE5339-3210-4F42-A617-3601F8616279}" type="slidenum">
              <a:rPr lang="cs-CZ" smtClean="0"/>
              <a:pPr>
                <a:spcAft>
                  <a:spcPts val="600"/>
                </a:spcAft>
              </a:pPr>
              <a:t>20</a:t>
            </a:fld>
            <a:endParaRPr lang="cs-CZ"/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8C9E210-6ADA-4D3A-96AD-EE27D1D2CA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2679192"/>
            <a:ext cx="4041647" cy="34472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Soudobý managment klade důraz především na znalosti, kreativitu, inovaci pracovníků, kvalitu a bezpečnost nejen pro zákazníky, ale i pro zaměstnance. </a:t>
            </a:r>
          </a:p>
          <a:p>
            <a:pPr algn="just"/>
            <a:endParaRPr lang="cs-CZ" dirty="0"/>
          </a:p>
        </p:txBody>
      </p:sp>
      <p:pic>
        <p:nvPicPr>
          <p:cNvPr id="7" name="Obrázek 6" descr="Obsah obrázku osoba, muž, oblek, brýle&#10;&#10;Popis byl vytvořen automaticky">
            <a:extLst>
              <a:ext uri="{FF2B5EF4-FFF2-40B4-BE49-F238E27FC236}">
                <a16:creationId xmlns:a16="http://schemas.microsoft.com/office/drawing/2014/main" id="{974AC797-FD37-4DF5-A563-83DA9C456F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1" r="15613" b="2"/>
          <a:stretch/>
        </p:blipFill>
        <p:spPr>
          <a:xfrm>
            <a:off x="4645152" y="2679192"/>
            <a:ext cx="3822192" cy="3447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2230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933354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21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Dělení Managementu</a:t>
            </a:r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5152914" y="3212976"/>
            <a:ext cx="12912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ál 8"/>
          <p:cNvSpPr/>
          <p:nvPr/>
        </p:nvSpPr>
        <p:spPr>
          <a:xfrm>
            <a:off x="6444208" y="2888940"/>
            <a:ext cx="208823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Vrcholný management</a:t>
            </a:r>
          </a:p>
        </p:txBody>
      </p:sp>
      <p:cxnSp>
        <p:nvCxnSpPr>
          <p:cNvPr id="11" name="Přímá spojnice se šipkou 10"/>
          <p:cNvCxnSpPr/>
          <p:nvPr/>
        </p:nvCxnSpPr>
        <p:spPr>
          <a:xfrm flipH="1">
            <a:off x="1763688" y="4293096"/>
            <a:ext cx="10801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ál 11"/>
          <p:cNvSpPr/>
          <p:nvPr/>
        </p:nvSpPr>
        <p:spPr>
          <a:xfrm>
            <a:off x="57836" y="4005064"/>
            <a:ext cx="1705852" cy="7200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Vrchní sestry</a:t>
            </a:r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7524328" y="5445224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ál 14"/>
          <p:cNvSpPr/>
          <p:nvPr/>
        </p:nvSpPr>
        <p:spPr>
          <a:xfrm>
            <a:off x="7884368" y="5157192"/>
            <a:ext cx="136815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Staniční sestry</a:t>
            </a:r>
          </a:p>
        </p:txBody>
      </p:sp>
    </p:spTree>
    <p:extLst>
      <p:ext uri="{BB962C8B-B14F-4D97-AF65-F5344CB8AC3E}">
        <p14:creationId xmlns:p14="http://schemas.microsoft.com/office/powerpoint/2010/main" val="4138624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2B1F98DE-116F-4430-B0D0-430466363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1700808"/>
            <a:ext cx="7814733" cy="44253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200" b="1" dirty="0">
                <a:solidFill>
                  <a:schemeClr val="tx1"/>
                </a:solidFill>
              </a:rPr>
              <a:t>Vrcholný management (top management)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Vedení podniku </a:t>
            </a:r>
          </a:p>
          <a:p>
            <a:pPr algn="just"/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sz="3200" b="1" dirty="0">
                <a:solidFill>
                  <a:schemeClr val="tx1"/>
                </a:solidFill>
              </a:rPr>
              <a:t>Střední management (vedoucí pracovníci)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Vedoucí pracovníci určitých skupin/odborů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Primáři</a:t>
            </a:r>
          </a:p>
          <a:p>
            <a:pPr algn="just"/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sz="3200" b="1" dirty="0">
                <a:solidFill>
                  <a:schemeClr val="tx1"/>
                </a:solidFill>
              </a:rPr>
              <a:t>Liniový management (staniční sestry)</a:t>
            </a:r>
          </a:p>
          <a:p>
            <a:pPr algn="just"/>
            <a:r>
              <a:rPr lang="cs-CZ" sz="2800" dirty="0">
                <a:solidFill>
                  <a:schemeClr val="tx1"/>
                </a:solidFill>
              </a:rPr>
              <a:t>Pracují v nejužším kontaktu s  jednotlivými pracovníky</a:t>
            </a:r>
          </a:p>
          <a:p>
            <a:pPr algn="just"/>
            <a:r>
              <a:rPr lang="cs-CZ" sz="2800" dirty="0">
                <a:solidFill>
                  <a:schemeClr val="tx1"/>
                </a:solidFill>
              </a:rPr>
              <a:t>Řeší jednotlivé pracovní postupy</a:t>
            </a:r>
          </a:p>
          <a:p>
            <a:pPr algn="just"/>
            <a:endParaRPr lang="cs-CZ" sz="3200" b="1" dirty="0"/>
          </a:p>
          <a:p>
            <a:pPr marL="0" indent="0" algn="just">
              <a:buNone/>
            </a:pPr>
            <a:endParaRPr lang="cs-CZ" sz="1600" b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1C43E3E-08CE-48D5-9379-4C4ED11C8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0457EB-EE4C-43A7-95DD-3F24EC567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22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1DC6134E-AC1E-42A0-9E6D-6CB8101A0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3856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D3DA7B0-B276-4F11-873A-2EFA163AD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Manažer by měl, kromě odborných znalostí a získaných dovednosti, mít i osobní kvality, díky kterým by se mohl stát autoritou pro své podřízené.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Předpoklady osobních kvalit managera: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Autorita, charizma, etické cítění, kreativity, korektnost, loajalita, ochota a způsobilost překonávat překážky, pozitivní uvažování, proaktivní jednání, průbojnost, sebevědomí, schopnost sebekontroly a seberozvoje, schopnost pochopení a tolerance, takt, zájem o práci, aj.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F330A03-F1EB-4B59-82FB-E47401945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1AA99A-E187-44A5-BC30-181F42556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23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505CE2D-CAE9-49C3-A016-63F03500C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42376"/>
          </a:xfrm>
        </p:spPr>
        <p:txBody>
          <a:bodyPr>
            <a:noAutofit/>
          </a:bodyPr>
          <a:lstStyle/>
          <a:p>
            <a:r>
              <a:rPr lang="cs-CZ" sz="5400" b="1" dirty="0"/>
              <a:t>OSOBNOST MANAŽERA</a:t>
            </a:r>
            <a:br>
              <a:rPr lang="cs-CZ" sz="5400" b="1" dirty="0"/>
            </a:br>
            <a:r>
              <a:rPr lang="cs-CZ" sz="5400" b="1" dirty="0"/>
              <a:t>osobní kvality</a:t>
            </a:r>
          </a:p>
        </p:txBody>
      </p:sp>
    </p:spTree>
    <p:extLst>
      <p:ext uri="{BB962C8B-B14F-4D97-AF65-F5344CB8AC3E}">
        <p14:creationId xmlns:p14="http://schemas.microsoft.com/office/powerpoint/2010/main" val="3163469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1F5356D-FD35-4B98-9B99-92722FD0B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591056"/>
            <a:ext cx="7776864" cy="51503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Podle osobnosti manažera , typu pracoviště a struktury podřízených pracovníků lze využívat několik stylů řízení. V naprosté většině případů jsou jednotlivé styly propojovány, jak to situace na pracovišti vyžaduje.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sz="3200" b="1" dirty="0">
                <a:solidFill>
                  <a:srgbClr val="FF0000"/>
                </a:solidFill>
              </a:rPr>
              <a:t>1.	AUTOKRATICKÝ STYL</a:t>
            </a:r>
          </a:p>
          <a:p>
            <a:pPr marL="0" indent="0" algn="just">
              <a:buNone/>
            </a:pPr>
            <a:r>
              <a:rPr lang="cs-CZ" sz="3200" b="1" dirty="0">
                <a:solidFill>
                  <a:srgbClr val="FF0000"/>
                </a:solidFill>
              </a:rPr>
              <a:t>2.	DEMOKRATICKÝ STYL</a:t>
            </a:r>
          </a:p>
          <a:p>
            <a:pPr marL="0" indent="0" algn="just">
              <a:buNone/>
            </a:pPr>
            <a:r>
              <a:rPr lang="cs-CZ" sz="3200" b="1" dirty="0">
                <a:solidFill>
                  <a:srgbClr val="FF0000"/>
                </a:solidFill>
              </a:rPr>
              <a:t>3.	LIBERÁLNÍ STYL</a:t>
            </a:r>
          </a:p>
          <a:p>
            <a:pPr marL="0" indent="0" algn="just">
              <a:buNone/>
            </a:pPr>
            <a:endParaRPr lang="cs-CZ" sz="32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Další styly řízení např. konzultativní, týmový, atd.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C49A841-E9DB-42E3-8119-91A7DDB4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D2E6B2A-312F-486B-9DAE-8C1C714E9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24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B46DDDC-4E39-49E7-88D8-D89E3CAAD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ZÁKLADNÍ STYLY ŘÍZENÍ</a:t>
            </a:r>
          </a:p>
        </p:txBody>
      </p:sp>
    </p:spTree>
    <p:extLst>
      <p:ext uri="{BB962C8B-B14F-4D97-AF65-F5344CB8AC3E}">
        <p14:creationId xmlns:p14="http://schemas.microsoft.com/office/powerpoint/2010/main" val="3963581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1F5356D-FD35-4B98-9B99-92722FD0B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Založen na disciplíně </a:t>
            </a:r>
          </a:p>
          <a:p>
            <a:r>
              <a:rPr lang="cs-CZ" dirty="0">
                <a:solidFill>
                  <a:schemeClr val="tx1"/>
                </a:solidFill>
              </a:rPr>
              <a:t>Manažer rozhoduje sám</a:t>
            </a:r>
          </a:p>
          <a:p>
            <a:r>
              <a:rPr lang="cs-CZ" dirty="0">
                <a:solidFill>
                  <a:schemeClr val="tx1"/>
                </a:solidFill>
              </a:rPr>
              <a:t>Očekává bezpodmínečné plnění příkazů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C49A841-E9DB-42E3-8119-91A7DDB4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D2E6B2A-312F-486B-9DAE-8C1C714E9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25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B46DDDC-4E39-49E7-88D8-D89E3CAAD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Autofit/>
          </a:bodyPr>
          <a:lstStyle/>
          <a:p>
            <a:r>
              <a:rPr lang="cs-CZ" sz="6000" b="1" dirty="0"/>
              <a:t>AUTOKRATICKÝ STYL ŘÍZENÍ</a:t>
            </a:r>
          </a:p>
        </p:txBody>
      </p:sp>
    </p:spTree>
    <p:extLst>
      <p:ext uri="{BB962C8B-B14F-4D97-AF65-F5344CB8AC3E}">
        <p14:creationId xmlns:p14="http://schemas.microsoft.com/office/powerpoint/2010/main" val="47331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1F5356D-FD35-4B98-9B99-92722FD0B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Založen na respektu k podřízeným a dalším spolupracovníkům </a:t>
            </a:r>
          </a:p>
          <a:p>
            <a:r>
              <a:rPr lang="cs-CZ" dirty="0">
                <a:solidFill>
                  <a:schemeClr val="tx1"/>
                </a:solidFill>
              </a:rPr>
              <a:t>Rozhodování je odrazem diskuse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C49A841-E9DB-42E3-8119-91A7DDB4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D2E6B2A-312F-486B-9DAE-8C1C714E9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26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B46DDDC-4E39-49E7-88D8-D89E3CAAD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6000" b="1" dirty="0"/>
              <a:t>DEMOKRATICKÝ STYL ŘÍZENÍ</a:t>
            </a:r>
          </a:p>
        </p:txBody>
      </p:sp>
    </p:spTree>
    <p:extLst>
      <p:ext uri="{BB962C8B-B14F-4D97-AF65-F5344CB8AC3E}">
        <p14:creationId xmlns:p14="http://schemas.microsoft.com/office/powerpoint/2010/main" val="738552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1F5356D-FD35-4B98-9B99-92722FD0B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Manažer nechává podřízeným volnost jednání</a:t>
            </a:r>
          </a:p>
          <a:p>
            <a:r>
              <a:rPr lang="cs-CZ" dirty="0">
                <a:solidFill>
                  <a:schemeClr val="tx1"/>
                </a:solidFill>
              </a:rPr>
              <a:t>Napomáhá při překonávání překážek</a:t>
            </a:r>
          </a:p>
          <a:p>
            <a:r>
              <a:rPr lang="cs-CZ" dirty="0">
                <a:solidFill>
                  <a:schemeClr val="tx1"/>
                </a:solidFill>
              </a:rPr>
              <a:t>Koordinuje práci předáváním relevantních informací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C49A841-E9DB-42E3-8119-91A7DDB4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D2E6B2A-312F-486B-9DAE-8C1C714E9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27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B46DDDC-4E39-49E7-88D8-D89E3CAAD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96144"/>
          </a:xfrm>
        </p:spPr>
        <p:txBody>
          <a:bodyPr>
            <a:noAutofit/>
          </a:bodyPr>
          <a:lstStyle/>
          <a:p>
            <a:r>
              <a:rPr lang="cs-CZ" sz="6000" b="1" dirty="0"/>
              <a:t>LIBERÁLNÍ STYL </a:t>
            </a:r>
            <a:br>
              <a:rPr lang="cs-CZ" sz="6000" b="1" dirty="0"/>
            </a:br>
            <a:r>
              <a:rPr lang="cs-CZ" sz="6000" b="1" dirty="0"/>
              <a:t>ŘÍZENÍ</a:t>
            </a:r>
          </a:p>
        </p:txBody>
      </p:sp>
    </p:spTree>
    <p:extLst>
      <p:ext uri="{BB962C8B-B14F-4D97-AF65-F5344CB8AC3E}">
        <p14:creationId xmlns:p14="http://schemas.microsoft.com/office/powerpoint/2010/main" val="2001976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2204864"/>
            <a:ext cx="8136904" cy="3921299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Základní manažerské funkce, které jsou shodné pro všechny vedoucí pracovníky a jsou vzájemně propojeny v cyklickém procesu.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b="1" dirty="0">
                <a:solidFill>
                  <a:srgbClr val="FF0000"/>
                </a:solidFill>
              </a:rPr>
              <a:t>Plánování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– </a:t>
            </a:r>
            <a:r>
              <a:rPr lang="cs-CZ" dirty="0">
                <a:solidFill>
                  <a:schemeClr val="tx1"/>
                </a:solidFill>
              </a:rPr>
              <a:t>proces volby cílů a prostředků k jejich dosažení</a:t>
            </a:r>
            <a:endParaRPr lang="cs-CZ" b="1" dirty="0">
              <a:solidFill>
                <a:schemeClr val="tx1"/>
              </a:solidFill>
            </a:endParaRPr>
          </a:p>
          <a:p>
            <a:pPr algn="just"/>
            <a:r>
              <a:rPr lang="cs-CZ" b="1" dirty="0">
                <a:solidFill>
                  <a:srgbClr val="FF0000"/>
                </a:solidFill>
              </a:rPr>
              <a:t>Organizování </a:t>
            </a:r>
            <a:r>
              <a:rPr lang="cs-CZ" dirty="0">
                <a:solidFill>
                  <a:schemeClr val="tx1"/>
                </a:solidFill>
              </a:rPr>
              <a:t>– určování činností lidí</a:t>
            </a:r>
            <a:endParaRPr lang="cs-CZ" b="1" dirty="0">
              <a:solidFill>
                <a:schemeClr val="tx1"/>
              </a:solidFill>
            </a:endParaRPr>
          </a:p>
          <a:p>
            <a:pPr algn="just"/>
            <a:r>
              <a:rPr lang="cs-CZ" b="1" dirty="0">
                <a:solidFill>
                  <a:srgbClr val="FF0000"/>
                </a:solidFill>
              </a:rPr>
              <a:t>Personalistika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řízení lidských zdrojů</a:t>
            </a:r>
            <a:endParaRPr lang="cs-CZ" b="1" dirty="0">
              <a:solidFill>
                <a:schemeClr val="tx1"/>
              </a:solidFill>
            </a:endParaRPr>
          </a:p>
          <a:p>
            <a:pPr algn="just"/>
            <a:r>
              <a:rPr lang="cs-CZ" b="1" dirty="0">
                <a:solidFill>
                  <a:srgbClr val="FF0000"/>
                </a:solidFill>
              </a:rPr>
              <a:t>Vedení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směřování podřízených směrem k naplnění cíle</a:t>
            </a:r>
            <a:endParaRPr lang="cs-CZ" b="1" dirty="0">
              <a:solidFill>
                <a:schemeClr val="tx1"/>
              </a:solidFill>
            </a:endParaRPr>
          </a:p>
          <a:p>
            <a:pPr algn="just"/>
            <a:r>
              <a:rPr lang="cs-CZ" b="1" dirty="0">
                <a:solidFill>
                  <a:srgbClr val="FF0000"/>
                </a:solidFill>
              </a:rPr>
              <a:t>Kontrolování </a:t>
            </a:r>
            <a:r>
              <a:rPr lang="cs-CZ" dirty="0">
                <a:solidFill>
                  <a:schemeClr val="tx1"/>
                </a:solidFill>
              </a:rPr>
              <a:t>– objektivní hodnocení vykonané práce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28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93638" y="338328"/>
            <a:ext cx="8698842" cy="1434488"/>
          </a:xfrm>
        </p:spPr>
        <p:txBody>
          <a:bodyPr>
            <a:noAutofit/>
          </a:bodyPr>
          <a:lstStyle/>
          <a:p>
            <a:r>
              <a:rPr lang="cs-CZ" sz="6000" b="1" dirty="0"/>
              <a:t>Základní manažerské funkce</a:t>
            </a:r>
          </a:p>
        </p:txBody>
      </p:sp>
    </p:spTree>
    <p:extLst>
      <p:ext uri="{BB962C8B-B14F-4D97-AF65-F5344CB8AC3E}">
        <p14:creationId xmlns:p14="http://schemas.microsoft.com/office/powerpoint/2010/main" val="3245879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11561" y="2675467"/>
            <a:ext cx="7848872" cy="3450696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Manažer musí krom uvedených funkcí splňovat i několik rolí, a to především:</a:t>
            </a:r>
          </a:p>
          <a:p>
            <a:r>
              <a:rPr lang="cs-CZ" dirty="0">
                <a:solidFill>
                  <a:schemeClr val="tx1"/>
                </a:solidFill>
              </a:rPr>
              <a:t>rozhodovací roli</a:t>
            </a:r>
          </a:p>
          <a:p>
            <a:r>
              <a:rPr lang="cs-CZ" dirty="0">
                <a:solidFill>
                  <a:schemeClr val="tx1"/>
                </a:solidFill>
              </a:rPr>
              <a:t>koordinátor</a:t>
            </a:r>
          </a:p>
          <a:p>
            <a:r>
              <a:rPr lang="cs-CZ" dirty="0">
                <a:solidFill>
                  <a:schemeClr val="tx1"/>
                </a:solidFill>
              </a:rPr>
              <a:t>vyjednávač / mluvčí</a:t>
            </a:r>
          </a:p>
          <a:p>
            <a:r>
              <a:rPr lang="cs-CZ" dirty="0">
                <a:solidFill>
                  <a:schemeClr val="tx1"/>
                </a:solidFill>
              </a:rPr>
              <a:t>alokátor zdrojů</a:t>
            </a:r>
          </a:p>
          <a:p>
            <a:r>
              <a:rPr lang="cs-CZ" dirty="0">
                <a:solidFill>
                  <a:schemeClr val="tx1"/>
                </a:solidFill>
              </a:rPr>
              <a:t>informátor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29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Manažerské role</a:t>
            </a:r>
          </a:p>
        </p:txBody>
      </p:sp>
    </p:spTree>
    <p:extLst>
      <p:ext uri="{BB962C8B-B14F-4D97-AF65-F5344CB8AC3E}">
        <p14:creationId xmlns:p14="http://schemas.microsoft.com/office/powerpoint/2010/main" val="907242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675467"/>
            <a:ext cx="7931224" cy="345069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cs-CZ" dirty="0">
                <a:solidFill>
                  <a:schemeClr val="tx1"/>
                </a:solidFill>
              </a:rPr>
              <a:t>Již od počátku existence lidstva docházelo k dělbě práce na </a:t>
            </a:r>
            <a:r>
              <a:rPr lang="cs-CZ" b="1" i="1" dirty="0">
                <a:solidFill>
                  <a:schemeClr val="tx1"/>
                </a:solidFill>
              </a:rPr>
              <a:t>mužskou a ženskou</a:t>
            </a:r>
          </a:p>
          <a:p>
            <a:pPr marL="0" indent="0">
              <a:buNone/>
            </a:pPr>
            <a:endParaRPr lang="cs-CZ" b="1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Dále pak v jednotlivých společenství byly práce dále přerozdělovány např. podle věku, zkušeností, zručnosti, atd.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Sofistikovanější metody managementu se pak rozvíjely především v boji (armáda), v oblasti správy území (království) a v oblasti správy společenství a institucí (církev a kláštery).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3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b="1" dirty="0"/>
              <a:t>Historie managementu</a:t>
            </a:r>
          </a:p>
        </p:txBody>
      </p:sp>
    </p:spTree>
    <p:extLst>
      <p:ext uri="{BB962C8B-B14F-4D97-AF65-F5344CB8AC3E}">
        <p14:creationId xmlns:p14="http://schemas.microsoft.com/office/powerpoint/2010/main" val="6617000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4" y="2675467"/>
            <a:ext cx="8856983" cy="3450696"/>
          </a:xfrm>
        </p:spPr>
        <p:txBody>
          <a:bodyPr>
            <a:normAutofit/>
          </a:bodyPr>
          <a:lstStyle/>
          <a:p>
            <a:pPr algn="just"/>
            <a:r>
              <a:rPr lang="cs-CZ" dirty="0">
                <a:solidFill>
                  <a:schemeClr val="tx1"/>
                </a:solidFill>
              </a:rPr>
              <a:t>ošetřovatelství se řadí do skupiny „POMÁHAJÍCÍCH PROFESÍ“ (lékaři, učitelé, sociální pracovníci)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pomáhající profese = pomáhat lidem nejen znalostí a dovedností, ale především zapojením osobnosti pracovníka – vysoké psychické nároky na sestry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další specifikem managementu v ošetřovatelství je jeho produkt = SLUŽBA</a:t>
            </a:r>
          </a:p>
          <a:p>
            <a:pPr algn="just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30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6000" b="1" dirty="0"/>
              <a:t>Management v ošetřovatelství</a:t>
            </a:r>
          </a:p>
        </p:txBody>
      </p:sp>
    </p:spTree>
    <p:extLst>
      <p:ext uri="{BB962C8B-B14F-4D97-AF65-F5344CB8AC3E}">
        <p14:creationId xmlns:p14="http://schemas.microsoft.com/office/powerpoint/2010/main" val="41687863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3638" y="1700808"/>
            <a:ext cx="8626833" cy="4425355"/>
          </a:xfrm>
        </p:spPr>
        <p:txBody>
          <a:bodyPr>
            <a:normAutofit/>
          </a:bodyPr>
          <a:lstStyle/>
          <a:p>
            <a:pPr algn="just"/>
            <a:r>
              <a:rPr lang="cs-CZ" dirty="0">
                <a:solidFill>
                  <a:schemeClr val="tx1"/>
                </a:solidFill>
              </a:rPr>
              <a:t>na rozdíl od výrobních produktů (výrobků), vykazují služby tyto vlastnosti:</a:t>
            </a:r>
          </a:p>
          <a:p>
            <a:pPr marL="868680" lvl="3" indent="0" algn="just">
              <a:buNone/>
            </a:pPr>
            <a:r>
              <a:rPr lang="cs-CZ" sz="2400" dirty="0">
                <a:solidFill>
                  <a:schemeClr val="tx1"/>
                </a:solidFill>
              </a:rPr>
              <a:t>NEHMATATELNOST – nelze je ohmatat, prohlédnout</a:t>
            </a:r>
          </a:p>
          <a:p>
            <a:pPr marL="868680" lvl="3" indent="0" algn="just">
              <a:buNone/>
            </a:pPr>
            <a:r>
              <a:rPr lang="cs-CZ" sz="2400" dirty="0">
                <a:solidFill>
                  <a:schemeClr val="tx1"/>
                </a:solidFill>
              </a:rPr>
              <a:t>NEODDĚLITELNOST – jsou vytvářena a spotřebovávány 				 	 současně</a:t>
            </a:r>
          </a:p>
          <a:p>
            <a:pPr marL="868680" lvl="3" indent="0" algn="just">
              <a:buNone/>
            </a:pPr>
            <a:r>
              <a:rPr lang="cs-CZ" sz="2400" dirty="0">
                <a:solidFill>
                  <a:schemeClr val="tx1"/>
                </a:solidFill>
              </a:rPr>
              <a:t>PROMĚNLIVIST – záleží kdy, kdo, kde, komu a kým je 				      služba poskytována </a:t>
            </a:r>
          </a:p>
          <a:p>
            <a:pPr marL="868680" lvl="3" indent="0" algn="just">
              <a:buNone/>
            </a:pPr>
            <a:r>
              <a:rPr lang="cs-CZ" sz="2400" dirty="0">
                <a:solidFill>
                  <a:schemeClr val="tx1"/>
                </a:solidFill>
              </a:rPr>
              <a:t>POMÍJIVOST – nelze ji vrátit</a:t>
            </a:r>
          </a:p>
          <a:p>
            <a:pPr marL="868680" lvl="3" indent="0" algn="just">
              <a:buNone/>
            </a:pPr>
            <a:r>
              <a:rPr lang="cs-CZ" sz="2400" dirty="0">
                <a:solidFill>
                  <a:schemeClr val="tx1"/>
                </a:solidFill>
              </a:rPr>
              <a:t>ABSENCE VLASTNICTVÍ -  nelze je uskladnit, spotřebitel 					       má omezený přístup ke službám</a:t>
            </a:r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31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73763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80FBDC5-EB97-4415-9A49-DA1FB0E61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338328"/>
            <a:ext cx="8640960" cy="57878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V pojetí managementu v ošetřovatelství je třeba si uvědomit odlišnosti jednotlivých zdravotnických zařízení, které se liší odborností a zaměřením. 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Rozdíly v poskytování ošetřovatelské péče mohou spočívat např. </a:t>
            </a:r>
          </a:p>
          <a:p>
            <a:pPr lvl="1" algn="just"/>
            <a:r>
              <a:rPr lang="cs-CZ" sz="2400" i="1" dirty="0">
                <a:solidFill>
                  <a:schemeClr val="tx1"/>
                </a:solidFill>
              </a:rPr>
              <a:t>skladbě ošetřovatelského personálu</a:t>
            </a:r>
            <a:r>
              <a:rPr lang="cs-CZ" sz="2400" dirty="0">
                <a:solidFill>
                  <a:schemeClr val="tx1"/>
                </a:solidFill>
              </a:rPr>
              <a:t> (počet, vzdělání, 						           odbornost)</a:t>
            </a:r>
          </a:p>
          <a:p>
            <a:pPr lvl="1" algn="just"/>
            <a:r>
              <a:rPr lang="cs-CZ" sz="2400" i="1" dirty="0">
                <a:solidFill>
                  <a:schemeClr val="tx1"/>
                </a:solidFill>
              </a:rPr>
              <a:t>provozu</a:t>
            </a:r>
            <a:r>
              <a:rPr lang="cs-CZ" sz="2400" dirty="0">
                <a:solidFill>
                  <a:schemeClr val="tx1"/>
                </a:solidFill>
              </a:rPr>
              <a:t> (nepřetržitý, dvanáctihodinový, osmihodinový)</a:t>
            </a:r>
          </a:p>
          <a:p>
            <a:pPr lvl="1" algn="just"/>
            <a:r>
              <a:rPr lang="cs-CZ" sz="2400" i="1" dirty="0">
                <a:solidFill>
                  <a:schemeClr val="tx1"/>
                </a:solidFill>
              </a:rPr>
              <a:t>rozložení pracovní doby </a:t>
            </a:r>
            <a:r>
              <a:rPr lang="cs-CZ" sz="2400" dirty="0">
                <a:solidFill>
                  <a:schemeClr val="tx1"/>
                </a:solidFill>
              </a:rPr>
              <a:t>(jedno – dvou – třísměnný provoz)</a:t>
            </a:r>
          </a:p>
          <a:p>
            <a:pPr lvl="1" algn="just"/>
            <a:r>
              <a:rPr lang="cs-CZ" sz="2400" i="1" dirty="0">
                <a:solidFill>
                  <a:schemeClr val="tx1"/>
                </a:solidFill>
              </a:rPr>
              <a:t>spolupráce </a:t>
            </a:r>
            <a:r>
              <a:rPr lang="cs-CZ" sz="2400" dirty="0">
                <a:solidFill>
                  <a:schemeClr val="tx1"/>
                </a:solidFill>
              </a:rPr>
              <a:t>(samostatné vykonávání činnosti, spolupráce s 			    pracovníky stejné profese – jiných </a:t>
            </a:r>
            <a:r>
              <a:rPr lang="cs-CZ" sz="2400" dirty="0" err="1">
                <a:solidFill>
                  <a:schemeClr val="tx1"/>
                </a:solidFill>
              </a:rPr>
              <a:t>zdr</a:t>
            </a:r>
            <a:r>
              <a:rPr lang="cs-CZ" sz="2400" dirty="0">
                <a:solidFill>
                  <a:schemeClr val="tx1"/>
                </a:solidFill>
              </a:rPr>
              <a:t>. profesí – 		    multidisciplinárním týmem – nezdravotní 			    pracovníci)</a:t>
            </a:r>
          </a:p>
          <a:p>
            <a:pPr lvl="1" algn="just"/>
            <a:r>
              <a:rPr lang="cs-CZ" sz="2400" i="1" dirty="0">
                <a:solidFill>
                  <a:schemeClr val="tx1"/>
                </a:solidFill>
              </a:rPr>
              <a:t>využití techniky</a:t>
            </a:r>
          </a:p>
          <a:p>
            <a:pPr lvl="1" algn="just"/>
            <a:endParaRPr lang="cs-CZ" sz="24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7B42BAF-DF69-4410-9FB1-2B7E45937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632F26E-83F8-4270-A396-8B61C360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32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0742859-4A03-42D8-A014-DC789859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68709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880E6AA-105E-4522-A017-6E5D53041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692696"/>
            <a:ext cx="8568952" cy="5967995"/>
          </a:xfrm>
        </p:spPr>
        <p:txBody>
          <a:bodyPr>
            <a:normAutofit/>
          </a:bodyPr>
          <a:lstStyle/>
          <a:p>
            <a:pPr algn="just"/>
            <a:r>
              <a:rPr lang="cs-CZ" i="1" dirty="0">
                <a:solidFill>
                  <a:schemeClr val="tx1"/>
                </a:solidFill>
              </a:rPr>
              <a:t>organizační formě ošetřovatelské péče </a:t>
            </a:r>
            <a:endParaRPr lang="cs-CZ" dirty="0">
              <a:solidFill>
                <a:schemeClr val="tx1"/>
              </a:solidFill>
            </a:endParaRPr>
          </a:p>
          <a:p>
            <a:pPr marL="1038543" lvl="2" indent="-457200" algn="just">
              <a:buClr>
                <a:srgbClr val="FF0000"/>
              </a:buClr>
              <a:buFont typeface="+mj-lt"/>
              <a:buAutoNum type="arabicParenR"/>
            </a:pPr>
            <a:r>
              <a:rPr lang="cs-CZ" sz="2400" b="1" dirty="0">
                <a:solidFill>
                  <a:schemeClr val="tx1"/>
                </a:solidFill>
              </a:rPr>
              <a:t>primární ošetřovatelství</a:t>
            </a:r>
            <a:r>
              <a:rPr lang="cs-CZ" sz="2400" dirty="0">
                <a:solidFill>
                  <a:schemeClr val="tx1"/>
                </a:solidFill>
              </a:rPr>
              <a:t> – primární sestry (často přijímající) koordinuje péči o přiděleného pacienta po celou dobu jeho hospitalizace na daném pracovišti</a:t>
            </a:r>
          </a:p>
          <a:p>
            <a:pPr marL="1038543" lvl="2" indent="-457200" algn="just">
              <a:buClr>
                <a:srgbClr val="FF0000"/>
              </a:buClr>
              <a:buFont typeface="+mj-lt"/>
              <a:buAutoNum type="arabicParenR"/>
            </a:pPr>
            <a:r>
              <a:rPr lang="cs-CZ" sz="2400" b="1" dirty="0">
                <a:solidFill>
                  <a:schemeClr val="tx1"/>
                </a:solidFill>
              </a:rPr>
              <a:t>skupinová péče </a:t>
            </a:r>
            <a:r>
              <a:rPr lang="cs-CZ" sz="2400" dirty="0">
                <a:solidFill>
                  <a:schemeClr val="tx1"/>
                </a:solidFill>
              </a:rPr>
              <a:t>– sestra zodpovídá během své služby za ošetřovatelskou péči u přidělených skupin pacientů</a:t>
            </a:r>
          </a:p>
          <a:p>
            <a:pPr marL="1038543" lvl="2" indent="-457200" algn="just">
              <a:buClr>
                <a:srgbClr val="FF0000"/>
              </a:buClr>
              <a:buFont typeface="+mj-lt"/>
              <a:buAutoNum type="arabicParenR"/>
            </a:pPr>
            <a:r>
              <a:rPr lang="cs-CZ" sz="2400" b="1" dirty="0">
                <a:solidFill>
                  <a:schemeClr val="tx1"/>
                </a:solidFill>
              </a:rPr>
              <a:t>funkční systém </a:t>
            </a:r>
            <a:r>
              <a:rPr lang="cs-CZ" sz="2400" dirty="0">
                <a:solidFill>
                  <a:schemeClr val="tx1"/>
                </a:solidFill>
              </a:rPr>
              <a:t>– sestry mají rozděleny během celé služby jednotlivé úkoly, které provádějí u všech pacientů</a:t>
            </a:r>
          </a:p>
          <a:p>
            <a:pPr marL="1038543" lvl="2" indent="-457200" algn="just">
              <a:buClr>
                <a:srgbClr val="FF0000"/>
              </a:buClr>
              <a:buFont typeface="+mj-lt"/>
              <a:buAutoNum type="arabicParenR"/>
            </a:pPr>
            <a:r>
              <a:rPr lang="cs-CZ" sz="2400" b="1" dirty="0">
                <a:solidFill>
                  <a:schemeClr val="tx1"/>
                </a:solidFill>
              </a:rPr>
              <a:t>vícestupňová ošetřovatelská péče </a:t>
            </a:r>
            <a:r>
              <a:rPr lang="cs-CZ" sz="2400" dirty="0">
                <a:solidFill>
                  <a:schemeClr val="tx1"/>
                </a:solidFill>
              </a:rPr>
              <a:t>– jednotlivé činnosti jsou rozděleny mezi ošetřovatelský personál dle stupně vzdělání </a:t>
            </a:r>
          </a:p>
          <a:p>
            <a:pPr marL="1038543" lvl="2" indent="-457200" algn="just">
              <a:buClr>
                <a:srgbClr val="FF0000"/>
              </a:buClr>
              <a:buFont typeface="+mj-lt"/>
              <a:buAutoNum type="arabicParenR"/>
            </a:pPr>
            <a:r>
              <a:rPr lang="cs-CZ" sz="2400" b="1" dirty="0">
                <a:solidFill>
                  <a:schemeClr val="tx1"/>
                </a:solidFill>
              </a:rPr>
              <a:t>case management </a:t>
            </a:r>
            <a:r>
              <a:rPr lang="cs-CZ" sz="2400" dirty="0">
                <a:solidFill>
                  <a:schemeClr val="tx1"/>
                </a:solidFill>
              </a:rPr>
              <a:t>– řízení případů, často u pacientů vyžadující nějaké specifika, bývá přesah koordinace ošetřovatelské péče i po ukončení hospitalizace na daném pracovišti.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A9CEDF5-3979-4692-997C-7C8466639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0A041E2-315C-470A-BCB7-4633A9A34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33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169C81D-5E41-4F15-9B50-093AD012F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100732" y="197309"/>
            <a:ext cx="21345464" cy="495387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3707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B81DBD40-6E5D-48E1-A054-ADB5B7EC1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100" b="1" dirty="0"/>
              <a:t>Vybrané diagnostické metody managementu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807296A-88E4-4EEA-80DE-14F556D17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5DA3D04C-21D2-40AF-9EBF-8E35A6A1C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3970784" cy="460284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cs-CZ" sz="2400" dirty="0">
                <a:solidFill>
                  <a:schemeClr val="tx1"/>
                </a:solidFill>
              </a:rPr>
              <a:t>Základem úspěchu manažera je stanovit si cíle, které chce dosáhnout. Poté je nutné zjistit, jaké jsou podmínky, ve kterých pracuje a následně zvolit vhodnou strategii pro dosažení cíle.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cs-CZ" sz="2400" dirty="0">
                <a:solidFill>
                  <a:schemeClr val="tx1"/>
                </a:solidFill>
              </a:rPr>
              <a:t>Mezi základní manažerské diagnostické metody může být zařazen DIAGRAM PŘÍČIN A NÁSLEDKŮ (rybí kost)</a:t>
            </a:r>
          </a:p>
          <a:p>
            <a:pPr marL="0" indent="0">
              <a:lnSpc>
                <a:spcPct val="90000"/>
              </a:lnSpc>
              <a:buNone/>
            </a:pPr>
            <a:endParaRPr lang="cs-CZ" sz="1700" dirty="0"/>
          </a:p>
          <a:p>
            <a:pPr marL="0" indent="0">
              <a:lnSpc>
                <a:spcPct val="90000"/>
              </a:lnSpc>
              <a:buNone/>
            </a:pPr>
            <a:endParaRPr lang="cs-CZ" sz="1700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A3129DA-A06D-41A8-8402-D9C8EFBBBF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55976" y="2065147"/>
            <a:ext cx="4680520" cy="859797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Diagram rybí kost  - </a:t>
            </a:r>
            <a:r>
              <a:rPr lang="cs-CZ" b="1" dirty="0" err="1">
                <a:solidFill>
                  <a:schemeClr val="tx1"/>
                </a:solidFill>
              </a:rPr>
              <a:t>Išikawa</a:t>
            </a:r>
            <a:r>
              <a:rPr lang="cs-CZ" b="1" dirty="0">
                <a:solidFill>
                  <a:schemeClr val="tx1"/>
                </a:solidFill>
              </a:rPr>
              <a:t> diagram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Obrázek 6" descr="Obsah obrázku text, zařízení, indikátor&#10;&#10;Popis byl vytvořen automaticky">
            <a:extLst>
              <a:ext uri="{FF2B5EF4-FFF2-40B4-BE49-F238E27FC236}">
                <a16:creationId xmlns:a16="http://schemas.microsoft.com/office/drawing/2014/main" id="{BF3CC692-A5A5-4CAE-AE6B-019477598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375" y="2924944"/>
            <a:ext cx="4388315" cy="3456384"/>
          </a:xfrm>
          <a:prstGeom prst="rect">
            <a:avLst/>
          </a:prstGeom>
          <a:noFill/>
        </p:spPr>
      </p:pic>
      <p:sp>
        <p:nvSpPr>
          <p:cNvPr id="21" name="Footer Placeholder 6">
            <a:extLst>
              <a:ext uri="{FF2B5EF4-FFF2-40B4-BE49-F238E27FC236}">
                <a16:creationId xmlns:a16="http://schemas.microsoft.com/office/drawing/2014/main" id="{0D846C1C-724D-4651-B7F7-345871FF1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6A048E2-D54F-407D-B855-2F2BA719E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8EE5339-3210-4F42-A617-3601F8616279}" type="slidenum">
              <a:rPr lang="cs-CZ" smtClean="0"/>
              <a:pPr>
                <a:spcAft>
                  <a:spcPts val="600"/>
                </a:spcAft>
              </a:pPr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46727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F3547A9-C559-41A9-A0DE-D509C9EF4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692696"/>
            <a:ext cx="8770850" cy="543346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3200" b="1" dirty="0"/>
              <a:t>Diagram příčin a následků – rybí kost</a:t>
            </a:r>
          </a:p>
          <a:p>
            <a:pPr marL="0" indent="0" algn="ctr">
              <a:buNone/>
            </a:pPr>
            <a:endParaRPr lang="cs-CZ" sz="3200" b="1" dirty="0"/>
          </a:p>
          <a:p>
            <a:pPr algn="just"/>
            <a:r>
              <a:rPr lang="cs-CZ" dirty="0">
                <a:solidFill>
                  <a:schemeClr val="tx1"/>
                </a:solidFill>
              </a:rPr>
              <a:t>využívá se při hledání možností příčin konkrétního problému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problém tvoří hlavu ryby kostry a hlavní kosti vedoucí od páteře pak jednotlivé skupiny sdružující potenciální příčiny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možné příčiny lze rozdělit na skupiny:</a:t>
            </a:r>
          </a:p>
          <a:p>
            <a:pPr marL="1371600" lvl="3" indent="-457200" algn="just">
              <a:buFont typeface="+mj-lt"/>
              <a:buAutoNum type="alphaUcPeriod"/>
            </a:pPr>
            <a:r>
              <a:rPr lang="cs-CZ" sz="2600" b="1" dirty="0">
                <a:solidFill>
                  <a:schemeClr val="tx1"/>
                </a:solidFill>
              </a:rPr>
              <a:t>MATERIÁLNÍ </a:t>
            </a:r>
            <a:r>
              <a:rPr lang="cs-CZ" sz="2600" dirty="0">
                <a:solidFill>
                  <a:schemeClr val="tx1"/>
                </a:solidFill>
              </a:rPr>
              <a:t>(nástroje, dokumenty, zdroje,….)</a:t>
            </a:r>
          </a:p>
          <a:p>
            <a:pPr marL="1371600" lvl="3" indent="-457200" algn="just">
              <a:buFont typeface="+mj-lt"/>
              <a:buAutoNum type="alphaUcPeriod"/>
            </a:pPr>
            <a:r>
              <a:rPr lang="cs-CZ" sz="2600" b="1" dirty="0">
                <a:solidFill>
                  <a:schemeClr val="tx1"/>
                </a:solidFill>
              </a:rPr>
              <a:t>PŘÍSTROJOVÉ </a:t>
            </a:r>
            <a:r>
              <a:rPr lang="cs-CZ" sz="2600" dirty="0">
                <a:solidFill>
                  <a:schemeClr val="tx1"/>
                </a:solidFill>
              </a:rPr>
              <a:t>(sklady, stroje, zařízení, IT,….)</a:t>
            </a:r>
          </a:p>
          <a:p>
            <a:pPr marL="1371600" lvl="3" indent="-457200" algn="just">
              <a:buFont typeface="+mj-lt"/>
              <a:buAutoNum type="alphaUcPeriod"/>
            </a:pPr>
            <a:r>
              <a:rPr lang="cs-CZ" sz="2600" b="1" dirty="0">
                <a:solidFill>
                  <a:schemeClr val="tx1"/>
                </a:solidFill>
              </a:rPr>
              <a:t>METODY </a:t>
            </a:r>
            <a:r>
              <a:rPr lang="cs-CZ" sz="2600" dirty="0">
                <a:solidFill>
                  <a:schemeClr val="tx1"/>
                </a:solidFill>
              </a:rPr>
              <a:t>(standardy, postupy,….)</a:t>
            </a:r>
            <a:endParaRPr lang="cs-CZ" sz="2600" b="1" dirty="0">
              <a:solidFill>
                <a:schemeClr val="tx1"/>
              </a:solidFill>
            </a:endParaRPr>
          </a:p>
          <a:p>
            <a:pPr marL="1371600" lvl="3" indent="-457200" algn="just">
              <a:buFont typeface="+mj-lt"/>
              <a:buAutoNum type="alphaUcPeriod"/>
            </a:pPr>
            <a:r>
              <a:rPr lang="cs-CZ" sz="2600" b="1" dirty="0">
                <a:solidFill>
                  <a:schemeClr val="tx1"/>
                </a:solidFill>
              </a:rPr>
              <a:t>PRACOVNÍ SÍLY </a:t>
            </a:r>
            <a:r>
              <a:rPr lang="cs-CZ" sz="2600" dirty="0">
                <a:solidFill>
                  <a:schemeClr val="tx1"/>
                </a:solidFill>
              </a:rPr>
              <a:t>(školení, výcviky, adaptační proces)</a:t>
            </a:r>
            <a:endParaRPr lang="cs-CZ" sz="2600" b="1" dirty="0">
              <a:solidFill>
                <a:schemeClr val="tx1"/>
              </a:solidFill>
            </a:endParaRPr>
          </a:p>
          <a:p>
            <a:pPr marL="1371600" lvl="3" indent="-457200" algn="just">
              <a:buFont typeface="+mj-lt"/>
              <a:buAutoNum type="alphaUcPeriod"/>
            </a:pPr>
            <a:r>
              <a:rPr lang="cs-CZ" sz="2600" b="1" dirty="0">
                <a:solidFill>
                  <a:schemeClr val="tx1"/>
                </a:solidFill>
              </a:rPr>
              <a:t>MANAGEMENT </a:t>
            </a:r>
            <a:r>
              <a:rPr lang="cs-CZ" sz="2600" dirty="0">
                <a:solidFill>
                  <a:schemeClr val="tx1"/>
                </a:solidFill>
              </a:rPr>
              <a:t>(organizační struktura, vedení,….)</a:t>
            </a:r>
            <a:endParaRPr lang="cs-CZ" sz="2600" b="1" dirty="0">
              <a:solidFill>
                <a:schemeClr val="tx1"/>
              </a:solidFill>
            </a:endParaRPr>
          </a:p>
          <a:p>
            <a:pPr marL="1371600" lvl="3" indent="-457200" algn="just">
              <a:buFont typeface="+mj-lt"/>
              <a:buAutoNum type="alphaUcPeriod"/>
            </a:pPr>
            <a:r>
              <a:rPr lang="cs-CZ" sz="2600" b="1" dirty="0">
                <a:solidFill>
                  <a:schemeClr val="tx1"/>
                </a:solidFill>
              </a:rPr>
              <a:t>OSTATNÍ</a:t>
            </a:r>
            <a:r>
              <a:rPr lang="cs-CZ" sz="2600" dirty="0">
                <a:solidFill>
                  <a:schemeClr val="tx1"/>
                </a:solidFill>
              </a:rPr>
              <a:t> (výše nezařazené)</a:t>
            </a:r>
            <a:endParaRPr lang="cs-CZ" sz="2600" b="1" dirty="0">
              <a:solidFill>
                <a:schemeClr val="tx1"/>
              </a:solidFill>
            </a:endParaRPr>
          </a:p>
          <a:p>
            <a:pPr marL="1691640" lvl="4" indent="-457200" algn="just">
              <a:buFont typeface="+mj-lt"/>
              <a:buAutoNum type="alphaUcPeriod"/>
            </a:pPr>
            <a:endParaRPr lang="cs-CZ" sz="2400" b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D07F47E-6779-4B50-B2F9-2C72B8750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7BDBEDD-CA56-495F-BE38-37885D489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35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6F1F2D1-DC6C-4820-893D-6B5765E96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63397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D8225B4-FC2C-4725-A18C-B056B13BC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599" cy="4353347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Diagram příčin a následků je vhodným nástrojem pro </a:t>
            </a:r>
            <a:r>
              <a:rPr lang="cs-CZ" b="1" dirty="0">
                <a:solidFill>
                  <a:schemeClr val="tx1"/>
                </a:solidFill>
              </a:rPr>
              <a:t>brainstorming = </a:t>
            </a:r>
            <a:r>
              <a:rPr lang="cs-CZ" dirty="0">
                <a:solidFill>
                  <a:schemeClr val="tx1"/>
                </a:solidFill>
              </a:rPr>
              <a:t>kreativní metoda získávání informací. Moderátor vede zúčastněné k vyslovení svých nápadů, které jsou zapisované na tabuli.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Poté jsou jednotlivé vyřčené příčiny přiřazeny k příslušné skupině v diagramu a na základě logických vazeb mezi příčinami a důsledky jsou detekovány klíčové zdroje daného problému.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1524048-CFDB-4A8B-9601-C85EE760D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4C996A4-2098-441F-A8C0-204A86E25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36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BFB82DA6-2B77-4EA3-8ECA-27184AEF6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70721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C894DBB-2B53-41E2-8978-D4394E616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9" y="2276872"/>
            <a:ext cx="4968552" cy="3973291"/>
          </a:xfrm>
          <a:prstGeom prst="rect">
            <a:avLst/>
          </a:prstGeom>
          <a:noFill/>
        </p:spPr>
      </p:pic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0CBC733-4F6C-4BEA-AE39-4D61CBE18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8387BC5-EB48-4458-A7CD-F029ECA5B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8EE5339-3210-4F42-A617-3601F8616279}" type="slidenum">
              <a:rPr lang="cs-CZ" smtClean="0"/>
              <a:pPr>
                <a:spcAft>
                  <a:spcPts val="600"/>
                </a:spcAft>
              </a:pPr>
              <a:t>37</a:t>
            </a:fld>
            <a:endParaRPr lang="cs-CZ"/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541F6456-454C-4914-97F2-1112AD48E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2711"/>
            <a:ext cx="8229600" cy="2253331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3200" b="1" dirty="0">
                <a:solidFill>
                  <a:schemeClr val="tx1"/>
                </a:solidFill>
              </a:rPr>
              <a:t>SWOT analýza</a:t>
            </a:r>
          </a:p>
          <a:p>
            <a:pPr algn="just">
              <a:lnSpc>
                <a:spcPct val="90000"/>
              </a:lnSpc>
            </a:pPr>
            <a:r>
              <a:rPr lang="cs-CZ" sz="2400" dirty="0">
                <a:solidFill>
                  <a:schemeClr val="tx1"/>
                </a:solidFill>
              </a:rPr>
              <a:t>využívá se ke stanovení silných a slabých stránek (</a:t>
            </a:r>
            <a:r>
              <a:rPr lang="cs-CZ" sz="2400" b="1" dirty="0" err="1">
                <a:solidFill>
                  <a:schemeClr val="tx1"/>
                </a:solidFill>
              </a:rPr>
              <a:t>S</a:t>
            </a:r>
            <a:r>
              <a:rPr lang="cs-CZ" sz="2400" dirty="0" err="1">
                <a:solidFill>
                  <a:schemeClr val="tx1"/>
                </a:solidFill>
              </a:rPr>
              <a:t>trengths</a:t>
            </a:r>
            <a:r>
              <a:rPr lang="cs-CZ" sz="2400" dirty="0">
                <a:solidFill>
                  <a:schemeClr val="tx1"/>
                </a:solidFill>
              </a:rPr>
              <a:t>), slabých stránek (</a:t>
            </a:r>
            <a:r>
              <a:rPr lang="cs-CZ" sz="2400" b="1" dirty="0" err="1">
                <a:solidFill>
                  <a:schemeClr val="tx1"/>
                </a:solidFill>
              </a:rPr>
              <a:t>W</a:t>
            </a:r>
            <a:r>
              <a:rPr lang="cs-CZ" sz="2400" dirty="0" err="1">
                <a:solidFill>
                  <a:schemeClr val="tx1"/>
                </a:solidFill>
              </a:rPr>
              <a:t>eakness</a:t>
            </a:r>
            <a:r>
              <a:rPr lang="cs-CZ" sz="2400" dirty="0">
                <a:solidFill>
                  <a:schemeClr val="tx1"/>
                </a:solidFill>
              </a:rPr>
              <a:t>), příležitostí (</a:t>
            </a:r>
            <a:r>
              <a:rPr lang="cs-CZ" sz="2400" b="1" dirty="0" err="1">
                <a:solidFill>
                  <a:schemeClr val="tx1"/>
                </a:solidFill>
              </a:rPr>
              <a:t>O</a:t>
            </a:r>
            <a:r>
              <a:rPr lang="cs-CZ" sz="2400" dirty="0" err="1">
                <a:solidFill>
                  <a:schemeClr val="tx1"/>
                </a:solidFill>
              </a:rPr>
              <a:t>pportunities</a:t>
            </a:r>
            <a:r>
              <a:rPr lang="cs-CZ" sz="2400" dirty="0">
                <a:solidFill>
                  <a:schemeClr val="tx1"/>
                </a:solidFill>
              </a:rPr>
              <a:t>) a hrozeb (</a:t>
            </a:r>
            <a:r>
              <a:rPr lang="cs-CZ" sz="2400" b="1" dirty="0" err="1">
                <a:solidFill>
                  <a:schemeClr val="tx1"/>
                </a:solidFill>
              </a:rPr>
              <a:t>T</a:t>
            </a:r>
            <a:r>
              <a:rPr lang="cs-CZ" sz="2400" dirty="0" err="1">
                <a:solidFill>
                  <a:schemeClr val="tx1"/>
                </a:solidFill>
              </a:rPr>
              <a:t>hreats</a:t>
            </a:r>
            <a:r>
              <a:rPr lang="cs-CZ" sz="2400" dirty="0">
                <a:solidFill>
                  <a:schemeClr val="tx1"/>
                </a:solidFill>
              </a:rPr>
              <a:t>) např. připravovaného projektu nebo</a:t>
            </a:r>
            <a:br>
              <a:rPr lang="cs-CZ" sz="2400" dirty="0">
                <a:solidFill>
                  <a:schemeClr val="tx1"/>
                </a:solidFill>
              </a:rPr>
            </a:br>
            <a:r>
              <a:rPr lang="cs-CZ" sz="2400" dirty="0">
                <a:solidFill>
                  <a:schemeClr val="tx1"/>
                </a:solidFill>
              </a:rPr>
              <a:t>hodnocení pracoviště.</a:t>
            </a:r>
          </a:p>
          <a:p>
            <a:pPr>
              <a:lnSpc>
                <a:spcPct val="90000"/>
              </a:lnSpc>
            </a:pPr>
            <a:endParaRPr lang="cs-CZ" sz="2100" b="1" dirty="0"/>
          </a:p>
        </p:txBody>
      </p:sp>
    </p:spTree>
    <p:extLst>
      <p:ext uri="{BB962C8B-B14F-4D97-AF65-F5344CB8AC3E}">
        <p14:creationId xmlns:p14="http://schemas.microsoft.com/office/powerpoint/2010/main" val="11305558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E5A7D2C7-9563-48A6-9C7C-F77CB03A7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1772816"/>
            <a:ext cx="8698841" cy="43533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Detekované atributy se zapisují do matice (viz obrázek).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SWOT analýza může být dále využita k vytvoření strategií pro zvýšení kvality. </a:t>
            </a: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S – O </a:t>
            </a:r>
            <a:r>
              <a:rPr lang="cs-CZ" dirty="0">
                <a:solidFill>
                  <a:schemeClr val="tx1"/>
                </a:solidFill>
              </a:rPr>
              <a:t>strategie pro rozvoj silných stránek</a:t>
            </a:r>
            <a:endParaRPr lang="cs-CZ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S – T </a:t>
            </a:r>
            <a:r>
              <a:rPr lang="cs-CZ" dirty="0">
                <a:solidFill>
                  <a:schemeClr val="tx1"/>
                </a:solidFill>
              </a:rPr>
              <a:t>strategie pro využití silných stránek k eliminaci hrozby</a:t>
            </a:r>
            <a:endParaRPr lang="cs-CZ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W – O </a:t>
            </a:r>
            <a:r>
              <a:rPr lang="cs-CZ" dirty="0">
                <a:solidFill>
                  <a:schemeClr val="tx1"/>
                </a:solidFill>
              </a:rPr>
              <a:t>strategie pro odstranění slabých stránek a vznik příležitostí</a:t>
            </a:r>
            <a:endParaRPr lang="cs-CZ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W – T </a:t>
            </a:r>
            <a:r>
              <a:rPr lang="cs-CZ" dirty="0">
                <a:solidFill>
                  <a:schemeClr val="tx1"/>
                </a:solidFill>
              </a:rPr>
              <a:t>strategie omezení hrozeb ovlivňujících slabé stránky</a:t>
            </a:r>
            <a:endParaRPr lang="cs-CZ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cs-CZ" b="1" dirty="0"/>
          </a:p>
          <a:p>
            <a:pPr marL="0" indent="0" algn="just">
              <a:buNone/>
            </a:pPr>
            <a:endParaRPr lang="cs-CZ" b="1" dirty="0"/>
          </a:p>
          <a:p>
            <a:pPr marL="0" indent="0" algn="just">
              <a:buNone/>
            </a:pPr>
            <a:endParaRPr lang="cs-CZ" b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C6A6CF0-96E8-4034-AEAB-081B6ED03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1D40BA7-8F9F-4A29-AD12-E6BFF96A8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38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54C695E5-F7FC-4284-B9CF-A320375BC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2679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E2F927F-AD76-42A8-8C4A-C9DB93147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1268760"/>
            <a:ext cx="7408333" cy="4857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b="1" dirty="0">
                <a:solidFill>
                  <a:schemeClr val="tx1"/>
                </a:solidFill>
              </a:rPr>
              <a:t>Vývojový diagram</a:t>
            </a:r>
          </a:p>
          <a:p>
            <a:pPr marL="0" indent="0" algn="ctr">
              <a:buNone/>
            </a:pPr>
            <a:endParaRPr lang="cs-CZ" sz="3200" b="1" dirty="0">
              <a:solidFill>
                <a:schemeClr val="tx1"/>
              </a:solidFill>
            </a:endParaRPr>
          </a:p>
          <a:p>
            <a:pPr algn="just"/>
            <a:r>
              <a:rPr lang="cs-CZ" dirty="0">
                <a:solidFill>
                  <a:schemeClr val="tx1"/>
                </a:solidFill>
              </a:rPr>
              <a:t>používá se jako grafická pomůcka pro pochopení nebo identifikaci procesů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popisuje posloupnost jednotlivých činností v procesu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v ošetřovatelství ho lze využít např. ke znázornění interních postupů daného pracoviště nebo může být součástí ošetřovatelského standardu, atd.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v praxi se používají ustálené symboly pro tvorbu vývojových diagramů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7BCD964-CA1E-4B06-922C-0B6C40948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A2A87CE-61C6-45D9-AA79-746E455E0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39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A17D1F5-D13C-4F64-B8DB-ACB2F20DE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0452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1" y="1591056"/>
            <a:ext cx="8229600" cy="47902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2800" b="1" dirty="0">
                <a:solidFill>
                  <a:srgbClr val="FF0000"/>
                </a:solidFill>
              </a:rPr>
              <a:t>TAYLORISMUS </a:t>
            </a:r>
            <a:r>
              <a:rPr lang="cs-CZ" sz="2800" dirty="0"/>
              <a:t> </a:t>
            </a:r>
          </a:p>
          <a:p>
            <a:pPr marL="0" indent="0" algn="ctr">
              <a:buNone/>
            </a:pPr>
            <a:endParaRPr lang="cs-CZ" dirty="0"/>
          </a:p>
          <a:p>
            <a:r>
              <a:rPr lang="cs-CZ" dirty="0">
                <a:solidFill>
                  <a:schemeClr val="tx1"/>
                </a:solidFill>
              </a:rPr>
              <a:t>konec 19 století – 30 léta 20. století</a:t>
            </a:r>
          </a:p>
          <a:p>
            <a:r>
              <a:rPr lang="cs-CZ" dirty="0">
                <a:solidFill>
                  <a:schemeClr val="tx1"/>
                </a:solidFill>
              </a:rPr>
              <a:t>vznik prvních manažerských teorií je spojen s přílivem nekvalifikovaných dělníku do USA 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Teorie vědeckého řízení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  <a:p>
            <a:pPr marL="1188720" lvl="4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důraz kladen na výkon na jednotlivých pracovištích – úroveň liniových manažerů, kteří užívali především autoritativní styl vedení</a:t>
            </a:r>
          </a:p>
          <a:p>
            <a:pPr marL="1188720" lvl="4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vytváří se systém pravidel pracovních postupů vycházející z praxe</a:t>
            </a:r>
          </a:p>
          <a:p>
            <a:pPr marL="1188720" lvl="4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pracovník býval chápán pouze jako výrobní faktor </a:t>
            </a:r>
            <a:endParaRPr lang="cs-CZ" dirty="0">
              <a:solidFill>
                <a:schemeClr val="tx1"/>
              </a:solidFill>
            </a:endParaRPr>
          </a:p>
          <a:p>
            <a:pPr marL="1234440" lvl="4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b="1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4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Vývoj managementu</a:t>
            </a:r>
          </a:p>
        </p:txBody>
      </p:sp>
    </p:spTree>
    <p:extLst>
      <p:ext uri="{BB962C8B-B14F-4D97-AF65-F5344CB8AC3E}">
        <p14:creationId xmlns:p14="http://schemas.microsoft.com/office/powerpoint/2010/main" val="6711727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56D2E-A281-4585-891B-F7C91E40E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24EBB09-0652-49DA-AAB4-355AC97D9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44939AE-D60C-416D-8D60-3279F3BA7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40</a:t>
            </a:fld>
            <a:endParaRPr lang="cs-CZ"/>
          </a:p>
        </p:txBody>
      </p:sp>
      <p:pic>
        <p:nvPicPr>
          <p:cNvPr id="8" name="Zástupný obsah 7" descr="Obsah obrázku text&#10;&#10;Popis byl vytvořen automaticky">
            <a:extLst>
              <a:ext uri="{FF2B5EF4-FFF2-40B4-BE49-F238E27FC236}">
                <a16:creationId xmlns:a16="http://schemas.microsoft.com/office/drawing/2014/main" id="{B35EB1CE-77F3-4CF5-A904-D0AD3095198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12172"/>
            <a:ext cx="3822700" cy="3016875"/>
          </a:xfrm>
        </p:spPr>
      </p:pic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7611B91D-F0C0-4BCD-A3B1-A4BB68F57F1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650" y="980728"/>
            <a:ext cx="4181150" cy="5269435"/>
          </a:xfrm>
        </p:spPr>
      </p:pic>
    </p:spTree>
    <p:extLst>
      <p:ext uri="{BB962C8B-B14F-4D97-AF65-F5344CB8AC3E}">
        <p14:creationId xmlns:p14="http://schemas.microsoft.com/office/powerpoint/2010/main" val="30510779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C64C674-DEBD-47FE-8DA6-E944695CD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548680"/>
            <a:ext cx="8770850" cy="557748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3200" b="1" dirty="0">
                <a:solidFill>
                  <a:schemeClr val="tx1"/>
                </a:solidFill>
              </a:rPr>
              <a:t>5x PROČ (5 </a:t>
            </a:r>
            <a:r>
              <a:rPr lang="cs-CZ" sz="3200" b="1" dirty="0" err="1">
                <a:solidFill>
                  <a:schemeClr val="tx1"/>
                </a:solidFill>
              </a:rPr>
              <a:t>Why</a:t>
            </a:r>
            <a:r>
              <a:rPr lang="cs-CZ" sz="3200" b="1" dirty="0">
                <a:solidFill>
                  <a:schemeClr val="tx1"/>
                </a:solidFill>
              </a:rPr>
              <a:t>)</a:t>
            </a:r>
          </a:p>
          <a:p>
            <a:pPr marL="0" indent="0" algn="just">
              <a:buNone/>
            </a:pPr>
            <a:endParaRPr lang="cs-CZ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Metoda určení pravděpodobné příčiny problému opakováním si otázky „Proč?“ x vyžitím odpovědi. Jedná se o efektivní metodu, která se často využívá.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Musí být kladen důraz na odpovědi, aby nedocházelo k jejich opakování.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Příklad: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Problém – pacient si stěžuje, že se k lékaři v dané ambulanci nemohl objednat na čas.</a:t>
            </a:r>
          </a:p>
          <a:p>
            <a:pPr marL="457200" indent="-457200" algn="just"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PROČ není možné se objednat na čas? </a:t>
            </a:r>
            <a:r>
              <a:rPr lang="cs-CZ" sz="2000" i="1" dirty="0">
                <a:solidFill>
                  <a:schemeClr val="tx1"/>
                </a:solidFill>
              </a:rPr>
              <a:t>Protože se to zde nedělá.</a:t>
            </a:r>
          </a:p>
          <a:p>
            <a:pPr marL="457200" indent="-457200" algn="just"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PROČ se to zde tak nedělá? </a:t>
            </a:r>
            <a:r>
              <a:rPr lang="cs-CZ" sz="2000" i="1" dirty="0">
                <a:solidFill>
                  <a:schemeClr val="tx1"/>
                </a:solidFill>
              </a:rPr>
              <a:t>Protože to zde nikdo nezavedl.</a:t>
            </a:r>
          </a:p>
          <a:p>
            <a:pPr marL="457200" indent="-457200" algn="just"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PROČ  to zde nikdo nezavedl? </a:t>
            </a:r>
            <a:r>
              <a:rPr lang="cs-CZ" sz="2000" i="1" dirty="0">
                <a:solidFill>
                  <a:schemeClr val="tx1"/>
                </a:solidFill>
              </a:rPr>
              <a:t>Protože to zde nejde.</a:t>
            </a:r>
            <a:endParaRPr lang="cs-CZ" dirty="0">
              <a:solidFill>
                <a:schemeClr val="tx1"/>
              </a:solidFill>
            </a:endParaRPr>
          </a:p>
          <a:p>
            <a:pPr marL="457200" indent="-457200" algn="just"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PROČ to zde nejde? </a:t>
            </a:r>
            <a:r>
              <a:rPr lang="cs-CZ" sz="2200" i="1" dirty="0">
                <a:solidFill>
                  <a:schemeClr val="tx1"/>
                </a:solidFill>
              </a:rPr>
              <a:t>Protože je zde hodně pacientů.</a:t>
            </a:r>
          </a:p>
          <a:p>
            <a:pPr marL="457200" indent="-457200" algn="just"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PROČ je tu zde hodně pacientů? </a:t>
            </a:r>
            <a:r>
              <a:rPr lang="cs-CZ" sz="2000" i="1" dirty="0">
                <a:solidFill>
                  <a:schemeClr val="tx1"/>
                </a:solidFill>
              </a:rPr>
              <a:t>Protože je tato ambulance pro danou spádovou oblast jediná.</a:t>
            </a:r>
            <a:endParaRPr lang="cs-CZ" dirty="0">
              <a:solidFill>
                <a:schemeClr val="tx1"/>
              </a:solidFill>
            </a:endParaRPr>
          </a:p>
          <a:p>
            <a:pPr marL="457200" indent="-457200" algn="just">
              <a:buAutoNum type="arabicPeriod"/>
            </a:pPr>
            <a:endParaRPr lang="cs-CZ" sz="2000" i="1" dirty="0"/>
          </a:p>
          <a:p>
            <a:pPr marL="457200" indent="-457200" algn="just">
              <a:buAutoNum type="arabicPeriod"/>
            </a:pPr>
            <a:endParaRPr lang="cs-CZ" sz="2000" i="1" dirty="0"/>
          </a:p>
          <a:p>
            <a:pPr marL="457200" indent="-457200" algn="just">
              <a:buAutoNum type="arabicPeriod"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B978433-2630-48B4-A1FC-D904AF6BB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0E4CEC1-C5F4-4D26-B186-D7990915C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41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2938ED7-783C-4833-A041-F6AA6F10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2954"/>
            <a:ext cx="8229600" cy="81101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8233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3A6AC14-A70D-44A4-8A96-C10B30001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91056"/>
            <a:ext cx="8496943" cy="453510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Marketing je proces, který zahrnuje výzkum trhu a prodej nebo poskytování služeb za optimálních podmínek = </a:t>
            </a:r>
            <a:r>
              <a:rPr lang="cs-CZ" i="1" dirty="0">
                <a:solidFill>
                  <a:schemeClr val="tx1"/>
                </a:solidFill>
              </a:rPr>
              <a:t>nejvhodnějším způsobem, v nejvhodnější dobu za nejvhodnější cenu.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Marketingový proces má 3 fáze: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b="1" dirty="0">
                <a:solidFill>
                  <a:schemeClr val="tx1"/>
                </a:solidFill>
              </a:rPr>
              <a:t>PŘÍPRAVNÁ FÁZE</a:t>
            </a:r>
          </a:p>
          <a:p>
            <a:pPr marL="868680" lvl="3" indent="0" algn="just">
              <a:buNone/>
            </a:pPr>
            <a:r>
              <a:rPr lang="cs-CZ" sz="2400" dirty="0">
                <a:solidFill>
                  <a:schemeClr val="tx1"/>
                </a:solidFill>
              </a:rPr>
              <a:t>pracuje se především s daty a informacemi související s vlastními produkty, trhem, konkurencí , zakázkách, apod.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b="1" dirty="0">
                <a:solidFill>
                  <a:schemeClr val="tx1"/>
                </a:solidFill>
              </a:rPr>
              <a:t>REALIZAČNÍ FÁZE</a:t>
            </a:r>
          </a:p>
          <a:p>
            <a:pPr marL="868680" lvl="3" indent="0" algn="just">
              <a:buNone/>
            </a:pPr>
            <a:r>
              <a:rPr lang="cs-CZ" sz="2400" dirty="0">
                <a:solidFill>
                  <a:schemeClr val="tx1"/>
                </a:solidFill>
              </a:rPr>
              <a:t>zde se používá tzv. „MARKETINGOVÝ MIX“= soubor faktorů, které ovlivňují poptávku po produktu</a:t>
            </a:r>
          </a:p>
          <a:p>
            <a:pPr marL="0" indent="0" algn="just">
              <a:buNone/>
            </a:pPr>
            <a:endParaRPr lang="cs-CZ" b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23158F4-46E7-4CCD-8C0B-91D42B2A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83D7632-1A51-4693-9923-95A9BE194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42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2119DC7-FAD9-454C-B63E-7B4392FEB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Marketing</a:t>
            </a:r>
          </a:p>
        </p:txBody>
      </p:sp>
    </p:spTree>
    <p:extLst>
      <p:ext uri="{BB962C8B-B14F-4D97-AF65-F5344CB8AC3E}">
        <p14:creationId xmlns:p14="http://schemas.microsoft.com/office/powerpoint/2010/main" val="20012374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7B355C4-08D8-48BA-BE4D-DF1250AC1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80728"/>
            <a:ext cx="8424935" cy="5145435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Konceptů marketingového mixu je celá řada, proto zde zmíníme jen některé.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Prvním marketingovým mixem byl koncept </a:t>
            </a:r>
            <a:r>
              <a:rPr lang="cs-CZ" b="1" dirty="0">
                <a:solidFill>
                  <a:schemeClr val="tx1"/>
                </a:solidFill>
              </a:rPr>
              <a:t>4P.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P</a:t>
            </a:r>
            <a:r>
              <a:rPr lang="cs-CZ" dirty="0">
                <a:solidFill>
                  <a:schemeClr val="tx1"/>
                </a:solidFill>
              </a:rPr>
              <a:t>RODUCT – </a:t>
            </a:r>
            <a:r>
              <a:rPr lang="cs-CZ" i="1" dirty="0">
                <a:solidFill>
                  <a:schemeClr val="tx1"/>
                </a:solidFill>
              </a:rPr>
              <a:t>produkt</a:t>
            </a: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P</a:t>
            </a:r>
            <a:r>
              <a:rPr lang="cs-CZ" dirty="0">
                <a:solidFill>
                  <a:schemeClr val="tx1"/>
                </a:solidFill>
              </a:rPr>
              <a:t>RICE – </a:t>
            </a:r>
            <a:r>
              <a:rPr lang="cs-CZ" i="1" dirty="0">
                <a:solidFill>
                  <a:schemeClr val="tx1"/>
                </a:solidFill>
              </a:rPr>
              <a:t>cena</a:t>
            </a: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P</a:t>
            </a:r>
            <a:r>
              <a:rPr lang="cs-CZ" dirty="0">
                <a:solidFill>
                  <a:schemeClr val="tx1"/>
                </a:solidFill>
              </a:rPr>
              <a:t>LACE – </a:t>
            </a:r>
            <a:r>
              <a:rPr lang="cs-CZ" i="1" dirty="0">
                <a:solidFill>
                  <a:schemeClr val="tx1"/>
                </a:solidFill>
              </a:rPr>
              <a:t>místo</a:t>
            </a: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P</a:t>
            </a:r>
            <a:r>
              <a:rPr lang="cs-CZ" dirty="0">
                <a:solidFill>
                  <a:schemeClr val="tx1"/>
                </a:solidFill>
              </a:rPr>
              <a:t>ROMATION – </a:t>
            </a:r>
            <a:r>
              <a:rPr lang="cs-CZ" i="1" dirty="0">
                <a:solidFill>
                  <a:schemeClr val="tx1"/>
                </a:solidFill>
              </a:rPr>
              <a:t>propagace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Tento koncept byl později rozšířen na </a:t>
            </a:r>
            <a:r>
              <a:rPr lang="cs-CZ" b="1" dirty="0">
                <a:solidFill>
                  <a:schemeClr val="tx1"/>
                </a:solidFill>
              </a:rPr>
              <a:t>5P </a:t>
            </a:r>
            <a:r>
              <a:rPr lang="cs-CZ" dirty="0">
                <a:solidFill>
                  <a:schemeClr val="tx1"/>
                </a:solidFill>
              </a:rPr>
              <a:t>( </a:t>
            </a:r>
            <a:r>
              <a:rPr lang="cs-CZ" b="1" dirty="0">
                <a:solidFill>
                  <a:schemeClr val="tx1"/>
                </a:solidFill>
              </a:rPr>
              <a:t>P</a:t>
            </a:r>
            <a:r>
              <a:rPr lang="cs-CZ" dirty="0">
                <a:solidFill>
                  <a:schemeClr val="tx1"/>
                </a:solidFill>
              </a:rPr>
              <a:t>EOPLE – </a:t>
            </a:r>
            <a:r>
              <a:rPr lang="cs-CZ" i="1" dirty="0">
                <a:solidFill>
                  <a:schemeClr val="tx1"/>
                </a:solidFill>
              </a:rPr>
              <a:t>lidský faktor)</a:t>
            </a:r>
            <a:r>
              <a:rPr lang="cs-CZ" b="1" dirty="0">
                <a:solidFill>
                  <a:schemeClr val="tx1"/>
                </a:solidFill>
              </a:rPr>
              <a:t>, </a:t>
            </a:r>
            <a:r>
              <a:rPr lang="cs-CZ" dirty="0">
                <a:solidFill>
                  <a:schemeClr val="tx1"/>
                </a:solidFill>
              </a:rPr>
              <a:t>a to o důležitý prvek, který činí především službu jedinečnou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532E782-87E3-44FC-BB03-7229D762F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4592AC1-9C34-4E26-8E41-FAFC50CC4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43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54AA1EC0-BDF3-488E-90EA-A2BDF73BB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260648"/>
            <a:ext cx="8229600" cy="13462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24734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04E6338-8E20-4098-97C5-A8A6D8B6E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363271" cy="4281339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Na základě zájmu o zákazníka vznikl koncept </a:t>
            </a:r>
            <a:r>
              <a:rPr lang="cs-CZ" b="1" dirty="0">
                <a:solidFill>
                  <a:schemeClr val="tx1"/>
                </a:solidFill>
              </a:rPr>
              <a:t>5C</a:t>
            </a:r>
            <a:r>
              <a:rPr lang="cs-CZ" dirty="0">
                <a:solidFill>
                  <a:schemeClr val="tx1"/>
                </a:solidFill>
              </a:rPr>
              <a:t>, který je odvozen od </a:t>
            </a:r>
            <a:r>
              <a:rPr lang="cs-CZ" b="1" dirty="0">
                <a:solidFill>
                  <a:schemeClr val="tx1"/>
                </a:solidFill>
              </a:rPr>
              <a:t>5P.</a:t>
            </a:r>
          </a:p>
          <a:p>
            <a:pPr marL="0" indent="0">
              <a:buNone/>
            </a:pPr>
            <a:endParaRPr lang="cs-CZ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P</a:t>
            </a:r>
            <a:r>
              <a:rPr lang="cs-CZ" dirty="0">
                <a:solidFill>
                  <a:schemeClr val="tx1"/>
                </a:solidFill>
              </a:rPr>
              <a:t>RODUCT – </a:t>
            </a:r>
            <a:r>
              <a:rPr lang="cs-CZ" b="1" dirty="0" err="1">
                <a:solidFill>
                  <a:schemeClr val="tx1"/>
                </a:solidFill>
              </a:rPr>
              <a:t>C</a:t>
            </a:r>
            <a:r>
              <a:rPr lang="cs-CZ" dirty="0" err="1">
                <a:solidFill>
                  <a:schemeClr val="tx1"/>
                </a:solidFill>
              </a:rPr>
              <a:t>ostumer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Desire</a:t>
            </a:r>
            <a:r>
              <a:rPr lang="cs-CZ" dirty="0">
                <a:solidFill>
                  <a:schemeClr val="tx1"/>
                </a:solidFill>
              </a:rPr>
              <a:t> – </a:t>
            </a:r>
            <a:r>
              <a:rPr lang="cs-CZ" i="1" dirty="0">
                <a:solidFill>
                  <a:schemeClr val="tx1"/>
                </a:solidFill>
              </a:rPr>
              <a:t>požadavek zákazníka</a:t>
            </a: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P</a:t>
            </a:r>
            <a:r>
              <a:rPr lang="cs-CZ" dirty="0">
                <a:solidFill>
                  <a:schemeClr val="tx1"/>
                </a:solidFill>
              </a:rPr>
              <a:t>RICE – </a:t>
            </a:r>
            <a:r>
              <a:rPr lang="cs-CZ" b="1" dirty="0" err="1">
                <a:solidFill>
                  <a:schemeClr val="tx1"/>
                </a:solidFill>
              </a:rPr>
              <a:t>C</a:t>
            </a:r>
            <a:r>
              <a:rPr lang="cs-CZ" dirty="0" err="1">
                <a:solidFill>
                  <a:schemeClr val="tx1"/>
                </a:solidFill>
              </a:rPr>
              <a:t>ost</a:t>
            </a:r>
            <a:r>
              <a:rPr lang="cs-CZ" dirty="0">
                <a:solidFill>
                  <a:schemeClr val="tx1"/>
                </a:solidFill>
              </a:rPr>
              <a:t> - </a:t>
            </a:r>
            <a:r>
              <a:rPr lang="cs-CZ" i="1" dirty="0">
                <a:solidFill>
                  <a:schemeClr val="tx1"/>
                </a:solidFill>
              </a:rPr>
              <a:t>náklady</a:t>
            </a: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P</a:t>
            </a:r>
            <a:r>
              <a:rPr lang="cs-CZ" dirty="0">
                <a:solidFill>
                  <a:schemeClr val="tx1"/>
                </a:solidFill>
              </a:rPr>
              <a:t>LACE – </a:t>
            </a:r>
            <a:r>
              <a:rPr lang="cs-CZ" b="1" dirty="0" err="1">
                <a:solidFill>
                  <a:schemeClr val="tx1"/>
                </a:solidFill>
              </a:rPr>
              <a:t>C</a:t>
            </a:r>
            <a:r>
              <a:rPr lang="cs-CZ" dirty="0" err="1">
                <a:solidFill>
                  <a:schemeClr val="tx1"/>
                </a:solidFill>
              </a:rPr>
              <a:t>onvenience</a:t>
            </a:r>
            <a:r>
              <a:rPr lang="cs-CZ" dirty="0">
                <a:solidFill>
                  <a:schemeClr val="tx1"/>
                </a:solidFill>
              </a:rPr>
              <a:t> – </a:t>
            </a:r>
            <a:r>
              <a:rPr lang="cs-CZ" i="1" dirty="0">
                <a:solidFill>
                  <a:schemeClr val="tx1"/>
                </a:solidFill>
              </a:rPr>
              <a:t>vyhovující podmínky - pohodlí</a:t>
            </a: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P</a:t>
            </a:r>
            <a:r>
              <a:rPr lang="cs-CZ" dirty="0">
                <a:solidFill>
                  <a:schemeClr val="tx1"/>
                </a:solidFill>
              </a:rPr>
              <a:t>ROMATION – </a:t>
            </a:r>
            <a:r>
              <a:rPr lang="cs-CZ" dirty="0" err="1">
                <a:solidFill>
                  <a:schemeClr val="tx1"/>
                </a:solidFill>
              </a:rPr>
              <a:t>Communication</a:t>
            </a:r>
            <a:r>
              <a:rPr lang="cs-CZ" dirty="0">
                <a:solidFill>
                  <a:schemeClr val="tx1"/>
                </a:solidFill>
              </a:rPr>
              <a:t> – </a:t>
            </a:r>
            <a:r>
              <a:rPr lang="cs-CZ" i="1" dirty="0">
                <a:solidFill>
                  <a:schemeClr val="tx1"/>
                </a:solidFill>
              </a:rPr>
              <a:t>komunikace</a:t>
            </a: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P</a:t>
            </a:r>
            <a:r>
              <a:rPr lang="cs-CZ" dirty="0">
                <a:solidFill>
                  <a:schemeClr val="tx1"/>
                </a:solidFill>
              </a:rPr>
              <a:t>EOPLE – </a:t>
            </a:r>
            <a:r>
              <a:rPr lang="cs-CZ" b="1" dirty="0" err="1">
                <a:solidFill>
                  <a:schemeClr val="tx1"/>
                </a:solidFill>
              </a:rPr>
              <a:t>C</a:t>
            </a:r>
            <a:r>
              <a:rPr lang="cs-CZ" dirty="0" err="1">
                <a:solidFill>
                  <a:schemeClr val="tx1"/>
                </a:solidFill>
              </a:rPr>
              <a:t>ostumer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Approach</a:t>
            </a:r>
            <a:r>
              <a:rPr lang="cs-CZ" dirty="0">
                <a:solidFill>
                  <a:schemeClr val="tx1"/>
                </a:solidFill>
              </a:rPr>
              <a:t> – </a:t>
            </a:r>
            <a:r>
              <a:rPr lang="cs-CZ" i="1" dirty="0">
                <a:solidFill>
                  <a:schemeClr val="tx1"/>
                </a:solidFill>
              </a:rPr>
              <a:t>přístup k zákazníkovi</a:t>
            </a:r>
            <a:endParaRPr lang="cs-CZ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D0468FA-A01B-449F-8C5E-19C8D1D1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669E87D-3C89-440A-8D38-293847EA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44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95CC64E-16B4-4038-AD1F-455213D6F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4835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B58AF17-B890-4C33-8B6D-79F87802D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675467"/>
            <a:ext cx="8147248" cy="3450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Koncept </a:t>
            </a:r>
            <a:r>
              <a:rPr lang="cs-CZ" b="1" dirty="0">
                <a:solidFill>
                  <a:schemeClr val="tx1"/>
                </a:solidFill>
              </a:rPr>
              <a:t>3V</a:t>
            </a:r>
            <a:r>
              <a:rPr lang="cs-CZ" dirty="0">
                <a:solidFill>
                  <a:schemeClr val="tx1"/>
                </a:solidFill>
              </a:rPr>
              <a:t> je zaměřen na hodnoty a využívá se na tzv B2B trzích (business to business) = na úrovni obchodních vztahů mezi obchodními společnostmi.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V</a:t>
            </a:r>
            <a:r>
              <a:rPr lang="cs-CZ" dirty="0">
                <a:solidFill>
                  <a:schemeClr val="tx1"/>
                </a:solidFill>
              </a:rPr>
              <a:t>ALUED CONSUMER – </a:t>
            </a:r>
            <a:r>
              <a:rPr lang="cs-CZ" i="1" dirty="0">
                <a:solidFill>
                  <a:schemeClr val="tx1"/>
                </a:solidFill>
              </a:rPr>
              <a:t>cennost zákazníka</a:t>
            </a: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V</a:t>
            </a:r>
            <a:r>
              <a:rPr lang="cs-CZ" dirty="0">
                <a:solidFill>
                  <a:schemeClr val="tx1"/>
                </a:solidFill>
              </a:rPr>
              <a:t>ALUE PROPOSITION – </a:t>
            </a:r>
            <a:r>
              <a:rPr lang="cs-CZ" i="1" dirty="0">
                <a:solidFill>
                  <a:schemeClr val="tx1"/>
                </a:solidFill>
              </a:rPr>
              <a:t>nabídka zákazníkovi (co nabízet)</a:t>
            </a:r>
            <a:endParaRPr lang="cs-CZ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V</a:t>
            </a:r>
            <a:r>
              <a:rPr lang="cs-CZ" dirty="0">
                <a:solidFill>
                  <a:schemeClr val="tx1"/>
                </a:solidFill>
              </a:rPr>
              <a:t>ALUE NETWORK – </a:t>
            </a:r>
            <a:r>
              <a:rPr lang="cs-CZ" i="1" dirty="0">
                <a:solidFill>
                  <a:schemeClr val="tx1"/>
                </a:solidFill>
              </a:rPr>
              <a:t>komunikace se zákazníkem</a:t>
            </a:r>
            <a:endParaRPr lang="cs-CZ" b="1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cs-CZ" b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2F94CC6-3AB9-4D68-B877-75F3C820B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8CFF5C-00D3-4007-A0DE-D230116A7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45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FE1E9DB-AF3D-47FE-9B6B-FAC88BDEF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8657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76AF867-A4EC-40C7-B852-C7A8834D6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91056"/>
            <a:ext cx="8229599" cy="4535107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Koncept </a:t>
            </a:r>
            <a:r>
              <a:rPr lang="cs-CZ" b="1" dirty="0">
                <a:solidFill>
                  <a:schemeClr val="tx1"/>
                </a:solidFill>
              </a:rPr>
              <a:t>4S</a:t>
            </a:r>
            <a:r>
              <a:rPr lang="cs-CZ" dirty="0">
                <a:solidFill>
                  <a:schemeClr val="tx1"/>
                </a:solidFill>
              </a:rPr>
              <a:t> je odpověď na rozvoj internetového trhu.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S</a:t>
            </a:r>
            <a:r>
              <a:rPr lang="cs-CZ" dirty="0">
                <a:solidFill>
                  <a:schemeClr val="tx1"/>
                </a:solidFill>
              </a:rPr>
              <a:t>COPE - </a:t>
            </a:r>
            <a:r>
              <a:rPr lang="cs-CZ" i="1" dirty="0">
                <a:solidFill>
                  <a:schemeClr val="tx1"/>
                </a:solidFill>
              </a:rPr>
              <a:t>příležitost</a:t>
            </a:r>
            <a:endParaRPr lang="cs-CZ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S</a:t>
            </a:r>
            <a:r>
              <a:rPr lang="cs-CZ" dirty="0">
                <a:solidFill>
                  <a:schemeClr val="tx1"/>
                </a:solidFill>
              </a:rPr>
              <a:t>ITE – </a:t>
            </a:r>
            <a:r>
              <a:rPr lang="cs-CZ" i="1" dirty="0">
                <a:solidFill>
                  <a:schemeClr val="tx1"/>
                </a:solidFill>
              </a:rPr>
              <a:t>stránka - adresa</a:t>
            </a:r>
            <a:endParaRPr lang="cs-CZ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S</a:t>
            </a:r>
            <a:r>
              <a:rPr lang="cs-CZ" dirty="0">
                <a:solidFill>
                  <a:schemeClr val="tx1"/>
                </a:solidFill>
              </a:rPr>
              <a:t>YNERGY - </a:t>
            </a:r>
            <a:r>
              <a:rPr lang="cs-CZ" i="1" dirty="0">
                <a:solidFill>
                  <a:schemeClr val="tx1"/>
                </a:solidFill>
              </a:rPr>
              <a:t>spolupůsobení</a:t>
            </a:r>
            <a:endParaRPr lang="cs-CZ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S</a:t>
            </a:r>
            <a:r>
              <a:rPr lang="cs-CZ" dirty="0">
                <a:solidFill>
                  <a:schemeClr val="tx1"/>
                </a:solidFill>
              </a:rPr>
              <a:t>YSTÉM – </a:t>
            </a:r>
            <a:r>
              <a:rPr lang="cs-CZ" i="1" dirty="0">
                <a:solidFill>
                  <a:schemeClr val="tx1"/>
                </a:solidFill>
              </a:rPr>
              <a:t>způsob</a:t>
            </a:r>
          </a:p>
          <a:p>
            <a:pPr marL="0" indent="0" algn="just">
              <a:buNone/>
            </a:pPr>
            <a:endParaRPr lang="cs-CZ" b="1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Totální marketingový mix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dirty="0">
                <a:solidFill>
                  <a:schemeClr val="tx1"/>
                </a:solidFill>
              </a:rPr>
              <a:t>interní část – pánování procesů v organizaci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dirty="0">
                <a:solidFill>
                  <a:schemeClr val="tx1"/>
                </a:solidFill>
              </a:rPr>
              <a:t>externí část – zaměřená na zákazníky </a:t>
            </a:r>
          </a:p>
          <a:p>
            <a:pPr marL="0" indent="0" algn="just">
              <a:buNone/>
            </a:pPr>
            <a:endParaRPr lang="cs-CZ" b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4A2AF16-C32A-4C9A-9F76-0777A88C4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F817F14-2B74-4DA2-8505-BEFE25D2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46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E7EEEC4-E654-467F-AE8D-D49C75775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4320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E67A93D-6AE2-4894-89A8-86E760AAE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1" y="1124744"/>
            <a:ext cx="7920880" cy="5001419"/>
          </a:xfrm>
        </p:spPr>
        <p:txBody>
          <a:bodyPr>
            <a:normAutofit/>
          </a:bodyPr>
          <a:lstStyle/>
          <a:p>
            <a:pPr marL="457200" indent="-457200" algn="just">
              <a:buClr>
                <a:srgbClr val="002060"/>
              </a:buClr>
              <a:buFont typeface="+mj-lt"/>
              <a:buAutoNum type="arabicPeriod" startAt="3"/>
            </a:pPr>
            <a:r>
              <a:rPr lang="cs-CZ" b="1" dirty="0">
                <a:solidFill>
                  <a:schemeClr val="tx1"/>
                </a:solidFill>
              </a:rPr>
              <a:t>KONTROLNÁ FÁZE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V této fázi se především provádí rozbor úspěšnosti marketingové strategie. Využívají se například analýzy ekonomických ukazatelů (obrat, návratnost, ziskovost…), informace o zákaznících – produktu a porovnávání vstupních dat z přípravné fáze a novými daty.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D08C642-014C-40F2-A2DA-DAC6AE7F6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2C07EEE-C5B5-487D-B641-1218C33A3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47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AC9AB9A-EFDC-46B5-8583-272CA29D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8236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74432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2151768-C505-44C5-A46F-7AA176D94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00808"/>
            <a:ext cx="8496943" cy="4425355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>
                <a:solidFill>
                  <a:schemeClr val="tx1"/>
                </a:solidFill>
              </a:rPr>
              <a:t>služby mají svá specifika spočívající ve využívání konceptu totálního marketingového mixu, popřípadě jeho modifikace, kde marketing je součástí veškerých manažerských operací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úkolem marketingu služeb je nabízený produkt/službu co nejefektivněji prodat = vyvolat u zákazníka pocit potřeby dané služby nebo zákazníka přilákat k určitému poskytovateli nabízených služeb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v marketingu služeb jsou stěžejní dvě oblasti</a:t>
            </a:r>
          </a:p>
          <a:p>
            <a:pPr marL="759143" lvl="1" indent="-457200" algn="just">
              <a:buFont typeface="+mj-lt"/>
              <a:buAutoNum type="arabicPeriod"/>
            </a:pPr>
            <a:r>
              <a:rPr lang="cs-CZ" sz="2400" i="1" dirty="0">
                <a:solidFill>
                  <a:schemeClr val="tx1"/>
                </a:solidFill>
              </a:rPr>
              <a:t>kvalita poskytovaných služeb</a:t>
            </a:r>
          </a:p>
          <a:p>
            <a:pPr marL="759143" lvl="1" indent="-457200" algn="just">
              <a:buFont typeface="+mj-lt"/>
              <a:buAutoNum type="arabicPeriod"/>
            </a:pPr>
            <a:r>
              <a:rPr lang="cs-CZ" sz="2400" i="1" dirty="0">
                <a:solidFill>
                  <a:schemeClr val="tx1"/>
                </a:solidFill>
              </a:rPr>
              <a:t>komunikace – propagace, ve zdravotnictví se jedná o klinicko-pacientskou komunikace, která zahrnuje – image zařízení, deklarování určitých postupů, nabízení služeb</a:t>
            </a:r>
          </a:p>
          <a:p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CF55A0F-F0EF-498D-A9B4-E28C72115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6962FAC-C6B8-49F1-8386-061F3B682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48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1A29180-93D0-4409-980A-34BB60D7E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Marketing služeb</a:t>
            </a:r>
          </a:p>
        </p:txBody>
      </p:sp>
    </p:spTree>
    <p:extLst>
      <p:ext uri="{BB962C8B-B14F-4D97-AF65-F5344CB8AC3E}">
        <p14:creationId xmlns:p14="http://schemas.microsoft.com/office/powerpoint/2010/main" val="31248817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CAF25ABC-7F42-42A9-B426-2BF38C4E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060848"/>
            <a:ext cx="8363272" cy="45544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Organizační kultura 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= způsob, jakým se na oddělení pracuje, je to souhrn     přesvědčení a hodnot, které utvářejí chování sester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= jedná se o specifické způsoby chování a postojů, způsob oblékání, gesta, tabu, tradice, rituály a způsob, jakým se realizují cíle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= dopad organizační kultury na organizace je nezanedbatelný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i="1" dirty="0">
                <a:solidFill>
                  <a:schemeClr val="tx1"/>
                </a:solidFill>
              </a:rPr>
              <a:t>zdrojem motivace</a:t>
            </a:r>
            <a:r>
              <a:rPr lang="cs-CZ" dirty="0">
                <a:solidFill>
                  <a:schemeClr val="tx1"/>
                </a:solidFill>
              </a:rPr>
              <a:t> – zaměstnanci považují svoji práci 	 			  smysluplnou</a:t>
            </a:r>
          </a:p>
          <a:p>
            <a:pPr marL="0" indent="0" algn="just">
              <a:buNone/>
            </a:pPr>
            <a:r>
              <a:rPr lang="cs-CZ" dirty="0"/>
              <a:t>	</a:t>
            </a:r>
          </a:p>
          <a:p>
            <a:pPr marL="0" indent="0" algn="just">
              <a:buNone/>
            </a:pPr>
            <a:r>
              <a:rPr lang="cs-CZ" dirty="0"/>
              <a:t>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6F22746-97F2-4D03-BB95-3A7A5F5B2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623AB32-C6EA-496B-931D-8829B7D59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49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F5D085FF-C5DC-4E2F-8DAF-AC6F4C161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Organizační kultura</a:t>
            </a:r>
          </a:p>
        </p:txBody>
      </p:sp>
    </p:spTree>
    <p:extLst>
      <p:ext uri="{BB962C8B-B14F-4D97-AF65-F5344CB8AC3E}">
        <p14:creationId xmlns:p14="http://schemas.microsoft.com/office/powerpoint/2010/main" val="1797773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1987FF-D47A-4DB4-AC82-61F0ED716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DEFE9D6-B0F6-40BE-B77E-7C4CCB0CE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656" y="1844824"/>
            <a:ext cx="3822192" cy="720080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chemeClr val="tx1"/>
                </a:solidFill>
              </a:rPr>
              <a:t>Frederick </a:t>
            </a:r>
            <a:r>
              <a:rPr lang="cs-CZ" sz="3200" b="1" dirty="0" err="1">
                <a:solidFill>
                  <a:schemeClr val="tx1"/>
                </a:solidFill>
              </a:rPr>
              <a:t>Winslow</a:t>
            </a:r>
            <a:r>
              <a:rPr lang="cs-CZ" sz="3200" b="1" dirty="0">
                <a:solidFill>
                  <a:schemeClr val="tx1"/>
                </a:solidFill>
              </a:rPr>
              <a:t> Taylor</a:t>
            </a:r>
          </a:p>
        </p:txBody>
      </p:sp>
      <p:pic>
        <p:nvPicPr>
          <p:cNvPr id="10" name="Zástupný obsah 9" descr="Obsah obrázku muž, osoba, oblečení, černá&#10;&#10;Popis byl vytvořen automaticky">
            <a:extLst>
              <a:ext uri="{FF2B5EF4-FFF2-40B4-BE49-F238E27FC236}">
                <a16:creationId xmlns:a16="http://schemas.microsoft.com/office/drawing/2014/main" id="{BED2815C-A3B6-42E4-9CEB-0A56E8361A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96952"/>
            <a:ext cx="2952328" cy="3532381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75F7DD6-1596-4011-94FD-74B8AC1817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8200" y="1844823"/>
            <a:ext cx="3822192" cy="720081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tx1"/>
                </a:solidFill>
              </a:rPr>
              <a:t>Henry</a:t>
            </a:r>
            <a:r>
              <a:rPr lang="cs-CZ" sz="3200" b="1" dirty="0"/>
              <a:t> Ford</a:t>
            </a:r>
          </a:p>
        </p:txBody>
      </p:sp>
      <p:pic>
        <p:nvPicPr>
          <p:cNvPr id="12" name="Zástupný obsah 11" descr="Obsah obrázku muž, osoba, oblek, stojící&#10;&#10;Popis byl vytvořen automaticky">
            <a:extLst>
              <a:ext uri="{FF2B5EF4-FFF2-40B4-BE49-F238E27FC236}">
                <a16:creationId xmlns:a16="http://schemas.microsoft.com/office/drawing/2014/main" id="{359EB6FB-F141-4BFA-824F-3DF55CB5255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52" y="3181403"/>
            <a:ext cx="4392488" cy="2884309"/>
          </a:xfrm>
        </p:spPr>
      </p:pic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5B4334EB-23E8-4CF9-9751-A81686732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32985CD6-4670-4A43-92F8-5065DFBFB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28848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77E1CC7-8D81-4768-9B83-A8A0F58DB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1268760"/>
            <a:ext cx="8770850" cy="525091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ovlivňuje pracovní spokojenost – </a:t>
            </a:r>
            <a:r>
              <a:rPr lang="cs-CZ" dirty="0">
                <a:solidFill>
                  <a:schemeClr val="tx1"/>
                </a:solidFill>
              </a:rPr>
              <a:t>pracovní prostředí a podmínky patří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			   mezi hodnocené aspekty</a:t>
            </a:r>
          </a:p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snižuje nejistotu</a:t>
            </a:r>
            <a:r>
              <a:rPr lang="cs-CZ" dirty="0">
                <a:solidFill>
                  <a:schemeClr val="tx1"/>
                </a:solidFill>
              </a:rPr>
              <a:t> – noví pracovníci si během adaptace osvojují vzorce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	    chování, které jsou dobře rozeznatelné</a:t>
            </a:r>
            <a:endParaRPr lang="cs-CZ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spoluvytváří konkurenční výhody</a:t>
            </a:r>
            <a:r>
              <a:rPr lang="cs-CZ" dirty="0">
                <a:solidFill>
                  <a:schemeClr val="tx1"/>
                </a:solidFill>
              </a:rPr>
              <a:t> – jsou-li zaměstnanci spokojeni a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			      motivování k co nejlepším výsledkům  </a:t>
            </a:r>
            <a:endParaRPr lang="cs-CZ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odbourává konflikty v organizaci – </a:t>
            </a:r>
            <a:r>
              <a:rPr lang="cs-CZ" dirty="0">
                <a:solidFill>
                  <a:schemeClr val="tx1"/>
                </a:solidFill>
              </a:rPr>
              <a:t>dominantní kultura je zdrojem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			      konsensu uvnitř organizace</a:t>
            </a:r>
            <a:endParaRPr lang="cs-CZ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zefektivňuje koordinaci a kontrolu – </a:t>
            </a:r>
            <a:r>
              <a:rPr lang="cs-CZ" dirty="0">
                <a:solidFill>
                  <a:schemeClr val="tx1"/>
                </a:solidFill>
              </a:rPr>
              <a:t>sdílení hodnot a norem chování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			         zabezpečuje disciplínu pracovníků</a:t>
            </a:r>
          </a:p>
          <a:p>
            <a:pPr marL="0" indent="0" algn="just">
              <a:buNone/>
            </a:pPr>
            <a:r>
              <a:rPr lang="cs-CZ" dirty="0"/>
              <a:t>	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0E4595D-031C-4FD2-ABEA-2A69505B9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77AB065-354E-49E1-AE19-34E19C0F4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50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9DCE260-8605-4071-B547-7AD79C84E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34815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16064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4CD373F3-0612-4E8D-B527-A9DB109F4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48270"/>
            <a:ext cx="7200800" cy="5361459"/>
          </a:xfr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F638C84-912E-4CB0-993A-035BCB7B6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08B7E96-502A-44FC-87A8-F1D1CB4A5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51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123AB81-44A6-4DC9-A8F2-261E105EC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9448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B0EA904-25C1-4153-A07B-1B0511BE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8328"/>
            <a:ext cx="8229599" cy="6276960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>
                <a:solidFill>
                  <a:schemeClr val="tx1"/>
                </a:solidFill>
              </a:rPr>
              <a:t>Organizační kultura ovlivňuje nejen spokojenost zaměstnanců, ale i zákazníků – pacientů. 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Velice důležitý je aspekt “POHLEDU ZVENČÍ“ – v pojetí zdravotnického zařízení se jedná např. o první dojem /celkový stav budovy, okolní úprava, použité barvy a dekorace, vybavení, oblečení a celková upravenost personálu, aj.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Rozlišujeme 3 úrovně organizační kultury:</a:t>
            </a:r>
          </a:p>
          <a:p>
            <a:pPr marL="759143" lvl="1" indent="-457200" algn="just">
              <a:buFont typeface="+mj-lt"/>
              <a:buAutoNum type="arabicPeriod"/>
            </a:pPr>
            <a:r>
              <a:rPr lang="cs-CZ" sz="2400" b="1" i="1" dirty="0">
                <a:solidFill>
                  <a:schemeClr val="tx1"/>
                </a:solidFill>
              </a:rPr>
              <a:t>úroveň artefaktů</a:t>
            </a:r>
            <a:r>
              <a:rPr lang="cs-CZ" sz="2400" i="1" dirty="0">
                <a:solidFill>
                  <a:schemeClr val="tx1"/>
                </a:solidFill>
              </a:rPr>
              <a:t> </a:t>
            </a:r>
            <a:r>
              <a:rPr lang="cs-CZ" sz="2400" dirty="0">
                <a:solidFill>
                  <a:schemeClr val="tx1"/>
                </a:solidFill>
              </a:rPr>
              <a:t>– pro členy organizace viditelné a ovlivnitelné, pro nezasvěcené hůře rozpoznatelné (znak, oblečení, uniformy, řeč…)</a:t>
            </a:r>
            <a:endParaRPr lang="cs-CZ" sz="2400" i="1" dirty="0">
              <a:solidFill>
                <a:schemeClr val="tx1"/>
              </a:solidFill>
            </a:endParaRPr>
          </a:p>
          <a:p>
            <a:pPr marL="759143" lvl="1" indent="-457200" algn="just">
              <a:buFont typeface="+mj-lt"/>
              <a:buAutoNum type="arabicPeriod"/>
            </a:pPr>
            <a:r>
              <a:rPr lang="cs-CZ" sz="2400" b="1" i="1" dirty="0">
                <a:solidFill>
                  <a:schemeClr val="tx1"/>
                </a:solidFill>
              </a:rPr>
              <a:t>úroveň hodnot a přijatých norem </a:t>
            </a:r>
            <a:r>
              <a:rPr lang="cs-CZ" sz="2400" dirty="0">
                <a:solidFill>
                  <a:schemeClr val="tx1"/>
                </a:solidFill>
              </a:rPr>
              <a:t>– pro členy organizace částečně ovlivnitelná, pro nezasvěcené minimálně zřetelná (cíle, ideologie, normy, standardy….)</a:t>
            </a:r>
            <a:endParaRPr lang="cs-CZ" sz="2400" b="1" i="1" dirty="0">
              <a:solidFill>
                <a:schemeClr val="tx1"/>
              </a:solidFill>
            </a:endParaRPr>
          </a:p>
          <a:p>
            <a:pPr marL="759143" lvl="1" indent="-457200" algn="just">
              <a:buFont typeface="+mj-lt"/>
              <a:buAutoNum type="arabicPeriod"/>
            </a:pPr>
            <a:r>
              <a:rPr lang="cs-CZ" sz="2400" b="1" i="1" dirty="0">
                <a:solidFill>
                  <a:schemeClr val="tx1"/>
                </a:solidFill>
              </a:rPr>
              <a:t>úroveň základních předpokladů </a:t>
            </a:r>
            <a:r>
              <a:rPr lang="cs-CZ" sz="2400" dirty="0">
                <a:solidFill>
                  <a:schemeClr val="tx1"/>
                </a:solidFill>
              </a:rPr>
              <a:t>- pro členy organizace spontánní, pro nezasvěcené neviditelné (myšlení a cítění)</a:t>
            </a:r>
            <a:endParaRPr lang="cs-CZ" sz="2400" i="1" dirty="0">
              <a:solidFill>
                <a:schemeClr val="tx1"/>
              </a:solidFill>
            </a:endParaRPr>
          </a:p>
          <a:p>
            <a:pPr marL="759143" lvl="1" indent="-457200" algn="just">
              <a:buFont typeface="+mj-lt"/>
              <a:buAutoNum type="arabicPeriod"/>
            </a:pPr>
            <a:endParaRPr lang="cs-CZ" sz="2400" b="1" i="1" dirty="0"/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8325B25-A34B-46BE-9A6F-B2DB58296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F3C533D-E323-4B92-BDD5-AA7F3C3D5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52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DC304D9-00A1-409F-BA62-45BF66B39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292609"/>
            <a:ext cx="8229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06967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EE939834-06E6-4C37-8E74-E7FFD57DA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1056"/>
            <a:ext cx="8435279" cy="5024232"/>
          </a:xfrm>
        </p:spPr>
        <p:txBody>
          <a:bodyPr>
            <a:normAutofit/>
          </a:bodyPr>
          <a:lstStyle/>
          <a:p>
            <a:pPr algn="just"/>
            <a:r>
              <a:rPr lang="cs-CZ" dirty="0">
                <a:solidFill>
                  <a:schemeClr val="tx1"/>
                </a:solidFill>
              </a:rPr>
              <a:t>veškeré znaky jednotlivých úrovní se navzájem ovlivňují a vyvíjejí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historické konotace mají na utváření organizační kultury značný vliv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pokud situace uvnitř organizace již neodpovídá společenským normám či očekávání, je nutné přehodnotit celkový poměr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z manažerského hlediska je velice obtížné a časově náročné měnit organizační kulturu obzvlášť u starších organizací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základem každé změny je vyvolání její potřeby u zaměstnanců</a:t>
            </a:r>
          </a:p>
          <a:p>
            <a:pPr algn="just"/>
            <a:endParaRPr lang="cs-CZ" dirty="0"/>
          </a:p>
          <a:p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6EAB881-238E-4119-ADAE-420926995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601FCA6-B3B0-4783-83F8-7E974CDD0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53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2AEF71F-9B08-4127-8046-B5EED966F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04456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DFC3742-E441-4DAA-A9E6-C55F0325B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620688"/>
            <a:ext cx="8842858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Organizační kultura se dle své orientace dělí na typy:</a:t>
            </a:r>
          </a:p>
          <a:p>
            <a:r>
              <a:rPr lang="cs-CZ" i="1" dirty="0">
                <a:solidFill>
                  <a:schemeClr val="tx1"/>
                </a:solidFill>
              </a:rPr>
              <a:t>s orientací na proces</a:t>
            </a:r>
            <a:r>
              <a:rPr lang="cs-CZ" dirty="0">
                <a:solidFill>
                  <a:schemeClr val="tx1"/>
                </a:solidFill>
              </a:rPr>
              <a:t> – typické pro byrokratickou strukturu 					  (banky, vládní instituce)</a:t>
            </a:r>
          </a:p>
          <a:p>
            <a:r>
              <a:rPr lang="cs-CZ" i="1" dirty="0">
                <a:solidFill>
                  <a:schemeClr val="tx1"/>
                </a:solidFill>
              </a:rPr>
              <a:t>s orientací na výsledek</a:t>
            </a:r>
            <a:r>
              <a:rPr lang="cs-CZ" dirty="0">
                <a:solidFill>
                  <a:schemeClr val="tx1"/>
                </a:solidFill>
              </a:rPr>
              <a:t> – dynamické organizace</a:t>
            </a:r>
          </a:p>
          <a:p>
            <a:r>
              <a:rPr lang="cs-CZ" i="1" dirty="0">
                <a:solidFill>
                  <a:schemeClr val="tx1"/>
                </a:solidFill>
              </a:rPr>
              <a:t>s orientací na lidi – </a:t>
            </a:r>
            <a:r>
              <a:rPr lang="cs-CZ" dirty="0">
                <a:solidFill>
                  <a:schemeClr val="tx1"/>
                </a:solidFill>
              </a:rPr>
              <a:t>je třeba rozvíjet lidské zdroje (</a:t>
            </a:r>
            <a:r>
              <a:rPr lang="cs-CZ">
                <a:solidFill>
                  <a:schemeClr val="tx1"/>
                </a:solidFill>
              </a:rPr>
              <a:t>vzdělávací 			            instituce</a:t>
            </a:r>
            <a:r>
              <a:rPr lang="cs-CZ" dirty="0">
                <a:solidFill>
                  <a:schemeClr val="tx1"/>
                </a:solidFill>
              </a:rPr>
              <a:t>)                    </a:t>
            </a:r>
            <a:endParaRPr lang="cs-CZ" i="1" dirty="0">
              <a:solidFill>
                <a:schemeClr val="tx1"/>
              </a:solidFill>
            </a:endParaRPr>
          </a:p>
          <a:p>
            <a:r>
              <a:rPr lang="cs-CZ" i="1" dirty="0">
                <a:solidFill>
                  <a:schemeClr val="tx1"/>
                </a:solidFill>
              </a:rPr>
              <a:t>s orientací na úkoly </a:t>
            </a:r>
            <a:r>
              <a:rPr lang="cs-CZ" dirty="0">
                <a:solidFill>
                  <a:schemeClr val="tx1"/>
                </a:solidFill>
              </a:rPr>
              <a:t>– výrobní procesy</a:t>
            </a:r>
            <a:endParaRPr lang="cs-CZ" i="1" dirty="0">
              <a:solidFill>
                <a:schemeClr val="tx1"/>
              </a:solidFill>
            </a:endParaRPr>
          </a:p>
          <a:p>
            <a:r>
              <a:rPr lang="cs-CZ" i="1" dirty="0">
                <a:solidFill>
                  <a:schemeClr val="tx1"/>
                </a:solidFill>
              </a:rPr>
              <a:t>s orientací na podnik</a:t>
            </a:r>
            <a:r>
              <a:rPr lang="cs-CZ" dirty="0">
                <a:solidFill>
                  <a:schemeClr val="tx1"/>
                </a:solidFill>
              </a:rPr>
              <a:t> – menší organizace, často rodinného typu </a:t>
            </a:r>
            <a:endParaRPr lang="cs-CZ" i="1" dirty="0">
              <a:solidFill>
                <a:schemeClr val="tx1"/>
              </a:solidFill>
            </a:endParaRPr>
          </a:p>
          <a:p>
            <a:r>
              <a:rPr lang="cs-CZ" i="1" dirty="0">
                <a:solidFill>
                  <a:schemeClr val="tx1"/>
                </a:solidFill>
              </a:rPr>
              <a:t>s orientací na profese</a:t>
            </a:r>
            <a:r>
              <a:rPr lang="cs-CZ" dirty="0">
                <a:solidFill>
                  <a:schemeClr val="tx1"/>
                </a:solidFill>
              </a:rPr>
              <a:t> – organizace s vysoce kvalifikovanými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		       pracovníky, specialisty </a:t>
            </a:r>
            <a:endParaRPr lang="cs-CZ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01C36EC-B9F9-4AF8-9DAC-3724EC0ED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09D52DB-9156-4A79-AF4B-6FA37FF5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54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F0E56287-C61F-4260-AB29-5DC5C873F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9838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96232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C21AB3C9-DE20-4631-9BAE-FA4F364AE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242711"/>
            <a:ext cx="8770849" cy="6276961"/>
          </a:xfrm>
        </p:spPr>
        <p:txBody>
          <a:bodyPr>
            <a:normAutofit lnSpcReduction="10000"/>
          </a:bodyPr>
          <a:lstStyle/>
          <a:p>
            <a:r>
              <a:rPr lang="cs-CZ" i="1" dirty="0">
                <a:solidFill>
                  <a:schemeClr val="tx1"/>
                </a:solidFill>
              </a:rPr>
              <a:t>s otevřeným systémem – </a:t>
            </a:r>
            <a:r>
              <a:rPr lang="cs-CZ" dirty="0">
                <a:solidFill>
                  <a:schemeClr val="tx1"/>
                </a:solidFill>
              </a:rPr>
              <a:t>organizace zaměstnávající mladší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		          pracovníky</a:t>
            </a:r>
            <a:endParaRPr lang="cs-CZ" i="1" dirty="0">
              <a:solidFill>
                <a:schemeClr val="tx1"/>
              </a:solidFill>
            </a:endParaRPr>
          </a:p>
          <a:p>
            <a:r>
              <a:rPr lang="cs-CZ" i="1" dirty="0">
                <a:solidFill>
                  <a:schemeClr val="tx1"/>
                </a:solidFill>
              </a:rPr>
              <a:t>s uzavřeným systémem</a:t>
            </a:r>
            <a:r>
              <a:rPr lang="cs-CZ" dirty="0">
                <a:solidFill>
                  <a:schemeClr val="tx1"/>
                </a:solidFill>
              </a:rPr>
              <a:t> – </a:t>
            </a:r>
            <a:r>
              <a:rPr lang="cs-CZ" dirty="0" err="1">
                <a:solidFill>
                  <a:schemeClr val="tx1"/>
                </a:solidFill>
              </a:rPr>
              <a:t>org</a:t>
            </a:r>
            <a:r>
              <a:rPr lang="cs-CZ" dirty="0">
                <a:solidFill>
                  <a:schemeClr val="tx1"/>
                </a:solidFill>
              </a:rPr>
              <a:t>. s homogenní skupinou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		          pracovníků (nižší kvalifikace –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		          bezpečnostní agentury)</a:t>
            </a:r>
            <a:endParaRPr lang="cs-CZ" i="1" dirty="0">
              <a:solidFill>
                <a:schemeClr val="tx1"/>
              </a:solidFill>
            </a:endParaRPr>
          </a:p>
          <a:p>
            <a:r>
              <a:rPr lang="cs-CZ" i="1" dirty="0">
                <a:solidFill>
                  <a:schemeClr val="tx1"/>
                </a:solidFill>
              </a:rPr>
              <a:t>se systémem slabé stránky </a:t>
            </a:r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dirty="0" err="1">
                <a:solidFill>
                  <a:schemeClr val="tx1"/>
                </a:solidFill>
              </a:rPr>
              <a:t>org</a:t>
            </a:r>
            <a:r>
              <a:rPr lang="cs-CZ" dirty="0">
                <a:solidFill>
                  <a:schemeClr val="tx1"/>
                </a:solidFill>
              </a:rPr>
              <a:t>. zaměřené na kreativní a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			    vysoce kvalifikovanou činnost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			    (umělecká činnost)</a:t>
            </a:r>
            <a:endParaRPr lang="cs-CZ" i="1" dirty="0">
              <a:solidFill>
                <a:schemeClr val="tx1"/>
              </a:solidFill>
            </a:endParaRPr>
          </a:p>
          <a:p>
            <a:r>
              <a:rPr lang="cs-CZ" i="1" dirty="0">
                <a:solidFill>
                  <a:schemeClr val="tx1"/>
                </a:solidFill>
              </a:rPr>
              <a:t>se systémem přísné kontroly </a:t>
            </a:r>
            <a:r>
              <a:rPr lang="cs-CZ" dirty="0">
                <a:solidFill>
                  <a:schemeClr val="tx1"/>
                </a:solidFill>
              </a:rPr>
              <a:t>– výrobní organizace s vysokými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			       </a:t>
            </a:r>
            <a:r>
              <a:rPr lang="cs-CZ" dirty="0" err="1">
                <a:solidFill>
                  <a:schemeClr val="tx1"/>
                </a:solidFill>
              </a:rPr>
              <a:t>fin</a:t>
            </a:r>
            <a:r>
              <a:rPr lang="cs-CZ" dirty="0">
                <a:solidFill>
                  <a:schemeClr val="tx1"/>
                </a:solidFill>
              </a:rPr>
              <a:t>. náklady (automobilový </a:t>
            </a:r>
            <a:r>
              <a:rPr lang="cs-CZ" dirty="0" err="1">
                <a:solidFill>
                  <a:schemeClr val="tx1"/>
                </a:solidFill>
              </a:rPr>
              <a:t>pr</a:t>
            </a:r>
            <a:r>
              <a:rPr lang="cs-CZ" dirty="0">
                <a:solidFill>
                  <a:schemeClr val="tx1"/>
                </a:solidFill>
              </a:rPr>
              <a:t>.)</a:t>
            </a:r>
            <a:endParaRPr lang="cs-CZ" i="1" dirty="0">
              <a:solidFill>
                <a:schemeClr val="tx1"/>
              </a:solidFill>
            </a:endParaRPr>
          </a:p>
          <a:p>
            <a:r>
              <a:rPr lang="cs-CZ" i="1" dirty="0">
                <a:solidFill>
                  <a:schemeClr val="tx1"/>
                </a:solidFill>
              </a:rPr>
              <a:t>s normativním způsobem chování</a:t>
            </a:r>
            <a:r>
              <a:rPr lang="cs-CZ" dirty="0">
                <a:solidFill>
                  <a:schemeClr val="tx1"/>
                </a:solidFill>
              </a:rPr>
              <a:t> – </a:t>
            </a:r>
            <a:r>
              <a:rPr lang="cs-CZ" dirty="0" err="1">
                <a:solidFill>
                  <a:schemeClr val="tx1"/>
                </a:solidFill>
              </a:rPr>
              <a:t>org</a:t>
            </a:r>
            <a:r>
              <a:rPr lang="cs-CZ" dirty="0">
                <a:solidFill>
                  <a:schemeClr val="tx1"/>
                </a:solidFill>
              </a:rPr>
              <a:t>. s jasně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			            standardizovanými postupy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			           (veřejná správa, státní instituce)</a:t>
            </a:r>
            <a:endParaRPr lang="cs-CZ" i="1" dirty="0">
              <a:solidFill>
                <a:schemeClr val="tx1"/>
              </a:solidFill>
            </a:endParaRPr>
          </a:p>
          <a:p>
            <a:r>
              <a:rPr lang="cs-CZ" i="1" dirty="0">
                <a:solidFill>
                  <a:schemeClr val="tx1"/>
                </a:solidFill>
              </a:rPr>
              <a:t>s pragmatickým způsobem chování </a:t>
            </a:r>
            <a:r>
              <a:rPr lang="cs-CZ" dirty="0">
                <a:solidFill>
                  <a:schemeClr val="tx1"/>
                </a:solidFill>
              </a:rPr>
              <a:t>– soukromé malé až střední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				      podniky</a:t>
            </a:r>
            <a:endParaRPr lang="cs-CZ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18CC53-38BD-4035-8F1C-95E5CBE34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6B45740-03F3-4567-81A4-C6037E36E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55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3A3DD1C5-1669-4670-86FF-1833E86D0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10352"/>
          </a:xfrm>
        </p:spPr>
        <p:txBody>
          <a:bodyPr>
            <a:normAutofit fontScale="90000"/>
          </a:bodyPr>
          <a:lstStyle/>
          <a:p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433350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4C092F0E-6A1B-4931-BF95-8973742E4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7992887" cy="4626448"/>
          </a:xfrm>
          <a:prstGeom prst="rect">
            <a:avLst/>
          </a:prstGeom>
          <a:noFill/>
        </p:spPr>
      </p:pic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98454B83-53D0-4F4C-A0B9-D1D54AB15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33508-315A-4E8B-B4DA-66FD7FA4A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8EE5339-3210-4F42-A617-3601F8616279}" type="slidenum">
              <a:rPr lang="cs-CZ" smtClean="0"/>
              <a:pPr>
                <a:spcAft>
                  <a:spcPts val="600"/>
                </a:spcAft>
              </a:pPr>
              <a:t>56</a:t>
            </a:fld>
            <a:endParaRPr lang="cs-CZ"/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7BB0126-6D4B-4E76-8DFD-A2F8EFD19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160240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cs-CZ" sz="2400" dirty="0">
                <a:solidFill>
                  <a:schemeClr val="tx1"/>
                </a:solidFill>
              </a:rPr>
              <a:t>Některé organizace jsou členěny na menší celky. Ve zdravotnictví např. jednotlivé kliniky a dále oddělení.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cs-CZ" sz="2400" dirty="0">
                <a:solidFill>
                  <a:schemeClr val="tx1"/>
                </a:solidFill>
              </a:rPr>
              <a:t>Svoji organizační kulturu má nejen celá organizace jako celek, ale i na jednotlivých menších celcích vznikají samostatné kultury tzv. </a:t>
            </a:r>
            <a:r>
              <a:rPr lang="cs-CZ" sz="2400" b="1" dirty="0">
                <a:solidFill>
                  <a:schemeClr val="tx1"/>
                </a:solidFill>
              </a:rPr>
              <a:t>„subkultury“</a:t>
            </a:r>
          </a:p>
          <a:p>
            <a:pPr marL="0" indent="0">
              <a:lnSpc>
                <a:spcPct val="90000"/>
              </a:lnSpc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2716319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B9431E2-E50D-4285-BEF4-1422A897E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1056"/>
            <a:ext cx="8147247" cy="4535107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tx1"/>
                </a:solidFill>
              </a:rPr>
              <a:t>Nejdůležitějším prvkem při hodnocení kvality je zákazník či spotřebitel          pacient/klient.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tx1"/>
                </a:solidFill>
              </a:rPr>
              <a:t>Vždy je to pacient, který hodnotí do jaké míry byl s poskytnutou službou spokojen.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tx1"/>
                </a:solidFill>
              </a:rPr>
              <a:t>Pacient rozhoduje na základě očekávání, do jaký  míry se jeho představy o péči naplnily nebo nenaplnily.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tx1"/>
                </a:solidFill>
              </a:rPr>
              <a:t>Z uvedených hledisek je hodnocení kvality velice subjektivní.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86006EE-71D4-478D-A9B9-E5DFA96D2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66E20A3-9E51-44FB-9D56-669A15F4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57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F555B32B-D54C-4211-B798-C39CB960D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Kvalita</a:t>
            </a: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8FECC687-178C-4645-9E9F-AAD12F768B0F}"/>
              </a:ext>
            </a:extLst>
          </p:cNvPr>
          <p:cNvSpPr/>
          <p:nvPr/>
        </p:nvSpPr>
        <p:spPr>
          <a:xfrm>
            <a:off x="2339752" y="2060848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6810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599" cy="4929411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>
                <a:solidFill>
                  <a:schemeClr val="tx1"/>
                </a:solidFill>
              </a:rPr>
              <a:t>Pro objektivizaci hodnocení kvality jsou zaváděny různé normy  pro poskytovatele služeb (počet lůžek na počet obyvatel, minimální vybavenost zdravotnických zařízení dle oboru, apod.)</a:t>
            </a:r>
          </a:p>
          <a:p>
            <a:pPr algn="just"/>
            <a:endParaRPr lang="cs-CZ" dirty="0">
              <a:solidFill>
                <a:schemeClr val="tx1"/>
              </a:solidFill>
            </a:endParaRPr>
          </a:p>
          <a:p>
            <a:pPr algn="just"/>
            <a:r>
              <a:rPr lang="cs-CZ" dirty="0">
                <a:solidFill>
                  <a:schemeClr val="tx1"/>
                </a:solidFill>
              </a:rPr>
              <a:t>Dále jsou sledovány různé ukazatele související s kvalitou poskytovaných služeb (pády pacientů, výskyt dekubitů, délka hospitalizace v závislosti na diagnóze, délka objednací doby, apod.)</a:t>
            </a:r>
          </a:p>
          <a:p>
            <a:pPr algn="just"/>
            <a:endParaRPr lang="cs-CZ" dirty="0">
              <a:solidFill>
                <a:schemeClr val="tx1"/>
              </a:solidFill>
            </a:endParaRPr>
          </a:p>
          <a:p>
            <a:pPr algn="just"/>
            <a:r>
              <a:rPr lang="cs-CZ" dirty="0">
                <a:solidFill>
                  <a:schemeClr val="tx1"/>
                </a:solidFill>
              </a:rPr>
              <a:t>Uvedené ukazatele však opět slouží spotřebitelům péče např. k orientaci mezi jednotlivými zdravotnickými zařízeními.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58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19132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91263" cy="4785395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Princip kvality poskytovaných služeb ve zdravotnictví je založen na třech bodech.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vykonávat správné věci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	vykonávat je ve správný čas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				vykovávat je napoprvé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Hledisko neopakovatelnosti poskytnutí dané služby (výkonu správné věci) je pro kvalitu služeb zásadní.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59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6E0A90BB-F1B4-4EC9-A0BD-1CD8F72BE37E}"/>
              </a:ext>
            </a:extLst>
          </p:cNvPr>
          <p:cNvCxnSpPr/>
          <p:nvPr/>
        </p:nvCxnSpPr>
        <p:spPr>
          <a:xfrm flipH="1">
            <a:off x="2339752" y="2132856"/>
            <a:ext cx="1440160" cy="4606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47CD143D-4CD9-4C6A-A7F7-9B54A7EA7816}"/>
              </a:ext>
            </a:extLst>
          </p:cNvPr>
          <p:cNvCxnSpPr/>
          <p:nvPr/>
        </p:nvCxnSpPr>
        <p:spPr>
          <a:xfrm>
            <a:off x="3779912" y="2132856"/>
            <a:ext cx="0" cy="7920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BC2EEA1B-9DF0-48D2-9B12-3FB626966A4C}"/>
              </a:ext>
            </a:extLst>
          </p:cNvPr>
          <p:cNvCxnSpPr/>
          <p:nvPr/>
        </p:nvCxnSpPr>
        <p:spPr>
          <a:xfrm>
            <a:off x="3779912" y="2132856"/>
            <a:ext cx="3384376" cy="12961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627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4A5191-4CE7-4DD1-B81F-D1D161D43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95508B-91CB-4B8B-95EB-2223B77CC1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Zástupný obsah 9" descr="Obsah obrázku text, osoba, interiér, dav&#10;&#10;Popis byl vytvořen automaticky">
            <a:extLst>
              <a:ext uri="{FF2B5EF4-FFF2-40B4-BE49-F238E27FC236}">
                <a16:creationId xmlns:a16="http://schemas.microsoft.com/office/drawing/2014/main" id="{AE281972-35BF-4F19-976B-1EACCD6A58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461" y="473539"/>
            <a:ext cx="6120680" cy="2368350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241C480-7512-42DB-B098-721069A705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6" name="Zástupný obsah 15" descr="Obsah obrázku budova, osoba, černá, tržiště&#10;&#10;Popis byl vytvořen automaticky">
            <a:extLst>
              <a:ext uri="{FF2B5EF4-FFF2-40B4-BE49-F238E27FC236}">
                <a16:creationId xmlns:a16="http://schemas.microsoft.com/office/drawing/2014/main" id="{1CADDD8E-3BA8-463A-9F00-E2961C8AEB5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53" y="3212976"/>
            <a:ext cx="3822191" cy="2855810"/>
          </a:xfrm>
        </p:spPr>
      </p:pic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3084F84C-48B2-4C2C-A1E3-4EA61A55B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24A970A6-88F0-49DA-869D-733C84A3F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6</a:t>
            </a:fld>
            <a:endParaRPr lang="cs-CZ"/>
          </a:p>
        </p:txBody>
      </p:sp>
      <p:pic>
        <p:nvPicPr>
          <p:cNvPr id="18" name="Obrázek 17" descr="Obsah obrázku budova, exteriér, černá, bílá&#10;&#10;Popis byl vytvořen automaticky">
            <a:extLst>
              <a:ext uri="{FF2B5EF4-FFF2-40B4-BE49-F238E27FC236}">
                <a16:creationId xmlns:a16="http://schemas.microsoft.com/office/drawing/2014/main" id="{24FBAD91-4D42-48F7-A9ED-CA9561E5A9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71" y="3276394"/>
            <a:ext cx="3786691" cy="285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60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591056"/>
            <a:ext cx="8229600" cy="4535107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Ve zdravotnictví je kvalita poskytovaných služeb hodnocena u několika hledisek: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cs-CZ" b="1" dirty="0">
                <a:solidFill>
                  <a:schemeClr val="tx1"/>
                </a:solidFill>
              </a:rPr>
              <a:t>PACIENTEM – </a:t>
            </a:r>
            <a:r>
              <a:rPr lang="cs-CZ" dirty="0">
                <a:solidFill>
                  <a:schemeClr val="tx1"/>
                </a:solidFill>
              </a:rPr>
              <a:t>shoda s jeho očekáváním</a:t>
            </a:r>
          </a:p>
          <a:p>
            <a:pPr marL="457200" indent="-457200">
              <a:buFont typeface="+mj-lt"/>
              <a:buAutoNum type="alphaUcPeriod"/>
            </a:pPr>
            <a:endParaRPr lang="cs-CZ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cs-CZ" b="1" dirty="0">
                <a:solidFill>
                  <a:schemeClr val="tx1"/>
                </a:solidFill>
              </a:rPr>
              <a:t>POSKYTOVATELEM SLUŽEB – </a:t>
            </a:r>
            <a:r>
              <a:rPr lang="cs-CZ" dirty="0">
                <a:solidFill>
                  <a:schemeClr val="tx1"/>
                </a:solidFill>
              </a:rPr>
              <a:t>odborné posouzení procesů 				v souvislosti s potřebami pacientů</a:t>
            </a:r>
          </a:p>
          <a:p>
            <a:pPr marL="457200" indent="-457200">
              <a:buFont typeface="+mj-lt"/>
              <a:buAutoNum type="alphaUcPeriod"/>
            </a:pPr>
            <a:r>
              <a:rPr lang="cs-CZ" b="1" dirty="0">
                <a:solidFill>
                  <a:schemeClr val="tx1"/>
                </a:solidFill>
              </a:rPr>
              <a:t>MANAGEMENTEM –</a:t>
            </a:r>
            <a:r>
              <a:rPr lang="cs-CZ" dirty="0">
                <a:solidFill>
                  <a:schemeClr val="tx1"/>
                </a:solidFill>
              </a:rPr>
              <a:t> kombinace veškerých sledovaných 			ukazatelů (např. efektivnost péče, apod.)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60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27770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C4CD2D9-0F2D-411A-AD1A-CC39AF8E0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5D51FFDE-FBFF-4788-A92F-AD2D5FBA2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8EE5339-3210-4F42-A617-3601F8616279}" type="slidenum">
              <a:rPr lang="cs-CZ" smtClean="0"/>
              <a:pPr>
                <a:spcAft>
                  <a:spcPts val="600"/>
                </a:spcAft>
              </a:pPr>
              <a:t>61</a:t>
            </a:fld>
            <a:endParaRPr lang="cs-CZ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C5D0EB23-C709-4042-B74F-252EAA4DAA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1520" y="1714739"/>
            <a:ext cx="3600400" cy="44117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Významným prvkem v oblasti kvality péče je na základě § 47 odst.3 písm. b) zákona č. 372/2011 Sb. O zdravotnických službách, povinnost poskytovatele zdravotnických služeb zavést interní systém hodnocení kvality a bezpečnosti.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686C8EC0-2CC3-4D28-A791-56F7475ECB2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14739"/>
            <a:ext cx="4608513" cy="4411741"/>
          </a:xfrm>
          <a:noFill/>
        </p:spPr>
      </p:pic>
    </p:spTree>
    <p:extLst>
      <p:ext uri="{BB962C8B-B14F-4D97-AF65-F5344CB8AC3E}">
        <p14:creationId xmlns:p14="http://schemas.microsoft.com/office/powerpoint/2010/main" val="28890792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91263" cy="413732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Řízení kvality zahrnuje jak samotné zabezpečení kvality tak i její kontrolu. To znamená, že je nutné nejdříve stanovit, co pro dané pracoviště znamená „kvalitní“ = nastavit určitá pravidla (standardy ošetřovatelské péče).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Pro efektivní řízení kvality je třeba mít dostatek relevantních informací o poskytovaných službách. Nejčastěji se využívají potřebná data od pacientů, zákonných zástupců, jejich doprovodu, od zaměstnanců, z prováděných auditů, apod.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62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Řízení kvality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24048519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3465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V současné době ve vyspělém světě existuje řada systémů </a:t>
            </a:r>
            <a:r>
              <a:rPr lang="cs-CZ" b="1" dirty="0">
                <a:solidFill>
                  <a:schemeClr val="tx1"/>
                </a:solidFill>
              </a:rPr>
              <a:t>standardizace kvality</a:t>
            </a:r>
            <a:r>
              <a:rPr lang="cs-CZ" dirty="0">
                <a:solidFill>
                  <a:schemeClr val="tx1"/>
                </a:solidFill>
              </a:rPr>
              <a:t>, které lze rozdělit na: 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 modely mezinárodních systémů kvality (např. ISO 9001)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modely národních systémů kvality (např. ČSN 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modely mezinárodních akreditačních systémů (např. JCIA)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modely národních akreditačních systémů (např. SAK ČR)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manažerské modely (např. TQM)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Důležitým faktorem při řízení a posuzování kvality péče je skutečnost, že za kvalitu služeb zdravotnického zařízení jako celku odpovídá vrcholový a střední management, kdežto za kvalitu péče poskytované jednotlivcům odpovídají příslušní odborní pracovníci v řídících funkcích (např. staniční sestry).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63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57628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1789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Při řízení kvality služeb je třeba se věnovat prevenci pochybení.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Příčiny selhání v 60 – 80 % se jedná o lidský faktor. Mezi nejčastější příčiny lidského pochybení patří, spěch, zlozvyky, únava, nezkušenost, hněv, apod.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Pochybení můžeme rozdělit do 3 skupin: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FF0000"/>
                </a:solidFill>
              </a:rPr>
              <a:t>TÉMĚŘ POCHYBENÍ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cs-CZ" dirty="0"/>
              <a:t>	</a:t>
            </a:r>
            <a:r>
              <a:rPr lang="cs-CZ" i="1" dirty="0">
                <a:solidFill>
                  <a:schemeClr val="tx1"/>
                </a:solidFill>
              </a:rPr>
              <a:t>pochybení, ke kterému nedošlo díky včasnému odhalení a 	nápravnému opatření</a:t>
            </a:r>
            <a:endParaRPr lang="cs-CZ"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FF0000"/>
                </a:solidFill>
              </a:rPr>
              <a:t>NEŽÁDOUCÍ UDÁLOST BEZ NÁSLEDKŮ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cs-CZ" dirty="0"/>
              <a:t>	</a:t>
            </a:r>
            <a:r>
              <a:rPr lang="cs-CZ" i="1" dirty="0">
                <a:solidFill>
                  <a:schemeClr val="tx1"/>
                </a:solidFill>
              </a:rPr>
              <a:t>k pochybení došlo, ale vzhledem k jeho povaze nedošlo k následku</a:t>
            </a:r>
            <a:endParaRPr lang="cs-CZ"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FF0000"/>
                </a:solidFill>
              </a:rPr>
              <a:t>NEŽÁDOUCÍ UDÁLOST A NÁSLEDKY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cs-CZ" dirty="0"/>
              <a:t>	</a:t>
            </a:r>
            <a:r>
              <a:rPr lang="cs-CZ" i="1" dirty="0">
                <a:solidFill>
                  <a:schemeClr val="tx1"/>
                </a:solidFill>
              </a:rPr>
              <a:t>nedodržení stanovených pravidel/standardů došlo k následku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64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96306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4929411"/>
          </a:xfrm>
        </p:spPr>
        <p:txBody>
          <a:bodyPr/>
          <a:lstStyle/>
          <a:p>
            <a:pPr marL="0" indent="0" algn="just">
              <a:buNone/>
            </a:pPr>
            <a:r>
              <a:rPr lang="cs-CZ" b="1" dirty="0">
                <a:solidFill>
                  <a:srgbClr val="FF0000"/>
                </a:solidFill>
              </a:rPr>
              <a:t>Nežádoucí události </a:t>
            </a:r>
            <a:r>
              <a:rPr lang="cs-CZ" dirty="0">
                <a:solidFill>
                  <a:schemeClr val="tx1"/>
                </a:solidFill>
              </a:rPr>
              <a:t>jsou dle Věstníku MZ ČR (2012) definovány jako:</a:t>
            </a:r>
          </a:p>
          <a:p>
            <a:pPr marL="0" indent="0">
              <a:buNone/>
            </a:pPr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r>
              <a:rPr lang="cs-CZ" b="1" i="1" dirty="0">
                <a:solidFill>
                  <a:srgbClr val="FF0000"/>
                </a:solidFill>
              </a:rPr>
              <a:t>Události nebo okolnosti, </a:t>
            </a:r>
            <a:r>
              <a:rPr lang="cs-CZ" dirty="0">
                <a:solidFill>
                  <a:schemeClr val="tx1"/>
                </a:solidFill>
              </a:rPr>
              <a:t>které mohly vyústit nebo vyústily v 			  	      poškození pacienta, kterému bylo 				      možné se vyhnout</a:t>
            </a:r>
          </a:p>
          <a:p>
            <a:pPr marL="0" indent="0" algn="just">
              <a:buNone/>
            </a:pPr>
            <a:r>
              <a:rPr lang="cs-CZ" b="1" i="1" dirty="0">
                <a:solidFill>
                  <a:srgbClr val="FF0000"/>
                </a:solidFill>
              </a:rPr>
              <a:t>Poškození pacienta </a:t>
            </a:r>
            <a:r>
              <a:rPr lang="cs-CZ" dirty="0">
                <a:solidFill>
                  <a:schemeClr val="tx1"/>
                </a:solidFill>
              </a:rPr>
              <a:t>je tělesné, psychické nebo socioekonomické</a:t>
            </a:r>
          </a:p>
          <a:p>
            <a:pPr marL="0" indent="0" algn="just">
              <a:buNone/>
            </a:pPr>
            <a:r>
              <a:rPr lang="cs-CZ" b="1" i="1" dirty="0">
                <a:solidFill>
                  <a:srgbClr val="FF0000"/>
                </a:solidFill>
              </a:rPr>
              <a:t>Poškozeným je poskytovatel </a:t>
            </a:r>
            <a:r>
              <a:rPr lang="cs-CZ" dirty="0">
                <a:solidFill>
                  <a:schemeClr val="tx1"/>
                </a:solidFill>
              </a:rPr>
              <a:t>zdravotnických služeb nebo jeho 					pracovník</a:t>
            </a:r>
          </a:p>
          <a:p>
            <a:pPr marL="0" indent="0" algn="just">
              <a:buNone/>
            </a:pPr>
            <a:r>
              <a:rPr lang="cs-CZ" b="1" i="1" dirty="0">
                <a:solidFill>
                  <a:srgbClr val="FF0000"/>
                </a:solidFill>
              </a:rPr>
              <a:t>Neočekávané zhoršení klinického stavu pacienta</a:t>
            </a:r>
          </a:p>
          <a:p>
            <a:pPr marL="0" indent="0" algn="just">
              <a:buNone/>
            </a:pPr>
            <a:r>
              <a:rPr lang="cs-CZ" b="1" i="1" dirty="0">
                <a:solidFill>
                  <a:srgbClr val="FF0000"/>
                </a:solidFill>
              </a:rPr>
              <a:t> </a:t>
            </a:r>
          </a:p>
          <a:p>
            <a:pPr marL="0" indent="0" algn="just">
              <a:buNone/>
            </a:pPr>
            <a:endParaRPr lang="cs-CZ" b="1" i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65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" y="390996"/>
            <a:ext cx="9052560" cy="780385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41210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844824"/>
            <a:ext cx="8424935" cy="4281339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Počátek ošetřovatelských standardů sahá již do období 19. století, konkrétně v roce 1860, kdy ve své knize Notes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Nursing</a:t>
            </a:r>
            <a:r>
              <a:rPr lang="cs-CZ" dirty="0">
                <a:solidFill>
                  <a:schemeClr val="tx1"/>
                </a:solidFill>
              </a:rPr>
              <a:t> autorka Florence </a:t>
            </a:r>
            <a:r>
              <a:rPr lang="cs-CZ" dirty="0" err="1">
                <a:solidFill>
                  <a:schemeClr val="tx1"/>
                </a:solidFill>
              </a:rPr>
              <a:t>Nightingalová</a:t>
            </a:r>
            <a:r>
              <a:rPr lang="cs-CZ" dirty="0">
                <a:solidFill>
                  <a:schemeClr val="tx1"/>
                </a:solidFill>
              </a:rPr>
              <a:t> se zaměřuje na čistotu prostředí a předcházení infekce, čímž připravila první indikátory kvality péče – standardy ošetřovatelské péče.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V 50. letech minulého století američtí chirurgové iniciovali zavedení standardizace některých zdravotnických postupů.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Vznik prvních standardů položil základ pro pozdější akreditace a akreditační systémy.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66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Autofit/>
          </a:bodyPr>
          <a:lstStyle/>
          <a:p>
            <a:r>
              <a:rPr lang="cs-CZ" sz="5400" b="1" dirty="0"/>
              <a:t>Standardy ošetřovatelské péče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7165259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53293"/>
            <a:ext cx="8363271" cy="616637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Veškeré standardy, tedy i standardy ošetřovatelské péče lze dělit podle různých kritérií. Nejčastěji se užívá dělení standardů zaměřené na strukturu, na proces a na výsledek: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Standardy zaměřené na strukturu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cs-CZ" i="1" dirty="0">
                <a:solidFill>
                  <a:schemeClr val="tx1"/>
                </a:solidFill>
              </a:rPr>
              <a:t>na národní úrovni (standardy profesní)</a:t>
            </a:r>
          </a:p>
          <a:p>
            <a:pPr lvl="1" algn="just">
              <a:buFont typeface="Candara" panose="020E0502030303020204" pitchFamily="34" charset="0"/>
              <a:buChar char="₋"/>
            </a:pPr>
            <a:r>
              <a:rPr lang="cs-CZ" dirty="0">
                <a:solidFill>
                  <a:schemeClr val="tx1"/>
                </a:solidFill>
              </a:rPr>
              <a:t>jsou upraveny legislativně</a:t>
            </a:r>
          </a:p>
          <a:p>
            <a:pPr lvl="1" algn="just">
              <a:buFont typeface="Candara" panose="020E0502030303020204" pitchFamily="34" charset="0"/>
              <a:buChar char="₋"/>
            </a:pPr>
            <a:r>
              <a:rPr lang="cs-CZ" dirty="0">
                <a:solidFill>
                  <a:schemeClr val="tx1"/>
                </a:solidFill>
              </a:rPr>
              <a:t>odvíjí se od Koncepce ošetřovatelské péče ČR</a:t>
            </a:r>
          </a:p>
          <a:p>
            <a:pPr lvl="1" algn="just">
              <a:buFont typeface="Candara" panose="020E0502030303020204" pitchFamily="34" charset="0"/>
              <a:buChar char="₋"/>
            </a:pPr>
            <a:r>
              <a:rPr lang="cs-CZ" dirty="0">
                <a:solidFill>
                  <a:schemeClr val="tx1"/>
                </a:solidFill>
              </a:rPr>
              <a:t>obsahuje požadavky na kvalifikaci profesí podílející se na zdravotní péči</a:t>
            </a:r>
          </a:p>
          <a:p>
            <a:pPr lvl="1" algn="just">
              <a:buFont typeface="Candara" panose="020E0502030303020204" pitchFamily="34" charset="0"/>
              <a:buChar char="₋"/>
            </a:pPr>
            <a:r>
              <a:rPr lang="cs-CZ" dirty="0">
                <a:solidFill>
                  <a:schemeClr val="tx1"/>
                </a:solidFill>
              </a:rPr>
              <a:t>definují činnosti zdravotnických pracovníků</a:t>
            </a:r>
          </a:p>
          <a:p>
            <a:pPr lvl="1" algn="just">
              <a:buFont typeface="Candara" panose="020E0502030303020204" pitchFamily="34" charset="0"/>
              <a:buChar char="₋"/>
            </a:pPr>
            <a:r>
              <a:rPr lang="cs-CZ" dirty="0">
                <a:solidFill>
                  <a:schemeClr val="tx1"/>
                </a:solidFill>
              </a:rPr>
              <a:t>stanovují minimální počty pracovníků podílející se na zdravotní péči</a:t>
            </a:r>
          </a:p>
          <a:p>
            <a:pPr marL="457200" indent="-457200" algn="just">
              <a:buFont typeface="+mj-lt"/>
              <a:buAutoNum type="alphaUcPeriod" startAt="2"/>
            </a:pPr>
            <a:r>
              <a:rPr lang="cs-CZ" i="1" dirty="0">
                <a:solidFill>
                  <a:schemeClr val="tx1"/>
                </a:solidFill>
              </a:rPr>
              <a:t>na lokální úrovni vycházející z legislativních norem</a:t>
            </a:r>
          </a:p>
          <a:p>
            <a:pPr lvl="1" algn="just">
              <a:buFont typeface="Candara" panose="020E0502030303020204" pitchFamily="34" charset="0"/>
              <a:buChar char="₋"/>
            </a:pPr>
            <a:r>
              <a:rPr lang="cs-CZ" dirty="0">
                <a:solidFill>
                  <a:schemeClr val="tx1"/>
                </a:solidFill>
              </a:rPr>
              <a:t>stanovují metody a nástroje</a:t>
            </a:r>
          </a:p>
          <a:p>
            <a:pPr lvl="1" algn="just">
              <a:buFont typeface="Candara" panose="020E0502030303020204" pitchFamily="34" charset="0"/>
              <a:buChar char="₋"/>
            </a:pPr>
            <a:r>
              <a:rPr lang="cs-CZ" dirty="0">
                <a:solidFill>
                  <a:schemeClr val="tx1"/>
                </a:solidFill>
              </a:rPr>
              <a:t>bývají označovány jako směrnice</a:t>
            </a:r>
          </a:p>
          <a:p>
            <a:pPr lvl="1" algn="just">
              <a:buFont typeface="Candara" panose="020E0502030303020204" pitchFamily="34" charset="0"/>
              <a:buChar char="₋"/>
            </a:pPr>
            <a:endParaRPr lang="cs-CZ" dirty="0"/>
          </a:p>
          <a:p>
            <a:pPr marL="457200" indent="-457200" algn="just">
              <a:buFont typeface="+mj-lt"/>
              <a:buAutoNum type="alphaUcPeriod"/>
            </a:pPr>
            <a:endParaRPr lang="cs-CZ" i="1" dirty="0"/>
          </a:p>
          <a:p>
            <a:pPr marL="0" indent="0" algn="just">
              <a:buNone/>
            </a:pPr>
            <a:endParaRPr lang="cs-CZ" i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67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5719"/>
          </a:xfrm>
        </p:spPr>
        <p:txBody>
          <a:bodyPr>
            <a:normAutofit fontScale="9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42937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91056"/>
            <a:ext cx="8363271" cy="4535107"/>
          </a:xfrm>
        </p:spPr>
        <p:txBody>
          <a:bodyPr/>
          <a:lstStyle/>
          <a:p>
            <a:pPr marL="301943" lvl="1" indent="0" algn="just">
              <a:buNone/>
            </a:pPr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Standardy zaměřené na proces</a:t>
            </a:r>
          </a:p>
          <a:p>
            <a:pPr marL="759143" lvl="1" indent="-457200" algn="just">
              <a:buFont typeface="+mj-lt"/>
              <a:buAutoNum type="alphaUcPeriod"/>
            </a:pPr>
            <a:r>
              <a:rPr lang="cs-CZ" sz="2400" i="1" dirty="0">
                <a:solidFill>
                  <a:schemeClr val="tx1"/>
                </a:solidFill>
              </a:rPr>
              <a:t>stanovují postupy pro</a:t>
            </a:r>
          </a:p>
          <a:p>
            <a:pPr lvl="2" algn="just">
              <a:buFont typeface="Candara" panose="020E0502030303020204" pitchFamily="34" charset="0"/>
              <a:buChar char="₋"/>
            </a:pPr>
            <a:r>
              <a:rPr lang="cs-CZ" sz="2200" dirty="0">
                <a:solidFill>
                  <a:schemeClr val="tx1"/>
                </a:solidFill>
              </a:rPr>
              <a:t>řízení lidí</a:t>
            </a:r>
          </a:p>
          <a:p>
            <a:pPr lvl="2" algn="just">
              <a:buFont typeface="Candara" panose="020E0502030303020204" pitchFamily="34" charset="0"/>
              <a:buChar char="₋"/>
            </a:pPr>
            <a:r>
              <a:rPr lang="cs-CZ" sz="2200" dirty="0">
                <a:solidFill>
                  <a:schemeClr val="tx1"/>
                </a:solidFill>
              </a:rPr>
              <a:t>výkon</a:t>
            </a:r>
          </a:p>
          <a:p>
            <a:pPr lvl="2" algn="just">
              <a:buFont typeface="Candara" panose="020E0502030303020204" pitchFamily="34" charset="0"/>
              <a:buChar char="₋"/>
            </a:pPr>
            <a:r>
              <a:rPr lang="cs-CZ" sz="2200" dirty="0">
                <a:solidFill>
                  <a:schemeClr val="tx1"/>
                </a:solidFill>
              </a:rPr>
              <a:t>záznamy mající strukturovaný obsah popisu ošetřovatelských činností</a:t>
            </a:r>
          </a:p>
          <a:p>
            <a:pPr marL="759143" lvl="1" indent="-457200" algn="just">
              <a:buFont typeface="+mj-lt"/>
              <a:buAutoNum type="alphaUcPeriod"/>
            </a:pPr>
            <a:r>
              <a:rPr lang="cs-CZ" sz="2400" i="1" dirty="0">
                <a:solidFill>
                  <a:schemeClr val="tx1"/>
                </a:solidFill>
              </a:rPr>
              <a:t>standardizace postupů zabezpečuje</a:t>
            </a:r>
          </a:p>
          <a:p>
            <a:pPr marL="1038543" lvl="2" indent="-457200" algn="just">
              <a:buFont typeface="Candara" panose="020E0502030303020204" pitchFamily="34" charset="0"/>
              <a:buChar char="₋"/>
            </a:pPr>
            <a:r>
              <a:rPr lang="cs-CZ" sz="2200" dirty="0">
                <a:solidFill>
                  <a:schemeClr val="tx1"/>
                </a:solidFill>
              </a:rPr>
              <a:t>jednotnost péče</a:t>
            </a:r>
          </a:p>
          <a:p>
            <a:pPr marL="1038543" lvl="2" indent="-457200" algn="just">
              <a:buFont typeface="Candara" panose="020E0502030303020204" pitchFamily="34" charset="0"/>
              <a:buChar char="₋"/>
            </a:pPr>
            <a:r>
              <a:rPr lang="cs-CZ" sz="2200" dirty="0">
                <a:solidFill>
                  <a:schemeClr val="tx1"/>
                </a:solidFill>
              </a:rPr>
              <a:t>bezpečnost postupu pro zdravotnického pracovníka</a:t>
            </a:r>
          </a:p>
          <a:p>
            <a:pPr marL="301943" lvl="1" indent="0" algn="just">
              <a:buNone/>
            </a:pPr>
            <a:endParaRPr lang="cs-CZ" dirty="0"/>
          </a:p>
          <a:p>
            <a:pPr algn="just">
              <a:buFont typeface="Candara" panose="020E0502030303020204" pitchFamily="34" charset="0"/>
              <a:buChar char="₋"/>
            </a:pPr>
            <a:endParaRPr lang="cs-CZ" i="1" dirty="0"/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68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6957"/>
            <a:ext cx="8229600" cy="125272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32536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91056"/>
            <a:ext cx="8363271" cy="4535107"/>
          </a:xfrm>
        </p:spPr>
        <p:txBody>
          <a:bodyPr/>
          <a:lstStyle/>
          <a:p>
            <a:pPr marL="0" indent="0" algn="just">
              <a:buNone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Standardy zaměřené na výsledek</a:t>
            </a:r>
          </a:p>
          <a:p>
            <a:pPr lvl="1" algn="just">
              <a:buFont typeface="Candara" panose="020E0502030303020204" pitchFamily="34" charset="0"/>
              <a:buChar char="⁻"/>
            </a:pPr>
            <a:r>
              <a:rPr lang="cs-CZ" dirty="0">
                <a:solidFill>
                  <a:schemeClr val="tx1"/>
                </a:solidFill>
              </a:rPr>
              <a:t>monitorovací standardy hodnocení oblastí (např. spokojenosti pacientů, pádů pacientů, výskyt dekubitů, apod.)</a:t>
            </a:r>
          </a:p>
          <a:p>
            <a:pPr lvl="1" algn="just">
              <a:buFont typeface="Candara" panose="020E0502030303020204" pitchFamily="34" charset="0"/>
              <a:buChar char="⁻"/>
            </a:pPr>
            <a:r>
              <a:rPr lang="cs-CZ" dirty="0">
                <a:solidFill>
                  <a:schemeClr val="tx1"/>
                </a:solidFill>
              </a:rPr>
              <a:t>stanovují metody a nástroje pro:</a:t>
            </a:r>
          </a:p>
          <a:p>
            <a:pPr marL="1038543" lvl="2" indent="-457200" algn="just">
              <a:buFont typeface="+mj-lt"/>
              <a:buAutoNum type="alphaLcParenR"/>
            </a:pPr>
            <a:r>
              <a:rPr lang="cs-CZ" dirty="0">
                <a:solidFill>
                  <a:schemeClr val="tx1"/>
                </a:solidFill>
              </a:rPr>
              <a:t>monitorování</a:t>
            </a:r>
          </a:p>
          <a:p>
            <a:pPr marL="1038543" lvl="2" indent="-457200" algn="just">
              <a:buFont typeface="+mj-lt"/>
              <a:buAutoNum type="alphaLcParenR"/>
            </a:pPr>
            <a:r>
              <a:rPr lang="cs-CZ" dirty="0">
                <a:solidFill>
                  <a:schemeClr val="tx1"/>
                </a:solidFill>
              </a:rPr>
              <a:t>měření</a:t>
            </a:r>
          </a:p>
          <a:p>
            <a:pPr marL="1038543" lvl="2" indent="-457200" algn="just">
              <a:buFont typeface="+mj-lt"/>
              <a:buAutoNum type="alphaLcParenR"/>
            </a:pPr>
            <a:r>
              <a:rPr lang="cs-CZ" dirty="0">
                <a:solidFill>
                  <a:schemeClr val="tx1"/>
                </a:solidFill>
              </a:rPr>
              <a:t>analýzy</a:t>
            </a:r>
          </a:p>
          <a:p>
            <a:pPr marL="1038543" lvl="2" indent="-457200" algn="just">
              <a:buFont typeface="+mj-lt"/>
              <a:buAutoNum type="alphaLcParenR"/>
            </a:pPr>
            <a:r>
              <a:rPr lang="cs-CZ" dirty="0">
                <a:solidFill>
                  <a:schemeClr val="tx1"/>
                </a:solidFill>
              </a:rPr>
              <a:t>hodnocení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69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330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3B46EB-75F6-4487-80E6-966070363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B884767-EE30-4545-8CED-BFCD408CF3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AEF422DA-057C-4620-B201-9830562ED2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26" y="316899"/>
            <a:ext cx="3786690" cy="2067973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8428802-3835-4BF6-9E75-5466025126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" name="Zástupný obsah 11" descr="Obsah obrázku text&#10;&#10;Popis byl vytvořen automaticky">
            <a:extLst>
              <a:ext uri="{FF2B5EF4-FFF2-40B4-BE49-F238E27FC236}">
                <a16:creationId xmlns:a16="http://schemas.microsoft.com/office/drawing/2014/main" id="{83C30B44-CA9C-45B5-8B57-05C9B96F139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91509"/>
            <a:ext cx="3822191" cy="2014625"/>
          </a:xfrm>
        </p:spPr>
      </p:pic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62E59CEE-8255-4A0F-8E33-5769EF78A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DA826E9E-8407-4542-BEE8-827FB8D32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7</a:t>
            </a:fld>
            <a:endParaRPr lang="cs-CZ"/>
          </a:p>
        </p:txBody>
      </p:sp>
      <p:pic>
        <p:nvPicPr>
          <p:cNvPr id="14" name="Obrázek 13" descr="Obsah obrázku bagr, motor&#10;&#10;Popis byl vytvořen automaticky">
            <a:extLst>
              <a:ext uri="{FF2B5EF4-FFF2-40B4-BE49-F238E27FC236}">
                <a16:creationId xmlns:a16="http://schemas.microsoft.com/office/drawing/2014/main" id="{255E4BD1-9483-4419-8F72-4A156F0F5D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10" y="2273098"/>
            <a:ext cx="3786691" cy="2014624"/>
          </a:xfrm>
          <a:prstGeom prst="rect">
            <a:avLst/>
          </a:prstGeom>
        </p:spPr>
      </p:pic>
      <p:pic>
        <p:nvPicPr>
          <p:cNvPr id="16" name="Obrázek 15" descr="Obsah obrázku interiér, motor&#10;&#10;Popis byl vytvořen automaticky">
            <a:extLst>
              <a:ext uri="{FF2B5EF4-FFF2-40B4-BE49-F238E27FC236}">
                <a16:creationId xmlns:a16="http://schemas.microsoft.com/office/drawing/2014/main" id="{50ECDA64-EC8F-420C-A14A-61AC9FABD2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26" y="4213848"/>
            <a:ext cx="3516362" cy="2455512"/>
          </a:xfrm>
          <a:prstGeom prst="rect">
            <a:avLst/>
          </a:prstGeom>
        </p:spPr>
      </p:pic>
      <p:pic>
        <p:nvPicPr>
          <p:cNvPr id="18" name="Obrázek 17" descr="Obsah obrázku osoba&#10;&#10;Popis byl vytvořen automaticky">
            <a:extLst>
              <a:ext uri="{FF2B5EF4-FFF2-40B4-BE49-F238E27FC236}">
                <a16:creationId xmlns:a16="http://schemas.microsoft.com/office/drawing/2014/main" id="{FC15F977-8751-4787-9101-4028ECBB62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222679"/>
            <a:ext cx="3809242" cy="239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736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76672"/>
            <a:ext cx="8363271" cy="638132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sz="2600" b="1" dirty="0">
                <a:solidFill>
                  <a:schemeClr val="tx1"/>
                </a:solidFill>
              </a:rPr>
              <a:t>Při vypracování ošetřovatelského standardu je třeba jasně stanovit</a:t>
            </a:r>
          </a:p>
          <a:p>
            <a:pPr marL="457200" indent="-457200" algn="just">
              <a:buClr>
                <a:srgbClr val="FF0000"/>
              </a:buClr>
              <a:buFont typeface="+mj-lt"/>
              <a:buAutoNum type="arabicPeriod"/>
            </a:pPr>
            <a:r>
              <a:rPr lang="cs-CZ" sz="2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cs-CZ" sz="2600" i="1" dirty="0">
                <a:solidFill>
                  <a:srgbClr val="FF0000"/>
                </a:solidFill>
              </a:rPr>
              <a:t>trukturální kritéria</a:t>
            </a:r>
          </a:p>
          <a:p>
            <a:pPr marL="1154430" lvl="3" indent="-285750" algn="just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chemeClr val="tx1"/>
                </a:solidFill>
              </a:rPr>
              <a:t>označování písmenem</a:t>
            </a:r>
            <a:r>
              <a:rPr lang="cs-CZ" sz="2600" dirty="0"/>
              <a:t> </a:t>
            </a:r>
            <a:r>
              <a:rPr lang="cs-CZ" sz="2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cs-CZ" sz="2600" b="1" dirty="0"/>
              <a:t> </a:t>
            </a:r>
            <a:r>
              <a:rPr lang="cs-CZ" sz="2600" dirty="0">
                <a:solidFill>
                  <a:schemeClr val="tx1"/>
                </a:solidFill>
              </a:rPr>
              <a:t>a pořadovým číslem</a:t>
            </a:r>
          </a:p>
          <a:p>
            <a:pPr marL="1154430" lvl="3" indent="-285750" algn="just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chemeClr val="tx1"/>
                </a:solidFill>
              </a:rPr>
              <a:t>definují, co je k výkonu/procesu třeba (organizační a personální dispozice, materiální. apod.)</a:t>
            </a:r>
          </a:p>
          <a:p>
            <a:pPr marL="1154430" lvl="3" indent="-285750" algn="just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chemeClr val="tx1"/>
                </a:solidFill>
              </a:rPr>
              <a:t>Př. </a:t>
            </a:r>
            <a:r>
              <a:rPr lang="cs-CZ" sz="2600" dirty="0">
                <a:solidFill>
                  <a:srgbClr val="00B050"/>
                </a:solidFill>
              </a:rPr>
              <a:t>S1</a:t>
            </a:r>
            <a:r>
              <a:rPr lang="cs-CZ" sz="2600" dirty="0">
                <a:solidFill>
                  <a:srgbClr val="FF0000"/>
                </a:solidFill>
              </a:rPr>
              <a:t> </a:t>
            </a:r>
            <a:r>
              <a:rPr lang="cs-CZ" sz="2600" dirty="0">
                <a:solidFill>
                  <a:schemeClr val="tx1"/>
                </a:solidFill>
              </a:rPr>
              <a:t>Pracovníci,</a:t>
            </a:r>
            <a:r>
              <a:rPr lang="cs-CZ" sz="2600" dirty="0">
                <a:solidFill>
                  <a:srgbClr val="FF0000"/>
                </a:solidFill>
              </a:rPr>
              <a:t> </a:t>
            </a:r>
            <a:r>
              <a:rPr lang="cs-CZ" sz="2600" dirty="0">
                <a:solidFill>
                  <a:srgbClr val="00B050"/>
                </a:solidFill>
              </a:rPr>
              <a:t>S2</a:t>
            </a:r>
            <a:r>
              <a:rPr lang="cs-CZ" sz="2600" dirty="0">
                <a:solidFill>
                  <a:srgbClr val="FF0000"/>
                </a:solidFill>
              </a:rPr>
              <a:t> </a:t>
            </a:r>
            <a:r>
              <a:rPr lang="cs-CZ" sz="2600" dirty="0">
                <a:solidFill>
                  <a:schemeClr val="tx1"/>
                </a:solidFill>
              </a:rPr>
              <a:t>Ošetřovatelská dokumentace</a:t>
            </a:r>
          </a:p>
          <a:p>
            <a:pPr marL="457200" indent="-457200" algn="just">
              <a:buClr>
                <a:srgbClr val="FF0000"/>
              </a:buClr>
              <a:buFont typeface="+mj-lt"/>
              <a:buAutoNum type="arabicPeriod"/>
            </a:pPr>
            <a:r>
              <a:rPr lang="cs-CZ" sz="2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cs-CZ" sz="2600" i="1" dirty="0">
                <a:solidFill>
                  <a:srgbClr val="FF0000"/>
                </a:solidFill>
              </a:rPr>
              <a:t>rocesuální kritéria</a:t>
            </a:r>
          </a:p>
          <a:p>
            <a:pPr marL="1154430" lvl="3" indent="-285750" algn="just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chemeClr val="tx1"/>
                </a:solidFill>
              </a:rPr>
              <a:t>označovaná písmene</a:t>
            </a:r>
            <a:r>
              <a:rPr lang="cs-CZ" sz="2600" i="1" dirty="0">
                <a:solidFill>
                  <a:srgbClr val="FF0000"/>
                </a:solidFill>
              </a:rPr>
              <a:t> </a:t>
            </a:r>
            <a:r>
              <a:rPr lang="cs-CZ" sz="2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cs-CZ" sz="2600" i="1" dirty="0">
                <a:solidFill>
                  <a:srgbClr val="FF0000"/>
                </a:solidFill>
              </a:rPr>
              <a:t> </a:t>
            </a:r>
            <a:r>
              <a:rPr lang="cs-CZ" sz="2600" dirty="0">
                <a:solidFill>
                  <a:schemeClr val="tx1"/>
                </a:solidFill>
              </a:rPr>
              <a:t>a pořadové číslo</a:t>
            </a:r>
          </a:p>
          <a:p>
            <a:pPr marL="1154430" lvl="3" indent="-285750" algn="just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chemeClr val="tx1"/>
                </a:solidFill>
              </a:rPr>
              <a:t>určují postup</a:t>
            </a:r>
            <a:r>
              <a:rPr lang="cs-CZ" sz="2600" i="1" dirty="0">
                <a:solidFill>
                  <a:schemeClr val="tx1"/>
                </a:solidFill>
              </a:rPr>
              <a:t>, </a:t>
            </a:r>
            <a:r>
              <a:rPr lang="cs-CZ" sz="2600" dirty="0">
                <a:solidFill>
                  <a:schemeClr val="tx1"/>
                </a:solidFill>
              </a:rPr>
              <a:t>jaké činnosti má kdo vykonat</a:t>
            </a:r>
          </a:p>
          <a:p>
            <a:pPr marL="1154430" lvl="3" indent="-285750" algn="just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chemeClr val="tx1"/>
                </a:solidFill>
              </a:rPr>
              <a:t>Př. </a:t>
            </a:r>
            <a:r>
              <a:rPr lang="cs-CZ" sz="2600" dirty="0">
                <a:solidFill>
                  <a:srgbClr val="00B050"/>
                </a:solidFill>
              </a:rPr>
              <a:t>P1</a:t>
            </a:r>
            <a:r>
              <a:rPr lang="cs-CZ" sz="2600" dirty="0">
                <a:solidFill>
                  <a:srgbClr val="002060"/>
                </a:solidFill>
              </a:rPr>
              <a:t> </a:t>
            </a:r>
            <a:r>
              <a:rPr lang="cs-CZ" sz="2600" dirty="0">
                <a:solidFill>
                  <a:schemeClr val="tx1"/>
                </a:solidFill>
              </a:rPr>
              <a:t>Sestra edukuje pacienta….,</a:t>
            </a:r>
            <a:r>
              <a:rPr lang="cs-CZ" sz="2600" dirty="0">
                <a:solidFill>
                  <a:srgbClr val="002060"/>
                </a:solidFill>
              </a:rPr>
              <a:t> </a:t>
            </a:r>
            <a:r>
              <a:rPr lang="cs-CZ" sz="2600" dirty="0">
                <a:solidFill>
                  <a:srgbClr val="00B050"/>
                </a:solidFill>
              </a:rPr>
              <a:t>P2</a:t>
            </a:r>
            <a:r>
              <a:rPr lang="cs-CZ" sz="2600" dirty="0">
                <a:solidFill>
                  <a:srgbClr val="002060"/>
                </a:solidFill>
              </a:rPr>
              <a:t> </a:t>
            </a:r>
            <a:r>
              <a:rPr lang="cs-CZ" sz="2600" dirty="0">
                <a:solidFill>
                  <a:schemeClr val="tx1"/>
                </a:solidFill>
              </a:rPr>
              <a:t>Sestra zaznamenává do ošetřovatelské dokumentace…</a:t>
            </a:r>
          </a:p>
          <a:p>
            <a:pPr marL="457200" indent="-457200" algn="just">
              <a:buClr>
                <a:srgbClr val="FF0000"/>
              </a:buClr>
              <a:buFont typeface="+mj-lt"/>
              <a:buAutoNum type="arabicPeriod"/>
            </a:pPr>
            <a:r>
              <a:rPr lang="cs-CZ" sz="2600" i="1" dirty="0">
                <a:solidFill>
                  <a:srgbClr val="FF0000"/>
                </a:solidFill>
              </a:rPr>
              <a:t>kritéria </a:t>
            </a:r>
            <a:r>
              <a:rPr lang="cs-CZ" sz="2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cs-CZ" sz="2600" i="1" dirty="0">
                <a:solidFill>
                  <a:srgbClr val="FF0000"/>
                </a:solidFill>
              </a:rPr>
              <a:t>ýsledku</a:t>
            </a:r>
          </a:p>
          <a:p>
            <a:pPr marL="1154430" lvl="3" indent="-285750" algn="just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chemeClr val="tx1"/>
                </a:solidFill>
              </a:rPr>
              <a:t>označována písmenem</a:t>
            </a:r>
            <a:r>
              <a:rPr lang="cs-CZ" sz="2600" i="1" dirty="0">
                <a:solidFill>
                  <a:srgbClr val="FF0000"/>
                </a:solidFill>
              </a:rPr>
              <a:t> </a:t>
            </a:r>
            <a:r>
              <a:rPr lang="cs-CZ" sz="2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cs-CZ" sz="2600" dirty="0">
                <a:solidFill>
                  <a:schemeClr val="tx1"/>
                </a:solidFill>
              </a:rPr>
              <a:t>a pořadovým číslem</a:t>
            </a:r>
          </a:p>
          <a:p>
            <a:pPr marL="1154430" lvl="3" indent="-285750" algn="just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chemeClr val="tx1"/>
                </a:solidFill>
              </a:rPr>
              <a:t>popisují požadovaný cíl/stav</a:t>
            </a:r>
          </a:p>
          <a:p>
            <a:pPr marL="1154430" lvl="3" indent="-285750" algn="just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chemeClr val="tx1"/>
                </a:solidFill>
              </a:rPr>
              <a:t>Př.</a:t>
            </a:r>
            <a:r>
              <a:rPr lang="cs-CZ" sz="2600" dirty="0">
                <a:solidFill>
                  <a:srgbClr val="002060"/>
                </a:solidFill>
              </a:rPr>
              <a:t> </a:t>
            </a:r>
            <a:r>
              <a:rPr lang="cs-CZ" sz="2600" dirty="0">
                <a:solidFill>
                  <a:srgbClr val="00B050"/>
                </a:solidFill>
              </a:rPr>
              <a:t>V1</a:t>
            </a:r>
            <a:r>
              <a:rPr lang="cs-CZ" sz="2600" dirty="0">
                <a:solidFill>
                  <a:srgbClr val="002060"/>
                </a:solidFill>
              </a:rPr>
              <a:t> </a:t>
            </a:r>
            <a:r>
              <a:rPr lang="cs-CZ" sz="2600" dirty="0">
                <a:solidFill>
                  <a:schemeClr val="tx1"/>
                </a:solidFill>
              </a:rPr>
              <a:t>Pacient zná….,</a:t>
            </a:r>
            <a:r>
              <a:rPr lang="cs-CZ" sz="2600" dirty="0">
                <a:solidFill>
                  <a:srgbClr val="00B050"/>
                </a:solidFill>
              </a:rPr>
              <a:t> V2</a:t>
            </a:r>
            <a:r>
              <a:rPr lang="cs-CZ" sz="2600" dirty="0">
                <a:solidFill>
                  <a:srgbClr val="002060"/>
                </a:solidFill>
              </a:rPr>
              <a:t> </a:t>
            </a:r>
            <a:r>
              <a:rPr lang="cs-CZ" sz="2600" dirty="0">
                <a:solidFill>
                  <a:schemeClr val="tx1"/>
                </a:solidFill>
              </a:rPr>
              <a:t>v ošetřovatelské dokumentaci pacienta je zaznamenáno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70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3834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06835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20688"/>
            <a:ext cx="8363271" cy="6336704"/>
          </a:xfrm>
        </p:spPr>
        <p:txBody>
          <a:bodyPr>
            <a:normAutofit/>
          </a:bodyPr>
          <a:lstStyle/>
          <a:p>
            <a:pPr marL="0" indent="0" algn="just">
              <a:buClr>
                <a:srgbClr val="FF0000"/>
              </a:buClr>
              <a:buNone/>
            </a:pPr>
            <a:r>
              <a:rPr lang="cs-CZ" b="1" dirty="0">
                <a:solidFill>
                  <a:schemeClr val="tx1"/>
                </a:solidFill>
              </a:rPr>
              <a:t>Každý standard by měl povinně obsahovat:</a:t>
            </a:r>
          </a:p>
          <a:p>
            <a:pPr lvl="1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1"/>
                </a:solidFill>
              </a:rPr>
              <a:t>název standardu</a:t>
            </a:r>
          </a:p>
          <a:p>
            <a:pPr lvl="1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1"/>
                </a:solidFill>
              </a:rPr>
              <a:t>pořadové číslo</a:t>
            </a:r>
          </a:p>
          <a:p>
            <a:pPr lvl="1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1"/>
                </a:solidFill>
              </a:rPr>
              <a:t>autora</a:t>
            </a:r>
          </a:p>
          <a:p>
            <a:pPr lvl="1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1"/>
                </a:solidFill>
              </a:rPr>
              <a:t>platnost</a:t>
            </a:r>
          </a:p>
          <a:p>
            <a:pPr lvl="1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1"/>
                </a:solidFill>
              </a:rPr>
              <a:t>zaměření – pro jaké zařízení nebo oddělení je určen</a:t>
            </a:r>
          </a:p>
          <a:p>
            <a:pPr marL="1897380" lvl="5" indent="-342900" algn="just">
              <a:buClr>
                <a:srgbClr val="00B0F0"/>
              </a:buClr>
              <a:buFont typeface="+mj-lt"/>
              <a:buAutoNum type="arabicPeriod"/>
            </a:pPr>
            <a:r>
              <a:rPr lang="cs-CZ" sz="2200" dirty="0">
                <a:solidFill>
                  <a:schemeClr val="tx1"/>
                </a:solidFill>
              </a:rPr>
              <a:t>závaznost – komu je určen</a:t>
            </a:r>
          </a:p>
          <a:p>
            <a:pPr marL="1897380" lvl="5" indent="-342900" algn="just">
              <a:buClr>
                <a:srgbClr val="00B0F0"/>
              </a:buClr>
              <a:buFont typeface="+mj-lt"/>
              <a:buAutoNum type="arabicPeriod"/>
            </a:pPr>
            <a:r>
              <a:rPr lang="cs-CZ" sz="2200" dirty="0">
                <a:solidFill>
                  <a:schemeClr val="tx1"/>
                </a:solidFill>
              </a:rPr>
              <a:t>cíle – komu je určen</a:t>
            </a:r>
          </a:p>
          <a:p>
            <a:pPr marL="1897380" lvl="5" indent="-342900" algn="just">
              <a:buClr>
                <a:srgbClr val="00B0F0"/>
              </a:buClr>
              <a:buFont typeface="+mj-lt"/>
              <a:buAutoNum type="arabicPeriod"/>
            </a:pPr>
            <a:r>
              <a:rPr lang="cs-CZ" sz="2200" dirty="0">
                <a:solidFill>
                  <a:schemeClr val="tx1"/>
                </a:solidFill>
              </a:rPr>
              <a:t>kritéria – prostředky k dosažení cíle</a:t>
            </a:r>
          </a:p>
          <a:p>
            <a:pPr marL="1897380" lvl="5" indent="-342900" algn="just">
              <a:buClr>
                <a:srgbClr val="00B0F0"/>
              </a:buClr>
              <a:buFont typeface="+mj-lt"/>
              <a:buAutoNum type="arabicPeriod"/>
            </a:pPr>
            <a:r>
              <a:rPr lang="cs-CZ" sz="2200" dirty="0">
                <a:solidFill>
                  <a:schemeClr val="tx1"/>
                </a:solidFill>
              </a:rPr>
              <a:t>hodnocení – měření/porovnávání dosažené úrovně</a:t>
            </a:r>
          </a:p>
          <a:p>
            <a:pPr marL="1897380" lvl="5" indent="-342900" algn="just">
              <a:buClr>
                <a:srgbClr val="00B0F0"/>
              </a:buClr>
              <a:buFont typeface="+mj-lt"/>
              <a:buAutoNum type="arabicPeriod"/>
            </a:pPr>
            <a:r>
              <a:rPr lang="cs-CZ" sz="2200" dirty="0">
                <a:solidFill>
                  <a:schemeClr val="tx1"/>
                </a:solidFill>
              </a:rPr>
              <a:t>kontrolu – kdo, kdy, jak může provádět kontrolní činnost (včetně sankčních opatření)</a:t>
            </a:r>
          </a:p>
          <a:p>
            <a:pPr marL="1897380" lvl="5" indent="-342900" algn="just">
              <a:buClr>
                <a:srgbClr val="00B0F0"/>
              </a:buClr>
              <a:buFont typeface="+mj-lt"/>
              <a:buAutoNum type="arabicPeriod"/>
            </a:pPr>
            <a:r>
              <a:rPr lang="cs-CZ" sz="2200" dirty="0">
                <a:solidFill>
                  <a:schemeClr val="tx1"/>
                </a:solidFill>
              </a:rPr>
              <a:t>přílohy – jsou-li potřebné</a:t>
            </a:r>
          </a:p>
          <a:p>
            <a:pPr marL="1897380" lvl="5" indent="-342900" algn="just">
              <a:buClr>
                <a:srgbClr val="00B0F0"/>
              </a:buClr>
              <a:buFont typeface="+mj-lt"/>
              <a:buAutoNum type="arabicPeriod"/>
            </a:pPr>
            <a:endParaRPr lang="cs-CZ" dirty="0">
              <a:solidFill>
                <a:srgbClr val="002060"/>
              </a:solidFill>
            </a:endParaRPr>
          </a:p>
          <a:p>
            <a:pPr lvl="1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71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3834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57945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764704"/>
            <a:ext cx="8363271" cy="58505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Při tvorbě standardů je vhodné dodržovat tzv. pravidlo </a:t>
            </a: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RUMBA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cs-CZ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cs-CZ" dirty="0" err="1">
                <a:solidFill>
                  <a:schemeClr val="tx1"/>
                </a:solidFill>
              </a:rPr>
              <a:t>elevant</a:t>
            </a:r>
            <a:r>
              <a:rPr lang="cs-CZ" dirty="0">
                <a:solidFill>
                  <a:schemeClr val="tx1"/>
                </a:solidFill>
              </a:rPr>
              <a:t> - příslušný</a:t>
            </a: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cs-CZ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cs-CZ" dirty="0" err="1">
                <a:solidFill>
                  <a:schemeClr val="tx1"/>
                </a:solidFill>
              </a:rPr>
              <a:t>nderstandable</a:t>
            </a:r>
            <a:r>
              <a:rPr lang="cs-CZ" dirty="0">
                <a:solidFill>
                  <a:schemeClr val="tx1"/>
                </a:solidFill>
              </a:rPr>
              <a:t> – pochopitelný</a:t>
            </a: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cs-CZ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cs-CZ" dirty="0" err="1">
                <a:solidFill>
                  <a:schemeClr val="tx1"/>
                </a:solidFill>
              </a:rPr>
              <a:t>easurable</a:t>
            </a:r>
            <a:r>
              <a:rPr lang="cs-CZ" dirty="0">
                <a:solidFill>
                  <a:schemeClr val="tx1"/>
                </a:solidFill>
              </a:rPr>
              <a:t> – měřitelný</a:t>
            </a: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cs-CZ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cs-CZ" dirty="0" err="1">
                <a:solidFill>
                  <a:schemeClr val="tx1"/>
                </a:solidFill>
              </a:rPr>
              <a:t>ehaviourable</a:t>
            </a:r>
            <a:r>
              <a:rPr lang="cs-CZ" dirty="0">
                <a:solidFill>
                  <a:schemeClr val="tx1"/>
                </a:solidFill>
              </a:rPr>
              <a:t> - proveditelný</a:t>
            </a: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cs-CZ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dirty="0" err="1">
                <a:solidFill>
                  <a:schemeClr val="tx1"/>
                </a:solidFill>
              </a:rPr>
              <a:t>chievable</a:t>
            </a:r>
            <a:r>
              <a:rPr lang="cs-CZ" dirty="0">
                <a:solidFill>
                  <a:schemeClr val="tx1"/>
                </a:solidFill>
              </a:rPr>
              <a:t> – dosažitelný</a:t>
            </a:r>
          </a:p>
          <a:p>
            <a:pPr marL="0" indent="0">
              <a:buNone/>
            </a:pP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Před vyhlášením platnosti ošetřovatelského standardu by mělo proběhnout jeho ověření v praxi a následně odstranění případných nedostatků.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Zároveň obvykle ve dvouletých intervalech probíhá revize a eventuální aktualizace platných ošetřovatelských standardů.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72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26375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217343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1591056"/>
            <a:ext cx="8698842" cy="453510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Audit je proces, během kterého se posuzuje skutečný stav určené oblasti na základě objektivně hodnotitelných kritérií.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		</a:t>
            </a:r>
            <a:r>
              <a:rPr lang="cs-CZ" b="1" dirty="0">
                <a:solidFill>
                  <a:schemeClr val="tx1"/>
                </a:solidFill>
              </a:rPr>
              <a:t>Interní</a:t>
            </a:r>
            <a:r>
              <a:rPr lang="cs-CZ" dirty="0">
                <a:solidFill>
                  <a:schemeClr val="tx1"/>
                </a:solidFill>
              </a:rPr>
              <a:t> jsou prováděny interními auditory-					zaměstnanci daného zdravotního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		              zařízení </a:t>
            </a:r>
          </a:p>
          <a:p>
            <a:pPr marL="0" indent="0" algn="just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 rozeznáváme</a:t>
            </a:r>
            <a:r>
              <a:rPr lang="cs-CZ" dirty="0"/>
              <a:t> </a:t>
            </a:r>
          </a:p>
          <a:p>
            <a:pPr marL="0" indent="0" algn="just">
              <a:buNone/>
            </a:pPr>
            <a:r>
              <a:rPr lang="cs-CZ" dirty="0"/>
              <a:t>			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			</a:t>
            </a:r>
            <a:r>
              <a:rPr lang="cs-CZ" b="1" dirty="0">
                <a:solidFill>
                  <a:schemeClr val="tx1"/>
                </a:solidFill>
              </a:rPr>
              <a:t>Externí </a:t>
            </a:r>
            <a:r>
              <a:rPr lang="cs-CZ" dirty="0">
                <a:solidFill>
                  <a:schemeClr val="tx1"/>
                </a:solidFill>
              </a:rPr>
              <a:t>jsou realizovány nezávislými </a:t>
            </a:r>
            <a:r>
              <a:rPr lang="cs-CZ" dirty="0" err="1">
                <a:solidFill>
                  <a:schemeClr val="tx1"/>
                </a:solidFill>
              </a:rPr>
              <a:t>org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			  (např. v rámci akreditačního řízení)	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73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Auditní činnost v ošetřovatelství</a:t>
            </a:r>
            <a:endParaRPr lang="cs-CZ" dirty="0"/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39652718-B43B-490D-9019-5BE87B08119C}"/>
              </a:ext>
            </a:extLst>
          </p:cNvPr>
          <p:cNvCxnSpPr>
            <a:cxnSpLocks/>
          </p:cNvCxnSpPr>
          <p:nvPr/>
        </p:nvCxnSpPr>
        <p:spPr>
          <a:xfrm flipV="1">
            <a:off x="2987824" y="2843784"/>
            <a:ext cx="576064" cy="9252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94C3CA8E-9611-425C-84EA-D02725D70EDE}"/>
              </a:ext>
            </a:extLst>
          </p:cNvPr>
          <p:cNvCxnSpPr>
            <a:cxnSpLocks/>
          </p:cNvCxnSpPr>
          <p:nvPr/>
        </p:nvCxnSpPr>
        <p:spPr>
          <a:xfrm>
            <a:off x="2987824" y="3893026"/>
            <a:ext cx="720080" cy="8321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92433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548680"/>
            <a:ext cx="8363271" cy="5577483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>
                <a:solidFill>
                  <a:schemeClr val="tx1"/>
                </a:solidFill>
              </a:rPr>
              <a:t>Proč je ošetřovatelská péče podrobována ošetřovatelskému auditu?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algn="just"/>
            <a:r>
              <a:rPr lang="cs-CZ" dirty="0">
                <a:solidFill>
                  <a:schemeClr val="tx1"/>
                </a:solidFill>
              </a:rPr>
              <a:t>Hlavním úkolem ošetřovatelského auditu je posoudit úroveň ošetřovatelské péče a na základě výsledku auditu, také zvýšit její kvalitu. 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Identifikování systémových a procesních chyb či nepřesností, které mohou vést k chybě či nepřesností, které mohou vést k chybám během poskytování ošetřovatelské péče.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Nejedná se o hodnocení práce jednotlivých sester, ale o hodnocení celku, proto by při pochybení v jejich činností neměly být nijak postihované.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74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5436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210438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92696"/>
            <a:ext cx="8363271" cy="5922592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V ošetřovatelství se využívá několik typů auditů:</a:t>
            </a:r>
          </a:p>
          <a:p>
            <a:pPr marL="457200" indent="-457200" algn="just">
              <a:buClr>
                <a:srgbClr val="FF0000"/>
              </a:buClr>
              <a:buFont typeface="+mj-lt"/>
              <a:buAutoNum type="arabicPeriod"/>
            </a:pPr>
            <a:r>
              <a:rPr lang="cs-CZ" b="1" dirty="0">
                <a:solidFill>
                  <a:schemeClr val="tx1"/>
                </a:solidFill>
              </a:rPr>
              <a:t>Audit implementace ošetřovatelských standardů</a:t>
            </a: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	</a:t>
            </a:r>
            <a:r>
              <a:rPr lang="cs-CZ" dirty="0">
                <a:solidFill>
                  <a:schemeClr val="tx1"/>
                </a:solidFill>
              </a:rPr>
              <a:t>hodnotí se dodržování určitého standardu v praxi</a:t>
            </a:r>
            <a:endParaRPr lang="cs-CZ" b="1" dirty="0">
              <a:solidFill>
                <a:schemeClr val="tx1"/>
              </a:solidFill>
            </a:endParaRPr>
          </a:p>
          <a:p>
            <a:pPr marL="457200" indent="-457200" algn="just">
              <a:buClr>
                <a:srgbClr val="FF0000"/>
              </a:buClr>
              <a:buFont typeface="+mj-lt"/>
              <a:buAutoNum type="arabicPeriod" startAt="2"/>
            </a:pPr>
            <a:r>
              <a:rPr lang="cs-CZ" b="1" dirty="0" err="1">
                <a:solidFill>
                  <a:schemeClr val="tx1"/>
                </a:solidFill>
              </a:rPr>
              <a:t>Retrospece</a:t>
            </a:r>
            <a:endParaRPr lang="cs-CZ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	</a:t>
            </a:r>
            <a:r>
              <a:rPr lang="cs-CZ" dirty="0">
                <a:solidFill>
                  <a:schemeClr val="tx1"/>
                </a:solidFill>
              </a:rPr>
              <a:t>komplexní posouzení ošetřovatelské dokumentace od 	příjmu až po propuštění pacienta </a:t>
            </a:r>
          </a:p>
          <a:p>
            <a:pPr marL="457200" indent="-457200" algn="just">
              <a:buClr>
                <a:srgbClr val="FF0000"/>
              </a:buClr>
              <a:buFont typeface="+mj-lt"/>
              <a:buAutoNum type="arabicPeriod" startAt="3"/>
            </a:pPr>
            <a:r>
              <a:rPr lang="cs-CZ" b="1" dirty="0" err="1">
                <a:solidFill>
                  <a:schemeClr val="tx1"/>
                </a:solidFill>
              </a:rPr>
              <a:t>Algoritmový</a:t>
            </a:r>
            <a:r>
              <a:rPr lang="cs-CZ" b="1" dirty="0">
                <a:solidFill>
                  <a:schemeClr val="tx1"/>
                </a:solidFill>
              </a:rPr>
              <a:t> audit</a:t>
            </a: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	</a:t>
            </a:r>
            <a:r>
              <a:rPr lang="cs-CZ" dirty="0">
                <a:solidFill>
                  <a:schemeClr val="tx1"/>
                </a:solidFill>
              </a:rPr>
              <a:t>hodnocení strategie péče v rámci určitého nastaveného 	procesu a jeho možných alternativ (např. mapy péče)</a:t>
            </a:r>
          </a:p>
          <a:p>
            <a:pPr marL="457200" indent="-457200" algn="just">
              <a:buClr>
                <a:srgbClr val="FF0000"/>
              </a:buClr>
              <a:buFont typeface="+mj-lt"/>
              <a:buAutoNum type="arabicPeriod" startAt="4"/>
            </a:pPr>
            <a:r>
              <a:rPr lang="cs-CZ" b="1" dirty="0">
                <a:solidFill>
                  <a:schemeClr val="tx1"/>
                </a:solidFill>
              </a:rPr>
              <a:t>Výsledkový audit (audit výsledků péče)</a:t>
            </a:r>
          </a:p>
          <a:p>
            <a:pPr marL="0" indent="0" algn="just">
              <a:buClr>
                <a:srgbClr val="FF0000"/>
              </a:buClr>
              <a:buNone/>
            </a:pPr>
            <a:r>
              <a:rPr lang="cs-CZ" b="1" dirty="0">
                <a:solidFill>
                  <a:schemeClr val="tx1"/>
                </a:solidFill>
              </a:rPr>
              <a:t>	</a:t>
            </a:r>
            <a:r>
              <a:rPr lang="cs-CZ" dirty="0">
                <a:solidFill>
                  <a:schemeClr val="tx1"/>
                </a:solidFill>
              </a:rPr>
              <a:t>analyzuje dopady a dosažení naplánovaných cílů včetně 	stanovených kritérií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75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54367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582654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91056"/>
            <a:ext cx="8363271" cy="4535107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Během ošetřovatelského auditu se používá celá řada metod objektivních, ale i subjektivních hodnocení.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Mezi auditorské metody patří: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pohled do dokumentace či jiných relevantních formulářů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porovnávání náležitostí dle příslušného standardu, pozorování postupů a práci sester, vybavení, apod.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dotazování sester či dalšího zdravotnického personálu a pacientů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zjišťování dosažených cílů, tato metoda se používám během </a:t>
            </a:r>
            <a:r>
              <a:rPr lang="cs-CZ" dirty="0" err="1">
                <a:solidFill>
                  <a:schemeClr val="tx1"/>
                </a:solidFill>
              </a:rPr>
              <a:t>algoritmového</a:t>
            </a:r>
            <a:r>
              <a:rPr lang="cs-CZ" dirty="0">
                <a:solidFill>
                  <a:schemeClr val="tx1"/>
                </a:solidFill>
              </a:rPr>
              <a:t> nebo výsledkového auditu.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76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32820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91056"/>
            <a:ext cx="8363271" cy="4535107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= </a:t>
            </a:r>
            <a:r>
              <a:rPr lang="cs-CZ" dirty="0">
                <a:solidFill>
                  <a:schemeClr val="tx1"/>
                </a:solidFill>
              </a:rPr>
              <a:t>patří do oblasti systému hodnocení kvality a bezpečnosti    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   zdravotnických služeb,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= jedná se o potvrzení pověřenou společností, že dané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   zdravotnické zařízení pracuje ve shodě s nastavenými 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   akreditačními standardy. Tyto standardy definují minimální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   úrovně poskytovaných zdravotních služeb z hlediska jejich 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   kvality a bezpečnosti,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= cílem akreditace je zabezpečit zvyšování kvality a bezpečnosti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   poskytované péče a souvisejících zdravotních služeb.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77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Akreditace zdravotnického zařízení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10875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38328"/>
            <a:ext cx="8363271" cy="61813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Povinnost hodnocení kvality a bezpečí poskytované péče je dána vyhláškou č. 102/2012 Sb. o hodnocení kvality a bezpečí lůžkové zdravotní péče.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 err="1">
                <a:solidFill>
                  <a:schemeClr val="tx1"/>
                </a:solidFill>
              </a:rPr>
              <a:t>HodnocenÍ</a:t>
            </a:r>
            <a:r>
              <a:rPr lang="cs-CZ" dirty="0">
                <a:solidFill>
                  <a:schemeClr val="tx1"/>
                </a:solidFill>
              </a:rPr>
              <a:t> provádí interní hodnotitelský tým, jeho členy dle vyhlášky jsou:</a:t>
            </a:r>
          </a:p>
          <a:p>
            <a:pPr marL="816293" lvl="1" indent="-514350" algn="just">
              <a:buFont typeface="+mj-lt"/>
              <a:buAutoNum type="romanLcPeriod"/>
            </a:pPr>
            <a:r>
              <a:rPr lang="cs-CZ" dirty="0">
                <a:solidFill>
                  <a:schemeClr val="tx1"/>
                </a:solidFill>
              </a:rPr>
              <a:t>lékař se specializovanou způsobilostí</a:t>
            </a:r>
          </a:p>
          <a:p>
            <a:pPr marL="816293" lvl="1" indent="-514350" algn="just">
              <a:buFont typeface="+mj-lt"/>
              <a:buAutoNum type="romanLcPeriod"/>
            </a:pPr>
            <a:r>
              <a:rPr lang="cs-CZ" dirty="0">
                <a:solidFill>
                  <a:schemeClr val="tx1"/>
                </a:solidFill>
              </a:rPr>
              <a:t>nelékařský zdravotnický pracovník způsobilý k výkonu povolání v odborném dohledu</a:t>
            </a:r>
          </a:p>
          <a:p>
            <a:pPr marL="816293" lvl="1" indent="-514350" algn="just">
              <a:buFont typeface="+mj-lt"/>
              <a:buAutoNum type="romanLcPeriod"/>
            </a:pPr>
            <a:r>
              <a:rPr lang="cs-CZ" dirty="0">
                <a:solidFill>
                  <a:schemeClr val="tx1"/>
                </a:solidFill>
              </a:rPr>
              <a:t>pracovník </a:t>
            </a:r>
            <a:r>
              <a:rPr lang="cs-CZ" dirty="0" err="1">
                <a:solidFill>
                  <a:schemeClr val="tx1"/>
                </a:solidFill>
              </a:rPr>
              <a:t>technicko</a:t>
            </a:r>
            <a:r>
              <a:rPr lang="cs-CZ" dirty="0">
                <a:solidFill>
                  <a:schemeClr val="tx1"/>
                </a:solidFill>
              </a:rPr>
              <a:t> - hospodářského provozu s vysokoškolským vzděláním technického zaměření</a:t>
            </a:r>
          </a:p>
          <a:p>
            <a:pPr marL="816293" lvl="1" indent="-514350" algn="just">
              <a:buFont typeface="+mj-lt"/>
              <a:buAutoNum type="romanLcPeriod"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Všichni členové hodnotitelského týmu měli znalosti z oblasti řízení kvality.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78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227498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80728"/>
            <a:ext cx="8363271" cy="5145435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Minimální hodnotící standardy a ukazatelé kvality a bezpečí jsou rozdělena na 4 oblasti: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Minimální hodnotící standardy řízení kvality a bezpečí</a:t>
            </a: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dirty="0">
                <a:solidFill>
                  <a:schemeClr val="tx1"/>
                </a:solidFill>
              </a:rPr>
              <a:t>zavedení programu zvyšování kvality a bezpečí</a:t>
            </a: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dirty="0">
                <a:solidFill>
                  <a:schemeClr val="tx1"/>
                </a:solidFill>
              </a:rPr>
              <a:t>sledování a vyhodnocování nežádoucích událostí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sledování spokojenosti pacientů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sledování a vyhodnocování stížností a podnětů týkající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				se lůžkové zdravotní péče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využívání doporučených diagnostických, léčebných a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				ošetřovatelských postupů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79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1839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0884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36BBDB5D-EDD0-4B63-B808-82D812F6F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1591056"/>
            <a:ext cx="7660373" cy="4535107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Teorie lidských vztahů</a:t>
            </a:r>
          </a:p>
          <a:p>
            <a:pPr marL="1188720" lvl="4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základ personalistiky</a:t>
            </a:r>
          </a:p>
          <a:p>
            <a:pPr marL="1188720" lvl="4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motivačních teorií</a:t>
            </a:r>
          </a:p>
          <a:p>
            <a:pPr marL="1188720" lvl="4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zdůrazňování psychologických a sociologických souvislostí s výkonností pracovníků</a:t>
            </a:r>
          </a:p>
          <a:p>
            <a:pPr marL="1188720" lvl="4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lidé jsou považováni za nejcennější kapitál podniku</a:t>
            </a:r>
          </a:p>
          <a:p>
            <a:pPr marL="1188720" lvl="4" indent="0">
              <a:buNone/>
            </a:pPr>
            <a:endParaRPr lang="cs-CZ" sz="2000" dirty="0"/>
          </a:p>
          <a:p>
            <a:pPr marL="1188720" lvl="4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800" dirty="0"/>
          </a:p>
          <a:p>
            <a:pPr marL="1188720" lvl="4" indent="0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4CA5763-5F96-49E9-ACA8-2C2874C52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795673F-A874-4DC2-B7D4-91C65D852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8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F99F946-9697-42EF-81EA-280FFA335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27594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20688"/>
            <a:ext cx="8363271" cy="5505475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Minimální hodnotící standardy péče o pacienta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dodržování práv pacientů a osob pacientům blízkých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stanovení interních pravidel vedení zdravotnické dok. zajištění konzultační služby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bezpečné zacházení s léčivými přípravky a zdrav. prostředky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kvalitní stravování pacientů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zajištění léčebně rehabilitační péče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podpora zdraví a prevence nemoci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kontinuita zdravotní péče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identifikace pacienta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zajištění kardiopulmonální resuscitace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80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835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052406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91056"/>
            <a:ext cx="8363271" cy="4535107"/>
          </a:xfrm>
        </p:spPr>
        <p:txBody>
          <a:bodyPr/>
          <a:lstStyle/>
          <a:p>
            <a:pPr marL="457200" indent="-457200" algn="just">
              <a:buFont typeface="+mj-lt"/>
              <a:buAutoNum type="arabicPeriod" startAt="3"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Minimální hodnotící standardy řízení lidských zdrojů</a:t>
            </a: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dirty="0">
                <a:solidFill>
                  <a:schemeClr val="tx1"/>
                </a:solidFill>
              </a:rPr>
              <a:t>personální zabezpečení lůžkové péče</a:t>
            </a:r>
          </a:p>
          <a:p>
            <a:pPr marL="0" indent="0" algn="just">
              <a:buNone/>
            </a:pPr>
            <a:endParaRPr lang="cs-CZ" b="1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 startAt="4"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Minimální hodnotící standardy zajištění bezpečného prostředí pro pacienty a zaměstnance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dirty="0">
                <a:solidFill>
                  <a:schemeClr val="tx1"/>
                </a:solidFill>
              </a:rPr>
              <a:t>bezpečné prostředí pro pacienty a zaměstnance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81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911431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764704"/>
            <a:ext cx="8363271" cy="5361459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Každé zdravotnické zařízení by mělo mít ve své organizační struktuře zahrnuto oddělení řízení kvality, které je nutné pro získání akreditace, protože koordinují a řídí celý program zvyšování kvality a bezpečnosti, a tedy i činnost interního auditního týmu.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Akreditace – získání certifikátu kvality a bezpečí externím posuzovatelem, si zdravotnická zařízení žádají dle vlastního rozhodnutí, jde  tedy o  </a:t>
            </a:r>
            <a:r>
              <a:rPr lang="cs-CZ" b="1" dirty="0">
                <a:solidFill>
                  <a:schemeClr val="tx1"/>
                </a:solidFill>
              </a:rPr>
              <a:t>dobrovolný akt.</a:t>
            </a:r>
          </a:p>
          <a:p>
            <a:pPr marL="0" indent="0" algn="just">
              <a:buNone/>
            </a:pPr>
            <a:endParaRPr lang="cs-CZ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Akreditované zdravotní zařízení má vyšší prestiž a deklaruje, že poskytuje kvalitní a bezpečné služby.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82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2637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037031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20688"/>
            <a:ext cx="8363271" cy="62373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Na mezinárodní úrovni se hodnocení kvality a bezpečí ve zdravotnictví věnuje </a:t>
            </a:r>
            <a:r>
              <a:rPr lang="cs-CZ" b="1" dirty="0">
                <a:solidFill>
                  <a:schemeClr val="tx1"/>
                </a:solidFill>
              </a:rPr>
              <a:t>Mezinárodní společnost  pro kvalitu ve zdravotnictví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dirty="0" err="1">
                <a:solidFill>
                  <a:schemeClr val="tx1"/>
                </a:solidFill>
              </a:rPr>
              <a:t>ISQua</a:t>
            </a:r>
            <a:r>
              <a:rPr lang="cs-CZ" dirty="0">
                <a:solidFill>
                  <a:schemeClr val="tx1"/>
                </a:solidFill>
              </a:rPr>
              <a:t>), která ve spolupráci se Světovou zdravotnickou organizací (WHO) stanovila </a:t>
            </a:r>
            <a:r>
              <a:rPr lang="cs-CZ" b="1" dirty="0">
                <a:solidFill>
                  <a:schemeClr val="tx1"/>
                </a:solidFill>
              </a:rPr>
              <a:t>mezinárodní akreditační princip: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zaměření na pacienta a respektování jeho práv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odpovědnost poskytovatele zdravotnických služeb za kvalitu péče, monitorování a kontinuální zlepšování kvality péče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optimální využívání zdrojů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řízení rizik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proces jasného řízení v organizaci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strategické plánování pokrývající veškeré činnosti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kontakt s přímými poskytovateli zdravotnických služeb v příslušném regionu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cs-CZ" dirty="0"/>
          </a:p>
          <a:p>
            <a:pPr algn="just">
              <a:buFont typeface="Wingdings" panose="05000000000000000000" pitchFamily="2" charset="2"/>
              <a:buChar char="ü"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83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2637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663437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38328"/>
            <a:ext cx="8363271" cy="697910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V ČR jsou v současnosti oprávněny provádět hodnocení kvality a bezpečí poskytovaných zdravotnických služeb </a:t>
            </a:r>
            <a:r>
              <a:rPr lang="cs-CZ" b="1" dirty="0">
                <a:solidFill>
                  <a:schemeClr val="tx1"/>
                </a:solidFill>
              </a:rPr>
              <a:t>Spojená akreditační komise o.p.s., e-ISO a.s. a Česká společnost pro akreditaci ve zdravotnictví s.r.o. </a:t>
            </a:r>
          </a:p>
          <a:p>
            <a:pPr marL="0" indent="0" algn="just">
              <a:buNone/>
            </a:pPr>
            <a:endParaRPr lang="cs-CZ" b="1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Spojená akreditační komise </a:t>
            </a:r>
            <a:r>
              <a:rPr lang="cs-CZ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o.p.s</a:t>
            </a:r>
            <a:r>
              <a:rPr lang="cs-CZ" dirty="0">
                <a:solidFill>
                  <a:schemeClr val="tx1"/>
                </a:solidFill>
              </a:rPr>
              <a:t> vydává akreditační standardy:</a:t>
            </a:r>
          </a:p>
          <a:p>
            <a:pPr marL="759143" lvl="1" indent="-457200" algn="just">
              <a:buFont typeface="+mj-lt"/>
              <a:buAutoNum type="alphaLcParenR"/>
            </a:pPr>
            <a:r>
              <a:rPr lang="cs-CZ" sz="2400" i="1" dirty="0">
                <a:solidFill>
                  <a:schemeClr val="tx1"/>
                </a:solidFill>
              </a:rPr>
              <a:t>pro nemocnice, které obsahují 74 standardů</a:t>
            </a:r>
          </a:p>
          <a:p>
            <a:pPr marL="759143" lvl="1" indent="-457200" algn="just">
              <a:buFont typeface="+mj-lt"/>
              <a:buAutoNum type="alphaLcParenR"/>
            </a:pPr>
            <a:r>
              <a:rPr lang="cs-CZ" sz="2400" i="1" dirty="0">
                <a:solidFill>
                  <a:schemeClr val="tx1"/>
                </a:solidFill>
              </a:rPr>
              <a:t>pro následnou a dlouhodobou péči, které obsahují 73 standardů</a:t>
            </a:r>
          </a:p>
          <a:p>
            <a:pPr marL="759143" lvl="1" indent="-457200" algn="just">
              <a:buFont typeface="+mj-lt"/>
              <a:buAutoNum type="alphaLcParenR"/>
            </a:pPr>
            <a:r>
              <a:rPr lang="cs-CZ" sz="2400" i="1" dirty="0">
                <a:solidFill>
                  <a:schemeClr val="tx1"/>
                </a:solidFill>
              </a:rPr>
              <a:t>pro ambulantní zdravotnické zařízení , které obsahují 50 standardů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e-ISO a.s.</a:t>
            </a:r>
            <a:r>
              <a:rPr lang="cs-CZ" dirty="0">
                <a:solidFill>
                  <a:schemeClr val="tx1"/>
                </a:solidFill>
              </a:rPr>
              <a:t> postupuje podle 17 hodnotících standardů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Česká společnost pro akreditace ve zdravotnictví s.r.o. </a:t>
            </a:r>
            <a:r>
              <a:rPr lang="cs-CZ" dirty="0">
                <a:solidFill>
                  <a:schemeClr val="tx1"/>
                </a:solidFill>
              </a:rPr>
              <a:t>postupuje podle 20 hodnotících standardů a ukazatelů kvality a bezpečnosti poskytovaných zdravotnických služeb lůžkové zdravotní péče.</a:t>
            </a:r>
            <a:endParaRPr lang="cs-CZ" b="1" dirty="0">
              <a:solidFill>
                <a:schemeClr val="tx1"/>
              </a:solidFill>
            </a:endParaRPr>
          </a:p>
          <a:p>
            <a:pPr marL="301943" lvl="1" indent="0" algn="just">
              <a:buNone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84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171438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04664"/>
            <a:ext cx="8363271" cy="5721499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V ČR lze také žádat o certifikát </a:t>
            </a: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 </a:t>
            </a:r>
            <a:r>
              <a:rPr lang="cs-CZ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Commission</a:t>
            </a: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International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JCI je celosvětově působící organizace, která provádí akreditaci zdravotnických zařízení. Pro splnění požadavků JCI musí zdravotnické zařízení splnit přes 100 ukazatelů.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Akreditace JCI je udělována na období třech let, poté se musí znovu o udělení akreditace žádat.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Dále je možnost žádat </a:t>
            </a:r>
            <a:r>
              <a:rPr lang="cs-CZ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</a:t>
            </a: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</a:t>
            </a: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Accreditation</a:t>
            </a: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Healthcare</a:t>
            </a: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Organizations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b="1" dirty="0">
                <a:solidFill>
                  <a:schemeClr val="tx1"/>
                </a:solidFill>
              </a:rPr>
              <a:t>(NIAHO)</a:t>
            </a:r>
            <a:r>
              <a:rPr lang="cs-CZ" dirty="0">
                <a:solidFill>
                  <a:schemeClr val="tx1"/>
                </a:solidFill>
              </a:rPr>
              <a:t> která udělila v roce 2011 jako první nemocnici v Evropě akreditaci Fakultní nemocnici v Brně. NIAHO je program, který definuje požadavky na systém řízení kvality péče a řízení rizik. Na rozdíl od výše uvedených akreditačních řízení, je reakreditace prováděná každoročně.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85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633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981761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91056"/>
            <a:ext cx="8363271" cy="4535107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V souvislosti s akreditacemi zdravotnických zařízení se můžeme tako setkat s akreditacemi </a:t>
            </a: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Českého institutu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 akreditaci o.p.s.</a:t>
            </a:r>
            <a:r>
              <a:rPr lang="cs-CZ" b="1" dirty="0">
                <a:solidFill>
                  <a:schemeClr val="tx1"/>
                </a:solidFill>
              </a:rPr>
              <a:t>, (ČIO) </a:t>
            </a:r>
            <a:r>
              <a:rPr lang="cs-CZ" dirty="0">
                <a:solidFill>
                  <a:schemeClr val="tx1"/>
                </a:solidFill>
              </a:rPr>
              <a:t>což je národní akreditační orgán založený vládou ČR.</a:t>
            </a:r>
          </a:p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ČIO </a:t>
            </a:r>
            <a:r>
              <a:rPr lang="cs-CZ" dirty="0">
                <a:solidFill>
                  <a:schemeClr val="tx1"/>
                </a:solidFill>
              </a:rPr>
              <a:t>kromě dalších provádí akreditaci zdravotnických laboratoří.</a:t>
            </a:r>
          </a:p>
          <a:p>
            <a:pPr marL="0" indent="0" algn="just">
              <a:buNone/>
            </a:pPr>
            <a:endParaRPr lang="cs-CZ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Akreditaci klinických laboratoří provádí také </a:t>
            </a: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Národní autorizační středisko pro klinické laboratoře </a:t>
            </a:r>
            <a:r>
              <a:rPr lang="cs-CZ" b="1" dirty="0">
                <a:solidFill>
                  <a:schemeClr val="tx1"/>
                </a:solidFill>
              </a:rPr>
              <a:t>(NASKL).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86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349316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91056"/>
            <a:ext cx="8363271" cy="4535107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Kvalita sociálních služeb byla od roku 2002 doporučována Ministerstvem práce a sociálních věcí (MPSV). Legislativně začala být podporována od roku 2007, kdy se staly Standardy kvality sociálních služeb závazné pro poskytovatele sociálních služeb.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V oblasti sociálních služeb je také legislativně zakotveno zachovávání důstojnosti a lidských práv klientů, individuální přístup a na aktivní spolupráci v rozhodování a plánování sociálních intervencí poskytovatelů sociálních služeb s jejich uživateli.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87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Kvalita v sociálních službách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340779227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76672"/>
            <a:ext cx="8363271" cy="6043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Standardy kvality sociálních služeb jsou rozděleny do oblastí: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procesní (vztahy mezi poskytovatelem a uživatelem sociálních služeb)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personální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provozní</a:t>
            </a:r>
          </a:p>
          <a:p>
            <a:pPr marL="0" indent="0" algn="just">
              <a:buNone/>
            </a:pPr>
            <a:endParaRPr lang="cs-CZ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Standardy sociálních služeb jsou definovány obecně. A to z důvodu, aby byly použitelní pro celé spektrum sociálních služeb bez ohledu na jejich charakter nebo právní formu poskytovatele.</a:t>
            </a:r>
          </a:p>
          <a:p>
            <a:pPr marL="0" indent="0" algn="just">
              <a:buNone/>
            </a:pPr>
            <a:r>
              <a:rPr lang="cs-CZ" i="1" dirty="0">
                <a:solidFill>
                  <a:schemeClr val="tx1"/>
                </a:solidFill>
              </a:rPr>
              <a:t>Hlavním smyslem standardů je zajistit, aby poskytování služeb respektovala a chránilo práva jak uživatelů sociálních služeb, tak i jejich poskytovatele, pro které jsou zároveň pracovní oporou.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88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3834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140086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76672"/>
            <a:ext cx="8363271" cy="6264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Inspekcemi</a:t>
            </a:r>
            <a:r>
              <a:rPr lang="cs-CZ" dirty="0">
                <a:solidFill>
                  <a:schemeClr val="tx1"/>
                </a:solidFill>
              </a:rPr>
              <a:t> v oblasti </a:t>
            </a:r>
            <a:r>
              <a:rPr lang="cs-CZ" b="1" dirty="0">
                <a:solidFill>
                  <a:schemeClr val="tx1"/>
                </a:solidFill>
              </a:rPr>
              <a:t>poskytování sociálních služeb </a:t>
            </a:r>
            <a:r>
              <a:rPr lang="cs-CZ" dirty="0">
                <a:solidFill>
                  <a:schemeClr val="tx1"/>
                </a:solidFill>
              </a:rPr>
              <a:t>je pověřen Úřad práce ČR, konkrétně jeho krajské pobočky.</a:t>
            </a:r>
          </a:p>
          <a:p>
            <a:pPr marL="0" indent="0" algn="just">
              <a:buNone/>
            </a:pPr>
            <a:endParaRPr lang="cs-CZ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Průběh inspekce je dán metodikou MPSV, která rozlišuje tyto inspekce: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základní inspekce – v zúženém rozsahu </a:t>
            </a:r>
          </a:p>
          <a:p>
            <a:pPr marL="1188720" lvl="4" indent="0" algn="just">
              <a:buNone/>
            </a:pPr>
            <a:r>
              <a:rPr lang="cs-CZ" sz="2400" i="1" dirty="0">
                <a:solidFill>
                  <a:schemeClr val="tx1"/>
                </a:solidFill>
              </a:rPr>
              <a:t>		-  v místě zařízení sociálních služeb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hloubková inspekce – na základě zjištěných nedostatků 				během základní inspekce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následná inspekce – kontrola nápravných opatření z 				     provedených inspekcí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89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3834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0095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EEF563-5D65-4677-88CA-A3C8BC967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6957"/>
            <a:ext cx="8229600" cy="1252728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BDD39C8-5909-419B-B9E3-94D996D8D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656" y="1484784"/>
            <a:ext cx="3303673" cy="864096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tx1"/>
                </a:solidFill>
              </a:rPr>
              <a:t>Tomáš</a:t>
            </a:r>
            <a:r>
              <a:rPr lang="cs-CZ" sz="3600" b="1" dirty="0"/>
              <a:t> </a:t>
            </a:r>
            <a:r>
              <a:rPr lang="cs-CZ" sz="3600" b="1" dirty="0">
                <a:solidFill>
                  <a:schemeClr val="tx1"/>
                </a:solidFill>
              </a:rPr>
              <a:t>Baťa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BD492EF-012B-47EE-950D-8D5EA45B7B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8200" y="1539685"/>
            <a:ext cx="3822192" cy="809195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chemeClr val="tx1"/>
                </a:solidFill>
              </a:rPr>
              <a:t>Elton Mayo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014E911D-DDE5-45E4-9C55-DBA1421EA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57CD104B-7143-4FBC-A4D7-40A2F79AF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9</a:t>
            </a:fld>
            <a:endParaRPr lang="cs-CZ"/>
          </a:p>
        </p:txBody>
      </p:sp>
      <p:pic>
        <p:nvPicPr>
          <p:cNvPr id="3074" name="Picture 2" descr="Před 110 lety zemřel na tuberkulózu Antonín Baťa, spoluzakladatel  nejslavnější obuvnické firmy - Novinky.cz">
            <a:extLst>
              <a:ext uri="{FF2B5EF4-FFF2-40B4-BE49-F238E27FC236}">
                <a16:creationId xmlns:a16="http://schemas.microsoft.com/office/drawing/2014/main" id="{139FC0C9-479E-4D3A-B1D8-2E33C8BFD69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295232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lton Mayo - Alchetron, The Free Social Encyclopedia">
            <a:extLst>
              <a:ext uri="{FF2B5EF4-FFF2-40B4-BE49-F238E27FC236}">
                <a16:creationId xmlns:a16="http://schemas.microsoft.com/office/drawing/2014/main" id="{661E1F58-87E1-41EC-A30D-B811318CA5C3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48879"/>
            <a:ext cx="2952328" cy="390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47315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42712"/>
            <a:ext cx="8363271" cy="621062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Externí </a:t>
            </a:r>
            <a:r>
              <a:rPr lang="cs-CZ" dirty="0">
                <a:solidFill>
                  <a:schemeClr val="tx1"/>
                </a:solidFill>
              </a:rPr>
              <a:t> systém pro </a:t>
            </a:r>
            <a:r>
              <a:rPr lang="cs-CZ" b="1" dirty="0">
                <a:solidFill>
                  <a:schemeClr val="tx1"/>
                </a:solidFill>
              </a:rPr>
              <a:t>hodnocení kvality sociálních služeb</a:t>
            </a:r>
            <a:r>
              <a:rPr lang="cs-CZ" dirty="0">
                <a:solidFill>
                  <a:schemeClr val="tx1"/>
                </a:solidFill>
              </a:rPr>
              <a:t>, konkrétně v domovech pro seniory, z pohledu uživatele v ČR je značka kvality (ZQ) prováděná Asociací poskytovatelů sociálních služeb ČR (APSS). Jde o doplňující systém pozitivního hodnocení poskytovatelů sociálních služeb.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Princip ZQ: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hodnocení z pohledu uživatele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dobrovolnost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transparentnost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dostupnost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Celkové množství posuzovaných kritérií je 238, které jsou obsaženy v 5 oblastech – ubytování, stravování, kultura a volný čas, partnerství a péče.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Domovy seniorů, které získají ZQ zvyšují svoji prestiž.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90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242712"/>
            <a:ext cx="8229600" cy="9561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677721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91056"/>
            <a:ext cx="8363271" cy="4535107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V obecné rovině lze </a:t>
            </a:r>
            <a:r>
              <a:rPr lang="cs-CZ" b="1" dirty="0">
                <a:solidFill>
                  <a:schemeClr val="tx1"/>
                </a:solidFill>
              </a:rPr>
              <a:t>zdroj</a:t>
            </a:r>
            <a:r>
              <a:rPr lang="cs-CZ" dirty="0">
                <a:solidFill>
                  <a:schemeClr val="tx1"/>
                </a:solidFill>
              </a:rPr>
              <a:t> označit jako vstupní faktor určitého procesu nebo procesu poskytování služeb, který významně ovlivňuje daný proces s jeho výsledek.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V managementu rozeznáváme zdroje: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lidský faktor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materiální zdroje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finanční zdroje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informační zdroje</a:t>
            </a:r>
          </a:p>
          <a:p>
            <a:pPr marL="457200" indent="-457200" algn="just">
              <a:buFont typeface="+mj-lt"/>
              <a:buAutoNum type="arabicPeriod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91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b="1" dirty="0"/>
              <a:t>Řízení zdrojů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420491679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23280A3-F279-4496-806C-8D5B43696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073F608F-2864-4AEC-8274-C20A15316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8EE5339-3210-4F42-A617-3601F8616279}" type="slidenum">
              <a:rPr lang="cs-CZ" smtClean="0"/>
              <a:pPr>
                <a:spcAft>
                  <a:spcPts val="600"/>
                </a:spcAft>
              </a:pPr>
              <a:t>92</a:t>
            </a:fld>
            <a:endParaRPr lang="cs-CZ"/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3638" y="338328"/>
            <a:ext cx="4378362" cy="578815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cs-CZ" dirty="0">
                <a:solidFill>
                  <a:schemeClr val="tx1"/>
                </a:solidFill>
              </a:rPr>
              <a:t>Mezi zdroje bývá zařazován i </a:t>
            </a:r>
            <a:r>
              <a:rPr lang="cs-CZ" b="1" dirty="0">
                <a:solidFill>
                  <a:schemeClr val="tx1"/>
                </a:solidFill>
              </a:rPr>
              <a:t>čas</a:t>
            </a:r>
            <a:r>
              <a:rPr lang="cs-CZ" dirty="0">
                <a:solidFill>
                  <a:schemeClr val="tx1"/>
                </a:solidFill>
              </a:rPr>
              <a:t>, jako faktor, který významně ovlivňuje veškeré procesy jakékoliv organizace.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cs-CZ" dirty="0">
                <a:solidFill>
                  <a:schemeClr val="tx1"/>
                </a:solidFill>
              </a:rPr>
              <a:t>Řízení času a s tím spojené plánování se označuje jako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MANAGEMENT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cs-CZ" dirty="0">
                <a:solidFill>
                  <a:schemeClr val="tx1"/>
                </a:solidFill>
              </a:rPr>
              <a:t>Řízení ve smyslu managementu pokrývá veškeré funkční složky organizace, jde o jakýsi cyklus.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cs-CZ" dirty="0">
                <a:solidFill>
                  <a:schemeClr val="tx1"/>
                </a:solidFill>
              </a:rPr>
              <a:t>Smyslem řízení je realizace plánů a dosažení cílů.</a:t>
            </a:r>
          </a:p>
          <a:p>
            <a:pPr marL="0" indent="0">
              <a:lnSpc>
                <a:spcPct val="90000"/>
              </a:lnSpc>
              <a:buNone/>
            </a:pPr>
            <a:endParaRPr lang="cs-CZ" sz="1700" dirty="0"/>
          </a:p>
          <a:p>
            <a:pPr marL="0" indent="0">
              <a:lnSpc>
                <a:spcPct val="90000"/>
              </a:lnSpc>
              <a:buNone/>
            </a:pPr>
            <a:endParaRPr lang="cs-CZ" sz="17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645DF68-F9F2-42E0-977D-261482D4C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052737"/>
            <a:ext cx="4378362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810065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91056"/>
            <a:ext cx="8363271" cy="515031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Řízení lidských zdrojů je nejdůležitější oblast celého řízení, neboť lidské zdroje uvádějí do pohybu všechny ostatní zdroje.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Pro mnoho organizací představují zaměstnanci (lidské zdroje) konkurenční výhodu.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V celém zdravotnictví, je především personál tím určujícím faktorem pro dosažení kvalitní péče.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Na trhu ČR je, až na specializovaná pracoviště, velice obdobný standard materiální, přístrojové a personální vybavený. Přesto  jsou evidentní rozdíly v kvalitě poskytovaných služeb v  organizacích na porovnatelné úrovni. Tyto rozdíly jsou dány hlavně způsobem přístupem personálu k pacientům a ke své profesi.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93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b="1" dirty="0"/>
              <a:t>Řízení lidských zdrojů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311647956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692696"/>
            <a:ext cx="8229600" cy="54334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Určujícím faktorem pro ovlivňování chování a celkového přístupu personálu k pacientům a jejich blízkým je </a:t>
            </a:r>
            <a:r>
              <a:rPr lang="cs-CZ" b="1" dirty="0">
                <a:solidFill>
                  <a:schemeClr val="tx1"/>
                </a:solidFill>
              </a:rPr>
              <a:t>liniový managmente.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I přes fakt, že řízení lidských zdrojů patří mezi stěžejní oblast managementu, je stále ve většině zdravotnických zařízení podceňováno.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I když je prioritou vedoucích pracovníků v ošetřovatelství spokojený pacient, nelze přehlížet potřebu spokojenosti podřízených pracovníků. Pouze spokojený a motivovaný pracovník bude odvádět kvalitní práce. 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Požadovat maximální výkon od pracovníků lze jedině v případě, že se nebude v zaměstnání cítit ohrožený, budou mít kvalitní pracovní podmínky a zázemí a celkově bude spokojený. 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94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33832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632980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42712"/>
            <a:ext cx="8363271" cy="5883452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Personální management zahrnuje relativně oddělené oblasti, přesto se však do určité míry ovlivňují, jedné se o :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cs-CZ" b="1" dirty="0">
                <a:solidFill>
                  <a:schemeClr val="tx1"/>
                </a:solidFill>
              </a:rPr>
              <a:t>Personální politiku</a:t>
            </a:r>
          </a:p>
          <a:p>
            <a:pPr marL="581343" lvl="2" indent="0" algn="just">
              <a:buNone/>
            </a:pPr>
            <a:r>
              <a:rPr lang="cs-CZ" sz="2400" dirty="0">
                <a:solidFill>
                  <a:schemeClr val="tx1"/>
                </a:solidFill>
              </a:rPr>
              <a:t>mezi oblast personální politiky patří – personální plánování, personální management, získávání a rozmisťování pracovníků, metodické zabezpečení personálních procesů, vzdělávání, odměňování, analýza pracovních míst, personální činnost (vznik a ukončení pracovního poměru, kariérové postupy, pracovní náplň, apod.)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cs-CZ" b="1" dirty="0">
                <a:solidFill>
                  <a:schemeClr val="tx1"/>
                </a:solidFill>
              </a:rPr>
              <a:t>Sociální politiku</a:t>
            </a:r>
          </a:p>
          <a:p>
            <a:pPr marL="301943" lvl="1" indent="0" algn="just">
              <a:buNone/>
            </a:pPr>
            <a:r>
              <a:rPr lang="cs-CZ" b="1" dirty="0">
                <a:solidFill>
                  <a:schemeClr val="tx1"/>
                </a:solidFill>
              </a:rPr>
              <a:t>    </a:t>
            </a:r>
            <a:r>
              <a:rPr lang="cs-CZ" sz="2400" dirty="0">
                <a:solidFill>
                  <a:schemeClr val="tx1"/>
                </a:solidFill>
              </a:rPr>
              <a:t>vytváření podmínek pro realizaci personální politiky,</a:t>
            </a:r>
          </a:p>
          <a:p>
            <a:pPr marL="301943" lvl="1" indent="0" algn="just">
              <a:buNone/>
            </a:pPr>
            <a:r>
              <a:rPr lang="cs-CZ" sz="2400" dirty="0">
                <a:solidFill>
                  <a:schemeClr val="tx1"/>
                </a:solidFill>
              </a:rPr>
              <a:t>    sociální koncensus (kolektivní smlouvy, odměňování,</a:t>
            </a:r>
          </a:p>
          <a:p>
            <a:pPr marL="301943" lvl="1" indent="0" algn="just">
              <a:buNone/>
            </a:pPr>
            <a:r>
              <a:rPr lang="cs-CZ" sz="2400" dirty="0">
                <a:solidFill>
                  <a:schemeClr val="tx1"/>
                </a:solidFill>
              </a:rPr>
              <a:t>    bezpečnost a hygiena při práci) </a:t>
            </a:r>
          </a:p>
          <a:p>
            <a:pPr marL="514350" indent="-514350" algn="just">
              <a:buFont typeface="+mj-lt"/>
              <a:buAutoNum type="alphaUcPeriod"/>
            </a:pPr>
            <a:r>
              <a:rPr lang="cs-CZ" sz="2600" b="1" dirty="0">
                <a:solidFill>
                  <a:schemeClr val="tx1"/>
                </a:solidFill>
              </a:rPr>
              <a:t>Vedení lidí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95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292609"/>
            <a:ext cx="8229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66781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242712"/>
            <a:ext cx="8770850" cy="58834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b="1" u="sng" dirty="0">
                <a:solidFill>
                  <a:schemeClr val="tx1"/>
                </a:solidFill>
              </a:rPr>
              <a:t>Řízení lidských zdrojů zahrnuje 6 hlavních systémů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b="1" i="1" dirty="0">
                <a:solidFill>
                  <a:schemeClr val="tx1"/>
                </a:solidFill>
              </a:rPr>
              <a:t>Informační systém</a:t>
            </a:r>
            <a:r>
              <a:rPr lang="cs-CZ" dirty="0">
                <a:solidFill>
                  <a:schemeClr val="tx1"/>
                </a:solidFill>
              </a:rPr>
              <a:t> – personální IS slouží nejen k výpočtu a zpracování mezd, ale především v rámci IS lze evidovat osobní údaje zaměstnanců, pracovní dobu a docházku, vzdělávání zaměstnanců, hodnocení zaměstnanců apod.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b="1" i="1" dirty="0">
                <a:solidFill>
                  <a:schemeClr val="tx1"/>
                </a:solidFill>
              </a:rPr>
              <a:t>Systém náborů a výběru </a:t>
            </a:r>
            <a:r>
              <a:rPr lang="cs-CZ" dirty="0">
                <a:solidFill>
                  <a:schemeClr val="tx1"/>
                </a:solidFill>
              </a:rPr>
              <a:t>– k jasnému definování potřeb a především profilu budoucího pracovníka je zapotřebí provést analýzu pracovního místa. V rámci této analýzy je vypracován popis klíčových činností, kompetence pracovníka, požadavky na kvalifikaci a popřípadě další nároky spojené s pracovním výkonem.</a:t>
            </a:r>
          </a:p>
          <a:p>
            <a:pPr marL="301943" lvl="1" indent="0" algn="just">
              <a:spcBef>
                <a:spcPts val="0"/>
              </a:spcBef>
              <a:buNone/>
            </a:pPr>
            <a:r>
              <a:rPr lang="cs-CZ" sz="1600" dirty="0">
                <a:solidFill>
                  <a:schemeClr val="tx1"/>
                </a:solidFill>
              </a:rPr>
              <a:t>   </a:t>
            </a:r>
            <a:r>
              <a:rPr lang="cs-CZ" sz="2400" dirty="0">
                <a:solidFill>
                  <a:schemeClr val="tx1"/>
                </a:solidFill>
              </a:rPr>
              <a:t>Popis pracovního místa také obsahovat přesný název</a:t>
            </a:r>
          </a:p>
          <a:p>
            <a:pPr marL="301943" lvl="1" indent="0" algn="just">
              <a:spcBef>
                <a:spcPts val="0"/>
              </a:spcBef>
              <a:buNone/>
            </a:pPr>
            <a:r>
              <a:rPr lang="cs-CZ" sz="2400" dirty="0">
                <a:solidFill>
                  <a:schemeClr val="tx1"/>
                </a:solidFill>
              </a:rPr>
              <a:t>  popisovaného místa, nadřízenou pracovní pozici, podřízenou</a:t>
            </a:r>
          </a:p>
          <a:p>
            <a:pPr marL="301943" lvl="1" indent="0" algn="just">
              <a:spcBef>
                <a:spcPts val="0"/>
              </a:spcBef>
              <a:buNone/>
            </a:pPr>
            <a:r>
              <a:rPr lang="cs-CZ" sz="2400" dirty="0">
                <a:solidFill>
                  <a:schemeClr val="tx1"/>
                </a:solidFill>
              </a:rPr>
              <a:t>  pracovní pozici a celkový účel.</a:t>
            </a:r>
          </a:p>
          <a:p>
            <a:pPr marL="301943" lvl="1" indent="0" algn="just">
              <a:spcBef>
                <a:spcPts val="0"/>
              </a:spcBef>
              <a:buNone/>
            </a:pPr>
            <a:r>
              <a:rPr lang="cs-CZ" sz="2400" dirty="0">
                <a:solidFill>
                  <a:schemeClr val="tx1"/>
                </a:solidFill>
              </a:rPr>
              <a:t>  Pracovní místo je také zasazeno do organizační struktury</a:t>
            </a:r>
          </a:p>
          <a:p>
            <a:pPr marL="301943" lvl="1" indent="0" algn="just">
              <a:spcBef>
                <a:spcPts val="0"/>
              </a:spcBef>
              <a:buNone/>
            </a:pPr>
            <a:r>
              <a:rPr lang="cs-CZ" sz="2400" dirty="0">
                <a:solidFill>
                  <a:schemeClr val="tx1"/>
                </a:solidFill>
              </a:rPr>
              <a:t>  organizace. </a:t>
            </a:r>
            <a:endParaRPr lang="cs-CZ" sz="2400" b="1" i="1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96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59263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641379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Nábor a výběr pracovníků by měl vždy odrážet zásady 3E:</a:t>
            </a: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cs-CZ" b="1" dirty="0">
                <a:solidFill>
                  <a:schemeClr val="tx1"/>
                </a:solidFill>
              </a:rPr>
              <a:t>EFEKTIVNOST</a:t>
            </a:r>
            <a:r>
              <a:rPr lang="cs-CZ" dirty="0">
                <a:solidFill>
                  <a:schemeClr val="tx1"/>
                </a:solidFill>
              </a:rPr>
              <a:t> – získáním vhodného pracovníka ve správný čas</a:t>
            </a:r>
            <a:endParaRPr lang="cs-CZ" b="1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cs-CZ" b="1" dirty="0">
                <a:solidFill>
                  <a:schemeClr val="tx1"/>
                </a:solidFill>
              </a:rPr>
              <a:t>ETIČNOST</a:t>
            </a:r>
            <a:r>
              <a:rPr lang="cs-CZ" dirty="0">
                <a:solidFill>
                  <a:schemeClr val="tx1"/>
                </a:solidFill>
              </a:rPr>
              <a:t> – předem jsou známy výběrová kritéria, všem 			   uchazečům je dána stejná šance</a:t>
            </a:r>
            <a:endParaRPr lang="cs-CZ" b="1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cs-CZ" b="1" dirty="0">
                <a:solidFill>
                  <a:schemeClr val="tx1"/>
                </a:solidFill>
              </a:rPr>
              <a:t>EKONOMIČNOST</a:t>
            </a:r>
            <a:r>
              <a:rPr lang="cs-CZ" dirty="0">
                <a:solidFill>
                  <a:schemeClr val="tx1"/>
                </a:solidFill>
              </a:rPr>
              <a:t> – efektivní výběr nového pracovníka 				    zajišťuje návratnost vynaložených nákladů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		-  výběr vhodného pracovníka snižuje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		    fluktuaci a tím zvyšuje výkonnost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			    organizace</a:t>
            </a:r>
          </a:p>
          <a:p>
            <a:pPr marL="0" indent="0" algn="just">
              <a:buNone/>
            </a:pPr>
            <a:endParaRPr lang="cs-CZ" b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97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694741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5505475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NÁBOR PRACOVNÍKŮ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vyhledávání a získávání pracovníků odráží personální potřeby organizací. Kandidáty vhodné pro jednotlivá pracovní místa lze hledat: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i="1" dirty="0">
                <a:solidFill>
                  <a:schemeClr val="tx1"/>
                </a:solidFill>
              </a:rPr>
              <a:t>z interních zdrojů 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i="1" dirty="0">
                <a:solidFill>
                  <a:schemeClr val="tx1"/>
                </a:solidFill>
              </a:rPr>
              <a:t>z externích zdrojů</a:t>
            </a:r>
          </a:p>
          <a:p>
            <a:pPr marL="457200" indent="-457200" algn="just">
              <a:buFont typeface="+mj-lt"/>
              <a:buAutoNum type="alphaLcParenR"/>
            </a:pPr>
            <a:endParaRPr lang="cs-CZ" i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VÝBĚR VHODNÉHO PRACOVNÍKA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výběru by se měl vždy zúčastnit potencionální přímý nadřízený, který zná kolektiv, specifika volného pracovního místa.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Kromě již uvedených požadavků, které musí uchazeč splňovat, lze využít i psychologických testů, vyžádat reference od minulých zaměstnavatelů. </a:t>
            </a:r>
          </a:p>
          <a:p>
            <a:pPr marL="0" indent="0" algn="just">
              <a:buNone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98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835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825788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A5252C3-2DAE-44D2-AAE9-B9CD8663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8" y="476672"/>
            <a:ext cx="8698842" cy="564949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Efektivní výběr nového zaměstnance by se měla skládat ze 4 pilířů: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personální anamnéza – </a:t>
            </a:r>
            <a:r>
              <a:rPr lang="cs-CZ" dirty="0">
                <a:solidFill>
                  <a:schemeClr val="tx1"/>
                </a:solidFill>
              </a:rPr>
              <a:t>životopis, osobní dotazník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testy – </a:t>
            </a:r>
            <a:r>
              <a:rPr lang="cs-CZ" dirty="0">
                <a:solidFill>
                  <a:schemeClr val="tx1"/>
                </a:solidFill>
              </a:rPr>
              <a:t>odborné, výkonové, psychologické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výběrový pohovor – </a:t>
            </a:r>
            <a:r>
              <a:rPr lang="cs-CZ" dirty="0">
                <a:solidFill>
                  <a:schemeClr val="tx1"/>
                </a:solidFill>
              </a:rPr>
              <a:t>řízený, volná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i="1" dirty="0">
                <a:solidFill>
                  <a:schemeClr val="tx1"/>
                </a:solidFill>
              </a:rPr>
              <a:t>reference – </a:t>
            </a:r>
            <a:r>
              <a:rPr lang="cs-CZ" dirty="0">
                <a:solidFill>
                  <a:schemeClr val="tx1"/>
                </a:solidFill>
              </a:rPr>
              <a:t>od minulých zaměstnavatelů</a:t>
            </a:r>
          </a:p>
          <a:p>
            <a:pPr marL="457200" indent="-457200" algn="just">
              <a:buFont typeface="+mj-lt"/>
              <a:buAutoNum type="arabicPeriod"/>
            </a:pPr>
            <a:endParaRPr lang="cs-CZ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Prvním krokem ve výběrových řízeních bývá hodnocení životopisů nebo osobních dotazníků. 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Při posuzování životopisu (CV – Curriculum </a:t>
            </a:r>
            <a:r>
              <a:rPr lang="cs-CZ" dirty="0" err="1">
                <a:solidFill>
                  <a:schemeClr val="tx1"/>
                </a:solidFill>
              </a:rPr>
              <a:t>Vitea</a:t>
            </a:r>
            <a:r>
              <a:rPr lang="cs-CZ" dirty="0">
                <a:solidFill>
                  <a:schemeClr val="tx1"/>
                </a:solidFill>
              </a:rPr>
              <a:t>) si všímáme i celkové úpravy, přehlednosti, gramatických chyb a překlepů.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V případě osobních dotazníků jde především o splnění požadovaných kritérií.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Osobní dotazníky a CV jsou součástí personální dokumentace vedené organizací.</a:t>
            </a:r>
          </a:p>
          <a:p>
            <a:pPr marL="457200" indent="-457200" algn="just">
              <a:buFont typeface="+mj-lt"/>
              <a:buAutoNum type="arabicPeriod"/>
            </a:pPr>
            <a:endParaRPr lang="cs-CZ" i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310ED2-6703-4FE7-9359-E41A6415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284529-C98A-4FDF-8AFF-02A11E5F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5339-3210-4F42-A617-3601F8616279}" type="slidenum">
              <a:rPr lang="cs-CZ" smtClean="0"/>
              <a:t>99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BC8BFFB-BCDF-4BCB-8C90-D22D7DB7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01630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2545</TotalTime>
  <Words>9350</Words>
  <Application>Microsoft Office PowerPoint</Application>
  <PresentationFormat>Předvádění na obrazovce (4:3)</PresentationFormat>
  <Paragraphs>1450</Paragraphs>
  <Slides>177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177</vt:i4>
      </vt:variant>
    </vt:vector>
  </HeadingPairs>
  <TitlesOfParts>
    <vt:vector size="184" baseType="lpstr">
      <vt:lpstr>Arial</vt:lpstr>
      <vt:lpstr>Calibri</vt:lpstr>
      <vt:lpstr>Candara</vt:lpstr>
      <vt:lpstr>Symbol</vt:lpstr>
      <vt:lpstr>Times New Roman</vt:lpstr>
      <vt:lpstr>Wingdings</vt:lpstr>
      <vt:lpstr>Vlnění</vt:lpstr>
      <vt:lpstr>Vysoká škola zdravotnická, o. p. s.</vt:lpstr>
      <vt:lpstr>Management</vt:lpstr>
      <vt:lpstr>Historie managementu</vt:lpstr>
      <vt:lpstr>Vývoj managementu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Management 40. – 70. let 20. století</vt:lpstr>
      <vt:lpstr>Prezentace aplikace PowerPoint</vt:lpstr>
      <vt:lpstr>Prezentace aplikace PowerPoint</vt:lpstr>
      <vt:lpstr>Management konce  20. století</vt:lpstr>
      <vt:lpstr>Prezentace aplikace PowerPoint</vt:lpstr>
      <vt:lpstr>Prezentace aplikace PowerPoint</vt:lpstr>
      <vt:lpstr>Managment 21. století</vt:lpstr>
      <vt:lpstr>Dělení Managementu</vt:lpstr>
      <vt:lpstr>Prezentace aplikace PowerPoint</vt:lpstr>
      <vt:lpstr>OSOBNOST MANAŽERA osobní kvality</vt:lpstr>
      <vt:lpstr>ZÁKLADNÍ STYLY ŘÍZENÍ</vt:lpstr>
      <vt:lpstr>AUTOKRATICKÝ STYL ŘÍZENÍ</vt:lpstr>
      <vt:lpstr>DEMOKRATICKÝ STYL ŘÍZENÍ</vt:lpstr>
      <vt:lpstr>LIBERÁLNÍ STYL  ŘÍZENÍ</vt:lpstr>
      <vt:lpstr>Základní manažerské funkce</vt:lpstr>
      <vt:lpstr>Manažerské role</vt:lpstr>
      <vt:lpstr>Management v ošetřovatelství</vt:lpstr>
      <vt:lpstr>Prezentace aplikace PowerPoint</vt:lpstr>
      <vt:lpstr>Prezentace aplikace PowerPoint</vt:lpstr>
      <vt:lpstr>Prezentace aplikace PowerPoint</vt:lpstr>
      <vt:lpstr>Vybrané diagnostické metody managementu</vt:lpstr>
      <vt:lpstr>Prezentace aplikace PowerPoint</vt:lpstr>
      <vt:lpstr>Prezentace aplikace PowerPoint</vt:lpstr>
      <vt:lpstr>SWOT analýza využívá se ke stanovení silných a slabých stránek (Strengths), slabých stránek (Weakness), příležitostí (Opportunities) a hrozeb (Threats) např. připravovaného projektu nebo hodnocení pracoviště. </vt:lpstr>
      <vt:lpstr>Prezentace aplikace PowerPoint</vt:lpstr>
      <vt:lpstr>Prezentace aplikace PowerPoint</vt:lpstr>
      <vt:lpstr>Prezentace aplikace PowerPoint</vt:lpstr>
      <vt:lpstr>Prezentace aplikace PowerPoint</vt:lpstr>
      <vt:lpstr>Marketing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Marketing služeb</vt:lpstr>
      <vt:lpstr>Organizační kultura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</vt:lpstr>
      <vt:lpstr>Některé organizace jsou členěny na menší celky. Ve zdravotnictví např. jednotlivé kliniky a dále oddělení. Svoji organizační kulturu má nejen celá organizace jako celek, ale i na jednotlivých menších celcích vznikají samostatné kultury tzv. „subkultury“ </vt:lpstr>
      <vt:lpstr>Kvalita</vt:lpstr>
      <vt:lpstr>Prezentace aplikace PowerPoint</vt:lpstr>
      <vt:lpstr>Prezentace aplikace PowerPoint</vt:lpstr>
      <vt:lpstr>Prezentace aplikace PowerPoint</vt:lpstr>
      <vt:lpstr>Prezentace aplikace PowerPoint</vt:lpstr>
      <vt:lpstr>Řízení kvality</vt:lpstr>
      <vt:lpstr>Prezentace aplikace PowerPoint</vt:lpstr>
      <vt:lpstr>Prezentace aplikace PowerPoint</vt:lpstr>
      <vt:lpstr>Prezentace aplikace PowerPoint</vt:lpstr>
      <vt:lpstr>Standardy ošetřovatelské péče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Auditní činnost v ošetřovatelství</vt:lpstr>
      <vt:lpstr>Prezentace aplikace PowerPoint</vt:lpstr>
      <vt:lpstr>Prezentace aplikace PowerPoint</vt:lpstr>
      <vt:lpstr>Prezentace aplikace PowerPoint</vt:lpstr>
      <vt:lpstr>Akreditace zdravotnického zařízení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Kvalita v sociálních službách</vt:lpstr>
      <vt:lpstr>Prezentace aplikace PowerPoint</vt:lpstr>
      <vt:lpstr>Prezentace aplikace PowerPoint</vt:lpstr>
      <vt:lpstr>Prezentace aplikace PowerPoint</vt:lpstr>
      <vt:lpstr>Řízení zdrojů</vt:lpstr>
      <vt:lpstr>Prezentace aplikace PowerPoint</vt:lpstr>
      <vt:lpstr>Řízení lidských zdrojů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Adaptační proces</vt:lpstr>
      <vt:lpstr>Prezentace aplikace PowerPoint</vt:lpstr>
      <vt:lpstr>Prezentace aplikace PowerPoint</vt:lpstr>
      <vt:lpstr>Motivace</vt:lpstr>
      <vt:lpstr>Prezentace aplikace PowerPoint</vt:lpstr>
      <vt:lpstr>Prezentace aplikace PowerPoint</vt:lpstr>
      <vt:lpstr>Prezentace aplikace PowerPoint</vt:lpstr>
      <vt:lpstr>Potřeba seberealizace – v pracovním procesu přináší uspokojování potřeb seberealizace dobře organizované práce, která zaměstnance těší a umožňuje mu ukázat své schopnosti.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</vt:lpstr>
      <vt:lpstr>Prezentace aplikace PowerPoint</vt:lpstr>
      <vt:lpstr>Prezentace aplikace PowerPoint</vt:lpstr>
      <vt:lpstr>Hodnocení zaměstnanců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Řízení materiálních zdrojů</vt:lpstr>
      <vt:lpstr>Prezentace aplikace PowerPoint</vt:lpstr>
      <vt:lpstr>Řízení finančních zdrojů</vt:lpstr>
      <vt:lpstr>Prezentace aplikace PowerPoint</vt:lpstr>
      <vt:lpstr>Prezentace aplikace PowerPoint</vt:lpstr>
      <vt:lpstr>Prezentace aplikace PowerPoint</vt:lpstr>
      <vt:lpstr>V rámci finančního řízení je nutné zohlednit veškeré oblasti  řízení zdrojů, tedy lidské, materiální, finanční a informační.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Řízení informací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Řízení změny</vt:lpstr>
      <vt:lpstr>= je žádoucí brát v úvahu, že na začátku implantace změny organizace je 80% pracovníků v negativním postoji vůč změnám   </vt:lpstr>
      <vt:lpstr>Prezentace aplikace PowerPoint</vt:lpstr>
      <vt:lpstr>Prezentace aplikace PowerPoint</vt:lpstr>
      <vt:lpstr>Prezentace aplikace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Vysoká škola zdravotnická, o. p. s.</dc:title>
  <dc:creator>Exnerová Jovana</dc:creator>
  <cp:lastModifiedBy>JExnerova</cp:lastModifiedBy>
  <cp:revision>177</cp:revision>
  <cp:lastPrinted>2023-02-14T10:35:56Z</cp:lastPrinted>
  <dcterms:created xsi:type="dcterms:W3CDTF">2021-04-04T08:36:14Z</dcterms:created>
  <dcterms:modified xsi:type="dcterms:W3CDTF">2023-03-18T09:16:57Z</dcterms:modified>
</cp:coreProperties>
</file>