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1" r:id="rId2"/>
    <p:sldId id="291" r:id="rId3"/>
    <p:sldId id="280" r:id="rId4"/>
    <p:sldId id="281" r:id="rId5"/>
    <p:sldId id="282" r:id="rId6"/>
    <p:sldId id="264" r:id="rId7"/>
    <p:sldId id="268" r:id="rId8"/>
    <p:sldId id="266" r:id="rId9"/>
    <p:sldId id="267" r:id="rId10"/>
    <p:sldId id="284" r:id="rId11"/>
    <p:sldId id="269" r:id="rId12"/>
    <p:sldId id="262" r:id="rId13"/>
    <p:sldId id="286" r:id="rId14"/>
    <p:sldId id="270" r:id="rId15"/>
    <p:sldId id="271" r:id="rId16"/>
    <p:sldId id="275" r:id="rId17"/>
    <p:sldId id="276" r:id="rId18"/>
    <p:sldId id="277" r:id="rId19"/>
    <p:sldId id="278" r:id="rId20"/>
    <p:sldId id="287" r:id="rId21"/>
    <p:sldId id="258" r:id="rId22"/>
    <p:sldId id="259" r:id="rId23"/>
    <p:sldId id="260" r:id="rId24"/>
    <p:sldId id="272" r:id="rId25"/>
    <p:sldId id="288" r:id="rId26"/>
    <p:sldId id="289" r:id="rId27"/>
    <p:sldId id="290" r:id="rId28"/>
    <p:sldId id="273" r:id="rId29"/>
    <p:sldId id="274" r:id="rId30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0C2F-D5A3-42DB-9ADA-10432625212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35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150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063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6922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2406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522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8FEE-3946-4DF0-B5AB-A9E0285D90A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7369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E633-10BD-4BCA-B912-959D46E23F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0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435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FB3B-7F12-4DEE-B046-9A401DF5922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55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47235-C444-406D-B6A7-29B27188F00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46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BB8F-2D3D-4253-848C-D7722423F64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953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BD511-24D7-4BF6-9CB2-EF08A71CC28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717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9D13-BEAE-4015-AC20-1FFF4862113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960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25C2-113E-4D18-A57B-3EC96369DF3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600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70BB-859F-4606-A0FC-BEE3C7EEB7C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221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EDA6E1-B536-4105-9338-F65A88547DC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104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Lipidy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957721"/>
            <a:ext cx="9144000" cy="4464397"/>
          </a:xfrm>
        </p:spPr>
        <p:txBody>
          <a:bodyPr/>
          <a:lstStyle/>
          <a:p>
            <a:pPr marL="609600" indent="-609600"/>
            <a:r>
              <a:rPr lang="cs-CZ" altLang="cs-CZ" dirty="0"/>
              <a:t>přírodní látky živočišného i rostlinného původu </a:t>
            </a:r>
          </a:p>
          <a:p>
            <a:pPr marL="609600" indent="-609600"/>
            <a:r>
              <a:rPr lang="cs-CZ" altLang="cs-CZ" dirty="0"/>
              <a:t>heterogenní skupina sloučenin, jejichž společnou vlastností je:</a:t>
            </a:r>
          </a:p>
          <a:p>
            <a:pPr marL="990600" lvl="1" indent="-533400">
              <a:buFontTx/>
              <a:buAutoNum type="arabicPeriod"/>
            </a:pPr>
            <a:r>
              <a:rPr lang="cs-CZ" altLang="cs-CZ" u="sng" dirty="0"/>
              <a:t>relativní</a:t>
            </a:r>
            <a:r>
              <a:rPr lang="cs-CZ" altLang="cs-CZ" dirty="0"/>
              <a:t> nerozpustnost ve vodě</a:t>
            </a:r>
          </a:p>
          <a:p>
            <a:pPr marL="990600" lvl="1" indent="-533400">
              <a:buFontTx/>
              <a:buAutoNum type="arabicPeriod"/>
            </a:pPr>
            <a:r>
              <a:rPr lang="cs-CZ" altLang="cs-CZ" dirty="0"/>
              <a:t>dobrá rozpustnost v nepolárních rozpouštědlech</a:t>
            </a:r>
          </a:p>
          <a:p>
            <a:pPr marL="609600" indent="-609600"/>
            <a:r>
              <a:rPr lang="cs-CZ" altLang="cs-CZ" dirty="0"/>
              <a:t>estery mastných kyselin a alkoholů</a:t>
            </a:r>
          </a:p>
          <a:p>
            <a:pPr marL="609600" indent="-609600"/>
            <a:r>
              <a:rPr lang="cs-CZ" altLang="cs-CZ" dirty="0"/>
              <a:t>důležitá složka potravy</a:t>
            </a:r>
          </a:p>
          <a:p>
            <a:pPr marL="990600" lvl="1" indent="-533400"/>
            <a:r>
              <a:rPr lang="cs-CZ" altLang="cs-CZ" dirty="0">
                <a:solidFill>
                  <a:srgbClr val="FF0000"/>
                </a:solidFill>
              </a:rPr>
              <a:t>vysoká energetická hodnota</a:t>
            </a:r>
          </a:p>
          <a:p>
            <a:pPr marL="990600" lvl="1" indent="-533400"/>
            <a:r>
              <a:rPr lang="cs-CZ" altLang="cs-CZ" dirty="0">
                <a:solidFill>
                  <a:srgbClr val="FF0000"/>
                </a:solidFill>
              </a:rPr>
              <a:t>obsah esenciálních mastných kyselin</a:t>
            </a:r>
          </a:p>
          <a:p>
            <a:pPr marL="609600" indent="-609600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Fosfolipidy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484784"/>
            <a:ext cx="6347714" cy="5040560"/>
          </a:xfrm>
        </p:spPr>
        <p:txBody>
          <a:bodyPr>
            <a:normAutofit lnSpcReduction="10000"/>
          </a:bodyPr>
          <a:lstStyle/>
          <a:p>
            <a:r>
              <a:rPr lang="cs-CZ" altLang="cs-CZ" dirty="0" err="1"/>
              <a:t>Fosfatidylcholin</a:t>
            </a:r>
            <a:r>
              <a:rPr lang="cs-CZ" altLang="cs-CZ" dirty="0"/>
              <a:t> (lecitin)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nejvíce zastoupené fosfolipidy buněčné membrány, zásoba cholinu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cholin je důležitý pro přenos nervového vzruchu</a:t>
            </a:r>
          </a:p>
          <a:p>
            <a:r>
              <a:rPr lang="cs-CZ" altLang="cs-CZ" dirty="0" err="1"/>
              <a:t>Fosfatidyletanolamin</a:t>
            </a:r>
            <a:r>
              <a:rPr lang="cs-CZ" altLang="cs-CZ" dirty="0"/>
              <a:t> (kefalin)</a:t>
            </a:r>
          </a:p>
          <a:p>
            <a:r>
              <a:rPr lang="cs-CZ" altLang="cs-CZ" dirty="0" err="1" smtClean="0"/>
              <a:t>Fosfatidylserin</a:t>
            </a:r>
            <a:endParaRPr lang="cs-CZ" altLang="cs-CZ" dirty="0" smtClean="0"/>
          </a:p>
          <a:p>
            <a:r>
              <a:rPr lang="cs-CZ" altLang="cs-CZ" dirty="0" err="1"/>
              <a:t>Fosfatidylinositol</a:t>
            </a:r>
            <a:endParaRPr lang="cs-CZ" alt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je prekursorem „druhého posla“</a:t>
            </a:r>
          </a:p>
          <a:p>
            <a:r>
              <a:rPr lang="cs-CZ" altLang="cs-CZ" dirty="0" err="1"/>
              <a:t>Sfingomyelin</a:t>
            </a:r>
            <a:endParaRPr lang="cs-CZ" alt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neobsahuje glycerol, ale </a:t>
            </a:r>
            <a:r>
              <a:rPr lang="cs-CZ" altLang="cs-CZ" dirty="0" err="1"/>
              <a:t>aminoalkohol</a:t>
            </a:r>
            <a:r>
              <a:rPr lang="cs-CZ" altLang="cs-CZ" dirty="0"/>
              <a:t> </a:t>
            </a:r>
            <a:r>
              <a:rPr lang="cs-CZ" altLang="cs-CZ" dirty="0" err="1"/>
              <a:t>sfingosin</a:t>
            </a:r>
            <a:endParaRPr lang="cs-CZ" alt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výskyt v mozku a nervové tkáni</a:t>
            </a:r>
          </a:p>
          <a:p>
            <a:r>
              <a:rPr lang="cs-CZ" altLang="cs-CZ" dirty="0" err="1"/>
              <a:t>Plazmalogeny</a:t>
            </a:r>
            <a:endParaRPr lang="cs-CZ" alt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vyskytují se v mozku a svalech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/>
              <a:t>strukturou se podobají </a:t>
            </a:r>
            <a:r>
              <a:rPr lang="cs-CZ" altLang="cs-CZ" dirty="0" err="1"/>
              <a:t>fosfatidyletanolaminu</a:t>
            </a: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r>
              <a:rPr lang="cs-CZ" altLang="cs-CZ" dirty="0" err="1">
                <a:solidFill>
                  <a:schemeClr val="accent2"/>
                </a:solidFill>
              </a:rPr>
              <a:t>Eikosanoidy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r>
              <a:rPr lang="cs-CZ" altLang="cs-CZ"/>
              <a:t>produkty metabolismu dvacetiuhlíkatých MK</a:t>
            </a:r>
          </a:p>
          <a:p>
            <a:r>
              <a:rPr lang="cs-CZ" altLang="cs-CZ"/>
              <a:t>zejména kyseliny arachidonové</a:t>
            </a:r>
          </a:p>
          <a:p>
            <a:r>
              <a:rPr lang="cs-CZ" altLang="cs-CZ"/>
              <a:t>vnitrobuněčné signalizační molekuly </a:t>
            </a:r>
          </a:p>
          <a:p>
            <a:r>
              <a:rPr lang="cs-CZ" altLang="cs-CZ"/>
              <a:t>ovlivňují:</a:t>
            </a:r>
          </a:p>
          <a:p>
            <a:pPr lvl="1"/>
            <a:r>
              <a:rPr lang="cs-CZ" altLang="cs-CZ"/>
              <a:t> svalový stah</a:t>
            </a:r>
          </a:p>
          <a:p>
            <a:pPr lvl="1"/>
            <a:r>
              <a:rPr lang="cs-CZ" altLang="cs-CZ"/>
              <a:t> srážení krve</a:t>
            </a:r>
          </a:p>
          <a:p>
            <a:pPr lvl="1"/>
            <a:r>
              <a:rPr lang="cs-CZ" altLang="cs-CZ"/>
              <a:t> bolest </a:t>
            </a:r>
          </a:p>
          <a:p>
            <a:pPr lvl="1"/>
            <a:r>
              <a:rPr lang="cs-CZ" altLang="cs-CZ"/>
              <a:t> zánět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964613" cy="6048375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cs-CZ" altLang="cs-CZ" sz="36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Cholesterol</a:t>
            </a:r>
            <a:endParaRPr lang="cs-CZ" altLang="cs-CZ" sz="360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strukturální funkce v biologických membránách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důležitý prekurzor steroidních hormonů a žlučových kyselin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koncentrace závislá na věku, pohlaví, výživě, tělesné aktivitě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30% volný a 70% esterifikovaný MK</a:t>
            </a:r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 dirty="0"/>
          </a:p>
          <a:p>
            <a:pPr lvl="1">
              <a:lnSpc>
                <a:spcPct val="90000"/>
              </a:lnSpc>
              <a:buNone/>
            </a:pPr>
            <a:r>
              <a:rPr lang="cs-CZ" altLang="cs-CZ" sz="36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Estery cholesterolu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transportní a zásobní forma cholesterolu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intracelulární CE s </a:t>
            </a:r>
            <a:r>
              <a:rPr lang="cs-CZ" altLang="cs-CZ" dirty="0" err="1"/>
              <a:t>kys</a:t>
            </a:r>
            <a:r>
              <a:rPr lang="cs-CZ" altLang="cs-CZ" dirty="0"/>
              <a:t>. olejovou a </a:t>
            </a:r>
            <a:r>
              <a:rPr lang="cs-CZ" altLang="cs-CZ" dirty="0" err="1"/>
              <a:t>palmitoolejovou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transportní CE s </a:t>
            </a:r>
            <a:r>
              <a:rPr lang="cs-CZ" altLang="cs-CZ" dirty="0" err="1"/>
              <a:t>kys</a:t>
            </a:r>
            <a:r>
              <a:rPr lang="cs-CZ" altLang="cs-CZ" dirty="0"/>
              <a:t>. linolovou a </a:t>
            </a:r>
            <a:r>
              <a:rPr lang="cs-CZ" altLang="cs-CZ" dirty="0" err="1"/>
              <a:t>linolenovou</a:t>
            </a:r>
            <a:r>
              <a:rPr lang="cs-CZ" altLang="cs-CZ" dirty="0"/>
              <a:t> v plazmatických lipoproteinech</a:t>
            </a:r>
          </a:p>
          <a:p>
            <a:pPr lvl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476672"/>
            <a:ext cx="8569325" cy="6048375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Žlučové kyseliny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nejdůležitější </a:t>
            </a:r>
            <a:r>
              <a:rPr lang="cs-CZ" altLang="cs-CZ" sz="2800" dirty="0"/>
              <a:t>produkt katabolismu cholesterolu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nezastupitelné </a:t>
            </a:r>
            <a:r>
              <a:rPr lang="cs-CZ" altLang="cs-CZ" sz="2800" dirty="0"/>
              <a:t>místo při vstřebávání tuků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primárními </a:t>
            </a:r>
            <a:r>
              <a:rPr lang="cs-CZ" altLang="cs-CZ" sz="2800" dirty="0"/>
              <a:t>žlučovými kyselinami jsou kyselina cholová a </a:t>
            </a:r>
            <a:r>
              <a:rPr lang="cs-CZ" altLang="cs-CZ" sz="2800" dirty="0" err="1"/>
              <a:t>chenodeoxycholová</a:t>
            </a:r>
            <a:endParaRPr lang="cs-CZ" alt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vznikají </a:t>
            </a:r>
            <a:r>
              <a:rPr lang="cs-CZ" altLang="cs-CZ" sz="2800" dirty="0"/>
              <a:t>v </a:t>
            </a:r>
            <a:r>
              <a:rPr lang="cs-CZ" altLang="cs-CZ" sz="2800" dirty="0" err="1"/>
              <a:t>hepatocytech</a:t>
            </a:r>
            <a:r>
              <a:rPr lang="cs-CZ" altLang="cs-CZ" sz="2800" dirty="0"/>
              <a:t> syntézou cholesterolu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regulace </a:t>
            </a:r>
            <a:r>
              <a:rPr lang="cs-CZ" altLang="cs-CZ" sz="2800" dirty="0"/>
              <a:t>jejich vzniku je založena na principu zpětné vazby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v </a:t>
            </a:r>
            <a:r>
              <a:rPr lang="cs-CZ" altLang="cs-CZ" sz="2800" dirty="0"/>
              <a:t>krvi se žlučové kyseliny transportují vázané na  bílkoviny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Lipoproteiny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transportní forma plazmatických lipidů</a:t>
            </a:r>
          </a:p>
          <a:p>
            <a:r>
              <a:rPr lang="cs-CZ" altLang="cs-CZ"/>
              <a:t>transport hydrofóbních lipidů (TAG, CE)</a:t>
            </a:r>
          </a:p>
          <a:p>
            <a:pPr lvl="1"/>
            <a:r>
              <a:rPr lang="cs-CZ" altLang="cs-CZ"/>
              <a:t>asociací s polárnějšími lipidy (fosfolipidy a FC) a jejich vazbou se specifickými bílkovinami, apoproteiny</a:t>
            </a:r>
          </a:p>
          <a:p>
            <a:pPr lvl="1"/>
            <a:r>
              <a:rPr lang="cs-CZ" altLang="cs-CZ"/>
              <a:t>POZOR:</a:t>
            </a:r>
            <a:r>
              <a:rPr lang="cs-CZ" altLang="cs-CZ" i="1"/>
              <a:t>transport polárních lipidů (volné MK, žlučové kyseliny) je zajištěn jejich vazbou na albumin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Lipoproteiny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rozdělení do tříd: podle hustoty</a:t>
            </a:r>
          </a:p>
          <a:p>
            <a:pPr lvl="1"/>
            <a:r>
              <a:rPr lang="cs-CZ" altLang="cs-CZ"/>
              <a:t>chylomikra</a:t>
            </a:r>
          </a:p>
          <a:p>
            <a:pPr lvl="1"/>
            <a:r>
              <a:rPr lang="cs-CZ" altLang="cs-CZ"/>
              <a:t>lipoproteiny o velmi nízké hustotě – VLDL</a:t>
            </a:r>
          </a:p>
          <a:p>
            <a:pPr lvl="1"/>
            <a:r>
              <a:rPr lang="cs-CZ" altLang="cs-CZ"/>
              <a:t>lipoproteiny o nízké hustotě – LDL</a:t>
            </a:r>
          </a:p>
          <a:p>
            <a:pPr lvl="1"/>
            <a:r>
              <a:rPr lang="cs-CZ" altLang="cs-CZ"/>
              <a:t>lipoproteiny o vysoké hustotě – HDL</a:t>
            </a:r>
          </a:p>
          <a:p>
            <a:pPr lvl="1"/>
            <a:r>
              <a:rPr lang="cs-CZ" altLang="cs-CZ"/>
              <a:t>lipoproteiny o velmi vysoké hustotě – VHDL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err="1">
                <a:solidFill>
                  <a:schemeClr val="accent2"/>
                </a:solidFill>
              </a:rPr>
              <a:t>Chylomikrony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700"/>
              </a:spcBef>
              <a:buClr>
                <a:srgbClr val="FFFFFF"/>
              </a:buClr>
            </a:pPr>
            <a:r>
              <a:rPr lang="en-GB" altLang="cs-CZ" sz="2000"/>
              <a:t>Lipoproteiny s nejmen</a:t>
            </a:r>
            <a:r>
              <a:rPr lang="en-GB" altLang="cs-CZ" sz="2000">
                <a:latin typeface="Calibri" panose="020F0502020204030204" pitchFamily="34" charset="0"/>
              </a:rPr>
              <a:t>ší</a:t>
            </a:r>
            <a:r>
              <a:rPr lang="en-GB" altLang="cs-CZ" sz="2000"/>
              <a:t> hustotou (</a:t>
            </a:r>
            <a:r>
              <a:rPr lang="en-GB" altLang="cs-CZ" sz="2000">
                <a:cs typeface="Arial" panose="020B0604020202020204" pitchFamily="34" charset="0"/>
              </a:rPr>
              <a:t>↓ relativn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GB" altLang="cs-CZ" sz="2000">
                <a:cs typeface="Arial" panose="020B0604020202020204" pitchFamily="34" charset="0"/>
              </a:rPr>
              <a:t> obsah b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GB" altLang="cs-CZ" sz="2000">
                <a:cs typeface="Arial" panose="020B0604020202020204" pitchFamily="34" charset="0"/>
              </a:rPr>
              <a:t>lkovin x ↑ obsah lipidů)</a:t>
            </a:r>
          </a:p>
          <a:p>
            <a:pPr>
              <a:lnSpc>
                <a:spcPct val="150000"/>
              </a:lnSpc>
              <a:spcBef>
                <a:spcPts val="700"/>
              </a:spcBef>
              <a:buClr>
                <a:srgbClr val="FFFFFF"/>
              </a:buClr>
            </a:pPr>
            <a:r>
              <a:rPr lang="en-GB" altLang="cs-CZ" sz="2000"/>
              <a:t>Tvořeny v tenk</a:t>
            </a:r>
            <a:r>
              <a:rPr lang="en-GB" altLang="cs-CZ" sz="2000">
                <a:latin typeface="Calibri" panose="020F0502020204030204" pitchFamily="34" charset="0"/>
              </a:rPr>
              <a:t>é</a:t>
            </a:r>
            <a:r>
              <a:rPr lang="en-GB" altLang="cs-CZ" sz="2000"/>
              <a:t>m střevě </a:t>
            </a:r>
            <a:r>
              <a:rPr lang="en-GB" altLang="cs-CZ" sz="2000">
                <a:latin typeface="Calibri" panose="020F0502020204030204" pitchFamily="34" charset="0"/>
              </a:rPr>
              <a:t>–</a:t>
            </a:r>
            <a:r>
              <a:rPr lang="en-GB" altLang="cs-CZ" sz="2000"/>
              <a:t> transport </a:t>
            </a:r>
            <a:r>
              <a:rPr lang="cs-CZ" altLang="cs-CZ" sz="2000"/>
              <a:t>TAG do </a:t>
            </a:r>
            <a:r>
              <a:rPr lang="en-GB" altLang="cs-CZ" sz="2000"/>
              <a:t>tk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n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endParaRPr lang="en-GB" altLang="cs-CZ" sz="2000"/>
          </a:p>
          <a:p>
            <a:pPr>
              <a:lnSpc>
                <a:spcPct val="150000"/>
              </a:lnSpc>
              <a:spcBef>
                <a:spcPts val="700"/>
              </a:spcBef>
              <a:buClr>
                <a:srgbClr val="FFFFFF"/>
              </a:buClr>
            </a:pPr>
            <a:r>
              <a:rPr lang="en-GB" altLang="cs-CZ" sz="2000"/>
              <a:t>lymfou se dost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v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j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 př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mo do syst</a:t>
            </a:r>
            <a:r>
              <a:rPr lang="en-GB" altLang="cs-CZ" sz="2000">
                <a:latin typeface="Calibri" panose="020F0502020204030204" pitchFamily="34" charset="0"/>
              </a:rPr>
              <a:t>é</a:t>
            </a:r>
            <a:r>
              <a:rPr lang="en-GB" altLang="cs-CZ" sz="2000"/>
              <a:t>mov</a:t>
            </a:r>
            <a:r>
              <a:rPr lang="en-GB" altLang="cs-CZ" sz="2000">
                <a:latin typeface="Calibri" panose="020F0502020204030204" pitchFamily="34" charset="0"/>
              </a:rPr>
              <a:t>é</a:t>
            </a:r>
            <a:r>
              <a:rPr lang="en-GB" altLang="cs-CZ" sz="2000"/>
              <a:t> cirkulace </a:t>
            </a:r>
            <a:r>
              <a:rPr lang="en-GB" altLang="cs-CZ" sz="2000">
                <a:latin typeface="Calibri" panose="020F0502020204030204" pitchFamily="34" charset="0"/>
              </a:rPr>
              <a:t>–</a:t>
            </a:r>
            <a:r>
              <a:rPr lang="en-GB" altLang="cs-CZ" sz="2000"/>
              <a:t> obch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zej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 j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tra</a:t>
            </a:r>
          </a:p>
          <a:p>
            <a:pPr>
              <a:lnSpc>
                <a:spcPct val="150000"/>
              </a:lnSpc>
              <a:spcBef>
                <a:spcPts val="700"/>
              </a:spcBef>
              <a:buClr>
                <a:srgbClr val="FFFFFF"/>
              </a:buClr>
            </a:pPr>
            <a:r>
              <a:rPr lang="en-GB" altLang="cs-CZ" sz="2000">
                <a:latin typeface="Calibri" panose="020F0502020204030204" pitchFamily="34" charset="0"/>
              </a:rPr>
              <a:t>Ú</a:t>
            </a:r>
            <a:r>
              <a:rPr lang="en-GB" altLang="cs-CZ" sz="2000"/>
              <a:t>činkem lipoproteinov</a:t>
            </a:r>
            <a:r>
              <a:rPr lang="en-GB" altLang="cs-CZ" sz="2000">
                <a:latin typeface="Calibri" panose="020F0502020204030204" pitchFamily="34" charset="0"/>
              </a:rPr>
              <a:t>é</a:t>
            </a:r>
            <a:r>
              <a:rPr lang="en-GB" altLang="cs-CZ" sz="2000"/>
              <a:t> lip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zy uvolňuj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 TAG ve tk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n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ch </a:t>
            </a:r>
            <a:r>
              <a:rPr lang="en-GB" altLang="cs-CZ" sz="2000">
                <a:cs typeface="Arial" panose="020B0604020202020204" pitchFamily="34" charset="0"/>
              </a:rPr>
              <a:t>→ </a:t>
            </a:r>
            <a:r>
              <a:rPr lang="cs-CZ" altLang="cs-CZ" sz="2000">
                <a:cs typeface="Arial" panose="020B0604020202020204" pitchFamily="34" charset="0"/>
              </a:rPr>
              <a:t>	</a:t>
            </a:r>
            <a:r>
              <a:rPr lang="en-GB" altLang="cs-CZ" sz="2000">
                <a:cs typeface="Arial" panose="020B0604020202020204" pitchFamily="34" charset="0"/>
              </a:rPr>
              <a:t>chylomikronový zbytek (remnant)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</a:pPr>
            <a:r>
              <a:rPr lang="en-GB" altLang="cs-CZ" sz="2000">
                <a:cs typeface="Arial" panose="020B0604020202020204" pitchFamily="34" charset="0"/>
              </a:rPr>
              <a:t>Vychyt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n-GB" altLang="cs-CZ" sz="2000">
                <a:cs typeface="Arial" panose="020B0604020202020204" pitchFamily="34" charset="0"/>
              </a:rPr>
              <a:t>v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n-GB" altLang="cs-CZ" sz="2000">
                <a:cs typeface="Arial" panose="020B0604020202020204" pitchFamily="34" charset="0"/>
              </a:rPr>
              <a:t>n j</a:t>
            </a:r>
            <a:r>
              <a:rPr lang="cs-CZ" altLang="cs-CZ" sz="200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n-GB" altLang="cs-CZ" sz="2000">
                <a:cs typeface="Arial" panose="020B0604020202020204" pitchFamily="34" charset="0"/>
              </a:rPr>
              <a:t>t</a:t>
            </a:r>
            <a:r>
              <a:rPr lang="cs-CZ" altLang="cs-CZ" sz="2000">
                <a:cs typeface="Arial" panose="020B0604020202020204" pitchFamily="34" charset="0"/>
              </a:rPr>
              <a:t>ry</a:t>
            </a:r>
            <a:r>
              <a:rPr lang="en-GB" altLang="cs-CZ" sz="2000">
                <a:cs typeface="Arial" panose="020B0604020202020204" pitchFamily="34" charset="0"/>
              </a:rPr>
              <a:t> (bohatý na cholesterol z </a:t>
            </a:r>
            <a:r>
              <a:rPr lang="cs-CZ" altLang="cs-CZ" sz="2000">
                <a:cs typeface="Arial" panose="020B0604020202020204" pitchFamily="34" charset="0"/>
              </a:rPr>
              <a:t>potravy</a:t>
            </a:r>
            <a:r>
              <a:rPr lang="en-GB" altLang="cs-CZ" sz="2000">
                <a:cs typeface="Arial" panose="020B0604020202020204" pitchFamily="34" charset="0"/>
              </a:rPr>
              <a:t>, degradace lysozom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n-GB" altLang="cs-CZ" sz="2000">
                <a:cs typeface="Arial" panose="020B0604020202020204" pitchFamily="34" charset="0"/>
              </a:rPr>
              <a:t>ln</a:t>
            </a:r>
            <a:r>
              <a:rPr lang="en-GB" altLang="cs-CZ" sz="2000"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GB" altLang="cs-CZ" sz="2000">
                <a:cs typeface="Arial" panose="020B0604020202020204" pitchFamily="34" charset="0"/>
              </a:rPr>
              <a:t>mi enzymy) </a:t>
            </a:r>
          </a:p>
          <a:p>
            <a:pPr>
              <a:lnSpc>
                <a:spcPct val="150000"/>
              </a:lnSpc>
              <a:spcBef>
                <a:spcPts val="700"/>
              </a:spcBef>
              <a:buClr>
                <a:srgbClr val="FFFFFF"/>
              </a:buClr>
            </a:pPr>
            <a:r>
              <a:rPr lang="en-GB" altLang="cs-CZ" sz="2000">
                <a:cs typeface="Arial" panose="020B0604020202020204" pitchFamily="34" charset="0"/>
              </a:rPr>
              <a:t>Apolipoproteiny: A-I, A-II, A-IV, B-48, C-III, E</a:t>
            </a:r>
            <a:endParaRPr lang="cs-CZ" altLang="cs-CZ" sz="20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VLDL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/>
              <a:t>syntetizov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n v j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trech</a:t>
            </a:r>
            <a:r>
              <a:rPr lang="cs-CZ" altLang="cs-CZ" sz="2000"/>
              <a:t> (obsahuje hlavně TAG)</a:t>
            </a:r>
            <a:endParaRPr lang="en-GB" altLang="cs-CZ" sz="2000"/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/>
              <a:t>transport TAG </a:t>
            </a:r>
            <a:r>
              <a:rPr lang="cs-CZ" altLang="cs-CZ" sz="2000"/>
              <a:t>z </a:t>
            </a:r>
            <a:r>
              <a:rPr lang="en-GB" altLang="cs-CZ" sz="2000"/>
              <a:t>j</a:t>
            </a:r>
            <a:r>
              <a:rPr lang="cs-CZ" altLang="cs-CZ" sz="2000"/>
              <a:t>a</a:t>
            </a:r>
            <a:r>
              <a:rPr lang="en-GB" altLang="cs-CZ" sz="2000"/>
              <a:t>t</a:t>
            </a:r>
            <a:r>
              <a:rPr lang="cs-CZ" altLang="cs-CZ" sz="2000"/>
              <a:t>e</a:t>
            </a:r>
            <a:r>
              <a:rPr lang="en-GB" altLang="cs-CZ" sz="2000"/>
              <a:t>r na perif</a:t>
            </a:r>
            <a:r>
              <a:rPr lang="en-GB" altLang="cs-CZ" sz="2000">
                <a:latin typeface="Calibri" panose="020F0502020204030204" pitchFamily="34" charset="0"/>
              </a:rPr>
              <a:t>é</a:t>
            </a:r>
            <a:r>
              <a:rPr lang="en-GB" altLang="cs-CZ" sz="2000"/>
              <a:t>rii (hydrolýza lipoproteinovou lip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zou)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/>
              <a:t>Apoproteiny: B-100, C-I, C-II, C-III, E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>
                <a:solidFill>
                  <a:schemeClr val="accent2"/>
                </a:solidFill>
              </a:rPr>
              <a:t>IDL ( intermediate density</a:t>
            </a:r>
            <a:r>
              <a:rPr lang="en-GB" altLang="cs-CZ" sz="2200" b="1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altLang="cs-CZ" sz="2000">
                <a:solidFill>
                  <a:schemeClr val="accent2"/>
                </a:solidFill>
              </a:rPr>
              <a:t>lipoproteins)</a:t>
            </a:r>
          </a:p>
          <a:p>
            <a:pPr lvl="1">
              <a:lnSpc>
                <a:spcPct val="150000"/>
              </a:lnSpc>
            </a:pPr>
            <a:r>
              <a:rPr lang="en-GB" altLang="cs-CZ" sz="2000"/>
              <a:t>vychyt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v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ny j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try nebo konvertov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ny na LDL </a:t>
            </a:r>
            <a:r>
              <a:rPr lang="en-GB" altLang="cs-CZ" sz="2000">
                <a:latin typeface="Calibri" panose="020F0502020204030204" pitchFamily="34" charset="0"/>
              </a:rPr>
              <a:t>ú</a:t>
            </a:r>
            <a:r>
              <a:rPr lang="en-GB" altLang="cs-CZ" sz="2000"/>
              <a:t>činkem jatern</a:t>
            </a:r>
            <a:r>
              <a:rPr lang="en-GB" altLang="cs-CZ" sz="2000">
                <a:latin typeface="Calibri" panose="020F0502020204030204" pitchFamily="34" charset="0"/>
              </a:rPr>
              <a:t>í</a:t>
            </a:r>
            <a:r>
              <a:rPr lang="en-GB" altLang="cs-CZ" sz="2000"/>
              <a:t> lip</a:t>
            </a:r>
            <a:r>
              <a:rPr lang="en-GB" altLang="cs-CZ" sz="2000">
                <a:latin typeface="Calibri" panose="020F0502020204030204" pitchFamily="34" charset="0"/>
              </a:rPr>
              <a:t>á</a:t>
            </a:r>
            <a:r>
              <a:rPr lang="en-GB" altLang="cs-CZ" sz="2000"/>
              <a:t>zy  </a:t>
            </a:r>
          </a:p>
          <a:p>
            <a:pPr lvl="1">
              <a:lnSpc>
                <a:spcPct val="150000"/>
              </a:lnSpc>
            </a:pPr>
            <a:r>
              <a:rPr lang="cs-CZ" altLang="cs-CZ" sz="2000"/>
              <a:t>obsahuje</a:t>
            </a:r>
            <a:r>
              <a:rPr lang="en-GB" altLang="cs-CZ" sz="2000"/>
              <a:t> hlavně cholesterolem</a:t>
            </a:r>
          </a:p>
          <a:p>
            <a:pPr lvl="1">
              <a:lnSpc>
                <a:spcPct val="150000"/>
              </a:lnSpc>
            </a:pPr>
            <a:r>
              <a:rPr lang="en-GB" altLang="cs-CZ" sz="2000"/>
              <a:t>konečný produkt (remnant) degradace VLDL</a:t>
            </a: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LDL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/>
              <a:t>Vznikaj</a:t>
            </a:r>
            <a:r>
              <a:rPr lang="cs-CZ" altLang="cs-CZ" sz="2000" dirty="0">
                <a:latin typeface="Calibri" panose="020F0502020204030204" pitchFamily="34" charset="0"/>
              </a:rPr>
              <a:t>í</a:t>
            </a:r>
            <a:r>
              <a:rPr lang="en-GB" altLang="cs-CZ" sz="2000" dirty="0"/>
              <a:t> v </a:t>
            </a:r>
            <a:r>
              <a:rPr lang="en-GB" altLang="cs-CZ" sz="2000" dirty="0" err="1"/>
              <a:t>krevn</a:t>
            </a:r>
            <a:r>
              <a:rPr lang="en-GB" altLang="cs-CZ" sz="2000" dirty="0" err="1">
                <a:latin typeface="Calibri" panose="020F0502020204030204" pitchFamily="34" charset="0"/>
              </a:rPr>
              <a:t>í</a:t>
            </a:r>
            <a:r>
              <a:rPr lang="en-GB" altLang="cs-CZ" sz="2000" dirty="0" err="1"/>
              <a:t>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řeči</a:t>
            </a:r>
            <a:r>
              <a:rPr lang="en-GB" altLang="cs-CZ" sz="2000" dirty="0" err="1">
                <a:latin typeface="Calibri" panose="020F0502020204030204" pitchFamily="34" charset="0"/>
              </a:rPr>
              <a:t>š</a:t>
            </a:r>
            <a:r>
              <a:rPr lang="en-GB" altLang="cs-CZ" sz="2000" dirty="0" err="1"/>
              <a:t>ti</a:t>
            </a:r>
            <a:r>
              <a:rPr lang="en-GB" altLang="cs-CZ" sz="2000" dirty="0"/>
              <a:t> z VLDL</a:t>
            </a:r>
            <a:r>
              <a:rPr lang="cs-CZ" altLang="cs-CZ" sz="2000" dirty="0"/>
              <a:t> (pomoc</a:t>
            </a:r>
            <a:r>
              <a:rPr lang="cs-CZ" altLang="cs-CZ" sz="2000" dirty="0">
                <a:latin typeface="Calibri" panose="020F0502020204030204" pitchFamily="34" charset="0"/>
              </a:rPr>
              <a:t>í</a:t>
            </a:r>
            <a:r>
              <a:rPr lang="cs-CZ" altLang="cs-CZ" sz="2000" dirty="0"/>
              <a:t> HDL)</a:t>
            </a:r>
            <a:endParaRPr lang="en-GB" altLang="cs-CZ" sz="2000" dirty="0"/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 dirty="0" err="1"/>
              <a:t>Přen</a:t>
            </a:r>
            <a:r>
              <a:rPr lang="en-GB" altLang="cs-CZ" sz="2000" dirty="0" err="1">
                <a:latin typeface="Calibri" panose="020F0502020204030204" pitchFamily="34" charset="0"/>
              </a:rPr>
              <a:t>áš</a:t>
            </a:r>
            <a:r>
              <a:rPr lang="en-GB" altLang="cs-CZ" sz="2000" dirty="0" err="1"/>
              <a:t>ej</a:t>
            </a:r>
            <a:r>
              <a:rPr lang="en-GB" altLang="cs-CZ" sz="2000" dirty="0" err="1">
                <a:latin typeface="Calibri" panose="020F0502020204030204" pitchFamily="34" charset="0"/>
              </a:rPr>
              <a:t>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hlavně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estery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cholesterolu</a:t>
            </a:r>
            <a:r>
              <a:rPr lang="en-GB" altLang="cs-CZ" sz="2000" dirty="0"/>
              <a:t> </a:t>
            </a:r>
            <a:r>
              <a:rPr lang="cs-CZ" altLang="cs-CZ" sz="2000" dirty="0"/>
              <a:t>do buněk na perif</a:t>
            </a:r>
            <a:r>
              <a:rPr lang="cs-CZ" altLang="cs-CZ" sz="2000" dirty="0">
                <a:latin typeface="Calibri" panose="020F0502020204030204" pitchFamily="34" charset="0"/>
              </a:rPr>
              <a:t>é</a:t>
            </a:r>
            <a:r>
              <a:rPr lang="cs-CZ" altLang="cs-CZ" sz="2000" dirty="0"/>
              <a:t>rii (stavebn</a:t>
            </a:r>
            <a:r>
              <a:rPr lang="cs-CZ" altLang="cs-CZ" sz="2000" dirty="0">
                <a:latin typeface="Calibri" panose="020F0502020204030204" pitchFamily="34" charset="0"/>
              </a:rPr>
              <a:t>í</a:t>
            </a:r>
            <a:r>
              <a:rPr lang="cs-CZ" altLang="cs-CZ" sz="2000" dirty="0"/>
              <a:t> prvky biomembr</a:t>
            </a:r>
            <a:r>
              <a:rPr lang="cs-CZ" altLang="cs-CZ" sz="2000" dirty="0">
                <a:latin typeface="Calibri" panose="020F0502020204030204" pitchFamily="34" charset="0"/>
              </a:rPr>
              <a:t>á</a:t>
            </a:r>
            <a:r>
              <a:rPr lang="cs-CZ" altLang="cs-CZ" sz="2000" dirty="0"/>
              <a:t>n, synt</a:t>
            </a:r>
            <a:r>
              <a:rPr lang="cs-CZ" altLang="cs-CZ" sz="2000" dirty="0">
                <a:latin typeface="Calibri" panose="020F0502020204030204" pitchFamily="34" charset="0"/>
              </a:rPr>
              <a:t>é</a:t>
            </a:r>
            <a:r>
              <a:rPr lang="cs-CZ" altLang="cs-CZ" sz="2000" dirty="0"/>
              <a:t>za steroidů)</a:t>
            </a:r>
            <a:endParaRPr lang="en-GB" altLang="cs-CZ" sz="2000" dirty="0"/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solidFill>
                  <a:srgbClr val="FF0000"/>
                </a:solidFill>
              </a:rPr>
              <a:t>V</a:t>
            </a:r>
            <a:r>
              <a:rPr lang="en-GB" altLang="cs-CZ" sz="2000" dirty="0" err="1">
                <a:solidFill>
                  <a:srgbClr val="FF0000"/>
                </a:solidFill>
              </a:rPr>
              <a:t>ýznamn</a:t>
            </a:r>
            <a:r>
              <a:rPr lang="en-GB" altLang="cs-CZ" sz="2000" dirty="0" err="1">
                <a:solidFill>
                  <a:srgbClr val="FF0000"/>
                </a:solidFill>
                <a:latin typeface="Calibri" panose="020F0502020204030204" pitchFamily="34" charset="0"/>
              </a:rPr>
              <a:t>é</a:t>
            </a:r>
            <a:r>
              <a:rPr lang="en-GB" altLang="cs-CZ" sz="2000" dirty="0">
                <a:solidFill>
                  <a:srgbClr val="FF0000"/>
                </a:solidFill>
              </a:rPr>
              <a:t> </a:t>
            </a:r>
            <a:r>
              <a:rPr lang="en-GB" altLang="cs-CZ" sz="2000" dirty="0" err="1">
                <a:solidFill>
                  <a:srgbClr val="FF0000"/>
                </a:solidFill>
              </a:rPr>
              <a:t>ve</a:t>
            </a:r>
            <a:r>
              <a:rPr lang="en-GB" altLang="cs-CZ" sz="2000" dirty="0">
                <a:solidFill>
                  <a:srgbClr val="FF0000"/>
                </a:solidFill>
              </a:rPr>
              <a:t> </a:t>
            </a:r>
            <a:r>
              <a:rPr lang="en-GB" altLang="cs-CZ" sz="2000" dirty="0" err="1">
                <a:solidFill>
                  <a:srgbClr val="FF0000"/>
                </a:solidFill>
              </a:rPr>
              <a:t>vzniku</a:t>
            </a:r>
            <a:r>
              <a:rPr lang="en-GB" altLang="cs-CZ" sz="2000" dirty="0">
                <a:solidFill>
                  <a:srgbClr val="FF0000"/>
                </a:solidFill>
              </a:rPr>
              <a:t> a </a:t>
            </a:r>
            <a:r>
              <a:rPr lang="en-GB" altLang="cs-CZ" sz="2000" dirty="0" err="1">
                <a:solidFill>
                  <a:srgbClr val="FF0000"/>
                </a:solidFill>
              </a:rPr>
              <a:t>rozvoji</a:t>
            </a:r>
            <a:r>
              <a:rPr lang="en-GB" altLang="cs-CZ" sz="2000" dirty="0">
                <a:solidFill>
                  <a:srgbClr val="FF0000"/>
                </a:solidFill>
              </a:rPr>
              <a:t> </a:t>
            </a:r>
            <a:r>
              <a:rPr lang="en-GB" altLang="cs-CZ" sz="2000" dirty="0" err="1">
                <a:solidFill>
                  <a:srgbClr val="FF0000"/>
                </a:solidFill>
              </a:rPr>
              <a:t>ateroskler</a:t>
            </a:r>
            <a:r>
              <a:rPr lang="en-GB" altLang="cs-CZ" sz="2000" dirty="0" err="1">
                <a:solidFill>
                  <a:srgbClr val="FF0000"/>
                </a:solidFill>
                <a:latin typeface="Calibri" panose="020F0502020204030204" pitchFamily="34" charset="0"/>
              </a:rPr>
              <a:t>ó</a:t>
            </a:r>
            <a:r>
              <a:rPr lang="en-GB" altLang="cs-CZ" sz="2000" dirty="0" err="1">
                <a:solidFill>
                  <a:srgbClr val="FF0000"/>
                </a:solidFill>
              </a:rPr>
              <a:t>zy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(hlavně podtyp LDL-3)</a:t>
            </a:r>
            <a:endParaRPr lang="en-GB" altLang="cs-CZ" sz="2000" dirty="0"/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/>
              <a:t>V</a:t>
            </a:r>
            <a:r>
              <a:rPr lang="en-GB" altLang="cs-CZ" sz="2000" dirty="0" err="1"/>
              <a:t>ychyt</a:t>
            </a:r>
            <a:r>
              <a:rPr lang="en-GB" altLang="cs-CZ" sz="2000" dirty="0" err="1">
                <a:latin typeface="Calibri" panose="020F0502020204030204" pitchFamily="34" charset="0"/>
              </a:rPr>
              <a:t>á</a:t>
            </a:r>
            <a:r>
              <a:rPr lang="en-GB" altLang="cs-CZ" sz="2000" dirty="0" err="1"/>
              <a:t>v</a:t>
            </a:r>
            <a:r>
              <a:rPr lang="en-GB" altLang="cs-CZ" sz="2000" dirty="0" err="1">
                <a:latin typeface="Calibri" panose="020F0502020204030204" pitchFamily="34" charset="0"/>
              </a:rPr>
              <a:t>á</a:t>
            </a:r>
            <a:r>
              <a:rPr lang="en-GB" altLang="cs-CZ" sz="2000" dirty="0" err="1"/>
              <a:t>n</a:t>
            </a:r>
            <a:r>
              <a:rPr lang="en-GB" altLang="cs-CZ" sz="2000" dirty="0"/>
              <a:t> z </a:t>
            </a:r>
            <a:r>
              <a:rPr lang="en-GB" altLang="cs-CZ" sz="2000" dirty="0" err="1"/>
              <a:t>oběhu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vazbou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specifický</a:t>
            </a:r>
            <a:r>
              <a:rPr lang="en-GB" altLang="cs-CZ" sz="2000" dirty="0"/>
              <a:t> LDL-receptor (v </a:t>
            </a:r>
            <a:r>
              <a:rPr lang="en-GB" altLang="cs-CZ" sz="2000" dirty="0" err="1"/>
              <a:t>j</a:t>
            </a:r>
            <a:r>
              <a:rPr lang="en-GB" altLang="cs-CZ" sz="2000" dirty="0" err="1">
                <a:latin typeface="Calibri" panose="020F0502020204030204" pitchFamily="34" charset="0"/>
              </a:rPr>
              <a:t>á</a:t>
            </a:r>
            <a:r>
              <a:rPr lang="en-GB" altLang="cs-CZ" sz="2000" dirty="0" err="1"/>
              <a:t>trech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extrahepatických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tk</a:t>
            </a:r>
            <a:r>
              <a:rPr lang="en-GB" altLang="cs-CZ" sz="2000" dirty="0" err="1">
                <a:latin typeface="Calibri" panose="020F0502020204030204" pitchFamily="34" charset="0"/>
              </a:rPr>
              <a:t>á</a:t>
            </a:r>
            <a:r>
              <a:rPr lang="en-GB" altLang="cs-CZ" sz="2000" dirty="0" err="1"/>
              <a:t>n</a:t>
            </a:r>
            <a:r>
              <a:rPr lang="en-GB" altLang="cs-CZ" sz="2000" dirty="0" err="1">
                <a:latin typeface="Calibri" panose="020F0502020204030204" pitchFamily="34" charset="0"/>
              </a:rPr>
              <a:t>í</a:t>
            </a:r>
            <a:r>
              <a:rPr lang="en-GB" altLang="cs-CZ" sz="2000" dirty="0" err="1"/>
              <a:t>ch</a:t>
            </a:r>
            <a:r>
              <a:rPr lang="en-GB" altLang="cs-CZ" sz="2000" dirty="0"/>
              <a:t>)</a:t>
            </a:r>
            <a:r>
              <a:rPr lang="cs-CZ" altLang="cs-CZ" sz="2000" dirty="0"/>
              <a:t> </a:t>
            </a:r>
            <a:r>
              <a:rPr lang="en-GB" altLang="cs-CZ" sz="2000" dirty="0">
                <a:cs typeface="Arial" panose="020B0604020202020204" pitchFamily="34" charset="0"/>
              </a:rPr>
              <a:t>→ </a:t>
            </a:r>
            <a:r>
              <a:rPr lang="cs-CZ" altLang="cs-CZ" sz="2000" dirty="0"/>
              <a:t>endocyt</a:t>
            </a:r>
            <a:r>
              <a:rPr lang="cs-CZ" altLang="cs-CZ" sz="2000" dirty="0">
                <a:latin typeface="Calibri" panose="020F0502020204030204" pitchFamily="34" charset="0"/>
              </a:rPr>
              <a:t>ó</a:t>
            </a:r>
            <a:r>
              <a:rPr lang="cs-CZ" altLang="cs-CZ" sz="2000" dirty="0"/>
              <a:t>za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/>
              <a:t>Apoproteiny: B-100, lipoprotein a</a:t>
            </a:r>
            <a:endParaRPr lang="en-GB" altLang="cs-CZ" sz="2000" dirty="0"/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 dirty="0" err="1"/>
              <a:t>deficience</a:t>
            </a:r>
            <a:r>
              <a:rPr lang="en-GB" altLang="cs-CZ" sz="2000" dirty="0"/>
              <a:t> LDL-</a:t>
            </a:r>
            <a:r>
              <a:rPr lang="en-GB" altLang="cs-CZ" sz="2000" dirty="0" err="1"/>
              <a:t>receptoru</a:t>
            </a:r>
            <a:r>
              <a:rPr lang="en-GB" altLang="cs-CZ" sz="2000" dirty="0"/>
              <a:t> </a:t>
            </a:r>
            <a:r>
              <a:rPr lang="en-GB" altLang="cs-CZ" sz="2000" dirty="0">
                <a:cs typeface="Arial" panose="020B0604020202020204" pitchFamily="34" charset="0"/>
              </a:rPr>
              <a:t>→ </a:t>
            </a:r>
            <a:r>
              <a:rPr lang="en-GB" altLang="cs-CZ" sz="2000" dirty="0" err="1">
                <a:cs typeface="Arial" panose="020B0604020202020204" pitchFamily="34" charset="0"/>
              </a:rPr>
              <a:t>famili</a:t>
            </a:r>
            <a:r>
              <a:rPr lang="en-GB" altLang="cs-CZ" sz="2000" dirty="0" err="1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n-GB" altLang="cs-CZ" sz="2000" dirty="0" err="1">
                <a:cs typeface="Arial" panose="020B0604020202020204" pitchFamily="34" charset="0"/>
              </a:rPr>
              <a:t>rn</a:t>
            </a:r>
            <a:r>
              <a:rPr lang="en-GB" altLang="cs-CZ" sz="2000" dirty="0" err="1"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GB" altLang="cs-CZ" sz="2000" dirty="0">
                <a:cs typeface="Arial" panose="020B0604020202020204" pitchFamily="34" charset="0"/>
              </a:rPr>
              <a:t> </a:t>
            </a:r>
            <a:r>
              <a:rPr lang="en-GB" altLang="cs-CZ" sz="2000" dirty="0" err="1">
                <a:cs typeface="Arial" panose="020B0604020202020204" pitchFamily="34" charset="0"/>
              </a:rPr>
              <a:t>hypercholesterol</a:t>
            </a:r>
            <a:r>
              <a:rPr lang="en-GB" altLang="cs-CZ" sz="2000" dirty="0" err="1">
                <a:latin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en-GB" altLang="cs-CZ" sz="2000" dirty="0" err="1">
                <a:cs typeface="Arial" panose="020B0604020202020204" pitchFamily="34" charset="0"/>
              </a:rPr>
              <a:t>mie</a:t>
            </a:r>
            <a:endParaRPr lang="cs-CZ" altLang="cs-CZ"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HDL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en-GB" altLang="cs-CZ" sz="2000" dirty="0" err="1"/>
              <a:t>prekurzory</a:t>
            </a:r>
            <a:r>
              <a:rPr lang="en-GB" altLang="cs-CZ" sz="2000" dirty="0"/>
              <a:t> HDL </a:t>
            </a:r>
            <a:r>
              <a:rPr lang="en-GB" altLang="cs-CZ" sz="2000" dirty="0" err="1"/>
              <a:t>tvořen</a:t>
            </a:r>
            <a:r>
              <a:rPr lang="en-GB" altLang="cs-CZ" sz="2000" dirty="0" err="1">
                <a:latin typeface="Calibri" panose="020F0502020204030204" pitchFamily="34" charset="0"/>
              </a:rPr>
              <a:t>é</a:t>
            </a:r>
            <a:r>
              <a:rPr lang="en-GB" altLang="cs-CZ" sz="2000" dirty="0"/>
              <a:t> v </a:t>
            </a:r>
            <a:r>
              <a:rPr lang="en-GB" altLang="cs-CZ" sz="2000" dirty="0" err="1"/>
              <a:t>j</a:t>
            </a:r>
            <a:r>
              <a:rPr lang="en-GB" altLang="cs-CZ" sz="2000" dirty="0" err="1">
                <a:latin typeface="Calibri" panose="020F0502020204030204" pitchFamily="34" charset="0"/>
              </a:rPr>
              <a:t>á</a:t>
            </a:r>
            <a:r>
              <a:rPr lang="en-GB" altLang="cs-CZ" sz="2000" dirty="0" err="1"/>
              <a:t>trech</a:t>
            </a:r>
            <a:r>
              <a:rPr lang="en-GB" altLang="cs-CZ" sz="2000" dirty="0"/>
              <a:t> </a:t>
            </a:r>
            <a:r>
              <a:rPr lang="en-GB" altLang="cs-CZ" sz="2000" dirty="0">
                <a:cs typeface="Arial" panose="020B0604020202020204" pitchFamily="34" charset="0"/>
              </a:rPr>
              <a:t>→ v </a:t>
            </a:r>
            <a:r>
              <a:rPr lang="en-GB" altLang="cs-CZ" sz="2000" dirty="0" err="1">
                <a:cs typeface="Arial" panose="020B0604020202020204" pitchFamily="34" charset="0"/>
              </a:rPr>
              <a:t>ob</a:t>
            </a:r>
            <a:r>
              <a:rPr lang="en-GB" altLang="cs-CZ" sz="2000" dirty="0" err="1"/>
              <a:t>ě</a:t>
            </a:r>
            <a:r>
              <a:rPr lang="en-GB" altLang="cs-CZ" sz="2000" dirty="0" err="1">
                <a:cs typeface="Arial" panose="020B0604020202020204" pitchFamily="34" charset="0"/>
              </a:rPr>
              <a:t>hu</a:t>
            </a:r>
            <a:r>
              <a:rPr lang="en-GB" altLang="cs-CZ" sz="2000" dirty="0">
                <a:cs typeface="Arial" panose="020B0604020202020204" pitchFamily="34" charset="0"/>
              </a:rPr>
              <a:t> </a:t>
            </a:r>
            <a:r>
              <a:rPr lang="cs-CZ" altLang="cs-CZ" sz="2000" dirty="0">
                <a:cs typeface="Arial" panose="020B0604020202020204" pitchFamily="34" charset="0"/>
              </a:rPr>
              <a:t>konvertov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000" dirty="0">
                <a:cs typeface="Arial" panose="020B0604020202020204" pitchFamily="34" charset="0"/>
              </a:rPr>
              <a:t>ny na HDL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Významn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000" dirty="0">
                <a:cs typeface="Arial" panose="020B0604020202020204" pitchFamily="34" charset="0"/>
              </a:rPr>
              <a:t> role v metabolismu </a:t>
            </a:r>
            <a:r>
              <a:rPr lang="cs-CZ" altLang="cs-CZ" sz="2000" dirty="0" err="1">
                <a:cs typeface="Arial" panose="020B0604020202020204" pitchFamily="34" charset="0"/>
              </a:rPr>
              <a:t>chylomiker</a:t>
            </a:r>
            <a:r>
              <a:rPr lang="cs-CZ" altLang="cs-CZ" sz="2000" dirty="0">
                <a:cs typeface="Arial" panose="020B0604020202020204" pitchFamily="34" charset="0"/>
              </a:rPr>
              <a:t> a VLDL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Na perif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000" dirty="0">
                <a:cs typeface="Arial" panose="020B0604020202020204" pitchFamily="34" charset="0"/>
              </a:rPr>
              <a:t>rii v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cs-CZ" altLang="cs-CZ" sz="2000" dirty="0">
                <a:cs typeface="Arial" panose="020B0604020202020204" pitchFamily="34" charset="0"/>
              </a:rPr>
              <a:t>žou volný cholesterol</a:t>
            </a:r>
            <a:r>
              <a:rPr lang="en-GB" altLang="cs-CZ" sz="2000" dirty="0">
                <a:cs typeface="Arial" panose="020B0604020202020204" pitchFamily="34" charset="0"/>
              </a:rPr>
              <a:t> →</a:t>
            </a:r>
            <a:r>
              <a:rPr lang="cs-CZ" altLang="cs-CZ" sz="2000" dirty="0">
                <a:cs typeface="Arial" panose="020B0604020202020204" pitchFamily="34" charset="0"/>
              </a:rPr>
              <a:t> esterifikace </a:t>
            </a:r>
            <a:r>
              <a:rPr lang="en-GB" altLang="cs-CZ" sz="2000" dirty="0">
                <a:cs typeface="Arial" panose="020B0604020202020204" pitchFamily="34" charset="0"/>
              </a:rPr>
              <a:t>→</a:t>
            </a:r>
            <a:r>
              <a:rPr lang="cs-CZ" altLang="cs-CZ" sz="2000" dirty="0">
                <a:cs typeface="Arial" panose="020B0604020202020204" pitchFamily="34" charset="0"/>
              </a:rPr>
              <a:t> přenos do jater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Protektivn</a:t>
            </a:r>
            <a:r>
              <a:rPr lang="cs-CZ" altLang="cs-CZ" sz="2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solidFill>
                  <a:srgbClr val="FF0000"/>
                </a:solidFill>
                <a:cs typeface="Arial" panose="020B0604020202020204" pitchFamily="34" charset="0"/>
              </a:rPr>
              <a:t>antiaterogenn</a:t>
            </a:r>
            <a:r>
              <a:rPr lang="cs-CZ" altLang="cs-CZ" sz="2000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 efekt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Důležit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000" dirty="0">
                <a:cs typeface="Arial" panose="020B0604020202020204" pitchFamily="34" charset="0"/>
              </a:rPr>
              <a:t> enzymy:</a:t>
            </a:r>
          </a:p>
          <a:p>
            <a:pPr>
              <a:lnSpc>
                <a:spcPct val="150000"/>
              </a:lnSpc>
              <a:spcBef>
                <a:spcPts val="70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Apoproteiny: A-x, C-x, D, E, (F), lipoprotein a (</a:t>
            </a:r>
            <a:r>
              <a:rPr lang="cs-CZ" altLang="cs-CZ" sz="2000" dirty="0" err="1">
                <a:cs typeface="Arial" panose="020B0604020202020204" pitchFamily="34" charset="0"/>
              </a:rPr>
              <a:t>Lp</a:t>
            </a:r>
            <a:r>
              <a:rPr lang="cs-CZ" altLang="cs-CZ" sz="2000" dirty="0">
                <a:cs typeface="Arial" panose="020B0604020202020204" pitchFamily="34" charset="0"/>
              </a:rPr>
              <a:t> a)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LCAT 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000" dirty="0">
                <a:cs typeface="Arial" panose="020B0604020202020204" pitchFamily="34" charset="0"/>
              </a:rPr>
              <a:t> pro esterifikaci voln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000" dirty="0">
                <a:cs typeface="Arial" panose="020B0604020202020204" pitchFamily="34" charset="0"/>
              </a:rPr>
              <a:t>ho cholesterolu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CEPT 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000" dirty="0">
                <a:cs typeface="Arial" panose="020B0604020202020204" pitchFamily="34" charset="0"/>
              </a:rPr>
              <a:t> pro přenos esterifikovan</a:t>
            </a:r>
            <a:r>
              <a:rPr lang="cs-CZ" alt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s-CZ" altLang="cs-CZ" sz="2000" dirty="0">
                <a:cs typeface="Arial" panose="020B0604020202020204" pitchFamily="34" charset="0"/>
              </a:rPr>
              <a:t>ho cholesterolu na VLDL a IDL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5888"/>
            <a:ext cx="7772400" cy="936625"/>
          </a:xfrm>
        </p:spPr>
        <p:txBody>
          <a:bodyPr/>
          <a:lstStyle/>
          <a:p>
            <a:pPr algn="l"/>
            <a:r>
              <a:rPr lang="cs-CZ" altLang="cs-CZ" dirty="0">
                <a:solidFill>
                  <a:schemeClr val="accent2"/>
                </a:solidFill>
              </a:rPr>
              <a:t>Lipidy-funkce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700808"/>
            <a:ext cx="8458200" cy="4392017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strukturální složky buněčných membrán</a:t>
            </a:r>
          </a:p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neutrální tuky – zásoba energie</a:t>
            </a:r>
          </a:p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izolační vlastnosti – podkožní tuk</a:t>
            </a:r>
          </a:p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transport vitamínů A,D,E,K v lipoproteinových částicích</a:t>
            </a:r>
          </a:p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výchozí látka syntézy steroidních hormonů , vitamínu D a žlučových kyselin</a:t>
            </a:r>
          </a:p>
          <a:p>
            <a:pPr algn="l"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ochrana proti infekci, dehydrataci</a:t>
            </a:r>
          </a:p>
          <a:p>
            <a:pPr algn="l">
              <a:buFontTx/>
              <a:buChar char="•"/>
            </a:pP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0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chemeClr val="accent2"/>
                </a:solidFill>
              </a:rPr>
              <a:t>Apolipoproteiny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specifické bílkoviny lipoproteinových částic</a:t>
            </a:r>
          </a:p>
          <a:p>
            <a:r>
              <a:rPr lang="cs-CZ" altLang="cs-CZ"/>
              <a:t>mají strukturální i jiné biochemické funkce</a:t>
            </a:r>
          </a:p>
          <a:p>
            <a:pPr lvl="1"/>
            <a:r>
              <a:rPr lang="cs-CZ" altLang="cs-CZ"/>
              <a:t>aktivátory/inhibitory enzymů LP metabolismu </a:t>
            </a:r>
          </a:p>
          <a:p>
            <a:pPr lvl="1"/>
            <a:r>
              <a:rPr lang="cs-CZ" altLang="cs-CZ"/>
              <a:t>signální část pro vazbu na specifický receptor</a:t>
            </a:r>
          </a:p>
          <a:p>
            <a:r>
              <a:rPr lang="cs-CZ" altLang="cs-CZ"/>
              <a:t>vzájemné poměry apolipoproteinů se v rámci jednotlivých lipoproteinů liší za různých patofysiologických stavů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accent2"/>
                </a:solidFill>
              </a:rPr>
              <a:t>HYPERLIPOPROTEINÉMIE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751387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zvýšená syntéza nebo snížení odbourávání lipoproteinů </a:t>
            </a:r>
          </a:p>
          <a:p>
            <a:r>
              <a:rPr lang="cs-CZ" altLang="cs-CZ" dirty="0">
                <a:solidFill>
                  <a:srgbClr val="FF0000"/>
                </a:solidFill>
              </a:rPr>
              <a:t>jeden z nejzávažnějších rizikových faktorů ICHS, ICHDK, CMP, aterosklerózy</a:t>
            </a:r>
          </a:p>
          <a:p>
            <a:r>
              <a:rPr lang="cs-CZ" altLang="cs-CZ" dirty="0"/>
              <a:t>na vzniku </a:t>
            </a:r>
            <a:r>
              <a:rPr lang="cs-CZ" altLang="cs-CZ" dirty="0" err="1"/>
              <a:t>hyperlipoproteinémie</a:t>
            </a:r>
            <a:r>
              <a:rPr lang="cs-CZ" altLang="cs-CZ" dirty="0"/>
              <a:t> se podílí kombinace genetických faktorů s faktory zevního prostředí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HYPERLIPOPROTEINÉMIE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r>
              <a:rPr lang="cs-CZ" altLang="cs-CZ"/>
              <a:t>familiární</a:t>
            </a:r>
          </a:p>
          <a:p>
            <a:r>
              <a:rPr lang="cs-CZ" altLang="cs-CZ"/>
              <a:t>sekundární</a:t>
            </a:r>
          </a:p>
          <a:p>
            <a:pPr>
              <a:buFontTx/>
              <a:buNone/>
            </a:pPr>
            <a:r>
              <a:rPr lang="cs-CZ" altLang="cs-CZ"/>
              <a:t>klasifikace:</a:t>
            </a:r>
          </a:p>
          <a:p>
            <a:pPr lvl="1"/>
            <a:r>
              <a:rPr lang="cs-CZ" altLang="cs-CZ"/>
              <a:t>Hypercholesterolémie</a:t>
            </a:r>
            <a:r>
              <a:rPr lang="cs-CZ" altLang="cs-CZ" b="1"/>
              <a:t> </a:t>
            </a:r>
            <a:r>
              <a:rPr lang="cs-CZ" altLang="cs-CZ"/>
              <a:t>(izolované zvýšení celkového cholesterolu, převážně na vrub LDL) </a:t>
            </a:r>
          </a:p>
          <a:p>
            <a:pPr lvl="1"/>
            <a:r>
              <a:rPr lang="cs-CZ" altLang="cs-CZ"/>
              <a:t>Kombinovaná hyperlipidémie</a:t>
            </a:r>
            <a:r>
              <a:rPr lang="cs-CZ" altLang="cs-CZ" b="1"/>
              <a:t> </a:t>
            </a:r>
            <a:r>
              <a:rPr lang="cs-CZ" altLang="cs-CZ"/>
              <a:t>(současné zvýšení cholesterolu i TAG) </a:t>
            </a:r>
          </a:p>
          <a:p>
            <a:pPr lvl="1"/>
            <a:r>
              <a:rPr lang="cs-CZ" altLang="cs-CZ"/>
              <a:t>Hypertriglyceridémie</a:t>
            </a:r>
            <a:r>
              <a:rPr lang="cs-CZ" altLang="cs-CZ" b="1"/>
              <a:t> </a:t>
            </a:r>
            <a:r>
              <a:rPr lang="cs-CZ" altLang="cs-CZ"/>
              <a:t>(izolované zvýšení TAG v kombinaci s normálním cholesterolem)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HYPERLIPOPROTEINÉMIE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19625"/>
          </a:xfrm>
        </p:spPr>
        <p:txBody>
          <a:bodyPr/>
          <a:lstStyle/>
          <a:p>
            <a:r>
              <a:rPr lang="cs-CZ" altLang="cs-CZ"/>
              <a:t>Léčba:</a:t>
            </a:r>
          </a:p>
          <a:p>
            <a:pPr lvl="1"/>
            <a:r>
              <a:rPr lang="cs-CZ" altLang="cs-CZ"/>
              <a:t>změna životního stylu </a:t>
            </a:r>
            <a:br>
              <a:rPr lang="cs-CZ" altLang="cs-CZ"/>
            </a:br>
            <a:r>
              <a:rPr lang="cs-CZ" altLang="cs-CZ"/>
              <a:t>        -režimová opatření: zákaz kouření, zvýšení fyzické aktivity </a:t>
            </a:r>
            <a:br>
              <a:rPr lang="cs-CZ" altLang="cs-CZ"/>
            </a:br>
            <a:r>
              <a:rPr lang="cs-CZ" altLang="cs-CZ"/>
              <a:t>        -dietní opatření </a:t>
            </a:r>
          </a:p>
          <a:p>
            <a:pPr lvl="1"/>
            <a:r>
              <a:rPr lang="cs-CZ" altLang="cs-CZ"/>
              <a:t>farmakologická</a:t>
            </a:r>
          </a:p>
          <a:p>
            <a:pPr lvl="1"/>
            <a:r>
              <a:rPr lang="cs-CZ" altLang="cs-CZ"/>
              <a:t>komplexní ovlivnění dalších rizikových faktorů (dietou, režimem i farmakologicky)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ATEROSKLERÓZA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degenerativní onemocnění cévní stěny</a:t>
            </a:r>
          </a:p>
          <a:p>
            <a:pPr>
              <a:lnSpc>
                <a:spcPct val="90000"/>
              </a:lnSpc>
            </a:pPr>
            <a:r>
              <a:rPr lang="cs-CZ" altLang="cs-CZ"/>
              <a:t>zvýšená akumulace lipidů v cévní stěně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důsledku ukládaní těchto tukových látek dochází k zúžení stěny tepny a snížení její pružnosti </a:t>
            </a:r>
          </a:p>
          <a:p>
            <a:pPr>
              <a:lnSpc>
                <a:spcPct val="90000"/>
              </a:lnSpc>
            </a:pPr>
            <a:r>
              <a:rPr lang="cs-CZ" altLang="cs-CZ"/>
              <a:t>cholesterol ukládán do tzv. plátů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tvorba pěnových buněk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cholesterolových jader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ATEROSKLERÓZA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Rizikové faktory</a:t>
            </a:r>
            <a:r>
              <a:rPr lang="cs-CZ" alt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zvýšený celkový a LDL cholesterol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kouření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hypertenze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diabetes </a:t>
            </a:r>
            <a:r>
              <a:rPr lang="cs-CZ" altLang="cs-CZ" dirty="0" err="1"/>
              <a:t>mellitus</a:t>
            </a:r>
            <a:r>
              <a:rPr lang="cs-CZ" altLang="cs-CZ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fyzická </a:t>
            </a:r>
            <a:r>
              <a:rPr lang="cs-CZ" altLang="cs-CZ" dirty="0" err="1"/>
              <a:t>inaktivita</a:t>
            </a:r>
            <a:r>
              <a:rPr lang="cs-CZ" altLang="cs-CZ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obezita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dědiční predispozice</a:t>
            </a:r>
          </a:p>
          <a:p>
            <a:pPr lvl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ATEROSKLERÓZA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Rizikové faktory:</a:t>
            </a:r>
          </a:p>
          <a:p>
            <a:pPr lvl="1"/>
            <a:r>
              <a:rPr lang="cs-CZ" altLang="cs-CZ"/>
              <a:t>částice VLDL </a:t>
            </a:r>
          </a:p>
          <a:p>
            <a:pPr lvl="1"/>
            <a:r>
              <a:rPr lang="cs-CZ" altLang="cs-CZ"/>
              <a:t>homocystein </a:t>
            </a:r>
          </a:p>
          <a:p>
            <a:pPr lvl="1"/>
            <a:r>
              <a:rPr lang="cs-CZ" altLang="cs-CZ"/>
              <a:t>lipoprotein (a) </a:t>
            </a:r>
          </a:p>
          <a:p>
            <a:pPr lvl="1"/>
            <a:r>
              <a:rPr lang="cs-CZ" altLang="cs-CZ"/>
              <a:t>oxidační stres </a:t>
            </a:r>
          </a:p>
          <a:p>
            <a:pPr lvl="1">
              <a:buFont typeface="Tahoma" panose="020B0604030504040204" pitchFamily="34" charset="0"/>
              <a:buNone/>
            </a:pP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ATEROSKLERÓZA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Léčba</a:t>
            </a:r>
          </a:p>
          <a:p>
            <a:pPr lvl="1"/>
            <a:r>
              <a:rPr lang="cs-CZ" altLang="cs-CZ" dirty="0"/>
              <a:t>úprava životního stylu (kouření, nadváha)</a:t>
            </a:r>
          </a:p>
          <a:p>
            <a:pPr lvl="1"/>
            <a:r>
              <a:rPr lang="cs-CZ" altLang="cs-CZ" dirty="0"/>
              <a:t>snížení hladiny cholesterolu</a:t>
            </a:r>
          </a:p>
          <a:p>
            <a:pPr lvl="1"/>
            <a:r>
              <a:rPr lang="cs-CZ" altLang="cs-CZ" dirty="0"/>
              <a:t>léčba hypertenze</a:t>
            </a:r>
          </a:p>
          <a:p>
            <a:pPr lvl="1"/>
            <a:r>
              <a:rPr lang="cs-CZ" altLang="cs-CZ" dirty="0"/>
              <a:t>léčba cukrovky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Analýza lipidů v krvi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91440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Poslední jídlo: 12 hodin před odběrem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Používané </a:t>
            </a:r>
            <a:r>
              <a:rPr lang="cs-CZ" altLang="cs-CZ" dirty="0" smtClean="0">
                <a:solidFill>
                  <a:srgbClr val="FF0000"/>
                </a:solidFill>
              </a:rPr>
              <a:t>testy – klinicky významné lipidy:</a:t>
            </a:r>
            <a:endParaRPr lang="cs-CZ" altLang="cs-CZ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TAG (</a:t>
            </a:r>
            <a:r>
              <a:rPr lang="cs-CZ" altLang="cs-CZ" dirty="0" err="1"/>
              <a:t>triacylglyceroly</a:t>
            </a:r>
            <a:r>
              <a:rPr lang="cs-CZ" altLang="cs-CZ" dirty="0"/>
              <a:t>) </a:t>
            </a:r>
            <a:r>
              <a:rPr lang="en-US" altLang="cs-CZ" dirty="0">
                <a:cs typeface="Tahoma" panose="020B0604030504040204" pitchFamily="34" charset="0"/>
              </a:rPr>
              <a:t>&lt;</a:t>
            </a:r>
            <a:r>
              <a:rPr lang="cs-CZ" altLang="cs-CZ" dirty="0">
                <a:cs typeface="Tahoma" panose="020B0604030504040204" pitchFamily="34" charset="0"/>
              </a:rPr>
              <a:t>2,83mmol/l</a:t>
            </a:r>
            <a:endParaRPr lang="en-US" altLang="cs-CZ" dirty="0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Celkový cholesterol </a:t>
            </a:r>
            <a:r>
              <a:rPr lang="en-US" altLang="cs-CZ" dirty="0">
                <a:cs typeface="Tahoma" panose="020B0604030504040204" pitchFamily="34" charset="0"/>
              </a:rPr>
              <a:t>&lt;</a:t>
            </a:r>
            <a:r>
              <a:rPr lang="cs-CZ" altLang="cs-CZ" dirty="0">
                <a:cs typeface="Tahoma" panose="020B0604030504040204" pitchFamily="34" charset="0"/>
              </a:rPr>
              <a:t>5,18mmol/l (FC + CE)</a:t>
            </a:r>
            <a:endParaRPr lang="en-US" altLang="cs-CZ" dirty="0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HDL-cholesterol </a:t>
            </a:r>
            <a:r>
              <a:rPr lang="en-US" altLang="cs-CZ" dirty="0">
                <a:cs typeface="Tahoma" panose="020B0604030504040204" pitchFamily="34" charset="0"/>
              </a:rPr>
              <a:t>&gt;</a:t>
            </a:r>
            <a:r>
              <a:rPr lang="cs-CZ" altLang="cs-CZ" dirty="0">
                <a:cs typeface="Tahoma" panose="020B0604030504040204" pitchFamily="34" charset="0"/>
              </a:rPr>
              <a:t>1,42mmol/l</a:t>
            </a:r>
            <a:endParaRPr lang="en-US" altLang="cs-CZ" dirty="0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/>
              <a:t>LDL-cholesterol </a:t>
            </a:r>
            <a:r>
              <a:rPr lang="en-US" altLang="cs-CZ" dirty="0">
                <a:cs typeface="Tahoma" panose="020B0604030504040204" pitchFamily="34" charset="0"/>
              </a:rPr>
              <a:t>&lt;</a:t>
            </a:r>
            <a:r>
              <a:rPr lang="cs-CZ" altLang="cs-CZ" dirty="0">
                <a:cs typeface="Tahoma" panose="020B0604030504040204" pitchFamily="34" charset="0"/>
              </a:rPr>
              <a:t>3,37mmol/l</a:t>
            </a:r>
            <a:endParaRPr lang="en-US" altLang="cs-CZ" dirty="0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 err="1"/>
              <a:t>Lp</a:t>
            </a:r>
            <a:r>
              <a:rPr lang="cs-CZ" altLang="cs-CZ" dirty="0"/>
              <a:t>(a)</a:t>
            </a:r>
          </a:p>
          <a:p>
            <a:pPr lvl="1">
              <a:lnSpc>
                <a:spcPct val="90000"/>
              </a:lnSpc>
            </a:pPr>
            <a:r>
              <a:rPr lang="cs-CZ" altLang="cs-CZ" dirty="0" err="1"/>
              <a:t>ApoB</a:t>
            </a:r>
            <a:r>
              <a:rPr lang="cs-CZ" altLang="cs-CZ" dirty="0"/>
              <a:t> –hlavní </a:t>
            </a:r>
            <a:r>
              <a:rPr lang="cs-CZ" altLang="cs-CZ" dirty="0" smtClean="0"/>
              <a:t>proteinová </a:t>
            </a:r>
            <a:r>
              <a:rPr lang="cs-CZ" altLang="cs-CZ" dirty="0"/>
              <a:t>složka </a:t>
            </a:r>
            <a:r>
              <a:rPr lang="cs-CZ" altLang="cs-CZ" dirty="0" err="1"/>
              <a:t>chylomiker</a:t>
            </a:r>
            <a:r>
              <a:rPr lang="cs-CZ" altLang="cs-CZ" dirty="0"/>
              <a:t>, VLDL, LDL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ApoA1 –hlavní proteinová složka HDL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Elektroforéza </a:t>
            </a:r>
            <a:r>
              <a:rPr lang="cs-CZ" altLang="cs-CZ" dirty="0"/>
              <a:t>lipoproteinů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Analýza lipidů v krvi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Používané testy:</a:t>
            </a:r>
          </a:p>
          <a:p>
            <a:pPr lvl="1"/>
            <a:r>
              <a:rPr lang="cs-CZ" altLang="cs-CZ"/>
              <a:t>Aterogenní index: </a:t>
            </a:r>
          </a:p>
          <a:p>
            <a:pPr lvl="1">
              <a:buFont typeface="Tahoma" panose="020B0604030504040204" pitchFamily="34" charset="0"/>
              <a:buNone/>
            </a:pPr>
            <a:r>
              <a:rPr lang="cs-CZ" altLang="cs-CZ"/>
              <a:t>(celkový cholesterol – HDL-C)/HDL-C</a:t>
            </a:r>
          </a:p>
          <a:p>
            <a:pPr lvl="1">
              <a:buFont typeface="Tahoma" panose="020B0604030504040204" pitchFamily="34" charset="0"/>
              <a:buNone/>
            </a:pPr>
            <a:endParaRPr lang="cs-CZ" altLang="cs-CZ"/>
          </a:p>
          <a:p>
            <a:pPr lvl="1">
              <a:buFont typeface="Tahoma" panose="020B0604030504040204" pitchFamily="34" charset="0"/>
              <a:buNone/>
            </a:pPr>
            <a:r>
              <a:rPr lang="cs-CZ" altLang="cs-CZ"/>
              <a:t>Prognosticky příznivý: </a:t>
            </a:r>
            <a:r>
              <a:rPr lang="en-US" altLang="cs-CZ">
                <a:cs typeface="Tahoma" panose="020B0604030504040204" pitchFamily="34" charset="0"/>
              </a:rPr>
              <a:t>&lt;</a:t>
            </a:r>
            <a:r>
              <a:rPr lang="cs-CZ" altLang="cs-CZ">
                <a:cs typeface="Tahoma" panose="020B0604030504040204" pitchFamily="34" charset="0"/>
              </a:rPr>
              <a:t> 3</a:t>
            </a:r>
          </a:p>
          <a:p>
            <a:pPr lvl="1">
              <a:buFont typeface="Tahoma" panose="020B0604030504040204" pitchFamily="34" charset="0"/>
              <a:buNone/>
            </a:pPr>
            <a:r>
              <a:rPr lang="cs-CZ" altLang="cs-CZ">
                <a:cs typeface="Tahoma" panose="020B0604030504040204" pitchFamily="34" charset="0"/>
              </a:rPr>
              <a:t>Standardní riziko: 3-4</a:t>
            </a:r>
          </a:p>
          <a:p>
            <a:pPr lvl="1">
              <a:buFont typeface="Tahoma" panose="020B0604030504040204" pitchFamily="34" charset="0"/>
              <a:buNone/>
            </a:pPr>
            <a:r>
              <a:rPr lang="cs-CZ" altLang="cs-CZ">
                <a:cs typeface="Tahoma" panose="020B0604030504040204" pitchFamily="34" charset="0"/>
              </a:rPr>
              <a:t>Zvýšené riziko: </a:t>
            </a:r>
            <a:r>
              <a:rPr lang="en-US" altLang="cs-CZ">
                <a:cs typeface="Tahoma" panose="020B0604030504040204" pitchFamily="34" charset="0"/>
              </a:rPr>
              <a:t>&gt;</a:t>
            </a:r>
            <a:r>
              <a:rPr lang="cs-CZ" altLang="cs-CZ">
                <a:cs typeface="Tahoma" panose="020B0604030504040204" pitchFamily="34" charset="0"/>
              </a:rPr>
              <a:t> 4</a:t>
            </a:r>
            <a:endParaRPr lang="en-US" altLang="cs-CZ"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Klasifikace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accent2"/>
                </a:solidFill>
              </a:rPr>
              <a:t>lipidů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eriod"/>
            </a:pPr>
            <a:r>
              <a:rPr lang="cs-CZ" altLang="cs-CZ" sz="2800" dirty="0" smtClean="0">
                <a:solidFill>
                  <a:schemeClr val="accent1"/>
                </a:solidFill>
              </a:rPr>
              <a:t>JEDNODUCHÉ </a:t>
            </a:r>
            <a:r>
              <a:rPr lang="cs-CZ" altLang="cs-CZ" sz="2800" dirty="0">
                <a:solidFill>
                  <a:schemeClr val="accent1"/>
                </a:solidFill>
              </a:rPr>
              <a:t>LIPIDY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homolipidy</a:t>
            </a:r>
            <a:r>
              <a:rPr lang="cs-CZ" altLang="cs-CZ" sz="2800" dirty="0" smtClean="0"/>
              <a:t>)</a:t>
            </a:r>
          </a:p>
          <a:p>
            <a:pPr marL="914400" lvl="1" indent="-5143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600" dirty="0" smtClean="0"/>
              <a:t> estery </a:t>
            </a:r>
            <a:r>
              <a:rPr lang="cs-CZ" altLang="cs-CZ" sz="2600" dirty="0"/>
              <a:t>MK s různými alkoholy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800" dirty="0" smtClean="0"/>
              <a:t>Tuky </a:t>
            </a:r>
            <a:r>
              <a:rPr lang="cs-CZ" altLang="cs-CZ" sz="2800" dirty="0"/>
              <a:t>- estery mastných kyselin s glycerolem, tekuté tuky se nazývají oleje.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endParaRPr lang="cs-CZ" altLang="cs-CZ" sz="2800" dirty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800" dirty="0" smtClean="0"/>
              <a:t>Vosky </a:t>
            </a:r>
            <a:r>
              <a:rPr lang="cs-CZ" altLang="cs-CZ" sz="2800" dirty="0"/>
              <a:t>- estery mastných kyselin s vyššími jednosytnými alkoholy.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/>
              <a:t> 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Klasifikace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accent2"/>
                </a:solidFill>
              </a:rPr>
              <a:t>lipidů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484784"/>
            <a:ext cx="6626697" cy="455657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800" dirty="0" smtClean="0">
                <a:solidFill>
                  <a:schemeClr val="accent1"/>
                </a:solidFill>
              </a:rPr>
              <a:t>2. SLOŽENÉ </a:t>
            </a:r>
            <a:r>
              <a:rPr lang="cs-CZ" altLang="cs-CZ" sz="2800" dirty="0">
                <a:solidFill>
                  <a:schemeClr val="accent1"/>
                </a:solidFill>
              </a:rPr>
              <a:t>LIPIDY </a:t>
            </a:r>
            <a:r>
              <a:rPr lang="cs-CZ" altLang="cs-CZ" sz="2800" dirty="0"/>
              <a:t>(</a:t>
            </a:r>
            <a:r>
              <a:rPr lang="cs-CZ" altLang="cs-CZ" sz="2800" dirty="0" smtClean="0"/>
              <a:t>heterolipidy)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mimo </a:t>
            </a:r>
            <a:r>
              <a:rPr lang="cs-CZ" altLang="cs-CZ" sz="2800" dirty="0"/>
              <a:t>MK a alkohol obsahují ještě další skupiny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800" dirty="0"/>
          </a:p>
          <a:p>
            <a:pPr>
              <a:lnSpc>
                <a:spcPct val="11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800" dirty="0" smtClean="0"/>
              <a:t>Fosfolipidy </a:t>
            </a:r>
            <a:r>
              <a:rPr lang="cs-CZ" altLang="cs-CZ" sz="2800" dirty="0"/>
              <a:t>– osahují zbytek kyseliny fosforečné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Tx/>
              <a:buAutoNum type="alphaLcParenR"/>
            </a:pPr>
            <a:endParaRPr lang="cs-CZ" altLang="cs-CZ" sz="2800" dirty="0"/>
          </a:p>
          <a:p>
            <a:pPr>
              <a:lnSpc>
                <a:spcPct val="11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800" dirty="0" smtClean="0"/>
              <a:t>Glykolipidy </a:t>
            </a:r>
            <a:r>
              <a:rPr lang="cs-CZ" altLang="cs-CZ" sz="2800" dirty="0"/>
              <a:t>(glykosfingolipidy) – obsahují sacharidovou složku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Tx/>
              <a:buAutoNum type="alphaLcParenR"/>
            </a:pPr>
            <a:endParaRPr lang="cs-CZ" altLang="cs-CZ" sz="2800" dirty="0"/>
          </a:p>
          <a:p>
            <a:pPr>
              <a:lnSpc>
                <a:spcPct val="11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800" dirty="0" smtClean="0"/>
              <a:t>Ostatní </a:t>
            </a:r>
            <a:r>
              <a:rPr lang="cs-CZ" altLang="cs-CZ" sz="2800" dirty="0"/>
              <a:t>složené lipidy - lipoproteiny 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>
              <a:lnSpc>
                <a:spcPct val="80000"/>
              </a:lnSpc>
            </a:pPr>
            <a:endParaRPr lang="cs-CZ" alt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Klasifikace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accent2"/>
                </a:solidFill>
              </a:rPr>
              <a:t>lipidů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altLang="cs-CZ" sz="2600" dirty="0">
                <a:solidFill>
                  <a:schemeClr val="accent1"/>
                </a:solidFill>
              </a:rPr>
              <a:t>3. </a:t>
            </a:r>
            <a:r>
              <a:rPr lang="cs-CZ" altLang="cs-CZ" sz="2600" dirty="0">
                <a:solidFill>
                  <a:schemeClr val="accent1"/>
                </a:solidFill>
              </a:rPr>
              <a:t>PREKURZORY A ODVOZENÉ </a:t>
            </a:r>
            <a:r>
              <a:rPr lang="cs-CZ" altLang="cs-CZ" sz="2600" dirty="0" smtClean="0">
                <a:solidFill>
                  <a:schemeClr val="accent1"/>
                </a:solidFill>
              </a:rPr>
              <a:t>LIPIDY</a:t>
            </a:r>
            <a:endParaRPr lang="cs-CZ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rgbClr val="FF0000"/>
                </a:solidFill>
              </a:rPr>
              <a:t>steroidy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chemeClr val="tx1"/>
                </a:solidFill>
              </a:rPr>
              <a:t>žlučové kyseliny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chemeClr val="tx1"/>
                </a:solidFill>
              </a:rPr>
              <a:t>v </a:t>
            </a:r>
            <a:r>
              <a:rPr lang="cs-CZ" altLang="cs-CZ" sz="2800" dirty="0">
                <a:solidFill>
                  <a:schemeClr val="tx1"/>
                </a:solidFill>
              </a:rPr>
              <a:t>tucích rozpustné </a:t>
            </a:r>
            <a:r>
              <a:rPr lang="cs-CZ" altLang="cs-CZ" sz="2800" dirty="0" smtClean="0">
                <a:solidFill>
                  <a:schemeClr val="tx1"/>
                </a:solidFill>
              </a:rPr>
              <a:t>vitamíny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chemeClr val="tx1"/>
                </a:solidFill>
              </a:rPr>
              <a:t>pohlavní hormony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chemeClr val="tx1"/>
                </a:solidFill>
              </a:rPr>
              <a:t>prostaglandiny</a:t>
            </a:r>
            <a:endParaRPr lang="cs-CZ" altLang="cs-CZ" sz="28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cs-CZ" altLang="cs-CZ" sz="4800" dirty="0">
                <a:solidFill>
                  <a:schemeClr val="accent2"/>
                </a:solidFill>
              </a:rPr>
              <a:t>Mastné kyseliny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49672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schématické </a:t>
            </a:r>
            <a:r>
              <a:rPr lang="cs-CZ" altLang="cs-CZ" sz="2800" dirty="0"/>
              <a:t>značení </a:t>
            </a:r>
            <a:r>
              <a:rPr lang="cs-CZ" altLang="cs-CZ" sz="2800" dirty="0" err="1"/>
              <a:t>Cn:p</a:t>
            </a:r>
            <a:endParaRPr lang="cs-CZ" alt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n </a:t>
            </a:r>
            <a:r>
              <a:rPr lang="cs-CZ" altLang="cs-CZ" sz="2800" dirty="0"/>
              <a:t>je celkový počet atomů C v molekule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p </a:t>
            </a:r>
            <a:r>
              <a:rPr lang="cs-CZ" altLang="cs-CZ" sz="2800" dirty="0"/>
              <a:t>je počet dvojných vazeb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sudý </a:t>
            </a:r>
            <a:r>
              <a:rPr lang="cs-CZ" altLang="cs-CZ" sz="2800" dirty="0"/>
              <a:t>počet uhlíkových atomů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nerozvětvený </a:t>
            </a:r>
            <a:r>
              <a:rPr lang="cs-CZ" altLang="cs-CZ" sz="2800" dirty="0"/>
              <a:t>řetězec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s </a:t>
            </a:r>
            <a:r>
              <a:rPr lang="cs-CZ" altLang="cs-CZ" sz="2800" dirty="0"/>
              <a:t>glycerolem tvoří estery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strukturní </a:t>
            </a:r>
            <a:r>
              <a:rPr lang="cs-CZ" altLang="cs-CZ" sz="2800" dirty="0"/>
              <a:t>funkce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deriváty </a:t>
            </a:r>
            <a:r>
              <a:rPr lang="cs-CZ" altLang="cs-CZ" sz="2800" dirty="0" err="1"/>
              <a:t>eikosa</a:t>
            </a:r>
            <a:r>
              <a:rPr lang="cs-CZ" altLang="cs-CZ" sz="2800" dirty="0"/>
              <a:t>-polyenových mastných kyselin (</a:t>
            </a:r>
            <a:r>
              <a:rPr lang="cs-CZ" altLang="cs-CZ" sz="2800" dirty="0" err="1"/>
              <a:t>eikosanoidy</a:t>
            </a:r>
            <a:r>
              <a:rPr lang="cs-CZ" altLang="cs-CZ" sz="2800" dirty="0"/>
              <a:t>): prostaglandiny, </a:t>
            </a:r>
            <a:r>
              <a:rPr lang="cs-CZ" altLang="cs-CZ" sz="2800" dirty="0" err="1"/>
              <a:t>leukotrieny</a:t>
            </a:r>
            <a:r>
              <a:rPr lang="cs-CZ" altLang="cs-CZ" sz="2800" dirty="0"/>
              <a:t> a </a:t>
            </a:r>
            <a:r>
              <a:rPr lang="cs-CZ" altLang="cs-CZ" sz="2800" dirty="0" err="1"/>
              <a:t>tromboxany</a:t>
            </a:r>
            <a:r>
              <a:rPr lang="cs-CZ" altLang="cs-CZ" sz="2800" dirty="0"/>
              <a:t> </a:t>
            </a:r>
          </a:p>
          <a:p>
            <a:pPr>
              <a:buFontTx/>
              <a:buNone/>
            </a:pPr>
            <a:endParaRPr lang="cs-CZ" altLang="cs-CZ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Rozdělení mastných kyselin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Nasycené mastné kyseliny (SAFA)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 Saturated Fatty Acids</a:t>
            </a:r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Mononenasycené mastné kyseliny (MUFA)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 Mono Unsaturated Fatty Acids </a:t>
            </a:r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Polynenasycené mastné kyseliny (PUFA)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PolyUnsaturated Fatty Acids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Rozdělení mastných kyselin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686800" cy="5113337"/>
          </a:xfrm>
        </p:spPr>
        <p:txBody>
          <a:bodyPr/>
          <a:lstStyle/>
          <a:p>
            <a:r>
              <a:rPr lang="cs-CZ" altLang="cs-CZ"/>
              <a:t>Nasycené mastné kyseliny (SAFA) </a:t>
            </a:r>
          </a:p>
          <a:p>
            <a:pPr lvl="1"/>
            <a:r>
              <a:rPr lang="cs-CZ" altLang="cs-CZ"/>
              <a:t>neobsahují v řetězci žádnou dvojnou vazbu</a:t>
            </a:r>
          </a:p>
          <a:p>
            <a:pPr lvl="1"/>
            <a:r>
              <a:rPr lang="cs-CZ" altLang="cs-CZ"/>
              <a:t>z jater jsou distribuovány v lipoproteinech VLDL </a:t>
            </a:r>
          </a:p>
          <a:p>
            <a:pPr lvl="1"/>
            <a:r>
              <a:rPr lang="cs-CZ" altLang="cs-CZ"/>
              <a:t>VLDL obsahuje také velké množství cholesterolu</a:t>
            </a:r>
          </a:p>
          <a:p>
            <a:pPr lvl="1"/>
            <a:r>
              <a:rPr lang="cs-CZ" altLang="cs-CZ"/>
              <a:t>tím SAFA prokazatelně zvyšují hladinu cholesterolu v krvi, jsou atherogenní  </a:t>
            </a:r>
          </a:p>
          <a:p>
            <a:r>
              <a:rPr lang="cs-CZ" altLang="cs-CZ"/>
              <a:t>Mononenasycené mastné kyseliny (MUFA)</a:t>
            </a:r>
          </a:p>
          <a:p>
            <a:pPr lvl="1"/>
            <a:r>
              <a:rPr lang="cs-CZ" altLang="cs-CZ"/>
              <a:t> obsahují ve svém řetězci jednu dvojnou vazbu </a:t>
            </a:r>
          </a:p>
          <a:p>
            <a:pPr lvl="1"/>
            <a:r>
              <a:rPr lang="cs-CZ" altLang="cs-CZ"/>
              <a:t>většina se vyskytuje v konfiguraci </a:t>
            </a:r>
            <a:r>
              <a:rPr lang="cs-CZ" altLang="cs-CZ" i="1"/>
              <a:t>cis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Rozdělení mastných kyselin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545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Mononenasycené mastné kyseliny (MUFA)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cis-MUFA zrychlují odbouráváni lipoproteinů LDL, snižují tak hladinu cholesterolu v krvi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trans-MUFA hladinu cholesterolu zvyšují a zvyšují tak riziko aterosklerózy  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Polynenasycené mastné kyseliny (PUFA)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 mají v řetězci více než jednu dvojnou vazbu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patří mezi ně i tzv. esenciální MK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jsou nutným substrátem pro syntézu prostaglandinů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některé PUFA snižují množství LDL v krvi a tak pomáhají snižovat hladinu cholesterolu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1329</TotalTime>
  <Words>1158</Words>
  <Application>Microsoft Office PowerPoint</Application>
  <PresentationFormat>Předvádění na obrazovce (4:3)</PresentationFormat>
  <Paragraphs>229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Tahoma</vt:lpstr>
      <vt:lpstr>Wingdings</vt:lpstr>
      <vt:lpstr>Calibri</vt:lpstr>
      <vt:lpstr>Fazeta</vt:lpstr>
      <vt:lpstr>Lipidy </vt:lpstr>
      <vt:lpstr>Lipidy-funkce</vt:lpstr>
      <vt:lpstr>Klasifikace lipidů</vt:lpstr>
      <vt:lpstr>Klasifikace lipidů</vt:lpstr>
      <vt:lpstr>Klasifikace lipidů</vt:lpstr>
      <vt:lpstr>Mastné kyseliny</vt:lpstr>
      <vt:lpstr>Rozdělení mastných kyselin</vt:lpstr>
      <vt:lpstr>Rozdělení mastných kyselin</vt:lpstr>
      <vt:lpstr>Rozdělení mastných kyselin</vt:lpstr>
      <vt:lpstr>Fosfolipidy</vt:lpstr>
      <vt:lpstr>Eikosanoidy</vt:lpstr>
      <vt:lpstr>Prezentace aplikace PowerPoint</vt:lpstr>
      <vt:lpstr>Prezentace aplikace PowerPoint</vt:lpstr>
      <vt:lpstr>Lipoproteiny</vt:lpstr>
      <vt:lpstr>Lipoproteiny</vt:lpstr>
      <vt:lpstr>Chylomikrony</vt:lpstr>
      <vt:lpstr>VLDL</vt:lpstr>
      <vt:lpstr>LDL</vt:lpstr>
      <vt:lpstr>HDL</vt:lpstr>
      <vt:lpstr>Apolipoproteiny</vt:lpstr>
      <vt:lpstr>HYPERLIPOPROTEINÉMIE </vt:lpstr>
      <vt:lpstr>HYPERLIPOPROTEINÉMIE</vt:lpstr>
      <vt:lpstr>HYPERLIPOPROTEINÉMIE</vt:lpstr>
      <vt:lpstr>ATEROSKLERÓZA</vt:lpstr>
      <vt:lpstr>ATEROSKLERÓZA</vt:lpstr>
      <vt:lpstr>ATEROSKLERÓZA</vt:lpstr>
      <vt:lpstr>ATEROSKLERÓZA</vt:lpstr>
      <vt:lpstr>Analýza lipidů v krvi</vt:lpstr>
      <vt:lpstr>Analýza lipidů v krvi</vt:lpstr>
    </vt:vector>
  </TitlesOfParts>
  <Company>vfn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Lipidy4i</dc:creator>
  <cp:lastModifiedBy>Uživatel systému Windows</cp:lastModifiedBy>
  <cp:revision>22</cp:revision>
  <dcterms:created xsi:type="dcterms:W3CDTF">2010-03-22T09:30:15Z</dcterms:created>
  <dcterms:modified xsi:type="dcterms:W3CDTF">2021-02-23T23:22:45Z</dcterms:modified>
</cp:coreProperties>
</file>