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1" autoAdjust="0"/>
    <p:restoredTop sz="94660"/>
  </p:normalViewPr>
  <p:slideViewPr>
    <p:cSldViewPr>
      <p:cViewPr varScale="1">
        <p:scale>
          <a:sx n="51" d="100"/>
          <a:sy n="51" d="100"/>
        </p:scale>
        <p:origin x="-139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876800"/>
            <a:ext cx="3581400" cy="19571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Beneš David</a:t>
            </a:r>
          </a:p>
          <a:p>
            <a:r>
              <a:rPr lang="cs-CZ" dirty="0" smtClean="0"/>
              <a:t>Buriánová Dominika</a:t>
            </a:r>
          </a:p>
          <a:p>
            <a:r>
              <a:rPr lang="cs-CZ" dirty="0" smtClean="0"/>
              <a:t>Varvažovská Ema</a:t>
            </a:r>
          </a:p>
          <a:p>
            <a:r>
              <a:rPr lang="cs-CZ" dirty="0" smtClean="0"/>
              <a:t>Velíšková Michala</a:t>
            </a:r>
          </a:p>
          <a:p>
            <a:r>
              <a:rPr lang="cs-CZ" dirty="0" smtClean="0"/>
              <a:t>Vlčková Kristýna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Radiační rizika, nemoc z ozáření</a:t>
            </a:r>
            <a:endParaRPr lang="cs-CZ" dirty="0"/>
          </a:p>
        </p:txBody>
      </p:sp>
      <p:pic>
        <p:nvPicPr>
          <p:cNvPr id="2050" name="Picture 2" descr="C:\Users\david\Desktop\250px-Logo_iso_radi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404812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88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0: událost bez významu pro bezpečnost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stupeň </a:t>
            </a:r>
            <a:r>
              <a:rPr lang="cs-CZ" dirty="0"/>
              <a:t>1: odchylka od normálního provozu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stupeň </a:t>
            </a:r>
            <a:r>
              <a:rPr lang="cs-CZ" dirty="0"/>
              <a:t>2: technická porucha neovlivňující </a:t>
            </a:r>
            <a:r>
              <a:rPr lang="cs-CZ" dirty="0" smtClean="0"/>
              <a:t>bezpečnost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stupeň </a:t>
            </a:r>
            <a:r>
              <a:rPr lang="cs-CZ" dirty="0"/>
              <a:t>3: vážná porucha s ozářením obsluhy nad normu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stupeň </a:t>
            </a:r>
            <a:r>
              <a:rPr lang="cs-CZ" dirty="0"/>
              <a:t>4: havárie s účinky v jaderném zařízení s ozářením okolního obyvatelstva na hranici limitu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stupeň </a:t>
            </a:r>
            <a:r>
              <a:rPr lang="cs-CZ" dirty="0"/>
              <a:t>5: havárie s účinky na okolí a s nutností částečné evakuace okolního obyvatelstva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stupeň </a:t>
            </a:r>
            <a:r>
              <a:rPr lang="cs-CZ" dirty="0"/>
              <a:t>6: závažná havárie s využitím havarijního plánu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stupeň </a:t>
            </a:r>
            <a:r>
              <a:rPr lang="cs-CZ" dirty="0"/>
              <a:t>7: velká havárie s dlouhodobým ohrožením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8562974" cy="1066800"/>
          </a:xfrm>
        </p:spPr>
        <p:txBody>
          <a:bodyPr>
            <a:normAutofit/>
          </a:bodyPr>
          <a:lstStyle/>
          <a:p>
            <a:r>
              <a:rPr lang="cs-CZ" dirty="0" smtClean="0"/>
              <a:t>Události v jaderných zařízeních dle IAEA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6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havárie v jaderné elektrárně dne 26. 4. 1986 v SSSR (dnes území Ukrajiny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test pro ověření setrvačného doběhu turbogenerátoru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test </a:t>
            </a:r>
            <a:r>
              <a:rPr lang="cs-CZ" dirty="0"/>
              <a:t>před plánovaným odstavením reaktoru z provozu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zahájení samotného testu série lidských chyb a nedodržení bezpečnostních předpisů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nekontrolovatelný </a:t>
            </a:r>
            <a:r>
              <a:rPr lang="cs-CZ" dirty="0"/>
              <a:t>nárůst výkonu reaktoru s přehřátím paliva a destrukcí jeho pokrytí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evakuace </a:t>
            </a:r>
            <a:r>
              <a:rPr lang="cs-CZ" dirty="0"/>
              <a:t>města Pripjať (50 tisíc obyvatel) až 27. 4. </a:t>
            </a:r>
            <a:r>
              <a:rPr lang="cs-CZ" dirty="0" smtClean="0"/>
              <a:t>1986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radioaktivita </a:t>
            </a:r>
            <a:r>
              <a:rPr lang="cs-CZ" dirty="0"/>
              <a:t>z reaktoru přestala unikat až 6. 5. 1986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410574" cy="1066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Černobyl – nejzávažnější jaderná havárie</a:t>
            </a:r>
            <a:endParaRPr lang="cs-CZ" dirty="0"/>
          </a:p>
        </p:txBody>
      </p:sp>
      <p:pic>
        <p:nvPicPr>
          <p:cNvPr id="5122" name="Picture 2" descr="C:\Users\david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962400"/>
            <a:ext cx="25908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2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založeny na uvolnění energie z atomových jader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výrobu jaderné zbraně prakticky využitelné izotopy 235U, 233U a 239Pu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štěpné </a:t>
            </a:r>
            <a:r>
              <a:rPr lang="cs-CZ" dirty="0"/>
              <a:t>zbraně založené na klasické řetězové reakci těžkých atomových jader, termojaderné (vodíkové, fúzní) zbraně založené na tvorbě těžších jader z lehčích, třífázové jaderná nálož (štěpení v roznětce → termojaderná reakce → štěpení)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základní </a:t>
            </a:r>
            <a:r>
              <a:rPr lang="cs-CZ" dirty="0"/>
              <a:t>typy výbuchů: vysoký vzdušný, nízký vzdušný, pozemní, hladinový, podzemní, podhladinový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významná </a:t>
            </a:r>
            <a:r>
              <a:rPr lang="cs-CZ" dirty="0"/>
              <a:t>hmotnost jaderného materiálu (kg), ráže (kt TNT) a uvolněná energie (J)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Jaderné zbraně</a:t>
            </a:r>
            <a:endParaRPr lang="cs-CZ" dirty="0"/>
          </a:p>
        </p:txBody>
      </p:sp>
      <p:pic>
        <p:nvPicPr>
          <p:cNvPr id="6146" name="Picture 2" descr="C:\Users\david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1000"/>
            <a:ext cx="2943225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6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primární účinky jaderného výbuchu</a:t>
            </a:r>
            <a:r>
              <a:rPr lang="cs-CZ" dirty="0" smtClean="0"/>
              <a:t>:</a:t>
            </a:r>
          </a:p>
          <a:p>
            <a:pPr marL="457200" lvl="1" indent="-285750"/>
            <a:r>
              <a:rPr lang="cs-CZ" dirty="0" smtClean="0"/>
              <a:t>vzdušná </a:t>
            </a:r>
            <a:r>
              <a:rPr lang="cs-CZ" dirty="0"/>
              <a:t>tlaková vlna </a:t>
            </a:r>
          </a:p>
          <a:p>
            <a:pPr marL="457200" lvl="1" indent="-285750"/>
            <a:r>
              <a:rPr lang="cs-CZ" dirty="0" smtClean="0"/>
              <a:t>rázová </a:t>
            </a:r>
            <a:r>
              <a:rPr lang="cs-CZ" dirty="0"/>
              <a:t>vlna </a:t>
            </a:r>
          </a:p>
          <a:p>
            <a:pPr marL="457200" lvl="1" indent="-285750"/>
            <a:r>
              <a:rPr lang="cs-CZ" dirty="0" smtClean="0"/>
              <a:t>ionizující </a:t>
            </a:r>
            <a:r>
              <a:rPr lang="cs-CZ" dirty="0"/>
              <a:t>záření </a:t>
            </a:r>
          </a:p>
          <a:p>
            <a:pPr marL="457200" lvl="1" indent="-285750"/>
            <a:r>
              <a:rPr lang="cs-CZ" dirty="0" smtClean="0"/>
              <a:t>tepelné </a:t>
            </a:r>
            <a:r>
              <a:rPr lang="cs-CZ" dirty="0"/>
              <a:t>záření </a:t>
            </a:r>
          </a:p>
          <a:p>
            <a:pPr marL="457200" lvl="1" indent="-285750"/>
            <a:r>
              <a:rPr lang="cs-CZ" dirty="0" smtClean="0"/>
              <a:t>elektromagnetický </a:t>
            </a:r>
            <a:r>
              <a:rPr lang="cs-CZ" dirty="0"/>
              <a:t>impulz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sekundární </a:t>
            </a:r>
            <a:r>
              <a:rPr lang="cs-CZ" dirty="0"/>
              <a:t>účinky jaderného výbuchu: </a:t>
            </a:r>
          </a:p>
          <a:p>
            <a:pPr marL="457200" lvl="1" indent="-285750"/>
            <a:r>
              <a:rPr lang="cs-CZ" dirty="0" smtClean="0"/>
              <a:t>radioaktivní kontaminace</a:t>
            </a:r>
          </a:p>
          <a:p>
            <a:pPr marL="457200" lvl="1" indent="-285750"/>
            <a:r>
              <a:rPr lang="cs-CZ" dirty="0" smtClean="0"/>
              <a:t>zničení </a:t>
            </a:r>
            <a:r>
              <a:rPr lang="cs-CZ" dirty="0"/>
              <a:t>základní infrastruktury </a:t>
            </a:r>
          </a:p>
          <a:p>
            <a:pPr marL="457200" lvl="1" indent="-285750"/>
            <a:r>
              <a:rPr lang="cs-CZ" dirty="0" smtClean="0"/>
              <a:t>požáry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C:\Users\david\Desktop\225px-Radiation_necro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615" y="1741487"/>
            <a:ext cx="3865562" cy="465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6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jaderný </a:t>
            </a:r>
            <a:r>
              <a:rPr lang="cs-CZ" dirty="0"/>
              <a:t>terorismus = použití jaderného výbušného </a:t>
            </a:r>
            <a:r>
              <a:rPr lang="cs-CZ" dirty="0" smtClean="0"/>
              <a:t>zařízení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radiologický </a:t>
            </a:r>
            <a:r>
              <a:rPr lang="cs-CZ" dirty="0"/>
              <a:t>terorismus = použití radionuklidů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možnost </a:t>
            </a:r>
            <a:r>
              <a:rPr lang="cs-CZ" dirty="0"/>
              <a:t>zneužití vojenských prostředků, tj. ZHN (na území ČR nepravděpodobné)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možnost </a:t>
            </a:r>
            <a:r>
              <a:rPr lang="cs-CZ" dirty="0"/>
              <a:t>zneužití nezbraňových materiálů nebo komponent ZHN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možnost </a:t>
            </a:r>
            <a:r>
              <a:rPr lang="cs-CZ" dirty="0"/>
              <a:t>násilného vyvolání nehod v jaderných zařízeních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reálné </a:t>
            </a:r>
            <a:r>
              <a:rPr lang="cs-CZ" dirty="0"/>
              <a:t>riziko teroristického použití špinavé bomby s obsahem radionuklidů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dříve </a:t>
            </a:r>
            <a:r>
              <a:rPr lang="cs-CZ" dirty="0"/>
              <a:t>příprava civilního obyvatelstva v rámci civilní obrany, nyní systém se slepým místem bez organizované přípravy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Nebezpečí RN terorismu </a:t>
            </a:r>
          </a:p>
        </p:txBody>
      </p:sp>
    </p:spTree>
    <p:extLst>
      <p:ext uri="{BB962C8B-B14F-4D97-AF65-F5344CB8AC3E}">
        <p14:creationId xmlns:p14="http://schemas.microsoft.com/office/powerpoint/2010/main" val="15198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lehce aplikovatelná katalogová Typová činnost složek IZS při společném zásahu STČ – 01/IZS (Uskutečněné a ověřené použití radiologické zbraně)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zásah </a:t>
            </a:r>
            <a:r>
              <a:rPr lang="cs-CZ" dirty="0"/>
              <a:t>v místě radiační události v rámci součinnosti složek IZS jako vždy řídí stanovený příslušník HZS ČR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nejméně </a:t>
            </a:r>
            <a:r>
              <a:rPr lang="cs-CZ" dirty="0"/>
              <a:t>50 metrů od předpokládaného zdroje zařízení nutno vytýčit předběžnou ochrannou zónu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následné </a:t>
            </a:r>
            <a:r>
              <a:rPr lang="cs-CZ" dirty="0"/>
              <a:t>vytýčení bezpečnostní zóny v úrovni dávkového příkonu záření 10 ɲGy/h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bezpečnostní zóně zavedena režimová opatření a nutné dodržování zásad radiační </a:t>
            </a:r>
            <a:r>
              <a:rPr lang="cs-CZ" dirty="0" smtClean="0"/>
              <a:t>ochrany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lehce pokračování v radiačním průzkumu s vytýčením nebezpečné zóny v oblasti s dávkovým příkonem 1 mGy/h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nebezpečná </a:t>
            </a:r>
            <a:r>
              <a:rPr lang="cs-CZ" dirty="0"/>
              <a:t>zóna prostorem s potenciálním ohrožením zasahujících osob (činnost zasahujících jednotek po omezenou dobu v minimálním potřebném počtu)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Zóny a opatření v místě zásahu při RMU </a:t>
            </a:r>
          </a:p>
        </p:txBody>
      </p:sp>
    </p:spTree>
    <p:extLst>
      <p:ext uri="{BB962C8B-B14F-4D97-AF65-F5344CB8AC3E}">
        <p14:creationId xmlns:p14="http://schemas.microsoft.com/office/powerpoint/2010/main" val="410899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 vytýčení bezpečnostní a nebezpečné zóny automatické zrušení předběžné ochranné zóny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režimová </a:t>
            </a:r>
            <a:r>
              <a:rPr lang="cs-CZ" dirty="0"/>
              <a:t>opatření ve smyslu bezpečnostním (zamezení vstupu nepovolaných osob) a ochranném (radiační ochrana)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dislokace </a:t>
            </a:r>
            <a:r>
              <a:rPr lang="cs-CZ" dirty="0"/>
              <a:t>sil a prostředků složek IZS mimo nebezpečnou a pokud možno i bezpečnostní </a:t>
            </a:r>
            <a:r>
              <a:rPr lang="cs-CZ" dirty="0" smtClean="0"/>
              <a:t>zónu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podání informací Policii České republiky a ve vybraných případech i Státnímu úřadu pro jadernou bezpečnost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nutné </a:t>
            </a:r>
            <a:r>
              <a:rPr lang="cs-CZ" dirty="0"/>
              <a:t>vedení informací o ozářených osobách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nutné </a:t>
            </a:r>
            <a:r>
              <a:rPr lang="cs-CZ" dirty="0"/>
              <a:t>vedení evidence zasahujících osob (záznamy o osobní dávce)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zakreslení </a:t>
            </a:r>
            <a:r>
              <a:rPr lang="cs-CZ" dirty="0"/>
              <a:t>místa nehody včetně umístění zářiče a polohy zasažených </a:t>
            </a:r>
            <a:r>
              <a:rPr lang="cs-CZ" dirty="0" smtClean="0"/>
              <a:t>osob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třídění </a:t>
            </a:r>
            <a:r>
              <a:rPr lang="cs-CZ" dirty="0"/>
              <a:t>zasažených osob metodou START z pohledu příslušníků HZS ČR (priorita I - IV)  zřízení shromaždiště zraněných a poskytování první předlékařské pomoci do doby příjezdu ZZS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Zóny a opatření v místě zásahu při RMU </a:t>
            </a:r>
          </a:p>
        </p:txBody>
      </p:sp>
    </p:spTree>
    <p:extLst>
      <p:ext uri="{BB962C8B-B14F-4D97-AF65-F5344CB8AC3E}">
        <p14:creationId xmlns:p14="http://schemas.microsoft.com/office/powerpoint/2010/main" val="266398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Assessment </a:t>
            </a:r>
            <a:r>
              <a:rPr lang="cs-CZ" dirty="0"/>
              <a:t>= odhad situace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Airway </a:t>
            </a:r>
            <a:r>
              <a:rPr lang="cs-CZ" dirty="0"/>
              <a:t>= zajištění průchodnosti dýchacích cest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Breathing </a:t>
            </a:r>
            <a:r>
              <a:rPr lang="cs-CZ" dirty="0"/>
              <a:t>= zhodnocení dýchání, podpůrná ventilace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Circulation </a:t>
            </a:r>
            <a:r>
              <a:rPr lang="cs-CZ" dirty="0"/>
              <a:t>= zástava život ohrožujícího krvácení, řešení závažných arytmií  Disability = minineurologické skóre AVPU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Drugs </a:t>
            </a:r>
            <a:r>
              <a:rPr lang="cs-CZ" dirty="0"/>
              <a:t>and antidotes = základní léčiva a antidota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Decontamination </a:t>
            </a:r>
            <a:r>
              <a:rPr lang="cs-CZ" dirty="0"/>
              <a:t>= dekontaminace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Evacuation </a:t>
            </a:r>
            <a:r>
              <a:rPr lang="cs-CZ" dirty="0"/>
              <a:t>= primární evakuace z kontaminovaného prostoru do zóny dekontaminace po primární triáži; po terapii odsun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TOXALS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03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zbavení původního ošacení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 </a:t>
            </a:r>
            <a:r>
              <a:rPr lang="cs-CZ" dirty="0"/>
              <a:t>chodících pacientů dvojitá sprcha s použitím mýdla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 </a:t>
            </a:r>
            <a:r>
              <a:rPr lang="cs-CZ" dirty="0"/>
              <a:t>ležících pacientů dekontaminace pomocí mulů namočených do fyziologického roztoku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poraněná </a:t>
            </a:r>
            <a:r>
              <a:rPr lang="cs-CZ" dirty="0"/>
              <a:t>nebo popálená místa otírat sterilními muly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jako </a:t>
            </a:r>
            <a:r>
              <a:rPr lang="cs-CZ" dirty="0"/>
              <a:t>detergent normální mýdlo, vysoce účinné kyselé mýdlo z individuální protichemického balíčku AČR, 10% roztok EDTA nebo 1% roztok </a:t>
            </a:r>
            <a:r>
              <a:rPr lang="cs-CZ" dirty="0" smtClean="0"/>
              <a:t>DTPA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při zasažení dutiny ústní vyčistit zuby a vypláchnout lehce kyselým roztokem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 </a:t>
            </a:r>
            <a:r>
              <a:rPr lang="cs-CZ" dirty="0"/>
              <a:t>dutiny nosní nebo očí použít vodu nebo fyziologický roztok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Dekontaminace (dezaktivace)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61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odpověď organizmu na jednorázové ozáření dávkami ionizujícího záření vyššími než 0,7 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3 </a:t>
            </a:r>
            <a:r>
              <a:rPr lang="cs-CZ" dirty="0"/>
              <a:t>základní syndromy: dřeňový útlum, gastrointestinální syndrom, neurovaskulární syndrom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3 </a:t>
            </a:r>
            <a:r>
              <a:rPr lang="cs-CZ" dirty="0"/>
              <a:t>časové fáze: v prvních hodinách prodromální fáze, následně latentní fáze (bez příznaků) a potom klinická manifestace akutní nemoci z </a:t>
            </a:r>
            <a:r>
              <a:rPr lang="cs-CZ" dirty="0" smtClean="0"/>
              <a:t>ozáření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čím </a:t>
            </a:r>
            <a:r>
              <a:rPr lang="cs-CZ" dirty="0"/>
              <a:t>vyšší dávka ozáření, tím kratší doba trvání fází a horší příznaky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prodromální fázi (nástup do 6 hodin po ozáření) nauzea, zvracení, neklid, bolesti hlavy, </a:t>
            </a:r>
            <a:r>
              <a:rPr lang="cs-CZ" dirty="0" smtClean="0"/>
              <a:t>průjem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zvracení pokud možno neklidnit antiemetiky pro možnost dalšího sledování tíže nemoci (výjimkou smrtelně ozáření jedinci)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dřeňové formě zasažení všech krevních elementů s příznaky dle jejich chybění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Akutní nemoc z ozáření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8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radioaktivní látky obsahující nestabilní izotopy prvků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jádra </a:t>
            </a:r>
            <a:r>
              <a:rPr lang="cs-CZ" dirty="0"/>
              <a:t>prvků (radionuklidy) se přeměňují v jádra jiných izotopů → současně emise ionizujícího záření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 </a:t>
            </a:r>
            <a:r>
              <a:rPr lang="cs-CZ" dirty="0"/>
              <a:t>elektricky neutrálních atomů vznik kladných a záporných </a:t>
            </a:r>
            <a:r>
              <a:rPr lang="cs-CZ" dirty="0" smtClean="0"/>
              <a:t>iontů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vyzařování </a:t>
            </a:r>
            <a:r>
              <a:rPr lang="cs-CZ" dirty="0"/>
              <a:t>ve formě fotonů (gama), částic beta, částic alfa, neutronů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vlastnosti </a:t>
            </a:r>
            <a:r>
              <a:rPr lang="cs-CZ" dirty="0"/>
              <a:t>částic i elektromagnetického vlnění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radioaktivita </a:t>
            </a:r>
            <a:r>
              <a:rPr lang="cs-CZ" dirty="0"/>
              <a:t>přirozená a uměla vytvořená lidskou činností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využití </a:t>
            </a:r>
            <a:r>
              <a:rPr lang="cs-CZ" dirty="0"/>
              <a:t>v energetice, výzkumu, zdravotnictví, vojenství, 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Ionizující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5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nižších dávkách podávání růstových faktorů krvetvorby a při vyšších dávkách transplantace kostní dřeně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vzhledem </a:t>
            </a:r>
            <a:r>
              <a:rPr lang="cs-CZ" dirty="0"/>
              <a:t>k výraznému úbytku bílých krvinek nutná izolace a širokospektré antibiotické </a:t>
            </a:r>
            <a:r>
              <a:rPr lang="cs-CZ" dirty="0" smtClean="0"/>
              <a:t>krytí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gastrointestinální </a:t>
            </a:r>
            <a:r>
              <a:rPr lang="cs-CZ" dirty="0"/>
              <a:t>forma nemoci ve 100 % smrtelná i v současné době moderní </a:t>
            </a:r>
            <a:r>
              <a:rPr lang="cs-CZ" dirty="0" smtClean="0"/>
              <a:t>medicíny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rozvoj formy až při vyšších dávkách ozáření (odolnější výstelkové buňky střevní sliznice)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těžká </a:t>
            </a:r>
            <a:r>
              <a:rPr lang="cs-CZ" dirty="0"/>
              <a:t>ztráta tekutin, krvácení ze zažívacího traktu a průjmy  pozdními následky srůsty vedoucí k ileóznímu stavu a vznik vředů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léčba</a:t>
            </a:r>
            <a:r>
              <a:rPr lang="cs-CZ" dirty="0"/>
              <a:t>: infuzní terapie, antibiotika, analgetika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neurovaskulární </a:t>
            </a:r>
            <a:r>
              <a:rPr lang="cs-CZ" dirty="0"/>
              <a:t>forma ve 100 % </a:t>
            </a:r>
            <a:r>
              <a:rPr lang="cs-CZ" dirty="0" smtClean="0"/>
              <a:t>smrtelná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rozvoj </a:t>
            </a:r>
            <a:r>
              <a:rPr lang="cs-CZ" dirty="0"/>
              <a:t>při nejméně 30 Gy (výbuch jaderné bomby, závažná havárie v jaderné elektrárně)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poškození </a:t>
            </a:r>
            <a:r>
              <a:rPr lang="cs-CZ" dirty="0"/>
              <a:t>mozkových cév, myelinových pouzder nervových vláken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Akutní nemoc z ozáření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09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70391776"/>
              </p:ext>
            </p:extLst>
          </p:nvPr>
        </p:nvGraphicFramePr>
        <p:xfrm>
          <a:off x="352423" y="1463675"/>
          <a:ext cx="848677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977"/>
                <a:gridCol w="1308733"/>
                <a:gridCol w="1697355"/>
                <a:gridCol w="1697355"/>
                <a:gridCol w="169735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Forma 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Prahová dávka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Prodromální fáze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Latentní</a:t>
                      </a:r>
                      <a:r>
                        <a:rPr lang="cs-CZ" baseline="0" dirty="0" smtClean="0"/>
                        <a:t> fáze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Manifestní</a:t>
                      </a:r>
                      <a:r>
                        <a:rPr lang="cs-CZ" baseline="0" dirty="0" smtClean="0"/>
                        <a:t> fáze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Dřeňová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Gy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min</a:t>
                      </a:r>
                      <a:r>
                        <a:rPr lang="cs-CZ" baseline="0" dirty="0" smtClean="0"/>
                        <a:t> – 48 h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den – 3. týden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den – 4. týden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Gastrointestinální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 Gy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min – 48 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– 5. 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5. – 8. týden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Neurovaskulární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Gy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 5 min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den nebo chybí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– 4. den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a dávkový profil forem ANO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79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obdoba popálenin s pozdějším nástupem a hlubším zasažením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vznik </a:t>
            </a:r>
            <a:r>
              <a:rPr lang="cs-CZ" dirty="0"/>
              <a:t>při lokálním ozáření dávkou vyšší než 3 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intenzivnější </a:t>
            </a:r>
            <a:r>
              <a:rPr lang="cs-CZ" dirty="0"/>
              <a:t>projevy v podpaží, v rozkroku a kožních záhybech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výrazně </a:t>
            </a:r>
            <a:r>
              <a:rPr lang="cs-CZ" dirty="0"/>
              <a:t>citlivé vlasové cibulky a naopak odolné potní žlázy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prvních </a:t>
            </a:r>
            <a:r>
              <a:rPr lang="cs-CZ" dirty="0"/>
              <a:t>3 - 5 dní reaktivní zarudnutí kůže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následné </a:t>
            </a:r>
            <a:r>
              <a:rPr lang="cs-CZ" dirty="0"/>
              <a:t>suché šupinatění kůže a po 3 týdnech druhotné zarudnutí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další </a:t>
            </a:r>
            <a:r>
              <a:rPr lang="cs-CZ" dirty="0"/>
              <a:t>fází vlhké šupinatění kůže a následně fáze hojení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Radiační dermatitida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1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SSZP ve Všeobecné fakultní nemocnici Praha </a:t>
            </a:r>
          </a:p>
          <a:p>
            <a:pPr marL="457200" lvl="1" indent="-285750"/>
            <a:r>
              <a:rPr lang="cs-CZ" dirty="0" smtClean="0"/>
              <a:t>kompletní </a:t>
            </a:r>
            <a:r>
              <a:rPr lang="cs-CZ" dirty="0"/>
              <a:t>vyšetření osob při podezření na celotělové ozáření dávkou nepřevyšující 1 Gy </a:t>
            </a:r>
          </a:p>
          <a:p>
            <a:pPr marL="457200" lvl="1" indent="-285750"/>
            <a:r>
              <a:rPr lang="cs-CZ" dirty="0" smtClean="0"/>
              <a:t>kapacita </a:t>
            </a:r>
            <a:r>
              <a:rPr lang="cs-CZ" dirty="0"/>
              <a:t>20 lůžek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SSZP </a:t>
            </a:r>
            <a:r>
              <a:rPr lang="cs-CZ" dirty="0"/>
              <a:t>ve Fakultní nemocnici Hradec Králové </a:t>
            </a:r>
          </a:p>
          <a:p>
            <a:pPr marL="457200" lvl="1" indent="-285750"/>
            <a:r>
              <a:rPr lang="cs-CZ" dirty="0" smtClean="0"/>
              <a:t>kompletní </a:t>
            </a:r>
            <a:r>
              <a:rPr lang="cs-CZ" dirty="0"/>
              <a:t>vyšetření ozářených osob při podezření na celotělové ozáření dávkou převyšující 1 Gy </a:t>
            </a:r>
          </a:p>
          <a:p>
            <a:pPr marL="457200" lvl="1" indent="-285750"/>
            <a:r>
              <a:rPr lang="cs-CZ" dirty="0" smtClean="0"/>
              <a:t>kapacita </a:t>
            </a:r>
            <a:r>
              <a:rPr lang="cs-CZ" dirty="0"/>
              <a:t>20 lůžek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SSZP </a:t>
            </a:r>
            <a:r>
              <a:rPr lang="cs-CZ" dirty="0"/>
              <a:t>v Thomayerově nemocnici </a:t>
            </a:r>
          </a:p>
          <a:p>
            <a:pPr marL="457200" lvl="1" indent="-285750"/>
            <a:r>
              <a:rPr lang="cs-CZ" dirty="0" smtClean="0"/>
              <a:t>provádění </a:t>
            </a:r>
            <a:r>
              <a:rPr lang="cs-CZ" dirty="0"/>
              <a:t>cytogenetických vyšetření </a:t>
            </a:r>
          </a:p>
          <a:p>
            <a:pPr marL="457200" lvl="1" indent="-285750"/>
            <a:r>
              <a:rPr lang="cs-CZ" dirty="0" smtClean="0"/>
              <a:t>kapacita </a:t>
            </a:r>
            <a:r>
              <a:rPr lang="cs-CZ" dirty="0"/>
              <a:t>30 lůžek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SSZP </a:t>
            </a:r>
            <a:r>
              <a:rPr lang="cs-CZ" dirty="0"/>
              <a:t>ve Fakultní nemocnici Královské Vinohrady Praha </a:t>
            </a:r>
          </a:p>
          <a:p>
            <a:pPr marL="457200" lvl="1" indent="-285750"/>
            <a:r>
              <a:rPr lang="cs-CZ" dirty="0" smtClean="0"/>
              <a:t>léčba </a:t>
            </a:r>
            <a:r>
              <a:rPr lang="cs-CZ" dirty="0"/>
              <a:t>kožních projevů vyvolaných ionizujícím zářením u zasažených </a:t>
            </a:r>
            <a:r>
              <a:rPr lang="cs-CZ" dirty="0" smtClean="0"/>
              <a:t>osob</a:t>
            </a:r>
          </a:p>
          <a:p>
            <a:pPr marL="457200" lvl="1" indent="-285750"/>
            <a:r>
              <a:rPr lang="cs-CZ" dirty="0" smtClean="0"/>
              <a:t>kapacita </a:t>
            </a:r>
            <a:r>
              <a:rPr lang="cs-CZ" dirty="0"/>
              <a:t>15 lůžek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speciální zdravotní péče </a:t>
            </a:r>
          </a:p>
        </p:txBody>
      </p:sp>
    </p:spTree>
    <p:extLst>
      <p:ext uri="{BB962C8B-B14F-4D97-AF65-F5344CB8AC3E}">
        <p14:creationId xmlns:p14="http://schemas.microsoft.com/office/powerpoint/2010/main" val="352346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Děkujeme za pozornost</a:t>
            </a:r>
            <a:endParaRPr lang="cs-CZ" dirty="0"/>
          </a:p>
        </p:txBody>
      </p:sp>
      <p:pic>
        <p:nvPicPr>
          <p:cNvPr id="8194" name="Picture 2" descr="C:\Users\david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5351462" cy="42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24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Částice alfa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prostá </a:t>
            </a:r>
            <a:r>
              <a:rPr lang="cs-CZ" dirty="0"/>
              <a:t>heliová jádra tvořená 2 protony a 2 </a:t>
            </a:r>
            <a:r>
              <a:rPr lang="cs-CZ" dirty="0" smtClean="0"/>
              <a:t>neutrony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interakci s atomy předávání energie elektronům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vyzáření </a:t>
            </a:r>
            <a:r>
              <a:rPr lang="cs-CZ" dirty="0"/>
              <a:t>části energie neutronů ve formě fotonů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velmi </a:t>
            </a:r>
            <a:r>
              <a:rPr lang="cs-CZ" dirty="0"/>
              <a:t>malý dolet záření (v pevných látkách zlomky milimetrů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r>
              <a:rPr lang="cs-CZ" dirty="0"/>
              <a:t>Částice beta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vznik </a:t>
            </a:r>
            <a:r>
              <a:rPr lang="cs-CZ" dirty="0"/>
              <a:t>při štěpení atomových jader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předávání </a:t>
            </a:r>
            <a:r>
              <a:rPr lang="cs-CZ" dirty="0"/>
              <a:t>energie elektronům při přeměně neutronu na proton, elektron a antineutrino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dolet </a:t>
            </a:r>
            <a:r>
              <a:rPr lang="cs-CZ" dirty="0"/>
              <a:t>v pevných látkách v milimetrech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4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Gama </a:t>
            </a:r>
            <a:r>
              <a:rPr lang="cs-CZ" dirty="0" smtClean="0"/>
              <a:t>záření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vyzařování </a:t>
            </a:r>
            <a:r>
              <a:rPr lang="cs-CZ" dirty="0"/>
              <a:t>samotnými atomovými jádry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mají </a:t>
            </a:r>
            <a:r>
              <a:rPr lang="cs-CZ" dirty="0"/>
              <a:t>velmi malou vlnovou délku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elektrickém poli neutrální (bez náboje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vysoký </a:t>
            </a:r>
            <a:r>
              <a:rPr lang="cs-CZ" dirty="0"/>
              <a:t>dolet záření </a:t>
            </a:r>
            <a:endParaRPr lang="cs-CZ" dirty="0" smtClean="0"/>
          </a:p>
          <a:p>
            <a:r>
              <a:rPr lang="cs-CZ" dirty="0" smtClean="0"/>
              <a:t>Neutrony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elektricky </a:t>
            </a:r>
            <a:r>
              <a:rPr lang="cs-CZ" dirty="0"/>
              <a:t>neutrální částice v atomových jádrech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záchyt </a:t>
            </a:r>
            <a:r>
              <a:rPr lang="cs-CZ" dirty="0"/>
              <a:t>neutronu zpravidla provázen vznikem nestability jádra → radioaktivní rozpad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štěpení </a:t>
            </a:r>
            <a:r>
              <a:rPr lang="cs-CZ" dirty="0"/>
              <a:t>jader prakticky využitelné především u 235U a 239Pu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9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1895 W. K. Röntgen objevil rentgenové záření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1896 H. Becquerel objevil radioaktivitu thoria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1898 P. a M. Curieovi a G. Bémont objevili polonium a radium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1899 E. Rutherford objevil záření alfa a beta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1900 P. Villard objevil záření gama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1902 formuloval E. Rutherford teorii radioaktivního rozpadu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1919 provedl E. Rutherford první umělou jadernou </a:t>
            </a:r>
            <a:r>
              <a:rPr lang="cs-CZ" dirty="0" smtClean="0"/>
              <a:t>reakci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1933 F. a I. Joliot-Curieovi objevili umělou radioaktivitu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1934 J. Chadwick objevil neutron a E. Fermi provedl první umělé štěpení uranu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1939 L. Meitnerová a spol. objevili možnost jaderné řetězové štěpné reakce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a užití ionuzujícího záření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90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začátku 2. světové války rozvinutý jaderný program v SSSR s náskokem před USA → výrazné zpomalení po napadení Německem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USA v roce 1942 vytvoření nový ženijní útvar Manhattan District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16</a:t>
            </a:r>
            <a:r>
              <a:rPr lang="cs-CZ" dirty="0"/>
              <a:t>. července 1945 úspěšný pokusný test Trinity v </a:t>
            </a:r>
            <a:r>
              <a:rPr lang="cs-CZ" dirty="0" smtClean="0"/>
              <a:t>Nevadě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6. srpna 1945 svrhnul bombardér B-29 s názvem Enola Gay jadernou pumu Little Boy na japonské město Hirošima → detonace ve výšce 600 m nad povrchem → dle USA okamžitě mrtvých 70 tisíc osob a dle Japonska 140 tisíc osob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9</a:t>
            </a:r>
            <a:r>
              <a:rPr lang="cs-CZ" dirty="0"/>
              <a:t>. srpna 1945 svržena jaderná puma s názvem Fat Man na město Nagasaki (původním nerealizovaným cílem Kókura)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období </a:t>
            </a:r>
            <a:r>
              <a:rPr lang="cs-CZ" dirty="0"/>
              <a:t>studené války impulzem pro vývoj jaderných zbraní v různých částech světa  v roce 1949 má jadernou zbraň i SSSR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roce 1952 mají USA první vodíkovou (termojadernou) zbraň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užití ionuzujícího záření</a:t>
            </a:r>
          </a:p>
        </p:txBody>
      </p:sp>
    </p:spTree>
    <p:extLst>
      <p:ext uri="{BB962C8B-B14F-4D97-AF65-F5344CB8AC3E}">
        <p14:creationId xmlns:p14="http://schemas.microsoft.com/office/powerpoint/2010/main" val="90586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přirozené zdroje vyskytující se na Zemi, kosmické záření a umělé generátory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generátory</a:t>
            </a:r>
            <a:r>
              <a:rPr lang="cs-CZ" dirty="0"/>
              <a:t>: RTG přístroje, cyklotrony, jaderné reaktory a štěpné jaderné zbraně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našem okolí množství radionuklidů = de facto zářiče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radioaktivními </a:t>
            </a:r>
            <a:r>
              <a:rPr lang="cs-CZ" dirty="0"/>
              <a:t>látkami pouze určené nebezpečné látky s nutností ochrany před jejich účinky = de iure zářiče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nebezpečný </a:t>
            </a:r>
            <a:r>
              <a:rPr lang="cs-CZ" dirty="0"/>
              <a:t>zdroj ionizujícího záření = množství radioaktivní látky nebo zdroj záření způsobující trvalé poškození osoby nebo ohrožující její život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záření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1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stochastické účinky: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pravděpodobnostní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důsledkem </a:t>
            </a:r>
            <a:r>
              <a:rPr lang="cs-CZ" dirty="0"/>
              <a:t>změny jedné nebo několika málo </a:t>
            </a:r>
            <a:r>
              <a:rPr lang="cs-CZ" dirty="0" smtClean="0"/>
              <a:t>buněk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nádory </a:t>
            </a:r>
            <a:r>
              <a:rPr lang="cs-CZ" dirty="0"/>
              <a:t>indukované zářením (nepohlavní buňky) a genetické změny (pohlavní buňky) </a:t>
            </a:r>
          </a:p>
          <a:p>
            <a:r>
              <a:rPr lang="cs-CZ" dirty="0" smtClean="0"/>
              <a:t>deterministické </a:t>
            </a:r>
            <a:r>
              <a:rPr lang="cs-CZ" dirty="0"/>
              <a:t>účinky: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nestochastické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důsledkem </a:t>
            </a:r>
            <a:r>
              <a:rPr lang="cs-CZ" dirty="0"/>
              <a:t>zániku velkého množství buněk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projevení </a:t>
            </a:r>
            <a:r>
              <a:rPr lang="cs-CZ" dirty="0"/>
              <a:t>při překročení dávkového </a:t>
            </a:r>
            <a:r>
              <a:rPr lang="cs-CZ" dirty="0" smtClean="0"/>
              <a:t>prahu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akutní </a:t>
            </a:r>
            <a:r>
              <a:rPr lang="cs-CZ" dirty="0"/>
              <a:t>nemoc z ozáření, radiační dermatitida, poškození plodu in utero, nenádorová pozdní poškození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Účinky ionizujícího záření na člověka</a:t>
            </a:r>
            <a:endParaRPr lang="cs-CZ" dirty="0"/>
          </a:p>
        </p:txBody>
      </p:sp>
      <p:pic>
        <p:nvPicPr>
          <p:cNvPr id="3074" name="Picture 2" descr="C:\Users\david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76600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radiační nehoda = hodnoty expozic při radiační mimořádné události vyšší než limitní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radiační </a:t>
            </a:r>
            <a:r>
              <a:rPr lang="cs-CZ" dirty="0"/>
              <a:t>havárie = únik radioaktivních látek do životního prostředí s nutností uplatnění významných opatření pro ochranu obyvatelstva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dle </a:t>
            </a:r>
            <a:r>
              <a:rPr lang="cs-CZ" dirty="0"/>
              <a:t>vyhlášky SÚJB č. 318/2002 Sb. 3 stupně radiační události: </a:t>
            </a:r>
          </a:p>
          <a:p>
            <a:pPr marL="457200" lvl="1" indent="-285750"/>
            <a:r>
              <a:rPr lang="cs-CZ" dirty="0" smtClean="0"/>
              <a:t>první </a:t>
            </a:r>
            <a:r>
              <a:rPr lang="cs-CZ" dirty="0"/>
              <a:t>stupeň s lokálních charakterem, řešení v rámci zařízení, bez úniku do životního prostředí </a:t>
            </a:r>
          </a:p>
          <a:p>
            <a:pPr marL="457200" lvl="1" indent="-285750"/>
            <a:r>
              <a:rPr lang="cs-CZ" dirty="0" smtClean="0"/>
              <a:t>druhý </a:t>
            </a:r>
            <a:r>
              <a:rPr lang="cs-CZ" dirty="0"/>
              <a:t>stupeň s únikem do životního prostředí bez nutnosti přijetí větších opatření k ochraně obyvatelstva </a:t>
            </a:r>
          </a:p>
          <a:p>
            <a:pPr marL="457200" lvl="1" indent="-285750"/>
            <a:r>
              <a:rPr lang="cs-CZ" dirty="0" smtClean="0"/>
              <a:t>třetí </a:t>
            </a:r>
            <a:r>
              <a:rPr lang="cs-CZ" dirty="0"/>
              <a:t>stupeň s únikem do životního prostředí a nutností přijetí ochranných opatření podle vnějšího havarijního plánu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Radiační nehoda a havárie</a:t>
            </a:r>
            <a:endParaRPr lang="cs-CZ" dirty="0"/>
          </a:p>
        </p:txBody>
      </p:sp>
      <p:pic>
        <p:nvPicPr>
          <p:cNvPr id="4098" name="Picture 2" descr="C:\Users\david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00600"/>
            <a:ext cx="2927454" cy="195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4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TM01790491[[fn=Mylar]]</Template>
  <TotalTime>111</TotalTime>
  <Words>1875</Words>
  <Application>Microsoft Office PowerPoint</Application>
  <PresentationFormat>On-screen Show (4:3)</PresentationFormat>
  <Paragraphs>209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Mylar</vt:lpstr>
      <vt:lpstr>Radiační rizika, nemoc z ozáření</vt:lpstr>
      <vt:lpstr>Ionizující</vt:lpstr>
      <vt:lpstr>PowerPoint Presentation</vt:lpstr>
      <vt:lpstr>PowerPoint Presentation</vt:lpstr>
      <vt:lpstr>Vývoj a užití ionuzujícího záření</vt:lpstr>
      <vt:lpstr>Vývoj a užití ionuzujícího záření</vt:lpstr>
      <vt:lpstr>Zdroje záření</vt:lpstr>
      <vt:lpstr>Účinky ionizujícího záření na člověka</vt:lpstr>
      <vt:lpstr>Radiační nehoda a havárie</vt:lpstr>
      <vt:lpstr>Události v jaderných zařízeních dle IAEA</vt:lpstr>
      <vt:lpstr>Černobyl – nejzávažnější jaderná havárie</vt:lpstr>
      <vt:lpstr>Jaderné zbraně</vt:lpstr>
      <vt:lpstr>PowerPoint Presentation</vt:lpstr>
      <vt:lpstr>Nebezpečí RN terorismu </vt:lpstr>
      <vt:lpstr>Zóny a opatření v místě zásahu při RMU </vt:lpstr>
      <vt:lpstr>Zóny a opatření v místě zásahu při RMU </vt:lpstr>
      <vt:lpstr>TOXALS</vt:lpstr>
      <vt:lpstr>Dekontaminace (dezaktivace)</vt:lpstr>
      <vt:lpstr>Akutní nemoc z ozáření</vt:lpstr>
      <vt:lpstr>Akutní nemoc z ozáření</vt:lpstr>
      <vt:lpstr>Časový a dávkový profil forem ANO</vt:lpstr>
      <vt:lpstr>Radiační dermatitida</vt:lpstr>
      <vt:lpstr>Střediska speciální zdravotní péče </vt:lpstr>
      <vt:lpstr>Děkujeme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Radiační rizika, nemoc z ozáření</dc:title>
  <dc:creator>david beneš</dc:creator>
  <cp:lastModifiedBy>david beneš</cp:lastModifiedBy>
  <cp:revision>7</cp:revision>
  <dcterms:created xsi:type="dcterms:W3CDTF">2006-08-16T00:00:00Z</dcterms:created>
  <dcterms:modified xsi:type="dcterms:W3CDTF">2016-10-17T12:53:59Z</dcterms:modified>
</cp:coreProperties>
</file>