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26"/>
  </p:notesMasterIdLst>
  <p:sldIdLst>
    <p:sldId id="256" r:id="rId2"/>
    <p:sldId id="257" r:id="rId3"/>
    <p:sldId id="258" r:id="rId4"/>
    <p:sldId id="259" r:id="rId5"/>
    <p:sldId id="260" r:id="rId6"/>
    <p:sldId id="261" r:id="rId7"/>
    <p:sldId id="262" r:id="rId8"/>
    <p:sldId id="263" r:id="rId9"/>
    <p:sldId id="264" r:id="rId10"/>
    <p:sldId id="284" r:id="rId11"/>
    <p:sldId id="285" r:id="rId12"/>
    <p:sldId id="286" r:id="rId13"/>
    <p:sldId id="265" r:id="rId14"/>
    <p:sldId id="296" r:id="rId15"/>
    <p:sldId id="297" r:id="rId16"/>
    <p:sldId id="298" r:id="rId17"/>
    <p:sldId id="268" r:id="rId18"/>
    <p:sldId id="336" r:id="rId19"/>
    <p:sldId id="266" r:id="rId20"/>
    <p:sldId id="281" r:id="rId21"/>
    <p:sldId id="280" r:id="rId22"/>
    <p:sldId id="282" r:id="rId23"/>
    <p:sldId id="283" r:id="rId24"/>
    <p:sldId id="302" r:id="rId25"/>
    <p:sldId id="267" r:id="rId26"/>
    <p:sldId id="299" r:id="rId27"/>
    <p:sldId id="303" r:id="rId28"/>
    <p:sldId id="300" r:id="rId29"/>
    <p:sldId id="304" r:id="rId30"/>
    <p:sldId id="270" r:id="rId31"/>
    <p:sldId id="287" r:id="rId32"/>
    <p:sldId id="291" r:id="rId33"/>
    <p:sldId id="288" r:id="rId34"/>
    <p:sldId id="289" r:id="rId35"/>
    <p:sldId id="290" r:id="rId36"/>
    <p:sldId id="292" r:id="rId37"/>
    <p:sldId id="293" r:id="rId38"/>
    <p:sldId id="294" r:id="rId39"/>
    <p:sldId id="295" r:id="rId40"/>
    <p:sldId id="306" r:id="rId41"/>
    <p:sldId id="307" r:id="rId42"/>
    <p:sldId id="308" r:id="rId43"/>
    <p:sldId id="309" r:id="rId44"/>
    <p:sldId id="310" r:id="rId45"/>
    <p:sldId id="328" r:id="rId46"/>
    <p:sldId id="311" r:id="rId47"/>
    <p:sldId id="312" r:id="rId48"/>
    <p:sldId id="314" r:id="rId49"/>
    <p:sldId id="313" r:id="rId50"/>
    <p:sldId id="329" r:id="rId51"/>
    <p:sldId id="330" r:id="rId52"/>
    <p:sldId id="315" r:id="rId53"/>
    <p:sldId id="316" r:id="rId54"/>
    <p:sldId id="327" r:id="rId55"/>
    <p:sldId id="331" r:id="rId56"/>
    <p:sldId id="317" r:id="rId57"/>
    <p:sldId id="318" r:id="rId58"/>
    <p:sldId id="319" r:id="rId59"/>
    <p:sldId id="320" r:id="rId60"/>
    <p:sldId id="321" r:id="rId61"/>
    <p:sldId id="322" r:id="rId62"/>
    <p:sldId id="323" r:id="rId63"/>
    <p:sldId id="324" r:id="rId64"/>
    <p:sldId id="325" r:id="rId65"/>
    <p:sldId id="277" r:id="rId66"/>
    <p:sldId id="301" r:id="rId67"/>
    <p:sldId id="340" r:id="rId68"/>
    <p:sldId id="337" r:id="rId69"/>
    <p:sldId id="341" r:id="rId70"/>
    <p:sldId id="342" r:id="rId71"/>
    <p:sldId id="343" r:id="rId72"/>
    <p:sldId id="344" r:id="rId73"/>
    <p:sldId id="348" r:id="rId74"/>
    <p:sldId id="345" r:id="rId75"/>
    <p:sldId id="346" r:id="rId76"/>
    <p:sldId id="349" r:id="rId77"/>
    <p:sldId id="347" r:id="rId78"/>
    <p:sldId id="350" r:id="rId79"/>
    <p:sldId id="380" r:id="rId80"/>
    <p:sldId id="351" r:id="rId81"/>
    <p:sldId id="352" r:id="rId82"/>
    <p:sldId id="354" r:id="rId83"/>
    <p:sldId id="355" r:id="rId84"/>
    <p:sldId id="356" r:id="rId85"/>
    <p:sldId id="357" r:id="rId86"/>
    <p:sldId id="381" r:id="rId87"/>
    <p:sldId id="358" r:id="rId88"/>
    <p:sldId id="359" r:id="rId89"/>
    <p:sldId id="360" r:id="rId90"/>
    <p:sldId id="361" r:id="rId91"/>
    <p:sldId id="362" r:id="rId92"/>
    <p:sldId id="363" r:id="rId93"/>
    <p:sldId id="364" r:id="rId94"/>
    <p:sldId id="365" r:id="rId95"/>
    <p:sldId id="366" r:id="rId96"/>
    <p:sldId id="367" r:id="rId97"/>
    <p:sldId id="368" r:id="rId98"/>
    <p:sldId id="369" r:id="rId99"/>
    <p:sldId id="370" r:id="rId100"/>
    <p:sldId id="371" r:id="rId101"/>
    <p:sldId id="372" r:id="rId102"/>
    <p:sldId id="373" r:id="rId103"/>
    <p:sldId id="375" r:id="rId104"/>
    <p:sldId id="376" r:id="rId105"/>
    <p:sldId id="377" r:id="rId106"/>
    <p:sldId id="378" r:id="rId107"/>
    <p:sldId id="379" r:id="rId108"/>
    <p:sldId id="422" r:id="rId109"/>
    <p:sldId id="423" r:id="rId110"/>
    <p:sldId id="409" r:id="rId111"/>
    <p:sldId id="410" r:id="rId112"/>
    <p:sldId id="411" r:id="rId113"/>
    <p:sldId id="412" r:id="rId114"/>
    <p:sldId id="387" r:id="rId115"/>
    <p:sldId id="388" r:id="rId116"/>
    <p:sldId id="389" r:id="rId117"/>
    <p:sldId id="390" r:id="rId118"/>
    <p:sldId id="391" r:id="rId119"/>
    <p:sldId id="392" r:id="rId120"/>
    <p:sldId id="394" r:id="rId121"/>
    <p:sldId id="393" r:id="rId122"/>
    <p:sldId id="395" r:id="rId123"/>
    <p:sldId id="396" r:id="rId124"/>
    <p:sldId id="398" r:id="rId125"/>
    <p:sldId id="397" r:id="rId126"/>
    <p:sldId id="399" r:id="rId127"/>
    <p:sldId id="400" r:id="rId128"/>
    <p:sldId id="401" r:id="rId129"/>
    <p:sldId id="402" r:id="rId130"/>
    <p:sldId id="403" r:id="rId131"/>
    <p:sldId id="413" r:id="rId132"/>
    <p:sldId id="414" r:id="rId133"/>
    <p:sldId id="415" r:id="rId134"/>
    <p:sldId id="416" r:id="rId135"/>
    <p:sldId id="417" r:id="rId136"/>
    <p:sldId id="418" r:id="rId137"/>
    <p:sldId id="419" r:id="rId138"/>
    <p:sldId id="420" r:id="rId139"/>
    <p:sldId id="421" r:id="rId140"/>
    <p:sldId id="424" r:id="rId141"/>
    <p:sldId id="425" r:id="rId142"/>
    <p:sldId id="426" r:id="rId143"/>
    <p:sldId id="427" r:id="rId144"/>
    <p:sldId id="428" r:id="rId145"/>
    <p:sldId id="429" r:id="rId146"/>
    <p:sldId id="430" r:id="rId147"/>
    <p:sldId id="431" r:id="rId148"/>
    <p:sldId id="432" r:id="rId149"/>
    <p:sldId id="433" r:id="rId150"/>
    <p:sldId id="434" r:id="rId151"/>
    <p:sldId id="435" r:id="rId152"/>
    <p:sldId id="436" r:id="rId153"/>
    <p:sldId id="451" r:id="rId154"/>
    <p:sldId id="439" r:id="rId155"/>
    <p:sldId id="440" r:id="rId156"/>
    <p:sldId id="446" r:id="rId157"/>
    <p:sldId id="447" r:id="rId158"/>
    <p:sldId id="454" r:id="rId159"/>
    <p:sldId id="453" r:id="rId160"/>
    <p:sldId id="455" r:id="rId161"/>
    <p:sldId id="456" r:id="rId162"/>
    <p:sldId id="457" r:id="rId163"/>
    <p:sldId id="449" r:id="rId164"/>
    <p:sldId id="458" r:id="rId165"/>
    <p:sldId id="448" r:id="rId166"/>
    <p:sldId id="459" r:id="rId167"/>
    <p:sldId id="442" r:id="rId168"/>
    <p:sldId id="460" r:id="rId169"/>
    <p:sldId id="461" r:id="rId170"/>
    <p:sldId id="452" r:id="rId171"/>
    <p:sldId id="462" r:id="rId172"/>
    <p:sldId id="487" r:id="rId173"/>
    <p:sldId id="437" r:id="rId174"/>
    <p:sldId id="463" r:id="rId175"/>
    <p:sldId id="274" r:id="rId176"/>
    <p:sldId id="443" r:id="rId177"/>
    <p:sldId id="438" r:id="rId178"/>
    <p:sldId id="464" r:id="rId179"/>
    <p:sldId id="465" r:id="rId180"/>
    <p:sldId id="467" r:id="rId181"/>
    <p:sldId id="466" r:id="rId182"/>
    <p:sldId id="468" r:id="rId183"/>
    <p:sldId id="469" r:id="rId184"/>
    <p:sldId id="470" r:id="rId185"/>
    <p:sldId id="471" r:id="rId186"/>
    <p:sldId id="472" r:id="rId187"/>
    <p:sldId id="473" r:id="rId188"/>
    <p:sldId id="474" r:id="rId189"/>
    <p:sldId id="475" r:id="rId190"/>
    <p:sldId id="476" r:id="rId191"/>
    <p:sldId id="477" r:id="rId192"/>
    <p:sldId id="478" r:id="rId193"/>
    <p:sldId id="479" r:id="rId194"/>
    <p:sldId id="480" r:id="rId195"/>
    <p:sldId id="491" r:id="rId196"/>
    <p:sldId id="481" r:id="rId197"/>
    <p:sldId id="482" r:id="rId198"/>
    <p:sldId id="483" r:id="rId199"/>
    <p:sldId id="484" r:id="rId200"/>
    <p:sldId id="490" r:id="rId201"/>
    <p:sldId id="485" r:id="rId202"/>
    <p:sldId id="489" r:id="rId203"/>
    <p:sldId id="492" r:id="rId204"/>
    <p:sldId id="486" r:id="rId205"/>
    <p:sldId id="493" r:id="rId206"/>
    <p:sldId id="494" r:id="rId207"/>
    <p:sldId id="495" r:id="rId208"/>
    <p:sldId id="496" r:id="rId209"/>
    <p:sldId id="497" r:id="rId210"/>
    <p:sldId id="498" r:id="rId211"/>
    <p:sldId id="499" r:id="rId212"/>
    <p:sldId id="500" r:id="rId213"/>
    <p:sldId id="501" r:id="rId214"/>
    <p:sldId id="502" r:id="rId215"/>
    <p:sldId id="503" r:id="rId216"/>
    <p:sldId id="504" r:id="rId217"/>
    <p:sldId id="505" r:id="rId218"/>
    <p:sldId id="506" r:id="rId219"/>
    <p:sldId id="507" r:id="rId220"/>
    <p:sldId id="508" r:id="rId221"/>
    <p:sldId id="509" r:id="rId222"/>
    <p:sldId id="510" r:id="rId223"/>
    <p:sldId id="511" r:id="rId224"/>
    <p:sldId id="353" r:id="rId22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větlý styl 1 – zvýraznění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Světlý styl 3 – zvýraznění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Střední styl 4 – zvýraznění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53"/>
  </p:normalViewPr>
  <p:slideViewPr>
    <p:cSldViewPr snapToGrid="0">
      <p:cViewPr varScale="1">
        <p:scale>
          <a:sx n="93" d="100"/>
          <a:sy n="93" d="100"/>
        </p:scale>
        <p:origin x="216" y="6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theme" Target="theme/theme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5C1DB4-1A29-634C-BA29-321C51853875}" type="datetimeFigureOut">
              <a:rPr lang="cs-CZ" smtClean="0"/>
              <a:pPr/>
              <a:t>26.03.2023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EE888-E8E8-E549-AF95-D94E507748C6}" type="slidenum">
              <a:rPr lang="cs-CZ" smtClean="0"/>
              <a:pPr/>
              <a:t>‹#›</a:t>
            </a:fld>
            <a:endParaRPr lang="cs-CZ"/>
          </a:p>
        </p:txBody>
      </p:sp>
    </p:spTree>
    <p:extLst>
      <p:ext uri="{BB962C8B-B14F-4D97-AF65-F5344CB8AC3E}">
        <p14:creationId xmlns:p14="http://schemas.microsoft.com/office/powerpoint/2010/main" val="3095556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E7EE888-E8E8-E549-AF95-D94E507748C6}" type="slidenum">
              <a:rPr lang="cs-CZ" smtClean="0"/>
              <a:pPr/>
              <a:t>36</a:t>
            </a:fld>
            <a:endParaRPr lang="cs-CZ"/>
          </a:p>
        </p:txBody>
      </p:sp>
    </p:spTree>
    <p:extLst>
      <p:ext uri="{BB962C8B-B14F-4D97-AF65-F5344CB8AC3E}">
        <p14:creationId xmlns:p14="http://schemas.microsoft.com/office/powerpoint/2010/main" val="919627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8"/>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D33531A9-FBFD-9D40-B0C8-0BA387D8CB06}" type="datetimeFigureOut">
              <a:rPr lang="cs-CZ" smtClean="0"/>
              <a:pPr/>
              <a:t>26.03.2023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33531A9-FBFD-9D40-B0C8-0BA387D8CB06}" type="datetimeFigureOut">
              <a:rPr lang="cs-CZ" smtClean="0"/>
              <a:pPr/>
              <a:t>26.03.2023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11785600" y="274641"/>
            <a:ext cx="36576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812800" y="274641"/>
            <a:ext cx="107696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33531A9-FBFD-9D40-B0C8-0BA387D8CB06}" type="datetimeFigureOut">
              <a:rPr lang="cs-CZ" smtClean="0"/>
              <a:pPr/>
              <a:t>26.03.2023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33531A9-FBFD-9D40-B0C8-0BA387D8CB06}" type="datetimeFigureOut">
              <a:rPr lang="cs-CZ" smtClean="0"/>
              <a:pPr/>
              <a:t>26.03.2023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3"/>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D33531A9-FBFD-9D40-B0C8-0BA387D8CB06}" type="datetimeFigureOut">
              <a:rPr lang="cs-CZ" smtClean="0"/>
              <a:pPr/>
              <a:t>26.03.2023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33531A9-FBFD-9D40-B0C8-0BA387D8CB06}" type="datetimeFigureOut">
              <a:rPr lang="cs-CZ" smtClean="0"/>
              <a:pPr/>
              <a:t>26.03.2023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33531A9-FBFD-9D40-B0C8-0BA387D8CB06}" type="datetimeFigureOut">
              <a:rPr lang="cs-CZ" smtClean="0"/>
              <a:pPr/>
              <a:t>26.03.2023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D33531A9-FBFD-9D40-B0C8-0BA387D8CB06}" type="datetimeFigureOut">
              <a:rPr lang="cs-CZ" smtClean="0"/>
              <a:pPr/>
              <a:t>26.03.2023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33531A9-FBFD-9D40-B0C8-0BA387D8CB06}" type="datetimeFigureOut">
              <a:rPr lang="cs-CZ" smtClean="0"/>
              <a:pPr/>
              <a:t>26.03.2023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2"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D33531A9-FBFD-9D40-B0C8-0BA387D8CB06}" type="datetimeFigureOut">
              <a:rPr lang="cs-CZ" smtClean="0"/>
              <a:pPr/>
              <a:t>26.03.2023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D33531A9-FBFD-9D40-B0C8-0BA387D8CB06}" type="datetimeFigureOut">
              <a:rPr lang="cs-CZ" smtClean="0"/>
              <a:pPr/>
              <a:t>26.03.2023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26D22C1-9776-C74D-8FFE-A45B4379A311}"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3531A9-FBFD-9D40-B0C8-0BA387D8CB06}" type="datetimeFigureOut">
              <a:rPr lang="cs-CZ" smtClean="0"/>
              <a:pPr/>
              <a:t>26.03.2023</a:t>
            </a:fld>
            <a:endParaRPr lang="cs-CZ"/>
          </a:p>
        </p:txBody>
      </p:sp>
      <p:sp>
        <p:nvSpPr>
          <p:cNvPr id="5" name="Zástupný symbol pro zápatí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D22C1-9776-C74D-8FFE-A45B4379A311}"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0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8" Type="http://schemas.openxmlformats.org/officeDocument/2006/relationships/hyperlink" Target="https://www.larousse.fr/encyclopedie/images/Invagination_intestinale/1004728" TargetMode="External"/><Relationship Id="rId3" Type="http://schemas.openxmlformats.org/officeDocument/2006/relationships/hyperlink" Target="https://www.wikiskripta.eu/w/P&#225;t&#225;_nemoc" TargetMode="External"/><Relationship Id="rId7" Type="http://schemas.openxmlformats.org/officeDocument/2006/relationships/hyperlink" Target="https://www.wikiskripta.eu/w/Akutn%C3%AD_laryngitida" TargetMode="External"/><Relationship Id="rId2" Type="http://schemas.openxmlformats.org/officeDocument/2006/relationships/hyperlink" Target="https://www.my-personaltrainer.it/salute/varicella.html" TargetMode="External"/><Relationship Id="rId1" Type="http://schemas.openxmlformats.org/officeDocument/2006/relationships/slideLayout" Target="../slideLayouts/slideLayout2.xml"/><Relationship Id="rId6" Type="http://schemas.openxmlformats.org/officeDocument/2006/relationships/hyperlink" Target="https://cs.wikipedia.org/wiki/Henochova&#8211;Sch&#246;nleinova_purpura" TargetMode="External"/><Relationship Id="rId5" Type="http://schemas.openxmlformats.org/officeDocument/2006/relationships/hyperlink" Target="https://cs.medlicker.com/1623-petechie" TargetMode="External"/><Relationship Id="rId4" Type="http://schemas.openxmlformats.org/officeDocument/2006/relationships/hyperlink" Target="https://www.modrykonik.cz/blog/xsyrt/article/detsky-syndrom-ruka-noha-usta-symptomy-5z25ua/" TargetMode="External"/><Relationship Id="rId9" Type="http://schemas.openxmlformats.org/officeDocument/2006/relationships/hyperlink" Target="https://radiopaedia.org/articles/pyloric-stenosi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9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9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EFD1FC-E03A-63BD-CA1B-CBAB403E6C37}"/>
              </a:ext>
            </a:extLst>
          </p:cNvPr>
          <p:cNvSpPr>
            <a:spLocks noGrp="1"/>
          </p:cNvSpPr>
          <p:nvPr>
            <p:ph type="ctrTitle"/>
          </p:nvPr>
        </p:nvSpPr>
        <p:spPr>
          <a:xfrm>
            <a:off x="1524000" y="406400"/>
            <a:ext cx="9144000" cy="2387600"/>
          </a:xfrm>
        </p:spPr>
        <p:txBody>
          <a:bodyPr>
            <a:normAutofit/>
          </a:bodyPr>
          <a:lstStyle/>
          <a:p>
            <a:r>
              <a:rPr lang="cs-CZ" dirty="0"/>
              <a:t>Ošetřovatelská péče v pediatrii</a:t>
            </a:r>
            <a:br>
              <a:rPr lang="cs-CZ" dirty="0"/>
            </a:br>
            <a:r>
              <a:rPr lang="cs-CZ" dirty="0"/>
              <a:t>Vysoká škola zdravotnická</a:t>
            </a:r>
          </a:p>
        </p:txBody>
      </p:sp>
      <p:sp>
        <p:nvSpPr>
          <p:cNvPr id="3" name="Podnadpis 2">
            <a:extLst>
              <a:ext uri="{FF2B5EF4-FFF2-40B4-BE49-F238E27FC236}">
                <a16:creationId xmlns:a16="http://schemas.microsoft.com/office/drawing/2014/main" id="{8B152047-D6EB-A31F-2291-538E136ABD92}"/>
              </a:ext>
            </a:extLst>
          </p:cNvPr>
          <p:cNvSpPr>
            <a:spLocks noGrp="1"/>
          </p:cNvSpPr>
          <p:nvPr>
            <p:ph type="subTitle" idx="1"/>
          </p:nvPr>
        </p:nvSpPr>
        <p:spPr/>
        <p:txBody>
          <a:bodyPr>
            <a:normAutofit fontScale="70000" lnSpcReduction="20000"/>
          </a:bodyPr>
          <a:lstStyle/>
          <a:p>
            <a:endParaRPr lang="cs-CZ" dirty="0"/>
          </a:p>
          <a:p>
            <a:endParaRPr lang="cs-CZ" dirty="0"/>
          </a:p>
          <a:p>
            <a:r>
              <a:rPr lang="cs-CZ" dirty="0"/>
              <a:t>MUDr. Michala </a:t>
            </a:r>
            <a:r>
              <a:rPr lang="cs-CZ" dirty="0" err="1"/>
              <a:t>Komyšáková</a:t>
            </a:r>
            <a:r>
              <a:rPr lang="cs-CZ" dirty="0"/>
              <a:t>, MBA</a:t>
            </a:r>
          </a:p>
          <a:p>
            <a:r>
              <a:rPr lang="cs-CZ" dirty="0"/>
              <a:t>Pediatrická klinika FN Motol</a:t>
            </a:r>
          </a:p>
          <a:p>
            <a:r>
              <a:rPr lang="cs-CZ" dirty="0"/>
              <a:t>Oddělení urgentního příjmu dětí a LSPP FN Motol</a:t>
            </a:r>
          </a:p>
        </p:txBody>
      </p:sp>
    </p:spTree>
    <p:extLst>
      <p:ext uri="{BB962C8B-B14F-4D97-AF65-F5344CB8AC3E}">
        <p14:creationId xmlns:p14="http://schemas.microsoft.com/office/powerpoint/2010/main" val="3930779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53794F-BC83-F023-6BB2-74683D947F37}"/>
              </a:ext>
            </a:extLst>
          </p:cNvPr>
          <p:cNvSpPr>
            <a:spLocks noGrp="1"/>
          </p:cNvSpPr>
          <p:nvPr>
            <p:ph type="title"/>
          </p:nvPr>
        </p:nvSpPr>
        <p:spPr/>
        <p:txBody>
          <a:bodyPr/>
          <a:lstStyle/>
          <a:p>
            <a:r>
              <a:rPr lang="cs-CZ" dirty="0"/>
              <a:t>Základní demografie v pediatrii</a:t>
            </a:r>
          </a:p>
        </p:txBody>
      </p:sp>
      <p:sp>
        <p:nvSpPr>
          <p:cNvPr id="3" name="Zástupný obsah 2">
            <a:extLst>
              <a:ext uri="{FF2B5EF4-FFF2-40B4-BE49-F238E27FC236}">
                <a16:creationId xmlns:a16="http://schemas.microsoft.com/office/drawing/2014/main" id="{09946DA7-1A1D-4F53-E476-28B7A16D0180}"/>
              </a:ext>
            </a:extLst>
          </p:cNvPr>
          <p:cNvSpPr>
            <a:spLocks noGrp="1"/>
          </p:cNvSpPr>
          <p:nvPr>
            <p:ph idx="1"/>
          </p:nvPr>
        </p:nvSpPr>
        <p:spPr/>
        <p:txBody>
          <a:bodyPr>
            <a:normAutofit fontScale="92500" lnSpcReduction="20000"/>
          </a:bodyPr>
          <a:lstStyle/>
          <a:p>
            <a:r>
              <a:rPr lang="cs-CZ" dirty="0"/>
              <a:t>Živě narozené dítě – dítě narozené bez ohledu na délku těhotenství, které má alespoň jednu ze známek života:</a:t>
            </a:r>
          </a:p>
          <a:p>
            <a:pPr marL="0" indent="0">
              <a:buNone/>
            </a:pPr>
            <a:r>
              <a:rPr lang="cs-CZ" dirty="0"/>
              <a:t>Dechová aktivita</a:t>
            </a:r>
          </a:p>
          <a:p>
            <a:pPr marL="0" indent="0">
              <a:buNone/>
            </a:pPr>
            <a:r>
              <a:rPr lang="cs-CZ" dirty="0"/>
              <a:t>Srdeční akce</a:t>
            </a:r>
          </a:p>
          <a:p>
            <a:pPr marL="0" indent="0">
              <a:buNone/>
            </a:pPr>
            <a:r>
              <a:rPr lang="cs-CZ" dirty="0"/>
              <a:t>Pulzace pupečníku</a:t>
            </a:r>
          </a:p>
          <a:p>
            <a:pPr marL="0" indent="0">
              <a:buNone/>
            </a:pPr>
            <a:r>
              <a:rPr lang="cs-CZ" dirty="0"/>
              <a:t>Pohyb kosterního svalstva</a:t>
            </a:r>
          </a:p>
          <a:p>
            <a:r>
              <a:rPr lang="cs-CZ" dirty="0"/>
              <a:t>Mrtvě narozené dítě – plod bez známek života s porodní hmotností více než 500g</a:t>
            </a:r>
          </a:p>
          <a:p>
            <a:pPr marL="0" indent="0">
              <a:buNone/>
            </a:pPr>
            <a:r>
              <a:rPr lang="cs-CZ" dirty="0"/>
              <a:t>Pokud nelze určit hmotnost, tak plod narozený 22+0 a výše</a:t>
            </a:r>
          </a:p>
          <a:p>
            <a:pPr marL="0" indent="0">
              <a:buNone/>
            </a:pPr>
            <a:r>
              <a:rPr lang="cs-CZ" dirty="0"/>
              <a:t>Pokud ani to nelze určit, tak min. 25cm dlouhý</a:t>
            </a:r>
          </a:p>
        </p:txBody>
      </p:sp>
    </p:spTree>
    <p:extLst>
      <p:ext uri="{BB962C8B-B14F-4D97-AF65-F5344CB8AC3E}">
        <p14:creationId xmlns:p14="http://schemas.microsoft.com/office/powerpoint/2010/main" val="36033041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2579F82-6D34-1022-66EF-DF3E9BF3F852}"/>
              </a:ext>
            </a:extLst>
          </p:cNvPr>
          <p:cNvSpPr>
            <a:spLocks noGrp="1"/>
          </p:cNvSpPr>
          <p:nvPr>
            <p:ph idx="1"/>
          </p:nvPr>
        </p:nvSpPr>
        <p:spPr>
          <a:xfrm>
            <a:off x="609600" y="546265"/>
            <a:ext cx="10972800" cy="5579901"/>
          </a:xfrm>
        </p:spPr>
        <p:txBody>
          <a:bodyPr>
            <a:normAutofit fontScale="92500" lnSpcReduction="20000"/>
          </a:bodyPr>
          <a:lstStyle/>
          <a:p>
            <a:r>
              <a:rPr lang="cs-CZ" sz="3100" dirty="0"/>
              <a:t>Nezavádíme do kosti, která byla punktována v posledních 48hod</a:t>
            </a:r>
          </a:p>
          <a:p>
            <a:r>
              <a:rPr lang="cs-CZ" sz="3100" dirty="0"/>
              <a:t>Nelze použít místo distálně od fraktury či od zdroje velkého krvácení</a:t>
            </a:r>
          </a:p>
          <a:p>
            <a:pPr marL="514350" indent="-514350">
              <a:buFont typeface="+mj-lt"/>
              <a:buAutoNum type="arabicPeriod"/>
            </a:pPr>
            <a:r>
              <a:rPr lang="cs-CZ" sz="3100" dirty="0"/>
              <a:t>Příprava pomůcek, lokalizace místa vpichu, imobilizace končetiny</a:t>
            </a:r>
          </a:p>
          <a:p>
            <a:pPr marL="514350" indent="-514350">
              <a:buFont typeface="+mj-lt"/>
              <a:buAutoNum type="arabicPeriod"/>
            </a:pPr>
            <a:r>
              <a:rPr lang="cs-CZ" sz="3100" dirty="0"/>
              <a:t>Dezinfekce místa vpichu</a:t>
            </a:r>
          </a:p>
          <a:p>
            <a:pPr marL="514350" indent="-514350">
              <a:buFont typeface="+mj-lt"/>
              <a:buAutoNum type="arabicPeriod"/>
            </a:pPr>
            <a:r>
              <a:rPr lang="cs-CZ" sz="3100" dirty="0"/>
              <a:t>Pod úhlem 90</a:t>
            </a:r>
            <a:r>
              <a:rPr lang="cs-CZ" sz="3100" i="0" u="none" strike="noStrike" dirty="0">
                <a:effectLst/>
              </a:rPr>
              <a:t>° (45° u humeru) propíchnout kůži a podkoží jehlou až ke kosti bez stisknutí spouště (1 černý proužek pořád vidíme)</a:t>
            </a:r>
          </a:p>
          <a:p>
            <a:pPr marL="514350" indent="-514350">
              <a:buFont typeface="+mj-lt"/>
              <a:buAutoNum type="arabicPeriod"/>
            </a:pPr>
            <a:r>
              <a:rPr lang="cs-CZ" sz="3100" dirty="0"/>
              <a:t>Stisknout spoušť vrtačky a mírným tlakem vrtat až do pocitu změny odporu</a:t>
            </a:r>
          </a:p>
          <a:p>
            <a:pPr marL="514350" indent="-514350">
              <a:buFont typeface="+mj-lt"/>
              <a:buAutoNum type="arabicPeriod"/>
            </a:pPr>
            <a:r>
              <a:rPr lang="cs-CZ" sz="3100" dirty="0"/>
              <a:t>Odstranění trokaru, připojení propláchnuté </a:t>
            </a:r>
            <a:r>
              <a:rPr lang="cs-CZ" sz="3100" dirty="0" err="1"/>
              <a:t>prodlužovaíc</a:t>
            </a:r>
            <a:r>
              <a:rPr lang="cs-CZ" sz="3100" dirty="0"/>
              <a:t> hadičky, sterilní krytí</a:t>
            </a:r>
          </a:p>
          <a:p>
            <a:pPr marL="514350" indent="-514350">
              <a:buFont typeface="+mj-lt"/>
              <a:buAutoNum type="arabicPeriod"/>
            </a:pPr>
            <a:r>
              <a:rPr lang="cs-CZ" sz="3100" dirty="0"/>
              <a:t>Aspirace krve</a:t>
            </a:r>
          </a:p>
          <a:p>
            <a:pPr marL="514350" indent="-514350">
              <a:buFont typeface="+mj-lt"/>
              <a:buAutoNum type="arabicPeriod"/>
            </a:pPr>
            <a:r>
              <a:rPr lang="cs-CZ" sz="3100" dirty="0"/>
              <a:t>Proplach dutiny úvodním bolusem 2-10ml FR 1/1 (kontrola objemu lýtka či jiných známek </a:t>
            </a:r>
            <a:r>
              <a:rPr lang="cs-CZ" sz="3100" dirty="0" err="1"/>
              <a:t>intravazace</a:t>
            </a:r>
            <a:r>
              <a:rPr lang="cs-CZ" sz="3100" dirty="0"/>
              <a:t>)</a:t>
            </a:r>
          </a:p>
          <a:p>
            <a:pPr marL="0" indent="0">
              <a:buNone/>
            </a:pPr>
            <a:endParaRPr lang="cs-CZ" dirty="0"/>
          </a:p>
        </p:txBody>
      </p:sp>
    </p:spTree>
    <p:extLst>
      <p:ext uri="{BB962C8B-B14F-4D97-AF65-F5344CB8AC3E}">
        <p14:creationId xmlns:p14="http://schemas.microsoft.com/office/powerpoint/2010/main" val="28556621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FBF3D5E-CFDD-CDAD-51E9-E518986600B8}"/>
              </a:ext>
            </a:extLst>
          </p:cNvPr>
          <p:cNvSpPr>
            <a:spLocks noGrp="1"/>
          </p:cNvSpPr>
          <p:nvPr>
            <p:ph idx="1"/>
          </p:nvPr>
        </p:nvSpPr>
        <p:spPr>
          <a:xfrm>
            <a:off x="609600" y="439387"/>
            <a:ext cx="10972800" cy="5686779"/>
          </a:xfrm>
        </p:spPr>
        <p:txBody>
          <a:bodyPr/>
          <a:lstStyle/>
          <a:p>
            <a:r>
              <a:rPr lang="cs-CZ" dirty="0"/>
              <a:t>Můžeme podávat všechny léky, roztoky, krevní deriváty, které podáváme </a:t>
            </a:r>
            <a:r>
              <a:rPr lang="cs-CZ" dirty="0" err="1"/>
              <a:t>i.v</a:t>
            </a:r>
            <a:r>
              <a:rPr lang="cs-CZ" dirty="0"/>
              <a:t>.</a:t>
            </a:r>
          </a:p>
          <a:p>
            <a:r>
              <a:rPr lang="cs-CZ" dirty="0"/>
              <a:t>Po podání každého léky proplach bolusem 2-10ml FR 1/1</a:t>
            </a:r>
          </a:p>
          <a:p>
            <a:r>
              <a:rPr lang="cs-CZ" dirty="0"/>
              <a:t>Aspirovanou krev je možno použít k vyšetření</a:t>
            </a:r>
          </a:p>
          <a:p>
            <a:r>
              <a:rPr lang="cs-CZ" dirty="0"/>
              <a:t>V případě dítěte při vědomí – nutná analgezie – podání léků je velmi bolestivé! ☛ 0,5mg/kg lidokainu velmi pomalu a potom 60s počkat, poté opět proplach FR 1/1</a:t>
            </a:r>
          </a:p>
          <a:p>
            <a:r>
              <a:rPr lang="cs-CZ" dirty="0"/>
              <a:t>Jehlu odstraňujeme do 48hod</a:t>
            </a:r>
          </a:p>
          <a:p>
            <a:r>
              <a:rPr lang="cs-CZ" dirty="0"/>
              <a:t>Komplikace: záněty kůže a podkoží, abscesy, osteomyelitida</a:t>
            </a:r>
          </a:p>
        </p:txBody>
      </p:sp>
    </p:spTree>
    <p:extLst>
      <p:ext uri="{BB962C8B-B14F-4D97-AF65-F5344CB8AC3E}">
        <p14:creationId xmlns:p14="http://schemas.microsoft.com/office/powerpoint/2010/main" val="8322918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DD0266-808A-F18A-3952-F63C70AF31DB}"/>
              </a:ext>
            </a:extLst>
          </p:cNvPr>
          <p:cNvSpPr>
            <a:spLocks noGrp="1"/>
          </p:cNvSpPr>
          <p:nvPr>
            <p:ph type="title"/>
          </p:nvPr>
        </p:nvSpPr>
        <p:spPr/>
        <p:txBody>
          <a:bodyPr/>
          <a:lstStyle/>
          <a:p>
            <a:r>
              <a:rPr lang="cs-CZ" dirty="0"/>
              <a:t>CŽK – centrální žilní </a:t>
            </a:r>
            <a:r>
              <a:rPr lang="cs-CZ" dirty="0" err="1"/>
              <a:t>kanylace</a:t>
            </a:r>
            <a:endParaRPr lang="cs-CZ" dirty="0"/>
          </a:p>
        </p:txBody>
      </p:sp>
      <p:sp>
        <p:nvSpPr>
          <p:cNvPr id="3" name="Zástupný obsah 2">
            <a:extLst>
              <a:ext uri="{FF2B5EF4-FFF2-40B4-BE49-F238E27FC236}">
                <a16:creationId xmlns:a16="http://schemas.microsoft.com/office/drawing/2014/main" id="{53F66E5C-C19A-B3BB-BEA2-54F776BD06AF}"/>
              </a:ext>
            </a:extLst>
          </p:cNvPr>
          <p:cNvSpPr>
            <a:spLocks noGrp="1"/>
          </p:cNvSpPr>
          <p:nvPr>
            <p:ph idx="1"/>
          </p:nvPr>
        </p:nvSpPr>
        <p:spPr/>
        <p:txBody>
          <a:bodyPr>
            <a:normAutofit fontScale="92500" lnSpcReduction="10000"/>
          </a:bodyPr>
          <a:lstStyle/>
          <a:p>
            <a:r>
              <a:rPr lang="cs-CZ" dirty="0"/>
              <a:t>Perkutánní punkce velkého žilního kmene – kvalitní vstup pro intenzivní a resuscitační péči (nepoužívá se v PNP)</a:t>
            </a:r>
          </a:p>
          <a:p>
            <a:pPr marL="514350" indent="-514350">
              <a:buFont typeface="+mj-lt"/>
              <a:buAutoNum type="arabicPeriod"/>
            </a:pPr>
            <a:r>
              <a:rPr lang="cs-CZ" dirty="0"/>
              <a:t>Podávání krve a roztoků velké ztráty intravaskulárního objemu (polytrauma, popálení, ileus atd.)</a:t>
            </a:r>
          </a:p>
          <a:p>
            <a:pPr marL="514350" indent="-514350">
              <a:buFont typeface="+mj-lt"/>
              <a:buAutoNum type="arabicPeriod"/>
            </a:pPr>
            <a:r>
              <a:rPr lang="cs-CZ" dirty="0"/>
              <a:t>Podání léků, které nelze aplikovat do PŽK </a:t>
            </a:r>
          </a:p>
          <a:p>
            <a:pPr marL="514350" indent="-514350">
              <a:buFont typeface="+mj-lt"/>
              <a:buAutoNum type="arabicPeriod"/>
            </a:pPr>
            <a:r>
              <a:rPr lang="cs-CZ" dirty="0"/>
              <a:t>Podání hypertonických roztoků</a:t>
            </a:r>
          </a:p>
          <a:p>
            <a:pPr marL="514350" indent="-514350">
              <a:buFont typeface="+mj-lt"/>
              <a:buAutoNum type="arabicPeriod"/>
            </a:pPr>
            <a:r>
              <a:rPr lang="cs-CZ" dirty="0"/>
              <a:t>Měření centrálního žilního tlaku</a:t>
            </a:r>
          </a:p>
          <a:p>
            <a:pPr marL="514350" indent="-514350">
              <a:buFont typeface="+mj-lt"/>
              <a:buAutoNum type="arabicPeriod"/>
            </a:pPr>
            <a:r>
              <a:rPr lang="cs-CZ" dirty="0"/>
              <a:t>Měření srdečního výdeje (</a:t>
            </a:r>
            <a:r>
              <a:rPr lang="cs-CZ" dirty="0" err="1"/>
              <a:t>Schwanův-Ganzův</a:t>
            </a:r>
            <a:r>
              <a:rPr lang="cs-CZ" dirty="0"/>
              <a:t> katétr)</a:t>
            </a:r>
          </a:p>
          <a:p>
            <a:pPr marL="514350" indent="-514350">
              <a:buFont typeface="+mj-lt"/>
              <a:buAutoNum type="arabicPeriod"/>
            </a:pPr>
            <a:r>
              <a:rPr lang="cs-CZ" dirty="0"/>
              <a:t>Možnost odsátí případné vzduchové embolie</a:t>
            </a:r>
          </a:p>
        </p:txBody>
      </p:sp>
    </p:spTree>
    <p:extLst>
      <p:ext uri="{BB962C8B-B14F-4D97-AF65-F5344CB8AC3E}">
        <p14:creationId xmlns:p14="http://schemas.microsoft.com/office/powerpoint/2010/main" val="32202456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F6DC21-E7D3-DD4F-4D96-79252B686902}"/>
              </a:ext>
            </a:extLst>
          </p:cNvPr>
          <p:cNvSpPr>
            <a:spLocks noGrp="1"/>
          </p:cNvSpPr>
          <p:nvPr>
            <p:ph type="title"/>
          </p:nvPr>
        </p:nvSpPr>
        <p:spPr/>
        <p:txBody>
          <a:bodyPr/>
          <a:lstStyle/>
          <a:p>
            <a:r>
              <a:rPr lang="cs-CZ" dirty="0"/>
              <a:t>Postup zavedení CŽK</a:t>
            </a:r>
          </a:p>
        </p:txBody>
      </p:sp>
      <p:sp>
        <p:nvSpPr>
          <p:cNvPr id="3" name="Zástupný obsah 2">
            <a:extLst>
              <a:ext uri="{FF2B5EF4-FFF2-40B4-BE49-F238E27FC236}">
                <a16:creationId xmlns:a16="http://schemas.microsoft.com/office/drawing/2014/main" id="{B584F8D2-9AC7-7595-A755-1BDFEF36FD54}"/>
              </a:ext>
            </a:extLst>
          </p:cNvPr>
          <p:cNvSpPr>
            <a:spLocks noGrp="1"/>
          </p:cNvSpPr>
          <p:nvPr>
            <p:ph idx="1"/>
          </p:nvPr>
        </p:nvSpPr>
        <p:spPr/>
        <p:txBody>
          <a:bodyPr/>
          <a:lstStyle/>
          <a:p>
            <a:r>
              <a:rPr lang="cs-CZ" dirty="0"/>
              <a:t>Modifikace </a:t>
            </a:r>
            <a:r>
              <a:rPr lang="cs-CZ" dirty="0" err="1"/>
              <a:t>Seldingerovy</a:t>
            </a:r>
            <a:r>
              <a:rPr lang="cs-CZ" dirty="0"/>
              <a:t> metody + UZ asistence</a:t>
            </a:r>
          </a:p>
          <a:p>
            <a:r>
              <a:rPr lang="cs-CZ" dirty="0"/>
              <a:t>Žilní kmen punktujeme jehlou, zavedeme drátěný vodič</a:t>
            </a:r>
          </a:p>
          <a:p>
            <a:r>
              <a:rPr lang="cs-CZ" dirty="0"/>
              <a:t>Odstraníme jehlu, po drátě zavedeme dilatátor, pak jej vyměníme za žilní katétr a odstraníme vodič</a:t>
            </a:r>
          </a:p>
          <a:p>
            <a:r>
              <a:rPr lang="cs-CZ" dirty="0"/>
              <a:t>Používáme komerčně dodávané sety</a:t>
            </a:r>
          </a:p>
          <a:p>
            <a:r>
              <a:rPr lang="cs-CZ" dirty="0"/>
              <a:t>Ověření polohy RTG snímkem (někdy s kontrastem)</a:t>
            </a:r>
          </a:p>
        </p:txBody>
      </p:sp>
    </p:spTree>
    <p:extLst>
      <p:ext uri="{BB962C8B-B14F-4D97-AF65-F5344CB8AC3E}">
        <p14:creationId xmlns:p14="http://schemas.microsoft.com/office/powerpoint/2010/main" val="20312813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F2574E-EAF9-FE93-BEAB-CA2A979DD76C}"/>
              </a:ext>
            </a:extLst>
          </p:cNvPr>
          <p:cNvSpPr>
            <a:spLocks noGrp="1"/>
          </p:cNvSpPr>
          <p:nvPr>
            <p:ph type="title"/>
          </p:nvPr>
        </p:nvSpPr>
        <p:spPr/>
        <p:txBody>
          <a:bodyPr/>
          <a:lstStyle/>
          <a:p>
            <a:r>
              <a:rPr lang="cs-CZ" dirty="0"/>
              <a:t>Zvláštní typy CŽK</a:t>
            </a:r>
          </a:p>
        </p:txBody>
      </p:sp>
      <p:sp>
        <p:nvSpPr>
          <p:cNvPr id="3" name="Zástupný obsah 2">
            <a:extLst>
              <a:ext uri="{FF2B5EF4-FFF2-40B4-BE49-F238E27FC236}">
                <a16:creationId xmlns:a16="http://schemas.microsoft.com/office/drawing/2014/main" id="{06E48129-2563-2CBD-7E11-1693FC1B324A}"/>
              </a:ext>
            </a:extLst>
          </p:cNvPr>
          <p:cNvSpPr>
            <a:spLocks noGrp="1"/>
          </p:cNvSpPr>
          <p:nvPr>
            <p:ph idx="1"/>
          </p:nvPr>
        </p:nvSpPr>
        <p:spPr/>
        <p:txBody>
          <a:bodyPr>
            <a:normAutofit/>
          </a:bodyPr>
          <a:lstStyle/>
          <a:p>
            <a:r>
              <a:rPr lang="cs-CZ" sz="2600" dirty="0"/>
              <a:t>Dialyzační CŽK</a:t>
            </a:r>
          </a:p>
          <a:p>
            <a:r>
              <a:rPr lang="cs-CZ" sz="2600" dirty="0"/>
              <a:t>Dlouhodobý CŽK – s manžetou voperovanou do podkoží (fixuje katétr, zamezuje vstupu infekce)</a:t>
            </a:r>
          </a:p>
          <a:p>
            <a:r>
              <a:rPr lang="cs-CZ" sz="2600" dirty="0"/>
              <a:t>CŽK s </a:t>
            </a:r>
            <a:r>
              <a:rPr lang="cs-CZ" sz="2600" dirty="0" err="1"/>
              <a:t>implantabilním</a:t>
            </a:r>
            <a:r>
              <a:rPr lang="cs-CZ" sz="2600" dirty="0"/>
              <a:t> portem</a:t>
            </a:r>
          </a:p>
          <a:p>
            <a:pPr marL="0" indent="0">
              <a:buNone/>
            </a:pPr>
            <a:endParaRPr lang="cs-CZ" sz="2600" dirty="0"/>
          </a:p>
          <a:p>
            <a:pPr marL="0" indent="0">
              <a:buNone/>
            </a:pPr>
            <a:r>
              <a:rPr lang="cs-CZ" sz="2600" dirty="0"/>
              <a:t>Přístupy do centrálního žilního řečiště</a:t>
            </a:r>
          </a:p>
          <a:p>
            <a:r>
              <a:rPr lang="cs-CZ" sz="2600" dirty="0" err="1"/>
              <a:t>V.jugularis</a:t>
            </a:r>
            <a:r>
              <a:rPr lang="cs-CZ" sz="2600" dirty="0"/>
              <a:t> interna</a:t>
            </a:r>
          </a:p>
          <a:p>
            <a:r>
              <a:rPr lang="cs-CZ" sz="2600" dirty="0" err="1"/>
              <a:t>V.subclavia</a:t>
            </a:r>
            <a:endParaRPr lang="cs-CZ" sz="2600" dirty="0"/>
          </a:p>
          <a:p>
            <a:r>
              <a:rPr lang="cs-CZ" sz="2600" dirty="0" err="1"/>
              <a:t>V.femoralis</a:t>
            </a:r>
            <a:endParaRPr lang="cs-CZ" sz="2600" dirty="0"/>
          </a:p>
        </p:txBody>
      </p:sp>
      <p:pic>
        <p:nvPicPr>
          <p:cNvPr id="4" name="Obrázek 3" descr="Venous_Access_Port_Catheter.png"/>
          <p:cNvPicPr>
            <a:picLocks noChangeAspect="1"/>
          </p:cNvPicPr>
          <p:nvPr/>
        </p:nvPicPr>
        <p:blipFill>
          <a:blip r:embed="rId2"/>
          <a:stretch>
            <a:fillRect/>
          </a:stretch>
        </p:blipFill>
        <p:spPr>
          <a:xfrm>
            <a:off x="6672001" y="2718000"/>
            <a:ext cx="5519999" cy="4140000"/>
          </a:xfrm>
          <a:prstGeom prst="rect">
            <a:avLst/>
          </a:prstGeom>
        </p:spPr>
      </p:pic>
    </p:spTree>
    <p:extLst>
      <p:ext uri="{BB962C8B-B14F-4D97-AF65-F5344CB8AC3E}">
        <p14:creationId xmlns:p14="http://schemas.microsoft.com/office/powerpoint/2010/main" val="3716438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82E01D-9A4A-65ED-BAE3-C6B1DE1E4049}"/>
              </a:ext>
            </a:extLst>
          </p:cNvPr>
          <p:cNvSpPr>
            <a:spLocks noGrp="1"/>
          </p:cNvSpPr>
          <p:nvPr>
            <p:ph type="title"/>
          </p:nvPr>
        </p:nvSpPr>
        <p:spPr/>
        <p:txBody>
          <a:bodyPr/>
          <a:lstStyle/>
          <a:p>
            <a:r>
              <a:rPr lang="cs-CZ" dirty="0" err="1"/>
              <a:t>Kanylace</a:t>
            </a:r>
            <a:r>
              <a:rPr lang="cs-CZ" dirty="0"/>
              <a:t> umbilikální žíly</a:t>
            </a:r>
          </a:p>
        </p:txBody>
      </p:sp>
      <p:sp>
        <p:nvSpPr>
          <p:cNvPr id="3" name="Zástupný obsah 2">
            <a:extLst>
              <a:ext uri="{FF2B5EF4-FFF2-40B4-BE49-F238E27FC236}">
                <a16:creationId xmlns:a16="http://schemas.microsoft.com/office/drawing/2014/main" id="{0F17E7CE-AE06-3E1D-27D0-F9808A5E35CC}"/>
              </a:ext>
            </a:extLst>
          </p:cNvPr>
          <p:cNvSpPr>
            <a:spLocks noGrp="1"/>
          </p:cNvSpPr>
          <p:nvPr>
            <p:ph idx="1"/>
          </p:nvPr>
        </p:nvSpPr>
        <p:spPr/>
        <p:txBody>
          <a:bodyPr/>
          <a:lstStyle/>
          <a:p>
            <a:r>
              <a:rPr lang="cs-CZ" dirty="0"/>
              <a:t>Aplikace léků, infuzních roztoků a k výměnné transfuzi u novorozenců</a:t>
            </a:r>
          </a:p>
          <a:p>
            <a:r>
              <a:rPr lang="cs-CZ" dirty="0"/>
              <a:t>Možno až do 7.dne od narození</a:t>
            </a:r>
          </a:p>
          <a:p>
            <a:r>
              <a:rPr lang="cs-CZ" dirty="0"/>
              <a:t>Nevýhoda – vysoké riziko katétrové sepse a chybné polohy katétru komplikované trombózou portální žíly aj.</a:t>
            </a:r>
          </a:p>
          <a:p>
            <a:r>
              <a:rPr lang="cs-CZ" dirty="0"/>
              <a:t>Vždy nutné provést RTG kontrolu polohy</a:t>
            </a:r>
          </a:p>
          <a:p>
            <a:r>
              <a:rPr lang="cs-CZ" dirty="0"/>
              <a:t>Pouze na nezbytně nutnou dobu</a:t>
            </a:r>
          </a:p>
        </p:txBody>
      </p:sp>
    </p:spTree>
    <p:extLst>
      <p:ext uri="{BB962C8B-B14F-4D97-AF65-F5344CB8AC3E}">
        <p14:creationId xmlns:p14="http://schemas.microsoft.com/office/powerpoint/2010/main" val="7695356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070F41-8532-0120-5A83-2B67D284BEDE}"/>
              </a:ext>
            </a:extLst>
          </p:cNvPr>
          <p:cNvSpPr>
            <a:spLocks noGrp="1"/>
          </p:cNvSpPr>
          <p:nvPr>
            <p:ph type="title"/>
          </p:nvPr>
        </p:nvSpPr>
        <p:spPr/>
        <p:txBody>
          <a:bodyPr/>
          <a:lstStyle/>
          <a:p>
            <a:r>
              <a:rPr lang="cs-CZ" dirty="0"/>
              <a:t>Arteriální </a:t>
            </a:r>
            <a:r>
              <a:rPr lang="cs-CZ" dirty="0" err="1"/>
              <a:t>kanylace</a:t>
            </a:r>
            <a:endParaRPr lang="cs-CZ" dirty="0"/>
          </a:p>
        </p:txBody>
      </p:sp>
      <p:sp>
        <p:nvSpPr>
          <p:cNvPr id="3" name="Zástupný obsah 2">
            <a:extLst>
              <a:ext uri="{FF2B5EF4-FFF2-40B4-BE49-F238E27FC236}">
                <a16:creationId xmlns:a16="http://schemas.microsoft.com/office/drawing/2014/main" id="{517BE633-9C39-7250-91F8-78CEFAD2C6E4}"/>
              </a:ext>
            </a:extLst>
          </p:cNvPr>
          <p:cNvSpPr>
            <a:spLocks noGrp="1"/>
          </p:cNvSpPr>
          <p:nvPr>
            <p:ph idx="1"/>
          </p:nvPr>
        </p:nvSpPr>
        <p:spPr/>
        <p:txBody>
          <a:bodyPr/>
          <a:lstStyle/>
          <a:p>
            <a:r>
              <a:rPr lang="cs-CZ" dirty="0"/>
              <a:t>Přímé kontinuální měření TK, odběr arteriální krve (krevní plyny, ABR)</a:t>
            </a:r>
          </a:p>
          <a:p>
            <a:r>
              <a:rPr lang="cs-CZ" dirty="0"/>
              <a:t>Nejčastěji </a:t>
            </a:r>
            <a:r>
              <a:rPr lang="cs-CZ" dirty="0" err="1"/>
              <a:t>a.radialis</a:t>
            </a:r>
            <a:r>
              <a:rPr lang="cs-CZ" dirty="0"/>
              <a:t>, </a:t>
            </a:r>
            <a:r>
              <a:rPr lang="cs-CZ" dirty="0" err="1"/>
              <a:t>i.v</a:t>
            </a:r>
            <a:r>
              <a:rPr lang="cs-CZ" dirty="0"/>
              <a:t>. kanyly - G24 pro novorozence a malé kojence, G22-20 u větších dětí</a:t>
            </a:r>
          </a:p>
          <a:p>
            <a:r>
              <a:rPr lang="cs-CZ" dirty="0"/>
              <a:t>Zavádíme pod úhlem 30-45</a:t>
            </a:r>
            <a:r>
              <a:rPr lang="cs-CZ" b="0" i="0" u="none" strike="noStrike" dirty="0">
                <a:solidFill>
                  <a:srgbClr val="040C28"/>
                </a:solidFill>
                <a:effectLst/>
                <a:latin typeface="Google Sans"/>
              </a:rPr>
              <a:t>°</a:t>
            </a:r>
            <a:endParaRPr lang="cs-CZ" dirty="0"/>
          </a:p>
        </p:txBody>
      </p:sp>
      <p:pic>
        <p:nvPicPr>
          <p:cNvPr id="4" name="Obrázek 3" descr="36-2.jpg"/>
          <p:cNvPicPr>
            <a:picLocks noChangeAspect="1"/>
          </p:cNvPicPr>
          <p:nvPr/>
        </p:nvPicPr>
        <p:blipFill>
          <a:blip r:embed="rId2"/>
          <a:stretch>
            <a:fillRect/>
          </a:stretch>
        </p:blipFill>
        <p:spPr>
          <a:xfrm>
            <a:off x="6063738" y="4026600"/>
            <a:ext cx="5195813" cy="2700000"/>
          </a:xfrm>
          <a:prstGeom prst="rect">
            <a:avLst/>
          </a:prstGeom>
        </p:spPr>
      </p:pic>
    </p:spTree>
    <p:extLst>
      <p:ext uri="{BB962C8B-B14F-4D97-AF65-F5344CB8AC3E}">
        <p14:creationId xmlns:p14="http://schemas.microsoft.com/office/powerpoint/2010/main" val="26076137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57270A-69A8-F5A6-7660-CD2614C6BE95}"/>
              </a:ext>
            </a:extLst>
          </p:cNvPr>
          <p:cNvSpPr>
            <a:spLocks noGrp="1"/>
          </p:cNvSpPr>
          <p:nvPr>
            <p:ph type="title"/>
          </p:nvPr>
        </p:nvSpPr>
        <p:spPr/>
        <p:txBody>
          <a:bodyPr/>
          <a:lstStyle/>
          <a:p>
            <a:r>
              <a:rPr lang="cs-CZ" dirty="0"/>
              <a:t>Alternativní cesty pro podání léčiv</a:t>
            </a:r>
          </a:p>
        </p:txBody>
      </p:sp>
      <p:sp>
        <p:nvSpPr>
          <p:cNvPr id="3" name="Zástupný obsah 2">
            <a:extLst>
              <a:ext uri="{FF2B5EF4-FFF2-40B4-BE49-F238E27FC236}">
                <a16:creationId xmlns:a16="http://schemas.microsoft.com/office/drawing/2014/main" id="{B461E25E-323C-79FF-190C-D7BD055A156C}"/>
              </a:ext>
            </a:extLst>
          </p:cNvPr>
          <p:cNvSpPr>
            <a:spLocks noGrp="1"/>
          </p:cNvSpPr>
          <p:nvPr>
            <p:ph idx="1"/>
          </p:nvPr>
        </p:nvSpPr>
        <p:spPr/>
        <p:txBody>
          <a:bodyPr>
            <a:normAutofit lnSpcReduction="10000"/>
          </a:bodyPr>
          <a:lstStyle/>
          <a:p>
            <a:r>
              <a:rPr lang="cs-CZ" dirty="0"/>
              <a:t>Nebulizace – podání </a:t>
            </a:r>
            <a:r>
              <a:rPr lang="cs-CZ" dirty="0" err="1"/>
              <a:t>bronchodilatancií</a:t>
            </a:r>
            <a:r>
              <a:rPr lang="cs-CZ" dirty="0"/>
              <a:t> (astmatický záchvat, otok dýchacích cest u laryngitis </a:t>
            </a:r>
            <a:r>
              <a:rPr lang="cs-CZ" dirty="0" err="1"/>
              <a:t>acuta</a:t>
            </a:r>
            <a:r>
              <a:rPr lang="cs-CZ" dirty="0"/>
              <a:t>, alergická reakce) – nutná spolupráce a dostatečná dechová aktivita dítěte, ředění léčiv(</a:t>
            </a:r>
            <a:r>
              <a:rPr lang="cs-CZ" dirty="0" err="1"/>
              <a:t>př.adrenalin</a:t>
            </a:r>
            <a:r>
              <a:rPr lang="cs-CZ" dirty="0"/>
              <a:t>, </a:t>
            </a:r>
            <a:r>
              <a:rPr lang="cs-CZ" dirty="0" err="1"/>
              <a:t>ventolin</a:t>
            </a:r>
            <a:r>
              <a:rPr lang="cs-CZ" dirty="0"/>
              <a:t>) fyziologickým roztokem</a:t>
            </a:r>
          </a:p>
          <a:p>
            <a:r>
              <a:rPr lang="cs-CZ" dirty="0" err="1"/>
              <a:t>Intranazální</a:t>
            </a:r>
            <a:r>
              <a:rPr lang="cs-CZ" dirty="0"/>
              <a:t> aplikace – pro analgosedaci či analgezii, celková dávka se rozdělí do obou nosních dírek (v maximálním objemu 0,5-1ml), poté ležet, </a:t>
            </a:r>
            <a:r>
              <a:rPr lang="cs-CZ" dirty="0" err="1"/>
              <a:t>př.midazolam</a:t>
            </a:r>
            <a:r>
              <a:rPr lang="cs-CZ" dirty="0"/>
              <a:t>, </a:t>
            </a:r>
            <a:r>
              <a:rPr lang="cs-CZ" dirty="0" err="1"/>
              <a:t>ketamin</a:t>
            </a:r>
            <a:endParaRPr lang="cs-CZ" dirty="0"/>
          </a:p>
          <a:p>
            <a:r>
              <a:rPr lang="cs-CZ" dirty="0"/>
              <a:t>Rektální podání – </a:t>
            </a:r>
            <a:r>
              <a:rPr lang="cs-CZ" dirty="0" err="1"/>
              <a:t>při.diazepam</a:t>
            </a:r>
            <a:r>
              <a:rPr lang="cs-CZ" dirty="0"/>
              <a:t> při křečovém stavu 5mg u dětí do 15kg, u dětí nad 15kg 10mg Diazepamu</a:t>
            </a:r>
          </a:p>
        </p:txBody>
      </p:sp>
    </p:spTree>
    <p:extLst>
      <p:ext uri="{BB962C8B-B14F-4D97-AF65-F5344CB8AC3E}">
        <p14:creationId xmlns:p14="http://schemas.microsoft.com/office/powerpoint/2010/main" val="1007689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Urgentní stavy – část I.</a:t>
            </a:r>
          </a:p>
        </p:txBody>
      </p:sp>
      <p:pic>
        <p:nvPicPr>
          <p:cNvPr id="5" name="Obrázek 4" descr="Emergency-situations-.png"/>
          <p:cNvPicPr>
            <a:picLocks noChangeAspect="1"/>
          </p:cNvPicPr>
          <p:nvPr/>
        </p:nvPicPr>
        <p:blipFill>
          <a:blip r:embed="rId2"/>
          <a:stretch>
            <a:fillRect/>
          </a:stretch>
        </p:blipFill>
        <p:spPr>
          <a:xfrm>
            <a:off x="2096000" y="1314714"/>
            <a:ext cx="8000001" cy="4228572"/>
          </a:xfrm>
          <a:prstGeom prst="rect">
            <a:avLst/>
          </a:prstGeom>
        </p:spPr>
      </p:pic>
      <p:sp>
        <p:nvSpPr>
          <p:cNvPr id="6" name="Obdélník 5"/>
          <p:cNvSpPr/>
          <p:nvPr/>
        </p:nvSpPr>
        <p:spPr>
          <a:xfrm>
            <a:off x="5414682" y="3765176"/>
            <a:ext cx="1362636" cy="251012"/>
          </a:xfrm>
          <a:prstGeom prst="rect">
            <a:avLst/>
          </a:prstGeom>
          <a:solidFill>
            <a:srgbClr val="F8F8F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Zaoblený obdélník 3">
            <a:extLst>
              <a:ext uri="{FF2B5EF4-FFF2-40B4-BE49-F238E27FC236}">
                <a16:creationId xmlns:a16="http://schemas.microsoft.com/office/drawing/2014/main" id="{78FC9877-A7A6-1C75-540F-3496B171D485}"/>
              </a:ext>
            </a:extLst>
          </p:cNvPr>
          <p:cNvSpPr/>
          <p:nvPr/>
        </p:nvSpPr>
        <p:spPr>
          <a:xfrm>
            <a:off x="4613564" y="2673927"/>
            <a:ext cx="3034145" cy="13422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Akronym MIST  /  AMPLE</a:t>
            </a:r>
          </a:p>
        </p:txBody>
      </p:sp>
      <p:sp>
        <p:nvSpPr>
          <p:cNvPr id="3" name="Zástupný symbol pro obsah 2"/>
          <p:cNvSpPr>
            <a:spLocks noGrp="1"/>
          </p:cNvSpPr>
          <p:nvPr>
            <p:ph idx="1"/>
          </p:nvPr>
        </p:nvSpPr>
        <p:spPr>
          <a:xfrm>
            <a:off x="609600" y="1434353"/>
            <a:ext cx="10972800" cy="4691813"/>
          </a:xfrm>
        </p:spPr>
        <p:txBody>
          <a:bodyPr>
            <a:normAutofit fontScale="92500" lnSpcReduction="10000"/>
          </a:bodyPr>
          <a:lstStyle/>
          <a:p>
            <a:pPr>
              <a:buNone/>
            </a:pPr>
            <a:r>
              <a:rPr lang="cs-CZ" dirty="0" err="1"/>
              <a:t>Info</a:t>
            </a:r>
            <a:r>
              <a:rPr lang="cs-CZ" dirty="0"/>
              <a:t> od pacienta/svědků</a:t>
            </a:r>
          </a:p>
          <a:p>
            <a:pPr>
              <a:buNone/>
            </a:pPr>
            <a:endParaRPr lang="cs-CZ" dirty="0"/>
          </a:p>
          <a:p>
            <a:pPr>
              <a:buNone/>
            </a:pPr>
            <a:r>
              <a:rPr lang="cs-CZ" dirty="0"/>
              <a:t>MIST							AMPLE</a:t>
            </a:r>
          </a:p>
          <a:p>
            <a:pPr>
              <a:buNone/>
            </a:pPr>
            <a:r>
              <a:rPr lang="cs-CZ" dirty="0"/>
              <a:t>								</a:t>
            </a:r>
          </a:p>
          <a:p>
            <a:pPr>
              <a:buNone/>
            </a:pPr>
            <a:r>
              <a:rPr lang="cs-CZ" dirty="0"/>
              <a:t>M	 - </a:t>
            </a:r>
            <a:r>
              <a:rPr lang="cs-CZ" dirty="0" err="1"/>
              <a:t>mechanism</a:t>
            </a:r>
            <a:r>
              <a:rPr lang="cs-CZ" dirty="0"/>
              <a:t> </a:t>
            </a:r>
            <a:r>
              <a:rPr lang="cs-CZ" dirty="0" err="1"/>
              <a:t>of</a:t>
            </a:r>
            <a:r>
              <a:rPr lang="cs-CZ" dirty="0"/>
              <a:t> </a:t>
            </a:r>
            <a:r>
              <a:rPr lang="cs-CZ" dirty="0" err="1"/>
              <a:t>injury</a:t>
            </a:r>
            <a:r>
              <a:rPr lang="cs-CZ" dirty="0"/>
              <a:t>			A - </a:t>
            </a:r>
            <a:r>
              <a:rPr lang="cs-CZ" dirty="0" err="1"/>
              <a:t>allergies</a:t>
            </a:r>
            <a:endParaRPr lang="cs-CZ" dirty="0"/>
          </a:p>
          <a:p>
            <a:pPr>
              <a:buNone/>
            </a:pPr>
            <a:r>
              <a:rPr lang="cs-CZ" dirty="0"/>
              <a:t>I - </a:t>
            </a:r>
            <a:r>
              <a:rPr lang="cs-CZ" dirty="0" err="1"/>
              <a:t>injury</a:t>
            </a:r>
            <a:r>
              <a:rPr lang="cs-CZ" dirty="0"/>
              <a:t>						M - </a:t>
            </a:r>
            <a:r>
              <a:rPr lang="cs-CZ" dirty="0" err="1"/>
              <a:t>medications</a:t>
            </a:r>
            <a:endParaRPr lang="cs-CZ" dirty="0"/>
          </a:p>
          <a:p>
            <a:pPr>
              <a:buNone/>
            </a:pPr>
            <a:r>
              <a:rPr lang="cs-CZ" dirty="0"/>
              <a:t>S - </a:t>
            </a:r>
            <a:r>
              <a:rPr lang="cs-CZ" dirty="0" err="1"/>
              <a:t>signs</a:t>
            </a:r>
            <a:r>
              <a:rPr lang="cs-CZ" dirty="0"/>
              <a:t>						P – past </a:t>
            </a:r>
            <a:r>
              <a:rPr lang="cs-CZ" dirty="0" err="1"/>
              <a:t>medical</a:t>
            </a:r>
            <a:r>
              <a:rPr lang="cs-CZ" dirty="0"/>
              <a:t> </a:t>
            </a:r>
            <a:r>
              <a:rPr lang="cs-CZ" dirty="0" err="1"/>
              <a:t>history</a:t>
            </a:r>
            <a:endParaRPr lang="cs-CZ" dirty="0"/>
          </a:p>
          <a:p>
            <a:pPr>
              <a:buNone/>
            </a:pPr>
            <a:r>
              <a:rPr lang="cs-CZ" dirty="0"/>
              <a:t>T - </a:t>
            </a:r>
            <a:r>
              <a:rPr lang="cs-CZ" dirty="0" err="1"/>
              <a:t>treatment</a:t>
            </a:r>
            <a:r>
              <a:rPr lang="cs-CZ" dirty="0"/>
              <a:t>					L – last </a:t>
            </a:r>
            <a:r>
              <a:rPr lang="cs-CZ" dirty="0" err="1"/>
              <a:t>meal</a:t>
            </a:r>
            <a:r>
              <a:rPr lang="cs-CZ" dirty="0"/>
              <a:t>									E - </a:t>
            </a:r>
            <a:r>
              <a:rPr lang="cs-CZ" dirty="0" err="1"/>
              <a:t>events</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A82D5A-3F30-406C-136B-E5FA81313E33}"/>
              </a:ext>
            </a:extLst>
          </p:cNvPr>
          <p:cNvSpPr>
            <a:spLocks noGrp="1"/>
          </p:cNvSpPr>
          <p:nvPr>
            <p:ph type="title"/>
          </p:nvPr>
        </p:nvSpPr>
        <p:spPr/>
        <p:txBody>
          <a:bodyPr/>
          <a:lstStyle/>
          <a:p>
            <a:r>
              <a:rPr lang="cs-CZ" dirty="0"/>
              <a:t>Základní demografie v pediatrii</a:t>
            </a:r>
          </a:p>
        </p:txBody>
      </p:sp>
      <p:sp>
        <p:nvSpPr>
          <p:cNvPr id="3" name="Zástupný obsah 2">
            <a:extLst>
              <a:ext uri="{FF2B5EF4-FFF2-40B4-BE49-F238E27FC236}">
                <a16:creationId xmlns:a16="http://schemas.microsoft.com/office/drawing/2014/main" id="{74CA3993-FFDD-5E07-898B-DE79CC102208}"/>
              </a:ext>
            </a:extLst>
          </p:cNvPr>
          <p:cNvSpPr>
            <a:spLocks noGrp="1"/>
          </p:cNvSpPr>
          <p:nvPr>
            <p:ph idx="1"/>
          </p:nvPr>
        </p:nvSpPr>
        <p:spPr/>
        <p:txBody>
          <a:bodyPr>
            <a:normAutofit fontScale="92500" lnSpcReduction="10000"/>
          </a:bodyPr>
          <a:lstStyle/>
          <a:p>
            <a:r>
              <a:rPr lang="cs-CZ" dirty="0"/>
              <a:t>Potrat – vypuzení plodu a ostatních částí plodového vejce do 500g</a:t>
            </a:r>
          </a:p>
          <a:p>
            <a:pPr marL="0" indent="0">
              <a:buNone/>
            </a:pPr>
            <a:r>
              <a:rPr lang="cs-CZ" dirty="0"/>
              <a:t>Pokud není možné určit hmotnost, tak to 22+0</a:t>
            </a:r>
          </a:p>
          <a:p>
            <a:pPr marL="0" indent="0">
              <a:buNone/>
            </a:pPr>
            <a:r>
              <a:rPr lang="cs-CZ" dirty="0"/>
              <a:t>Plod je mrtvý (nejeví známka života - dech, puls pupečníku, srdeční akce, pohyb)</a:t>
            </a:r>
          </a:p>
          <a:p>
            <a:pPr marL="0" indent="0">
              <a:buNone/>
            </a:pPr>
            <a:endParaRPr lang="cs-CZ" dirty="0"/>
          </a:p>
          <a:p>
            <a:r>
              <a:rPr lang="cs-CZ" dirty="0"/>
              <a:t>Plodnost – fertilita – průměrný počet potomků na 1 ženu – 1,4 dítěte</a:t>
            </a:r>
          </a:p>
          <a:p>
            <a:pPr marL="0" indent="0">
              <a:buNone/>
            </a:pPr>
            <a:endParaRPr lang="cs-CZ" dirty="0"/>
          </a:p>
          <a:p>
            <a:pPr marL="0" indent="0">
              <a:buNone/>
            </a:pPr>
            <a:r>
              <a:rPr lang="cs-CZ" dirty="0"/>
              <a:t>V ČR se ročně narodí cca 110 00 dětí, průměrný věk matky je 30let</a:t>
            </a:r>
          </a:p>
        </p:txBody>
      </p:sp>
    </p:spTree>
    <p:extLst>
      <p:ext uri="{BB962C8B-B14F-4D97-AF65-F5344CB8AC3E}">
        <p14:creationId xmlns:p14="http://schemas.microsoft.com/office/powerpoint/2010/main" val="19334413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Polytrauma</a:t>
            </a:r>
            <a:endParaRPr lang="cs-CZ" dirty="0"/>
          </a:p>
        </p:txBody>
      </p:sp>
      <p:sp>
        <p:nvSpPr>
          <p:cNvPr id="3" name="Zástupný symbol pro obsah 2"/>
          <p:cNvSpPr>
            <a:spLocks noGrp="1"/>
          </p:cNvSpPr>
          <p:nvPr>
            <p:ph idx="1"/>
          </p:nvPr>
        </p:nvSpPr>
        <p:spPr/>
        <p:txBody>
          <a:bodyPr>
            <a:normAutofit/>
          </a:bodyPr>
          <a:lstStyle/>
          <a:p>
            <a:r>
              <a:rPr lang="cs-CZ" sz="2400" dirty="0"/>
              <a:t>Poranění 2 a více tělesných systémů, z nichž aspoň 1 ohrožuje pacienta na životě</a:t>
            </a:r>
          </a:p>
          <a:p>
            <a:r>
              <a:rPr lang="cs-CZ" sz="2400" dirty="0"/>
              <a:t>Skóre ISS (</a:t>
            </a:r>
            <a:r>
              <a:rPr lang="cs-CZ" sz="2400" dirty="0" err="1"/>
              <a:t>injury</a:t>
            </a:r>
            <a:r>
              <a:rPr lang="cs-CZ" sz="2400" dirty="0"/>
              <a:t> </a:t>
            </a:r>
            <a:r>
              <a:rPr lang="cs-CZ" sz="2400" dirty="0" err="1"/>
              <a:t>severity</a:t>
            </a:r>
            <a:r>
              <a:rPr lang="cs-CZ" sz="2400" dirty="0"/>
              <a:t> </a:t>
            </a:r>
            <a:r>
              <a:rPr lang="cs-CZ" sz="2400" dirty="0" err="1"/>
              <a:t>score</a:t>
            </a:r>
            <a:r>
              <a:rPr lang="cs-CZ" sz="2400" dirty="0"/>
              <a:t>) &gt;16b – ohrožení života (i </a:t>
            </a:r>
            <a:r>
              <a:rPr lang="cs-CZ" sz="2400" dirty="0" err="1"/>
              <a:t>monotrauma</a:t>
            </a:r>
            <a:r>
              <a:rPr lang="cs-CZ" sz="2400" dirty="0"/>
              <a:t>)</a:t>
            </a:r>
          </a:p>
        </p:txBody>
      </p:sp>
      <p:graphicFrame>
        <p:nvGraphicFramePr>
          <p:cNvPr id="4" name="Tabulka 3"/>
          <p:cNvGraphicFramePr>
            <a:graphicFrameLocks noGrp="1"/>
          </p:cNvGraphicFramePr>
          <p:nvPr/>
        </p:nvGraphicFramePr>
        <p:xfrm>
          <a:off x="735104" y="2758141"/>
          <a:ext cx="10130120" cy="3337560"/>
        </p:xfrm>
        <a:graphic>
          <a:graphicData uri="http://schemas.openxmlformats.org/drawingml/2006/table">
            <a:tbl>
              <a:tblPr firstRow="1" bandRow="1">
                <a:tableStyleId>{5C22544A-7EE6-4342-B048-85BDC9FD1C3A}</a:tableStyleId>
              </a:tblPr>
              <a:tblGrid>
                <a:gridCol w="2294967">
                  <a:extLst>
                    <a:ext uri="{9D8B030D-6E8A-4147-A177-3AD203B41FA5}">
                      <a16:colId xmlns:a16="http://schemas.microsoft.com/office/drawing/2014/main" val="20000"/>
                    </a:ext>
                  </a:extLst>
                </a:gridCol>
                <a:gridCol w="3343835">
                  <a:extLst>
                    <a:ext uri="{9D8B030D-6E8A-4147-A177-3AD203B41FA5}">
                      <a16:colId xmlns:a16="http://schemas.microsoft.com/office/drawing/2014/main" val="20001"/>
                    </a:ext>
                  </a:extLst>
                </a:gridCol>
                <a:gridCol w="1958788">
                  <a:extLst>
                    <a:ext uri="{9D8B030D-6E8A-4147-A177-3AD203B41FA5}">
                      <a16:colId xmlns:a16="http://schemas.microsoft.com/office/drawing/2014/main" val="20002"/>
                    </a:ext>
                  </a:extLst>
                </a:gridCol>
                <a:gridCol w="2532530">
                  <a:extLst>
                    <a:ext uri="{9D8B030D-6E8A-4147-A177-3AD203B41FA5}">
                      <a16:colId xmlns:a16="http://schemas.microsoft.com/office/drawing/2014/main" val="20003"/>
                    </a:ext>
                  </a:extLst>
                </a:gridCol>
              </a:tblGrid>
              <a:tr h="370840">
                <a:tc gridSpan="4">
                  <a:txBody>
                    <a:bodyPr/>
                    <a:lstStyle/>
                    <a:p>
                      <a:pPr algn="l"/>
                      <a:r>
                        <a:rPr lang="cs-CZ" dirty="0"/>
                        <a:t>ISS</a:t>
                      </a:r>
                      <a:r>
                        <a:rPr lang="cs-CZ" baseline="0" dirty="0"/>
                        <a:t> = součet druhých </a:t>
                      </a:r>
                      <a:r>
                        <a:rPr lang="cs-CZ" baseline="0" dirty="0" err="1"/>
                        <a:t>mocnic</a:t>
                      </a:r>
                      <a:r>
                        <a:rPr lang="cs-CZ" baseline="0" dirty="0"/>
                        <a:t> tří nejvyšších AIS, tedy a</a:t>
                      </a:r>
                      <a:r>
                        <a:rPr lang="cs-CZ" baseline="30000" dirty="0"/>
                        <a:t>2</a:t>
                      </a:r>
                      <a:r>
                        <a:rPr lang="cs-CZ" baseline="0" dirty="0"/>
                        <a:t> +</a:t>
                      </a:r>
                      <a:r>
                        <a:rPr lang="cs-CZ" baseline="30000" dirty="0"/>
                        <a:t>2</a:t>
                      </a:r>
                      <a:r>
                        <a:rPr lang="cs-CZ" baseline="0" dirty="0"/>
                        <a:t> +c</a:t>
                      </a:r>
                      <a:r>
                        <a:rPr lang="cs-CZ" baseline="30000" dirty="0"/>
                        <a:t>2</a:t>
                      </a:r>
                    </a:p>
                  </a:txBody>
                  <a:tcPr/>
                </a:tc>
                <a:tc hMerge="1">
                  <a:txBody>
                    <a:bodyPr/>
                    <a:lstStyle/>
                    <a:p>
                      <a:pPr algn="l"/>
                      <a:endParaRPr lang="cs-CZ" dirty="0"/>
                    </a:p>
                  </a:txBody>
                  <a:tcPr/>
                </a:tc>
                <a:tc hMerge="1">
                  <a:txBody>
                    <a:bodyPr/>
                    <a:lstStyle/>
                    <a:p>
                      <a:pPr algn="l"/>
                      <a:endParaRPr lang="cs-CZ" dirty="0"/>
                    </a:p>
                  </a:txBody>
                  <a:tcPr/>
                </a:tc>
                <a:tc hMerge="1">
                  <a:txBody>
                    <a:bodyPr/>
                    <a:lstStyle/>
                    <a:p>
                      <a:pPr algn="l"/>
                      <a:endParaRPr lang="cs-CZ" dirty="0"/>
                    </a:p>
                  </a:txBody>
                  <a:tcPr/>
                </a:tc>
                <a:extLst>
                  <a:ext uri="{0D108BD9-81ED-4DB2-BD59-A6C34878D82A}">
                    <a16:rowId xmlns:a16="http://schemas.microsoft.com/office/drawing/2014/main" val="10000"/>
                  </a:ext>
                </a:extLst>
              </a:tr>
              <a:tr h="370840">
                <a:tc>
                  <a:txBody>
                    <a:bodyPr/>
                    <a:lstStyle/>
                    <a:p>
                      <a:pPr algn="l"/>
                      <a:r>
                        <a:rPr lang="cs-CZ" dirty="0"/>
                        <a:t>Region</a:t>
                      </a:r>
                    </a:p>
                  </a:txBody>
                  <a:tcPr/>
                </a:tc>
                <a:tc>
                  <a:txBody>
                    <a:bodyPr/>
                    <a:lstStyle/>
                    <a:p>
                      <a:pPr algn="l"/>
                      <a:r>
                        <a:rPr lang="cs-CZ" dirty="0"/>
                        <a:t>Popis poranění</a:t>
                      </a:r>
                    </a:p>
                  </a:txBody>
                  <a:tcPr/>
                </a:tc>
                <a:tc>
                  <a:txBody>
                    <a:bodyPr/>
                    <a:lstStyle/>
                    <a:p>
                      <a:pPr algn="l"/>
                      <a:r>
                        <a:rPr lang="cs-CZ" dirty="0"/>
                        <a:t>Hodnosta AIS</a:t>
                      </a:r>
                    </a:p>
                  </a:txBody>
                  <a:tcPr/>
                </a:tc>
                <a:tc>
                  <a:txBody>
                    <a:bodyPr/>
                    <a:lstStyle/>
                    <a:p>
                      <a:pPr algn="l"/>
                      <a:r>
                        <a:rPr lang="cs-CZ" dirty="0"/>
                        <a:t>Druhá </a:t>
                      </a:r>
                      <a:r>
                        <a:rPr lang="cs-CZ" dirty="0" err="1"/>
                        <a:t>mocnica</a:t>
                      </a:r>
                      <a:r>
                        <a:rPr lang="cs-CZ" dirty="0"/>
                        <a:t> AIS</a:t>
                      </a:r>
                    </a:p>
                  </a:txBody>
                  <a:tcPr/>
                </a:tc>
                <a:extLst>
                  <a:ext uri="{0D108BD9-81ED-4DB2-BD59-A6C34878D82A}">
                    <a16:rowId xmlns:a16="http://schemas.microsoft.com/office/drawing/2014/main" val="10001"/>
                  </a:ext>
                </a:extLst>
              </a:tr>
              <a:tr h="370840">
                <a:tc>
                  <a:txBody>
                    <a:bodyPr/>
                    <a:lstStyle/>
                    <a:p>
                      <a:pPr algn="l"/>
                      <a:r>
                        <a:rPr lang="cs-CZ" dirty="0"/>
                        <a:t>Hlava</a:t>
                      </a:r>
                      <a:r>
                        <a:rPr lang="cs-CZ" baseline="0" dirty="0"/>
                        <a:t> a krk</a:t>
                      </a:r>
                      <a:endParaRPr lang="cs-CZ" dirty="0"/>
                    </a:p>
                  </a:txBody>
                  <a:tcPr/>
                </a:tc>
                <a:tc>
                  <a:txBody>
                    <a:bodyPr/>
                    <a:lstStyle/>
                    <a:p>
                      <a:pPr algn="l"/>
                      <a:r>
                        <a:rPr lang="cs-CZ" dirty="0"/>
                        <a:t>Kontuze mozku</a:t>
                      </a:r>
                    </a:p>
                  </a:txBody>
                  <a:tcPr/>
                </a:tc>
                <a:tc>
                  <a:txBody>
                    <a:bodyPr/>
                    <a:lstStyle/>
                    <a:p>
                      <a:pPr algn="l"/>
                      <a:r>
                        <a:rPr lang="cs-CZ" dirty="0"/>
                        <a:t>3</a:t>
                      </a:r>
                    </a:p>
                  </a:txBody>
                  <a:tcPr/>
                </a:tc>
                <a:tc>
                  <a:txBody>
                    <a:bodyPr/>
                    <a:lstStyle/>
                    <a:p>
                      <a:pPr algn="l"/>
                      <a:r>
                        <a:rPr lang="cs-CZ" dirty="0"/>
                        <a:t>9</a:t>
                      </a:r>
                    </a:p>
                  </a:txBody>
                  <a:tcPr/>
                </a:tc>
                <a:extLst>
                  <a:ext uri="{0D108BD9-81ED-4DB2-BD59-A6C34878D82A}">
                    <a16:rowId xmlns:a16="http://schemas.microsoft.com/office/drawing/2014/main" val="10002"/>
                  </a:ext>
                </a:extLst>
              </a:tr>
              <a:tr h="370840">
                <a:tc>
                  <a:txBody>
                    <a:bodyPr/>
                    <a:lstStyle/>
                    <a:p>
                      <a:pPr algn="l"/>
                      <a:r>
                        <a:rPr lang="cs-CZ" dirty="0"/>
                        <a:t>Obličej</a:t>
                      </a:r>
                    </a:p>
                  </a:txBody>
                  <a:tcPr/>
                </a:tc>
                <a:tc>
                  <a:txBody>
                    <a:bodyPr/>
                    <a:lstStyle/>
                    <a:p>
                      <a:pPr algn="l"/>
                      <a:r>
                        <a:rPr lang="cs-CZ" dirty="0"/>
                        <a:t>Bez poranění</a:t>
                      </a:r>
                    </a:p>
                  </a:txBody>
                  <a:tcPr/>
                </a:tc>
                <a:tc>
                  <a:txBody>
                    <a:bodyPr/>
                    <a:lstStyle/>
                    <a:p>
                      <a:pPr algn="l"/>
                      <a:r>
                        <a:rPr lang="cs-CZ" dirty="0"/>
                        <a:t>0</a:t>
                      </a:r>
                    </a:p>
                  </a:txBody>
                  <a:tcPr/>
                </a:tc>
                <a:tc>
                  <a:txBody>
                    <a:bodyPr/>
                    <a:lstStyle/>
                    <a:p>
                      <a:pPr algn="l"/>
                      <a:r>
                        <a:rPr lang="cs-CZ" dirty="0"/>
                        <a:t>0</a:t>
                      </a:r>
                    </a:p>
                  </a:txBody>
                  <a:tcPr/>
                </a:tc>
                <a:extLst>
                  <a:ext uri="{0D108BD9-81ED-4DB2-BD59-A6C34878D82A}">
                    <a16:rowId xmlns:a16="http://schemas.microsoft.com/office/drawing/2014/main" val="10003"/>
                  </a:ext>
                </a:extLst>
              </a:tr>
              <a:tr h="370840">
                <a:tc>
                  <a:txBody>
                    <a:bodyPr/>
                    <a:lstStyle/>
                    <a:p>
                      <a:pPr algn="l"/>
                      <a:r>
                        <a:rPr lang="cs-CZ" dirty="0"/>
                        <a:t>Hrudník</a:t>
                      </a:r>
                    </a:p>
                  </a:txBody>
                  <a:tcPr/>
                </a:tc>
                <a:tc>
                  <a:txBody>
                    <a:bodyPr/>
                    <a:lstStyle/>
                    <a:p>
                      <a:pPr algn="l"/>
                      <a:r>
                        <a:rPr lang="cs-CZ" dirty="0"/>
                        <a:t>Vlající hrudník</a:t>
                      </a:r>
                    </a:p>
                  </a:txBody>
                  <a:tcPr/>
                </a:tc>
                <a:tc>
                  <a:txBody>
                    <a:bodyPr/>
                    <a:lstStyle/>
                    <a:p>
                      <a:pPr algn="l"/>
                      <a:r>
                        <a:rPr lang="cs-CZ" dirty="0"/>
                        <a:t>4</a:t>
                      </a:r>
                    </a:p>
                  </a:txBody>
                  <a:tcPr/>
                </a:tc>
                <a:tc>
                  <a:txBody>
                    <a:bodyPr/>
                    <a:lstStyle/>
                    <a:p>
                      <a:pPr algn="l"/>
                      <a:r>
                        <a:rPr lang="cs-CZ" dirty="0"/>
                        <a:t>16</a:t>
                      </a:r>
                    </a:p>
                  </a:txBody>
                  <a:tcPr/>
                </a:tc>
                <a:extLst>
                  <a:ext uri="{0D108BD9-81ED-4DB2-BD59-A6C34878D82A}">
                    <a16:rowId xmlns:a16="http://schemas.microsoft.com/office/drawing/2014/main" val="10004"/>
                  </a:ext>
                </a:extLst>
              </a:tr>
              <a:tr h="370840">
                <a:tc>
                  <a:txBody>
                    <a:bodyPr/>
                    <a:lstStyle/>
                    <a:p>
                      <a:pPr algn="l"/>
                      <a:r>
                        <a:rPr lang="cs-CZ" dirty="0"/>
                        <a:t>Břicho</a:t>
                      </a:r>
                    </a:p>
                  </a:txBody>
                  <a:tcPr/>
                </a:tc>
                <a:tc>
                  <a:txBody>
                    <a:bodyPr/>
                    <a:lstStyle/>
                    <a:p>
                      <a:pPr algn="l"/>
                      <a:r>
                        <a:rPr lang="cs-CZ" dirty="0"/>
                        <a:t>Kontuze jater/ruptura sleziny</a:t>
                      </a:r>
                    </a:p>
                  </a:txBody>
                  <a:tcPr/>
                </a:tc>
                <a:tc>
                  <a:txBody>
                    <a:bodyPr/>
                    <a:lstStyle/>
                    <a:p>
                      <a:pPr algn="l"/>
                      <a:r>
                        <a:rPr lang="cs-CZ" dirty="0"/>
                        <a:t>2/5</a:t>
                      </a:r>
                    </a:p>
                  </a:txBody>
                  <a:tcPr/>
                </a:tc>
                <a:tc>
                  <a:txBody>
                    <a:bodyPr/>
                    <a:lstStyle/>
                    <a:p>
                      <a:pPr algn="l"/>
                      <a:r>
                        <a:rPr lang="cs-CZ" dirty="0"/>
                        <a:t>4/25</a:t>
                      </a:r>
                    </a:p>
                  </a:txBody>
                  <a:tcPr/>
                </a:tc>
                <a:extLst>
                  <a:ext uri="{0D108BD9-81ED-4DB2-BD59-A6C34878D82A}">
                    <a16:rowId xmlns:a16="http://schemas.microsoft.com/office/drawing/2014/main" val="10005"/>
                  </a:ext>
                </a:extLst>
              </a:tr>
              <a:tr h="370840">
                <a:tc>
                  <a:txBody>
                    <a:bodyPr/>
                    <a:lstStyle/>
                    <a:p>
                      <a:pPr algn="l"/>
                      <a:r>
                        <a:rPr lang="cs-CZ" dirty="0"/>
                        <a:t>Končetiny</a:t>
                      </a:r>
                    </a:p>
                  </a:txBody>
                  <a:tcPr/>
                </a:tc>
                <a:tc>
                  <a:txBody>
                    <a:bodyPr/>
                    <a:lstStyle/>
                    <a:p>
                      <a:pPr algn="l"/>
                      <a:r>
                        <a:rPr lang="cs-CZ" dirty="0"/>
                        <a:t>Fraktura femuru</a:t>
                      </a:r>
                    </a:p>
                  </a:txBody>
                  <a:tcPr/>
                </a:tc>
                <a:tc>
                  <a:txBody>
                    <a:bodyPr/>
                    <a:lstStyle/>
                    <a:p>
                      <a:pPr algn="l"/>
                      <a:r>
                        <a:rPr lang="cs-CZ" dirty="0"/>
                        <a:t>3</a:t>
                      </a:r>
                    </a:p>
                  </a:txBody>
                  <a:tcPr/>
                </a:tc>
                <a:tc>
                  <a:txBody>
                    <a:bodyPr/>
                    <a:lstStyle/>
                    <a:p>
                      <a:pPr algn="l"/>
                      <a:r>
                        <a:rPr lang="cs-CZ" dirty="0"/>
                        <a:t>9</a:t>
                      </a:r>
                    </a:p>
                  </a:txBody>
                  <a:tcPr/>
                </a:tc>
                <a:extLst>
                  <a:ext uri="{0D108BD9-81ED-4DB2-BD59-A6C34878D82A}">
                    <a16:rowId xmlns:a16="http://schemas.microsoft.com/office/drawing/2014/main" val="10006"/>
                  </a:ext>
                </a:extLst>
              </a:tr>
              <a:tr h="370840">
                <a:tc>
                  <a:txBody>
                    <a:bodyPr/>
                    <a:lstStyle/>
                    <a:p>
                      <a:pPr algn="l"/>
                      <a:r>
                        <a:rPr lang="cs-CZ" dirty="0"/>
                        <a:t>Zevní poranění</a:t>
                      </a:r>
                    </a:p>
                  </a:txBody>
                  <a:tcPr/>
                </a:tc>
                <a:tc>
                  <a:txBody>
                    <a:bodyPr/>
                    <a:lstStyle/>
                    <a:p>
                      <a:pPr algn="l"/>
                      <a:r>
                        <a:rPr lang="cs-CZ" dirty="0"/>
                        <a:t>Bez poranění</a:t>
                      </a:r>
                    </a:p>
                  </a:txBody>
                  <a:tcPr/>
                </a:tc>
                <a:tc>
                  <a:txBody>
                    <a:bodyPr/>
                    <a:lstStyle/>
                    <a:p>
                      <a:pPr algn="l"/>
                      <a:r>
                        <a:rPr lang="cs-CZ" dirty="0"/>
                        <a:t>0</a:t>
                      </a:r>
                    </a:p>
                  </a:txBody>
                  <a:tcPr/>
                </a:tc>
                <a:tc>
                  <a:txBody>
                    <a:bodyPr/>
                    <a:lstStyle/>
                    <a:p>
                      <a:pPr algn="l"/>
                      <a:r>
                        <a:rPr lang="cs-CZ" dirty="0"/>
                        <a:t>0</a:t>
                      </a:r>
                    </a:p>
                  </a:txBody>
                  <a:tcPr/>
                </a:tc>
                <a:extLst>
                  <a:ext uri="{0D108BD9-81ED-4DB2-BD59-A6C34878D82A}">
                    <a16:rowId xmlns:a16="http://schemas.microsoft.com/office/drawing/2014/main" val="10007"/>
                  </a:ext>
                </a:extLst>
              </a:tr>
              <a:tr h="370840">
                <a:tc>
                  <a:txBody>
                    <a:bodyPr/>
                    <a:lstStyle/>
                    <a:p>
                      <a:pPr algn="l"/>
                      <a:r>
                        <a:rPr lang="cs-CZ" dirty="0"/>
                        <a:t>Součet</a:t>
                      </a:r>
                      <a:r>
                        <a:rPr lang="cs-CZ" baseline="0" dirty="0"/>
                        <a:t> a určení ISS</a:t>
                      </a:r>
                      <a:endParaRPr lang="cs-CZ" dirty="0"/>
                    </a:p>
                  </a:txBody>
                  <a:tcPr/>
                </a:tc>
                <a:tc>
                  <a:txBody>
                    <a:bodyPr/>
                    <a:lstStyle/>
                    <a:p>
                      <a:pPr algn="l"/>
                      <a:endParaRPr lang="cs-CZ"/>
                    </a:p>
                  </a:txBody>
                  <a:tcPr/>
                </a:tc>
                <a:tc>
                  <a:txBody>
                    <a:bodyPr/>
                    <a:lstStyle/>
                    <a:p>
                      <a:pPr algn="l"/>
                      <a:endParaRPr lang="cs-CZ"/>
                    </a:p>
                  </a:txBody>
                  <a:tcPr/>
                </a:tc>
                <a:tc>
                  <a:txBody>
                    <a:bodyPr/>
                    <a:lstStyle/>
                    <a:p>
                      <a:pPr algn="l"/>
                      <a:r>
                        <a:rPr lang="cs-CZ" dirty="0"/>
                        <a:t>50</a:t>
                      </a:r>
                    </a:p>
                  </a:txBody>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466165"/>
            <a:ext cx="10972800" cy="5660001"/>
          </a:xfrm>
        </p:spPr>
        <p:txBody>
          <a:bodyPr/>
          <a:lstStyle/>
          <a:p>
            <a:pPr>
              <a:buNone/>
            </a:pPr>
            <a:r>
              <a:rPr lang="cs-CZ" b="1" dirty="0"/>
              <a:t>Poranění:</a:t>
            </a:r>
          </a:p>
          <a:p>
            <a:r>
              <a:rPr lang="cs-CZ" dirty="0"/>
              <a:t>Hlavy</a:t>
            </a:r>
          </a:p>
          <a:p>
            <a:r>
              <a:rPr lang="cs-CZ" dirty="0"/>
              <a:t>Páteře a míchy</a:t>
            </a:r>
          </a:p>
          <a:p>
            <a:r>
              <a:rPr lang="cs-CZ" dirty="0"/>
              <a:t>Hrudníku</a:t>
            </a:r>
          </a:p>
          <a:p>
            <a:r>
              <a:rPr lang="cs-CZ" dirty="0"/>
              <a:t>Břicha</a:t>
            </a:r>
          </a:p>
          <a:p>
            <a:r>
              <a:rPr lang="cs-CZ" dirty="0"/>
              <a:t>Pánve</a:t>
            </a:r>
          </a:p>
          <a:p>
            <a:r>
              <a:rPr lang="cs-CZ" dirty="0"/>
              <a:t>Skeletu končetin</a:t>
            </a:r>
          </a:p>
          <a:p>
            <a:r>
              <a:rPr lang="cs-CZ" dirty="0"/>
              <a:t>Popáleninový úraz</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PNP</a:t>
            </a:r>
          </a:p>
        </p:txBody>
      </p:sp>
      <p:sp>
        <p:nvSpPr>
          <p:cNvPr id="3" name="Zástupný symbol pro obsah 2"/>
          <p:cNvSpPr>
            <a:spLocks noGrp="1"/>
          </p:cNvSpPr>
          <p:nvPr>
            <p:ph idx="1"/>
          </p:nvPr>
        </p:nvSpPr>
        <p:spPr/>
        <p:txBody>
          <a:bodyPr/>
          <a:lstStyle/>
          <a:p>
            <a:r>
              <a:rPr lang="cs-CZ" dirty="0"/>
              <a:t>Přesvědčit se o bezpečnosti prostoru!</a:t>
            </a:r>
          </a:p>
          <a:p>
            <a:r>
              <a:rPr lang="cs-CZ" dirty="0"/>
              <a:t>Určit počet raněných</a:t>
            </a:r>
          </a:p>
          <a:p>
            <a:r>
              <a:rPr lang="cs-CZ" dirty="0"/>
              <a:t>Hledáme další zraněné</a:t>
            </a:r>
          </a:p>
          <a:p>
            <a:r>
              <a:rPr lang="cs-CZ" dirty="0"/>
              <a:t>ABCD(E) algoritmus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801127"/>
          </a:xfrm>
        </p:spPr>
        <p:txBody>
          <a:bodyPr>
            <a:normAutofit/>
          </a:bodyPr>
          <a:lstStyle/>
          <a:p>
            <a:r>
              <a:rPr lang="cs-CZ" sz="2800" dirty="0"/>
              <a:t>ABCDE</a:t>
            </a:r>
          </a:p>
        </p:txBody>
      </p:sp>
      <p:graphicFrame>
        <p:nvGraphicFramePr>
          <p:cNvPr id="4" name="Zástupný symbol pro obsah 3"/>
          <p:cNvGraphicFramePr>
            <a:graphicFrameLocks noGrp="1"/>
          </p:cNvGraphicFramePr>
          <p:nvPr>
            <p:ph idx="1"/>
          </p:nvPr>
        </p:nvGraphicFramePr>
        <p:xfrm>
          <a:off x="1896037" y="927847"/>
          <a:ext cx="8399927" cy="5651999"/>
        </p:xfrm>
        <a:graphic>
          <a:graphicData uri="http://schemas.openxmlformats.org/drawingml/2006/table">
            <a:tbl>
              <a:tblPr firstRow="1" bandRow="1">
                <a:tableStyleId>{5C22544A-7EE6-4342-B048-85BDC9FD1C3A}</a:tableStyleId>
              </a:tblPr>
              <a:tblGrid>
                <a:gridCol w="1992800">
                  <a:extLst>
                    <a:ext uri="{9D8B030D-6E8A-4147-A177-3AD203B41FA5}">
                      <a16:colId xmlns:a16="http://schemas.microsoft.com/office/drawing/2014/main" val="20000"/>
                    </a:ext>
                  </a:extLst>
                </a:gridCol>
                <a:gridCol w="2207163">
                  <a:extLst>
                    <a:ext uri="{9D8B030D-6E8A-4147-A177-3AD203B41FA5}">
                      <a16:colId xmlns:a16="http://schemas.microsoft.com/office/drawing/2014/main" val="20001"/>
                    </a:ext>
                  </a:extLst>
                </a:gridCol>
                <a:gridCol w="2099982">
                  <a:extLst>
                    <a:ext uri="{9D8B030D-6E8A-4147-A177-3AD203B41FA5}">
                      <a16:colId xmlns:a16="http://schemas.microsoft.com/office/drawing/2014/main" val="20002"/>
                    </a:ext>
                  </a:extLst>
                </a:gridCol>
                <a:gridCol w="2099982">
                  <a:extLst>
                    <a:ext uri="{9D8B030D-6E8A-4147-A177-3AD203B41FA5}">
                      <a16:colId xmlns:a16="http://schemas.microsoft.com/office/drawing/2014/main" val="20003"/>
                    </a:ext>
                  </a:extLst>
                </a:gridCol>
              </a:tblGrid>
              <a:tr h="202811">
                <a:tc>
                  <a:txBody>
                    <a:bodyPr/>
                    <a:lstStyle/>
                    <a:p>
                      <a:endParaRPr lang="cs-CZ" sz="1000" dirty="0"/>
                    </a:p>
                  </a:txBody>
                  <a:tcPr marL="46055" marR="46055" marT="23029" marB="23029"/>
                </a:tc>
                <a:tc>
                  <a:txBody>
                    <a:bodyPr/>
                    <a:lstStyle/>
                    <a:p>
                      <a:r>
                        <a:rPr lang="cs-CZ" sz="1000" dirty="0"/>
                        <a:t>Vyšetření</a:t>
                      </a:r>
                    </a:p>
                  </a:txBody>
                  <a:tcPr marL="46055" marR="46055" marT="23029" marB="23029"/>
                </a:tc>
                <a:tc>
                  <a:txBody>
                    <a:bodyPr/>
                    <a:lstStyle/>
                    <a:p>
                      <a:r>
                        <a:rPr lang="cs-CZ" sz="1000" dirty="0"/>
                        <a:t>Intervence</a:t>
                      </a:r>
                    </a:p>
                  </a:txBody>
                  <a:tcPr marL="46055" marR="46055" marT="23029" marB="23029"/>
                </a:tc>
                <a:tc>
                  <a:txBody>
                    <a:bodyPr/>
                    <a:lstStyle/>
                    <a:p>
                      <a:r>
                        <a:rPr lang="cs-CZ" sz="1000" dirty="0"/>
                        <a:t>Cíl</a:t>
                      </a:r>
                    </a:p>
                  </a:txBody>
                  <a:tcPr marL="46055" marR="46055" marT="23029" marB="23029"/>
                </a:tc>
                <a:extLst>
                  <a:ext uri="{0D108BD9-81ED-4DB2-BD59-A6C34878D82A}">
                    <a16:rowId xmlns:a16="http://schemas.microsoft.com/office/drawing/2014/main" val="10000"/>
                  </a:ext>
                </a:extLst>
              </a:tr>
              <a:tr h="516317">
                <a:tc>
                  <a:txBody>
                    <a:bodyPr/>
                    <a:lstStyle/>
                    <a:p>
                      <a:r>
                        <a:rPr lang="cs-CZ" sz="1000" dirty="0" err="1"/>
                        <a:t>Quick</a:t>
                      </a:r>
                      <a:r>
                        <a:rPr lang="cs-CZ" sz="1000" dirty="0"/>
                        <a:t> Look </a:t>
                      </a:r>
                    </a:p>
                    <a:p>
                      <a:r>
                        <a:rPr lang="cs-CZ" sz="1000" dirty="0"/>
                        <a:t>(BBB)</a:t>
                      </a:r>
                    </a:p>
                  </a:txBody>
                  <a:tcPr marL="46055" marR="46055" marT="23029" marB="23029"/>
                </a:tc>
                <a:tc>
                  <a:txBody>
                    <a:bodyPr/>
                    <a:lstStyle/>
                    <a:p>
                      <a:r>
                        <a:rPr lang="cs-CZ" sz="1000" dirty="0"/>
                        <a:t>Chování (</a:t>
                      </a:r>
                      <a:r>
                        <a:rPr lang="cs-CZ" sz="1000" dirty="0" err="1"/>
                        <a:t>Behaviour</a:t>
                      </a:r>
                      <a:r>
                        <a:rPr lang="cs-CZ" sz="1000" dirty="0"/>
                        <a:t>)</a:t>
                      </a:r>
                    </a:p>
                    <a:p>
                      <a:r>
                        <a:rPr lang="cs-CZ" sz="1000" dirty="0"/>
                        <a:t>Dýchání</a:t>
                      </a:r>
                      <a:r>
                        <a:rPr lang="cs-CZ" sz="1000" baseline="0" dirty="0"/>
                        <a:t> (</a:t>
                      </a:r>
                      <a:r>
                        <a:rPr lang="cs-CZ" sz="1000" baseline="0" dirty="0" err="1"/>
                        <a:t>Breathing</a:t>
                      </a:r>
                      <a:r>
                        <a:rPr lang="cs-CZ" sz="1000" baseline="0" dirty="0"/>
                        <a:t>)</a:t>
                      </a:r>
                    </a:p>
                    <a:p>
                      <a:r>
                        <a:rPr lang="cs-CZ" sz="1000" baseline="0" dirty="0"/>
                        <a:t>Barva (Body </a:t>
                      </a:r>
                      <a:r>
                        <a:rPr lang="cs-CZ" sz="1000" baseline="0" dirty="0" err="1"/>
                        <a:t>colour</a:t>
                      </a:r>
                      <a:r>
                        <a:rPr lang="cs-CZ" sz="1000" baseline="0" dirty="0"/>
                        <a:t>)</a:t>
                      </a:r>
                      <a:endParaRPr lang="cs-CZ" sz="1000" dirty="0"/>
                    </a:p>
                  </a:txBody>
                  <a:tcPr marL="46055" marR="46055" marT="23029" marB="23029"/>
                </a:tc>
                <a:tc>
                  <a:txBody>
                    <a:bodyPr/>
                    <a:lstStyle/>
                    <a:p>
                      <a:pPr algn="ctr"/>
                      <a:r>
                        <a:rPr lang="cs-CZ" sz="1000" dirty="0"/>
                        <a:t>-</a:t>
                      </a:r>
                    </a:p>
                  </a:txBody>
                  <a:tcPr marL="46055" marR="46055" marT="23029" marB="23029"/>
                </a:tc>
                <a:tc>
                  <a:txBody>
                    <a:bodyPr/>
                    <a:lstStyle/>
                    <a:p>
                      <a:r>
                        <a:rPr lang="cs-CZ" sz="1000" dirty="0"/>
                        <a:t>Zhodnocení</a:t>
                      </a:r>
                      <a:r>
                        <a:rPr lang="cs-CZ" sz="1000" baseline="0" dirty="0"/>
                        <a:t> rizika – pokud je riziko, pokračujeme níže</a:t>
                      </a:r>
                      <a:endParaRPr lang="cs-CZ" sz="1000" dirty="0"/>
                    </a:p>
                  </a:txBody>
                  <a:tcPr marL="46055" marR="46055" marT="23029" marB="23029"/>
                </a:tc>
                <a:extLst>
                  <a:ext uri="{0D108BD9-81ED-4DB2-BD59-A6C34878D82A}">
                    <a16:rowId xmlns:a16="http://schemas.microsoft.com/office/drawing/2014/main" val="10001"/>
                  </a:ext>
                </a:extLst>
              </a:tr>
              <a:tr h="673069">
                <a:tc>
                  <a:txBody>
                    <a:bodyPr/>
                    <a:lstStyle/>
                    <a:p>
                      <a:r>
                        <a:rPr lang="cs-CZ" sz="1000" dirty="0"/>
                        <a:t>A – </a:t>
                      </a:r>
                      <a:r>
                        <a:rPr lang="cs-CZ" sz="1000" dirty="0" err="1"/>
                        <a:t>Airway</a:t>
                      </a:r>
                      <a:r>
                        <a:rPr lang="cs-CZ" sz="1000" dirty="0"/>
                        <a:t> - Dýchací cesty</a:t>
                      </a:r>
                    </a:p>
                  </a:txBody>
                  <a:tcPr marL="46055" marR="46055" marT="23029" marB="23029"/>
                </a:tc>
                <a:tc>
                  <a:txBody>
                    <a:bodyPr/>
                    <a:lstStyle/>
                    <a:p>
                      <a:r>
                        <a:rPr lang="cs-CZ" sz="1000" dirty="0"/>
                        <a:t>Look-listen-</a:t>
                      </a:r>
                      <a:r>
                        <a:rPr lang="cs-CZ" sz="1000" dirty="0" err="1"/>
                        <a:t>feel</a:t>
                      </a:r>
                      <a:endParaRPr lang="cs-CZ" sz="1000" dirty="0"/>
                    </a:p>
                    <a:p>
                      <a:r>
                        <a:rPr lang="cs-CZ" sz="1000" dirty="0"/>
                        <a:t>Volné?</a:t>
                      </a:r>
                    </a:p>
                    <a:p>
                      <a:r>
                        <a:rPr lang="cs-CZ" sz="1000" dirty="0"/>
                        <a:t>Riziko</a:t>
                      </a:r>
                      <a:r>
                        <a:rPr lang="cs-CZ" sz="1000" baseline="0" dirty="0"/>
                        <a:t> obstrukce?</a:t>
                      </a:r>
                    </a:p>
                    <a:p>
                      <a:r>
                        <a:rPr lang="cs-CZ" sz="1000" baseline="0" dirty="0"/>
                        <a:t>Obstrukce?</a:t>
                      </a:r>
                      <a:endParaRPr lang="cs-CZ" sz="1000" dirty="0"/>
                    </a:p>
                  </a:txBody>
                  <a:tcPr marL="46055" marR="46055" marT="23029" marB="23029"/>
                </a:tc>
                <a:tc>
                  <a:txBody>
                    <a:bodyPr/>
                    <a:lstStyle/>
                    <a:p>
                      <a:r>
                        <a:rPr lang="cs-CZ" sz="1000" dirty="0"/>
                        <a:t>Zprůchodnění</a:t>
                      </a:r>
                    </a:p>
                    <a:p>
                      <a:r>
                        <a:rPr lang="cs-CZ" sz="1000" dirty="0"/>
                        <a:t>Odsátí</a:t>
                      </a:r>
                    </a:p>
                    <a:p>
                      <a:r>
                        <a:rPr lang="cs-CZ" sz="1000" dirty="0"/>
                        <a:t>Zajištění</a:t>
                      </a:r>
                      <a:r>
                        <a:rPr lang="cs-CZ" sz="1000" baseline="0" dirty="0"/>
                        <a:t> DC</a:t>
                      </a:r>
                    </a:p>
                    <a:p>
                      <a:r>
                        <a:rPr lang="cs-CZ" sz="1000" baseline="0" dirty="0"/>
                        <a:t>O2</a:t>
                      </a:r>
                      <a:endParaRPr lang="cs-CZ" sz="1000" dirty="0"/>
                    </a:p>
                  </a:txBody>
                  <a:tcPr marL="46055" marR="46055" marT="23029" marB="23029"/>
                </a:tc>
                <a:tc>
                  <a:txBody>
                    <a:bodyPr/>
                    <a:lstStyle/>
                    <a:p>
                      <a:r>
                        <a:rPr lang="cs-CZ" sz="1000" dirty="0"/>
                        <a:t>Průchodné dýchací cesty</a:t>
                      </a:r>
                    </a:p>
                  </a:txBody>
                  <a:tcPr marL="46055" marR="46055" marT="23029" marB="23029"/>
                </a:tc>
                <a:extLst>
                  <a:ext uri="{0D108BD9-81ED-4DB2-BD59-A6C34878D82A}">
                    <a16:rowId xmlns:a16="http://schemas.microsoft.com/office/drawing/2014/main" val="10002"/>
                  </a:ext>
                </a:extLst>
              </a:tr>
              <a:tr h="986574">
                <a:tc>
                  <a:txBody>
                    <a:bodyPr/>
                    <a:lstStyle/>
                    <a:p>
                      <a:r>
                        <a:rPr lang="cs-CZ" sz="1000" dirty="0"/>
                        <a:t>B – </a:t>
                      </a:r>
                      <a:r>
                        <a:rPr lang="cs-CZ" sz="1000" dirty="0" err="1"/>
                        <a:t>Breathing</a:t>
                      </a:r>
                      <a:r>
                        <a:rPr lang="cs-CZ" sz="1000" dirty="0"/>
                        <a:t> –Dýchání</a:t>
                      </a:r>
                    </a:p>
                  </a:txBody>
                  <a:tcPr marL="46055" marR="46055" marT="23029" marB="23029"/>
                </a:tc>
                <a:tc>
                  <a:txBody>
                    <a:bodyPr/>
                    <a:lstStyle/>
                    <a:p>
                      <a:r>
                        <a:rPr lang="cs-CZ" sz="1000" dirty="0"/>
                        <a:t>Dechová frekvence</a:t>
                      </a:r>
                    </a:p>
                    <a:p>
                      <a:r>
                        <a:rPr lang="cs-CZ" sz="1000" dirty="0"/>
                        <a:t>Dechové objemy</a:t>
                      </a:r>
                    </a:p>
                    <a:p>
                      <a:r>
                        <a:rPr lang="cs-CZ" sz="1000" dirty="0"/>
                        <a:t>Dechová práce</a:t>
                      </a:r>
                    </a:p>
                    <a:p>
                      <a:r>
                        <a:rPr lang="cs-CZ" sz="1000" dirty="0" err="1"/>
                        <a:t>Oxygenace</a:t>
                      </a:r>
                      <a:endParaRPr lang="cs-CZ" sz="1000" dirty="0"/>
                    </a:p>
                    <a:p>
                      <a:r>
                        <a:rPr lang="cs-CZ" sz="1000" dirty="0"/>
                        <a:t>SpO2, EtCO2</a:t>
                      </a:r>
                    </a:p>
                  </a:txBody>
                  <a:tcPr marL="46055" marR="46055" marT="23029" marB="23029"/>
                </a:tc>
                <a:tc>
                  <a:txBody>
                    <a:bodyPr/>
                    <a:lstStyle/>
                    <a:p>
                      <a:r>
                        <a:rPr lang="cs-CZ" sz="1000" dirty="0"/>
                        <a:t>O2</a:t>
                      </a:r>
                    </a:p>
                    <a:p>
                      <a:r>
                        <a:rPr lang="cs-CZ" sz="1000" dirty="0"/>
                        <a:t>Terapie tenzního</a:t>
                      </a:r>
                      <a:r>
                        <a:rPr lang="cs-CZ" sz="1000" baseline="0" dirty="0"/>
                        <a:t> pneumotoraxu</a:t>
                      </a:r>
                    </a:p>
                    <a:p>
                      <a:r>
                        <a:rPr lang="cs-CZ" sz="1000" baseline="0" dirty="0"/>
                        <a:t>Ventilace</a:t>
                      </a:r>
                    </a:p>
                    <a:p>
                      <a:r>
                        <a:rPr lang="cs-CZ" sz="1000" baseline="0" dirty="0"/>
                        <a:t>Inhalační terapie</a:t>
                      </a:r>
                    </a:p>
                    <a:p>
                      <a:endParaRPr lang="cs-CZ" sz="1000" dirty="0"/>
                    </a:p>
                  </a:txBody>
                  <a:tcPr marL="46055" marR="46055" marT="23029" marB="23029"/>
                </a:tc>
                <a:tc>
                  <a:txBody>
                    <a:bodyPr/>
                    <a:lstStyle/>
                    <a:p>
                      <a:r>
                        <a:rPr lang="cs-CZ" sz="1000" dirty="0"/>
                        <a:t>Dostatečná ventilace a </a:t>
                      </a:r>
                      <a:r>
                        <a:rPr lang="cs-CZ" sz="1000" dirty="0" err="1"/>
                        <a:t>oxygenace</a:t>
                      </a:r>
                      <a:endParaRPr lang="cs-CZ" sz="1000" dirty="0"/>
                    </a:p>
                  </a:txBody>
                  <a:tcPr marL="46055" marR="46055" marT="23029" marB="23029"/>
                </a:tc>
                <a:extLst>
                  <a:ext uri="{0D108BD9-81ED-4DB2-BD59-A6C34878D82A}">
                    <a16:rowId xmlns:a16="http://schemas.microsoft.com/office/drawing/2014/main" val="10003"/>
                  </a:ext>
                </a:extLst>
              </a:tr>
              <a:tr h="986574">
                <a:tc>
                  <a:txBody>
                    <a:bodyPr/>
                    <a:lstStyle/>
                    <a:p>
                      <a:r>
                        <a:rPr lang="cs-CZ" sz="1000" dirty="0"/>
                        <a:t>C</a:t>
                      </a:r>
                      <a:r>
                        <a:rPr lang="cs-CZ" sz="1000" baseline="0" dirty="0"/>
                        <a:t> – </a:t>
                      </a:r>
                      <a:r>
                        <a:rPr lang="cs-CZ" sz="1000" baseline="0" dirty="0" err="1"/>
                        <a:t>Circulation</a:t>
                      </a:r>
                      <a:r>
                        <a:rPr lang="cs-CZ" sz="1000" baseline="0" dirty="0"/>
                        <a:t> – Oběh</a:t>
                      </a:r>
                      <a:endParaRPr lang="cs-CZ" sz="1000" dirty="0"/>
                    </a:p>
                  </a:txBody>
                  <a:tcPr marL="46055" marR="46055" marT="23029" marB="23029"/>
                </a:tc>
                <a:tc>
                  <a:txBody>
                    <a:bodyPr/>
                    <a:lstStyle/>
                    <a:p>
                      <a:r>
                        <a:rPr lang="cs-CZ" sz="1000" dirty="0"/>
                        <a:t>Tepová frekvence</a:t>
                      </a:r>
                    </a:p>
                    <a:p>
                      <a:r>
                        <a:rPr lang="cs-CZ" sz="1000" dirty="0"/>
                        <a:t>Kvalita pulzace</a:t>
                      </a:r>
                    </a:p>
                    <a:p>
                      <a:r>
                        <a:rPr lang="cs-CZ" sz="1000" dirty="0"/>
                        <a:t>Kapilární návrat</a:t>
                      </a:r>
                    </a:p>
                    <a:p>
                      <a:r>
                        <a:rPr lang="cs-CZ" sz="1000" dirty="0"/>
                        <a:t>Krevní tlak</a:t>
                      </a:r>
                    </a:p>
                    <a:p>
                      <a:r>
                        <a:rPr lang="cs-CZ" sz="1000" dirty="0" err="1"/>
                        <a:t>Preload</a:t>
                      </a:r>
                      <a:r>
                        <a:rPr lang="cs-CZ" sz="1000" dirty="0"/>
                        <a:t> </a:t>
                      </a:r>
                    </a:p>
                    <a:p>
                      <a:r>
                        <a:rPr lang="cs-CZ" sz="1000" dirty="0"/>
                        <a:t>EKG, USG</a:t>
                      </a:r>
                    </a:p>
                  </a:txBody>
                  <a:tcPr marL="46055" marR="46055" marT="23029" marB="23029"/>
                </a:tc>
                <a:tc>
                  <a:txBody>
                    <a:bodyPr/>
                    <a:lstStyle/>
                    <a:p>
                      <a:r>
                        <a:rPr lang="cs-CZ" sz="1000" dirty="0"/>
                        <a:t>i.v./i.o.</a:t>
                      </a:r>
                      <a:r>
                        <a:rPr lang="cs-CZ" sz="1000" baseline="0" dirty="0"/>
                        <a:t> vstup (+ ostatní odběry)</a:t>
                      </a:r>
                    </a:p>
                    <a:p>
                      <a:r>
                        <a:rPr lang="cs-CZ" sz="1000" baseline="0" dirty="0"/>
                        <a:t>Tekutiny</a:t>
                      </a:r>
                    </a:p>
                    <a:p>
                      <a:r>
                        <a:rPr lang="cs-CZ" sz="1000" baseline="0" dirty="0"/>
                        <a:t>Léky</a:t>
                      </a:r>
                    </a:p>
                    <a:p>
                      <a:r>
                        <a:rPr lang="cs-CZ" sz="1000" baseline="0" dirty="0" err="1"/>
                        <a:t>Transfúzní</a:t>
                      </a:r>
                      <a:r>
                        <a:rPr lang="cs-CZ" sz="1000" baseline="0" dirty="0"/>
                        <a:t> přípravky</a:t>
                      </a:r>
                    </a:p>
                    <a:p>
                      <a:r>
                        <a:rPr lang="cs-CZ" sz="1000" baseline="0" dirty="0" err="1"/>
                        <a:t>Kardioverze</a:t>
                      </a:r>
                      <a:endParaRPr lang="cs-CZ" sz="1000" dirty="0"/>
                    </a:p>
                  </a:txBody>
                  <a:tcPr marL="46055" marR="46055" marT="23029" marB="23029"/>
                </a:tc>
                <a:tc>
                  <a:txBody>
                    <a:bodyPr/>
                    <a:lstStyle/>
                    <a:p>
                      <a:r>
                        <a:rPr lang="cs-CZ" sz="1000" dirty="0"/>
                        <a:t>Stabilizace</a:t>
                      </a:r>
                      <a:r>
                        <a:rPr lang="cs-CZ" sz="1000" baseline="0" dirty="0"/>
                        <a:t> oběhu</a:t>
                      </a:r>
                      <a:endParaRPr lang="cs-CZ" sz="1000" dirty="0"/>
                    </a:p>
                  </a:txBody>
                  <a:tcPr marL="46055" marR="46055" marT="23029" marB="23029"/>
                </a:tc>
                <a:extLst>
                  <a:ext uri="{0D108BD9-81ED-4DB2-BD59-A6C34878D82A}">
                    <a16:rowId xmlns:a16="http://schemas.microsoft.com/office/drawing/2014/main" val="10004"/>
                  </a:ext>
                </a:extLst>
              </a:tr>
              <a:tr h="829822">
                <a:tc>
                  <a:txBody>
                    <a:bodyPr/>
                    <a:lstStyle/>
                    <a:p>
                      <a:r>
                        <a:rPr lang="cs-CZ" sz="1000" dirty="0"/>
                        <a:t>D – </a:t>
                      </a:r>
                      <a:r>
                        <a:rPr lang="cs-CZ" sz="1000" dirty="0" err="1"/>
                        <a:t>Disability</a:t>
                      </a:r>
                      <a:r>
                        <a:rPr lang="cs-CZ" sz="1000" dirty="0"/>
                        <a:t> – </a:t>
                      </a:r>
                      <a:r>
                        <a:rPr lang="cs-CZ" sz="1000" dirty="0" err="1"/>
                        <a:t>Neurol.stav</a:t>
                      </a:r>
                      <a:endParaRPr lang="cs-CZ" sz="1000" dirty="0"/>
                    </a:p>
                  </a:txBody>
                  <a:tcPr marL="46055" marR="46055" marT="23029" marB="23029"/>
                </a:tc>
                <a:tc>
                  <a:txBody>
                    <a:bodyPr/>
                    <a:lstStyle/>
                    <a:p>
                      <a:r>
                        <a:rPr lang="cs-CZ" sz="1000" dirty="0"/>
                        <a:t>AVPU/</a:t>
                      </a:r>
                      <a:r>
                        <a:rPr lang="cs-CZ" sz="1000" dirty="0" err="1"/>
                        <a:t>pGCS</a:t>
                      </a:r>
                      <a:endParaRPr lang="cs-CZ" sz="1000" dirty="0"/>
                    </a:p>
                    <a:p>
                      <a:r>
                        <a:rPr lang="cs-CZ" sz="1000" dirty="0"/>
                        <a:t>Zornice</a:t>
                      </a:r>
                    </a:p>
                    <a:p>
                      <a:r>
                        <a:rPr lang="cs-CZ" sz="1000" dirty="0" err="1"/>
                        <a:t>Zákl.neurol.vyš</a:t>
                      </a:r>
                      <a:r>
                        <a:rPr lang="cs-CZ" sz="1000" dirty="0"/>
                        <a:t>.</a:t>
                      </a:r>
                    </a:p>
                    <a:p>
                      <a:r>
                        <a:rPr lang="cs-CZ" sz="1000" dirty="0"/>
                        <a:t>Glykémie</a:t>
                      </a:r>
                    </a:p>
                    <a:p>
                      <a:r>
                        <a:rPr lang="cs-CZ" sz="1000" dirty="0"/>
                        <a:t>Toxikologie</a:t>
                      </a:r>
                    </a:p>
                  </a:txBody>
                  <a:tcPr marL="46055" marR="46055" marT="23029" marB="23029"/>
                </a:tc>
                <a:tc>
                  <a:txBody>
                    <a:bodyPr/>
                    <a:lstStyle/>
                    <a:p>
                      <a:r>
                        <a:rPr lang="cs-CZ" sz="1000" dirty="0"/>
                        <a:t>Glukóza</a:t>
                      </a:r>
                    </a:p>
                    <a:p>
                      <a:r>
                        <a:rPr lang="cs-CZ" sz="1000" dirty="0" err="1"/>
                        <a:t>Antidota</a:t>
                      </a:r>
                      <a:endParaRPr lang="cs-CZ" sz="1000" dirty="0"/>
                    </a:p>
                    <a:p>
                      <a:r>
                        <a:rPr lang="cs-CZ" sz="1000" dirty="0" err="1"/>
                        <a:t>Neuroprotektivní</a:t>
                      </a:r>
                      <a:r>
                        <a:rPr lang="cs-CZ" sz="1000" dirty="0"/>
                        <a:t> péče</a:t>
                      </a:r>
                    </a:p>
                    <a:p>
                      <a:r>
                        <a:rPr lang="cs-CZ" sz="1000" dirty="0"/>
                        <a:t>Léčba křečí</a:t>
                      </a:r>
                    </a:p>
                  </a:txBody>
                  <a:tcPr marL="46055" marR="46055" marT="23029" marB="23029"/>
                </a:tc>
                <a:tc>
                  <a:txBody>
                    <a:bodyPr/>
                    <a:lstStyle/>
                    <a:p>
                      <a:r>
                        <a:rPr lang="cs-CZ" sz="1000" dirty="0"/>
                        <a:t>Zhodnocení a</a:t>
                      </a:r>
                      <a:r>
                        <a:rPr lang="cs-CZ" sz="1000" baseline="0" dirty="0"/>
                        <a:t> stabilizace neurologického stavu</a:t>
                      </a:r>
                      <a:endParaRPr lang="cs-CZ" sz="1000" dirty="0"/>
                    </a:p>
                  </a:txBody>
                  <a:tcPr marL="46055" marR="46055" marT="23029" marB="23029"/>
                </a:tc>
                <a:extLst>
                  <a:ext uri="{0D108BD9-81ED-4DB2-BD59-A6C34878D82A}">
                    <a16:rowId xmlns:a16="http://schemas.microsoft.com/office/drawing/2014/main" val="10005"/>
                  </a:ext>
                </a:extLst>
              </a:tr>
              <a:tr h="1456832">
                <a:tc>
                  <a:txBody>
                    <a:bodyPr/>
                    <a:lstStyle/>
                    <a:p>
                      <a:r>
                        <a:rPr lang="cs-CZ" sz="1000" dirty="0"/>
                        <a:t>E – </a:t>
                      </a:r>
                      <a:r>
                        <a:rPr lang="cs-CZ" sz="1000" dirty="0" err="1"/>
                        <a:t>Exposure</a:t>
                      </a:r>
                      <a:r>
                        <a:rPr lang="cs-CZ" sz="1000" dirty="0"/>
                        <a:t> – další vyšetření</a:t>
                      </a:r>
                      <a:r>
                        <a:rPr lang="cs-CZ" sz="1000" baseline="0" dirty="0"/>
                        <a:t> </a:t>
                      </a:r>
                      <a:endParaRPr lang="cs-CZ" sz="1000" dirty="0"/>
                    </a:p>
                  </a:txBody>
                  <a:tcPr marL="46055" marR="46055" marT="23029" marB="23029"/>
                </a:tc>
                <a:tc>
                  <a:txBody>
                    <a:bodyPr/>
                    <a:lstStyle/>
                    <a:p>
                      <a:r>
                        <a:rPr lang="cs-CZ" sz="1000" dirty="0"/>
                        <a:t>Vyšetření od</a:t>
                      </a:r>
                      <a:r>
                        <a:rPr lang="cs-CZ" sz="1000" baseline="0" dirty="0"/>
                        <a:t> hlavy k patě</a:t>
                      </a:r>
                    </a:p>
                    <a:p>
                      <a:r>
                        <a:rPr lang="cs-CZ" sz="1000" baseline="0" dirty="0"/>
                        <a:t>Teplota</a:t>
                      </a:r>
                    </a:p>
                    <a:p>
                      <a:r>
                        <a:rPr lang="cs-CZ" sz="1000" baseline="0" dirty="0"/>
                        <a:t>Poranění</a:t>
                      </a:r>
                    </a:p>
                    <a:p>
                      <a:r>
                        <a:rPr lang="cs-CZ" sz="1000" baseline="0" dirty="0"/>
                        <a:t>Otoky</a:t>
                      </a:r>
                    </a:p>
                    <a:p>
                      <a:r>
                        <a:rPr lang="cs-CZ" sz="1000" baseline="0" dirty="0"/>
                        <a:t>Jizvy</a:t>
                      </a:r>
                    </a:p>
                    <a:p>
                      <a:r>
                        <a:rPr lang="cs-CZ" sz="1000" baseline="0" dirty="0"/>
                        <a:t>Kožní změny</a:t>
                      </a:r>
                    </a:p>
                    <a:p>
                      <a:r>
                        <a:rPr lang="cs-CZ" sz="1000" baseline="0" dirty="0"/>
                        <a:t>Známky infekce</a:t>
                      </a:r>
                    </a:p>
                    <a:p>
                      <a:r>
                        <a:rPr lang="cs-CZ" sz="1000" baseline="0" dirty="0"/>
                        <a:t>Odběr anamnézy - AMPLE</a:t>
                      </a:r>
                      <a:endParaRPr lang="cs-CZ" sz="1000" dirty="0"/>
                    </a:p>
                  </a:txBody>
                  <a:tcPr marL="46055" marR="46055" marT="23029" marB="23029"/>
                </a:tc>
                <a:tc>
                  <a:txBody>
                    <a:bodyPr/>
                    <a:lstStyle/>
                    <a:p>
                      <a:r>
                        <a:rPr lang="cs-CZ" sz="1000" dirty="0"/>
                        <a:t>Terapie</a:t>
                      </a:r>
                      <a:r>
                        <a:rPr lang="cs-CZ" sz="1000" baseline="0" dirty="0"/>
                        <a:t> zjištěné příčiny</a:t>
                      </a:r>
                    </a:p>
                    <a:p>
                      <a:r>
                        <a:rPr lang="cs-CZ" sz="1000" baseline="0" dirty="0" err="1"/>
                        <a:t>Termomanagement</a:t>
                      </a:r>
                      <a:endParaRPr lang="cs-CZ" sz="1000" baseline="0" dirty="0"/>
                    </a:p>
                    <a:p>
                      <a:r>
                        <a:rPr lang="cs-CZ" sz="1000" baseline="0" dirty="0"/>
                        <a:t>Zavedení NGS, PMK</a:t>
                      </a:r>
                      <a:endParaRPr lang="cs-CZ" sz="1000" dirty="0"/>
                    </a:p>
                  </a:txBody>
                  <a:tcPr marL="46055" marR="46055" marT="23029" marB="23029"/>
                </a:tc>
                <a:tc>
                  <a:txBody>
                    <a:bodyPr/>
                    <a:lstStyle/>
                    <a:p>
                      <a:r>
                        <a:rPr lang="cs-CZ" sz="1000" dirty="0" err="1"/>
                        <a:t>Termomanagement</a:t>
                      </a:r>
                      <a:r>
                        <a:rPr lang="cs-CZ" sz="1000" dirty="0"/>
                        <a:t> a odhalení dalších možných</a:t>
                      </a:r>
                      <a:r>
                        <a:rPr lang="cs-CZ" sz="1000" baseline="0" dirty="0"/>
                        <a:t> příznaků</a:t>
                      </a:r>
                      <a:endParaRPr lang="cs-CZ" sz="1000" dirty="0"/>
                    </a:p>
                  </a:txBody>
                  <a:tcPr marL="46055" marR="46055" marT="23029" marB="23029"/>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Dopravní nehoda</a:t>
            </a:r>
          </a:p>
        </p:txBody>
      </p:sp>
      <p:sp>
        <p:nvSpPr>
          <p:cNvPr id="3" name="Zástupný symbol pro obsah 2"/>
          <p:cNvSpPr>
            <a:spLocks noGrp="1"/>
          </p:cNvSpPr>
          <p:nvPr>
            <p:ph idx="1"/>
          </p:nvPr>
        </p:nvSpPr>
        <p:spPr/>
        <p:txBody>
          <a:bodyPr>
            <a:normAutofit fontScale="92500" lnSpcReduction="20000"/>
          </a:bodyPr>
          <a:lstStyle/>
          <a:p>
            <a:r>
              <a:rPr lang="cs-CZ" dirty="0"/>
              <a:t>Auto X auto, chodec X auto, cyklista X auto aj.</a:t>
            </a:r>
          </a:p>
          <a:p>
            <a:r>
              <a:rPr lang="cs-CZ" dirty="0" err="1"/>
              <a:t>Polytrauma</a:t>
            </a:r>
            <a:r>
              <a:rPr lang="cs-CZ" dirty="0"/>
              <a:t>/</a:t>
            </a:r>
            <a:r>
              <a:rPr lang="cs-CZ" dirty="0" err="1"/>
              <a:t>kraniotrauma</a:t>
            </a:r>
            <a:r>
              <a:rPr lang="cs-CZ" dirty="0"/>
              <a:t>/poranění skeletu aj.</a:t>
            </a:r>
          </a:p>
          <a:p>
            <a:r>
              <a:rPr lang="cs-CZ" dirty="0"/>
              <a:t>Velmi silná úloha PNP v další prognóze pacienta</a:t>
            </a:r>
          </a:p>
          <a:p>
            <a:r>
              <a:rPr lang="cs-CZ" dirty="0"/>
              <a:t>Různý charakter postižení, dle situace</a:t>
            </a:r>
          </a:p>
          <a:p>
            <a:r>
              <a:rPr lang="cs-CZ" dirty="0"/>
              <a:t>Pozor na předměty nacházející se volně ve voze</a:t>
            </a:r>
          </a:p>
          <a:p>
            <a:pPr marL="514350" indent="-514350">
              <a:buFont typeface="+mj-lt"/>
              <a:buAutoNum type="arabicPeriod"/>
            </a:pPr>
            <a:r>
              <a:rPr lang="cs-CZ" dirty="0"/>
              <a:t>Spolujezdec ve voze</a:t>
            </a:r>
          </a:p>
          <a:p>
            <a:pPr marL="514350" indent="-514350">
              <a:buFont typeface="+mj-lt"/>
              <a:buAutoNum type="arabicPeriod"/>
            </a:pPr>
            <a:r>
              <a:rPr lang="cs-CZ" dirty="0"/>
              <a:t>sražený motocyklista</a:t>
            </a:r>
          </a:p>
          <a:p>
            <a:pPr marL="514350" indent="-514350">
              <a:buFont typeface="+mj-lt"/>
              <a:buAutoNum type="arabicPeriod"/>
            </a:pPr>
            <a:r>
              <a:rPr lang="cs-CZ" dirty="0"/>
              <a:t>cyklista/motocyklista(narazil do překážky)</a:t>
            </a:r>
          </a:p>
          <a:p>
            <a:pPr marL="514350" indent="-514350">
              <a:buFont typeface="+mj-lt"/>
              <a:buAutoNum type="arabicPeriod"/>
            </a:pPr>
            <a:r>
              <a:rPr lang="cs-CZ" dirty="0"/>
              <a:t>sražený chodec</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Spolujezdec ve voze</a:t>
            </a:r>
          </a:p>
        </p:txBody>
      </p:sp>
      <p:sp>
        <p:nvSpPr>
          <p:cNvPr id="3" name="Zástupný symbol pro obsah 2"/>
          <p:cNvSpPr>
            <a:spLocks noGrp="1"/>
          </p:cNvSpPr>
          <p:nvPr>
            <p:ph idx="1"/>
          </p:nvPr>
        </p:nvSpPr>
        <p:spPr/>
        <p:txBody>
          <a:bodyPr>
            <a:normAutofit fontScale="70000" lnSpcReduction="20000"/>
          </a:bodyPr>
          <a:lstStyle/>
          <a:p>
            <a:r>
              <a:rPr lang="cs-CZ" dirty="0"/>
              <a:t>Poranění při prudkém zastavení a deformaci vozidla nárazem a/nebo nárazem při vyjetí z vozovky</a:t>
            </a:r>
          </a:p>
          <a:p>
            <a:r>
              <a:rPr lang="cs-CZ" dirty="0"/>
              <a:t>Měl pacient bezpečnostní pásy?</a:t>
            </a:r>
          </a:p>
          <a:p>
            <a:r>
              <a:rPr lang="cs-CZ" dirty="0"/>
              <a:t>Nepřipoutaný spolujezdec – čelní náraz – katapultován často i z vozidla, </a:t>
            </a:r>
            <a:r>
              <a:rPr lang="cs-CZ" dirty="0" err="1"/>
              <a:t>kraniotrauma</a:t>
            </a:r>
            <a:r>
              <a:rPr lang="cs-CZ" dirty="0"/>
              <a:t>, </a:t>
            </a:r>
            <a:r>
              <a:rPr lang="cs-CZ" dirty="0" err="1"/>
              <a:t>maxilofaciální</a:t>
            </a:r>
            <a:r>
              <a:rPr lang="cs-CZ" dirty="0"/>
              <a:t> poranění, trauma hrudníku, fraktury dolních končetin, otevřená poranění</a:t>
            </a:r>
          </a:p>
          <a:p>
            <a:r>
              <a:rPr lang="cs-CZ" dirty="0"/>
              <a:t>Nepřipoutaný spolujezdec – zadní náraz – poranění hlavy(týlu), </a:t>
            </a:r>
            <a:r>
              <a:rPr lang="cs-CZ" dirty="0" err="1"/>
              <a:t>poradnění</a:t>
            </a:r>
            <a:r>
              <a:rPr lang="cs-CZ" dirty="0"/>
              <a:t> zad+C-páteře, poranění parenchymatózních orgánů, </a:t>
            </a:r>
            <a:r>
              <a:rPr lang="cs-CZ" dirty="0" err="1"/>
              <a:t>whiplash</a:t>
            </a:r>
            <a:r>
              <a:rPr lang="cs-CZ" dirty="0"/>
              <a:t> </a:t>
            </a:r>
            <a:r>
              <a:rPr lang="cs-CZ" dirty="0" err="1"/>
              <a:t>injury</a:t>
            </a:r>
            <a:endParaRPr lang="cs-CZ" dirty="0"/>
          </a:p>
          <a:p>
            <a:r>
              <a:rPr lang="cs-CZ" dirty="0"/>
              <a:t>Nepřipoutaný spolujezdec- boční náraz – fraktury končetin, </a:t>
            </a:r>
            <a:r>
              <a:rPr lang="cs-CZ" dirty="0" err="1"/>
              <a:t>kraniotrauma</a:t>
            </a:r>
            <a:r>
              <a:rPr lang="cs-CZ" dirty="0"/>
              <a:t>, poranění C-páteře</a:t>
            </a:r>
          </a:p>
          <a:p>
            <a:r>
              <a:rPr lang="cs-CZ" dirty="0"/>
              <a:t>Nepřipoutaný spolujezdec – rotace vozidla – </a:t>
            </a:r>
            <a:r>
              <a:rPr lang="cs-CZ" dirty="0" err="1"/>
              <a:t>kraniotrauma</a:t>
            </a:r>
            <a:r>
              <a:rPr lang="cs-CZ" dirty="0"/>
              <a:t>, </a:t>
            </a:r>
            <a:r>
              <a:rPr lang="cs-CZ" dirty="0" err="1"/>
              <a:t>maxilofaciální</a:t>
            </a:r>
            <a:r>
              <a:rPr lang="cs-CZ" dirty="0"/>
              <a:t> poranění, </a:t>
            </a:r>
            <a:r>
              <a:rPr lang="cs-CZ" dirty="0" err="1"/>
              <a:t>poranění</a:t>
            </a:r>
            <a:r>
              <a:rPr lang="cs-CZ" dirty="0"/>
              <a:t> hrudníku/</a:t>
            </a:r>
            <a:r>
              <a:rPr lang="cs-CZ" dirty="0" err="1"/>
              <a:t>parenchymatozních</a:t>
            </a:r>
            <a:r>
              <a:rPr lang="cs-CZ" dirty="0"/>
              <a:t> orgánů, fraktury dlouhých kostí, otevřená či ztrátová poranění</a:t>
            </a:r>
          </a:p>
          <a:p>
            <a:r>
              <a:rPr lang="cs-CZ" dirty="0"/>
              <a:t>Připoutaný spolujezdec – </a:t>
            </a:r>
            <a:r>
              <a:rPr lang="cs-CZ" dirty="0" err="1"/>
              <a:t>seat</a:t>
            </a:r>
            <a:r>
              <a:rPr lang="cs-CZ" dirty="0"/>
              <a:t> </a:t>
            </a:r>
            <a:r>
              <a:rPr lang="cs-CZ" dirty="0" err="1"/>
              <a:t>belt</a:t>
            </a:r>
            <a:r>
              <a:rPr lang="cs-CZ" dirty="0"/>
              <a:t> </a:t>
            </a:r>
            <a:r>
              <a:rPr lang="cs-CZ" dirty="0" err="1"/>
              <a:t>injury</a:t>
            </a:r>
            <a:r>
              <a:rPr lang="cs-CZ" dirty="0"/>
              <a:t> – zlomeniny klíčku, sterna, žeber, kontuze plic/srdce, poranění </a:t>
            </a:r>
            <a:r>
              <a:rPr lang="cs-CZ" dirty="0" err="1"/>
              <a:t>parenchymatozních</a:t>
            </a:r>
            <a:r>
              <a:rPr lang="cs-CZ" dirty="0"/>
              <a:t> orgánů břicha, poranění střeva, bederní páteře, </a:t>
            </a:r>
            <a:r>
              <a:rPr lang="cs-CZ" dirty="0" err="1"/>
              <a:t>hemoperitoneum</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Sražený cyklista/motocyklista</a:t>
            </a:r>
          </a:p>
        </p:txBody>
      </p:sp>
      <p:sp>
        <p:nvSpPr>
          <p:cNvPr id="3" name="Zástupný symbol pro obsah 2"/>
          <p:cNvSpPr>
            <a:spLocks noGrp="1"/>
          </p:cNvSpPr>
          <p:nvPr>
            <p:ph idx="1"/>
          </p:nvPr>
        </p:nvSpPr>
        <p:spPr/>
        <p:txBody>
          <a:bodyPr/>
          <a:lstStyle/>
          <a:p>
            <a:r>
              <a:rPr lang="cs-CZ" dirty="0"/>
              <a:t>Často zranění neslučitelná se životem (sčítá se kinetická energie obou účastníků)</a:t>
            </a:r>
          </a:p>
          <a:p>
            <a:r>
              <a:rPr lang="cs-CZ" dirty="0"/>
              <a:t>Fraktury dlouhých kostí/pánve, </a:t>
            </a:r>
            <a:r>
              <a:rPr lang="cs-CZ" dirty="0" err="1"/>
              <a:t>kraniotrauma</a:t>
            </a:r>
            <a:r>
              <a:rPr lang="cs-CZ" dirty="0"/>
              <a:t>, poranění páteře/hrudní stěny, kontuze/lacerace vnitřních orgánů</a:t>
            </a:r>
          </a:p>
          <a:p>
            <a:pPr>
              <a:buNone/>
            </a:pPr>
            <a:endParaRPr lang="cs-CZ" dirty="0"/>
          </a:p>
          <a:p>
            <a:pPr>
              <a:buNone/>
            </a:pPr>
            <a:r>
              <a:rPr lang="cs-CZ" dirty="0"/>
              <a:t>Důležitost ochranných pomůcek, které mohou zmírnit poranění (přilba, chrániče páteře)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Cyklista/motocyklista, který narazil do překážky</a:t>
            </a:r>
          </a:p>
        </p:txBody>
      </p:sp>
      <p:sp>
        <p:nvSpPr>
          <p:cNvPr id="3" name="Zástupný symbol pro obsah 2"/>
          <p:cNvSpPr>
            <a:spLocks noGrp="1"/>
          </p:cNvSpPr>
          <p:nvPr>
            <p:ph idx="1"/>
          </p:nvPr>
        </p:nvSpPr>
        <p:spPr/>
        <p:txBody>
          <a:bodyPr/>
          <a:lstStyle/>
          <a:p>
            <a:r>
              <a:rPr lang="cs-CZ" dirty="0"/>
              <a:t>Ve vyšší rychlosti – katapultován – poranění při dopadu (u kol přes řídítka) – </a:t>
            </a:r>
            <a:r>
              <a:rPr lang="cs-CZ" dirty="0" err="1"/>
              <a:t>kraniotrauma</a:t>
            </a:r>
            <a:r>
              <a:rPr lang="cs-CZ" dirty="0"/>
              <a:t>, poranění C-páteře, fraktury horních končetin, úrazy parenchymových orgánů břicha (nalehnutí na řídítka)</a:t>
            </a:r>
          </a:p>
          <a:p>
            <a:pPr>
              <a:buNone/>
            </a:pPr>
            <a:r>
              <a:rPr lang="cs-CZ" dirty="0"/>
              <a:t>Opět důležitost ochranných prvků!</a:t>
            </a:r>
          </a:p>
          <a:p>
            <a:pPr>
              <a:buNone/>
            </a:pPr>
            <a:endParaRPr lang="cs-CZ" dirty="0"/>
          </a:p>
          <a:p>
            <a:pPr>
              <a:buNone/>
            </a:pPr>
            <a:endParaRPr lang="cs-CZ" dirty="0"/>
          </a:p>
          <a:p>
            <a:r>
              <a:rPr lang="cs-CZ" dirty="0"/>
              <a:t>Poražen a </a:t>
            </a:r>
            <a:r>
              <a:rPr lang="cs-CZ" dirty="0" err="1"/>
              <a:t>ev.přejet</a:t>
            </a:r>
            <a:r>
              <a:rPr lang="cs-CZ" dirty="0"/>
              <a:t>/vymrštěn na vozidlo/odmrštěn</a:t>
            </a:r>
          </a:p>
          <a:p>
            <a:pPr>
              <a:buNone/>
            </a:pPr>
            <a:endParaRPr lang="cs-CZ" dirty="0"/>
          </a:p>
          <a:p>
            <a:pPr>
              <a:buNone/>
            </a:pPr>
            <a:endParaRPr lang="cs-CZ" dirty="0"/>
          </a:p>
          <a:p>
            <a:pPr>
              <a:buNone/>
            </a:pPr>
            <a:endParaRPr lang="cs-CZ" dirty="0"/>
          </a:p>
          <a:p>
            <a:pPr>
              <a:buNone/>
            </a:pPr>
            <a:endParaRPr lang="cs-CZ" dirty="0"/>
          </a:p>
        </p:txBody>
      </p:sp>
      <p:sp>
        <p:nvSpPr>
          <p:cNvPr id="4" name="Nadpis 1"/>
          <p:cNvSpPr txBox="1">
            <a:spLocks/>
          </p:cNvSpPr>
          <p:nvPr/>
        </p:nvSpPr>
        <p:spPr>
          <a:xfrm>
            <a:off x="618565" y="4165320"/>
            <a:ext cx="109728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a:ln>
                  <a:noFill/>
                </a:ln>
                <a:solidFill>
                  <a:schemeClr val="tx1"/>
                </a:solidFill>
                <a:effectLst/>
                <a:uLnTx/>
                <a:uFillTx/>
                <a:latin typeface="+mj-lt"/>
                <a:ea typeface="+mj-ea"/>
                <a:cs typeface="+mj-cs"/>
              </a:rPr>
              <a:t>Sražený chodec</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Na co se ptáme?</a:t>
            </a:r>
          </a:p>
        </p:txBody>
      </p:sp>
      <p:sp>
        <p:nvSpPr>
          <p:cNvPr id="3" name="Zástupný symbol pro obsah 2"/>
          <p:cNvSpPr>
            <a:spLocks noGrp="1"/>
          </p:cNvSpPr>
          <p:nvPr>
            <p:ph idx="1"/>
          </p:nvPr>
        </p:nvSpPr>
        <p:spPr/>
        <p:txBody>
          <a:bodyPr/>
          <a:lstStyle/>
          <a:p>
            <a:r>
              <a:rPr lang="cs-CZ" dirty="0"/>
              <a:t>Kolik bylo </a:t>
            </a:r>
            <a:r>
              <a:rPr lang="cs-CZ" dirty="0" err="1"/>
              <a:t>pasážerů</a:t>
            </a:r>
            <a:r>
              <a:rPr lang="cs-CZ" dirty="0"/>
              <a:t> ve voze? (nechybí nám někdo?)</a:t>
            </a:r>
          </a:p>
          <a:p>
            <a:r>
              <a:rPr lang="cs-CZ" dirty="0"/>
              <a:t>Co se stalo? Přibližně v jaké rychlosti?</a:t>
            </a:r>
          </a:p>
          <a:p>
            <a:r>
              <a:rPr lang="cs-CZ" dirty="0"/>
              <a:t>Pozice raněného před nehodou</a:t>
            </a:r>
          </a:p>
          <a:p>
            <a:r>
              <a:rPr lang="cs-CZ" dirty="0"/>
              <a:t>Ochranné pomůcky</a:t>
            </a:r>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Cíl v PNP?</a:t>
            </a:r>
          </a:p>
        </p:txBody>
      </p:sp>
      <p:sp>
        <p:nvSpPr>
          <p:cNvPr id="3" name="Zástupný symbol pro obsah 2"/>
          <p:cNvSpPr>
            <a:spLocks noGrp="1"/>
          </p:cNvSpPr>
          <p:nvPr>
            <p:ph idx="1"/>
          </p:nvPr>
        </p:nvSpPr>
        <p:spPr/>
        <p:txBody>
          <a:bodyPr>
            <a:normAutofit fontScale="85000" lnSpcReduction="20000"/>
          </a:bodyPr>
          <a:lstStyle/>
          <a:p>
            <a:r>
              <a:rPr lang="cs-CZ" dirty="0"/>
              <a:t>Zabránit hypoxii a </a:t>
            </a:r>
            <a:r>
              <a:rPr lang="cs-CZ" dirty="0" err="1"/>
              <a:t>hypoperfuzi</a:t>
            </a:r>
            <a:endParaRPr lang="cs-CZ" dirty="0"/>
          </a:p>
          <a:p>
            <a:r>
              <a:rPr lang="cs-CZ" dirty="0"/>
              <a:t>Zajištění průchodnosti DC, adekvátní ventilace – </a:t>
            </a:r>
            <a:r>
              <a:rPr lang="cs-CZ" dirty="0" err="1"/>
              <a:t>oxygenoterapie</a:t>
            </a:r>
            <a:r>
              <a:rPr lang="cs-CZ" dirty="0"/>
              <a:t>/zajištění DC</a:t>
            </a:r>
          </a:p>
          <a:p>
            <a:r>
              <a:rPr lang="cs-CZ" dirty="0"/>
              <a:t>Zajištění </a:t>
            </a:r>
            <a:r>
              <a:rPr lang="cs-CZ" dirty="0" err="1"/>
              <a:t>perfuze</a:t>
            </a:r>
            <a:r>
              <a:rPr lang="cs-CZ" dirty="0"/>
              <a:t> – </a:t>
            </a:r>
            <a:r>
              <a:rPr lang="cs-CZ" dirty="0" err="1"/>
              <a:t>volumoterapie</a:t>
            </a:r>
            <a:r>
              <a:rPr lang="cs-CZ" dirty="0"/>
              <a:t> – </a:t>
            </a:r>
            <a:r>
              <a:rPr lang="cs-CZ" dirty="0" err="1"/>
              <a:t>normotenze</a:t>
            </a:r>
            <a:endParaRPr lang="cs-CZ" dirty="0"/>
          </a:p>
          <a:p>
            <a:r>
              <a:rPr lang="cs-CZ" dirty="0"/>
              <a:t>Kontrola zevního krvácení (tlakový obvaz, tamponáda, turniket)</a:t>
            </a:r>
          </a:p>
          <a:p>
            <a:r>
              <a:rPr lang="cs-CZ" dirty="0"/>
              <a:t>Fixace krční páteře (</a:t>
            </a:r>
            <a:r>
              <a:rPr lang="cs-CZ" dirty="0" err="1"/>
              <a:t>scoop</a:t>
            </a:r>
            <a:r>
              <a:rPr lang="cs-CZ" dirty="0"/>
              <a:t> rám)/</a:t>
            </a:r>
            <a:r>
              <a:rPr lang="cs-CZ" dirty="0" err="1"/>
              <a:t>ev.pánve</a:t>
            </a:r>
            <a:r>
              <a:rPr lang="cs-CZ" dirty="0"/>
              <a:t> </a:t>
            </a:r>
          </a:p>
          <a:p>
            <a:r>
              <a:rPr lang="cs-CZ" dirty="0"/>
              <a:t>Celotělová fixace</a:t>
            </a:r>
          </a:p>
          <a:p>
            <a:r>
              <a:rPr lang="cs-CZ" dirty="0"/>
              <a:t>Léčba bolesti!</a:t>
            </a:r>
          </a:p>
          <a:p>
            <a:r>
              <a:rPr lang="cs-CZ" dirty="0" err="1"/>
              <a:t>Monitorace</a:t>
            </a:r>
            <a:endParaRPr lang="cs-CZ" dirty="0"/>
          </a:p>
          <a:p>
            <a:r>
              <a:rPr lang="cs-CZ" dirty="0"/>
              <a:t>Šetrný a co nejkratší transport</a:t>
            </a:r>
          </a:p>
          <a:p>
            <a:r>
              <a:rPr lang="cs-CZ" dirty="0"/>
              <a:t>Podáváme avízo na UP!</a:t>
            </a:r>
          </a:p>
          <a:p>
            <a:pPr>
              <a:buNone/>
            </a:pP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F81C91-4718-727D-A2F2-B17408500938}"/>
              </a:ext>
            </a:extLst>
          </p:cNvPr>
          <p:cNvSpPr>
            <a:spLocks noGrp="1"/>
          </p:cNvSpPr>
          <p:nvPr>
            <p:ph type="title"/>
          </p:nvPr>
        </p:nvSpPr>
        <p:spPr/>
        <p:txBody>
          <a:bodyPr/>
          <a:lstStyle/>
          <a:p>
            <a:r>
              <a:rPr lang="cs-CZ" dirty="0"/>
              <a:t>Nejčastější příčiny mortality u dětí</a:t>
            </a:r>
          </a:p>
        </p:txBody>
      </p:sp>
      <p:sp>
        <p:nvSpPr>
          <p:cNvPr id="3" name="Zástupný obsah 2">
            <a:extLst>
              <a:ext uri="{FF2B5EF4-FFF2-40B4-BE49-F238E27FC236}">
                <a16:creationId xmlns:a16="http://schemas.microsoft.com/office/drawing/2014/main" id="{4A1FF491-41C0-15BF-C11F-61B861F33C8D}"/>
              </a:ext>
            </a:extLst>
          </p:cNvPr>
          <p:cNvSpPr>
            <a:spLocks noGrp="1"/>
          </p:cNvSpPr>
          <p:nvPr>
            <p:ph idx="1"/>
          </p:nvPr>
        </p:nvSpPr>
        <p:spPr/>
        <p:txBody>
          <a:bodyPr/>
          <a:lstStyle/>
          <a:p>
            <a:r>
              <a:rPr lang="cs-CZ" dirty="0"/>
              <a:t>Do 1.roku – perinatální komplikace, VVV, chromozomální vady, infekce, trauma</a:t>
            </a:r>
          </a:p>
          <a:p>
            <a:r>
              <a:rPr lang="cs-CZ" dirty="0"/>
              <a:t>Do 4 let – trauma, VVV, vraždy</a:t>
            </a:r>
          </a:p>
          <a:p>
            <a:r>
              <a:rPr lang="cs-CZ" dirty="0"/>
              <a:t>Do 9 let – trauma, malignity, vrozené vady</a:t>
            </a:r>
          </a:p>
          <a:p>
            <a:r>
              <a:rPr lang="cs-CZ" dirty="0"/>
              <a:t>Do 19 let – trauma, vraždy, malignity</a:t>
            </a:r>
          </a:p>
        </p:txBody>
      </p:sp>
    </p:spTree>
    <p:extLst>
      <p:ext uri="{BB962C8B-B14F-4D97-AF65-F5344CB8AC3E}">
        <p14:creationId xmlns:p14="http://schemas.microsoft.com/office/powerpoint/2010/main" val="322793195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Směrování transportu → dětské </a:t>
            </a:r>
            <a:r>
              <a:rPr lang="cs-CZ" dirty="0" err="1"/>
              <a:t>traumacentrum</a:t>
            </a:r>
            <a:endParaRPr lang="cs-CZ" dirty="0"/>
          </a:p>
        </p:txBody>
      </p:sp>
      <p:sp>
        <p:nvSpPr>
          <p:cNvPr id="3" name="Zástupný symbol pro obsah 2"/>
          <p:cNvSpPr>
            <a:spLocks noGrp="1"/>
          </p:cNvSpPr>
          <p:nvPr>
            <p:ph idx="1"/>
          </p:nvPr>
        </p:nvSpPr>
        <p:spPr/>
        <p:txBody>
          <a:bodyPr>
            <a:normAutofit fontScale="92500" lnSpcReduction="20000"/>
          </a:bodyPr>
          <a:lstStyle/>
          <a:p>
            <a:pPr>
              <a:buNone/>
            </a:pPr>
            <a:r>
              <a:rPr lang="cs-CZ" dirty="0"/>
              <a:t>Přejetí vozidlem</a:t>
            </a:r>
          </a:p>
          <a:p>
            <a:pPr>
              <a:buNone/>
            </a:pPr>
            <a:r>
              <a:rPr lang="cs-CZ" dirty="0"/>
              <a:t>Sražení vozidlem v rychlosti vyšší než 35km/hod</a:t>
            </a:r>
          </a:p>
          <a:p>
            <a:pPr>
              <a:buNone/>
            </a:pPr>
            <a:r>
              <a:rPr lang="cs-CZ" dirty="0"/>
              <a:t>Zaklínění ve vozidle</a:t>
            </a:r>
          </a:p>
          <a:p>
            <a:pPr>
              <a:buNone/>
            </a:pPr>
            <a:r>
              <a:rPr lang="cs-CZ" dirty="0" err="1"/>
              <a:t>Katapultáž</a:t>
            </a:r>
            <a:r>
              <a:rPr lang="cs-CZ" dirty="0"/>
              <a:t> z vozidla</a:t>
            </a:r>
          </a:p>
          <a:p>
            <a:pPr>
              <a:buNone/>
            </a:pPr>
            <a:r>
              <a:rPr lang="cs-CZ" dirty="0"/>
              <a:t>Smrt spolujezdce</a:t>
            </a:r>
          </a:p>
          <a:p>
            <a:pPr>
              <a:buNone/>
            </a:pPr>
            <a:r>
              <a:rPr lang="cs-CZ" dirty="0"/>
              <a:t>Rotace vozidla přes střechu</a:t>
            </a:r>
          </a:p>
          <a:p>
            <a:pPr>
              <a:buNone/>
            </a:pPr>
            <a:r>
              <a:rPr lang="cs-CZ" dirty="0"/>
              <a:t>Pronikající </a:t>
            </a:r>
            <a:r>
              <a:rPr lang="cs-CZ" dirty="0" err="1"/>
              <a:t>kraniocerebrální</a:t>
            </a:r>
            <a:r>
              <a:rPr lang="cs-CZ" dirty="0"/>
              <a:t>/hrudní/břišní poranění</a:t>
            </a:r>
          </a:p>
          <a:p>
            <a:pPr>
              <a:buNone/>
            </a:pPr>
            <a:r>
              <a:rPr lang="cs-CZ" dirty="0"/>
              <a:t>Nestabilní hrudní stěna/pánevní okruh</a:t>
            </a:r>
          </a:p>
          <a:p>
            <a:pPr>
              <a:buNone/>
            </a:pPr>
            <a:r>
              <a:rPr lang="cs-CZ" dirty="0"/>
              <a:t>Zlomeniny 2 a více dlouhých kostí</a:t>
            </a:r>
          </a:p>
          <a:p>
            <a:pPr>
              <a:buNone/>
            </a:pP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Péče o </a:t>
            </a:r>
            <a:r>
              <a:rPr lang="cs-CZ" dirty="0" err="1"/>
              <a:t>amputáty</a:t>
            </a:r>
            <a:endParaRPr lang="cs-CZ" dirty="0"/>
          </a:p>
        </p:txBody>
      </p:sp>
      <p:sp>
        <p:nvSpPr>
          <p:cNvPr id="3" name="Zástupný symbol pro obsah 2"/>
          <p:cNvSpPr>
            <a:spLocks noGrp="1"/>
          </p:cNvSpPr>
          <p:nvPr>
            <p:ph idx="1"/>
          </p:nvPr>
        </p:nvSpPr>
        <p:spPr/>
        <p:txBody>
          <a:bodyPr/>
          <a:lstStyle/>
          <a:p>
            <a:r>
              <a:rPr lang="cs-CZ" dirty="0"/>
              <a:t>Do vodotěsného plastového sáčku s FR1/1</a:t>
            </a:r>
          </a:p>
          <a:p>
            <a:r>
              <a:rPr lang="cs-CZ" dirty="0"/>
              <a:t>Nepoužívat desinfekční roztoky</a:t>
            </a:r>
          </a:p>
          <a:p>
            <a:r>
              <a:rPr lang="cs-CZ" dirty="0"/>
              <a:t>Sáček s </a:t>
            </a:r>
            <a:r>
              <a:rPr lang="cs-CZ" dirty="0" err="1"/>
              <a:t>amputátem</a:t>
            </a:r>
            <a:r>
              <a:rPr lang="cs-CZ" dirty="0"/>
              <a:t> vložit do většího vaku/nádoby s vodou – teplota 4°C (2/3studená voda, 1/3led)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Kraniotrauma</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Fokální X difúzní</a:t>
            </a:r>
          </a:p>
          <a:p>
            <a:r>
              <a:rPr lang="cs-CZ" dirty="0"/>
              <a:t>Pády z postele/náruče/CAN </a:t>
            </a:r>
            <a:r>
              <a:rPr lang="cs-CZ" dirty="0" err="1"/>
              <a:t>sy</a:t>
            </a:r>
            <a:r>
              <a:rPr lang="cs-CZ" dirty="0"/>
              <a:t>/dopravní/sportovní úrazy</a:t>
            </a:r>
          </a:p>
          <a:p>
            <a:r>
              <a:rPr lang="cs-CZ" dirty="0"/>
              <a:t>Bezvědomí + </a:t>
            </a:r>
            <a:r>
              <a:rPr lang="cs-CZ" dirty="0" err="1"/>
              <a:t>kraniotrauma</a:t>
            </a:r>
            <a:r>
              <a:rPr lang="cs-CZ" dirty="0"/>
              <a:t>? </a:t>
            </a:r>
          </a:p>
          <a:p>
            <a:pPr>
              <a:buNone/>
            </a:pPr>
            <a:r>
              <a:rPr lang="cs-CZ" dirty="0"/>
              <a:t>Intoxikace, epilepsie, DKA, srdeční synkopa, </a:t>
            </a:r>
            <a:r>
              <a:rPr lang="cs-CZ" dirty="0" err="1"/>
              <a:t>neuroinfekce</a:t>
            </a:r>
            <a:endParaRPr lang="cs-CZ" dirty="0"/>
          </a:p>
          <a:p>
            <a:pPr>
              <a:buNone/>
            </a:pPr>
            <a:endParaRPr lang="cs-CZ" dirty="0"/>
          </a:p>
          <a:p>
            <a:r>
              <a:rPr lang="cs-CZ" dirty="0"/>
              <a:t>Krvácení ze zvukovodu? Brýlový hematom?</a:t>
            </a:r>
          </a:p>
          <a:p>
            <a:r>
              <a:rPr lang="cs-CZ" dirty="0"/>
              <a:t>Hematom víček?</a:t>
            </a:r>
          </a:p>
          <a:p>
            <a:r>
              <a:rPr lang="cs-CZ" dirty="0" err="1"/>
              <a:t>Defigurace</a:t>
            </a:r>
            <a:r>
              <a:rPr lang="cs-CZ" dirty="0"/>
              <a:t> nosu</a:t>
            </a:r>
          </a:p>
          <a:p>
            <a:r>
              <a:rPr lang="cs-CZ" dirty="0"/>
              <a:t>Impresivní zlomeniny </a:t>
            </a:r>
            <a:r>
              <a:rPr lang="cs-CZ" dirty="0" err="1"/>
              <a:t>kalvy</a:t>
            </a:r>
            <a:endParaRPr lang="cs-CZ" dirty="0"/>
          </a:p>
          <a:p>
            <a:r>
              <a:rPr lang="cs-CZ" dirty="0"/>
              <a:t>Postavení očních </a:t>
            </a:r>
            <a:r>
              <a:rPr lang="cs-CZ" dirty="0" err="1"/>
              <a:t>bulbů</a:t>
            </a:r>
            <a:r>
              <a:rPr lang="cs-CZ" dirty="0"/>
              <a:t>/</a:t>
            </a:r>
            <a:r>
              <a:rPr lang="cs-CZ" dirty="0" err="1"/>
              <a:t>anizokorie</a:t>
            </a:r>
            <a:r>
              <a:rPr lang="cs-CZ" dirty="0"/>
              <a:t>/reakce zornic</a:t>
            </a:r>
          </a:p>
          <a:p>
            <a:pPr>
              <a:buNone/>
            </a:pPr>
            <a:r>
              <a:rPr lang="cs-CZ" dirty="0" err="1"/>
              <a:t>Analgosedace</a:t>
            </a:r>
            <a:r>
              <a:rPr lang="cs-CZ" dirty="0"/>
              <a:t>, </a:t>
            </a:r>
            <a:r>
              <a:rPr lang="cs-CZ" dirty="0" err="1"/>
              <a:t>volumoterapie</a:t>
            </a:r>
            <a:r>
              <a:rPr lang="cs-CZ" dirty="0"/>
              <a:t>, </a:t>
            </a:r>
            <a:r>
              <a:rPr lang="cs-CZ" dirty="0" err="1"/>
              <a:t>ev.krční</a:t>
            </a:r>
            <a:r>
              <a:rPr lang="cs-CZ" dirty="0"/>
              <a:t> límec, při </a:t>
            </a:r>
            <a:r>
              <a:rPr lang="cs-CZ" dirty="0" err="1"/>
              <a:t>progresij</a:t>
            </a:r>
            <a:r>
              <a:rPr lang="cs-CZ" dirty="0"/>
              <a:t> mydriázy na straně úrazu s těžkou poruchou vědomí – rozvoj </a:t>
            </a:r>
            <a:r>
              <a:rPr lang="cs-CZ" dirty="0" err="1"/>
              <a:t>unkální</a:t>
            </a:r>
            <a:r>
              <a:rPr lang="cs-CZ" dirty="0"/>
              <a:t> </a:t>
            </a:r>
            <a:r>
              <a:rPr lang="cs-CZ" dirty="0" err="1"/>
              <a:t>herniace</a:t>
            </a:r>
            <a:r>
              <a:rPr lang="cs-CZ" dirty="0"/>
              <a:t>! –MANITOL (20%, dávka 0,5-1g/kg za 15-30min)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down)">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wipe(down)">
                                      <p:cBhvr>
                                        <p:cTn id="5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Úrazy – oko, nos, zuby</a:t>
            </a:r>
          </a:p>
        </p:txBody>
      </p:sp>
      <p:sp>
        <p:nvSpPr>
          <p:cNvPr id="3" name="Zástupný symbol pro obsah 2"/>
          <p:cNvSpPr>
            <a:spLocks noGrp="1"/>
          </p:cNvSpPr>
          <p:nvPr>
            <p:ph idx="1"/>
          </p:nvPr>
        </p:nvSpPr>
        <p:spPr/>
        <p:txBody>
          <a:bodyPr/>
          <a:lstStyle/>
          <a:p>
            <a:r>
              <a:rPr lang="cs-CZ" dirty="0"/>
              <a:t>Oči – vždy vyšetříme obě oči</a:t>
            </a:r>
          </a:p>
          <a:p>
            <a:pPr>
              <a:buNone/>
            </a:pPr>
            <a:r>
              <a:rPr lang="cs-CZ" dirty="0"/>
              <a:t>Penetrující poranění sterilně kryjeme, nevytahujeme těleso, poleptané oko vyplachujeme vodou/FR 1/1</a:t>
            </a:r>
          </a:p>
          <a:p>
            <a:r>
              <a:rPr lang="cs-CZ" dirty="0"/>
              <a:t>Zuby – vyražený zub uložíme do vody/mléka/slin</a:t>
            </a:r>
          </a:p>
          <a:p>
            <a:r>
              <a:rPr lang="cs-CZ" dirty="0"/>
              <a:t>Nos – nesmrkáme, při epistaxi předklon, tlak na skořepy, dýchání ústy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Tenzní pneumotorax</a:t>
            </a:r>
          </a:p>
        </p:txBody>
      </p:sp>
      <p:sp>
        <p:nvSpPr>
          <p:cNvPr id="3" name="Zástupný symbol pro obsah 2"/>
          <p:cNvSpPr>
            <a:spLocks noGrp="1"/>
          </p:cNvSpPr>
          <p:nvPr>
            <p:ph idx="1"/>
          </p:nvPr>
        </p:nvSpPr>
        <p:spPr/>
        <p:txBody>
          <a:bodyPr>
            <a:normAutofit lnSpcReduction="10000"/>
          </a:bodyPr>
          <a:lstStyle/>
          <a:p>
            <a:r>
              <a:rPr lang="cs-CZ" dirty="0"/>
              <a:t>Narůstající přetlak v pohrudniční dutině</a:t>
            </a:r>
          </a:p>
          <a:p>
            <a:r>
              <a:rPr lang="cs-CZ" dirty="0"/>
              <a:t>tlak vzniká ventilovým mechanismem v poraněné tkáni plíce nebo hrudní stěny</a:t>
            </a:r>
          </a:p>
          <a:p>
            <a:r>
              <a:rPr lang="cs-CZ" dirty="0"/>
              <a:t>postupně se přenáší na velké žíly a zabraňuje návratu krve do srdce. Dochází k zástavě oběhu</a:t>
            </a:r>
          </a:p>
          <a:p>
            <a:r>
              <a:rPr lang="cs-CZ" dirty="0"/>
              <a:t>Příznaky: kašel, bolest na hrudi, dušnost, </a:t>
            </a:r>
            <a:r>
              <a:rPr lang="cs-CZ" dirty="0" err="1"/>
              <a:t>hypersonorní</a:t>
            </a:r>
            <a:r>
              <a:rPr lang="cs-CZ" dirty="0"/>
              <a:t> poklep, oslabené či vymizelé dýchání na straně PNO, omezená pohyblivost hrudního koše na straně PNO, tachykardie, podkožní emfyzém</a:t>
            </a:r>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Poranění hrudníku</a:t>
            </a:r>
          </a:p>
        </p:txBody>
      </p:sp>
      <p:sp>
        <p:nvSpPr>
          <p:cNvPr id="3" name="Zástupný symbol pro obsah 2"/>
          <p:cNvSpPr>
            <a:spLocks noGrp="1"/>
          </p:cNvSpPr>
          <p:nvPr>
            <p:ph idx="1"/>
          </p:nvPr>
        </p:nvSpPr>
        <p:spPr/>
        <p:txBody>
          <a:bodyPr>
            <a:normAutofit fontScale="92500" lnSpcReduction="20000"/>
          </a:bodyPr>
          <a:lstStyle/>
          <a:p>
            <a:r>
              <a:rPr lang="cs-CZ" dirty="0"/>
              <a:t>U dětí v 90% případů tupá poranění</a:t>
            </a:r>
          </a:p>
          <a:p>
            <a:r>
              <a:rPr lang="cs-CZ" dirty="0"/>
              <a:t>Součástí </a:t>
            </a:r>
            <a:r>
              <a:rPr lang="cs-CZ" dirty="0" err="1"/>
              <a:t>polytraumat</a:t>
            </a:r>
            <a:r>
              <a:rPr lang="cs-CZ" dirty="0"/>
              <a:t> (</a:t>
            </a:r>
            <a:r>
              <a:rPr lang="cs-CZ" dirty="0" err="1"/>
              <a:t>seat</a:t>
            </a:r>
            <a:r>
              <a:rPr lang="cs-CZ" dirty="0"/>
              <a:t> </a:t>
            </a:r>
            <a:r>
              <a:rPr lang="cs-CZ" dirty="0" err="1"/>
              <a:t>belt</a:t>
            </a:r>
            <a:r>
              <a:rPr lang="cs-CZ" dirty="0"/>
              <a:t> </a:t>
            </a:r>
            <a:r>
              <a:rPr lang="cs-CZ" dirty="0" err="1"/>
              <a:t>injury</a:t>
            </a:r>
            <a:r>
              <a:rPr lang="cs-CZ" dirty="0"/>
              <a:t>)– DN, </a:t>
            </a:r>
            <a:r>
              <a:rPr lang="cs-CZ" dirty="0" err="1"/>
              <a:t>ev</a:t>
            </a:r>
            <a:r>
              <a:rPr lang="cs-CZ" dirty="0"/>
              <a:t>. bodná/střelná poranění</a:t>
            </a:r>
          </a:p>
          <a:p>
            <a:pPr>
              <a:buNone/>
            </a:pPr>
            <a:r>
              <a:rPr lang="cs-CZ" dirty="0"/>
              <a:t>Typy poranění: zlomeniny žeber, kontuze nitrohrudních orgánů, pneumotorax, </a:t>
            </a:r>
            <a:r>
              <a:rPr lang="cs-CZ" dirty="0" err="1"/>
              <a:t>hemotorax</a:t>
            </a:r>
            <a:r>
              <a:rPr lang="cs-CZ" dirty="0"/>
              <a:t>, kontuze myokardu, </a:t>
            </a:r>
            <a:r>
              <a:rPr lang="cs-CZ" dirty="0" err="1"/>
              <a:t>hemoperikard</a:t>
            </a:r>
            <a:r>
              <a:rPr lang="cs-CZ" dirty="0"/>
              <a:t>, srdeční tamponáda</a:t>
            </a:r>
          </a:p>
          <a:p>
            <a:pPr>
              <a:buNone/>
            </a:pPr>
            <a:r>
              <a:rPr lang="cs-CZ" dirty="0"/>
              <a:t>PNP: zajištění dostatečné </a:t>
            </a:r>
            <a:r>
              <a:rPr lang="cs-CZ" dirty="0" err="1"/>
              <a:t>oxygenace</a:t>
            </a:r>
            <a:r>
              <a:rPr lang="cs-CZ" dirty="0"/>
              <a:t>, </a:t>
            </a:r>
            <a:r>
              <a:rPr lang="cs-CZ" dirty="0" err="1"/>
              <a:t>perfuze</a:t>
            </a:r>
            <a:r>
              <a:rPr lang="cs-CZ" dirty="0"/>
              <a:t> orgánů, kontrola zevního krvácení, tišení bolesti, penetrující poranění sterilně kryjeme, </a:t>
            </a:r>
          </a:p>
          <a:p>
            <a:pPr>
              <a:buNone/>
            </a:pPr>
            <a:r>
              <a:rPr lang="cs-CZ" dirty="0"/>
              <a:t>Život zachraňující výkony v terénu: drenáž tenzního pneumotoraxu/</a:t>
            </a:r>
            <a:r>
              <a:rPr lang="cs-CZ" dirty="0" err="1"/>
              <a:t>hemotoraxu</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322729"/>
            <a:ext cx="10972800" cy="5803437"/>
          </a:xfrm>
        </p:spPr>
        <p:txBody>
          <a:bodyPr>
            <a:normAutofit/>
          </a:bodyPr>
          <a:lstStyle/>
          <a:p>
            <a:r>
              <a:rPr lang="cs-CZ" b="1" dirty="0"/>
              <a:t>prostý PNO může být i zcela asymptomatický, rozvoj až selhání oběhu</a:t>
            </a:r>
          </a:p>
          <a:p>
            <a:pPr>
              <a:buNone/>
            </a:pPr>
            <a:r>
              <a:rPr lang="cs-CZ" dirty="0"/>
              <a:t>PUNKCE: vpich vedeme nad horním okrajem žebra v </a:t>
            </a:r>
            <a:r>
              <a:rPr lang="cs-CZ" dirty="0" err="1"/>
              <a:t>medioklavikulární</a:t>
            </a:r>
            <a:r>
              <a:rPr lang="cs-CZ" dirty="0"/>
              <a:t> čáře ve 2.–3. mezižebří.</a:t>
            </a:r>
          </a:p>
          <a:p>
            <a:pPr>
              <a:buNone/>
            </a:pPr>
            <a:r>
              <a:rPr lang="cs-CZ" b="1" dirty="0"/>
              <a:t>Horní okraj žebra, abychom se vyhnuli poranění nervově-cévního svazku, který probíhá při spodním okraji žebra.</a:t>
            </a:r>
            <a:endParaRPr lang="cs-CZ" dirty="0"/>
          </a:p>
        </p:txBody>
      </p:sp>
      <p:pic>
        <p:nvPicPr>
          <p:cNvPr id="4" name="Obrázek 3" descr="1200px-Pneumothorax_001_cs.jpg"/>
          <p:cNvPicPr>
            <a:picLocks noChangeAspect="1"/>
          </p:cNvPicPr>
          <p:nvPr/>
        </p:nvPicPr>
        <p:blipFill>
          <a:blip r:embed="rId2"/>
          <a:srcRect t="5096" b="19645"/>
          <a:stretch>
            <a:fillRect/>
          </a:stretch>
        </p:blipFill>
        <p:spPr>
          <a:xfrm>
            <a:off x="4280692" y="3926541"/>
            <a:ext cx="2858805" cy="243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Úrazy páteře - spinální poranění</a:t>
            </a:r>
          </a:p>
        </p:txBody>
      </p:sp>
      <p:sp>
        <p:nvSpPr>
          <p:cNvPr id="3" name="Zástupný symbol pro obsah 2"/>
          <p:cNvSpPr>
            <a:spLocks noGrp="1"/>
          </p:cNvSpPr>
          <p:nvPr>
            <p:ph idx="1"/>
          </p:nvPr>
        </p:nvSpPr>
        <p:spPr/>
        <p:txBody>
          <a:bodyPr>
            <a:normAutofit lnSpcReduction="10000"/>
          </a:bodyPr>
          <a:lstStyle/>
          <a:p>
            <a:r>
              <a:rPr lang="cs-CZ" dirty="0"/>
              <a:t>Bez nebo s  poraněním míchy, poranění míchy bez poranění páteře </a:t>
            </a:r>
          </a:p>
          <a:p>
            <a:r>
              <a:rPr lang="cs-CZ" dirty="0"/>
              <a:t>Etiologie: pády, autonehody, trampolíny</a:t>
            </a:r>
          </a:p>
          <a:p>
            <a:r>
              <a:rPr lang="cs-CZ" dirty="0"/>
              <a:t>Příznaky: bolest zad, hematomy, exkoriace, motorický/senzitivní deficit pod místem léze, porucha funkce svěračů</a:t>
            </a:r>
          </a:p>
          <a:p>
            <a:r>
              <a:rPr lang="cs-CZ" dirty="0"/>
              <a:t>PNP: </a:t>
            </a:r>
            <a:r>
              <a:rPr lang="cs-CZ" dirty="0" err="1"/>
              <a:t>scoop</a:t>
            </a:r>
            <a:r>
              <a:rPr lang="cs-CZ" dirty="0"/>
              <a:t> rám, celotělová vakuová matrace, fixace C-páteře, dostatečná analgezie</a:t>
            </a:r>
          </a:p>
          <a:p>
            <a:r>
              <a:rPr lang="cs-CZ" dirty="0"/>
              <a:t>Zvážená indikace LZS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Úrazy břicha</a:t>
            </a:r>
          </a:p>
        </p:txBody>
      </p:sp>
      <p:sp>
        <p:nvSpPr>
          <p:cNvPr id="3" name="Zástupný symbol pro obsah 2"/>
          <p:cNvSpPr>
            <a:spLocks noGrp="1"/>
          </p:cNvSpPr>
          <p:nvPr>
            <p:ph idx="1"/>
          </p:nvPr>
        </p:nvSpPr>
        <p:spPr/>
        <p:txBody>
          <a:bodyPr>
            <a:normAutofit fontScale="92500" lnSpcReduction="20000"/>
          </a:bodyPr>
          <a:lstStyle/>
          <a:p>
            <a:r>
              <a:rPr lang="cs-CZ" dirty="0"/>
              <a:t>Součást </a:t>
            </a:r>
            <a:r>
              <a:rPr lang="cs-CZ" dirty="0" err="1"/>
              <a:t>polytraumat</a:t>
            </a:r>
            <a:r>
              <a:rPr lang="cs-CZ" dirty="0"/>
              <a:t>, často tupé poranění, vzácně penetrující</a:t>
            </a:r>
          </a:p>
          <a:p>
            <a:r>
              <a:rPr lang="cs-CZ" dirty="0" err="1"/>
              <a:t>Příp.úmrtí</a:t>
            </a:r>
            <a:r>
              <a:rPr lang="cs-CZ" dirty="0"/>
              <a:t> – časné krvácení či rozvoj peritonitidy</a:t>
            </a:r>
          </a:p>
          <a:p>
            <a:r>
              <a:rPr lang="cs-CZ" dirty="0"/>
              <a:t>Očekáváme u DN (tupé poranění bezpečnostním pásem), sportovní úrazy, koloběžky/kola (o řídítka) aj.</a:t>
            </a:r>
          </a:p>
          <a:p>
            <a:r>
              <a:rPr lang="cs-CZ" dirty="0"/>
              <a:t>Příznaky nemusí být nápadné (tupé i střelné), ale může se náhle rozvinout hemoragický šok s příslušnými příznaky</a:t>
            </a:r>
          </a:p>
          <a:p>
            <a:endParaRPr lang="cs-CZ" dirty="0"/>
          </a:p>
          <a:p>
            <a:pPr>
              <a:buNone/>
            </a:pPr>
            <a:r>
              <a:rPr lang="cs-CZ" dirty="0"/>
              <a:t>PNP: </a:t>
            </a:r>
            <a:r>
              <a:rPr lang="cs-CZ" dirty="0" err="1"/>
              <a:t>oxygenace</a:t>
            </a:r>
            <a:r>
              <a:rPr lang="cs-CZ" dirty="0"/>
              <a:t>, </a:t>
            </a:r>
            <a:r>
              <a:rPr lang="cs-CZ" dirty="0" err="1"/>
              <a:t>perfuze</a:t>
            </a:r>
            <a:r>
              <a:rPr lang="cs-CZ" dirty="0"/>
              <a:t>, kontrola krvácení, léčba bolesti, cizí </a:t>
            </a:r>
            <a:r>
              <a:rPr lang="cs-CZ" dirty="0" err="1"/>
              <a:t>tšlesa</a:t>
            </a:r>
            <a:r>
              <a:rPr lang="cs-CZ" dirty="0"/>
              <a:t> kryjeme-nevytahujeme, orgány nevsunujeme zpět, nepodáváme nic per os!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Úrazy končetin – fraktury, luxace</a:t>
            </a:r>
          </a:p>
        </p:txBody>
      </p:sp>
      <p:sp>
        <p:nvSpPr>
          <p:cNvPr id="3" name="Zástupný symbol pro obsah 2"/>
          <p:cNvSpPr>
            <a:spLocks noGrp="1"/>
          </p:cNvSpPr>
          <p:nvPr>
            <p:ph idx="1"/>
          </p:nvPr>
        </p:nvSpPr>
        <p:spPr/>
        <p:txBody>
          <a:bodyPr>
            <a:normAutofit fontScale="92500" lnSpcReduction="20000"/>
          </a:bodyPr>
          <a:lstStyle/>
          <a:p>
            <a:r>
              <a:rPr lang="cs-CZ" dirty="0"/>
              <a:t>Nejčastěji tupá poranění – DN, sport, napadení, pády</a:t>
            </a:r>
          </a:p>
          <a:p>
            <a:r>
              <a:rPr lang="cs-CZ" dirty="0"/>
              <a:t>porucha hybnosti, postavení, prokrvení a inervace</a:t>
            </a:r>
          </a:p>
          <a:p>
            <a:r>
              <a:rPr lang="cs-CZ" dirty="0"/>
              <a:t>Typické k věku (</a:t>
            </a:r>
            <a:r>
              <a:rPr lang="cs-CZ" dirty="0" err="1"/>
              <a:t>suprakondylická</a:t>
            </a:r>
            <a:r>
              <a:rPr lang="cs-CZ" dirty="0"/>
              <a:t> fraktura humeru, </a:t>
            </a:r>
            <a:r>
              <a:rPr lang="cs-CZ" dirty="0" err="1"/>
              <a:t>pronatio</a:t>
            </a:r>
            <a:r>
              <a:rPr lang="cs-CZ" dirty="0"/>
              <a:t> </a:t>
            </a:r>
            <a:r>
              <a:rPr lang="cs-CZ" dirty="0" err="1"/>
              <a:t>dolorosa</a:t>
            </a:r>
            <a:r>
              <a:rPr lang="cs-CZ" dirty="0"/>
              <a:t>)</a:t>
            </a:r>
          </a:p>
          <a:p>
            <a:r>
              <a:rPr lang="cs-CZ" dirty="0"/>
              <a:t>Krevní ztráty</a:t>
            </a:r>
          </a:p>
          <a:p>
            <a:pPr>
              <a:buNone/>
            </a:pPr>
            <a:r>
              <a:rPr lang="cs-CZ" dirty="0"/>
              <a:t>Humerus – 100-800ml</a:t>
            </a:r>
          </a:p>
          <a:p>
            <a:pPr>
              <a:buNone/>
            </a:pPr>
            <a:r>
              <a:rPr lang="cs-CZ" dirty="0"/>
              <a:t>Předloktí 50-400ml</a:t>
            </a:r>
          </a:p>
          <a:p>
            <a:pPr>
              <a:buNone/>
            </a:pPr>
            <a:r>
              <a:rPr lang="cs-CZ" dirty="0"/>
              <a:t>Pánev 500-5000ml</a:t>
            </a:r>
          </a:p>
          <a:p>
            <a:pPr>
              <a:buNone/>
            </a:pPr>
            <a:r>
              <a:rPr lang="cs-CZ" dirty="0"/>
              <a:t>Femur 300-2000ml</a:t>
            </a:r>
          </a:p>
          <a:p>
            <a:pPr>
              <a:buNone/>
            </a:pPr>
            <a:r>
              <a:rPr lang="cs-CZ" dirty="0"/>
              <a:t>Bérec 100-1000ml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B798F3-5107-B17B-1D54-2B96FEA53979}"/>
              </a:ext>
            </a:extLst>
          </p:cNvPr>
          <p:cNvSpPr>
            <a:spLocks noGrp="1"/>
          </p:cNvSpPr>
          <p:nvPr>
            <p:ph type="title"/>
          </p:nvPr>
        </p:nvSpPr>
        <p:spPr/>
        <p:txBody>
          <a:bodyPr/>
          <a:lstStyle/>
          <a:p>
            <a:r>
              <a:rPr lang="cs-CZ" dirty="0"/>
              <a:t>Psychomotorický a smyslový vývoj</a:t>
            </a:r>
          </a:p>
        </p:txBody>
      </p:sp>
      <p:sp>
        <p:nvSpPr>
          <p:cNvPr id="3" name="Zástupný obsah 2">
            <a:extLst>
              <a:ext uri="{FF2B5EF4-FFF2-40B4-BE49-F238E27FC236}">
                <a16:creationId xmlns:a16="http://schemas.microsoft.com/office/drawing/2014/main" id="{D0C4CF80-1479-61BC-C53A-1034528CC71E}"/>
              </a:ext>
            </a:extLst>
          </p:cNvPr>
          <p:cNvSpPr>
            <a:spLocks noGrp="1"/>
          </p:cNvSpPr>
          <p:nvPr>
            <p:ph idx="1"/>
          </p:nvPr>
        </p:nvSpPr>
        <p:spPr/>
        <p:txBody>
          <a:bodyPr>
            <a:normAutofit fontScale="92500" lnSpcReduction="10000"/>
          </a:bodyPr>
          <a:lstStyle/>
          <a:p>
            <a:r>
              <a:rPr lang="cs-CZ" dirty="0"/>
              <a:t>Vývoj motoriky je určován především správným neurologickým vývojem dítěte, může být ovlivněn:</a:t>
            </a:r>
          </a:p>
          <a:p>
            <a:pPr marL="0" indent="0">
              <a:buNone/>
            </a:pPr>
            <a:r>
              <a:rPr lang="cs-CZ" dirty="0"/>
              <a:t>Prenatálně: vrozenými vadami, infekcemi, hypoxií</a:t>
            </a:r>
          </a:p>
          <a:p>
            <a:pPr marL="0" indent="0">
              <a:buNone/>
            </a:pPr>
            <a:r>
              <a:rPr lang="cs-CZ" dirty="0"/>
              <a:t>Postnatálně: úrazy, infekce, hypoxie, podněty z okolí</a:t>
            </a:r>
          </a:p>
          <a:p>
            <a:pPr marL="0" indent="0">
              <a:buNone/>
            </a:pPr>
            <a:r>
              <a:rPr lang="cs-CZ" dirty="0"/>
              <a:t>Hodnotíme</a:t>
            </a:r>
          </a:p>
          <a:p>
            <a:pPr marL="514350" indent="-514350">
              <a:buFont typeface="+mj-lt"/>
              <a:buAutoNum type="arabicPeriod"/>
            </a:pPr>
            <a:r>
              <a:rPr lang="cs-CZ" dirty="0"/>
              <a:t>Spontánní hybnost</a:t>
            </a:r>
          </a:p>
          <a:p>
            <a:pPr marL="514350" indent="-514350">
              <a:buFont typeface="+mj-lt"/>
              <a:buAutoNum type="arabicPeriod"/>
            </a:pPr>
            <a:r>
              <a:rPr lang="cs-CZ" dirty="0"/>
              <a:t>Provokovanou hybnost</a:t>
            </a:r>
          </a:p>
          <a:p>
            <a:pPr marL="514350" indent="-514350">
              <a:buFont typeface="+mj-lt"/>
              <a:buAutoNum type="arabicPeriod"/>
            </a:pPr>
            <a:r>
              <a:rPr lang="cs-CZ" dirty="0"/>
              <a:t>Novorozenecké reflexy</a:t>
            </a:r>
          </a:p>
          <a:p>
            <a:pPr marL="514350" indent="-514350">
              <a:buFont typeface="+mj-lt"/>
              <a:buAutoNum type="arabicPeriod"/>
            </a:pPr>
            <a:r>
              <a:rPr lang="cs-CZ" dirty="0"/>
              <a:t>Svalový tonus</a:t>
            </a:r>
          </a:p>
          <a:p>
            <a:pPr marL="0" indent="0">
              <a:buNone/>
            </a:pPr>
            <a:endParaRPr lang="cs-CZ" dirty="0"/>
          </a:p>
        </p:txBody>
      </p:sp>
    </p:spTree>
    <p:extLst>
      <p:ext uri="{BB962C8B-B14F-4D97-AF65-F5344CB8AC3E}">
        <p14:creationId xmlns:p14="http://schemas.microsoft.com/office/powerpoint/2010/main" val="34018362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645459"/>
            <a:ext cx="10972800" cy="5480708"/>
          </a:xfrm>
        </p:spPr>
        <p:txBody>
          <a:bodyPr>
            <a:normAutofit lnSpcReduction="10000"/>
          </a:bodyPr>
          <a:lstStyle/>
          <a:p>
            <a:pPr>
              <a:buNone/>
            </a:pPr>
            <a:r>
              <a:rPr lang="cs-CZ" dirty="0"/>
              <a:t>PNP</a:t>
            </a:r>
          </a:p>
          <a:p>
            <a:r>
              <a:rPr lang="cs-CZ" dirty="0"/>
              <a:t>Imobilizace fraktury – vakuová matrace</a:t>
            </a:r>
          </a:p>
          <a:p>
            <a:r>
              <a:rPr lang="cs-CZ" dirty="0"/>
              <a:t>Zajištění VF dle ABCDE, </a:t>
            </a:r>
            <a:r>
              <a:rPr lang="cs-CZ" dirty="0" err="1"/>
              <a:t>monitorace</a:t>
            </a:r>
            <a:endParaRPr lang="cs-CZ" dirty="0"/>
          </a:p>
          <a:p>
            <a:r>
              <a:rPr lang="cs-CZ" dirty="0"/>
              <a:t>Imobilizace C-páteře</a:t>
            </a:r>
          </a:p>
          <a:p>
            <a:r>
              <a:rPr lang="cs-CZ" dirty="0"/>
              <a:t>Zástava krvácení – tlakový obvaz</a:t>
            </a:r>
          </a:p>
          <a:p>
            <a:r>
              <a:rPr lang="cs-CZ" dirty="0"/>
              <a:t>Zajistit žilní vstup – ideálně co největší průsvit - </a:t>
            </a:r>
            <a:r>
              <a:rPr lang="cs-CZ" dirty="0" err="1"/>
              <a:t>volumoterapie</a:t>
            </a:r>
            <a:endParaRPr lang="cs-CZ" dirty="0"/>
          </a:p>
          <a:p>
            <a:r>
              <a:rPr lang="cs-CZ" dirty="0"/>
              <a:t>Krytí ran, ponechání cizích těles</a:t>
            </a:r>
          </a:p>
          <a:p>
            <a:r>
              <a:rPr lang="cs-CZ" dirty="0"/>
              <a:t>Pokud o repozici: pouze – hrozící perforaci úlomkem kosti, </a:t>
            </a:r>
            <a:r>
              <a:rPr lang="cs-CZ" dirty="0" err="1"/>
              <a:t>tráta</a:t>
            </a:r>
            <a:r>
              <a:rPr lang="cs-CZ" dirty="0"/>
              <a:t> tepu/citlivosti pod frakturou</a:t>
            </a:r>
          </a:p>
          <a:p>
            <a:r>
              <a:rPr lang="cs-CZ" dirty="0"/>
              <a:t>Dostatečná analgezie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DFAC37-950B-6BED-59A6-F008A08CC1B2}"/>
              </a:ext>
            </a:extLst>
          </p:cNvPr>
          <p:cNvSpPr>
            <a:spLocks noGrp="1"/>
          </p:cNvSpPr>
          <p:nvPr>
            <p:ph type="title"/>
          </p:nvPr>
        </p:nvSpPr>
        <p:spPr/>
        <p:txBody>
          <a:bodyPr/>
          <a:lstStyle/>
          <a:p>
            <a:r>
              <a:rPr lang="cs-CZ" dirty="0"/>
              <a:t>Přijetí na UP, </a:t>
            </a:r>
            <a:r>
              <a:rPr lang="cs-CZ" dirty="0" err="1"/>
              <a:t>triáž</a:t>
            </a:r>
            <a:endParaRPr lang="cs-CZ" dirty="0"/>
          </a:p>
        </p:txBody>
      </p:sp>
      <p:sp>
        <p:nvSpPr>
          <p:cNvPr id="3" name="Zástupný obsah 2">
            <a:extLst>
              <a:ext uri="{FF2B5EF4-FFF2-40B4-BE49-F238E27FC236}">
                <a16:creationId xmlns:a16="http://schemas.microsoft.com/office/drawing/2014/main" id="{DC562A69-5BCA-CA8C-0E71-5164E1BD0D71}"/>
              </a:ext>
            </a:extLst>
          </p:cNvPr>
          <p:cNvSpPr>
            <a:spLocks noGrp="1"/>
          </p:cNvSpPr>
          <p:nvPr>
            <p:ph idx="1"/>
          </p:nvPr>
        </p:nvSpPr>
        <p:spPr/>
        <p:txBody>
          <a:bodyPr>
            <a:normAutofit fontScale="70000" lnSpcReduction="20000"/>
          </a:bodyPr>
          <a:lstStyle/>
          <a:p>
            <a:r>
              <a:rPr lang="cs-CZ" dirty="0"/>
              <a:t>Avizované příjmy (porucha vědomí, polytrauma, křeče) – cílem je být na pacienta v těžkém stavu připraven</a:t>
            </a:r>
          </a:p>
          <a:p>
            <a:r>
              <a:rPr lang="cs-CZ" dirty="0" err="1"/>
              <a:t>Př.Polytrauma</a:t>
            </a:r>
            <a:r>
              <a:rPr lang="cs-CZ" dirty="0"/>
              <a:t> – svoláváme trauma tým, připraven FAST </a:t>
            </a:r>
            <a:r>
              <a:rPr lang="cs-CZ" b="0" i="0" u="none" strike="noStrike" dirty="0">
                <a:effectLst/>
              </a:rPr>
              <a:t>(</a:t>
            </a:r>
            <a:r>
              <a:rPr lang="cs-CZ" b="0" i="0" u="none" strike="noStrike" dirty="0" err="1">
                <a:effectLst/>
              </a:rPr>
              <a:t>Focused</a:t>
            </a:r>
            <a:r>
              <a:rPr lang="cs-CZ" b="0" i="0" u="none" strike="noStrike" dirty="0">
                <a:effectLst/>
              </a:rPr>
              <a:t> </a:t>
            </a:r>
            <a:r>
              <a:rPr lang="cs-CZ" b="0" i="0" u="none" strike="noStrike" dirty="0" err="1">
                <a:effectLst/>
              </a:rPr>
              <a:t>Assessment</a:t>
            </a:r>
            <a:r>
              <a:rPr lang="cs-CZ" b="0" i="0" u="none" strike="noStrike" dirty="0">
                <a:effectLst/>
              </a:rPr>
              <a:t> </a:t>
            </a:r>
            <a:r>
              <a:rPr lang="cs-CZ" b="0" i="0" u="none" strike="noStrike" dirty="0" err="1">
                <a:effectLst/>
              </a:rPr>
              <a:t>with</a:t>
            </a:r>
            <a:r>
              <a:rPr lang="cs-CZ" b="0" i="0" u="none" strike="noStrike" dirty="0">
                <a:effectLst/>
              </a:rPr>
              <a:t> </a:t>
            </a:r>
            <a:r>
              <a:rPr lang="cs-CZ" b="0" i="0" u="none" strike="noStrike" dirty="0" err="1">
                <a:effectLst/>
              </a:rPr>
              <a:t>Sonography</a:t>
            </a:r>
            <a:r>
              <a:rPr lang="cs-CZ" b="0" i="0" u="none" strike="noStrike" dirty="0">
                <a:effectLst/>
              </a:rPr>
              <a:t> </a:t>
            </a:r>
            <a:r>
              <a:rPr lang="cs-CZ" b="0" i="0" u="none" strike="noStrike" dirty="0" err="1">
                <a:effectLst/>
              </a:rPr>
              <a:t>for</a:t>
            </a:r>
            <a:r>
              <a:rPr lang="cs-CZ" b="0" i="0" u="none" strike="noStrike" dirty="0">
                <a:effectLst/>
              </a:rPr>
              <a:t> Trauma), </a:t>
            </a:r>
            <a:r>
              <a:rPr lang="cs-CZ" b="0" i="0" u="none" strike="noStrike" dirty="0" err="1">
                <a:effectLst/>
              </a:rPr>
              <a:t>ev.C</a:t>
            </a:r>
            <a:r>
              <a:rPr lang="cs-CZ" dirty="0" err="1"/>
              <a:t>T</a:t>
            </a:r>
            <a:endParaRPr lang="cs-CZ" dirty="0"/>
          </a:p>
          <a:p>
            <a:pPr marL="0" indent="0">
              <a:buNone/>
            </a:pPr>
            <a:r>
              <a:rPr lang="cs-CZ" dirty="0"/>
              <a:t>Příjezd do nemocnice, jak předat pacienta?</a:t>
            </a:r>
          </a:p>
          <a:p>
            <a:r>
              <a:rPr lang="cs-CZ" dirty="0"/>
              <a:t>Věk</a:t>
            </a:r>
          </a:p>
          <a:p>
            <a:r>
              <a:rPr lang="cs-CZ" dirty="0"/>
              <a:t>Co a kdy se stalo/mechanismus úrazu/jiné obtíže dítěte (bezpečnostní pásy, výška pádu aj.)</a:t>
            </a:r>
          </a:p>
          <a:p>
            <a:r>
              <a:rPr lang="cs-CZ" dirty="0"/>
              <a:t>Vitální funkce na místě, GSC</a:t>
            </a:r>
          </a:p>
          <a:p>
            <a:r>
              <a:rPr lang="cs-CZ" dirty="0"/>
              <a:t>zajištění na místě (PŽK, zajištění DC aj.)</a:t>
            </a:r>
          </a:p>
          <a:p>
            <a:r>
              <a:rPr lang="cs-CZ" dirty="0"/>
              <a:t>Podaná medikace – v miligramech/</a:t>
            </a:r>
            <a:r>
              <a:rPr lang="cs-CZ" dirty="0" err="1"/>
              <a:t>ev</a:t>
            </a:r>
            <a:r>
              <a:rPr lang="cs-CZ" dirty="0"/>
              <a:t> mikrogramech (ne v ml!)</a:t>
            </a:r>
          </a:p>
          <a:p>
            <a:r>
              <a:rPr lang="cs-CZ" dirty="0"/>
              <a:t>Je s dítětem rodič? Pokud ne, jsou kontaktováni? Pokud ne, kontakt na rodiče</a:t>
            </a:r>
          </a:p>
          <a:p>
            <a:r>
              <a:rPr lang="cs-CZ" dirty="0"/>
              <a:t>Průběh transportu</a:t>
            </a:r>
          </a:p>
          <a:p>
            <a:r>
              <a:rPr lang="cs-CZ" dirty="0"/>
              <a:t>Čas příjezdu/příletu</a:t>
            </a:r>
          </a:p>
        </p:txBody>
      </p:sp>
    </p:spTree>
    <p:extLst>
      <p:ext uri="{BB962C8B-B14F-4D97-AF65-F5344CB8AC3E}">
        <p14:creationId xmlns:p14="http://schemas.microsoft.com/office/powerpoint/2010/main" val="277806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down)">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7434E2-97B3-E000-8725-EF5856E535D7}"/>
              </a:ext>
            </a:extLst>
          </p:cNvPr>
          <p:cNvSpPr>
            <a:spLocks noGrp="1"/>
          </p:cNvSpPr>
          <p:nvPr>
            <p:ph type="title"/>
          </p:nvPr>
        </p:nvSpPr>
        <p:spPr>
          <a:xfrm>
            <a:off x="609600" y="274638"/>
            <a:ext cx="10972800" cy="818431"/>
          </a:xfrm>
        </p:spPr>
        <p:txBody>
          <a:bodyPr/>
          <a:lstStyle/>
          <a:p>
            <a:r>
              <a:rPr lang="cs-CZ" dirty="0" err="1"/>
              <a:t>Triáž</a:t>
            </a:r>
            <a:endParaRPr lang="cs-CZ" dirty="0"/>
          </a:p>
        </p:txBody>
      </p:sp>
      <p:sp>
        <p:nvSpPr>
          <p:cNvPr id="3" name="Zástupný obsah 2">
            <a:extLst>
              <a:ext uri="{FF2B5EF4-FFF2-40B4-BE49-F238E27FC236}">
                <a16:creationId xmlns:a16="http://schemas.microsoft.com/office/drawing/2014/main" id="{5F05273A-B95C-2FDE-8E78-308DC969A53E}"/>
              </a:ext>
            </a:extLst>
          </p:cNvPr>
          <p:cNvSpPr>
            <a:spLocks noGrp="1"/>
          </p:cNvSpPr>
          <p:nvPr>
            <p:ph idx="1"/>
          </p:nvPr>
        </p:nvSpPr>
        <p:spPr>
          <a:xfrm>
            <a:off x="609600" y="1166018"/>
            <a:ext cx="10972800" cy="4525963"/>
          </a:xfrm>
        </p:spPr>
        <p:txBody>
          <a:bodyPr/>
          <a:lstStyle/>
          <a:p>
            <a:r>
              <a:rPr lang="cs-CZ" dirty="0"/>
              <a:t>Třídění pacientů při příjezdu na UP – sestra/záchranář </a:t>
            </a:r>
          </a:p>
          <a:p>
            <a:r>
              <a:rPr lang="cs-CZ" dirty="0"/>
              <a:t>Určujeme prioritu ošetření pacientů</a:t>
            </a:r>
          </a:p>
        </p:txBody>
      </p:sp>
      <p:pic>
        <p:nvPicPr>
          <p:cNvPr id="5" name="Obrázek 4">
            <a:extLst>
              <a:ext uri="{FF2B5EF4-FFF2-40B4-BE49-F238E27FC236}">
                <a16:creationId xmlns:a16="http://schemas.microsoft.com/office/drawing/2014/main" id="{134DF777-D4FC-0CC5-3EA9-E8E5AB688B79}"/>
              </a:ext>
            </a:extLst>
          </p:cNvPr>
          <p:cNvPicPr>
            <a:picLocks noChangeAspect="1"/>
          </p:cNvPicPr>
          <p:nvPr/>
        </p:nvPicPr>
        <p:blipFill>
          <a:blip r:embed="rId2"/>
          <a:stretch>
            <a:fillRect/>
          </a:stretch>
        </p:blipFill>
        <p:spPr>
          <a:xfrm>
            <a:off x="7348847" y="1746000"/>
            <a:ext cx="3608496" cy="5112000"/>
          </a:xfrm>
          <a:prstGeom prst="rect">
            <a:avLst/>
          </a:prstGeom>
        </p:spPr>
      </p:pic>
      <p:sp>
        <p:nvSpPr>
          <p:cNvPr id="6" name="TextovéPole 5">
            <a:extLst>
              <a:ext uri="{FF2B5EF4-FFF2-40B4-BE49-F238E27FC236}">
                <a16:creationId xmlns:a16="http://schemas.microsoft.com/office/drawing/2014/main" id="{D56FBE2E-0974-4647-68F5-2227E3C25762}"/>
              </a:ext>
            </a:extLst>
          </p:cNvPr>
          <p:cNvSpPr txBox="1"/>
          <p:nvPr/>
        </p:nvSpPr>
        <p:spPr>
          <a:xfrm>
            <a:off x="2319647" y="6383307"/>
            <a:ext cx="5047013" cy="400110"/>
          </a:xfrm>
          <a:prstGeom prst="rect">
            <a:avLst/>
          </a:prstGeom>
          <a:noFill/>
        </p:spPr>
        <p:txBody>
          <a:bodyPr wrap="square" rtlCol="0">
            <a:spAutoFit/>
          </a:bodyPr>
          <a:lstStyle/>
          <a:p>
            <a:r>
              <a:rPr lang="cs-CZ" sz="1000" dirty="0">
                <a:solidFill>
                  <a:schemeClr val="bg1">
                    <a:lumMod val="75000"/>
                  </a:schemeClr>
                </a:solidFill>
              </a:rPr>
              <a:t>https://</a:t>
            </a:r>
            <a:r>
              <a:rPr lang="cs-CZ" sz="1000" dirty="0" err="1">
                <a:solidFill>
                  <a:schemeClr val="bg1">
                    <a:lumMod val="75000"/>
                  </a:schemeClr>
                </a:solidFill>
              </a:rPr>
              <a:t>www.researchgate.net</a:t>
            </a:r>
            <a:r>
              <a:rPr lang="cs-CZ" sz="1000" dirty="0">
                <a:solidFill>
                  <a:schemeClr val="bg1">
                    <a:lumMod val="75000"/>
                  </a:schemeClr>
                </a:solidFill>
              </a:rPr>
              <a:t>/</a:t>
            </a:r>
            <a:r>
              <a:rPr lang="cs-CZ" sz="1000" dirty="0" err="1">
                <a:solidFill>
                  <a:schemeClr val="bg1">
                    <a:lumMod val="75000"/>
                  </a:schemeClr>
                </a:solidFill>
              </a:rPr>
              <a:t>figure</a:t>
            </a:r>
            <a:r>
              <a:rPr lang="cs-CZ" sz="1000" dirty="0">
                <a:solidFill>
                  <a:schemeClr val="bg1">
                    <a:lumMod val="75000"/>
                  </a:schemeClr>
                </a:solidFill>
              </a:rPr>
              <a:t>/Emergency-Severity-Index-ESI-Triage-Algorithm-v-4-Five-Levels_fig1_51701713</a:t>
            </a:r>
          </a:p>
        </p:txBody>
      </p:sp>
    </p:spTree>
    <p:extLst>
      <p:ext uri="{BB962C8B-B14F-4D97-AF65-F5344CB8AC3E}">
        <p14:creationId xmlns:p14="http://schemas.microsoft.com/office/powerpoint/2010/main" val="131412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83D148-D072-AB85-0F45-9D22E6239508}"/>
              </a:ext>
            </a:extLst>
          </p:cNvPr>
          <p:cNvSpPr>
            <a:spLocks noGrp="1"/>
          </p:cNvSpPr>
          <p:nvPr>
            <p:ph type="title"/>
          </p:nvPr>
        </p:nvSpPr>
        <p:spPr/>
        <p:txBody>
          <a:bodyPr/>
          <a:lstStyle/>
          <a:p>
            <a:r>
              <a:rPr lang="cs-CZ" dirty="0"/>
              <a:t>Rychlé zhodnocení stavu na UP</a:t>
            </a:r>
          </a:p>
        </p:txBody>
      </p:sp>
      <p:sp>
        <p:nvSpPr>
          <p:cNvPr id="3" name="Zástupný obsah 2">
            <a:extLst>
              <a:ext uri="{FF2B5EF4-FFF2-40B4-BE49-F238E27FC236}">
                <a16:creationId xmlns:a16="http://schemas.microsoft.com/office/drawing/2014/main" id="{DA9D6946-6FB8-BC46-FF10-97D73C319A51}"/>
              </a:ext>
            </a:extLst>
          </p:cNvPr>
          <p:cNvSpPr>
            <a:spLocks noGrp="1"/>
          </p:cNvSpPr>
          <p:nvPr>
            <p:ph idx="1"/>
          </p:nvPr>
        </p:nvSpPr>
        <p:spPr/>
        <p:txBody>
          <a:bodyPr>
            <a:normAutofit fontScale="92500" lnSpcReduction="20000"/>
          </a:bodyPr>
          <a:lstStyle/>
          <a:p>
            <a:pPr marL="0" indent="0">
              <a:buNone/>
            </a:pPr>
            <a:r>
              <a:rPr lang="cs-CZ" dirty="0"/>
              <a:t>Vyžaduje pacient urgentní zákrok? </a:t>
            </a:r>
          </a:p>
          <a:p>
            <a:r>
              <a:rPr lang="cs-CZ" dirty="0"/>
              <a:t>Stav vědomí (kvalita, kvantita, GSC, křeče)</a:t>
            </a:r>
          </a:p>
          <a:p>
            <a:r>
              <a:rPr lang="cs-CZ" dirty="0"/>
              <a:t>Přítomnost a kvalita dýchání (eupnoe, dyspnoe aj.)</a:t>
            </a:r>
          </a:p>
          <a:p>
            <a:r>
              <a:rPr lang="cs-CZ" dirty="0"/>
              <a:t>Kvalita oběhu (barva kůže, kapilární návrat, prokrvení, kvalita pulzu)</a:t>
            </a:r>
          </a:p>
          <a:p>
            <a:r>
              <a:rPr lang="cs-CZ" dirty="0"/>
              <a:t>Přítomnost masivního krvácení</a:t>
            </a:r>
          </a:p>
          <a:p>
            <a:r>
              <a:rPr lang="cs-CZ" dirty="0"/>
              <a:t>Otevřené rány</a:t>
            </a:r>
          </a:p>
          <a:p>
            <a:r>
              <a:rPr lang="cs-CZ" dirty="0" err="1"/>
              <a:t>Defigurace</a:t>
            </a:r>
            <a:r>
              <a:rPr lang="cs-CZ" dirty="0"/>
              <a:t> končetin/pevnost pánve/hrudníku</a:t>
            </a:r>
          </a:p>
          <a:p>
            <a:r>
              <a:rPr lang="cs-CZ" dirty="0"/>
              <a:t>Zvracení, postavení </a:t>
            </a:r>
            <a:r>
              <a:rPr lang="cs-CZ" dirty="0" err="1"/>
              <a:t>bulbů</a:t>
            </a:r>
            <a:r>
              <a:rPr lang="cs-CZ" dirty="0"/>
              <a:t>, </a:t>
            </a:r>
            <a:r>
              <a:rPr lang="cs-CZ" dirty="0" err="1"/>
              <a:t>izokorie</a:t>
            </a:r>
            <a:r>
              <a:rPr lang="cs-CZ" dirty="0"/>
              <a:t> a reakce zornic</a:t>
            </a:r>
          </a:p>
          <a:p>
            <a:pPr marL="0" indent="0">
              <a:buNone/>
            </a:pPr>
            <a:r>
              <a:rPr lang="cs-CZ" dirty="0"/>
              <a:t>Pokud </a:t>
            </a:r>
            <a:r>
              <a:rPr lang="cs-CZ" dirty="0" err="1"/>
              <a:t>NEvyžaduje</a:t>
            </a:r>
            <a:r>
              <a:rPr lang="cs-CZ" dirty="0"/>
              <a:t> – okamžitý zákrok ☛ máme čas na anamnézu a podrobné fyzikální vyšetření</a:t>
            </a:r>
          </a:p>
        </p:txBody>
      </p:sp>
    </p:spTree>
    <p:extLst>
      <p:ext uri="{BB962C8B-B14F-4D97-AF65-F5344CB8AC3E}">
        <p14:creationId xmlns:p14="http://schemas.microsoft.com/office/powerpoint/2010/main" val="27663964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6263AD-BBFC-0E52-0A39-4FB799ADEA0F}"/>
              </a:ext>
            </a:extLst>
          </p:cNvPr>
          <p:cNvSpPr>
            <a:spLocks noGrp="1"/>
          </p:cNvSpPr>
          <p:nvPr>
            <p:ph type="title"/>
          </p:nvPr>
        </p:nvSpPr>
        <p:spPr/>
        <p:txBody>
          <a:bodyPr/>
          <a:lstStyle/>
          <a:p>
            <a:r>
              <a:rPr lang="cs-CZ" dirty="0"/>
              <a:t>Jak správně odebrat anamnézu?</a:t>
            </a:r>
          </a:p>
        </p:txBody>
      </p:sp>
      <p:sp>
        <p:nvSpPr>
          <p:cNvPr id="3" name="Zástupný obsah 2">
            <a:extLst>
              <a:ext uri="{FF2B5EF4-FFF2-40B4-BE49-F238E27FC236}">
                <a16:creationId xmlns:a16="http://schemas.microsoft.com/office/drawing/2014/main" id="{B6D510C3-FB7F-5915-7973-94A995270E0E}"/>
              </a:ext>
            </a:extLst>
          </p:cNvPr>
          <p:cNvSpPr>
            <a:spLocks noGrp="1"/>
          </p:cNvSpPr>
          <p:nvPr>
            <p:ph idx="1"/>
          </p:nvPr>
        </p:nvSpPr>
        <p:spPr/>
        <p:txBody>
          <a:bodyPr>
            <a:normAutofit fontScale="92500" lnSpcReduction="20000"/>
          </a:bodyPr>
          <a:lstStyle/>
          <a:p>
            <a:r>
              <a:rPr lang="cs-CZ" dirty="0"/>
              <a:t>Ideálně 1 člověk</a:t>
            </a:r>
          </a:p>
          <a:p>
            <a:r>
              <a:rPr lang="cs-CZ" dirty="0"/>
              <a:t>Děti oslovujeme jménem</a:t>
            </a:r>
          </a:p>
          <a:p>
            <a:r>
              <a:rPr lang="cs-CZ" dirty="0"/>
              <a:t>Jednoznačné, nesugestivní otázky</a:t>
            </a:r>
          </a:p>
          <a:p>
            <a:r>
              <a:rPr lang="cs-CZ" dirty="0"/>
              <a:t>Důležitost epidemiologické anamnézy</a:t>
            </a:r>
          </a:p>
          <a:p>
            <a:r>
              <a:rPr lang="cs-CZ" dirty="0"/>
              <a:t>Při chronicky nemocných dětem – předchozí dokumentace</a:t>
            </a:r>
          </a:p>
          <a:p>
            <a:r>
              <a:rPr lang="cs-CZ" dirty="0"/>
              <a:t>Jaké užívá pacient léky?</a:t>
            </a:r>
          </a:p>
          <a:p>
            <a:r>
              <a:rPr lang="cs-CZ" dirty="0"/>
              <a:t>Nutné se zeptat na alergie, abúzus</a:t>
            </a:r>
          </a:p>
          <a:p>
            <a:r>
              <a:rPr lang="cs-CZ" dirty="0"/>
              <a:t>U novorozenců/kojenců nezapomínat na porod a poporodní adaptaci </a:t>
            </a:r>
          </a:p>
          <a:p>
            <a:r>
              <a:rPr lang="cs-CZ" dirty="0" err="1"/>
              <a:t>Ev.sociální</a:t>
            </a:r>
            <a:r>
              <a:rPr lang="cs-CZ" dirty="0"/>
              <a:t>, gynekologická, cestovatelská, rodinná</a:t>
            </a:r>
          </a:p>
          <a:p>
            <a:endParaRPr lang="cs-CZ" dirty="0"/>
          </a:p>
        </p:txBody>
      </p:sp>
    </p:spTree>
    <p:extLst>
      <p:ext uri="{BB962C8B-B14F-4D97-AF65-F5344CB8AC3E}">
        <p14:creationId xmlns:p14="http://schemas.microsoft.com/office/powerpoint/2010/main" val="23308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0F44BE-02E5-5EF1-0D2F-92AABE5B27EC}"/>
              </a:ext>
            </a:extLst>
          </p:cNvPr>
          <p:cNvSpPr>
            <a:spLocks noGrp="1"/>
          </p:cNvSpPr>
          <p:nvPr>
            <p:ph type="title"/>
          </p:nvPr>
        </p:nvSpPr>
        <p:spPr/>
        <p:txBody>
          <a:bodyPr/>
          <a:lstStyle/>
          <a:p>
            <a:r>
              <a:rPr lang="cs-CZ" dirty="0"/>
              <a:t>Vyšetření</a:t>
            </a:r>
          </a:p>
        </p:txBody>
      </p:sp>
      <p:sp>
        <p:nvSpPr>
          <p:cNvPr id="3" name="Zástupný obsah 2">
            <a:extLst>
              <a:ext uri="{FF2B5EF4-FFF2-40B4-BE49-F238E27FC236}">
                <a16:creationId xmlns:a16="http://schemas.microsoft.com/office/drawing/2014/main" id="{DEC428C1-81C7-BAB9-045E-2790927CE572}"/>
              </a:ext>
            </a:extLst>
          </p:cNvPr>
          <p:cNvSpPr>
            <a:spLocks noGrp="1"/>
          </p:cNvSpPr>
          <p:nvPr>
            <p:ph idx="1"/>
          </p:nvPr>
        </p:nvSpPr>
        <p:spPr/>
        <p:txBody>
          <a:bodyPr/>
          <a:lstStyle/>
          <a:p>
            <a:pPr marL="514350" indent="-514350">
              <a:buAutoNum type="arabicPeriod"/>
            </a:pPr>
            <a:r>
              <a:rPr lang="cs-CZ" dirty="0"/>
              <a:t>Popíšeme vitální funkce, stav vědomí (AVPU/GSC), spolupráci</a:t>
            </a:r>
          </a:p>
          <a:p>
            <a:pPr marL="514350" indent="-514350">
              <a:buAutoNum type="arabicPeriod"/>
            </a:pPr>
            <a:r>
              <a:rPr lang="cs-CZ" dirty="0"/>
              <a:t>Hydratace, prokrvení, kapilární návrat</a:t>
            </a:r>
          </a:p>
          <a:p>
            <a:pPr marL="0" indent="0">
              <a:buNone/>
            </a:pPr>
            <a:endParaRPr lang="cs-CZ" dirty="0"/>
          </a:p>
          <a:p>
            <a:pPr marL="0" indent="0">
              <a:buNone/>
            </a:pPr>
            <a:r>
              <a:rPr lang="cs-CZ" dirty="0"/>
              <a:t>Př. KP komp, eupnoe, stabilní, </a:t>
            </a:r>
            <a:r>
              <a:rPr lang="cs-CZ" dirty="0" err="1"/>
              <a:t>normosaturován</a:t>
            </a:r>
            <a:r>
              <a:rPr lang="cs-CZ" dirty="0"/>
              <a:t>, afebrilní, spolupracuje, orientován, </a:t>
            </a:r>
            <a:r>
              <a:rPr lang="cs-CZ" dirty="0" err="1"/>
              <a:t>euhydratován</a:t>
            </a:r>
            <a:r>
              <a:rPr lang="cs-CZ" dirty="0"/>
              <a:t>, prokrvení do periferie, kapilární návrat do 2s</a:t>
            </a:r>
          </a:p>
        </p:txBody>
      </p:sp>
    </p:spTree>
    <p:extLst>
      <p:ext uri="{BB962C8B-B14F-4D97-AF65-F5344CB8AC3E}">
        <p14:creationId xmlns:p14="http://schemas.microsoft.com/office/powerpoint/2010/main" val="410441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092D72-22B4-43DE-7837-045E965DD3BD}"/>
              </a:ext>
            </a:extLst>
          </p:cNvPr>
          <p:cNvSpPr>
            <a:spLocks noGrp="1"/>
          </p:cNvSpPr>
          <p:nvPr>
            <p:ph type="title"/>
          </p:nvPr>
        </p:nvSpPr>
        <p:spPr/>
        <p:txBody>
          <a:bodyPr/>
          <a:lstStyle/>
          <a:p>
            <a:r>
              <a:rPr lang="cs-CZ" dirty="0"/>
              <a:t>Systematické vyšetření</a:t>
            </a:r>
          </a:p>
        </p:txBody>
      </p:sp>
      <p:sp>
        <p:nvSpPr>
          <p:cNvPr id="3" name="Zástupný obsah 2">
            <a:extLst>
              <a:ext uri="{FF2B5EF4-FFF2-40B4-BE49-F238E27FC236}">
                <a16:creationId xmlns:a16="http://schemas.microsoft.com/office/drawing/2014/main" id="{5DB8094F-0103-0687-3A48-667B1CFB3CB0}"/>
              </a:ext>
            </a:extLst>
          </p:cNvPr>
          <p:cNvSpPr>
            <a:spLocks noGrp="1"/>
          </p:cNvSpPr>
          <p:nvPr>
            <p:ph idx="1"/>
          </p:nvPr>
        </p:nvSpPr>
        <p:spPr/>
        <p:txBody>
          <a:bodyPr>
            <a:normAutofit lnSpcReduction="10000"/>
          </a:bodyPr>
          <a:lstStyle/>
          <a:p>
            <a:r>
              <a:rPr lang="cs-CZ" dirty="0"/>
              <a:t>Hlava – tvar, známky poranění, u novorozenců a kojenců velká fontanela – velikost v cm - (pod/nad </a:t>
            </a:r>
            <a:r>
              <a:rPr lang="cs-CZ" dirty="0" err="1"/>
              <a:t>niveau</a:t>
            </a:r>
            <a:r>
              <a:rPr lang="cs-CZ" dirty="0"/>
              <a:t>, v </a:t>
            </a:r>
            <a:r>
              <a:rPr lang="cs-CZ" dirty="0" err="1"/>
              <a:t>niveau</a:t>
            </a:r>
            <a:r>
              <a:rPr lang="cs-CZ" dirty="0"/>
              <a:t>, případně pulzující), oči – bulby pohyblivé všemi směry, </a:t>
            </a:r>
            <a:r>
              <a:rPr lang="cs-CZ" dirty="0" err="1"/>
              <a:t>izokorie</a:t>
            </a:r>
            <a:r>
              <a:rPr lang="cs-CZ" dirty="0"/>
              <a:t>, </a:t>
            </a:r>
            <a:r>
              <a:rPr lang="cs-CZ" dirty="0" err="1"/>
              <a:t>ev.mióza</a:t>
            </a:r>
            <a:r>
              <a:rPr lang="cs-CZ" dirty="0"/>
              <a:t>/</a:t>
            </a:r>
            <a:r>
              <a:rPr lang="cs-CZ" dirty="0" err="1"/>
              <a:t>mydriaza</a:t>
            </a:r>
            <a:r>
              <a:rPr lang="cs-CZ" dirty="0"/>
              <a:t>, reakce na světlo, spojivky (růžové?), skléry (</a:t>
            </a:r>
            <a:r>
              <a:rPr lang="cs-CZ" dirty="0" err="1"/>
              <a:t>anikterické</a:t>
            </a:r>
            <a:r>
              <a:rPr lang="cs-CZ" dirty="0"/>
              <a:t>), sekrece OUN (jaký je sekret?), hrdlo – barva (zarudnutí/bledé), tonzily (nezvětšeny/hypertrofické) ev. s povlaky, jazyk – povlak, </a:t>
            </a:r>
            <a:r>
              <a:rPr lang="cs-CZ" dirty="0" err="1"/>
              <a:t>ev.plazí</a:t>
            </a:r>
            <a:r>
              <a:rPr lang="cs-CZ" dirty="0"/>
              <a:t> středem</a:t>
            </a:r>
          </a:p>
          <a:p>
            <a:r>
              <a:rPr lang="cs-CZ" dirty="0"/>
              <a:t>Krk – hmatné uzliny (velikost), náplň krčních žil (nezvýšena), štítná žláza (nehmatná)</a:t>
            </a:r>
          </a:p>
        </p:txBody>
      </p:sp>
    </p:spTree>
    <p:extLst>
      <p:ext uri="{BB962C8B-B14F-4D97-AF65-F5344CB8AC3E}">
        <p14:creationId xmlns:p14="http://schemas.microsoft.com/office/powerpoint/2010/main" val="281540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6AA7CC-0DA4-0657-A4AB-311E5963BB82}"/>
              </a:ext>
            </a:extLst>
          </p:cNvPr>
          <p:cNvSpPr>
            <a:spLocks noGrp="1"/>
          </p:cNvSpPr>
          <p:nvPr>
            <p:ph type="title"/>
          </p:nvPr>
        </p:nvSpPr>
        <p:spPr/>
        <p:txBody>
          <a:bodyPr/>
          <a:lstStyle/>
          <a:p>
            <a:r>
              <a:rPr lang="cs-CZ" dirty="0"/>
              <a:t>Systematické vyšetření</a:t>
            </a:r>
          </a:p>
        </p:txBody>
      </p:sp>
      <p:sp>
        <p:nvSpPr>
          <p:cNvPr id="3" name="Zástupný obsah 2">
            <a:extLst>
              <a:ext uri="{FF2B5EF4-FFF2-40B4-BE49-F238E27FC236}">
                <a16:creationId xmlns:a16="http://schemas.microsoft.com/office/drawing/2014/main" id="{CAA8B78E-09AD-4DB2-DAB6-89EC0C013E41}"/>
              </a:ext>
            </a:extLst>
          </p:cNvPr>
          <p:cNvSpPr>
            <a:spLocks noGrp="1"/>
          </p:cNvSpPr>
          <p:nvPr>
            <p:ph idx="1"/>
          </p:nvPr>
        </p:nvSpPr>
        <p:spPr/>
        <p:txBody>
          <a:bodyPr>
            <a:normAutofit fontScale="85000" lnSpcReduction="20000"/>
          </a:bodyPr>
          <a:lstStyle/>
          <a:p>
            <a:r>
              <a:rPr lang="cs-CZ" dirty="0"/>
              <a:t>Hrudník – symetrický (vpáčený?), plíce – poslech (symetrické, sklípkové, bez vedlejších dechových fenoménů (</a:t>
            </a:r>
            <a:r>
              <a:rPr lang="cs-CZ" dirty="0" err="1"/>
              <a:t>ev.chrůpky</a:t>
            </a:r>
            <a:r>
              <a:rPr lang="cs-CZ" dirty="0"/>
              <a:t>, vrzoty, pískoty), srdce – 2 </a:t>
            </a:r>
            <a:r>
              <a:rPr lang="cs-CZ" dirty="0" err="1"/>
              <a:t>ohr.ozvy</a:t>
            </a:r>
            <a:r>
              <a:rPr lang="cs-CZ" dirty="0"/>
              <a:t>, bez šelestu (příp.?/6)</a:t>
            </a:r>
          </a:p>
          <a:p>
            <a:r>
              <a:rPr lang="cs-CZ" dirty="0"/>
              <a:t>Břicho – úroveň břišní stěny (v/pod/nad </a:t>
            </a:r>
            <a:r>
              <a:rPr lang="cs-CZ" dirty="0" err="1"/>
              <a:t>niveau</a:t>
            </a:r>
            <a:r>
              <a:rPr lang="cs-CZ" dirty="0"/>
              <a:t>?), palpace (játra, slezina – </a:t>
            </a:r>
            <a:r>
              <a:rPr lang="cs-CZ" dirty="0" err="1"/>
              <a:t>ev.organomegalie</a:t>
            </a:r>
            <a:r>
              <a:rPr lang="cs-CZ" dirty="0"/>
              <a:t>), bolestivost při palpaci/poklepu, bez hmatné rezistence, peristaltika ?, PAF ++, </a:t>
            </a:r>
            <a:r>
              <a:rPr lang="cs-CZ" dirty="0" err="1"/>
              <a:t>testes</a:t>
            </a:r>
            <a:r>
              <a:rPr lang="cs-CZ" dirty="0"/>
              <a:t> in </a:t>
            </a:r>
            <a:r>
              <a:rPr lang="cs-CZ" dirty="0" err="1"/>
              <a:t>situ</a:t>
            </a:r>
            <a:r>
              <a:rPr lang="cs-CZ" dirty="0"/>
              <a:t>?, </a:t>
            </a:r>
            <a:r>
              <a:rPr lang="cs-CZ" dirty="0" err="1"/>
              <a:t>tapottement</a:t>
            </a:r>
            <a:r>
              <a:rPr lang="cs-CZ" dirty="0"/>
              <a:t>?</a:t>
            </a:r>
          </a:p>
          <a:p>
            <a:r>
              <a:rPr lang="cs-CZ" dirty="0"/>
              <a:t>Končetiny – deformity, klouby –otoky, pohyblivost končetin pasivní a aktivní</a:t>
            </a:r>
          </a:p>
          <a:p>
            <a:r>
              <a:rPr lang="cs-CZ" dirty="0"/>
              <a:t>Orientační neurologické vyšetření -  meningy (ztuhlost šíje, </a:t>
            </a:r>
            <a:r>
              <a:rPr lang="cs-CZ" dirty="0" err="1"/>
              <a:t>Laseque</a:t>
            </a:r>
            <a:r>
              <a:rPr lang="cs-CZ" dirty="0"/>
              <a:t>, spine sign)</a:t>
            </a:r>
          </a:p>
          <a:p>
            <a:r>
              <a:rPr lang="cs-CZ" dirty="0"/>
              <a:t>Nález na kůži – barva kůže (ikterus, cyanóza, hematomy, petechie, řezné rány, ekzém aj.)</a:t>
            </a:r>
          </a:p>
        </p:txBody>
      </p:sp>
    </p:spTree>
    <p:extLst>
      <p:ext uri="{BB962C8B-B14F-4D97-AF65-F5344CB8AC3E}">
        <p14:creationId xmlns:p14="http://schemas.microsoft.com/office/powerpoint/2010/main" val="380176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9447C3E-35CA-0E80-663B-E193748F39FB}"/>
              </a:ext>
            </a:extLst>
          </p:cNvPr>
          <p:cNvPicPr>
            <a:picLocks noChangeAspect="1"/>
          </p:cNvPicPr>
          <p:nvPr/>
        </p:nvPicPr>
        <p:blipFill>
          <a:blip r:embed="rId2"/>
          <a:stretch>
            <a:fillRect/>
          </a:stretch>
        </p:blipFill>
        <p:spPr>
          <a:xfrm>
            <a:off x="392051" y="1647000"/>
            <a:ext cx="4757162" cy="3564000"/>
          </a:xfrm>
          <a:prstGeom prst="rect">
            <a:avLst/>
          </a:prstGeom>
        </p:spPr>
      </p:pic>
      <p:sp>
        <p:nvSpPr>
          <p:cNvPr id="5" name="TextovéPole 4">
            <a:extLst>
              <a:ext uri="{FF2B5EF4-FFF2-40B4-BE49-F238E27FC236}">
                <a16:creationId xmlns:a16="http://schemas.microsoft.com/office/drawing/2014/main" id="{921CC6CF-C96A-8BD4-CD5D-F514059BE190}"/>
              </a:ext>
            </a:extLst>
          </p:cNvPr>
          <p:cNvSpPr txBox="1"/>
          <p:nvPr/>
        </p:nvSpPr>
        <p:spPr>
          <a:xfrm>
            <a:off x="392051" y="5211000"/>
            <a:ext cx="4690754" cy="246221"/>
          </a:xfrm>
          <a:prstGeom prst="rect">
            <a:avLst/>
          </a:prstGeom>
          <a:noFill/>
        </p:spPr>
        <p:txBody>
          <a:bodyPr wrap="square" rtlCol="0">
            <a:spAutoFit/>
          </a:bodyPr>
          <a:lstStyle/>
          <a:p>
            <a:r>
              <a:rPr lang="cs-CZ" sz="1000" dirty="0">
                <a:solidFill>
                  <a:schemeClr val="bg1">
                    <a:lumMod val="75000"/>
                  </a:schemeClr>
                </a:solidFill>
              </a:rPr>
              <a:t>https://</a:t>
            </a:r>
            <a:r>
              <a:rPr lang="cs-CZ" sz="1000" dirty="0" err="1">
                <a:solidFill>
                  <a:schemeClr val="bg1">
                    <a:lumMod val="75000"/>
                  </a:schemeClr>
                </a:solidFill>
              </a:rPr>
              <a:t>ose.zshk.cz</a:t>
            </a:r>
            <a:r>
              <a:rPr lang="cs-CZ" sz="1000" dirty="0">
                <a:solidFill>
                  <a:schemeClr val="bg1">
                    <a:lumMod val="75000"/>
                  </a:schemeClr>
                </a:solidFill>
              </a:rPr>
              <a:t>/</a:t>
            </a:r>
            <a:r>
              <a:rPr lang="cs-CZ" sz="1000" dirty="0" err="1">
                <a:solidFill>
                  <a:schemeClr val="bg1">
                    <a:lumMod val="75000"/>
                  </a:schemeClr>
                </a:solidFill>
              </a:rPr>
              <a:t>media.aspx?id</a:t>
            </a:r>
            <a:r>
              <a:rPr lang="cs-CZ" sz="1000" dirty="0">
                <a:solidFill>
                  <a:schemeClr val="bg1">
                    <a:lumMod val="75000"/>
                  </a:schemeClr>
                </a:solidFill>
              </a:rPr>
              <a:t>=s8079</a:t>
            </a:r>
          </a:p>
        </p:txBody>
      </p:sp>
      <p:pic>
        <p:nvPicPr>
          <p:cNvPr id="6" name="Zástupný obsah 4">
            <a:extLst>
              <a:ext uri="{FF2B5EF4-FFF2-40B4-BE49-F238E27FC236}">
                <a16:creationId xmlns:a16="http://schemas.microsoft.com/office/drawing/2014/main" id="{62E0027B-C480-E0F1-9A66-9C8FC80D27E9}"/>
              </a:ext>
            </a:extLst>
          </p:cNvPr>
          <p:cNvPicPr>
            <a:picLocks noGrp="1" noChangeAspect="1"/>
          </p:cNvPicPr>
          <p:nvPr>
            <p:ph idx="1"/>
          </p:nvPr>
        </p:nvPicPr>
        <p:blipFill>
          <a:blip r:embed="rId3"/>
          <a:stretch>
            <a:fillRect/>
          </a:stretch>
        </p:blipFill>
        <p:spPr>
          <a:xfrm>
            <a:off x="5905995" y="1647000"/>
            <a:ext cx="5250000" cy="2160000"/>
          </a:xfrm>
        </p:spPr>
      </p:pic>
      <p:sp>
        <p:nvSpPr>
          <p:cNvPr id="8" name="TextovéPole 7">
            <a:extLst>
              <a:ext uri="{FF2B5EF4-FFF2-40B4-BE49-F238E27FC236}">
                <a16:creationId xmlns:a16="http://schemas.microsoft.com/office/drawing/2014/main" id="{18EDBC00-9B54-2890-E32F-72C729430B4B}"/>
              </a:ext>
            </a:extLst>
          </p:cNvPr>
          <p:cNvSpPr txBox="1"/>
          <p:nvPr/>
        </p:nvSpPr>
        <p:spPr>
          <a:xfrm>
            <a:off x="5905995" y="1277668"/>
            <a:ext cx="3772395" cy="369332"/>
          </a:xfrm>
          <a:prstGeom prst="rect">
            <a:avLst/>
          </a:prstGeom>
          <a:noFill/>
        </p:spPr>
        <p:txBody>
          <a:bodyPr wrap="square" rtlCol="0">
            <a:spAutoFit/>
          </a:bodyPr>
          <a:lstStyle/>
          <a:p>
            <a:r>
              <a:rPr lang="cs-CZ" dirty="0" err="1"/>
              <a:t>Anizokorie</a:t>
            </a:r>
            <a:endParaRPr lang="cs-CZ" dirty="0"/>
          </a:p>
        </p:txBody>
      </p:sp>
      <p:sp>
        <p:nvSpPr>
          <p:cNvPr id="9" name="TextovéPole 8">
            <a:extLst>
              <a:ext uri="{FF2B5EF4-FFF2-40B4-BE49-F238E27FC236}">
                <a16:creationId xmlns:a16="http://schemas.microsoft.com/office/drawing/2014/main" id="{A4812825-6B5A-51CF-EAB0-DDDBE4561F97}"/>
              </a:ext>
            </a:extLst>
          </p:cNvPr>
          <p:cNvSpPr txBox="1"/>
          <p:nvPr/>
        </p:nvSpPr>
        <p:spPr>
          <a:xfrm>
            <a:off x="5905995" y="3807000"/>
            <a:ext cx="5047013" cy="246221"/>
          </a:xfrm>
          <a:prstGeom prst="rect">
            <a:avLst/>
          </a:prstGeom>
          <a:noFill/>
        </p:spPr>
        <p:txBody>
          <a:bodyPr wrap="square" rtlCol="0">
            <a:spAutoFit/>
          </a:bodyPr>
          <a:lstStyle/>
          <a:p>
            <a:r>
              <a:rPr lang="cs-CZ" sz="1000" dirty="0">
                <a:solidFill>
                  <a:schemeClr val="bg1">
                    <a:lumMod val="75000"/>
                  </a:schemeClr>
                </a:solidFill>
              </a:rPr>
              <a:t>https://</a:t>
            </a:r>
            <a:r>
              <a:rPr lang="cs-CZ" sz="1000" dirty="0" err="1">
                <a:solidFill>
                  <a:schemeClr val="bg1">
                    <a:lumMod val="75000"/>
                  </a:schemeClr>
                </a:solidFill>
              </a:rPr>
              <a:t>is.muni.cz</a:t>
            </a:r>
            <a:r>
              <a:rPr lang="cs-CZ" sz="1000" dirty="0">
                <a:solidFill>
                  <a:schemeClr val="bg1">
                    <a:lumMod val="75000"/>
                  </a:schemeClr>
                </a:solidFill>
              </a:rPr>
              <a:t>/</a:t>
            </a:r>
            <a:r>
              <a:rPr lang="cs-CZ" sz="1000" dirty="0" err="1">
                <a:solidFill>
                  <a:schemeClr val="bg1">
                    <a:lumMod val="75000"/>
                  </a:schemeClr>
                </a:solidFill>
              </a:rPr>
              <a:t>th</a:t>
            </a:r>
            <a:r>
              <a:rPr lang="cs-CZ" sz="1000" dirty="0">
                <a:solidFill>
                  <a:schemeClr val="bg1">
                    <a:lumMod val="75000"/>
                  </a:schemeClr>
                </a:solidFill>
              </a:rPr>
              <a:t>/</a:t>
            </a:r>
            <a:r>
              <a:rPr lang="cs-CZ" sz="1000" dirty="0" err="1">
                <a:solidFill>
                  <a:schemeClr val="bg1">
                    <a:lumMod val="75000"/>
                  </a:schemeClr>
                </a:solidFill>
              </a:rPr>
              <a:t>xufkc</a:t>
            </a:r>
            <a:r>
              <a:rPr lang="cs-CZ" sz="1000" dirty="0">
                <a:solidFill>
                  <a:schemeClr val="bg1">
                    <a:lumMod val="75000"/>
                  </a:schemeClr>
                </a:solidFill>
              </a:rPr>
              <a:t>/</a:t>
            </a:r>
            <a:r>
              <a:rPr lang="cs-CZ" sz="1000" dirty="0" err="1">
                <a:solidFill>
                  <a:schemeClr val="bg1">
                    <a:lumMod val="75000"/>
                  </a:schemeClr>
                </a:solidFill>
              </a:rPr>
              <a:t>Bakalarska_prace.pdf</a:t>
            </a:r>
            <a:endParaRPr lang="cs-CZ" sz="1000" dirty="0">
              <a:solidFill>
                <a:schemeClr val="bg1">
                  <a:lumMod val="75000"/>
                </a:schemeClr>
              </a:solidFill>
            </a:endParaRPr>
          </a:p>
        </p:txBody>
      </p:sp>
      <p:sp>
        <p:nvSpPr>
          <p:cNvPr id="10" name="TextovéPole 9">
            <a:extLst>
              <a:ext uri="{FF2B5EF4-FFF2-40B4-BE49-F238E27FC236}">
                <a16:creationId xmlns:a16="http://schemas.microsoft.com/office/drawing/2014/main" id="{770743DE-A176-E2E0-0DF7-7EA5ED7C6804}"/>
              </a:ext>
            </a:extLst>
          </p:cNvPr>
          <p:cNvSpPr txBox="1"/>
          <p:nvPr/>
        </p:nvSpPr>
        <p:spPr>
          <a:xfrm>
            <a:off x="392051" y="1277668"/>
            <a:ext cx="4757162" cy="369332"/>
          </a:xfrm>
          <a:prstGeom prst="rect">
            <a:avLst/>
          </a:prstGeom>
          <a:noFill/>
        </p:spPr>
        <p:txBody>
          <a:bodyPr wrap="square" rtlCol="0">
            <a:spAutoFit/>
          </a:bodyPr>
          <a:lstStyle/>
          <a:p>
            <a:r>
              <a:rPr lang="cs-CZ" dirty="0"/>
              <a:t>Oblasti pro vyšetření břicha</a:t>
            </a:r>
          </a:p>
        </p:txBody>
      </p:sp>
    </p:spTree>
    <p:extLst>
      <p:ext uri="{BB962C8B-B14F-4D97-AF65-F5344CB8AC3E}">
        <p14:creationId xmlns:p14="http://schemas.microsoft.com/office/powerpoint/2010/main" val="75386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7E7200-1FFE-5471-11B3-CBCF3B0DECFC}"/>
              </a:ext>
            </a:extLst>
          </p:cNvPr>
          <p:cNvSpPr>
            <a:spLocks noGrp="1"/>
          </p:cNvSpPr>
          <p:nvPr>
            <p:ph type="title"/>
          </p:nvPr>
        </p:nvSpPr>
        <p:spPr/>
        <p:txBody>
          <a:bodyPr/>
          <a:lstStyle/>
          <a:p>
            <a:r>
              <a:rPr lang="cs-CZ" dirty="0"/>
              <a:t>Rychlá vyšetření z kapilární krve</a:t>
            </a:r>
          </a:p>
        </p:txBody>
      </p:sp>
      <p:sp>
        <p:nvSpPr>
          <p:cNvPr id="3" name="Zástupný obsah 2">
            <a:extLst>
              <a:ext uri="{FF2B5EF4-FFF2-40B4-BE49-F238E27FC236}">
                <a16:creationId xmlns:a16="http://schemas.microsoft.com/office/drawing/2014/main" id="{F76C81CC-7895-33CA-0DF4-4BDF2AEB93A5}"/>
              </a:ext>
            </a:extLst>
          </p:cNvPr>
          <p:cNvSpPr>
            <a:spLocks noGrp="1"/>
          </p:cNvSpPr>
          <p:nvPr>
            <p:ph idx="1"/>
          </p:nvPr>
        </p:nvSpPr>
        <p:spPr/>
        <p:txBody>
          <a:bodyPr/>
          <a:lstStyle/>
          <a:p>
            <a:r>
              <a:rPr lang="cs-CZ" dirty="0"/>
              <a:t>ABR (pH, pO2, pCO2, HCO3-, BE)</a:t>
            </a:r>
          </a:p>
          <a:p>
            <a:r>
              <a:rPr lang="cs-CZ" dirty="0" err="1"/>
              <a:t>Iontogram</a:t>
            </a:r>
            <a:r>
              <a:rPr lang="cs-CZ" dirty="0"/>
              <a:t>, </a:t>
            </a:r>
            <a:r>
              <a:rPr lang="cs-CZ" dirty="0" err="1"/>
              <a:t>Hgb</a:t>
            </a:r>
            <a:r>
              <a:rPr lang="cs-CZ" dirty="0"/>
              <a:t>, laktát</a:t>
            </a:r>
          </a:p>
          <a:p>
            <a:r>
              <a:rPr lang="cs-CZ" dirty="0"/>
              <a:t>CRP</a:t>
            </a:r>
          </a:p>
          <a:p>
            <a:r>
              <a:rPr lang="cs-CZ" dirty="0"/>
              <a:t>Glykémie (</a:t>
            </a:r>
            <a:r>
              <a:rPr lang="cs-CZ" dirty="0" err="1"/>
              <a:t>euglykémie</a:t>
            </a:r>
            <a:r>
              <a:rPr lang="cs-CZ" dirty="0"/>
              <a:t> 3,9-5,6 </a:t>
            </a:r>
            <a:r>
              <a:rPr lang="cs-CZ" dirty="0" err="1"/>
              <a:t>mmol</a:t>
            </a:r>
            <a:r>
              <a:rPr lang="cs-CZ" dirty="0"/>
              <a:t>/l)</a:t>
            </a:r>
          </a:p>
        </p:txBody>
      </p:sp>
    </p:spTree>
    <p:extLst>
      <p:ext uri="{BB962C8B-B14F-4D97-AF65-F5344CB8AC3E}">
        <p14:creationId xmlns:p14="http://schemas.microsoft.com/office/powerpoint/2010/main" val="2458276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A81656-B1E1-0474-49C6-B2B077DCEA92}"/>
              </a:ext>
            </a:extLst>
          </p:cNvPr>
          <p:cNvSpPr>
            <a:spLocks noGrp="1"/>
          </p:cNvSpPr>
          <p:nvPr>
            <p:ph type="title"/>
          </p:nvPr>
        </p:nvSpPr>
        <p:spPr/>
        <p:txBody>
          <a:bodyPr/>
          <a:lstStyle/>
          <a:p>
            <a:r>
              <a:rPr lang="cs-CZ" dirty="0"/>
              <a:t>Vývoj motoriky podle Vlacha – 1.rok života</a:t>
            </a:r>
          </a:p>
        </p:txBody>
      </p:sp>
      <p:graphicFrame>
        <p:nvGraphicFramePr>
          <p:cNvPr id="4" name="Tabulka 4">
            <a:extLst>
              <a:ext uri="{FF2B5EF4-FFF2-40B4-BE49-F238E27FC236}">
                <a16:creationId xmlns:a16="http://schemas.microsoft.com/office/drawing/2014/main" id="{5348174B-490B-CA68-E6B1-DBA4582C02FB}"/>
              </a:ext>
            </a:extLst>
          </p:cNvPr>
          <p:cNvGraphicFramePr>
            <a:graphicFrameLocks noGrp="1"/>
          </p:cNvGraphicFramePr>
          <p:nvPr>
            <p:extLst>
              <p:ext uri="{D42A27DB-BD31-4B8C-83A1-F6EECF244321}">
                <p14:modId xmlns:p14="http://schemas.microsoft.com/office/powerpoint/2010/main" val="3285361983"/>
              </p:ext>
            </p:extLst>
          </p:nvPr>
        </p:nvGraphicFramePr>
        <p:xfrm>
          <a:off x="166255" y="2422567"/>
          <a:ext cx="11899074" cy="3840831"/>
        </p:xfrm>
        <a:graphic>
          <a:graphicData uri="http://schemas.openxmlformats.org/drawingml/2006/table">
            <a:tbl>
              <a:tblPr firstRow="1" bandRow="1">
                <a:tableStyleId>{5C22544A-7EE6-4342-B048-85BDC9FD1C3A}</a:tableStyleId>
              </a:tblPr>
              <a:tblGrid>
                <a:gridCol w="2327563">
                  <a:extLst>
                    <a:ext uri="{9D8B030D-6E8A-4147-A177-3AD203B41FA5}">
                      <a16:colId xmlns:a16="http://schemas.microsoft.com/office/drawing/2014/main" val="1315315790"/>
                    </a:ext>
                  </a:extLst>
                </a:gridCol>
                <a:gridCol w="1888177">
                  <a:extLst>
                    <a:ext uri="{9D8B030D-6E8A-4147-A177-3AD203B41FA5}">
                      <a16:colId xmlns:a16="http://schemas.microsoft.com/office/drawing/2014/main" val="1425849235"/>
                    </a:ext>
                  </a:extLst>
                </a:gridCol>
                <a:gridCol w="1733797">
                  <a:extLst>
                    <a:ext uri="{9D8B030D-6E8A-4147-A177-3AD203B41FA5}">
                      <a16:colId xmlns:a16="http://schemas.microsoft.com/office/drawing/2014/main" val="2891286026"/>
                    </a:ext>
                  </a:extLst>
                </a:gridCol>
                <a:gridCol w="1983179">
                  <a:extLst>
                    <a:ext uri="{9D8B030D-6E8A-4147-A177-3AD203B41FA5}">
                      <a16:colId xmlns:a16="http://schemas.microsoft.com/office/drawing/2014/main" val="2765609787"/>
                    </a:ext>
                  </a:extLst>
                </a:gridCol>
                <a:gridCol w="1983179">
                  <a:extLst>
                    <a:ext uri="{9D8B030D-6E8A-4147-A177-3AD203B41FA5}">
                      <a16:colId xmlns:a16="http://schemas.microsoft.com/office/drawing/2014/main" val="1343180084"/>
                    </a:ext>
                  </a:extLst>
                </a:gridCol>
                <a:gridCol w="1983179">
                  <a:extLst>
                    <a:ext uri="{9D8B030D-6E8A-4147-A177-3AD203B41FA5}">
                      <a16:colId xmlns:a16="http://schemas.microsoft.com/office/drawing/2014/main" val="2750226030"/>
                    </a:ext>
                  </a:extLst>
                </a:gridCol>
              </a:tblGrid>
              <a:tr h="366111">
                <a:tc>
                  <a:txBody>
                    <a:bodyPr/>
                    <a:lstStyle/>
                    <a:p>
                      <a:endParaRPr lang="cs-CZ" dirty="0"/>
                    </a:p>
                  </a:txBody>
                  <a:tcPr/>
                </a:tc>
                <a:tc>
                  <a:txBody>
                    <a:bodyPr/>
                    <a:lstStyle/>
                    <a:p>
                      <a:r>
                        <a:rPr lang="cs-CZ" dirty="0"/>
                        <a:t>0.měsíc</a:t>
                      </a:r>
                    </a:p>
                  </a:txBody>
                  <a:tcPr/>
                </a:tc>
                <a:tc>
                  <a:txBody>
                    <a:bodyPr/>
                    <a:lstStyle/>
                    <a:p>
                      <a:r>
                        <a:rPr lang="cs-CZ" dirty="0"/>
                        <a:t>3.měsíc</a:t>
                      </a:r>
                    </a:p>
                  </a:txBody>
                  <a:tcPr/>
                </a:tc>
                <a:tc>
                  <a:txBody>
                    <a:bodyPr/>
                    <a:lstStyle/>
                    <a:p>
                      <a:r>
                        <a:rPr lang="cs-CZ" dirty="0"/>
                        <a:t>6.měsíc</a:t>
                      </a:r>
                    </a:p>
                  </a:txBody>
                  <a:tcPr/>
                </a:tc>
                <a:tc>
                  <a:txBody>
                    <a:bodyPr/>
                    <a:lstStyle/>
                    <a:p>
                      <a:r>
                        <a:rPr lang="cs-CZ" dirty="0"/>
                        <a:t>9.měsíc</a:t>
                      </a:r>
                    </a:p>
                  </a:txBody>
                  <a:tcPr/>
                </a:tc>
                <a:tc>
                  <a:txBody>
                    <a:bodyPr/>
                    <a:lstStyle/>
                    <a:p>
                      <a:r>
                        <a:rPr lang="cs-CZ" dirty="0"/>
                        <a:t>12.měsíc</a:t>
                      </a:r>
                    </a:p>
                  </a:txBody>
                  <a:tcPr/>
                </a:tc>
                <a:extLst>
                  <a:ext uri="{0D108BD9-81ED-4DB2-BD59-A6C34878D82A}">
                    <a16:rowId xmlns:a16="http://schemas.microsoft.com/office/drawing/2014/main" val="681872338"/>
                  </a:ext>
                </a:extLst>
              </a:tr>
              <a:tr h="370840">
                <a:tc>
                  <a:txBody>
                    <a:bodyPr/>
                    <a:lstStyle/>
                    <a:p>
                      <a:r>
                        <a:rPr lang="cs-CZ" dirty="0"/>
                        <a:t>Poloha na zádech</a:t>
                      </a:r>
                    </a:p>
                  </a:txBody>
                  <a:tcPr/>
                </a:tc>
                <a:tc>
                  <a:txBody>
                    <a:bodyPr/>
                    <a:lstStyle/>
                    <a:p>
                      <a:r>
                        <a:rPr lang="cs-CZ" dirty="0"/>
                        <a:t>Flexní držení, ruka v pěst</a:t>
                      </a:r>
                    </a:p>
                  </a:txBody>
                  <a:tcPr/>
                </a:tc>
                <a:tc>
                  <a:txBody>
                    <a:bodyPr/>
                    <a:lstStyle/>
                    <a:p>
                      <a:r>
                        <a:rPr lang="cs-CZ" dirty="0"/>
                        <a:t>Otáčí hlavou bez pěsti</a:t>
                      </a:r>
                    </a:p>
                  </a:txBody>
                  <a:tcPr/>
                </a:tc>
                <a:tc>
                  <a:txBody>
                    <a:bodyPr/>
                    <a:lstStyle/>
                    <a:p>
                      <a:r>
                        <a:rPr lang="cs-CZ" dirty="0"/>
                        <a:t>Přetáčí se na břicho</a:t>
                      </a:r>
                    </a:p>
                  </a:txBody>
                  <a:tcPr/>
                </a:tc>
                <a:tc>
                  <a:txBody>
                    <a:bodyPr/>
                    <a:lstStyle/>
                    <a:p>
                      <a:r>
                        <a:rPr lang="cs-CZ" dirty="0"/>
                        <a:t>Rychlý vývoj cílené hybnosti</a:t>
                      </a:r>
                    </a:p>
                  </a:txBody>
                  <a:tcPr/>
                </a:tc>
                <a:tc>
                  <a:txBody>
                    <a:bodyPr/>
                    <a:lstStyle/>
                    <a:p>
                      <a:endParaRPr lang="cs-CZ" dirty="0"/>
                    </a:p>
                  </a:txBody>
                  <a:tcPr/>
                </a:tc>
                <a:extLst>
                  <a:ext uri="{0D108BD9-81ED-4DB2-BD59-A6C34878D82A}">
                    <a16:rowId xmlns:a16="http://schemas.microsoft.com/office/drawing/2014/main" val="3413651018"/>
                  </a:ext>
                </a:extLst>
              </a:tr>
              <a:tr h="370840">
                <a:tc>
                  <a:txBody>
                    <a:bodyPr/>
                    <a:lstStyle/>
                    <a:p>
                      <a:r>
                        <a:rPr lang="cs-CZ" dirty="0"/>
                        <a:t>Posazování</a:t>
                      </a:r>
                    </a:p>
                  </a:txBody>
                  <a:tcPr/>
                </a:tc>
                <a:tc>
                  <a:txBody>
                    <a:bodyPr/>
                    <a:lstStyle/>
                    <a:p>
                      <a:r>
                        <a:rPr lang="cs-CZ" dirty="0"/>
                        <a:t>Neudrží hlavu vzpřímenou</a:t>
                      </a:r>
                    </a:p>
                  </a:txBody>
                  <a:tcPr/>
                </a:tc>
                <a:tc>
                  <a:txBody>
                    <a:bodyPr/>
                    <a:lstStyle/>
                    <a:p>
                      <a:r>
                        <a:rPr lang="cs-CZ" dirty="0"/>
                        <a:t>Udrží hlavu vzpřímenou</a:t>
                      </a:r>
                    </a:p>
                  </a:txBody>
                  <a:tcPr/>
                </a:tc>
                <a:tc>
                  <a:txBody>
                    <a:bodyPr/>
                    <a:lstStyle/>
                    <a:p>
                      <a:r>
                        <a:rPr lang="cs-CZ" dirty="0"/>
                        <a:t>Flektuje hlavu, přitahuje ji</a:t>
                      </a:r>
                    </a:p>
                  </a:txBody>
                  <a:tcPr/>
                </a:tc>
                <a:tc>
                  <a:txBody>
                    <a:bodyPr/>
                    <a:lstStyle/>
                    <a:p>
                      <a:r>
                        <a:rPr lang="cs-CZ" dirty="0"/>
                        <a:t>Samo se posadí</a:t>
                      </a:r>
                    </a:p>
                  </a:txBody>
                  <a:tcPr/>
                </a:tc>
                <a:tc>
                  <a:txBody>
                    <a:bodyPr/>
                    <a:lstStyle/>
                    <a:p>
                      <a:endParaRPr lang="cs-CZ"/>
                    </a:p>
                  </a:txBody>
                  <a:tcPr/>
                </a:tc>
                <a:extLst>
                  <a:ext uri="{0D108BD9-81ED-4DB2-BD59-A6C34878D82A}">
                    <a16:rowId xmlns:a16="http://schemas.microsoft.com/office/drawing/2014/main" val="2826929807"/>
                  </a:ext>
                </a:extLst>
              </a:tr>
              <a:tr h="370840">
                <a:tc>
                  <a:txBody>
                    <a:bodyPr/>
                    <a:lstStyle/>
                    <a:p>
                      <a:r>
                        <a:rPr lang="cs-CZ" dirty="0"/>
                        <a:t>Poloha na břiše</a:t>
                      </a:r>
                    </a:p>
                  </a:txBody>
                  <a:tcPr/>
                </a:tc>
                <a:tc>
                  <a:txBody>
                    <a:bodyPr/>
                    <a:lstStyle/>
                    <a:p>
                      <a:r>
                        <a:rPr lang="cs-CZ" dirty="0"/>
                        <a:t>Nezdvihá hlavu, flexe v lokti</a:t>
                      </a:r>
                    </a:p>
                  </a:txBody>
                  <a:tcPr/>
                </a:tc>
                <a:tc>
                  <a:txBody>
                    <a:bodyPr/>
                    <a:lstStyle/>
                    <a:p>
                      <a:r>
                        <a:rPr lang="cs-CZ" dirty="0"/>
                        <a:t>Zdvíhá hlavu, flexe v lokti</a:t>
                      </a:r>
                    </a:p>
                  </a:txBody>
                  <a:tcPr/>
                </a:tc>
                <a:tc>
                  <a:txBody>
                    <a:bodyPr/>
                    <a:lstStyle/>
                    <a:p>
                      <a:r>
                        <a:rPr lang="cs-CZ" dirty="0"/>
                        <a:t>Opírá se už o natažené ruce</a:t>
                      </a:r>
                    </a:p>
                  </a:txBody>
                  <a:tcPr/>
                </a:tc>
                <a:tc>
                  <a:txBody>
                    <a:bodyPr/>
                    <a:lstStyle/>
                    <a:p>
                      <a:r>
                        <a:rPr lang="cs-CZ" dirty="0"/>
                        <a:t>Leze po čtyřech</a:t>
                      </a:r>
                    </a:p>
                  </a:txBody>
                  <a:tcPr/>
                </a:tc>
                <a:tc>
                  <a:txBody>
                    <a:bodyPr/>
                    <a:lstStyle/>
                    <a:p>
                      <a:r>
                        <a:rPr lang="cs-CZ" dirty="0"/>
                        <a:t>Leze po schodech</a:t>
                      </a:r>
                    </a:p>
                  </a:txBody>
                  <a:tcPr/>
                </a:tc>
                <a:extLst>
                  <a:ext uri="{0D108BD9-81ED-4DB2-BD59-A6C34878D82A}">
                    <a16:rowId xmlns:a16="http://schemas.microsoft.com/office/drawing/2014/main" val="2952811437"/>
                  </a:ext>
                </a:extLst>
              </a:tr>
              <a:tr h="370840">
                <a:tc>
                  <a:txBody>
                    <a:bodyPr/>
                    <a:lstStyle/>
                    <a:p>
                      <a:r>
                        <a:rPr lang="cs-CZ" dirty="0"/>
                        <a:t>Vzpřímená motorika</a:t>
                      </a:r>
                    </a:p>
                  </a:txBody>
                  <a:tcPr/>
                </a:tc>
                <a:tc>
                  <a:txBody>
                    <a:bodyPr/>
                    <a:lstStyle/>
                    <a:p>
                      <a:r>
                        <a:rPr lang="cs-CZ" dirty="0" err="1"/>
                        <a:t>Chůzový</a:t>
                      </a:r>
                      <a:r>
                        <a:rPr lang="cs-CZ" dirty="0"/>
                        <a:t> automatismus</a:t>
                      </a:r>
                    </a:p>
                  </a:txBody>
                  <a:tcPr/>
                </a:tc>
                <a:tc>
                  <a:txBody>
                    <a:bodyPr/>
                    <a:lstStyle/>
                    <a:p>
                      <a:r>
                        <a:rPr lang="cs-CZ" dirty="0"/>
                        <a:t>Opře se o špičky, váhu těla neudrží</a:t>
                      </a:r>
                    </a:p>
                  </a:txBody>
                  <a:tcPr/>
                </a:tc>
                <a:tc>
                  <a:txBody>
                    <a:bodyPr/>
                    <a:lstStyle/>
                    <a:p>
                      <a:r>
                        <a:rPr lang="cs-CZ" dirty="0"/>
                        <a:t>Podepřené drží váhu těla</a:t>
                      </a:r>
                    </a:p>
                  </a:txBody>
                  <a:tcPr/>
                </a:tc>
                <a:tc>
                  <a:txBody>
                    <a:bodyPr/>
                    <a:lstStyle/>
                    <a:p>
                      <a:r>
                        <a:rPr lang="cs-CZ" dirty="0"/>
                        <a:t>Postaví se samo opřené o nábytek</a:t>
                      </a:r>
                    </a:p>
                  </a:txBody>
                  <a:tcPr/>
                </a:tc>
                <a:tc>
                  <a:txBody>
                    <a:bodyPr/>
                    <a:lstStyle/>
                    <a:p>
                      <a:r>
                        <a:rPr lang="cs-CZ" dirty="0"/>
                        <a:t>Staví se samo</a:t>
                      </a:r>
                    </a:p>
                  </a:txBody>
                  <a:tcPr/>
                </a:tc>
                <a:extLst>
                  <a:ext uri="{0D108BD9-81ED-4DB2-BD59-A6C34878D82A}">
                    <a16:rowId xmlns:a16="http://schemas.microsoft.com/office/drawing/2014/main" val="2546832463"/>
                  </a:ext>
                </a:extLst>
              </a:tr>
              <a:tr h="370840">
                <a:tc>
                  <a:txBody>
                    <a:bodyPr/>
                    <a:lstStyle/>
                    <a:p>
                      <a:r>
                        <a:rPr lang="cs-CZ" dirty="0"/>
                        <a:t>Jemná motorika</a:t>
                      </a:r>
                    </a:p>
                  </a:txBody>
                  <a:tcPr/>
                </a:tc>
                <a:tc>
                  <a:txBody>
                    <a:bodyPr/>
                    <a:lstStyle/>
                    <a:p>
                      <a:r>
                        <a:rPr lang="cs-CZ" dirty="0"/>
                        <a:t>Úchop celou dlaní</a:t>
                      </a:r>
                    </a:p>
                  </a:txBody>
                  <a:tcPr/>
                </a:tc>
                <a:tc>
                  <a:txBody>
                    <a:bodyPr/>
                    <a:lstStyle/>
                    <a:p>
                      <a:r>
                        <a:rPr lang="cs-CZ" dirty="0"/>
                        <a:t>Použití palce při úchopu</a:t>
                      </a:r>
                    </a:p>
                  </a:txBody>
                  <a:tcPr/>
                </a:tc>
                <a:tc>
                  <a:txBody>
                    <a:bodyPr/>
                    <a:lstStyle/>
                    <a:p>
                      <a:r>
                        <a:rPr lang="cs-CZ" dirty="0"/>
                        <a:t>Opozice palce</a:t>
                      </a:r>
                    </a:p>
                  </a:txBody>
                  <a:tcPr/>
                </a:tc>
                <a:tc>
                  <a:txBody>
                    <a:bodyPr/>
                    <a:lstStyle/>
                    <a:p>
                      <a:r>
                        <a:rPr lang="cs-CZ" dirty="0" err="1"/>
                        <a:t>Pinzetový</a:t>
                      </a:r>
                      <a:r>
                        <a:rPr lang="cs-CZ" dirty="0"/>
                        <a:t> úchop</a:t>
                      </a:r>
                    </a:p>
                  </a:txBody>
                  <a:tcPr/>
                </a:tc>
                <a:tc>
                  <a:txBody>
                    <a:bodyPr/>
                    <a:lstStyle/>
                    <a:p>
                      <a:r>
                        <a:rPr lang="cs-CZ" dirty="0"/>
                        <a:t>Uvolní ruku</a:t>
                      </a:r>
                    </a:p>
                  </a:txBody>
                  <a:tcPr/>
                </a:tc>
                <a:extLst>
                  <a:ext uri="{0D108BD9-81ED-4DB2-BD59-A6C34878D82A}">
                    <a16:rowId xmlns:a16="http://schemas.microsoft.com/office/drawing/2014/main" val="3503902525"/>
                  </a:ext>
                </a:extLst>
              </a:tr>
            </a:tbl>
          </a:graphicData>
        </a:graphic>
      </p:graphicFrame>
    </p:spTree>
    <p:extLst>
      <p:ext uri="{BB962C8B-B14F-4D97-AF65-F5344CB8AC3E}">
        <p14:creationId xmlns:p14="http://schemas.microsoft.com/office/powerpoint/2010/main" val="42019319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Urgentní stavy v pediatrii – část II</a:t>
            </a:r>
          </a:p>
        </p:txBody>
      </p:sp>
      <p:pic>
        <p:nvPicPr>
          <p:cNvPr id="4" name="Zástupný symbol pro obsah 3" descr="Emergency-situations-.png"/>
          <p:cNvPicPr>
            <a:picLocks noGrp="1" noChangeAspect="1"/>
          </p:cNvPicPr>
          <p:nvPr>
            <p:ph idx="1"/>
          </p:nvPr>
        </p:nvPicPr>
        <p:blipFill>
          <a:blip r:embed="rId2"/>
          <a:stretch>
            <a:fillRect/>
          </a:stretch>
        </p:blipFill>
        <p:spPr>
          <a:xfrm>
            <a:off x="2095999" y="1748895"/>
            <a:ext cx="8000001" cy="4228572"/>
          </a:xfrm>
          <a:prstGeom prst="rect">
            <a:avLst/>
          </a:prstGeom>
        </p:spPr>
      </p:pic>
      <p:sp>
        <p:nvSpPr>
          <p:cNvPr id="3" name="Zaoblený obdélník 2">
            <a:extLst>
              <a:ext uri="{FF2B5EF4-FFF2-40B4-BE49-F238E27FC236}">
                <a16:creationId xmlns:a16="http://schemas.microsoft.com/office/drawing/2014/main" id="{461D7625-406D-93C8-E2AB-B32CE861EF9D}"/>
              </a:ext>
            </a:extLst>
          </p:cNvPr>
          <p:cNvSpPr/>
          <p:nvPr/>
        </p:nvSpPr>
        <p:spPr>
          <a:xfrm>
            <a:off x="4578926" y="3075709"/>
            <a:ext cx="3034145" cy="14270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Popáleninový úraz v dětském věku</a:t>
            </a:r>
          </a:p>
        </p:txBody>
      </p:sp>
      <p:sp>
        <p:nvSpPr>
          <p:cNvPr id="3" name="Zástupný symbol pro obsah 2"/>
          <p:cNvSpPr>
            <a:spLocks noGrp="1"/>
          </p:cNvSpPr>
          <p:nvPr>
            <p:ph idx="1"/>
          </p:nvPr>
        </p:nvSpPr>
        <p:spPr/>
        <p:txBody>
          <a:bodyPr>
            <a:normAutofit fontScale="92500" lnSpcReduction="20000"/>
          </a:bodyPr>
          <a:lstStyle/>
          <a:p>
            <a:r>
              <a:rPr lang="cs-CZ" dirty="0"/>
              <a:t>Specializovaná centra – v Praze – FNKV (především hluboké popáleniny)</a:t>
            </a:r>
          </a:p>
          <a:p>
            <a:r>
              <a:rPr lang="cs-CZ" dirty="0"/>
              <a:t>PNP ovlivňuje prognózu</a:t>
            </a:r>
          </a:p>
          <a:p>
            <a:r>
              <a:rPr lang="cs-CZ" dirty="0"/>
              <a:t>Faktory ovlivňující závažnost stavu: </a:t>
            </a:r>
          </a:p>
          <a:p>
            <a:pPr marL="514350" indent="-514350">
              <a:buFont typeface="+mj-lt"/>
              <a:buAutoNum type="arabicPeriod"/>
            </a:pPr>
            <a:r>
              <a:rPr lang="cs-CZ" dirty="0"/>
              <a:t>mechanismus úrazu</a:t>
            </a:r>
          </a:p>
          <a:p>
            <a:pPr marL="514350" indent="-514350">
              <a:buFont typeface="+mj-lt"/>
              <a:buAutoNum type="arabicPeriod"/>
            </a:pPr>
            <a:r>
              <a:rPr lang="cs-CZ" dirty="0"/>
              <a:t>rozsah popálené plochy</a:t>
            </a:r>
          </a:p>
          <a:p>
            <a:pPr marL="514350" indent="-514350">
              <a:buFont typeface="+mj-lt"/>
              <a:buAutoNum type="arabicPeriod"/>
            </a:pPr>
            <a:r>
              <a:rPr lang="cs-CZ" dirty="0"/>
              <a:t>věk pacienta</a:t>
            </a:r>
          </a:p>
          <a:p>
            <a:pPr marL="514350" indent="-514350">
              <a:buFont typeface="+mj-lt"/>
              <a:buAutoNum type="arabicPeriod"/>
            </a:pPr>
            <a:r>
              <a:rPr lang="cs-CZ" dirty="0"/>
              <a:t>hloubka postižení</a:t>
            </a:r>
          </a:p>
          <a:p>
            <a:pPr marL="514350" indent="-514350">
              <a:buFont typeface="+mj-lt"/>
              <a:buAutoNum type="arabicPeriod"/>
            </a:pPr>
            <a:r>
              <a:rPr lang="cs-CZ" dirty="0"/>
              <a:t>lokalizace</a:t>
            </a:r>
          </a:p>
          <a:p>
            <a:pPr marL="514350" indent="-514350">
              <a:buFont typeface="+mj-lt"/>
              <a:buAutoNum type="arabicPeriod"/>
            </a:pPr>
            <a:r>
              <a:rPr lang="cs-CZ" dirty="0"/>
              <a:t>anamnéza</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Mechanismus úrazu</a:t>
            </a:r>
          </a:p>
        </p:txBody>
      </p:sp>
      <p:sp>
        <p:nvSpPr>
          <p:cNvPr id="3" name="Zástupný symbol pro obsah 2"/>
          <p:cNvSpPr>
            <a:spLocks noGrp="1"/>
          </p:cNvSpPr>
          <p:nvPr>
            <p:ph idx="1"/>
          </p:nvPr>
        </p:nvSpPr>
        <p:spPr/>
        <p:txBody>
          <a:bodyPr>
            <a:normAutofit lnSpcReduction="10000"/>
          </a:bodyPr>
          <a:lstStyle/>
          <a:p>
            <a:r>
              <a:rPr lang="cs-CZ" dirty="0"/>
              <a:t>Horká tekutina, plamen, horký předmět, elektrický proud, chemické látky, chlad, radiační záření</a:t>
            </a:r>
          </a:p>
          <a:p>
            <a:pPr marL="514350" indent="-514350">
              <a:buAutoNum type="arabicPeriod"/>
            </a:pPr>
            <a:r>
              <a:rPr lang="cs-CZ" dirty="0"/>
              <a:t>Horkou tekutinou – nejčastější (typický věk 1-2roky)</a:t>
            </a:r>
          </a:p>
          <a:p>
            <a:pPr marL="514350" indent="-514350">
              <a:buAutoNum type="arabicPeriod"/>
            </a:pPr>
            <a:r>
              <a:rPr lang="cs-CZ" dirty="0"/>
              <a:t>Plamen – starší děti → postižení dýchacích cest</a:t>
            </a:r>
          </a:p>
          <a:p>
            <a:pPr marL="514350" indent="-514350">
              <a:buFontTx/>
              <a:buChar char="-"/>
            </a:pPr>
            <a:r>
              <a:rPr lang="cs-CZ" dirty="0"/>
              <a:t>Horních nejčastěji exploze s </a:t>
            </a:r>
            <a:r>
              <a:rPr lang="cs-CZ" dirty="0" err="1"/>
              <a:t>postiž.obličeje</a:t>
            </a:r>
            <a:r>
              <a:rPr lang="cs-CZ" dirty="0"/>
              <a:t>, termické postižení, CAVE otok DC – </a:t>
            </a:r>
            <a:r>
              <a:rPr lang="cs-CZ" dirty="0" err="1"/>
              <a:t>respir.insuficience</a:t>
            </a:r>
            <a:endParaRPr lang="cs-CZ" dirty="0"/>
          </a:p>
          <a:p>
            <a:pPr marL="514350" indent="-514350">
              <a:buFontTx/>
              <a:buChar char="-"/>
            </a:pPr>
            <a:r>
              <a:rPr lang="cs-CZ" dirty="0"/>
              <a:t>Dolních – hoření v uzavřené místnosti – spíše toxické postižení, inhalační trauma – </a:t>
            </a:r>
            <a:r>
              <a:rPr lang="cs-CZ" dirty="0" err="1"/>
              <a:t>inhal.trauma</a:t>
            </a:r>
            <a:r>
              <a:rPr lang="cs-CZ" dirty="0"/>
              <a:t> + dech.tíseň → zajištění DC, při </a:t>
            </a:r>
            <a:r>
              <a:rPr lang="cs-CZ" dirty="0" err="1"/>
              <a:t>susp</a:t>
            </a:r>
            <a:r>
              <a:rPr lang="cs-CZ" dirty="0"/>
              <a:t>. Na intoxikaci CO – 100% kyslík</a:t>
            </a:r>
          </a:p>
          <a:p>
            <a:endParaRPr lang="cs-CZ"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Mechanismus úrazu</a:t>
            </a:r>
          </a:p>
        </p:txBody>
      </p:sp>
      <p:sp>
        <p:nvSpPr>
          <p:cNvPr id="3" name="Zástupný symbol pro obsah 2"/>
          <p:cNvSpPr>
            <a:spLocks noGrp="1"/>
          </p:cNvSpPr>
          <p:nvPr>
            <p:ph idx="1"/>
          </p:nvPr>
        </p:nvSpPr>
        <p:spPr/>
        <p:txBody>
          <a:bodyPr>
            <a:normAutofit fontScale="92500"/>
          </a:bodyPr>
          <a:lstStyle/>
          <a:p>
            <a:pPr>
              <a:buNone/>
            </a:pPr>
            <a:r>
              <a:rPr lang="cs-CZ" dirty="0"/>
              <a:t>3. Horký předmět (krb, žehlička) – malá plocha, ale rozhoduje hloubka</a:t>
            </a:r>
          </a:p>
          <a:p>
            <a:pPr>
              <a:buNone/>
            </a:pPr>
            <a:r>
              <a:rPr lang="cs-CZ" dirty="0"/>
              <a:t>4. Elektrický proud – rozdělení dle počtu voltů</a:t>
            </a:r>
          </a:p>
          <a:p>
            <a:pPr>
              <a:buNone/>
            </a:pPr>
            <a:r>
              <a:rPr lang="cs-CZ" dirty="0"/>
              <a:t>Nízké napětí – 1kV – dráty spotřebičů, lokální </a:t>
            </a:r>
            <a:r>
              <a:rPr lang="cs-CZ" dirty="0" err="1"/>
              <a:t>porjevy</a:t>
            </a:r>
            <a:r>
              <a:rPr lang="cs-CZ" dirty="0"/>
              <a:t>, ne příliš hluboké, avšak riziko poruchy srdečního rytmu – EKG </a:t>
            </a:r>
            <a:r>
              <a:rPr lang="cs-CZ" dirty="0" err="1"/>
              <a:t>monitorace</a:t>
            </a:r>
            <a:endParaRPr lang="cs-CZ" dirty="0"/>
          </a:p>
          <a:p>
            <a:pPr>
              <a:buNone/>
            </a:pPr>
            <a:r>
              <a:rPr lang="cs-CZ" dirty="0"/>
              <a:t>Vysoké napětí – trolej až 22000kV – úraz často komplikován pádem, z tohoto důvodu volit </a:t>
            </a:r>
            <a:r>
              <a:rPr lang="cs-CZ" dirty="0" err="1"/>
              <a:t>traumacentrum</a:t>
            </a:r>
            <a:r>
              <a:rPr lang="cs-CZ" dirty="0"/>
              <a:t> k vyloučení život ohrožujícího zranění, průchod napětí tělem – vzniká teplo – postižení nervově-cévních svazků, svaloviny – často končí amputací/trvalými následky</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810091"/>
          </a:xfrm>
        </p:spPr>
        <p:txBody>
          <a:bodyPr/>
          <a:lstStyle/>
          <a:p>
            <a:r>
              <a:rPr lang="cs-CZ" dirty="0"/>
              <a:t>Mechanismus úrazu</a:t>
            </a:r>
          </a:p>
        </p:txBody>
      </p:sp>
      <p:sp>
        <p:nvSpPr>
          <p:cNvPr id="3" name="Zástupný symbol pro obsah 2"/>
          <p:cNvSpPr>
            <a:spLocks noGrp="1"/>
          </p:cNvSpPr>
          <p:nvPr>
            <p:ph idx="1"/>
          </p:nvPr>
        </p:nvSpPr>
        <p:spPr>
          <a:xfrm>
            <a:off x="600636" y="1080250"/>
            <a:ext cx="10972800" cy="4525963"/>
          </a:xfrm>
        </p:spPr>
        <p:txBody>
          <a:bodyPr/>
          <a:lstStyle/>
          <a:p>
            <a:pPr>
              <a:buNone/>
            </a:pPr>
            <a:r>
              <a:rPr lang="cs-CZ" dirty="0"/>
              <a:t>5. Chemické látky – dle charakteru látky louh/kyselina</a:t>
            </a:r>
          </a:p>
          <a:p>
            <a:pPr>
              <a:buNone/>
            </a:pPr>
            <a:r>
              <a:rPr lang="cs-CZ" dirty="0"/>
              <a:t>Kyselina – koagulační nekróza – není tak rychlá penetrace do podkoží</a:t>
            </a:r>
          </a:p>
          <a:p>
            <a:pPr>
              <a:buNone/>
            </a:pPr>
            <a:r>
              <a:rPr lang="cs-CZ" dirty="0"/>
              <a:t>Louh – kolikvační nekróza – penetruje tukovou tkáň – hlubší postižení</a:t>
            </a:r>
          </a:p>
          <a:p>
            <a:pPr>
              <a:buNone/>
            </a:pPr>
            <a:r>
              <a:rPr lang="cs-CZ" dirty="0"/>
              <a:t>PNP – oplachování proudem vody → snížení koncentrace látky</a:t>
            </a:r>
          </a:p>
          <a:p>
            <a:pPr>
              <a:buNone/>
            </a:pPr>
            <a:endParaRPr lang="cs-CZ" dirty="0"/>
          </a:p>
        </p:txBody>
      </p:sp>
      <p:sp>
        <p:nvSpPr>
          <p:cNvPr id="4" name="Nadpis 1"/>
          <p:cNvSpPr txBox="1">
            <a:spLocks/>
          </p:cNvSpPr>
          <p:nvPr/>
        </p:nvSpPr>
        <p:spPr>
          <a:xfrm>
            <a:off x="708212" y="4550802"/>
            <a:ext cx="109728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a:ln>
                  <a:noFill/>
                </a:ln>
                <a:solidFill>
                  <a:schemeClr val="tx1"/>
                </a:solidFill>
                <a:effectLst/>
                <a:uLnTx/>
                <a:uFillTx/>
                <a:latin typeface="+mj-lt"/>
                <a:ea typeface="+mj-ea"/>
                <a:cs typeface="+mj-cs"/>
              </a:rPr>
              <a:t>Věk dítěte</a:t>
            </a:r>
          </a:p>
        </p:txBody>
      </p:sp>
      <p:sp>
        <p:nvSpPr>
          <p:cNvPr id="5" name="Zástupný symbol pro obsah 2"/>
          <p:cNvSpPr txBox="1">
            <a:spLocks/>
          </p:cNvSpPr>
          <p:nvPr/>
        </p:nvSpPr>
        <p:spPr>
          <a:xfrm>
            <a:off x="618565" y="5629835"/>
            <a:ext cx="10972800" cy="107576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a:ln>
                  <a:noFill/>
                </a:ln>
                <a:solidFill>
                  <a:schemeClr val="tx1"/>
                </a:solidFill>
                <a:effectLst/>
                <a:uLnTx/>
                <a:uFillTx/>
                <a:latin typeface="+mn-lt"/>
                <a:ea typeface="+mn-ea"/>
                <a:cs typeface="+mn-cs"/>
              </a:rPr>
              <a:t>Čím menší dítě, tím prognóza závažnější</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819056"/>
          </a:xfrm>
        </p:spPr>
        <p:txBody>
          <a:bodyPr/>
          <a:lstStyle/>
          <a:p>
            <a:r>
              <a:rPr lang="cs-CZ" dirty="0"/>
              <a:t>Rozsah postižení</a:t>
            </a:r>
          </a:p>
        </p:txBody>
      </p:sp>
      <p:sp>
        <p:nvSpPr>
          <p:cNvPr id="3" name="Zástupný symbol pro obsah 2"/>
          <p:cNvSpPr>
            <a:spLocks noGrp="1"/>
          </p:cNvSpPr>
          <p:nvPr>
            <p:ph idx="1"/>
          </p:nvPr>
        </p:nvSpPr>
        <p:spPr>
          <a:xfrm>
            <a:off x="618565" y="1232650"/>
            <a:ext cx="10972800" cy="4525963"/>
          </a:xfrm>
        </p:spPr>
        <p:txBody>
          <a:bodyPr>
            <a:normAutofit/>
          </a:bodyPr>
          <a:lstStyle/>
          <a:p>
            <a:r>
              <a:rPr lang="cs-CZ" sz="2400" dirty="0"/>
              <a:t>Palmární pravidlo – ruka dítěte s nataženými prsty odpovídá 1% povrchu těla / podrobněji Lundův – </a:t>
            </a:r>
            <a:r>
              <a:rPr lang="cs-CZ" sz="2400" dirty="0" err="1"/>
              <a:t>Browderův</a:t>
            </a:r>
            <a:r>
              <a:rPr lang="cs-CZ" sz="2400" dirty="0"/>
              <a:t> diagram</a:t>
            </a:r>
          </a:p>
        </p:txBody>
      </p:sp>
      <p:sp>
        <p:nvSpPr>
          <p:cNvPr id="5" name="Obdélník 4"/>
          <p:cNvSpPr/>
          <p:nvPr/>
        </p:nvSpPr>
        <p:spPr>
          <a:xfrm>
            <a:off x="6589059" y="6126942"/>
            <a:ext cx="6096000" cy="246221"/>
          </a:xfrm>
          <a:prstGeom prst="rect">
            <a:avLst/>
          </a:prstGeom>
        </p:spPr>
        <p:txBody>
          <a:bodyPr>
            <a:spAutoFit/>
          </a:bodyPr>
          <a:lstStyle/>
          <a:p>
            <a:r>
              <a:rPr lang="cs-CZ" sz="1000" dirty="0">
                <a:solidFill>
                  <a:schemeClr val="bg1">
                    <a:lumMod val="75000"/>
                  </a:schemeClr>
                </a:solidFill>
              </a:rPr>
              <a:t>https://www.pediatriepropraxi.cz/pdfs/ped/2016/04/10.pdf</a:t>
            </a:r>
          </a:p>
        </p:txBody>
      </p:sp>
      <p:pic>
        <p:nvPicPr>
          <p:cNvPr id="1026" name="Picture 2"/>
          <p:cNvPicPr>
            <a:picLocks noChangeAspect="1" noChangeArrowheads="1"/>
          </p:cNvPicPr>
          <p:nvPr/>
        </p:nvPicPr>
        <p:blipFill>
          <a:blip r:embed="rId2"/>
          <a:srcRect l="36686" t="31660" r="34933" b="33552"/>
          <a:stretch>
            <a:fillRect/>
          </a:stretch>
        </p:blipFill>
        <p:spPr bwMode="auto">
          <a:xfrm>
            <a:off x="6095281" y="1934943"/>
            <a:ext cx="5715727" cy="4212000"/>
          </a:xfrm>
          <a:prstGeom prst="rect">
            <a:avLst/>
          </a:prstGeom>
          <a:noFill/>
          <a:ln w="9525">
            <a:noFill/>
            <a:miter lim="800000"/>
            <a:headEnd/>
            <a:tailEnd/>
          </a:ln>
        </p:spPr>
      </p:pic>
      <p:pic>
        <p:nvPicPr>
          <p:cNvPr id="8" name="Obrázek 7" descr="stažený soubor.png"/>
          <p:cNvPicPr>
            <a:picLocks noChangeAspect="1"/>
          </p:cNvPicPr>
          <p:nvPr/>
        </p:nvPicPr>
        <p:blipFill>
          <a:blip r:embed="rId3"/>
          <a:stretch>
            <a:fillRect/>
          </a:stretch>
        </p:blipFill>
        <p:spPr>
          <a:xfrm>
            <a:off x="904673" y="2919792"/>
            <a:ext cx="2524040" cy="3096000"/>
          </a:xfrm>
          <a:prstGeom prst="rect">
            <a:avLst/>
          </a:prstGeom>
        </p:spPr>
      </p:pic>
      <p:sp>
        <p:nvSpPr>
          <p:cNvPr id="9" name="Obdélník 8"/>
          <p:cNvSpPr/>
          <p:nvPr/>
        </p:nvSpPr>
        <p:spPr>
          <a:xfrm>
            <a:off x="926180" y="6206990"/>
            <a:ext cx="2226892" cy="246221"/>
          </a:xfrm>
          <a:prstGeom prst="rect">
            <a:avLst/>
          </a:prstGeom>
        </p:spPr>
        <p:txBody>
          <a:bodyPr wrap="none">
            <a:spAutoFit/>
          </a:bodyPr>
          <a:lstStyle/>
          <a:p>
            <a:r>
              <a:rPr lang="cs-CZ" sz="1000" dirty="0">
                <a:solidFill>
                  <a:schemeClr val="bg1">
                    <a:lumMod val="75000"/>
                  </a:schemeClr>
                </a:solidFill>
              </a:rPr>
              <a:t>https://theses.cz/id/lq97am/11585795</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Lokalizace postižení</a:t>
            </a:r>
          </a:p>
        </p:txBody>
      </p:sp>
      <p:sp>
        <p:nvSpPr>
          <p:cNvPr id="3" name="Zástupný symbol pro obsah 2"/>
          <p:cNvSpPr>
            <a:spLocks noGrp="1"/>
          </p:cNvSpPr>
          <p:nvPr>
            <p:ph idx="1"/>
          </p:nvPr>
        </p:nvSpPr>
        <p:spPr/>
        <p:txBody>
          <a:bodyPr/>
          <a:lstStyle/>
          <a:p>
            <a:r>
              <a:rPr lang="cs-CZ" dirty="0"/>
              <a:t>Závažné lokalizace – nerozhoduje rozsah, ale umístění – obličej, krk, genitál, hýždě, ruce, nohy</a:t>
            </a:r>
          </a:p>
          <a:p>
            <a:r>
              <a:rPr lang="cs-CZ" dirty="0"/>
              <a:t>CAVE obličej + krk – kolaterální otok – obturace DC</a:t>
            </a:r>
          </a:p>
          <a:p>
            <a:r>
              <a:rPr lang="cs-CZ" dirty="0"/>
              <a:t>Hýždě a genitál – rizikové – infekce</a:t>
            </a:r>
          </a:p>
          <a:p>
            <a:r>
              <a:rPr lang="cs-CZ" dirty="0"/>
              <a:t>Ruce a nohy – dlouhodobá prognóza, trvalé následky</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Hloubka poranění</a:t>
            </a:r>
          </a:p>
        </p:txBody>
      </p:sp>
      <p:sp>
        <p:nvSpPr>
          <p:cNvPr id="3" name="Zástupný symbol pro obsah 2"/>
          <p:cNvSpPr>
            <a:spLocks noGrp="1"/>
          </p:cNvSpPr>
          <p:nvPr>
            <p:ph idx="1"/>
          </p:nvPr>
        </p:nvSpPr>
        <p:spPr/>
        <p:txBody>
          <a:bodyPr/>
          <a:lstStyle/>
          <a:p>
            <a:r>
              <a:rPr lang="cs-CZ" dirty="0"/>
              <a:t>Přímo úměrná délce působení noxy a její teplotě</a:t>
            </a:r>
          </a:p>
          <a:p>
            <a:r>
              <a:rPr lang="cs-CZ" dirty="0"/>
              <a:t>3 stupně, povrchové ( I.-</a:t>
            </a:r>
            <a:r>
              <a:rPr lang="cs-CZ" dirty="0" err="1"/>
              <a:t>II.Ast</a:t>
            </a:r>
            <a:r>
              <a:rPr lang="cs-CZ" dirty="0"/>
              <a:t>.) / hluboké (II.B-</a:t>
            </a:r>
            <a:r>
              <a:rPr lang="cs-CZ" dirty="0" err="1"/>
              <a:t>III.st</a:t>
            </a:r>
            <a:r>
              <a:rPr lang="cs-CZ" dirty="0"/>
              <a:t>.)</a:t>
            </a:r>
          </a:p>
          <a:p>
            <a:pPr>
              <a:buNone/>
            </a:pPr>
            <a:r>
              <a:rPr lang="cs-CZ" dirty="0" err="1"/>
              <a:t>I</a:t>
            </a:r>
            <a:r>
              <a:rPr lang="cs-CZ" dirty="0"/>
              <a:t>.Stupeň – postižení epidermis (sun </a:t>
            </a:r>
            <a:r>
              <a:rPr lang="cs-CZ" dirty="0" err="1"/>
              <a:t>burn</a:t>
            </a:r>
            <a:r>
              <a:rPr lang="cs-CZ" dirty="0"/>
              <a:t>) – zarudnutí, bolest, pálení, lehký otok → analgetika, dostatečný </a:t>
            </a:r>
            <a:r>
              <a:rPr lang="cs-CZ" dirty="0" err="1"/>
              <a:t>p.o</a:t>
            </a:r>
            <a:r>
              <a:rPr lang="cs-CZ" dirty="0"/>
              <a:t>. příjem, nezanechává následky</a:t>
            </a:r>
          </a:p>
          <a:p>
            <a:pPr>
              <a:buNone/>
            </a:pPr>
            <a:endParaRPr lang="cs-CZ" dirty="0"/>
          </a:p>
        </p:txBody>
      </p:sp>
      <p:pic>
        <p:nvPicPr>
          <p:cNvPr id="4" name="Obrázek 3" descr="35C97AA900000578-0-image-a-94_1467212744445.jpg"/>
          <p:cNvPicPr>
            <a:picLocks noChangeAspect="1"/>
          </p:cNvPicPr>
          <p:nvPr/>
        </p:nvPicPr>
        <p:blipFill>
          <a:blip r:embed="rId2"/>
          <a:srcRect b="25577"/>
          <a:stretch>
            <a:fillRect/>
          </a:stretch>
        </p:blipFill>
        <p:spPr>
          <a:xfrm>
            <a:off x="5791032" y="3908791"/>
            <a:ext cx="4347420" cy="2357718"/>
          </a:xfrm>
          <a:prstGeom prst="rect">
            <a:avLst/>
          </a:prstGeom>
        </p:spPr>
      </p:pic>
      <p:sp>
        <p:nvSpPr>
          <p:cNvPr id="5" name="Obdélník 4"/>
          <p:cNvSpPr/>
          <p:nvPr/>
        </p:nvSpPr>
        <p:spPr>
          <a:xfrm>
            <a:off x="5791021" y="6266704"/>
            <a:ext cx="6158753" cy="400110"/>
          </a:xfrm>
          <a:prstGeom prst="rect">
            <a:avLst/>
          </a:prstGeom>
        </p:spPr>
        <p:txBody>
          <a:bodyPr wrap="square">
            <a:spAutoFit/>
          </a:bodyPr>
          <a:lstStyle/>
          <a:p>
            <a:r>
              <a:rPr lang="cs-CZ" sz="1000" dirty="0">
                <a:solidFill>
                  <a:schemeClr val="bg1">
                    <a:lumMod val="75000"/>
                  </a:schemeClr>
                </a:solidFill>
              </a:rPr>
              <a:t>https://www.dailymail.co.uk/news/article-3666224/Girl-3-left-severe-sunburn-white-X-nursery-school-staff-failed-apply-sunscreen-mother-provided-temperatures-soared-20C.html</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457201"/>
            <a:ext cx="10972800" cy="5668966"/>
          </a:xfrm>
        </p:spPr>
        <p:txBody>
          <a:bodyPr/>
          <a:lstStyle/>
          <a:p>
            <a:pPr>
              <a:buNone/>
            </a:pPr>
            <a:r>
              <a:rPr lang="cs-CZ" dirty="0"/>
              <a:t>Stupeň II.A – opaření horkou vodou – velmi bolestivé (nervová zakončení v dermis) – buly s čirým obsahem, spontánní zahojení, bez následků</a:t>
            </a:r>
          </a:p>
          <a:p>
            <a:pPr>
              <a:buNone/>
            </a:pPr>
            <a:endParaRPr lang="cs-CZ" dirty="0"/>
          </a:p>
          <a:p>
            <a:pPr>
              <a:buNone/>
            </a:pPr>
            <a:endParaRPr lang="cs-CZ" dirty="0"/>
          </a:p>
          <a:p>
            <a:pPr>
              <a:buNone/>
            </a:pPr>
            <a:r>
              <a:rPr lang="cs-CZ" dirty="0"/>
              <a:t>Stupeň II.B – postižení kůže až do retikulární části dermis – bělavé až nažloutlé barvy s červenými okrsky, výrazně menší bolestivost než z stupně II.A, schopno se spontánně zhojit při výborné péči nebo riziko hypertrofického jizvení</a:t>
            </a:r>
          </a:p>
        </p:txBody>
      </p:sp>
      <p:pic>
        <p:nvPicPr>
          <p:cNvPr id="5" name="Picture 2"/>
          <p:cNvPicPr>
            <a:picLocks noChangeAspect="1" noChangeArrowheads="1"/>
          </p:cNvPicPr>
          <p:nvPr/>
        </p:nvPicPr>
        <p:blipFill>
          <a:blip r:embed="rId2"/>
          <a:srcRect l="65782" t="16288" r="20433" b="68373"/>
          <a:stretch>
            <a:fillRect/>
          </a:stretch>
        </p:blipFill>
        <p:spPr bwMode="auto">
          <a:xfrm>
            <a:off x="9135035" y="1389529"/>
            <a:ext cx="2636898" cy="1764000"/>
          </a:xfrm>
          <a:prstGeom prst="rect">
            <a:avLst/>
          </a:prstGeom>
          <a:noFill/>
          <a:ln w="9525">
            <a:noFill/>
            <a:miter lim="800000"/>
            <a:headEnd/>
            <a:tailEnd/>
          </a:ln>
        </p:spPr>
      </p:pic>
      <p:sp>
        <p:nvSpPr>
          <p:cNvPr id="6" name="Obdélník 5"/>
          <p:cNvSpPr/>
          <p:nvPr/>
        </p:nvSpPr>
        <p:spPr>
          <a:xfrm>
            <a:off x="8610953" y="3038145"/>
            <a:ext cx="3340979" cy="246221"/>
          </a:xfrm>
          <a:prstGeom prst="rect">
            <a:avLst/>
          </a:prstGeom>
        </p:spPr>
        <p:txBody>
          <a:bodyPr wrap="none">
            <a:spAutoFit/>
          </a:bodyPr>
          <a:lstStyle/>
          <a:p>
            <a:r>
              <a:rPr lang="cs-CZ" sz="1000" dirty="0">
                <a:solidFill>
                  <a:schemeClr val="bg1">
                    <a:lumMod val="75000"/>
                  </a:schemeClr>
                </a:solidFill>
              </a:rPr>
              <a:t>https://www.pediatriepropraxi.cz/pdfs/ped/2016/04/10.pdf</a:t>
            </a:r>
          </a:p>
        </p:txBody>
      </p:sp>
      <p:pic>
        <p:nvPicPr>
          <p:cNvPr id="2051" name="Picture 3"/>
          <p:cNvPicPr>
            <a:picLocks noChangeAspect="1" noChangeArrowheads="1"/>
          </p:cNvPicPr>
          <p:nvPr/>
        </p:nvPicPr>
        <p:blipFill>
          <a:blip r:embed="rId3"/>
          <a:srcRect l="66362" t="43343" r="20764" b="41643"/>
          <a:stretch>
            <a:fillRect/>
          </a:stretch>
        </p:blipFill>
        <p:spPr bwMode="auto">
          <a:xfrm>
            <a:off x="9477488" y="5117771"/>
            <a:ext cx="2060089" cy="1444393"/>
          </a:xfrm>
          <a:prstGeom prst="rect">
            <a:avLst/>
          </a:prstGeom>
          <a:noFill/>
          <a:ln w="9525">
            <a:noFill/>
            <a:miter lim="800000"/>
            <a:headEnd/>
            <a:tailEnd/>
          </a:ln>
        </p:spPr>
      </p:pic>
      <p:sp>
        <p:nvSpPr>
          <p:cNvPr id="9" name="Obdélník 8"/>
          <p:cNvSpPr/>
          <p:nvPr/>
        </p:nvSpPr>
        <p:spPr>
          <a:xfrm>
            <a:off x="8673706" y="6611779"/>
            <a:ext cx="3340979" cy="246221"/>
          </a:xfrm>
          <a:prstGeom prst="rect">
            <a:avLst/>
          </a:prstGeom>
        </p:spPr>
        <p:txBody>
          <a:bodyPr wrap="none">
            <a:spAutoFit/>
          </a:bodyPr>
          <a:lstStyle/>
          <a:p>
            <a:r>
              <a:rPr lang="cs-CZ" sz="1000" dirty="0">
                <a:solidFill>
                  <a:schemeClr val="bg1">
                    <a:lumMod val="75000"/>
                  </a:schemeClr>
                </a:solidFill>
              </a:rPr>
              <a:t>https://www.pediatriepropraxi.cz/pdfs/ped/2016/04/10.pdf</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349625"/>
            <a:ext cx="10972800" cy="5776542"/>
          </a:xfrm>
        </p:spPr>
        <p:txBody>
          <a:bodyPr/>
          <a:lstStyle/>
          <a:p>
            <a:pPr>
              <a:buNone/>
            </a:pPr>
            <a:r>
              <a:rPr lang="cs-CZ" dirty="0"/>
              <a:t>Stupeň III – zasahuje celou kůži, ta je bílá, hnědá nebo černá, povrch je suchý, plocha je nebolestivá/necitlivá, léčba - chirurgická</a:t>
            </a:r>
          </a:p>
        </p:txBody>
      </p:sp>
      <p:pic>
        <p:nvPicPr>
          <p:cNvPr id="5" name="Picture 2"/>
          <p:cNvPicPr>
            <a:picLocks noChangeAspect="1" noChangeArrowheads="1"/>
          </p:cNvPicPr>
          <p:nvPr/>
        </p:nvPicPr>
        <p:blipFill>
          <a:blip r:embed="rId2"/>
          <a:srcRect l="66047" t="62079" r="20519" b="24886"/>
          <a:stretch>
            <a:fillRect/>
          </a:stretch>
        </p:blipFill>
        <p:spPr bwMode="auto">
          <a:xfrm>
            <a:off x="4244577" y="2653553"/>
            <a:ext cx="3702847" cy="2160000"/>
          </a:xfrm>
          <a:prstGeom prst="rect">
            <a:avLst/>
          </a:prstGeom>
          <a:noFill/>
          <a:ln w="9525">
            <a:noFill/>
            <a:miter lim="800000"/>
            <a:headEnd/>
            <a:tailEnd/>
          </a:ln>
        </p:spPr>
      </p:pic>
      <p:sp>
        <p:nvSpPr>
          <p:cNvPr id="6" name="Obdélník 5"/>
          <p:cNvSpPr/>
          <p:nvPr/>
        </p:nvSpPr>
        <p:spPr>
          <a:xfrm>
            <a:off x="4236177" y="4800908"/>
            <a:ext cx="3340979" cy="246221"/>
          </a:xfrm>
          <a:prstGeom prst="rect">
            <a:avLst/>
          </a:prstGeom>
        </p:spPr>
        <p:txBody>
          <a:bodyPr wrap="none">
            <a:spAutoFit/>
          </a:bodyPr>
          <a:lstStyle/>
          <a:p>
            <a:r>
              <a:rPr lang="cs-CZ" sz="1000" dirty="0">
                <a:solidFill>
                  <a:schemeClr val="bg1">
                    <a:lumMod val="75000"/>
                  </a:schemeClr>
                </a:solidFill>
              </a:rPr>
              <a:t>https://www.pediatriepropraxi.cz/pdfs/ped/2016/04/10.pdf</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9E9AB7E5-280D-80E5-DF7F-C21DAA215E95}"/>
              </a:ext>
            </a:extLst>
          </p:cNvPr>
          <p:cNvPicPr>
            <a:picLocks noGrp="1" noChangeAspect="1"/>
          </p:cNvPicPr>
          <p:nvPr>
            <p:ph idx="1"/>
          </p:nvPr>
        </p:nvPicPr>
        <p:blipFill rotWithShape="1">
          <a:blip r:embed="rId2"/>
          <a:srcRect l="252" t="-4694" r="1677" b="2767"/>
          <a:stretch/>
        </p:blipFill>
        <p:spPr>
          <a:xfrm rot="5400000">
            <a:off x="2978574" y="999000"/>
            <a:ext cx="6234852" cy="4860000"/>
          </a:xfrm>
        </p:spPr>
      </p:pic>
    </p:spTree>
    <p:extLst>
      <p:ext uri="{BB962C8B-B14F-4D97-AF65-F5344CB8AC3E}">
        <p14:creationId xmlns:p14="http://schemas.microsoft.com/office/powerpoint/2010/main" val="321441098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PNP</a:t>
            </a:r>
          </a:p>
        </p:txBody>
      </p:sp>
      <p:sp>
        <p:nvSpPr>
          <p:cNvPr id="3" name="Zástupný symbol pro obsah 2"/>
          <p:cNvSpPr>
            <a:spLocks noGrp="1"/>
          </p:cNvSpPr>
          <p:nvPr>
            <p:ph idx="1"/>
          </p:nvPr>
        </p:nvSpPr>
        <p:spPr/>
        <p:txBody>
          <a:bodyPr/>
          <a:lstStyle/>
          <a:p>
            <a:r>
              <a:rPr lang="cs-CZ" dirty="0"/>
              <a:t>Přerušit působení noxy</a:t>
            </a:r>
          </a:p>
          <a:p>
            <a:r>
              <a:rPr lang="cs-CZ" dirty="0"/>
              <a:t>šetrné sejmutí VOLNÝCH oděvů či obuvi</a:t>
            </a:r>
          </a:p>
          <a:p>
            <a:r>
              <a:rPr lang="cs-CZ" dirty="0"/>
              <a:t>odstranění prstýnků, řetízků (limitace </a:t>
            </a:r>
            <a:r>
              <a:rPr lang="cs-CZ" dirty="0" err="1"/>
              <a:t>perfuze</a:t>
            </a:r>
            <a:r>
              <a:rPr lang="cs-CZ" dirty="0"/>
              <a:t>)</a:t>
            </a:r>
          </a:p>
          <a:p>
            <a:r>
              <a:rPr lang="cs-CZ" dirty="0"/>
              <a:t>chlazení postiženého místa (6-8°C) -  redukce otoku, analgetický účinek</a:t>
            </a:r>
          </a:p>
          <a:p>
            <a:r>
              <a:rPr lang="cs-CZ" dirty="0"/>
              <a:t>nebezpeční prochlazení při velkých plochách → proto chladíme jen obličej, krk, genitál, ruce do maximálně 5% povrchu těla!</a:t>
            </a:r>
          </a:p>
          <a:p>
            <a:r>
              <a:rPr lang="cs-CZ" dirty="0"/>
              <a:t>U chemického traumatu -  tekoucí voda</a:t>
            </a:r>
          </a:p>
          <a:p>
            <a:endParaRPr lang="cs-CZ"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PNP</a:t>
            </a:r>
          </a:p>
        </p:txBody>
      </p:sp>
      <p:sp>
        <p:nvSpPr>
          <p:cNvPr id="3" name="Zástupný symbol pro obsah 2"/>
          <p:cNvSpPr>
            <a:spLocks noGrp="1"/>
          </p:cNvSpPr>
          <p:nvPr>
            <p:ph idx="1"/>
          </p:nvPr>
        </p:nvSpPr>
        <p:spPr/>
        <p:txBody>
          <a:bodyPr>
            <a:normAutofit fontScale="92500" lnSpcReduction="20000"/>
          </a:bodyPr>
          <a:lstStyle/>
          <a:p>
            <a:r>
              <a:rPr lang="cs-CZ" dirty="0"/>
              <a:t>Adekvátní ventilace a </a:t>
            </a:r>
            <a:r>
              <a:rPr lang="cs-CZ" dirty="0" err="1"/>
              <a:t>oxygenace</a:t>
            </a:r>
            <a:r>
              <a:rPr lang="cs-CZ" dirty="0"/>
              <a:t> (časná intubace v indikovaných případech – inhalační trauma/popáleniny obličeje, krku</a:t>
            </a:r>
          </a:p>
          <a:p>
            <a:r>
              <a:rPr lang="cs-CZ" dirty="0"/>
              <a:t>Zajištění žilního vstupu</a:t>
            </a:r>
          </a:p>
          <a:p>
            <a:r>
              <a:rPr lang="cs-CZ" dirty="0"/>
              <a:t>Sterilní krytí popálenin – </a:t>
            </a:r>
            <a:r>
              <a:rPr lang="cs-CZ" dirty="0" err="1"/>
              <a:t>Water</a:t>
            </a:r>
            <a:r>
              <a:rPr lang="cs-CZ" dirty="0"/>
              <a:t> Jel aj.</a:t>
            </a:r>
          </a:p>
          <a:p>
            <a:r>
              <a:rPr lang="cs-CZ" dirty="0"/>
              <a:t>Zahájení infuzní terapie – balancované roztoky krystaloidů (Hartmann)</a:t>
            </a:r>
          </a:p>
          <a:p>
            <a:r>
              <a:rPr lang="cs-CZ" dirty="0" err="1"/>
              <a:t>Analgosedace</a:t>
            </a:r>
            <a:r>
              <a:rPr lang="cs-CZ" dirty="0"/>
              <a:t> – i.v.! (</a:t>
            </a:r>
            <a:r>
              <a:rPr lang="cs-CZ" dirty="0" err="1"/>
              <a:t>ev</a:t>
            </a:r>
            <a:r>
              <a:rPr lang="cs-CZ" dirty="0"/>
              <a:t>. i.m, i.n. -  v šoku není vhodné) – podáváme </a:t>
            </a:r>
            <a:r>
              <a:rPr lang="cs-CZ" b="1" dirty="0" err="1"/>
              <a:t>Ketamin</a:t>
            </a:r>
            <a:r>
              <a:rPr lang="cs-CZ" b="1" dirty="0"/>
              <a:t> i.v. 0,5-1mg/kg </a:t>
            </a:r>
            <a:r>
              <a:rPr lang="cs-CZ" dirty="0"/>
              <a:t>(</a:t>
            </a:r>
            <a:r>
              <a:rPr lang="cs-CZ" dirty="0" err="1"/>
              <a:t>Calypsol</a:t>
            </a:r>
            <a:r>
              <a:rPr lang="cs-CZ" dirty="0"/>
              <a:t>) / 3mg/kg i.m., v kombinaci s </a:t>
            </a:r>
            <a:r>
              <a:rPr lang="cs-CZ" b="1" dirty="0" err="1"/>
              <a:t>Midazolamem</a:t>
            </a:r>
            <a:r>
              <a:rPr lang="cs-CZ" b="1" dirty="0"/>
              <a:t> i.v. 0,2mg/kg </a:t>
            </a:r>
            <a:r>
              <a:rPr lang="cs-CZ" dirty="0"/>
              <a:t>(</a:t>
            </a:r>
            <a:r>
              <a:rPr lang="cs-CZ" dirty="0" err="1"/>
              <a:t>Dormicum</a:t>
            </a:r>
            <a:r>
              <a:rPr lang="cs-CZ" dirty="0"/>
              <a:t>), </a:t>
            </a:r>
            <a:r>
              <a:rPr lang="cs-CZ" dirty="0" err="1"/>
              <a:t>max</a:t>
            </a:r>
            <a:r>
              <a:rPr lang="cs-CZ" dirty="0"/>
              <a:t> 10mg - sám </a:t>
            </a:r>
            <a:r>
              <a:rPr lang="cs-CZ" dirty="0" err="1"/>
              <a:t>Midazolam</a:t>
            </a:r>
            <a:r>
              <a:rPr lang="cs-CZ" dirty="0"/>
              <a:t> nemá analgetické účinky!!</a:t>
            </a:r>
          </a:p>
          <a:p>
            <a:endParaRPr lang="cs-CZ" dirty="0"/>
          </a:p>
        </p:txBody>
      </p:sp>
      <p:sp>
        <p:nvSpPr>
          <p:cNvPr id="4" name="Obdélník 3"/>
          <p:cNvSpPr/>
          <p:nvPr/>
        </p:nvSpPr>
        <p:spPr>
          <a:xfrm>
            <a:off x="8673706" y="6611779"/>
            <a:ext cx="3340979" cy="246221"/>
          </a:xfrm>
          <a:prstGeom prst="rect">
            <a:avLst/>
          </a:prstGeom>
        </p:spPr>
        <p:txBody>
          <a:bodyPr wrap="none">
            <a:spAutoFit/>
          </a:bodyPr>
          <a:lstStyle/>
          <a:p>
            <a:r>
              <a:rPr lang="cs-CZ" sz="1000" dirty="0">
                <a:solidFill>
                  <a:schemeClr val="bg1">
                    <a:lumMod val="75000"/>
                  </a:schemeClr>
                </a:solidFill>
              </a:rPr>
              <a:t>https://www.pediatriepropraxi.cz/pdfs/ped/2016/04/10.pdf</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Tonutí</a:t>
            </a:r>
          </a:p>
        </p:txBody>
      </p:sp>
      <p:sp>
        <p:nvSpPr>
          <p:cNvPr id="3" name="Zástupný symbol pro obsah 2"/>
          <p:cNvSpPr>
            <a:spLocks noGrp="1"/>
          </p:cNvSpPr>
          <p:nvPr>
            <p:ph idx="1"/>
          </p:nvPr>
        </p:nvSpPr>
        <p:spPr/>
        <p:txBody>
          <a:bodyPr>
            <a:normAutofit fontScale="70000" lnSpcReduction="20000"/>
          </a:bodyPr>
          <a:lstStyle/>
          <a:p>
            <a:r>
              <a:rPr lang="cs-CZ" dirty="0"/>
              <a:t>Primární dušení, sekundární zástava oběhu</a:t>
            </a:r>
          </a:p>
          <a:p>
            <a:r>
              <a:rPr lang="cs-CZ" dirty="0"/>
              <a:t>Rizikové skupiny do 4 let, adolescenti</a:t>
            </a:r>
          </a:p>
          <a:p>
            <a:r>
              <a:rPr lang="cs-CZ" dirty="0"/>
              <a:t>Utonutí – smrt tonutím do 24hod od úrazu</a:t>
            </a:r>
          </a:p>
          <a:p>
            <a:r>
              <a:rPr lang="cs-CZ" dirty="0"/>
              <a:t>Dělíme tonutí ve slané/sladké vodě nebo dle teploty</a:t>
            </a:r>
          </a:p>
          <a:p>
            <a:r>
              <a:rPr lang="cs-CZ" dirty="0"/>
              <a:t>Kvalita života po tonutí je dána neurologickým postižením (tíže hypoxie a ischemie především mozkové tkáně)</a:t>
            </a:r>
          </a:p>
          <a:p>
            <a:r>
              <a:rPr lang="cs-CZ" dirty="0"/>
              <a:t>Pod vodou vědomé zadržení dechu, pokud dojde k nádechu – voda v kontaktu s laryngem – spasmus – apnoe, hypoxie, ischemie až zástava oběhu, pokud laryngospasmus trvá až do zástavy oběhu – tzv. suché tonutí – voda se nedostane do DC (jen mírné aspirace)</a:t>
            </a:r>
          </a:p>
          <a:p>
            <a:r>
              <a:rPr lang="cs-CZ" dirty="0"/>
              <a:t>Při </a:t>
            </a:r>
            <a:r>
              <a:rPr lang="cs-CZ" dirty="0" err="1"/>
              <a:t>tzv.vlhkém</a:t>
            </a:r>
            <a:r>
              <a:rPr lang="cs-CZ" dirty="0"/>
              <a:t> tonutí dochází k aspiraci vody do plic, to způsobí poruchu výměny plynů – plicní edém – ARDS.</a:t>
            </a:r>
          </a:p>
          <a:p>
            <a:r>
              <a:rPr lang="cs-CZ" dirty="0"/>
              <a:t>Při tonutí v ledové vodě – může být méně závažné i přes delší hypoxii</a:t>
            </a:r>
          </a:p>
          <a:p>
            <a:r>
              <a:rPr lang="cs-CZ" dirty="0"/>
              <a:t>Postižení všech orgánů hypoxií/ischémií</a:t>
            </a:r>
          </a:p>
          <a:p>
            <a:r>
              <a:rPr lang="cs-CZ" dirty="0"/>
              <a:t>V </a:t>
            </a:r>
            <a:r>
              <a:rPr lang="cs-CZ" dirty="0" err="1"/>
              <a:t>Dif.dg</a:t>
            </a:r>
            <a:r>
              <a:rPr lang="cs-CZ" dirty="0"/>
              <a:t>. Epilepsie, hypoglykémie, </a:t>
            </a:r>
            <a:r>
              <a:rPr lang="cs-CZ" dirty="0" err="1"/>
              <a:t>kraniotrauma</a:t>
            </a:r>
            <a:r>
              <a:rPr lang="cs-CZ" dirty="0"/>
              <a:t>, kolaps, arytmie, intoxikace</a:t>
            </a:r>
          </a:p>
          <a:p>
            <a:endParaRPr lang="cs-CZ"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Tonutí - PNP</a:t>
            </a:r>
          </a:p>
        </p:txBody>
      </p:sp>
      <p:sp>
        <p:nvSpPr>
          <p:cNvPr id="3" name="Zástupný symbol pro obsah 2"/>
          <p:cNvSpPr>
            <a:spLocks noGrp="1"/>
          </p:cNvSpPr>
          <p:nvPr>
            <p:ph idx="1"/>
          </p:nvPr>
        </p:nvSpPr>
        <p:spPr/>
        <p:txBody>
          <a:bodyPr/>
          <a:lstStyle/>
          <a:p>
            <a:r>
              <a:rPr lang="cs-CZ" dirty="0"/>
              <a:t>Okamžitě zahájit KPR</a:t>
            </a:r>
          </a:p>
          <a:p>
            <a:r>
              <a:rPr lang="cs-CZ" dirty="0"/>
              <a:t>Zajištění DC – UPV s pozitivním přetlakem, odsávání z DC (Voda či žaludeční obsah)</a:t>
            </a:r>
          </a:p>
          <a:p>
            <a:r>
              <a:rPr lang="cs-CZ" dirty="0" err="1"/>
              <a:t>Volumoterapie</a:t>
            </a:r>
            <a:r>
              <a:rPr lang="cs-CZ" dirty="0"/>
              <a:t> při oběhově nestabilitě</a:t>
            </a:r>
          </a:p>
          <a:p>
            <a:r>
              <a:rPr lang="cs-CZ" dirty="0"/>
              <a:t>Bránit tepelným ztrátám</a:t>
            </a:r>
          </a:p>
          <a:p>
            <a:r>
              <a:rPr lang="cs-CZ" dirty="0" err="1"/>
              <a:t>Monitorace</a:t>
            </a:r>
            <a:endParaRPr lang="cs-CZ"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Pokousání psem</a:t>
            </a:r>
          </a:p>
        </p:txBody>
      </p:sp>
      <p:sp>
        <p:nvSpPr>
          <p:cNvPr id="3" name="Zástupný symbol pro obsah 2"/>
          <p:cNvSpPr>
            <a:spLocks noGrp="1"/>
          </p:cNvSpPr>
          <p:nvPr>
            <p:ph idx="1"/>
          </p:nvPr>
        </p:nvSpPr>
        <p:spPr/>
        <p:txBody>
          <a:bodyPr>
            <a:normAutofit/>
          </a:bodyPr>
          <a:lstStyle/>
          <a:p>
            <a:r>
              <a:rPr lang="cs-CZ" dirty="0"/>
              <a:t>U malých dětí často hlava/trup, u starších spíše končetiny</a:t>
            </a:r>
          </a:p>
          <a:p>
            <a:r>
              <a:rPr lang="cs-CZ" dirty="0"/>
              <a:t>Vždy myslet na riziko infekce</a:t>
            </a:r>
          </a:p>
          <a:p>
            <a:r>
              <a:rPr lang="cs-CZ" dirty="0"/>
              <a:t>Lokální ošetření rány – voda+mýdlo, poté jodová tinktura/70% etanol</a:t>
            </a:r>
          </a:p>
          <a:p>
            <a:r>
              <a:rPr lang="cs-CZ" dirty="0"/>
              <a:t>Pokud možno kontakt na majitele psa, očkovací průkaz</a:t>
            </a:r>
          </a:p>
          <a:p>
            <a:r>
              <a:rPr lang="cs-CZ" dirty="0"/>
              <a:t>Majitel psa je povinen zajistit veterinární kontrolu psa</a:t>
            </a:r>
          </a:p>
          <a:p>
            <a:r>
              <a:rPr lang="cs-CZ" dirty="0"/>
              <a:t>Vakcinace proti vzteklině na našem území pokud zvíře jevilo známky nemoci nebo poruchy chování (ne u vlků/netopýrů)</a:t>
            </a:r>
          </a:p>
          <a:p>
            <a:endParaRPr lang="cs-CZ"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Uštknutí hadem</a:t>
            </a:r>
          </a:p>
        </p:txBody>
      </p:sp>
      <p:sp>
        <p:nvSpPr>
          <p:cNvPr id="3" name="Zástupný symbol pro obsah 2"/>
          <p:cNvSpPr>
            <a:spLocks noGrp="1"/>
          </p:cNvSpPr>
          <p:nvPr>
            <p:ph idx="1"/>
          </p:nvPr>
        </p:nvSpPr>
        <p:spPr/>
        <p:txBody>
          <a:bodyPr>
            <a:normAutofit fontScale="92500" lnSpcReduction="20000"/>
          </a:bodyPr>
          <a:lstStyle/>
          <a:p>
            <a:r>
              <a:rPr lang="cs-CZ" dirty="0"/>
              <a:t>V ČR zmije jedovatá v přírodě nebo doma chovaní hadi</a:t>
            </a:r>
          </a:p>
          <a:p>
            <a:r>
              <a:rPr lang="cs-CZ" dirty="0"/>
              <a:t>Letální dávka pro dospělého člověka je 15-20mg jedu – jedový aparát zmije neobsahuje více než 14mg jedu, při uštknutí navíc vypouští jen část jedu</a:t>
            </a:r>
          </a:p>
          <a:p>
            <a:r>
              <a:rPr lang="cs-CZ" dirty="0"/>
              <a:t>Lokální reakce až anafylaktický šok</a:t>
            </a:r>
          </a:p>
          <a:p>
            <a:r>
              <a:rPr lang="cs-CZ" dirty="0"/>
              <a:t>Typicky 2 drobné rány ve vzdálenosti 510mm, mohou krvácet, otok, zvětšení uzlin v místě</a:t>
            </a:r>
          </a:p>
          <a:p>
            <a:r>
              <a:rPr lang="cs-CZ" dirty="0"/>
              <a:t>PNP – znehybnění postiženého, fixace končetiny dlahou</a:t>
            </a:r>
          </a:p>
          <a:p>
            <a:r>
              <a:rPr lang="cs-CZ" dirty="0"/>
              <a:t>Hadi exotičtí – znát druh, stáří, velikost – kontaktovat TIS (pak </a:t>
            </a:r>
            <a:r>
              <a:rPr lang="cs-CZ" dirty="0" err="1"/>
              <a:t>ev.antisérum</a:t>
            </a:r>
            <a:r>
              <a:rPr lang="cs-CZ" dirty="0"/>
              <a: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Úpal, Úžeh</a:t>
            </a:r>
          </a:p>
        </p:txBody>
      </p:sp>
      <p:sp>
        <p:nvSpPr>
          <p:cNvPr id="3" name="Zástupný symbol pro obsah 2"/>
          <p:cNvSpPr>
            <a:spLocks noGrp="1"/>
          </p:cNvSpPr>
          <p:nvPr>
            <p:ph idx="1"/>
          </p:nvPr>
        </p:nvSpPr>
        <p:spPr/>
        <p:txBody>
          <a:bodyPr>
            <a:normAutofit fontScale="92500" lnSpcReduction="10000"/>
          </a:bodyPr>
          <a:lstStyle/>
          <a:p>
            <a:r>
              <a:rPr lang="cs-CZ" dirty="0"/>
              <a:t>Úpal – nahromadění tepla v organismu – vzestup tělesné teploty</a:t>
            </a:r>
          </a:p>
          <a:p>
            <a:r>
              <a:rPr lang="cs-CZ" dirty="0"/>
              <a:t>Úžeh – přímé sluneční záření na hlavu pacienta bez dostatečné ochrany – překrvení mozkových plen se známkami meningeálního dráždění</a:t>
            </a:r>
          </a:p>
          <a:p>
            <a:r>
              <a:rPr lang="cs-CZ" dirty="0"/>
              <a:t>Symptomy: horečka až hyperpyrexie, suchá kůže, </a:t>
            </a:r>
            <a:r>
              <a:rPr lang="cs-CZ" dirty="0" err="1"/>
              <a:t>cefalea</a:t>
            </a:r>
            <a:r>
              <a:rPr lang="cs-CZ" dirty="0"/>
              <a:t>, </a:t>
            </a:r>
            <a:r>
              <a:rPr lang="cs-CZ" dirty="0" err="1"/>
              <a:t>vertigo</a:t>
            </a:r>
            <a:r>
              <a:rPr lang="cs-CZ" dirty="0"/>
              <a:t>, nauzea, zvracení, tachykardie, tachypnoe až porucha vědomí, křeče, kóma</a:t>
            </a:r>
          </a:p>
          <a:p>
            <a:r>
              <a:rPr lang="cs-CZ" dirty="0"/>
              <a:t>PNP – vynesení pacienta mimo dosah tepla, ochlazování (hlavně hlava), obklady, zajištění vstupu – </a:t>
            </a:r>
            <a:r>
              <a:rPr lang="cs-CZ" dirty="0" err="1"/>
              <a:t>volumoterapie</a:t>
            </a:r>
            <a:r>
              <a:rPr lang="cs-CZ" dirty="0"/>
              <a:t>, </a:t>
            </a:r>
            <a:r>
              <a:rPr lang="cs-CZ" dirty="0" err="1"/>
              <a:t>ev.antipyretika</a:t>
            </a:r>
            <a:r>
              <a:rPr lang="cs-CZ" dirty="0"/>
              <a:t>, antikonvulziva, zajištění DC</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Intoxikace</a:t>
            </a:r>
          </a:p>
        </p:txBody>
      </p:sp>
      <p:sp>
        <p:nvSpPr>
          <p:cNvPr id="3" name="Zástupný symbol pro obsah 2"/>
          <p:cNvSpPr>
            <a:spLocks noGrp="1"/>
          </p:cNvSpPr>
          <p:nvPr>
            <p:ph idx="1"/>
          </p:nvPr>
        </p:nvSpPr>
        <p:spPr/>
        <p:txBody>
          <a:bodyPr/>
          <a:lstStyle/>
          <a:p>
            <a:r>
              <a:rPr lang="cs-CZ" dirty="0"/>
              <a:t>Požití/vdechnutí/perkutánně/parenterálně</a:t>
            </a:r>
          </a:p>
          <a:p>
            <a:r>
              <a:rPr lang="cs-CZ" dirty="0"/>
              <a:t>Náhodné/úmyslné</a:t>
            </a:r>
          </a:p>
          <a:p>
            <a:pPr>
              <a:buNone/>
            </a:pPr>
            <a:r>
              <a:rPr lang="cs-CZ" dirty="0"/>
              <a:t>Malé děti: léky rodičů, chemikálie(úklidové prostředky), jedovaté houby/rostliny</a:t>
            </a:r>
          </a:p>
          <a:p>
            <a:pPr>
              <a:buNone/>
            </a:pPr>
            <a:r>
              <a:rPr lang="cs-CZ" dirty="0"/>
              <a:t>Adolescenti: úmyslná intoxikace (léky – kombinace, alkohol) často v </a:t>
            </a:r>
            <a:r>
              <a:rPr lang="cs-CZ" dirty="0" err="1"/>
              <a:t>suicidálním</a:t>
            </a:r>
            <a:r>
              <a:rPr lang="cs-CZ" dirty="0"/>
              <a:t> úmyslu</a:t>
            </a:r>
          </a:p>
          <a:p>
            <a:pPr>
              <a:buNone/>
            </a:pPr>
            <a:r>
              <a:rPr lang="cs-CZ" dirty="0"/>
              <a:t>DŮKLADNÁ ANAMNÉZA – kdy, co, kolik, hmotnost pacienta</a:t>
            </a:r>
          </a:p>
          <a:p>
            <a:pPr>
              <a:buNone/>
            </a:pPr>
            <a:r>
              <a:rPr lang="cs-CZ" dirty="0"/>
              <a:t>TIS 224 91 92 93</a:t>
            </a:r>
          </a:p>
          <a:p>
            <a:endParaRPr lang="cs-CZ"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PNP</a:t>
            </a:r>
          </a:p>
        </p:txBody>
      </p:sp>
      <p:sp>
        <p:nvSpPr>
          <p:cNvPr id="3" name="Zástupný symbol pro obsah 2"/>
          <p:cNvSpPr>
            <a:spLocks noGrp="1"/>
          </p:cNvSpPr>
          <p:nvPr>
            <p:ph idx="1"/>
          </p:nvPr>
        </p:nvSpPr>
        <p:spPr/>
        <p:txBody>
          <a:bodyPr>
            <a:normAutofit fontScale="92500"/>
          </a:bodyPr>
          <a:lstStyle/>
          <a:p>
            <a:r>
              <a:rPr lang="cs-CZ" dirty="0"/>
              <a:t>Zhodnotit a zajistit základní životní funkce</a:t>
            </a:r>
          </a:p>
          <a:p>
            <a:r>
              <a:rPr lang="cs-CZ" dirty="0"/>
              <a:t>PŽK / </a:t>
            </a:r>
            <a:r>
              <a:rPr lang="cs-CZ" dirty="0" err="1"/>
              <a:t>intraoseální</a:t>
            </a:r>
            <a:r>
              <a:rPr lang="cs-CZ" dirty="0"/>
              <a:t> kanyla</a:t>
            </a:r>
          </a:p>
          <a:p>
            <a:r>
              <a:rPr lang="cs-CZ" dirty="0"/>
              <a:t>Tekutinová resuscitace oběhu</a:t>
            </a:r>
          </a:p>
          <a:p>
            <a:r>
              <a:rPr lang="cs-CZ" dirty="0"/>
              <a:t>Známky poranění, potřísnění, </a:t>
            </a:r>
            <a:r>
              <a:rPr lang="cs-CZ" dirty="0" err="1"/>
              <a:t>foetor</a:t>
            </a:r>
            <a:r>
              <a:rPr lang="cs-CZ" dirty="0"/>
              <a:t> ex </a:t>
            </a:r>
            <a:r>
              <a:rPr lang="cs-CZ" dirty="0" err="1"/>
              <a:t>ore</a:t>
            </a:r>
            <a:r>
              <a:rPr lang="cs-CZ" dirty="0"/>
              <a:t>, teplota, glykémie</a:t>
            </a:r>
          </a:p>
          <a:p>
            <a:r>
              <a:rPr lang="cs-CZ" dirty="0"/>
              <a:t>Zajistit vzorky (krabičky léků, zbytky jídla, rostliny, houby, zvratky)</a:t>
            </a:r>
          </a:p>
          <a:p>
            <a:r>
              <a:rPr lang="cs-CZ" dirty="0" err="1"/>
              <a:t>Termomanagement</a:t>
            </a:r>
            <a:r>
              <a:rPr lang="cs-CZ" dirty="0"/>
              <a:t>, ošetření poranění</a:t>
            </a:r>
          </a:p>
          <a:p>
            <a:r>
              <a:rPr lang="cs-CZ" dirty="0"/>
              <a:t>Ev. Výplach žaludku – zabránění další adsorpci - viz dále, (</a:t>
            </a:r>
            <a:r>
              <a:rPr lang="cs-CZ" dirty="0" err="1"/>
              <a:t>antidota</a:t>
            </a:r>
            <a:r>
              <a:rPr lang="cs-CZ" dirty="0"/>
              <a:t>)</a:t>
            </a:r>
          </a:p>
          <a:p>
            <a:endParaRPr lang="cs-CZ"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4" name="Zástupný symbol pro obsah 3"/>
          <p:cNvGraphicFramePr>
            <a:graphicFrameLocks noGrp="1"/>
          </p:cNvGraphicFramePr>
          <p:nvPr>
            <p:ph idx="1"/>
          </p:nvPr>
        </p:nvGraphicFramePr>
        <p:xfrm>
          <a:off x="609600" y="407893"/>
          <a:ext cx="10972800" cy="5876365"/>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465265">
                <a:tc>
                  <a:txBody>
                    <a:bodyPr/>
                    <a:lstStyle/>
                    <a:p>
                      <a:r>
                        <a:rPr lang="cs-CZ" dirty="0" err="1"/>
                        <a:t>Toxidrom</a:t>
                      </a:r>
                      <a:endParaRPr lang="cs-CZ" dirty="0"/>
                    </a:p>
                  </a:txBody>
                  <a:tcPr/>
                </a:tc>
                <a:tc>
                  <a:txBody>
                    <a:bodyPr/>
                    <a:lstStyle/>
                    <a:p>
                      <a:r>
                        <a:rPr lang="cs-CZ" dirty="0"/>
                        <a:t>Klinické projevy</a:t>
                      </a:r>
                    </a:p>
                  </a:txBody>
                  <a:tcPr/>
                </a:tc>
                <a:tc>
                  <a:txBody>
                    <a:bodyPr/>
                    <a:lstStyle/>
                    <a:p>
                      <a:r>
                        <a:rPr lang="cs-CZ" dirty="0"/>
                        <a:t>Možný toxin</a:t>
                      </a:r>
                    </a:p>
                  </a:txBody>
                  <a:tcPr/>
                </a:tc>
                <a:extLst>
                  <a:ext uri="{0D108BD9-81ED-4DB2-BD59-A6C34878D82A}">
                    <a16:rowId xmlns:a16="http://schemas.microsoft.com/office/drawing/2014/main" val="10000"/>
                  </a:ext>
                </a:extLst>
              </a:tr>
              <a:tr h="465265">
                <a:tc>
                  <a:txBody>
                    <a:bodyPr/>
                    <a:lstStyle/>
                    <a:p>
                      <a:r>
                        <a:rPr lang="cs-CZ" dirty="0"/>
                        <a:t>Sedativně-hypnotický</a:t>
                      </a:r>
                    </a:p>
                  </a:txBody>
                  <a:tcPr/>
                </a:tc>
                <a:tc>
                  <a:txBody>
                    <a:bodyPr/>
                    <a:lstStyle/>
                    <a:p>
                      <a:r>
                        <a:rPr lang="cs-CZ" dirty="0"/>
                        <a:t>Porucha vědomí, ataxie, smazaná řeč</a:t>
                      </a:r>
                    </a:p>
                  </a:txBody>
                  <a:tcPr/>
                </a:tc>
                <a:tc>
                  <a:txBody>
                    <a:bodyPr/>
                    <a:lstStyle/>
                    <a:p>
                      <a:r>
                        <a:rPr lang="cs-CZ" dirty="0" err="1"/>
                        <a:t>Benzodiazepiny</a:t>
                      </a:r>
                      <a:r>
                        <a:rPr lang="cs-CZ" dirty="0"/>
                        <a:t>, barbituráty</a:t>
                      </a:r>
                    </a:p>
                  </a:txBody>
                  <a:tcPr/>
                </a:tc>
                <a:extLst>
                  <a:ext uri="{0D108BD9-81ED-4DB2-BD59-A6C34878D82A}">
                    <a16:rowId xmlns:a16="http://schemas.microsoft.com/office/drawing/2014/main" val="10001"/>
                  </a:ext>
                </a:extLst>
              </a:tr>
              <a:tr h="465265">
                <a:tc>
                  <a:txBody>
                    <a:bodyPr/>
                    <a:lstStyle/>
                    <a:p>
                      <a:r>
                        <a:rPr lang="cs-CZ" dirty="0" err="1"/>
                        <a:t>Opioidní</a:t>
                      </a:r>
                      <a:endParaRPr lang="cs-CZ" dirty="0"/>
                    </a:p>
                  </a:txBody>
                  <a:tcPr/>
                </a:tc>
                <a:tc>
                  <a:txBody>
                    <a:bodyPr/>
                    <a:lstStyle/>
                    <a:p>
                      <a:r>
                        <a:rPr lang="cs-CZ" dirty="0"/>
                        <a:t>Porucha vědomí, mióza,</a:t>
                      </a:r>
                      <a:r>
                        <a:rPr lang="cs-CZ" baseline="0" dirty="0"/>
                        <a:t> útlum dechu</a:t>
                      </a:r>
                    </a:p>
                  </a:txBody>
                  <a:tcPr/>
                </a:tc>
                <a:tc>
                  <a:txBody>
                    <a:bodyPr/>
                    <a:lstStyle/>
                    <a:p>
                      <a:r>
                        <a:rPr lang="cs-CZ" dirty="0"/>
                        <a:t>Heroin, morfin, </a:t>
                      </a:r>
                      <a:r>
                        <a:rPr lang="cs-CZ" dirty="0" err="1"/>
                        <a:t>oxykodon</a:t>
                      </a:r>
                      <a:endParaRPr lang="cs-CZ" dirty="0"/>
                    </a:p>
                  </a:txBody>
                  <a:tcPr/>
                </a:tc>
                <a:extLst>
                  <a:ext uri="{0D108BD9-81ED-4DB2-BD59-A6C34878D82A}">
                    <a16:rowId xmlns:a16="http://schemas.microsoft.com/office/drawing/2014/main" val="10002"/>
                  </a:ext>
                </a:extLst>
              </a:tr>
              <a:tr h="803061">
                <a:tc>
                  <a:txBody>
                    <a:bodyPr/>
                    <a:lstStyle/>
                    <a:p>
                      <a:r>
                        <a:rPr lang="cs-CZ" dirty="0" err="1"/>
                        <a:t>Cholinergní</a:t>
                      </a:r>
                      <a:endParaRPr lang="cs-CZ" dirty="0"/>
                    </a:p>
                  </a:txBody>
                  <a:tcPr/>
                </a:tc>
                <a:tc>
                  <a:txBody>
                    <a:bodyPr/>
                    <a:lstStyle/>
                    <a:p>
                      <a:r>
                        <a:rPr lang="cs-CZ" dirty="0"/>
                        <a:t>Mióza, průjem pocení, salivace, svalová</a:t>
                      </a:r>
                      <a:r>
                        <a:rPr lang="cs-CZ" baseline="0" dirty="0"/>
                        <a:t> slabot, inkontinence moči</a:t>
                      </a:r>
                      <a:endParaRPr lang="cs-CZ" dirty="0"/>
                    </a:p>
                  </a:txBody>
                  <a:tcPr/>
                </a:tc>
                <a:tc>
                  <a:txBody>
                    <a:bodyPr/>
                    <a:lstStyle/>
                    <a:p>
                      <a:r>
                        <a:rPr lang="cs-CZ" dirty="0"/>
                        <a:t>Organofosfáty, insekticidy</a:t>
                      </a:r>
                    </a:p>
                  </a:txBody>
                  <a:tcPr/>
                </a:tc>
                <a:extLst>
                  <a:ext uri="{0D108BD9-81ED-4DB2-BD59-A6C34878D82A}">
                    <a16:rowId xmlns:a16="http://schemas.microsoft.com/office/drawing/2014/main" val="10003"/>
                  </a:ext>
                </a:extLst>
              </a:tr>
              <a:tr h="803061">
                <a:tc>
                  <a:txBody>
                    <a:bodyPr/>
                    <a:lstStyle/>
                    <a:p>
                      <a:r>
                        <a:rPr lang="cs-CZ" dirty="0" err="1"/>
                        <a:t>Anticholinergní</a:t>
                      </a:r>
                      <a:endParaRPr lang="cs-CZ" dirty="0"/>
                    </a:p>
                  </a:txBody>
                  <a:tcPr/>
                </a:tc>
                <a:tc>
                  <a:txBody>
                    <a:bodyPr/>
                    <a:lstStyle/>
                    <a:p>
                      <a:r>
                        <a:rPr lang="cs-CZ" dirty="0"/>
                        <a:t>Mydriáza, suché sliznice, suchá horká</a:t>
                      </a:r>
                      <a:r>
                        <a:rPr lang="cs-CZ" baseline="0" dirty="0"/>
                        <a:t> kůže, retence moči, hypertermie</a:t>
                      </a:r>
                      <a:endParaRPr lang="cs-CZ" dirty="0"/>
                    </a:p>
                  </a:txBody>
                  <a:tcPr/>
                </a:tc>
                <a:tc>
                  <a:txBody>
                    <a:bodyPr/>
                    <a:lstStyle/>
                    <a:p>
                      <a:r>
                        <a:rPr lang="cs-CZ" dirty="0"/>
                        <a:t>TCA, atropin, antihistaminika</a:t>
                      </a:r>
                    </a:p>
                  </a:txBody>
                  <a:tcPr/>
                </a:tc>
                <a:extLst>
                  <a:ext uri="{0D108BD9-81ED-4DB2-BD59-A6C34878D82A}">
                    <a16:rowId xmlns:a16="http://schemas.microsoft.com/office/drawing/2014/main" val="10004"/>
                  </a:ext>
                </a:extLst>
              </a:tr>
              <a:tr h="803061">
                <a:tc>
                  <a:txBody>
                    <a:bodyPr/>
                    <a:lstStyle/>
                    <a:p>
                      <a:r>
                        <a:rPr lang="cs-CZ" dirty="0"/>
                        <a:t>Sympatomimetický</a:t>
                      </a:r>
                    </a:p>
                  </a:txBody>
                  <a:tcPr/>
                </a:tc>
                <a:tc>
                  <a:txBody>
                    <a:bodyPr/>
                    <a:lstStyle/>
                    <a:p>
                      <a:r>
                        <a:rPr lang="cs-CZ" dirty="0"/>
                        <a:t>Agitace, mydriáza,</a:t>
                      </a:r>
                      <a:r>
                        <a:rPr lang="cs-CZ" baseline="0" dirty="0"/>
                        <a:t> tachykardie, hypertenze, horečka, pocení</a:t>
                      </a:r>
                      <a:endParaRPr lang="cs-CZ" dirty="0"/>
                    </a:p>
                  </a:txBody>
                  <a:tcPr/>
                </a:tc>
                <a:tc>
                  <a:txBody>
                    <a:bodyPr/>
                    <a:lstStyle/>
                    <a:p>
                      <a:r>
                        <a:rPr lang="cs-CZ" dirty="0"/>
                        <a:t>Amfetamin, kokain, extáze, </a:t>
                      </a:r>
                      <a:r>
                        <a:rPr lang="cs-CZ" dirty="0" err="1"/>
                        <a:t>dekongestiva</a:t>
                      </a:r>
                      <a:endParaRPr lang="cs-CZ" dirty="0"/>
                    </a:p>
                  </a:txBody>
                  <a:tcPr/>
                </a:tc>
                <a:extLst>
                  <a:ext uri="{0D108BD9-81ED-4DB2-BD59-A6C34878D82A}">
                    <a16:rowId xmlns:a16="http://schemas.microsoft.com/office/drawing/2014/main" val="10005"/>
                  </a:ext>
                </a:extLst>
              </a:tr>
              <a:tr h="465265">
                <a:tc>
                  <a:txBody>
                    <a:bodyPr/>
                    <a:lstStyle/>
                    <a:p>
                      <a:r>
                        <a:rPr lang="cs-CZ" dirty="0"/>
                        <a:t>Halucinogenní</a:t>
                      </a:r>
                    </a:p>
                  </a:txBody>
                  <a:tcPr/>
                </a:tc>
                <a:tc>
                  <a:txBody>
                    <a:bodyPr/>
                    <a:lstStyle/>
                    <a:p>
                      <a:r>
                        <a:rPr lang="cs-CZ" dirty="0"/>
                        <a:t>Halucinace, úzkost, poruchy nálady</a:t>
                      </a:r>
                    </a:p>
                  </a:txBody>
                  <a:tcPr/>
                </a:tc>
                <a:tc>
                  <a:txBody>
                    <a:bodyPr/>
                    <a:lstStyle/>
                    <a:p>
                      <a:r>
                        <a:rPr lang="cs-CZ" dirty="0"/>
                        <a:t>LSD,</a:t>
                      </a:r>
                      <a:r>
                        <a:rPr lang="cs-CZ" baseline="0" dirty="0"/>
                        <a:t> </a:t>
                      </a:r>
                      <a:r>
                        <a:rPr lang="cs-CZ" baseline="0" dirty="0" err="1"/>
                        <a:t>psilocybin</a:t>
                      </a:r>
                      <a:endParaRPr lang="cs-CZ" dirty="0"/>
                    </a:p>
                  </a:txBody>
                  <a:tcPr/>
                </a:tc>
                <a:extLst>
                  <a:ext uri="{0D108BD9-81ED-4DB2-BD59-A6C34878D82A}">
                    <a16:rowId xmlns:a16="http://schemas.microsoft.com/office/drawing/2014/main" val="10006"/>
                  </a:ext>
                </a:extLst>
              </a:tr>
              <a:tr h="803061">
                <a:tc>
                  <a:txBody>
                    <a:bodyPr/>
                    <a:lstStyle/>
                    <a:p>
                      <a:r>
                        <a:rPr lang="cs-CZ" dirty="0"/>
                        <a:t>Metabolická</a:t>
                      </a:r>
                      <a:r>
                        <a:rPr lang="cs-CZ" baseline="0" dirty="0"/>
                        <a:t> acidóza</a:t>
                      </a:r>
                      <a:endParaRPr lang="cs-CZ" dirty="0"/>
                    </a:p>
                  </a:txBody>
                  <a:tcPr/>
                </a:tc>
                <a:tc>
                  <a:txBody>
                    <a:bodyPr/>
                    <a:lstStyle/>
                    <a:p>
                      <a:r>
                        <a:rPr lang="cs-CZ" dirty="0"/>
                        <a:t>Tachypnoe, </a:t>
                      </a:r>
                      <a:r>
                        <a:rPr lang="cs-CZ" dirty="0" err="1"/>
                        <a:t>Kussmaulovo</a:t>
                      </a:r>
                      <a:r>
                        <a:rPr lang="cs-CZ" dirty="0"/>
                        <a:t> dýchání</a:t>
                      </a:r>
                    </a:p>
                  </a:txBody>
                  <a:tcPr/>
                </a:tc>
                <a:tc>
                  <a:txBody>
                    <a:bodyPr/>
                    <a:lstStyle/>
                    <a:p>
                      <a:r>
                        <a:rPr lang="cs-CZ" dirty="0"/>
                        <a:t>Etanol, metanol, CO, TCA, nemrznoucí směs, salicyláty</a:t>
                      </a:r>
                    </a:p>
                  </a:txBody>
                  <a:tcPr/>
                </a:tc>
                <a:extLst>
                  <a:ext uri="{0D108BD9-81ED-4DB2-BD59-A6C34878D82A}">
                    <a16:rowId xmlns:a16="http://schemas.microsoft.com/office/drawing/2014/main" val="10007"/>
                  </a:ext>
                </a:extLst>
              </a:tr>
              <a:tr h="803061">
                <a:tc>
                  <a:txBody>
                    <a:bodyPr/>
                    <a:lstStyle/>
                    <a:p>
                      <a:r>
                        <a:rPr lang="cs-CZ" dirty="0" err="1"/>
                        <a:t>Methemoglobininemie</a:t>
                      </a:r>
                      <a:endParaRPr lang="cs-CZ" dirty="0"/>
                    </a:p>
                  </a:txBody>
                  <a:tcPr/>
                </a:tc>
                <a:tc>
                  <a:txBody>
                    <a:bodyPr/>
                    <a:lstStyle/>
                    <a:p>
                      <a:r>
                        <a:rPr lang="cs-CZ" dirty="0"/>
                        <a:t>Cyanóza nereagující na </a:t>
                      </a:r>
                      <a:r>
                        <a:rPr lang="cs-CZ" dirty="0" err="1"/>
                        <a:t>oxygenoterapii</a:t>
                      </a:r>
                      <a:endParaRPr lang="cs-CZ" dirty="0"/>
                    </a:p>
                  </a:txBody>
                  <a:tcPr/>
                </a:tc>
                <a:tc>
                  <a:txBody>
                    <a:bodyPr/>
                    <a:lstStyle/>
                    <a:p>
                      <a:r>
                        <a:rPr lang="cs-CZ" dirty="0"/>
                        <a:t>Nitráty, antimalarika</a:t>
                      </a:r>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8D2EE9-D892-3A64-1E4A-9D10906BA2A5}"/>
              </a:ext>
            </a:extLst>
          </p:cNvPr>
          <p:cNvSpPr>
            <a:spLocks noGrp="1"/>
          </p:cNvSpPr>
          <p:nvPr>
            <p:ph type="title"/>
          </p:nvPr>
        </p:nvSpPr>
        <p:spPr/>
        <p:txBody>
          <a:bodyPr/>
          <a:lstStyle/>
          <a:p>
            <a:r>
              <a:rPr lang="cs-CZ" dirty="0"/>
              <a:t>Batole a předškolní věk</a:t>
            </a:r>
          </a:p>
        </p:txBody>
      </p:sp>
      <p:sp>
        <p:nvSpPr>
          <p:cNvPr id="3" name="Zástupný obsah 2">
            <a:extLst>
              <a:ext uri="{FF2B5EF4-FFF2-40B4-BE49-F238E27FC236}">
                <a16:creationId xmlns:a16="http://schemas.microsoft.com/office/drawing/2014/main" id="{8EABD8F7-10FB-F204-CE15-5975B23F5E26}"/>
              </a:ext>
            </a:extLst>
          </p:cNvPr>
          <p:cNvSpPr>
            <a:spLocks noGrp="1"/>
          </p:cNvSpPr>
          <p:nvPr>
            <p:ph idx="1"/>
          </p:nvPr>
        </p:nvSpPr>
        <p:spPr/>
        <p:txBody>
          <a:bodyPr/>
          <a:lstStyle/>
          <a:p>
            <a:r>
              <a:rPr lang="cs-CZ" dirty="0"/>
              <a:t>Mezi 2. - 3.rokem chůze do schodů, zpočátku chodí s oporou a nestřídá končetiny, pravidelné střídání končetin až koncem 3.roku</a:t>
            </a:r>
          </a:p>
          <a:p>
            <a:r>
              <a:rPr lang="cs-CZ" dirty="0"/>
              <a:t>Chůze po schodech bez držení se střídáním končetin až koncem 4.roku</a:t>
            </a:r>
          </a:p>
          <a:p>
            <a:r>
              <a:rPr lang="cs-CZ" dirty="0"/>
              <a:t>Stoj na jedné noze až kolem 3 let, poskok na jedné noze 4.– 5.rok</a:t>
            </a:r>
          </a:p>
        </p:txBody>
      </p:sp>
    </p:spTree>
    <p:extLst>
      <p:ext uri="{BB962C8B-B14F-4D97-AF65-F5344CB8AC3E}">
        <p14:creationId xmlns:p14="http://schemas.microsoft.com/office/powerpoint/2010/main" val="24109045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Výplach žaludku</a:t>
            </a:r>
          </a:p>
        </p:txBody>
      </p:sp>
      <p:sp>
        <p:nvSpPr>
          <p:cNvPr id="3" name="Zástupný symbol pro obsah 2"/>
          <p:cNvSpPr>
            <a:spLocks noGrp="1"/>
          </p:cNvSpPr>
          <p:nvPr>
            <p:ph idx="1"/>
          </p:nvPr>
        </p:nvSpPr>
        <p:spPr/>
        <p:txBody>
          <a:bodyPr>
            <a:normAutofit lnSpcReduction="10000"/>
          </a:bodyPr>
          <a:lstStyle/>
          <a:p>
            <a:r>
              <a:rPr lang="cs-CZ" dirty="0"/>
              <a:t>Dle konzultace TIS – účinný do </a:t>
            </a:r>
            <a:r>
              <a:rPr lang="cs-CZ" dirty="0" err="1"/>
              <a:t>max</a:t>
            </a:r>
            <a:r>
              <a:rPr lang="cs-CZ" dirty="0"/>
              <a:t> 2h od požití, výjimka u léků s retardovaným účinkem</a:t>
            </a:r>
          </a:p>
          <a:p>
            <a:r>
              <a:rPr lang="cs-CZ" dirty="0"/>
              <a:t>FR 1/1 o tělesné teplotě, objem 10ml/kg (jedna porce </a:t>
            </a:r>
            <a:r>
              <a:rPr lang="cs-CZ" dirty="0" err="1"/>
              <a:t>max</a:t>
            </a:r>
            <a:r>
              <a:rPr lang="cs-CZ" dirty="0"/>
              <a:t> 300ml), u adsorbovatelných látek do poslední porce výplachu, kdy již odsáváme čirou tekutinu – 0,5-1g/kg</a:t>
            </a:r>
          </a:p>
          <a:p>
            <a:r>
              <a:rPr lang="cs-CZ" dirty="0"/>
              <a:t>KI – porucha vědomí s nezajištěnými DC, nekontrolované křeče, saponáty, mycí prostředky, organická rozpouštědla, korozivní látky</a:t>
            </a:r>
          </a:p>
          <a:p>
            <a:r>
              <a:rPr lang="cs-CZ" dirty="0"/>
              <a:t>Komplikace – aspirace, poranění jícnu/žaludku</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953527"/>
          </a:xfrm>
        </p:spPr>
        <p:txBody>
          <a:bodyPr/>
          <a:lstStyle/>
          <a:p>
            <a:r>
              <a:rPr lang="cs-CZ" dirty="0"/>
              <a:t>Kdy použít </a:t>
            </a:r>
            <a:r>
              <a:rPr lang="cs-CZ" dirty="0" err="1"/>
              <a:t>Carbo</a:t>
            </a:r>
            <a:r>
              <a:rPr lang="cs-CZ" dirty="0"/>
              <a:t> </a:t>
            </a:r>
            <a:r>
              <a:rPr lang="cs-CZ" dirty="0" err="1"/>
              <a:t>adsorbens</a:t>
            </a:r>
            <a:r>
              <a:rPr lang="cs-CZ" dirty="0"/>
              <a:t>?</a:t>
            </a:r>
          </a:p>
        </p:txBody>
      </p:sp>
      <p:graphicFrame>
        <p:nvGraphicFramePr>
          <p:cNvPr id="4" name="Zástupný symbol pro obsah 3"/>
          <p:cNvGraphicFramePr>
            <a:graphicFrameLocks noGrp="1"/>
          </p:cNvGraphicFramePr>
          <p:nvPr>
            <p:ph idx="1"/>
          </p:nvPr>
        </p:nvGraphicFramePr>
        <p:xfrm>
          <a:off x="609600" y="1178859"/>
          <a:ext cx="10972800" cy="556260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370840">
                <a:tc>
                  <a:txBody>
                    <a:bodyPr/>
                    <a:lstStyle/>
                    <a:p>
                      <a:r>
                        <a:rPr lang="cs-CZ" dirty="0"/>
                        <a:t>Dobrá adsorpce</a:t>
                      </a:r>
                    </a:p>
                  </a:txBody>
                  <a:tcPr/>
                </a:tc>
                <a:tc>
                  <a:txBody>
                    <a:bodyPr/>
                    <a:lstStyle/>
                    <a:p>
                      <a:r>
                        <a:rPr lang="cs-CZ" dirty="0"/>
                        <a:t>Špatná </a:t>
                      </a:r>
                      <a:r>
                        <a:rPr lang="cs-CZ" dirty="0" err="1"/>
                        <a:t>adsorbce</a:t>
                      </a:r>
                      <a:endParaRPr lang="cs-CZ" dirty="0"/>
                    </a:p>
                  </a:txBody>
                  <a:tcPr/>
                </a:tc>
                <a:extLst>
                  <a:ext uri="{0D108BD9-81ED-4DB2-BD59-A6C34878D82A}">
                    <a16:rowId xmlns:a16="http://schemas.microsoft.com/office/drawing/2014/main" val="10000"/>
                  </a:ext>
                </a:extLst>
              </a:tr>
              <a:tr h="370840">
                <a:tc>
                  <a:txBody>
                    <a:bodyPr/>
                    <a:lstStyle/>
                    <a:p>
                      <a:r>
                        <a:rPr lang="cs-CZ" dirty="0"/>
                        <a:t>Atropin</a:t>
                      </a:r>
                    </a:p>
                  </a:txBody>
                  <a:tcPr/>
                </a:tc>
                <a:tc>
                  <a:txBody>
                    <a:bodyPr/>
                    <a:lstStyle/>
                    <a:p>
                      <a:r>
                        <a:rPr lang="cs-CZ" dirty="0"/>
                        <a:t>Etylenglykol</a:t>
                      </a:r>
                    </a:p>
                  </a:txBody>
                  <a:tcPr/>
                </a:tc>
                <a:extLst>
                  <a:ext uri="{0D108BD9-81ED-4DB2-BD59-A6C34878D82A}">
                    <a16:rowId xmlns:a16="http://schemas.microsoft.com/office/drawing/2014/main" val="10001"/>
                  </a:ext>
                </a:extLst>
              </a:tr>
              <a:tr h="370840">
                <a:tc>
                  <a:txBody>
                    <a:bodyPr/>
                    <a:lstStyle/>
                    <a:p>
                      <a:r>
                        <a:rPr lang="cs-CZ" dirty="0"/>
                        <a:t>Amfetamin</a:t>
                      </a:r>
                    </a:p>
                  </a:txBody>
                  <a:tcPr/>
                </a:tc>
                <a:tc>
                  <a:txBody>
                    <a:bodyPr/>
                    <a:lstStyle/>
                    <a:p>
                      <a:r>
                        <a:rPr lang="cs-CZ" dirty="0"/>
                        <a:t>Etylalkohol</a:t>
                      </a:r>
                    </a:p>
                  </a:txBody>
                  <a:tcPr/>
                </a:tc>
                <a:extLst>
                  <a:ext uri="{0D108BD9-81ED-4DB2-BD59-A6C34878D82A}">
                    <a16:rowId xmlns:a16="http://schemas.microsoft.com/office/drawing/2014/main" val="10002"/>
                  </a:ext>
                </a:extLst>
              </a:tr>
              <a:tr h="370840">
                <a:tc>
                  <a:txBody>
                    <a:bodyPr/>
                    <a:lstStyle/>
                    <a:p>
                      <a:r>
                        <a:rPr lang="cs-CZ" dirty="0"/>
                        <a:t>Barbituráty</a:t>
                      </a:r>
                    </a:p>
                  </a:txBody>
                  <a:tcPr/>
                </a:tc>
                <a:tc>
                  <a:txBody>
                    <a:bodyPr/>
                    <a:lstStyle/>
                    <a:p>
                      <a:r>
                        <a:rPr lang="cs-CZ" dirty="0" err="1"/>
                        <a:t>Metylakohol</a:t>
                      </a:r>
                      <a:endParaRPr lang="cs-CZ" dirty="0"/>
                    </a:p>
                  </a:txBody>
                  <a:tcPr/>
                </a:tc>
                <a:extLst>
                  <a:ext uri="{0D108BD9-81ED-4DB2-BD59-A6C34878D82A}">
                    <a16:rowId xmlns:a16="http://schemas.microsoft.com/office/drawing/2014/main" val="10003"/>
                  </a:ext>
                </a:extLst>
              </a:tr>
              <a:tr h="370840">
                <a:tc>
                  <a:txBody>
                    <a:bodyPr/>
                    <a:lstStyle/>
                    <a:p>
                      <a:r>
                        <a:rPr lang="cs-CZ" dirty="0" err="1"/>
                        <a:t>Digitalis</a:t>
                      </a:r>
                      <a:endParaRPr lang="cs-CZ" dirty="0"/>
                    </a:p>
                  </a:txBody>
                  <a:tcPr/>
                </a:tc>
                <a:tc>
                  <a:txBody>
                    <a:bodyPr/>
                    <a:lstStyle/>
                    <a:p>
                      <a:r>
                        <a:rPr lang="cs-CZ" dirty="0"/>
                        <a:t>Kyseliny</a:t>
                      </a:r>
                    </a:p>
                  </a:txBody>
                  <a:tcPr/>
                </a:tc>
                <a:extLst>
                  <a:ext uri="{0D108BD9-81ED-4DB2-BD59-A6C34878D82A}">
                    <a16:rowId xmlns:a16="http://schemas.microsoft.com/office/drawing/2014/main" val="10004"/>
                  </a:ext>
                </a:extLst>
              </a:tr>
              <a:tr h="370840">
                <a:tc>
                  <a:txBody>
                    <a:bodyPr/>
                    <a:lstStyle/>
                    <a:p>
                      <a:r>
                        <a:rPr lang="cs-CZ" dirty="0"/>
                        <a:t>Kodein</a:t>
                      </a:r>
                    </a:p>
                  </a:txBody>
                  <a:tcPr/>
                </a:tc>
                <a:tc>
                  <a:txBody>
                    <a:bodyPr/>
                    <a:lstStyle/>
                    <a:p>
                      <a:r>
                        <a:rPr lang="cs-CZ" dirty="0"/>
                        <a:t>Louhy</a:t>
                      </a:r>
                    </a:p>
                  </a:txBody>
                  <a:tcPr/>
                </a:tc>
                <a:extLst>
                  <a:ext uri="{0D108BD9-81ED-4DB2-BD59-A6C34878D82A}">
                    <a16:rowId xmlns:a16="http://schemas.microsoft.com/office/drawing/2014/main" val="10005"/>
                  </a:ext>
                </a:extLst>
              </a:tr>
              <a:tr h="370840">
                <a:tc>
                  <a:txBody>
                    <a:bodyPr/>
                    <a:lstStyle/>
                    <a:p>
                      <a:r>
                        <a:rPr lang="cs-CZ" dirty="0" err="1"/>
                        <a:t>Opioidy</a:t>
                      </a:r>
                      <a:endParaRPr lang="cs-CZ" dirty="0"/>
                    </a:p>
                  </a:txBody>
                  <a:tcPr/>
                </a:tc>
                <a:tc>
                  <a:txBody>
                    <a:bodyPr/>
                    <a:lstStyle/>
                    <a:p>
                      <a:r>
                        <a:rPr lang="cs-CZ" dirty="0"/>
                        <a:t>Petrolej</a:t>
                      </a:r>
                    </a:p>
                  </a:txBody>
                  <a:tcPr/>
                </a:tc>
                <a:extLst>
                  <a:ext uri="{0D108BD9-81ED-4DB2-BD59-A6C34878D82A}">
                    <a16:rowId xmlns:a16="http://schemas.microsoft.com/office/drawing/2014/main" val="10006"/>
                  </a:ext>
                </a:extLst>
              </a:tr>
              <a:tr h="370840">
                <a:tc>
                  <a:txBody>
                    <a:bodyPr/>
                    <a:lstStyle/>
                    <a:p>
                      <a:r>
                        <a:rPr lang="cs-CZ" dirty="0" err="1"/>
                        <a:t>Karbamazepin</a:t>
                      </a:r>
                      <a:endParaRPr lang="cs-CZ" dirty="0"/>
                    </a:p>
                  </a:txBody>
                  <a:tcPr/>
                </a:tc>
                <a:tc>
                  <a:txBody>
                    <a:bodyPr/>
                    <a:lstStyle/>
                    <a:p>
                      <a:r>
                        <a:rPr lang="cs-CZ" dirty="0"/>
                        <a:t>Benzin</a:t>
                      </a:r>
                    </a:p>
                  </a:txBody>
                  <a:tcPr/>
                </a:tc>
                <a:extLst>
                  <a:ext uri="{0D108BD9-81ED-4DB2-BD59-A6C34878D82A}">
                    <a16:rowId xmlns:a16="http://schemas.microsoft.com/office/drawing/2014/main" val="10007"/>
                  </a:ext>
                </a:extLst>
              </a:tr>
              <a:tr h="370840">
                <a:tc>
                  <a:txBody>
                    <a:bodyPr/>
                    <a:lstStyle/>
                    <a:p>
                      <a:r>
                        <a:rPr lang="cs-CZ" dirty="0" err="1"/>
                        <a:t>Fenytoin</a:t>
                      </a:r>
                      <a:endParaRPr lang="cs-CZ" dirty="0"/>
                    </a:p>
                  </a:txBody>
                  <a:tcPr/>
                </a:tc>
                <a:tc>
                  <a:txBody>
                    <a:bodyPr/>
                    <a:lstStyle/>
                    <a:p>
                      <a:r>
                        <a:rPr lang="cs-CZ" dirty="0"/>
                        <a:t>Těkavé látky</a:t>
                      </a:r>
                    </a:p>
                  </a:txBody>
                  <a:tcPr/>
                </a:tc>
                <a:extLst>
                  <a:ext uri="{0D108BD9-81ED-4DB2-BD59-A6C34878D82A}">
                    <a16:rowId xmlns:a16="http://schemas.microsoft.com/office/drawing/2014/main" val="10008"/>
                  </a:ext>
                </a:extLst>
              </a:tr>
              <a:tr h="370840">
                <a:tc>
                  <a:txBody>
                    <a:bodyPr/>
                    <a:lstStyle/>
                    <a:p>
                      <a:r>
                        <a:rPr lang="cs-CZ" dirty="0" err="1"/>
                        <a:t>Sotalol</a:t>
                      </a:r>
                      <a:endParaRPr lang="cs-CZ" dirty="0"/>
                    </a:p>
                  </a:txBody>
                  <a:tcPr/>
                </a:tc>
                <a:tc>
                  <a:txBody>
                    <a:bodyPr/>
                    <a:lstStyle/>
                    <a:p>
                      <a:endParaRPr lang="cs-CZ"/>
                    </a:p>
                  </a:txBody>
                  <a:tcPr/>
                </a:tc>
                <a:extLst>
                  <a:ext uri="{0D108BD9-81ED-4DB2-BD59-A6C34878D82A}">
                    <a16:rowId xmlns:a16="http://schemas.microsoft.com/office/drawing/2014/main" val="10009"/>
                  </a:ext>
                </a:extLst>
              </a:tr>
              <a:tr h="370840">
                <a:tc>
                  <a:txBody>
                    <a:bodyPr/>
                    <a:lstStyle/>
                    <a:p>
                      <a:r>
                        <a:rPr lang="cs-CZ" dirty="0" err="1"/>
                        <a:t>Imipramin</a:t>
                      </a:r>
                      <a:endParaRPr lang="cs-CZ" dirty="0"/>
                    </a:p>
                  </a:txBody>
                  <a:tcPr/>
                </a:tc>
                <a:tc>
                  <a:txBody>
                    <a:bodyPr/>
                    <a:lstStyle/>
                    <a:p>
                      <a:endParaRPr lang="cs-CZ"/>
                    </a:p>
                  </a:txBody>
                  <a:tcPr/>
                </a:tc>
                <a:extLst>
                  <a:ext uri="{0D108BD9-81ED-4DB2-BD59-A6C34878D82A}">
                    <a16:rowId xmlns:a16="http://schemas.microsoft.com/office/drawing/2014/main" val="10010"/>
                  </a:ext>
                </a:extLst>
              </a:tr>
              <a:tr h="370840">
                <a:tc>
                  <a:txBody>
                    <a:bodyPr/>
                    <a:lstStyle/>
                    <a:p>
                      <a:r>
                        <a:rPr lang="cs-CZ" dirty="0" err="1"/>
                        <a:t>Nortryptylin</a:t>
                      </a:r>
                      <a:endParaRPr lang="cs-CZ" dirty="0"/>
                    </a:p>
                  </a:txBody>
                  <a:tcPr/>
                </a:tc>
                <a:tc>
                  <a:txBody>
                    <a:bodyPr/>
                    <a:lstStyle/>
                    <a:p>
                      <a:endParaRPr lang="cs-CZ"/>
                    </a:p>
                  </a:txBody>
                  <a:tcPr/>
                </a:tc>
                <a:extLst>
                  <a:ext uri="{0D108BD9-81ED-4DB2-BD59-A6C34878D82A}">
                    <a16:rowId xmlns:a16="http://schemas.microsoft.com/office/drawing/2014/main" val="10011"/>
                  </a:ext>
                </a:extLst>
              </a:tr>
              <a:tr h="370840">
                <a:tc>
                  <a:txBody>
                    <a:bodyPr/>
                    <a:lstStyle/>
                    <a:p>
                      <a:r>
                        <a:rPr lang="cs-CZ" dirty="0"/>
                        <a:t>Teofylin</a:t>
                      </a:r>
                    </a:p>
                  </a:txBody>
                  <a:tcPr/>
                </a:tc>
                <a:tc>
                  <a:txBody>
                    <a:bodyPr/>
                    <a:lstStyle/>
                    <a:p>
                      <a:endParaRPr lang="cs-CZ"/>
                    </a:p>
                  </a:txBody>
                  <a:tcPr/>
                </a:tc>
                <a:extLst>
                  <a:ext uri="{0D108BD9-81ED-4DB2-BD59-A6C34878D82A}">
                    <a16:rowId xmlns:a16="http://schemas.microsoft.com/office/drawing/2014/main" val="10012"/>
                  </a:ext>
                </a:extLst>
              </a:tr>
              <a:tr h="370840">
                <a:tc>
                  <a:txBody>
                    <a:bodyPr/>
                    <a:lstStyle/>
                    <a:p>
                      <a:r>
                        <a:rPr lang="cs-CZ" dirty="0"/>
                        <a:t>Kyselina acetylsalicylová</a:t>
                      </a:r>
                    </a:p>
                  </a:txBody>
                  <a:tcPr/>
                </a:tc>
                <a:tc>
                  <a:txBody>
                    <a:bodyPr/>
                    <a:lstStyle/>
                    <a:p>
                      <a:endParaRPr lang="cs-CZ"/>
                    </a:p>
                  </a:txBody>
                  <a:tcPr/>
                </a:tc>
                <a:extLst>
                  <a:ext uri="{0D108BD9-81ED-4DB2-BD59-A6C34878D82A}">
                    <a16:rowId xmlns:a16="http://schemas.microsoft.com/office/drawing/2014/main" val="10013"/>
                  </a:ext>
                </a:extLst>
              </a:tr>
              <a:tr h="370840">
                <a:tc>
                  <a:txBody>
                    <a:bodyPr/>
                    <a:lstStyle/>
                    <a:p>
                      <a:r>
                        <a:rPr lang="cs-CZ" dirty="0"/>
                        <a:t>sulfonamidy</a:t>
                      </a:r>
                    </a:p>
                  </a:txBody>
                  <a:tcPr/>
                </a:tc>
                <a:tc>
                  <a:txBody>
                    <a:bodyPr/>
                    <a:lstStyle/>
                    <a:p>
                      <a:endParaRPr lang="cs-CZ" dirty="0"/>
                    </a:p>
                  </a:txBody>
                  <a:tcPr/>
                </a:tc>
                <a:extLst>
                  <a:ext uri="{0D108BD9-81ED-4DB2-BD59-A6C34878D82A}">
                    <a16:rowId xmlns:a16="http://schemas.microsoft.com/office/drawing/2014/main" val="10014"/>
                  </a:ext>
                </a:extLst>
              </a:tr>
            </a:tbl>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783197"/>
          </a:xfrm>
        </p:spPr>
        <p:txBody>
          <a:bodyPr/>
          <a:lstStyle/>
          <a:p>
            <a:r>
              <a:rPr lang="cs-CZ" dirty="0" err="1"/>
              <a:t>Antidota</a:t>
            </a:r>
            <a:endParaRPr lang="cs-CZ" dirty="0"/>
          </a:p>
        </p:txBody>
      </p:sp>
      <p:graphicFrame>
        <p:nvGraphicFramePr>
          <p:cNvPr id="4" name="Zástupný symbol pro obsah 3"/>
          <p:cNvGraphicFramePr>
            <a:graphicFrameLocks noGrp="1"/>
          </p:cNvGraphicFramePr>
          <p:nvPr>
            <p:ph idx="1"/>
          </p:nvPr>
        </p:nvGraphicFramePr>
        <p:xfrm>
          <a:off x="618565" y="1196788"/>
          <a:ext cx="10972800" cy="525780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370840">
                <a:tc>
                  <a:txBody>
                    <a:bodyPr/>
                    <a:lstStyle/>
                    <a:p>
                      <a:r>
                        <a:rPr lang="cs-CZ" dirty="0"/>
                        <a:t>Toxická látka</a:t>
                      </a:r>
                    </a:p>
                  </a:txBody>
                  <a:tcPr/>
                </a:tc>
                <a:tc>
                  <a:txBody>
                    <a:bodyPr/>
                    <a:lstStyle/>
                    <a:p>
                      <a:r>
                        <a:rPr lang="cs-CZ" dirty="0" err="1"/>
                        <a:t>Antidotum</a:t>
                      </a:r>
                      <a:endParaRPr lang="cs-CZ" dirty="0"/>
                    </a:p>
                  </a:txBody>
                  <a:tcPr/>
                </a:tc>
                <a:tc>
                  <a:txBody>
                    <a:bodyPr/>
                    <a:lstStyle/>
                    <a:p>
                      <a:r>
                        <a:rPr lang="cs-CZ" dirty="0"/>
                        <a:t>Dávka</a:t>
                      </a:r>
                    </a:p>
                  </a:txBody>
                  <a:tcPr/>
                </a:tc>
                <a:extLst>
                  <a:ext uri="{0D108BD9-81ED-4DB2-BD59-A6C34878D82A}">
                    <a16:rowId xmlns:a16="http://schemas.microsoft.com/office/drawing/2014/main" val="10000"/>
                  </a:ext>
                </a:extLst>
              </a:tr>
              <a:tr h="370840">
                <a:tc>
                  <a:txBody>
                    <a:bodyPr/>
                    <a:lstStyle/>
                    <a:p>
                      <a:r>
                        <a:rPr lang="cs-CZ" dirty="0"/>
                        <a:t>Paracetamol</a:t>
                      </a:r>
                    </a:p>
                  </a:txBody>
                  <a:tcPr/>
                </a:tc>
                <a:tc>
                  <a:txBody>
                    <a:bodyPr/>
                    <a:lstStyle/>
                    <a:p>
                      <a:r>
                        <a:rPr lang="cs-CZ" dirty="0"/>
                        <a:t>N-</a:t>
                      </a:r>
                      <a:r>
                        <a:rPr lang="cs-CZ" dirty="0" err="1"/>
                        <a:t>acetylcystein</a:t>
                      </a:r>
                      <a:endParaRPr lang="cs-CZ" dirty="0"/>
                    </a:p>
                  </a:txBody>
                  <a:tcPr/>
                </a:tc>
                <a:tc>
                  <a:txBody>
                    <a:bodyPr/>
                    <a:lstStyle/>
                    <a:p>
                      <a:r>
                        <a:rPr lang="cs-CZ" dirty="0"/>
                        <a:t>1.Infuze</a:t>
                      </a:r>
                      <a:r>
                        <a:rPr lang="cs-CZ" baseline="0" dirty="0"/>
                        <a:t> 200mg/kg/4hod i.v.</a:t>
                      </a:r>
                      <a:endParaRPr lang="cs-CZ" dirty="0"/>
                    </a:p>
                  </a:txBody>
                  <a:tcPr/>
                </a:tc>
                <a:extLst>
                  <a:ext uri="{0D108BD9-81ED-4DB2-BD59-A6C34878D82A}">
                    <a16:rowId xmlns:a16="http://schemas.microsoft.com/office/drawing/2014/main" val="10001"/>
                  </a:ext>
                </a:extLst>
              </a:tr>
              <a:tr h="370840">
                <a:tc>
                  <a:txBody>
                    <a:bodyPr/>
                    <a:lstStyle/>
                    <a:p>
                      <a:r>
                        <a:rPr lang="cs-CZ" dirty="0" err="1"/>
                        <a:t>Benzodiazepiny</a:t>
                      </a:r>
                      <a:endParaRPr lang="cs-CZ" dirty="0"/>
                    </a:p>
                  </a:txBody>
                  <a:tcPr/>
                </a:tc>
                <a:tc>
                  <a:txBody>
                    <a:bodyPr/>
                    <a:lstStyle/>
                    <a:p>
                      <a:r>
                        <a:rPr lang="cs-CZ" dirty="0" err="1"/>
                        <a:t>Flumazenil</a:t>
                      </a:r>
                      <a:endParaRPr lang="cs-CZ" dirty="0"/>
                    </a:p>
                  </a:txBody>
                  <a:tcPr/>
                </a:tc>
                <a:tc>
                  <a:txBody>
                    <a:bodyPr/>
                    <a:lstStyle/>
                    <a:p>
                      <a:r>
                        <a:rPr lang="cs-CZ" dirty="0"/>
                        <a:t>0,01-0,05mg/kg i.v., opakovat do </a:t>
                      </a:r>
                      <a:r>
                        <a:rPr lang="cs-CZ" dirty="0" err="1"/>
                        <a:t>max</a:t>
                      </a:r>
                      <a:r>
                        <a:rPr lang="cs-CZ" dirty="0"/>
                        <a:t> 2mg</a:t>
                      </a:r>
                    </a:p>
                  </a:txBody>
                  <a:tcPr/>
                </a:tc>
                <a:extLst>
                  <a:ext uri="{0D108BD9-81ED-4DB2-BD59-A6C34878D82A}">
                    <a16:rowId xmlns:a16="http://schemas.microsoft.com/office/drawing/2014/main" val="10002"/>
                  </a:ext>
                </a:extLst>
              </a:tr>
              <a:tr h="370840">
                <a:tc>
                  <a:txBody>
                    <a:bodyPr/>
                    <a:lstStyle/>
                    <a:p>
                      <a:r>
                        <a:rPr lang="cs-CZ" dirty="0" err="1"/>
                        <a:t>Opioidy</a:t>
                      </a:r>
                      <a:r>
                        <a:rPr lang="cs-CZ" dirty="0"/>
                        <a:t>, alkohol</a:t>
                      </a:r>
                    </a:p>
                  </a:txBody>
                  <a:tcPr/>
                </a:tc>
                <a:tc>
                  <a:txBody>
                    <a:bodyPr/>
                    <a:lstStyle/>
                    <a:p>
                      <a:r>
                        <a:rPr lang="cs-CZ" dirty="0" err="1"/>
                        <a:t>Naloxon</a:t>
                      </a:r>
                      <a:endParaRPr lang="cs-CZ" dirty="0"/>
                    </a:p>
                  </a:txBody>
                  <a:tcPr/>
                </a:tc>
                <a:tc>
                  <a:txBody>
                    <a:bodyPr/>
                    <a:lstStyle/>
                    <a:p>
                      <a:r>
                        <a:rPr lang="cs-CZ" dirty="0"/>
                        <a:t>0,01-0,03mg/kg i.v., opakovat </a:t>
                      </a:r>
                      <a:r>
                        <a:rPr lang="cs-CZ" dirty="0" err="1"/>
                        <a:t>max</a:t>
                      </a:r>
                      <a:r>
                        <a:rPr lang="cs-CZ" dirty="0"/>
                        <a:t> do 1,2mg</a:t>
                      </a:r>
                    </a:p>
                  </a:txBody>
                  <a:tcPr/>
                </a:tc>
                <a:extLst>
                  <a:ext uri="{0D108BD9-81ED-4DB2-BD59-A6C34878D82A}">
                    <a16:rowId xmlns:a16="http://schemas.microsoft.com/office/drawing/2014/main" val="10003"/>
                  </a:ext>
                </a:extLst>
              </a:tr>
              <a:tr h="370840">
                <a:tc>
                  <a:txBody>
                    <a:bodyPr/>
                    <a:lstStyle/>
                    <a:p>
                      <a:r>
                        <a:rPr lang="cs-CZ" dirty="0" err="1"/>
                        <a:t>Betablokátory</a:t>
                      </a:r>
                      <a:endParaRPr lang="cs-CZ" dirty="0"/>
                    </a:p>
                  </a:txBody>
                  <a:tcPr/>
                </a:tc>
                <a:tc>
                  <a:txBody>
                    <a:bodyPr/>
                    <a:lstStyle/>
                    <a:p>
                      <a:r>
                        <a:rPr lang="cs-CZ" dirty="0" err="1"/>
                        <a:t>Glukagon</a:t>
                      </a:r>
                      <a:endParaRPr lang="cs-CZ" dirty="0"/>
                    </a:p>
                  </a:txBody>
                  <a:tcPr/>
                </a:tc>
                <a:tc>
                  <a:txBody>
                    <a:bodyPr/>
                    <a:lstStyle/>
                    <a:p>
                      <a:r>
                        <a:rPr lang="cs-CZ" dirty="0"/>
                        <a:t>0,15mg/kg i.v.</a:t>
                      </a:r>
                    </a:p>
                  </a:txBody>
                  <a:tcPr/>
                </a:tc>
                <a:extLst>
                  <a:ext uri="{0D108BD9-81ED-4DB2-BD59-A6C34878D82A}">
                    <a16:rowId xmlns:a16="http://schemas.microsoft.com/office/drawing/2014/main" val="10004"/>
                  </a:ext>
                </a:extLst>
              </a:tr>
              <a:tr h="370840">
                <a:tc>
                  <a:txBody>
                    <a:bodyPr/>
                    <a:lstStyle/>
                    <a:p>
                      <a:r>
                        <a:rPr lang="cs-CZ" dirty="0" err="1"/>
                        <a:t>Blokátory</a:t>
                      </a:r>
                      <a:r>
                        <a:rPr lang="cs-CZ" dirty="0"/>
                        <a:t> kalciových kanálů</a:t>
                      </a:r>
                    </a:p>
                  </a:txBody>
                  <a:tcPr/>
                </a:tc>
                <a:tc>
                  <a:txBody>
                    <a:bodyPr/>
                    <a:lstStyle/>
                    <a:p>
                      <a:r>
                        <a:rPr lang="cs-CZ" dirty="0"/>
                        <a:t>CaCl2</a:t>
                      </a:r>
                    </a:p>
                  </a:txBody>
                  <a:tcPr/>
                </a:tc>
                <a:tc>
                  <a:txBody>
                    <a:bodyPr/>
                    <a:lstStyle/>
                    <a:p>
                      <a:r>
                        <a:rPr lang="cs-CZ" dirty="0"/>
                        <a:t>10-20mg/kg i.v.</a:t>
                      </a:r>
                    </a:p>
                  </a:txBody>
                  <a:tcPr/>
                </a:tc>
                <a:extLst>
                  <a:ext uri="{0D108BD9-81ED-4DB2-BD59-A6C34878D82A}">
                    <a16:rowId xmlns:a16="http://schemas.microsoft.com/office/drawing/2014/main" val="10005"/>
                  </a:ext>
                </a:extLst>
              </a:tr>
              <a:tr h="370840">
                <a:tc>
                  <a:txBody>
                    <a:bodyPr/>
                    <a:lstStyle/>
                    <a:p>
                      <a:r>
                        <a:rPr lang="cs-CZ" dirty="0"/>
                        <a:t>Organofosfáty</a:t>
                      </a:r>
                    </a:p>
                  </a:txBody>
                  <a:tcPr/>
                </a:tc>
                <a:tc>
                  <a:txBody>
                    <a:bodyPr/>
                    <a:lstStyle/>
                    <a:p>
                      <a:r>
                        <a:rPr lang="cs-CZ" dirty="0"/>
                        <a:t>Atropin</a:t>
                      </a:r>
                    </a:p>
                  </a:txBody>
                  <a:tcPr/>
                </a:tc>
                <a:tc>
                  <a:txBody>
                    <a:bodyPr/>
                    <a:lstStyle/>
                    <a:p>
                      <a:r>
                        <a:rPr lang="cs-CZ" dirty="0"/>
                        <a:t>0,05mg i.v.</a:t>
                      </a:r>
                    </a:p>
                  </a:txBody>
                  <a:tcPr/>
                </a:tc>
                <a:extLst>
                  <a:ext uri="{0D108BD9-81ED-4DB2-BD59-A6C34878D82A}">
                    <a16:rowId xmlns:a16="http://schemas.microsoft.com/office/drawing/2014/main" val="10006"/>
                  </a:ext>
                </a:extLst>
              </a:tr>
              <a:tr h="370840">
                <a:tc>
                  <a:txBody>
                    <a:bodyPr/>
                    <a:lstStyle/>
                    <a:p>
                      <a:r>
                        <a:rPr lang="cs-CZ" dirty="0"/>
                        <a:t>Kumarin</a:t>
                      </a:r>
                    </a:p>
                  </a:txBody>
                  <a:tcPr/>
                </a:tc>
                <a:tc>
                  <a:txBody>
                    <a:bodyPr/>
                    <a:lstStyle/>
                    <a:p>
                      <a:r>
                        <a:rPr lang="cs-CZ" dirty="0"/>
                        <a:t>Vitamin K</a:t>
                      </a:r>
                    </a:p>
                  </a:txBody>
                  <a:tcPr/>
                </a:tc>
                <a:tc>
                  <a:txBody>
                    <a:bodyPr/>
                    <a:lstStyle/>
                    <a:p>
                      <a:r>
                        <a:rPr lang="cs-CZ" dirty="0"/>
                        <a:t>0,3mg/kg i.v.</a:t>
                      </a:r>
                    </a:p>
                  </a:txBody>
                  <a:tcPr/>
                </a:tc>
                <a:extLst>
                  <a:ext uri="{0D108BD9-81ED-4DB2-BD59-A6C34878D82A}">
                    <a16:rowId xmlns:a16="http://schemas.microsoft.com/office/drawing/2014/main" val="10007"/>
                  </a:ext>
                </a:extLst>
              </a:tr>
              <a:tr h="370840">
                <a:tc>
                  <a:txBody>
                    <a:bodyPr/>
                    <a:lstStyle/>
                    <a:p>
                      <a:r>
                        <a:rPr lang="cs-CZ" dirty="0"/>
                        <a:t>CO</a:t>
                      </a:r>
                    </a:p>
                  </a:txBody>
                  <a:tcPr/>
                </a:tc>
                <a:tc>
                  <a:txBody>
                    <a:bodyPr/>
                    <a:lstStyle/>
                    <a:p>
                      <a:r>
                        <a:rPr lang="cs-CZ" dirty="0"/>
                        <a:t>Kyslík</a:t>
                      </a:r>
                    </a:p>
                  </a:txBody>
                  <a:tcPr/>
                </a:tc>
                <a:tc>
                  <a:txBody>
                    <a:bodyPr/>
                    <a:lstStyle/>
                    <a:p>
                      <a:r>
                        <a:rPr lang="cs-CZ" dirty="0"/>
                        <a:t>100% O2</a:t>
                      </a:r>
                    </a:p>
                  </a:txBody>
                  <a:tcPr/>
                </a:tc>
                <a:extLst>
                  <a:ext uri="{0D108BD9-81ED-4DB2-BD59-A6C34878D82A}">
                    <a16:rowId xmlns:a16="http://schemas.microsoft.com/office/drawing/2014/main" val="10008"/>
                  </a:ext>
                </a:extLst>
              </a:tr>
              <a:tr h="370840">
                <a:tc>
                  <a:txBody>
                    <a:bodyPr/>
                    <a:lstStyle/>
                    <a:p>
                      <a:r>
                        <a:rPr lang="cs-CZ" dirty="0"/>
                        <a:t>Atropin</a:t>
                      </a:r>
                    </a:p>
                  </a:txBody>
                  <a:tcPr/>
                </a:tc>
                <a:tc>
                  <a:txBody>
                    <a:bodyPr/>
                    <a:lstStyle/>
                    <a:p>
                      <a:r>
                        <a:rPr lang="cs-CZ" dirty="0" err="1"/>
                        <a:t>Fysostigmin</a:t>
                      </a:r>
                      <a:endParaRPr lang="cs-CZ" dirty="0"/>
                    </a:p>
                  </a:txBody>
                  <a:tcPr/>
                </a:tc>
                <a:tc>
                  <a:txBody>
                    <a:bodyPr/>
                    <a:lstStyle/>
                    <a:p>
                      <a:r>
                        <a:rPr lang="cs-CZ" dirty="0"/>
                        <a:t>0,5mg i.v., dále 0,02-0,06mg/kg/hod do </a:t>
                      </a:r>
                      <a:r>
                        <a:rPr lang="cs-CZ" dirty="0" err="1"/>
                        <a:t>max</a:t>
                      </a:r>
                      <a:r>
                        <a:rPr lang="cs-CZ" dirty="0"/>
                        <a:t> 2mg</a:t>
                      </a:r>
                    </a:p>
                  </a:txBody>
                  <a:tcPr/>
                </a:tc>
                <a:extLst>
                  <a:ext uri="{0D108BD9-81ED-4DB2-BD59-A6C34878D82A}">
                    <a16:rowId xmlns:a16="http://schemas.microsoft.com/office/drawing/2014/main" val="10009"/>
                  </a:ext>
                </a:extLst>
              </a:tr>
              <a:tr h="370840">
                <a:tc>
                  <a:txBody>
                    <a:bodyPr/>
                    <a:lstStyle/>
                    <a:p>
                      <a:r>
                        <a:rPr lang="cs-CZ" dirty="0"/>
                        <a:t>Těžké kovy</a:t>
                      </a:r>
                    </a:p>
                  </a:txBody>
                  <a:tcPr/>
                </a:tc>
                <a:tc>
                  <a:txBody>
                    <a:bodyPr/>
                    <a:lstStyle/>
                    <a:p>
                      <a:r>
                        <a:rPr lang="cs-CZ" dirty="0" err="1"/>
                        <a:t>Dimerkaptopropan</a:t>
                      </a:r>
                      <a:endParaRPr lang="cs-CZ" dirty="0"/>
                    </a:p>
                  </a:txBody>
                  <a:tcPr/>
                </a:tc>
                <a:tc>
                  <a:txBody>
                    <a:bodyPr/>
                    <a:lstStyle/>
                    <a:p>
                      <a:r>
                        <a:rPr lang="cs-CZ" dirty="0"/>
                        <a:t>5mg/kg i.v.</a:t>
                      </a:r>
                    </a:p>
                  </a:txBody>
                  <a:tcPr/>
                </a:tc>
                <a:extLst>
                  <a:ext uri="{0D108BD9-81ED-4DB2-BD59-A6C34878D82A}">
                    <a16:rowId xmlns:a16="http://schemas.microsoft.com/office/drawing/2014/main" val="10010"/>
                  </a:ext>
                </a:extLst>
              </a:tr>
              <a:tr h="370840">
                <a:tc>
                  <a:txBody>
                    <a:bodyPr/>
                    <a:lstStyle/>
                    <a:p>
                      <a:r>
                        <a:rPr lang="cs-CZ" dirty="0"/>
                        <a:t>železo</a:t>
                      </a:r>
                    </a:p>
                  </a:txBody>
                  <a:tcPr/>
                </a:tc>
                <a:tc>
                  <a:txBody>
                    <a:bodyPr/>
                    <a:lstStyle/>
                    <a:p>
                      <a:r>
                        <a:rPr lang="cs-CZ" dirty="0" err="1"/>
                        <a:t>Deferoxamin</a:t>
                      </a:r>
                      <a:endParaRPr lang="cs-CZ" dirty="0"/>
                    </a:p>
                  </a:txBody>
                  <a:tcPr/>
                </a:tc>
                <a:tc>
                  <a:txBody>
                    <a:bodyPr/>
                    <a:lstStyle/>
                    <a:p>
                      <a:r>
                        <a:rPr lang="cs-CZ" dirty="0"/>
                        <a:t>15mg/kg/hod (</a:t>
                      </a:r>
                      <a:r>
                        <a:rPr lang="cs-CZ" dirty="0" err="1"/>
                        <a:t>max</a:t>
                      </a:r>
                      <a:r>
                        <a:rPr lang="cs-CZ" dirty="0"/>
                        <a:t> 6g/den)</a:t>
                      </a:r>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Otrava CO</a:t>
            </a:r>
          </a:p>
        </p:txBody>
      </p:sp>
      <p:sp>
        <p:nvSpPr>
          <p:cNvPr id="3" name="Zástupný symbol pro obsah 2"/>
          <p:cNvSpPr>
            <a:spLocks noGrp="1"/>
          </p:cNvSpPr>
          <p:nvPr>
            <p:ph idx="1"/>
          </p:nvPr>
        </p:nvSpPr>
        <p:spPr/>
        <p:txBody>
          <a:bodyPr>
            <a:normAutofit fontScale="92500" lnSpcReduction="10000"/>
          </a:bodyPr>
          <a:lstStyle/>
          <a:p>
            <a:r>
              <a:rPr lang="cs-CZ" dirty="0"/>
              <a:t>CO – bezbarvý, nedráždivý, bez zápachu, lehčí než vzduch</a:t>
            </a:r>
          </a:p>
          <a:p>
            <a:r>
              <a:rPr lang="cs-CZ" dirty="0"/>
              <a:t>Po vdechnutí se váže na protein obsahující hem (s více než 200x větší afinitou) – rozvoj tkáňové hypoxie</a:t>
            </a:r>
          </a:p>
          <a:p>
            <a:r>
              <a:rPr lang="cs-CZ" dirty="0"/>
              <a:t>V krvi zdravého člověka 1-2% </a:t>
            </a:r>
            <a:r>
              <a:rPr lang="cs-CZ" dirty="0" err="1"/>
              <a:t>COHb</a:t>
            </a:r>
            <a:r>
              <a:rPr lang="cs-CZ" dirty="0"/>
              <a:t> – </a:t>
            </a:r>
            <a:r>
              <a:rPr lang="cs-CZ" dirty="0" err="1"/>
              <a:t>karbonylhemoglobin</a:t>
            </a:r>
            <a:endParaRPr lang="cs-CZ" dirty="0"/>
          </a:p>
          <a:p>
            <a:r>
              <a:rPr lang="cs-CZ" dirty="0"/>
              <a:t>Malé děti – dráždivost, neklid / apatie, odmítání stravy, zvracení, poruchy VF</a:t>
            </a:r>
          </a:p>
          <a:p>
            <a:r>
              <a:rPr lang="cs-CZ" dirty="0"/>
              <a:t>Starší – bolest hlavy, </a:t>
            </a:r>
            <a:r>
              <a:rPr lang="cs-CZ" dirty="0" err="1"/>
              <a:t>vertigo</a:t>
            </a:r>
            <a:r>
              <a:rPr lang="cs-CZ" dirty="0"/>
              <a:t>, nauzea, zvracení, neostré vidění, slabost, dezorientace, zmatenost, tachykardie, tachypnoe, porucha vědomí, křeče, hypotenze, zástava životních funkcí až smrt</a:t>
            </a:r>
          </a:p>
          <a:p>
            <a:pPr>
              <a:buNone/>
            </a:pPr>
            <a:endParaRPr lang="cs-CZ"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Otrava CO</a:t>
            </a:r>
          </a:p>
        </p:txBody>
      </p:sp>
      <p:sp>
        <p:nvSpPr>
          <p:cNvPr id="3" name="Zástupný symbol pro obsah 2"/>
          <p:cNvSpPr>
            <a:spLocks noGrp="1"/>
          </p:cNvSpPr>
          <p:nvPr>
            <p:ph idx="1"/>
          </p:nvPr>
        </p:nvSpPr>
        <p:spPr/>
        <p:txBody>
          <a:bodyPr>
            <a:normAutofit fontScale="77500" lnSpcReduction="20000"/>
          </a:bodyPr>
          <a:lstStyle/>
          <a:p>
            <a:r>
              <a:rPr lang="cs-CZ" dirty="0"/>
              <a:t>PNP – vynést do odvětraného prostoru, zhodnotit VF, zajistit průchodnost DC, dýchání, </a:t>
            </a:r>
            <a:r>
              <a:rPr lang="cs-CZ" dirty="0" err="1"/>
              <a:t>oxygenoterapie</a:t>
            </a:r>
            <a:r>
              <a:rPr lang="cs-CZ" dirty="0"/>
              <a:t> 100% kyslíkem s vysokým průtokem (10-15l/min) maskou s rezervoárem, </a:t>
            </a:r>
            <a:r>
              <a:rPr lang="cs-CZ" dirty="0" err="1"/>
              <a:t>ev</a:t>
            </a:r>
            <a:r>
              <a:rPr lang="cs-CZ" dirty="0"/>
              <a:t>. UPV s frakcí 1,0 a pozitivním přetlakem</a:t>
            </a:r>
          </a:p>
          <a:p>
            <a:r>
              <a:rPr lang="cs-CZ" dirty="0"/>
              <a:t>normální hodnota SpO2 nevylučuje závažnou otravu CO – vhodný pulzní CO-</a:t>
            </a:r>
            <a:r>
              <a:rPr lang="cs-CZ" dirty="0" err="1"/>
              <a:t>oxymetr</a:t>
            </a:r>
            <a:endParaRPr lang="cs-CZ" dirty="0"/>
          </a:p>
          <a:p>
            <a:r>
              <a:rPr lang="cs-CZ" dirty="0"/>
              <a:t>Hyperbarická </a:t>
            </a:r>
            <a:r>
              <a:rPr lang="cs-CZ" dirty="0" err="1"/>
              <a:t>oxygenoterapie</a:t>
            </a:r>
            <a:r>
              <a:rPr lang="cs-CZ" dirty="0"/>
              <a:t> – 100% kyslík pod vyšším než </a:t>
            </a:r>
            <a:r>
              <a:rPr lang="cs-CZ" dirty="0" err="1"/>
              <a:t>atmosferickým</a:t>
            </a:r>
            <a:r>
              <a:rPr lang="cs-CZ" dirty="0"/>
              <a:t> tlakem, zkracuje poločas </a:t>
            </a:r>
            <a:r>
              <a:rPr lang="cs-CZ" dirty="0" err="1"/>
              <a:t>COHb</a:t>
            </a:r>
            <a:r>
              <a:rPr lang="cs-CZ" dirty="0"/>
              <a:t> na 22min (jinak 250min) → indikace (do 4 hodin ideálně)</a:t>
            </a:r>
          </a:p>
          <a:p>
            <a:pPr marL="514350" indent="-514350">
              <a:buFont typeface="+mj-lt"/>
              <a:buAutoNum type="arabicPeriod"/>
            </a:pPr>
            <a:r>
              <a:rPr lang="cs-CZ" dirty="0"/>
              <a:t>Ztráta vědomí na místě nebo v nemocnici</a:t>
            </a:r>
          </a:p>
          <a:p>
            <a:pPr marL="514350" indent="-514350">
              <a:buFont typeface="+mj-lt"/>
              <a:buAutoNum type="arabicPeriod"/>
            </a:pPr>
            <a:r>
              <a:rPr lang="cs-CZ" dirty="0"/>
              <a:t>Abnormální neurologický nález</a:t>
            </a:r>
          </a:p>
          <a:p>
            <a:pPr marL="514350" indent="-514350">
              <a:buFont typeface="+mj-lt"/>
              <a:buAutoNum type="arabicPeriod"/>
            </a:pPr>
            <a:r>
              <a:rPr lang="cs-CZ" dirty="0"/>
              <a:t>Kardiální dysfunkce</a:t>
            </a:r>
          </a:p>
          <a:p>
            <a:pPr marL="514350" indent="-514350">
              <a:buFont typeface="+mj-lt"/>
              <a:buAutoNum type="arabicPeriod"/>
            </a:pPr>
            <a:r>
              <a:rPr lang="cs-CZ" dirty="0"/>
              <a:t>Těhotenství</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Křeče</a:t>
            </a:r>
          </a:p>
        </p:txBody>
      </p:sp>
      <p:sp>
        <p:nvSpPr>
          <p:cNvPr id="3" name="Zástupný symbol pro obsah 2"/>
          <p:cNvSpPr>
            <a:spLocks noGrp="1"/>
          </p:cNvSpPr>
          <p:nvPr>
            <p:ph idx="1"/>
          </p:nvPr>
        </p:nvSpPr>
        <p:spPr/>
        <p:txBody>
          <a:bodyPr>
            <a:normAutofit fontScale="85000" lnSpcReduction="20000"/>
          </a:bodyPr>
          <a:lstStyle/>
          <a:p>
            <a:r>
              <a:rPr lang="cs-CZ" dirty="0"/>
              <a:t>Pouze symptom</a:t>
            </a:r>
          </a:p>
          <a:p>
            <a:r>
              <a:rPr lang="cs-CZ" dirty="0"/>
              <a:t>Tonické, klonické nebo tonicko-klonické spasmy s či bez poruchy vědomí</a:t>
            </a:r>
          </a:p>
          <a:p>
            <a:r>
              <a:rPr lang="cs-CZ" dirty="0"/>
              <a:t>Status </a:t>
            </a:r>
            <a:r>
              <a:rPr lang="cs-CZ" dirty="0" err="1"/>
              <a:t>epilepticus</a:t>
            </a:r>
            <a:r>
              <a:rPr lang="cs-CZ" dirty="0"/>
              <a:t> – křeče trvající více než 30min nebo opakované křeče bez návratu vědomí mezi nimi (v zahraniční literatuře už křeče nad 5min.)</a:t>
            </a:r>
          </a:p>
          <a:p>
            <a:r>
              <a:rPr lang="cs-CZ" dirty="0" err="1"/>
              <a:t>Time</a:t>
            </a:r>
            <a:r>
              <a:rPr lang="cs-CZ" dirty="0"/>
              <a:t> </a:t>
            </a:r>
            <a:r>
              <a:rPr lang="cs-CZ" dirty="0" err="1"/>
              <a:t>is</a:t>
            </a:r>
            <a:r>
              <a:rPr lang="cs-CZ" dirty="0"/>
              <a:t> </a:t>
            </a:r>
            <a:r>
              <a:rPr lang="cs-CZ" dirty="0" err="1"/>
              <a:t>brain</a:t>
            </a:r>
            <a:r>
              <a:rPr lang="cs-CZ" dirty="0"/>
              <a:t>!</a:t>
            </a:r>
          </a:p>
          <a:p>
            <a:r>
              <a:rPr lang="cs-CZ" dirty="0" err="1"/>
              <a:t>Dif.dg</a:t>
            </a:r>
            <a:r>
              <a:rPr lang="cs-CZ" dirty="0"/>
              <a:t>. Epilepsie, febrilní křeče, elektrolytové </a:t>
            </a:r>
            <a:r>
              <a:rPr lang="cs-CZ" dirty="0" err="1"/>
              <a:t>dysbalance</a:t>
            </a:r>
            <a:r>
              <a:rPr lang="cs-CZ" dirty="0"/>
              <a:t>, hypoglykemie, metabolické a endokrinní příčiny, trauma, intrakraniální krvácení, nitrolební hypertenze, tumory, meningitidy/encefalitidy, intoxikace, </a:t>
            </a:r>
            <a:r>
              <a:rPr lang="cs-CZ" dirty="0" err="1"/>
              <a:t>disociativní</a:t>
            </a:r>
            <a:r>
              <a:rPr lang="cs-CZ" dirty="0"/>
              <a:t> porucha</a:t>
            </a:r>
          </a:p>
          <a:p>
            <a:r>
              <a:rPr lang="cs-CZ" dirty="0"/>
              <a:t>Anamnéza – popis, doba, předchozí příznaky, pomočení/pokálení, 1.křeče?, </a:t>
            </a:r>
            <a:r>
              <a:rPr lang="cs-CZ" dirty="0" err="1"/>
              <a:t>chron.onemocnění</a:t>
            </a:r>
            <a:r>
              <a:rPr lang="cs-CZ" dirty="0"/>
              <a:t>, užívá nějaké léky?, možná intoxikace?, medikace v rámci první pomoci?</a:t>
            </a:r>
          </a:p>
          <a:p>
            <a:endParaRPr lang="cs-CZ"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Křeče - PNP</a:t>
            </a:r>
          </a:p>
        </p:txBody>
      </p:sp>
      <p:sp>
        <p:nvSpPr>
          <p:cNvPr id="3" name="Zástupný symbol pro obsah 2"/>
          <p:cNvSpPr>
            <a:spLocks noGrp="1"/>
          </p:cNvSpPr>
          <p:nvPr>
            <p:ph idx="1"/>
          </p:nvPr>
        </p:nvSpPr>
        <p:spPr/>
        <p:txBody>
          <a:bodyPr>
            <a:normAutofit lnSpcReduction="10000"/>
          </a:bodyPr>
          <a:lstStyle/>
          <a:p>
            <a:r>
              <a:rPr lang="cs-CZ" dirty="0"/>
              <a:t>Pokud záchvat trvá – Diazepam rektálně v tubě – do 15 kg – 5mg, nad 15 kg – 10mg </a:t>
            </a:r>
            <a:r>
              <a:rPr lang="cs-CZ" dirty="0" err="1"/>
              <a:t>p.r</a:t>
            </a:r>
            <a:r>
              <a:rPr lang="cs-CZ" dirty="0"/>
              <a:t>. (při febrilních křečích – antipyretika!!)</a:t>
            </a:r>
          </a:p>
          <a:p>
            <a:r>
              <a:rPr lang="cs-CZ" dirty="0"/>
              <a:t>Změření VF – hlavně TT, SpO2, vhodná glykémie</a:t>
            </a:r>
          </a:p>
          <a:p>
            <a:r>
              <a:rPr lang="cs-CZ" dirty="0"/>
              <a:t>Zajištění PŽK, při nemožnosti i.n, i.o., </a:t>
            </a:r>
            <a:r>
              <a:rPr lang="cs-CZ" dirty="0" err="1"/>
              <a:t>ev</a:t>
            </a:r>
            <a:r>
              <a:rPr lang="cs-CZ" dirty="0"/>
              <a:t>. </a:t>
            </a:r>
            <a:r>
              <a:rPr lang="cs-CZ" dirty="0" err="1"/>
              <a:t>Oxygenoterapie</a:t>
            </a:r>
            <a:endParaRPr lang="cs-CZ" dirty="0"/>
          </a:p>
          <a:p>
            <a:r>
              <a:rPr lang="cs-CZ" dirty="0"/>
              <a:t>Při trvání křečí i po podání diazepamu </a:t>
            </a:r>
            <a:r>
              <a:rPr lang="cs-CZ" dirty="0" err="1"/>
              <a:t>p.r</a:t>
            </a:r>
            <a:r>
              <a:rPr lang="cs-CZ" dirty="0"/>
              <a:t>., možno znovu zopakovat diazepam </a:t>
            </a:r>
            <a:r>
              <a:rPr lang="cs-CZ" dirty="0" err="1"/>
              <a:t>p.r</a:t>
            </a:r>
            <a:r>
              <a:rPr lang="cs-CZ" dirty="0"/>
              <a:t>./i.v. při zajištění PŽK, pokud stále nepřestávají – </a:t>
            </a:r>
            <a:r>
              <a:rPr lang="cs-CZ" dirty="0" err="1"/>
              <a:t>midazolam</a:t>
            </a:r>
            <a:r>
              <a:rPr lang="cs-CZ" dirty="0"/>
              <a:t> – 0,2mg/kg i.v. bolus (</a:t>
            </a:r>
            <a:r>
              <a:rPr lang="cs-CZ" dirty="0" err="1"/>
              <a:t>max</a:t>
            </a:r>
            <a:r>
              <a:rPr lang="cs-CZ" dirty="0"/>
              <a:t> 10mg), lze i i.m., i.n.</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Alergie/Anafylaxe</a:t>
            </a:r>
          </a:p>
        </p:txBody>
      </p:sp>
      <p:sp>
        <p:nvSpPr>
          <p:cNvPr id="3" name="Zástupný symbol pro obsah 2"/>
          <p:cNvSpPr>
            <a:spLocks noGrp="1"/>
          </p:cNvSpPr>
          <p:nvPr>
            <p:ph idx="1"/>
          </p:nvPr>
        </p:nvSpPr>
        <p:spPr/>
        <p:txBody>
          <a:bodyPr>
            <a:normAutofit fontScale="92500" lnSpcReduction="10000"/>
          </a:bodyPr>
          <a:lstStyle/>
          <a:p>
            <a:r>
              <a:rPr lang="cs-CZ" dirty="0"/>
              <a:t>Jakákoliv látka, která je schopná vyvolat alergickou reakci</a:t>
            </a:r>
          </a:p>
          <a:p>
            <a:r>
              <a:rPr lang="cs-CZ" dirty="0"/>
              <a:t>Pyly, prach, roztoči, léky, hmyzí jedy, léky, potraviny</a:t>
            </a:r>
          </a:p>
          <a:p>
            <a:r>
              <a:rPr lang="cs-CZ" dirty="0"/>
              <a:t>Rýma, astma, otok, </a:t>
            </a:r>
            <a:r>
              <a:rPr lang="cs-CZ" dirty="0" err="1"/>
              <a:t>exantém</a:t>
            </a:r>
            <a:r>
              <a:rPr lang="cs-CZ" dirty="0"/>
              <a:t>, bolesti břicha, průjmy</a:t>
            </a:r>
          </a:p>
          <a:p>
            <a:r>
              <a:rPr lang="cs-CZ" dirty="0"/>
              <a:t>Anafylaxe – vystupňovaná reakce- kovová pachuť v ústech, pálení kůže (dlaně, plosky), svědění, erytém, petechie, </a:t>
            </a:r>
            <a:r>
              <a:rPr lang="cs-CZ" dirty="0" err="1"/>
              <a:t>exantém</a:t>
            </a:r>
            <a:r>
              <a:rPr lang="cs-CZ" dirty="0"/>
              <a:t>, pocení, otok </a:t>
            </a:r>
            <a:r>
              <a:rPr lang="cs-CZ" dirty="0" err="1"/>
              <a:t>jazky</a:t>
            </a:r>
            <a:r>
              <a:rPr lang="cs-CZ" dirty="0"/>
              <a:t> a sliznic, slinění, chrapot až edém laryngu, zvracení, bolesti břicha, obstrukce dýchacích cest – respirační insuficience, zvýšená permeabilita kapilár – distribuční šok – KVS kolaps</a:t>
            </a:r>
          </a:p>
          <a:p>
            <a:r>
              <a:rPr lang="cs-CZ" dirty="0"/>
              <a:t>Pozor na </a:t>
            </a:r>
            <a:r>
              <a:rPr lang="cs-CZ" dirty="0" err="1"/>
              <a:t>bifazický</a:t>
            </a:r>
            <a:r>
              <a:rPr lang="cs-CZ" dirty="0"/>
              <a:t> průběh (až 20% všech anafylaxí)</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Anafylaxe v PNP</a:t>
            </a:r>
          </a:p>
        </p:txBody>
      </p:sp>
      <p:sp>
        <p:nvSpPr>
          <p:cNvPr id="3" name="Zástupný symbol pro obsah 2"/>
          <p:cNvSpPr>
            <a:spLocks noGrp="1"/>
          </p:cNvSpPr>
          <p:nvPr>
            <p:ph idx="1"/>
          </p:nvPr>
        </p:nvSpPr>
        <p:spPr/>
        <p:txBody>
          <a:bodyPr>
            <a:normAutofit/>
          </a:bodyPr>
          <a:lstStyle/>
          <a:p>
            <a:r>
              <a:rPr lang="cs-CZ" sz="2600" dirty="0"/>
              <a:t>I.m. adrenalin</a:t>
            </a:r>
          </a:p>
          <a:p>
            <a:r>
              <a:rPr lang="cs-CZ" sz="2600" dirty="0" err="1"/>
              <a:t>Oxygenoterapie</a:t>
            </a:r>
            <a:r>
              <a:rPr lang="cs-CZ" sz="2600" dirty="0"/>
              <a:t> </a:t>
            </a:r>
          </a:p>
          <a:p>
            <a:r>
              <a:rPr lang="cs-CZ" sz="2600" dirty="0"/>
              <a:t>Tekutiny</a:t>
            </a:r>
          </a:p>
          <a:p>
            <a:r>
              <a:rPr lang="cs-CZ" sz="2600" dirty="0"/>
              <a:t>Antihistaminika</a:t>
            </a:r>
          </a:p>
          <a:p>
            <a:r>
              <a:rPr lang="cs-CZ" sz="2600" dirty="0"/>
              <a:t>Kortikoidy</a:t>
            </a:r>
          </a:p>
          <a:p>
            <a:endParaRPr lang="cs-CZ" sz="2600" dirty="0"/>
          </a:p>
        </p:txBody>
      </p:sp>
      <p:graphicFrame>
        <p:nvGraphicFramePr>
          <p:cNvPr id="4" name="Tabulka 3"/>
          <p:cNvGraphicFramePr>
            <a:graphicFrameLocks noGrp="1"/>
          </p:cNvGraphicFramePr>
          <p:nvPr/>
        </p:nvGraphicFramePr>
        <p:xfrm>
          <a:off x="5354678" y="1740767"/>
          <a:ext cx="6039464" cy="2194560"/>
        </p:xfrm>
        <a:graphic>
          <a:graphicData uri="http://schemas.openxmlformats.org/drawingml/2006/table">
            <a:tbl>
              <a:tblPr firstRow="1" bandRow="1">
                <a:tableStyleId>{5C22544A-7EE6-4342-B048-85BDC9FD1C3A}</a:tableStyleId>
              </a:tblPr>
              <a:tblGrid>
                <a:gridCol w="3019732">
                  <a:extLst>
                    <a:ext uri="{9D8B030D-6E8A-4147-A177-3AD203B41FA5}">
                      <a16:colId xmlns:a16="http://schemas.microsoft.com/office/drawing/2014/main" val="20000"/>
                    </a:ext>
                  </a:extLst>
                </a:gridCol>
                <a:gridCol w="3019732">
                  <a:extLst>
                    <a:ext uri="{9D8B030D-6E8A-4147-A177-3AD203B41FA5}">
                      <a16:colId xmlns:a16="http://schemas.microsoft.com/office/drawing/2014/main" val="20001"/>
                    </a:ext>
                  </a:extLst>
                </a:gridCol>
              </a:tblGrid>
              <a:tr h="275011">
                <a:tc>
                  <a:txBody>
                    <a:bodyPr/>
                    <a:lstStyle/>
                    <a:p>
                      <a:r>
                        <a:rPr lang="cs-CZ" dirty="0"/>
                        <a:t>Hmotnost/věk dítěte</a:t>
                      </a:r>
                    </a:p>
                  </a:txBody>
                  <a:tcPr/>
                </a:tc>
                <a:tc>
                  <a:txBody>
                    <a:bodyPr/>
                    <a:lstStyle/>
                    <a:p>
                      <a:r>
                        <a:rPr lang="cs-CZ" dirty="0"/>
                        <a:t>Dávka adrenalinu i.m.</a:t>
                      </a:r>
                    </a:p>
                  </a:txBody>
                  <a:tcPr/>
                </a:tc>
                <a:extLst>
                  <a:ext uri="{0D108BD9-81ED-4DB2-BD59-A6C34878D82A}">
                    <a16:rowId xmlns:a16="http://schemas.microsoft.com/office/drawing/2014/main" val="10000"/>
                  </a:ext>
                </a:extLst>
              </a:tr>
              <a:tr h="269197">
                <a:tc>
                  <a:txBody>
                    <a:bodyPr/>
                    <a:lstStyle/>
                    <a:p>
                      <a:r>
                        <a:rPr lang="cs-CZ" dirty="0"/>
                        <a:t>Pod 15kg</a:t>
                      </a:r>
                    </a:p>
                  </a:txBody>
                  <a:tcPr/>
                </a:tc>
                <a:tc>
                  <a:txBody>
                    <a:bodyPr/>
                    <a:lstStyle/>
                    <a:p>
                      <a:r>
                        <a:rPr lang="cs-CZ" dirty="0"/>
                        <a:t>0,01mg/kg</a:t>
                      </a:r>
                    </a:p>
                  </a:txBody>
                  <a:tcPr/>
                </a:tc>
                <a:extLst>
                  <a:ext uri="{0D108BD9-81ED-4DB2-BD59-A6C34878D82A}">
                    <a16:rowId xmlns:a16="http://schemas.microsoft.com/office/drawing/2014/main" val="10001"/>
                  </a:ext>
                </a:extLst>
              </a:tr>
              <a:tr h="269197">
                <a:tc>
                  <a:txBody>
                    <a:bodyPr/>
                    <a:lstStyle/>
                    <a:p>
                      <a:r>
                        <a:rPr lang="cs-CZ" dirty="0"/>
                        <a:t>15-29kg/ pod 6let</a:t>
                      </a:r>
                    </a:p>
                  </a:txBody>
                  <a:tcPr/>
                </a:tc>
                <a:tc>
                  <a:txBody>
                    <a:bodyPr/>
                    <a:lstStyle/>
                    <a:p>
                      <a:r>
                        <a:rPr lang="cs-CZ" dirty="0"/>
                        <a:t>0,15mg</a:t>
                      </a:r>
                    </a:p>
                  </a:txBody>
                  <a:tcPr/>
                </a:tc>
                <a:extLst>
                  <a:ext uri="{0D108BD9-81ED-4DB2-BD59-A6C34878D82A}">
                    <a16:rowId xmlns:a16="http://schemas.microsoft.com/office/drawing/2014/main" val="10002"/>
                  </a:ext>
                </a:extLst>
              </a:tr>
              <a:tr h="269197">
                <a:tc>
                  <a:txBody>
                    <a:bodyPr/>
                    <a:lstStyle/>
                    <a:p>
                      <a:r>
                        <a:rPr lang="cs-CZ" dirty="0"/>
                        <a:t>30-50kg/ 6-12let</a:t>
                      </a:r>
                    </a:p>
                  </a:txBody>
                  <a:tcPr/>
                </a:tc>
                <a:tc>
                  <a:txBody>
                    <a:bodyPr/>
                    <a:lstStyle/>
                    <a:p>
                      <a:r>
                        <a:rPr lang="cs-CZ" dirty="0"/>
                        <a:t>0,3mg</a:t>
                      </a:r>
                    </a:p>
                  </a:txBody>
                  <a:tcPr/>
                </a:tc>
                <a:extLst>
                  <a:ext uri="{0D108BD9-81ED-4DB2-BD59-A6C34878D82A}">
                    <a16:rowId xmlns:a16="http://schemas.microsoft.com/office/drawing/2014/main" val="10003"/>
                  </a:ext>
                </a:extLst>
              </a:tr>
              <a:tr h="269197">
                <a:tc>
                  <a:txBody>
                    <a:bodyPr/>
                    <a:lstStyle/>
                    <a:p>
                      <a:r>
                        <a:rPr lang="cs-CZ" dirty="0"/>
                        <a:t>Nad 50kg/ dospívající,</a:t>
                      </a:r>
                      <a:r>
                        <a:rPr lang="cs-CZ" baseline="0" dirty="0"/>
                        <a:t> dospělí</a:t>
                      </a:r>
                      <a:endParaRPr lang="cs-CZ" dirty="0"/>
                    </a:p>
                  </a:txBody>
                  <a:tcPr/>
                </a:tc>
                <a:tc>
                  <a:txBody>
                    <a:bodyPr/>
                    <a:lstStyle/>
                    <a:p>
                      <a:r>
                        <a:rPr lang="cs-CZ" dirty="0"/>
                        <a:t>0,5mg</a:t>
                      </a:r>
                    </a:p>
                  </a:txBody>
                  <a:tcPr/>
                </a:tc>
                <a:extLst>
                  <a:ext uri="{0D108BD9-81ED-4DB2-BD59-A6C34878D82A}">
                    <a16:rowId xmlns:a16="http://schemas.microsoft.com/office/drawing/2014/main" val="10004"/>
                  </a:ext>
                </a:extLst>
              </a:tr>
              <a:tr h="269197">
                <a:tc>
                  <a:txBody>
                    <a:bodyPr/>
                    <a:lstStyle/>
                    <a:p>
                      <a:r>
                        <a:rPr lang="cs-CZ" dirty="0"/>
                        <a:t>Kontinuální i.v. dávka</a:t>
                      </a:r>
                    </a:p>
                  </a:txBody>
                  <a:tcPr/>
                </a:tc>
                <a:tc>
                  <a:txBody>
                    <a:bodyPr/>
                    <a:lstStyle/>
                    <a:p>
                      <a:r>
                        <a:rPr lang="cs-CZ" dirty="0"/>
                        <a:t>0,1-1ug/kg/min</a:t>
                      </a: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nvGraphicFramePr>
        <p:xfrm>
          <a:off x="753034" y="719665"/>
          <a:ext cx="10901084" cy="5197044"/>
        </p:xfrm>
        <a:graphic>
          <a:graphicData uri="http://schemas.openxmlformats.org/drawingml/2006/table">
            <a:tbl>
              <a:tblPr firstRow="1" bandRow="1">
                <a:tableStyleId>{69CF1AB2-1976-4502-BF36-3FF5EA218861}</a:tableStyleId>
              </a:tblPr>
              <a:tblGrid>
                <a:gridCol w="5450542">
                  <a:extLst>
                    <a:ext uri="{9D8B030D-6E8A-4147-A177-3AD203B41FA5}">
                      <a16:colId xmlns:a16="http://schemas.microsoft.com/office/drawing/2014/main" val="20000"/>
                    </a:ext>
                  </a:extLst>
                </a:gridCol>
                <a:gridCol w="5450542">
                  <a:extLst>
                    <a:ext uri="{9D8B030D-6E8A-4147-A177-3AD203B41FA5}">
                      <a16:colId xmlns:a16="http://schemas.microsoft.com/office/drawing/2014/main" val="20001"/>
                    </a:ext>
                  </a:extLst>
                </a:gridCol>
              </a:tblGrid>
              <a:tr h="802484">
                <a:tc>
                  <a:txBody>
                    <a:bodyPr/>
                    <a:lstStyle/>
                    <a:p>
                      <a:r>
                        <a:rPr lang="cs-CZ" dirty="0"/>
                        <a:t>Diagnóza</a:t>
                      </a:r>
                    </a:p>
                  </a:txBody>
                  <a:tcPr/>
                </a:tc>
                <a:tc>
                  <a:txBody>
                    <a:bodyPr/>
                    <a:lstStyle/>
                    <a:p>
                      <a:r>
                        <a:rPr lang="cs-CZ" dirty="0"/>
                        <a:t>Po kontaktu s alergenem akutní rozvoj kožních příznaků, cirkulační</a:t>
                      </a:r>
                      <a:r>
                        <a:rPr lang="cs-CZ" baseline="0" dirty="0"/>
                        <a:t> kolaps, dušnost, hypotenze, kolaps</a:t>
                      </a:r>
                      <a:endParaRPr lang="cs-CZ" dirty="0"/>
                    </a:p>
                  </a:txBody>
                  <a:tcPr/>
                </a:tc>
                <a:extLst>
                  <a:ext uri="{0D108BD9-81ED-4DB2-BD59-A6C34878D82A}">
                    <a16:rowId xmlns:a16="http://schemas.microsoft.com/office/drawing/2014/main" val="10000"/>
                  </a:ext>
                </a:extLst>
              </a:tr>
              <a:tr h="802484">
                <a:tc>
                  <a:txBody>
                    <a:bodyPr/>
                    <a:lstStyle/>
                    <a:p>
                      <a:r>
                        <a:rPr lang="cs-CZ" dirty="0"/>
                        <a:t>Adrenalin</a:t>
                      </a:r>
                    </a:p>
                  </a:txBody>
                  <a:tcPr/>
                </a:tc>
                <a:tc>
                  <a:txBody>
                    <a:bodyPr/>
                    <a:lstStyle/>
                    <a:p>
                      <a:r>
                        <a:rPr lang="cs-CZ" dirty="0"/>
                        <a:t>i.m. 0,01mg/kg, </a:t>
                      </a:r>
                      <a:r>
                        <a:rPr lang="cs-CZ" dirty="0" err="1"/>
                        <a:t>max</a:t>
                      </a:r>
                      <a:r>
                        <a:rPr lang="cs-CZ" dirty="0"/>
                        <a:t> 0,5mg</a:t>
                      </a:r>
                    </a:p>
                    <a:p>
                      <a:r>
                        <a:rPr lang="cs-CZ" dirty="0"/>
                        <a:t>i.v. 0,01mg/kg (monitorování EKG)</a:t>
                      </a:r>
                    </a:p>
                  </a:txBody>
                  <a:tcPr/>
                </a:tc>
                <a:extLst>
                  <a:ext uri="{0D108BD9-81ED-4DB2-BD59-A6C34878D82A}">
                    <a16:rowId xmlns:a16="http://schemas.microsoft.com/office/drawing/2014/main" val="10001"/>
                  </a:ext>
                </a:extLst>
              </a:tr>
              <a:tr h="464932">
                <a:tc>
                  <a:txBody>
                    <a:bodyPr/>
                    <a:lstStyle/>
                    <a:p>
                      <a:r>
                        <a:rPr lang="cs-CZ" dirty="0"/>
                        <a:t>Dýchací cesty</a:t>
                      </a:r>
                    </a:p>
                  </a:txBody>
                  <a:tcPr/>
                </a:tc>
                <a:tc>
                  <a:txBody>
                    <a:bodyPr/>
                    <a:lstStyle/>
                    <a:p>
                      <a:r>
                        <a:rPr lang="cs-CZ" dirty="0"/>
                        <a:t>Časná intubace v případě počínajícího</a:t>
                      </a:r>
                      <a:r>
                        <a:rPr lang="cs-CZ" baseline="0" dirty="0"/>
                        <a:t> otoku HCD</a:t>
                      </a:r>
                      <a:endParaRPr lang="cs-CZ" dirty="0"/>
                    </a:p>
                  </a:txBody>
                  <a:tcPr/>
                </a:tc>
                <a:extLst>
                  <a:ext uri="{0D108BD9-81ED-4DB2-BD59-A6C34878D82A}">
                    <a16:rowId xmlns:a16="http://schemas.microsoft.com/office/drawing/2014/main" val="10002"/>
                  </a:ext>
                </a:extLst>
              </a:tr>
              <a:tr h="464932">
                <a:tc>
                  <a:txBody>
                    <a:bodyPr/>
                    <a:lstStyle/>
                    <a:p>
                      <a:r>
                        <a:rPr lang="cs-CZ" dirty="0"/>
                        <a:t>Kyslík</a:t>
                      </a:r>
                    </a:p>
                  </a:txBody>
                  <a:tcPr/>
                </a:tc>
                <a:tc>
                  <a:txBody>
                    <a:bodyPr/>
                    <a:lstStyle/>
                    <a:p>
                      <a:r>
                        <a:rPr lang="cs-CZ" dirty="0"/>
                        <a:t>100% kyslík, 10l/min maskou</a:t>
                      </a:r>
                    </a:p>
                  </a:txBody>
                  <a:tcPr/>
                </a:tc>
                <a:extLst>
                  <a:ext uri="{0D108BD9-81ED-4DB2-BD59-A6C34878D82A}">
                    <a16:rowId xmlns:a16="http://schemas.microsoft.com/office/drawing/2014/main" val="10003"/>
                  </a:ext>
                </a:extLst>
              </a:tr>
              <a:tr h="802484">
                <a:tc>
                  <a:txBody>
                    <a:bodyPr/>
                    <a:lstStyle/>
                    <a:p>
                      <a:r>
                        <a:rPr lang="cs-CZ" dirty="0"/>
                        <a:t>Poloha</a:t>
                      </a:r>
                      <a:r>
                        <a:rPr lang="cs-CZ" baseline="0" dirty="0"/>
                        <a:t> pacienta, </a:t>
                      </a:r>
                      <a:r>
                        <a:rPr lang="cs-CZ" baseline="0" dirty="0" err="1"/>
                        <a:t>monitorace</a:t>
                      </a:r>
                      <a:endParaRPr lang="cs-CZ" dirty="0"/>
                    </a:p>
                  </a:txBody>
                  <a:tcPr/>
                </a:tc>
                <a:tc>
                  <a:txBody>
                    <a:bodyPr/>
                    <a:lstStyle/>
                    <a:p>
                      <a:r>
                        <a:rPr lang="cs-CZ" dirty="0"/>
                        <a:t>Elevace dolních končetin (pokud se nezhoršuje dušnost), zajištění i.v. vstupu, </a:t>
                      </a:r>
                      <a:r>
                        <a:rPr lang="cs-CZ" dirty="0" err="1"/>
                        <a:t>monitorace</a:t>
                      </a:r>
                      <a:r>
                        <a:rPr lang="cs-CZ" dirty="0"/>
                        <a:t> VF</a:t>
                      </a:r>
                    </a:p>
                  </a:txBody>
                  <a:tcPr/>
                </a:tc>
                <a:extLst>
                  <a:ext uri="{0D108BD9-81ED-4DB2-BD59-A6C34878D82A}">
                    <a16:rowId xmlns:a16="http://schemas.microsoft.com/office/drawing/2014/main" val="10004"/>
                  </a:ext>
                </a:extLst>
              </a:tr>
              <a:tr h="464932">
                <a:tc>
                  <a:txBody>
                    <a:bodyPr/>
                    <a:lstStyle/>
                    <a:p>
                      <a:r>
                        <a:rPr lang="cs-CZ" dirty="0"/>
                        <a:t>Tekutiny</a:t>
                      </a:r>
                    </a:p>
                  </a:txBody>
                  <a:tcPr/>
                </a:tc>
                <a:tc>
                  <a:txBody>
                    <a:bodyPr/>
                    <a:lstStyle/>
                    <a:p>
                      <a:r>
                        <a:rPr lang="cs-CZ" dirty="0"/>
                        <a:t>Bolus 20mg/kg</a:t>
                      </a:r>
                      <a:r>
                        <a:rPr lang="cs-CZ" baseline="0" dirty="0"/>
                        <a:t> FR 1/1 (izotonického roztoku)</a:t>
                      </a:r>
                      <a:endParaRPr lang="cs-CZ" dirty="0"/>
                    </a:p>
                  </a:txBody>
                  <a:tcPr/>
                </a:tc>
                <a:extLst>
                  <a:ext uri="{0D108BD9-81ED-4DB2-BD59-A6C34878D82A}">
                    <a16:rowId xmlns:a16="http://schemas.microsoft.com/office/drawing/2014/main" val="10005"/>
                  </a:ext>
                </a:extLst>
              </a:tr>
              <a:tr h="464932">
                <a:tc>
                  <a:txBody>
                    <a:bodyPr/>
                    <a:lstStyle/>
                    <a:p>
                      <a:r>
                        <a:rPr lang="cs-CZ" dirty="0" err="1"/>
                        <a:t>Bronchodilatancia</a:t>
                      </a:r>
                      <a:endParaRPr lang="cs-CZ" dirty="0"/>
                    </a:p>
                  </a:txBody>
                  <a:tcPr/>
                </a:tc>
                <a:tc>
                  <a:txBody>
                    <a:bodyPr/>
                    <a:lstStyle/>
                    <a:p>
                      <a:r>
                        <a:rPr lang="cs-CZ" dirty="0" err="1"/>
                        <a:t>Salbutamol</a:t>
                      </a:r>
                      <a:r>
                        <a:rPr lang="cs-CZ" dirty="0"/>
                        <a:t> 2-3vdechy přes </a:t>
                      </a:r>
                      <a:r>
                        <a:rPr lang="cs-CZ" dirty="0" err="1"/>
                        <a:t>spacer</a:t>
                      </a:r>
                      <a:r>
                        <a:rPr lang="cs-CZ" dirty="0"/>
                        <a:t> inhalačně</a:t>
                      </a:r>
                    </a:p>
                  </a:txBody>
                  <a:tcPr/>
                </a:tc>
                <a:extLst>
                  <a:ext uri="{0D108BD9-81ED-4DB2-BD59-A6C34878D82A}">
                    <a16:rowId xmlns:a16="http://schemas.microsoft.com/office/drawing/2014/main" val="10006"/>
                  </a:ext>
                </a:extLst>
              </a:tr>
              <a:tr h="464932">
                <a:tc>
                  <a:txBody>
                    <a:bodyPr/>
                    <a:lstStyle/>
                    <a:p>
                      <a:r>
                        <a:rPr lang="cs-CZ" dirty="0"/>
                        <a:t>Antihistaminika</a:t>
                      </a:r>
                    </a:p>
                  </a:txBody>
                  <a:tcPr/>
                </a:tc>
                <a:tc>
                  <a:txBody>
                    <a:bodyPr/>
                    <a:lstStyle/>
                    <a:p>
                      <a:r>
                        <a:rPr lang="cs-CZ" dirty="0" err="1"/>
                        <a:t>Dithiaden</a:t>
                      </a:r>
                      <a:r>
                        <a:rPr lang="cs-CZ" baseline="0" dirty="0"/>
                        <a:t> 0,5-2mg i.v.</a:t>
                      </a:r>
                    </a:p>
                  </a:txBody>
                  <a:tcPr/>
                </a:tc>
                <a:extLst>
                  <a:ext uri="{0D108BD9-81ED-4DB2-BD59-A6C34878D82A}">
                    <a16:rowId xmlns:a16="http://schemas.microsoft.com/office/drawing/2014/main" val="10007"/>
                  </a:ext>
                </a:extLst>
              </a:tr>
              <a:tr h="464932">
                <a:tc>
                  <a:txBody>
                    <a:bodyPr/>
                    <a:lstStyle/>
                    <a:p>
                      <a:r>
                        <a:rPr lang="cs-CZ" dirty="0"/>
                        <a:t>Kortikoidy</a:t>
                      </a:r>
                    </a:p>
                  </a:txBody>
                  <a:tcPr/>
                </a:tc>
                <a:tc>
                  <a:txBody>
                    <a:bodyPr/>
                    <a:lstStyle/>
                    <a:p>
                      <a:r>
                        <a:rPr lang="cs-CZ" dirty="0" err="1"/>
                        <a:t>Methylprednisolon</a:t>
                      </a:r>
                      <a:r>
                        <a:rPr lang="cs-CZ" baseline="0" dirty="0"/>
                        <a:t> 1mg/kg (</a:t>
                      </a:r>
                      <a:r>
                        <a:rPr lang="cs-CZ" baseline="0" dirty="0" err="1"/>
                        <a:t>max</a:t>
                      </a:r>
                      <a:r>
                        <a:rPr lang="cs-CZ" baseline="0" dirty="0"/>
                        <a:t> 125mg) i.v.</a:t>
                      </a:r>
                      <a:endParaRPr lang="cs-CZ" dirty="0"/>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5D054A-56DA-D385-E4CA-005F34AE048B}"/>
              </a:ext>
            </a:extLst>
          </p:cNvPr>
          <p:cNvSpPr>
            <a:spLocks noGrp="1"/>
          </p:cNvSpPr>
          <p:nvPr>
            <p:ph type="title"/>
          </p:nvPr>
        </p:nvSpPr>
        <p:spPr/>
        <p:txBody>
          <a:bodyPr/>
          <a:lstStyle/>
          <a:p>
            <a:r>
              <a:rPr lang="cs-CZ" dirty="0"/>
              <a:t>Preventivní prohlídky</a:t>
            </a:r>
          </a:p>
        </p:txBody>
      </p:sp>
      <p:sp>
        <p:nvSpPr>
          <p:cNvPr id="3" name="Zástupný obsah 2">
            <a:extLst>
              <a:ext uri="{FF2B5EF4-FFF2-40B4-BE49-F238E27FC236}">
                <a16:creationId xmlns:a16="http://schemas.microsoft.com/office/drawing/2014/main" id="{22F4816D-DD71-B32B-A5FD-42DE060C4DAD}"/>
              </a:ext>
            </a:extLst>
          </p:cNvPr>
          <p:cNvSpPr>
            <a:spLocks noGrp="1"/>
          </p:cNvSpPr>
          <p:nvPr>
            <p:ph idx="1"/>
          </p:nvPr>
        </p:nvSpPr>
        <p:spPr/>
        <p:txBody>
          <a:bodyPr/>
          <a:lstStyle/>
          <a:p>
            <a:r>
              <a:rPr lang="cs-CZ" dirty="0"/>
              <a:t>Prevence</a:t>
            </a:r>
          </a:p>
          <a:p>
            <a:pPr marL="514350" indent="-514350">
              <a:buFont typeface="+mj-lt"/>
              <a:buAutoNum type="arabicPeriod"/>
            </a:pPr>
            <a:r>
              <a:rPr lang="cs-CZ" dirty="0"/>
              <a:t>Primární – předcházení onemocnění (očkování)</a:t>
            </a:r>
          </a:p>
          <a:p>
            <a:pPr marL="514350" indent="-514350">
              <a:buFont typeface="+mj-lt"/>
              <a:buAutoNum type="arabicPeriod"/>
            </a:pPr>
            <a:r>
              <a:rPr lang="cs-CZ" dirty="0"/>
              <a:t>Sekundární – včasné odhalení onemocnění (screeningy)</a:t>
            </a:r>
          </a:p>
          <a:p>
            <a:pPr marL="514350" indent="-514350">
              <a:buFont typeface="+mj-lt"/>
              <a:buAutoNum type="arabicPeriod"/>
            </a:pPr>
            <a:r>
              <a:rPr lang="cs-CZ" dirty="0"/>
              <a:t>Terciární – minimalizace následků onemocnění (odborné dispenzarizace)</a:t>
            </a:r>
          </a:p>
          <a:p>
            <a:pPr marL="0" indent="0">
              <a:buNone/>
            </a:pPr>
            <a:r>
              <a:rPr lang="cs-CZ" dirty="0"/>
              <a:t>Rozsah preventivních prohlídek u PLDD je dán zákonem, celkově 19 prohlídek, specifika dle věku, očkování, odběry, screeningy </a:t>
            </a:r>
          </a:p>
        </p:txBody>
      </p:sp>
    </p:spTree>
    <p:extLst>
      <p:ext uri="{BB962C8B-B14F-4D97-AF65-F5344CB8AC3E}">
        <p14:creationId xmlns:p14="http://schemas.microsoft.com/office/powerpoint/2010/main" val="261646274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Cizí těleso v dýchacích cestách</a:t>
            </a:r>
          </a:p>
        </p:txBody>
      </p:sp>
      <p:sp>
        <p:nvSpPr>
          <p:cNvPr id="3" name="Zástupný symbol pro obsah 2"/>
          <p:cNvSpPr>
            <a:spLocks noGrp="1"/>
          </p:cNvSpPr>
          <p:nvPr>
            <p:ph idx="1"/>
          </p:nvPr>
        </p:nvSpPr>
        <p:spPr/>
        <p:txBody>
          <a:bodyPr>
            <a:normAutofit fontScale="85000" lnSpcReduction="20000"/>
          </a:bodyPr>
          <a:lstStyle/>
          <a:p>
            <a:r>
              <a:rPr lang="cs-CZ" dirty="0"/>
              <a:t>Aspirace pevného tělesa, tekutiny, plynu nebo emulze do DC</a:t>
            </a:r>
          </a:p>
          <a:p>
            <a:r>
              <a:rPr lang="cs-CZ" dirty="0"/>
              <a:t>Částečná či úplná obturace DC</a:t>
            </a:r>
          </a:p>
          <a:p>
            <a:r>
              <a:rPr lang="cs-CZ" dirty="0"/>
              <a:t>Riziko zánětu</a:t>
            </a:r>
          </a:p>
          <a:p>
            <a:r>
              <a:rPr lang="cs-CZ" dirty="0"/>
              <a:t>Nejčastěji do 3let věku</a:t>
            </a:r>
          </a:p>
          <a:p>
            <a:pPr>
              <a:buNone/>
            </a:pPr>
            <a:endParaRPr lang="cs-CZ" dirty="0"/>
          </a:p>
          <a:p>
            <a:pPr>
              <a:buNone/>
            </a:pPr>
            <a:r>
              <a:rPr lang="cs-CZ" dirty="0"/>
              <a:t>Co děti aspirují?</a:t>
            </a:r>
          </a:p>
          <a:p>
            <a:pPr>
              <a:buNone/>
            </a:pPr>
            <a:r>
              <a:rPr lang="cs-CZ" dirty="0"/>
              <a:t>MM, stravu, korálky, mince, oříšky, luštěniny, zvratky</a:t>
            </a:r>
          </a:p>
          <a:p>
            <a:pPr>
              <a:buNone/>
            </a:pPr>
            <a:endParaRPr lang="cs-CZ" dirty="0"/>
          </a:p>
          <a:p>
            <a:pPr>
              <a:buNone/>
            </a:pPr>
            <a:r>
              <a:rPr lang="cs-CZ" dirty="0"/>
              <a:t>Typická anamnéza?</a:t>
            </a:r>
          </a:p>
          <a:p>
            <a:pPr>
              <a:buNone/>
            </a:pPr>
            <a:r>
              <a:rPr lang="cs-CZ" dirty="0"/>
              <a:t>Kašle při pití, jídle, CT při hře, smíchu pláči v ruce, náhlý rozvoj dušnosti, usilovný kašel až cyanóza, bolest na hrudi, tachypnoe, apnoe, bezvědomí</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Cizí těleso v DC - PNP</a:t>
            </a:r>
          </a:p>
        </p:txBody>
      </p:sp>
      <p:sp>
        <p:nvSpPr>
          <p:cNvPr id="3" name="Zástupný symbol pro obsah 2"/>
          <p:cNvSpPr>
            <a:spLocks noGrp="1"/>
          </p:cNvSpPr>
          <p:nvPr>
            <p:ph idx="1"/>
          </p:nvPr>
        </p:nvSpPr>
        <p:spPr/>
        <p:txBody>
          <a:bodyPr/>
          <a:lstStyle/>
          <a:p>
            <a:r>
              <a:rPr lang="cs-CZ" dirty="0"/>
              <a:t>Nutit dítě ke kašli, údery mezi lopatky, </a:t>
            </a:r>
            <a:r>
              <a:rPr lang="cs-CZ" dirty="0" err="1"/>
              <a:t>Heimlichův</a:t>
            </a:r>
            <a:r>
              <a:rPr lang="cs-CZ" dirty="0"/>
              <a:t> manévr, </a:t>
            </a:r>
            <a:r>
              <a:rPr lang="cs-CZ" dirty="0" err="1"/>
              <a:t>ev.prodechnutí</a:t>
            </a:r>
            <a:r>
              <a:rPr lang="cs-CZ" dirty="0"/>
              <a:t> a posunutí CT nejčastěji do P bronchu</a:t>
            </a:r>
          </a:p>
          <a:p>
            <a:r>
              <a:rPr lang="cs-CZ" dirty="0"/>
              <a:t>Při </a:t>
            </a:r>
            <a:r>
              <a:rPr lang="cs-CZ" dirty="0" err="1"/>
              <a:t>bezděší</a:t>
            </a:r>
            <a:r>
              <a:rPr lang="cs-CZ" dirty="0"/>
              <a:t> zahájit KPR </a:t>
            </a:r>
            <a:r>
              <a:rPr lang="cs-CZ" dirty="0" err="1"/>
              <a:t>vč.intubace</a:t>
            </a:r>
            <a:r>
              <a:rPr lang="cs-CZ" dirty="0"/>
              <a:t>/</a:t>
            </a:r>
            <a:r>
              <a:rPr lang="cs-CZ" dirty="0" err="1"/>
              <a:t>koniotomie</a:t>
            </a:r>
            <a:endParaRPr lang="cs-CZ" dirty="0"/>
          </a:p>
          <a:p>
            <a:r>
              <a:rPr lang="cs-CZ" dirty="0"/>
              <a:t>Kontrola VF</a:t>
            </a:r>
          </a:p>
          <a:p>
            <a:r>
              <a:rPr lang="cs-CZ" dirty="0"/>
              <a:t>V nemocnici endoskopické odstranění CT - bronchoskopie</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cizí těleso v DC 1.jpg"/>
          <p:cNvPicPr>
            <a:picLocks noGrp="1" noChangeAspect="1"/>
          </p:cNvPicPr>
          <p:nvPr>
            <p:ph idx="1"/>
          </p:nvPr>
        </p:nvPicPr>
        <p:blipFill>
          <a:blip r:embed="rId2"/>
          <a:stretch>
            <a:fillRect/>
          </a:stretch>
        </p:blipFill>
        <p:spPr>
          <a:xfrm>
            <a:off x="1261214" y="1450200"/>
            <a:ext cx="2005761" cy="4525963"/>
          </a:xfrm>
        </p:spPr>
      </p:pic>
      <p:pic>
        <p:nvPicPr>
          <p:cNvPr id="5" name="Obrázek 4" descr="cizí těleso v DC.jpg"/>
          <p:cNvPicPr>
            <a:picLocks noChangeAspect="1"/>
          </p:cNvPicPr>
          <p:nvPr/>
        </p:nvPicPr>
        <p:blipFill>
          <a:blip r:embed="rId3"/>
          <a:stretch>
            <a:fillRect/>
          </a:stretch>
        </p:blipFill>
        <p:spPr>
          <a:xfrm>
            <a:off x="0" y="0"/>
            <a:ext cx="4828190" cy="6858000"/>
          </a:xfrm>
          <a:prstGeom prst="rect">
            <a:avLst/>
          </a:prstGeom>
        </p:spPr>
      </p:pic>
      <p:pic>
        <p:nvPicPr>
          <p:cNvPr id="6" name="Obrázek 5" descr="cizí těleso v DC 1.jpg"/>
          <p:cNvPicPr>
            <a:picLocks noChangeAspect="1"/>
          </p:cNvPicPr>
          <p:nvPr/>
        </p:nvPicPr>
        <p:blipFill>
          <a:blip r:embed="rId2"/>
          <a:stretch>
            <a:fillRect/>
          </a:stretch>
        </p:blipFill>
        <p:spPr>
          <a:xfrm rot="16200000">
            <a:off x="6926172" y="-308344"/>
            <a:ext cx="3039245" cy="6858000"/>
          </a:xfrm>
          <a:prstGeom prst="rect">
            <a:avLst/>
          </a:prstGeom>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Cizí těleso v GIT</a:t>
            </a:r>
          </a:p>
        </p:txBody>
      </p:sp>
      <p:sp>
        <p:nvSpPr>
          <p:cNvPr id="3" name="Zástupný symbol pro obsah 2"/>
          <p:cNvSpPr>
            <a:spLocks noGrp="1"/>
          </p:cNvSpPr>
          <p:nvPr>
            <p:ph idx="1"/>
          </p:nvPr>
        </p:nvSpPr>
        <p:spPr/>
        <p:txBody>
          <a:bodyPr>
            <a:normAutofit lnSpcReduction="10000"/>
          </a:bodyPr>
          <a:lstStyle/>
          <a:p>
            <a:r>
              <a:rPr lang="cs-CZ" dirty="0"/>
              <a:t>Nejčastěji kojenci/batolata – ze zvědavosti</a:t>
            </a:r>
          </a:p>
          <a:p>
            <a:r>
              <a:rPr lang="cs-CZ" dirty="0"/>
              <a:t>Adolescenti – sázky, sebepoškozování</a:t>
            </a:r>
          </a:p>
          <a:p>
            <a:r>
              <a:rPr lang="cs-CZ" dirty="0"/>
              <a:t>Mentálně postižené děti</a:t>
            </a:r>
          </a:p>
          <a:p>
            <a:r>
              <a:rPr lang="cs-CZ" dirty="0"/>
              <a:t>Většina těles není nebezpečná a ani se o požití neví, spontánně odejdou stolicí</a:t>
            </a:r>
          </a:p>
          <a:p>
            <a:r>
              <a:rPr lang="cs-CZ" dirty="0"/>
              <a:t>Jiná jsou nebezpečná stran – velikosti (zaklínění v jícnu, tlakové nekrózy), leptání (baterie), poranění GIT (baterie-dle nabití), perforace GIT (2 a více magnetů, </a:t>
            </a:r>
            <a:r>
              <a:rPr lang="cs-CZ"/>
              <a:t>disková baterie v jícnu) </a:t>
            </a:r>
            <a:r>
              <a:rPr lang="cs-CZ" dirty="0"/>
              <a:t>také u ostrých/hrotnatých těles</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Cizí těleso v GIT</a:t>
            </a:r>
          </a:p>
        </p:txBody>
      </p:sp>
      <p:sp>
        <p:nvSpPr>
          <p:cNvPr id="3" name="Zástupný symbol pro obsah 2"/>
          <p:cNvSpPr>
            <a:spLocks noGrp="1"/>
          </p:cNvSpPr>
          <p:nvPr>
            <p:ph idx="1"/>
          </p:nvPr>
        </p:nvSpPr>
        <p:spPr/>
        <p:txBody>
          <a:bodyPr/>
          <a:lstStyle/>
          <a:p>
            <a:r>
              <a:rPr lang="cs-CZ" dirty="0"/>
              <a:t>Anamnéza – jaké těleso (materiál, ostrost, velikost), kdy, u baterií stav (vybité/nabité), poslední per os příjem</a:t>
            </a:r>
          </a:p>
          <a:p>
            <a:r>
              <a:rPr lang="cs-CZ" dirty="0"/>
              <a:t>Příznaky – </a:t>
            </a:r>
            <a:r>
              <a:rPr lang="cs-CZ" dirty="0" err="1"/>
              <a:t>hypersalivace</a:t>
            </a:r>
            <a:r>
              <a:rPr lang="cs-CZ" dirty="0"/>
              <a:t>, dysfonie, </a:t>
            </a:r>
            <a:r>
              <a:rPr lang="cs-CZ" dirty="0" err="1"/>
              <a:t>stridor</a:t>
            </a:r>
            <a:r>
              <a:rPr lang="cs-CZ" dirty="0"/>
              <a:t>, dysfagie, bolestivý kašel, bolest za sternem, nauzea až zvracení</a:t>
            </a:r>
          </a:p>
          <a:p>
            <a:r>
              <a:rPr lang="cs-CZ" dirty="0"/>
              <a:t>PNP – </a:t>
            </a:r>
            <a:r>
              <a:rPr lang="cs-CZ" dirty="0" err="1"/>
              <a:t>monitorace</a:t>
            </a:r>
            <a:r>
              <a:rPr lang="cs-CZ" dirty="0"/>
              <a:t> VF, zvýšená poloha, zajištění PŽK, nic per os!</a:t>
            </a:r>
          </a:p>
          <a:p>
            <a:r>
              <a:rPr lang="cs-CZ" dirty="0"/>
              <a:t>Transport na pracoviště se zajištěnou endoskopickou službou</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920E7A-349E-36B3-8B66-B484C666A13F}"/>
              </a:ext>
            </a:extLst>
          </p:cNvPr>
          <p:cNvSpPr>
            <a:spLocks noGrp="1"/>
          </p:cNvSpPr>
          <p:nvPr>
            <p:ph type="title"/>
          </p:nvPr>
        </p:nvSpPr>
        <p:spPr/>
        <p:txBody>
          <a:bodyPr/>
          <a:lstStyle/>
          <a:p>
            <a:r>
              <a:rPr lang="cs-CZ" dirty="0"/>
              <a:t>Resuscitace</a:t>
            </a:r>
          </a:p>
        </p:txBody>
      </p:sp>
      <p:sp>
        <p:nvSpPr>
          <p:cNvPr id="3" name="Zástupný obsah 2">
            <a:extLst>
              <a:ext uri="{FF2B5EF4-FFF2-40B4-BE49-F238E27FC236}">
                <a16:creationId xmlns:a16="http://schemas.microsoft.com/office/drawing/2014/main" id="{7C24EE1B-4E3D-1ED9-9A55-CF0149543301}"/>
              </a:ext>
            </a:extLst>
          </p:cNvPr>
          <p:cNvSpPr>
            <a:spLocks noGrp="1"/>
          </p:cNvSpPr>
          <p:nvPr>
            <p:ph idx="1"/>
          </p:nvPr>
        </p:nvSpPr>
        <p:spPr/>
        <p:txBody>
          <a:bodyPr>
            <a:normAutofit fontScale="92500" lnSpcReduction="20000"/>
          </a:bodyPr>
          <a:lstStyle/>
          <a:p>
            <a:r>
              <a:rPr lang="cs-CZ" dirty="0"/>
              <a:t>Srdeční zástava 2% všech </a:t>
            </a:r>
            <a:r>
              <a:rPr lang="cs-CZ" dirty="0" err="1"/>
              <a:t>mimonemocničních</a:t>
            </a:r>
            <a:r>
              <a:rPr lang="cs-CZ" dirty="0"/>
              <a:t> zástav</a:t>
            </a:r>
          </a:p>
          <a:p>
            <a:r>
              <a:rPr lang="cs-CZ" dirty="0"/>
              <a:t>Rozdělení dle věku pro účely resuscitace</a:t>
            </a:r>
          </a:p>
          <a:p>
            <a:pPr marL="514350" indent="-514350">
              <a:buFont typeface="+mj-lt"/>
              <a:buAutoNum type="arabicPeriod"/>
            </a:pPr>
            <a:r>
              <a:rPr lang="cs-CZ" dirty="0"/>
              <a:t>Novorozenec těsně po porodu</a:t>
            </a:r>
          </a:p>
          <a:p>
            <a:pPr marL="514350" indent="-514350">
              <a:buFont typeface="+mj-lt"/>
              <a:buAutoNum type="arabicPeriod"/>
            </a:pPr>
            <a:r>
              <a:rPr lang="cs-CZ" dirty="0"/>
              <a:t>Kojenec – dítě do 1 roku, </a:t>
            </a:r>
            <a:r>
              <a:rPr lang="cs-CZ" dirty="0" err="1"/>
              <a:t>vč.novorozenců</a:t>
            </a:r>
            <a:r>
              <a:rPr lang="cs-CZ" dirty="0"/>
              <a:t>, u nichž proběhla poporodní adaptace</a:t>
            </a:r>
          </a:p>
          <a:p>
            <a:pPr marL="514350" indent="-514350">
              <a:buFont typeface="+mj-lt"/>
              <a:buAutoNum type="arabicPeriod"/>
            </a:pPr>
            <a:r>
              <a:rPr lang="cs-CZ" dirty="0"/>
              <a:t>Větší dítě - do nástupu puberty</a:t>
            </a:r>
          </a:p>
          <a:p>
            <a:pPr marL="514350" indent="-514350">
              <a:buFont typeface="+mj-lt"/>
              <a:buAutoNum type="arabicPeriod"/>
            </a:pPr>
            <a:r>
              <a:rPr lang="cs-CZ" dirty="0"/>
              <a:t>Adolescent – lze použít dětský i dospělý algoritmus</a:t>
            </a:r>
          </a:p>
          <a:p>
            <a:pPr>
              <a:buNone/>
            </a:pPr>
            <a:r>
              <a:rPr lang="cs-CZ" dirty="0"/>
              <a:t>Odhad hmotnosti - dítě váží při narození cca 3kg, v 6m 6kg, v 1 roce 10kg, dále:</a:t>
            </a:r>
          </a:p>
          <a:p>
            <a:pPr>
              <a:buNone/>
            </a:pPr>
            <a:r>
              <a:rPr lang="cs-CZ" dirty="0"/>
              <a:t>Hmotnost dítěte (kg) = (věk dítěte v letech + 4) X 2</a:t>
            </a:r>
          </a:p>
          <a:p>
            <a:pPr marL="514350" indent="-514350">
              <a:buNone/>
            </a:pPr>
            <a:endParaRPr lang="cs-CZ" dirty="0"/>
          </a:p>
        </p:txBody>
      </p:sp>
    </p:spTree>
    <p:extLst>
      <p:ext uri="{BB962C8B-B14F-4D97-AF65-F5344CB8AC3E}">
        <p14:creationId xmlns:p14="http://schemas.microsoft.com/office/powerpoint/2010/main" val="225046369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890774"/>
          </a:xfrm>
        </p:spPr>
        <p:txBody>
          <a:bodyPr>
            <a:normAutofit fontScale="90000"/>
          </a:bodyPr>
          <a:lstStyle/>
          <a:p>
            <a:r>
              <a:rPr lang="cs-CZ" dirty="0" err="1"/>
              <a:t>Zákl.anatomické</a:t>
            </a:r>
            <a:r>
              <a:rPr lang="cs-CZ" dirty="0"/>
              <a:t> a fyziologické odlišnosti dle věku</a:t>
            </a:r>
          </a:p>
        </p:txBody>
      </p:sp>
      <p:sp>
        <p:nvSpPr>
          <p:cNvPr id="3" name="Zástupný symbol pro obsah 2"/>
          <p:cNvSpPr>
            <a:spLocks noGrp="1"/>
          </p:cNvSpPr>
          <p:nvPr>
            <p:ph idx="1"/>
          </p:nvPr>
        </p:nvSpPr>
        <p:spPr>
          <a:xfrm>
            <a:off x="161365" y="3276604"/>
            <a:ext cx="2492188" cy="614079"/>
          </a:xfrm>
        </p:spPr>
        <p:txBody>
          <a:bodyPr/>
          <a:lstStyle/>
          <a:p>
            <a:pPr>
              <a:buNone/>
            </a:pPr>
            <a:r>
              <a:rPr lang="cs-CZ" dirty="0"/>
              <a:t>Dýchací cesty</a:t>
            </a:r>
          </a:p>
          <a:p>
            <a:pPr>
              <a:buNone/>
            </a:pPr>
            <a:endParaRPr lang="cs-CZ" dirty="0"/>
          </a:p>
        </p:txBody>
      </p:sp>
      <p:graphicFrame>
        <p:nvGraphicFramePr>
          <p:cNvPr id="4" name="Tabulka 3"/>
          <p:cNvGraphicFramePr>
            <a:graphicFrameLocks noGrp="1"/>
          </p:cNvGraphicFramePr>
          <p:nvPr/>
        </p:nvGraphicFramePr>
        <p:xfrm>
          <a:off x="2823884" y="1137052"/>
          <a:ext cx="8794376" cy="5335466"/>
        </p:xfrm>
        <a:graphic>
          <a:graphicData uri="http://schemas.openxmlformats.org/drawingml/2006/table">
            <a:tbl>
              <a:tblPr firstRow="1" bandRow="1">
                <a:tableStyleId>{5C22544A-7EE6-4342-B048-85BDC9FD1C3A}</a:tableStyleId>
              </a:tblPr>
              <a:tblGrid>
                <a:gridCol w="2167675">
                  <a:extLst>
                    <a:ext uri="{9D8B030D-6E8A-4147-A177-3AD203B41FA5}">
                      <a16:colId xmlns:a16="http://schemas.microsoft.com/office/drawing/2014/main" val="20000"/>
                    </a:ext>
                  </a:extLst>
                </a:gridCol>
                <a:gridCol w="3695240">
                  <a:extLst>
                    <a:ext uri="{9D8B030D-6E8A-4147-A177-3AD203B41FA5}">
                      <a16:colId xmlns:a16="http://schemas.microsoft.com/office/drawing/2014/main" val="20001"/>
                    </a:ext>
                  </a:extLst>
                </a:gridCol>
                <a:gridCol w="2931461">
                  <a:extLst>
                    <a:ext uri="{9D8B030D-6E8A-4147-A177-3AD203B41FA5}">
                      <a16:colId xmlns:a16="http://schemas.microsoft.com/office/drawing/2014/main" val="20002"/>
                    </a:ext>
                  </a:extLst>
                </a:gridCol>
              </a:tblGrid>
              <a:tr h="282432">
                <a:tc>
                  <a:txBody>
                    <a:bodyPr/>
                    <a:lstStyle/>
                    <a:p>
                      <a:pPr algn="ctr"/>
                      <a:endParaRPr lang="cs-CZ" sz="1400" dirty="0"/>
                    </a:p>
                  </a:txBody>
                  <a:tcPr marL="74121" marR="74121" marT="37063" marB="37063"/>
                </a:tc>
                <a:tc>
                  <a:txBody>
                    <a:bodyPr/>
                    <a:lstStyle/>
                    <a:p>
                      <a:r>
                        <a:rPr lang="cs-CZ" sz="1400" dirty="0"/>
                        <a:t>Rozdíl</a:t>
                      </a:r>
                    </a:p>
                  </a:txBody>
                  <a:tcPr marL="74121" marR="74121" marT="37063" marB="37063"/>
                </a:tc>
                <a:tc>
                  <a:txBody>
                    <a:bodyPr/>
                    <a:lstStyle/>
                    <a:p>
                      <a:r>
                        <a:rPr lang="cs-CZ" sz="1400" dirty="0"/>
                        <a:t>Důsledek</a:t>
                      </a:r>
                    </a:p>
                  </a:txBody>
                  <a:tcPr marL="74121" marR="74121" marT="37063" marB="37063"/>
                </a:tc>
                <a:extLst>
                  <a:ext uri="{0D108BD9-81ED-4DB2-BD59-A6C34878D82A}">
                    <a16:rowId xmlns:a16="http://schemas.microsoft.com/office/drawing/2014/main" val="10000"/>
                  </a:ext>
                </a:extLst>
              </a:tr>
              <a:tr h="721140">
                <a:tc rowSpan="4">
                  <a:txBody>
                    <a:bodyPr/>
                    <a:lstStyle/>
                    <a:p>
                      <a:pPr algn="ctr"/>
                      <a:r>
                        <a:rPr lang="cs-CZ" sz="1400" dirty="0"/>
                        <a:t>Kojenci</a:t>
                      </a:r>
                    </a:p>
                  </a:txBody>
                  <a:tcPr marL="74121" marR="74121" marT="37063" marB="37063"/>
                </a:tc>
                <a:tc>
                  <a:txBody>
                    <a:bodyPr/>
                    <a:lstStyle/>
                    <a:p>
                      <a:r>
                        <a:rPr lang="cs-CZ" sz="1400" dirty="0"/>
                        <a:t>Velká hlava</a:t>
                      </a:r>
                    </a:p>
                    <a:p>
                      <a:r>
                        <a:rPr lang="cs-CZ" sz="1400" dirty="0"/>
                        <a:t>Krátký</a:t>
                      </a:r>
                      <a:r>
                        <a:rPr lang="cs-CZ" sz="1400" baseline="0" dirty="0"/>
                        <a:t> krk</a:t>
                      </a:r>
                    </a:p>
                    <a:p>
                      <a:r>
                        <a:rPr lang="cs-CZ" sz="1400" baseline="0" dirty="0"/>
                        <a:t>Velký jazyk</a:t>
                      </a:r>
                      <a:endParaRPr lang="cs-CZ" sz="1400" dirty="0"/>
                    </a:p>
                  </a:txBody>
                  <a:tcPr marL="74121" marR="74121" marT="37063" marB="37063"/>
                </a:tc>
                <a:tc>
                  <a:txBody>
                    <a:bodyPr/>
                    <a:lstStyle/>
                    <a:p>
                      <a:r>
                        <a:rPr lang="cs-CZ" sz="1400" dirty="0"/>
                        <a:t>Pro otevření</a:t>
                      </a:r>
                      <a:r>
                        <a:rPr lang="cs-CZ" sz="1400" baseline="0" dirty="0"/>
                        <a:t> DC neutrální poloha hlavy</a:t>
                      </a:r>
                      <a:endParaRPr lang="cs-CZ" sz="1400" dirty="0"/>
                    </a:p>
                  </a:txBody>
                  <a:tcPr marL="74121" marR="74121" marT="37063" marB="37063"/>
                </a:tc>
                <a:extLst>
                  <a:ext uri="{0D108BD9-81ED-4DB2-BD59-A6C34878D82A}">
                    <a16:rowId xmlns:a16="http://schemas.microsoft.com/office/drawing/2014/main" val="10001"/>
                  </a:ext>
                </a:extLst>
              </a:tr>
              <a:tr h="721140">
                <a:tc vMerge="1">
                  <a:txBody>
                    <a:bodyPr/>
                    <a:lstStyle/>
                    <a:p>
                      <a:endParaRPr lang="cs-CZ" dirty="0"/>
                    </a:p>
                  </a:txBody>
                  <a:tcPr/>
                </a:tc>
                <a:tc>
                  <a:txBody>
                    <a:bodyPr/>
                    <a:lstStyle/>
                    <a:p>
                      <a:r>
                        <a:rPr lang="cs-CZ" sz="1400" dirty="0"/>
                        <a:t>Snadno stlačitelné měkké</a:t>
                      </a:r>
                      <a:r>
                        <a:rPr lang="cs-CZ" sz="1400" baseline="0" dirty="0"/>
                        <a:t> spodiny úst</a:t>
                      </a:r>
                      <a:endParaRPr lang="cs-CZ" sz="1400" dirty="0"/>
                    </a:p>
                  </a:txBody>
                  <a:tcPr marL="74121" marR="74121" marT="37063" marB="37063"/>
                </a:tc>
                <a:tc>
                  <a:txBody>
                    <a:bodyPr/>
                    <a:lstStyle/>
                    <a:p>
                      <a:r>
                        <a:rPr lang="cs-CZ" sz="1400" dirty="0"/>
                        <a:t>Možná obstrukce tlakem prstů při ventilaci pomocí SRV s maskou</a:t>
                      </a:r>
                    </a:p>
                  </a:txBody>
                  <a:tcPr marL="74121" marR="74121" marT="37063" marB="37063"/>
                </a:tc>
                <a:extLst>
                  <a:ext uri="{0D108BD9-81ED-4DB2-BD59-A6C34878D82A}">
                    <a16:rowId xmlns:a16="http://schemas.microsoft.com/office/drawing/2014/main" val="10002"/>
                  </a:ext>
                </a:extLst>
              </a:tr>
              <a:tr h="721140">
                <a:tc vMerge="1">
                  <a:txBody>
                    <a:bodyPr/>
                    <a:lstStyle/>
                    <a:p>
                      <a:endParaRPr lang="cs-CZ" dirty="0"/>
                    </a:p>
                  </a:txBody>
                  <a:tcPr/>
                </a:tc>
                <a:tc>
                  <a:txBody>
                    <a:bodyPr/>
                    <a:lstStyle/>
                    <a:p>
                      <a:r>
                        <a:rPr lang="cs-CZ" sz="1400" dirty="0"/>
                        <a:t>Dýchání nosem</a:t>
                      </a:r>
                    </a:p>
                  </a:txBody>
                  <a:tcPr marL="74121" marR="74121" marT="37063" marB="37063"/>
                </a:tc>
                <a:tc>
                  <a:txBody>
                    <a:bodyPr/>
                    <a:lstStyle/>
                    <a:p>
                      <a:r>
                        <a:rPr lang="cs-CZ" sz="1400" dirty="0"/>
                        <a:t>Obstrukce nosu (sekret, překážky, NGS) může vést k </a:t>
                      </a:r>
                      <a:r>
                        <a:rPr lang="cs-CZ" sz="1400" dirty="0" err="1"/>
                        <a:t>respir.selhání</a:t>
                      </a:r>
                      <a:endParaRPr lang="cs-CZ" sz="1400" dirty="0"/>
                    </a:p>
                  </a:txBody>
                  <a:tcPr marL="74121" marR="74121" marT="37063" marB="37063"/>
                </a:tc>
                <a:extLst>
                  <a:ext uri="{0D108BD9-81ED-4DB2-BD59-A6C34878D82A}">
                    <a16:rowId xmlns:a16="http://schemas.microsoft.com/office/drawing/2014/main" val="10003"/>
                  </a:ext>
                </a:extLst>
              </a:tr>
              <a:tr h="501786">
                <a:tc vMerge="1">
                  <a:txBody>
                    <a:bodyPr/>
                    <a:lstStyle/>
                    <a:p>
                      <a:endParaRPr lang="cs-CZ" dirty="0"/>
                    </a:p>
                  </a:txBody>
                  <a:tcPr/>
                </a:tc>
                <a:tc>
                  <a:txBody>
                    <a:bodyPr/>
                    <a:lstStyle/>
                    <a:p>
                      <a:r>
                        <a:rPr lang="cs-CZ" sz="1400" dirty="0"/>
                        <a:t>Hrtan u C2</a:t>
                      </a:r>
                    </a:p>
                    <a:p>
                      <a:r>
                        <a:rPr lang="cs-CZ" sz="1400" dirty="0" err="1"/>
                        <a:t>Epiglotis</a:t>
                      </a:r>
                      <a:r>
                        <a:rPr lang="cs-CZ" sz="1400" baseline="0" dirty="0"/>
                        <a:t> 45</a:t>
                      </a:r>
                      <a:r>
                        <a:rPr lang="cs-CZ" sz="1400" b="0" i="0" kern="1200" dirty="0">
                          <a:solidFill>
                            <a:schemeClr val="dk1"/>
                          </a:solidFill>
                          <a:latin typeface="+mn-lt"/>
                          <a:ea typeface="+mn-ea"/>
                          <a:cs typeface="+mn-cs"/>
                        </a:rPr>
                        <a:t>°</a:t>
                      </a:r>
                      <a:r>
                        <a:rPr lang="cs-CZ" sz="1400" baseline="0" dirty="0"/>
                        <a:t> do hltanu</a:t>
                      </a:r>
                      <a:endParaRPr lang="cs-CZ" sz="1400" dirty="0"/>
                    </a:p>
                  </a:txBody>
                  <a:tcPr marL="74121" marR="74121" marT="37063" marB="37063"/>
                </a:tc>
                <a:tc>
                  <a:txBody>
                    <a:bodyPr/>
                    <a:lstStyle/>
                    <a:p>
                      <a:r>
                        <a:rPr lang="cs-CZ" sz="1400" dirty="0"/>
                        <a:t>ETI může být obtížná</a:t>
                      </a:r>
                    </a:p>
                  </a:txBody>
                  <a:tcPr marL="74121" marR="74121" marT="37063" marB="37063"/>
                </a:tc>
                <a:extLst>
                  <a:ext uri="{0D108BD9-81ED-4DB2-BD59-A6C34878D82A}">
                    <a16:rowId xmlns:a16="http://schemas.microsoft.com/office/drawing/2014/main" val="10004"/>
                  </a:ext>
                </a:extLst>
              </a:tr>
              <a:tr h="501786">
                <a:tc rowSpan="2">
                  <a:txBody>
                    <a:bodyPr/>
                    <a:lstStyle/>
                    <a:p>
                      <a:pPr algn="ctr"/>
                      <a:r>
                        <a:rPr lang="cs-CZ" sz="1400" dirty="0"/>
                        <a:t>Větší děti</a:t>
                      </a:r>
                    </a:p>
                  </a:txBody>
                  <a:tcPr marL="74121" marR="74121" marT="37063" marB="37063"/>
                </a:tc>
                <a:tc>
                  <a:txBody>
                    <a:bodyPr/>
                    <a:lstStyle/>
                    <a:p>
                      <a:r>
                        <a:rPr lang="cs-CZ" sz="1400" dirty="0"/>
                        <a:t>Postupně</a:t>
                      </a:r>
                      <a:r>
                        <a:rPr lang="cs-CZ" sz="1400" baseline="0" dirty="0"/>
                        <a:t> relativní zmenšování hlavy a prodloužení krku</a:t>
                      </a:r>
                      <a:endParaRPr lang="cs-CZ" sz="1400" dirty="0"/>
                    </a:p>
                  </a:txBody>
                  <a:tcPr marL="74121" marR="74121" marT="37063" marB="37063"/>
                </a:tc>
                <a:tc>
                  <a:txBody>
                    <a:bodyPr/>
                    <a:lstStyle/>
                    <a:p>
                      <a:r>
                        <a:rPr lang="cs-CZ" sz="1400" dirty="0"/>
                        <a:t>Otevření DC mírným záklonem hlavy</a:t>
                      </a:r>
                    </a:p>
                  </a:txBody>
                  <a:tcPr marL="74121" marR="74121" marT="37063" marB="37063"/>
                </a:tc>
                <a:extLst>
                  <a:ext uri="{0D108BD9-81ED-4DB2-BD59-A6C34878D82A}">
                    <a16:rowId xmlns:a16="http://schemas.microsoft.com/office/drawing/2014/main" val="10005"/>
                  </a:ext>
                </a:extLst>
              </a:tr>
              <a:tr h="940494">
                <a:tc vMerge="1">
                  <a:txBody>
                    <a:bodyPr/>
                    <a:lstStyle/>
                    <a:p>
                      <a:endParaRPr lang="cs-CZ" dirty="0"/>
                    </a:p>
                  </a:txBody>
                  <a:tcPr/>
                </a:tc>
                <a:tc>
                  <a:txBody>
                    <a:bodyPr/>
                    <a:lstStyle/>
                    <a:p>
                      <a:r>
                        <a:rPr lang="cs-CZ" sz="1400" dirty="0" err="1"/>
                        <a:t>Adenotonzilární</a:t>
                      </a:r>
                      <a:r>
                        <a:rPr lang="cs-CZ" sz="1400" dirty="0"/>
                        <a:t> hypertrofie (2-8let)</a:t>
                      </a:r>
                    </a:p>
                  </a:txBody>
                  <a:tcPr marL="74121" marR="74121" marT="37063" marB="37063"/>
                </a:tc>
                <a:tc>
                  <a:txBody>
                    <a:bodyPr/>
                    <a:lstStyle/>
                    <a:p>
                      <a:r>
                        <a:rPr lang="cs-CZ" sz="1400" dirty="0"/>
                        <a:t>Možná obstrukce horních DC ztěžuje ventilaci pomocí SRV maskou</a:t>
                      </a:r>
                    </a:p>
                  </a:txBody>
                  <a:tcPr marL="74121" marR="74121" marT="37063" marB="37063"/>
                </a:tc>
                <a:extLst>
                  <a:ext uri="{0D108BD9-81ED-4DB2-BD59-A6C34878D82A}">
                    <a16:rowId xmlns:a16="http://schemas.microsoft.com/office/drawing/2014/main" val="10006"/>
                  </a:ext>
                </a:extLst>
              </a:tr>
              <a:tr h="940494">
                <a:tc>
                  <a:txBody>
                    <a:bodyPr/>
                    <a:lstStyle/>
                    <a:p>
                      <a:pPr algn="ctr"/>
                      <a:r>
                        <a:rPr lang="cs-CZ" sz="1400" dirty="0"/>
                        <a:t>Kojenci+větší</a:t>
                      </a:r>
                      <a:r>
                        <a:rPr lang="cs-CZ" sz="1400" baseline="0" dirty="0"/>
                        <a:t> děti</a:t>
                      </a:r>
                      <a:endParaRPr lang="cs-CZ" sz="1400" dirty="0"/>
                    </a:p>
                  </a:txBody>
                  <a:tcPr marL="74121" marR="74121" marT="37063" marB="37063"/>
                </a:tc>
                <a:tc>
                  <a:txBody>
                    <a:bodyPr/>
                    <a:lstStyle/>
                    <a:p>
                      <a:r>
                        <a:rPr lang="cs-CZ" sz="1400" dirty="0"/>
                        <a:t>Trychtýřovitý hrtan (do 8let)</a:t>
                      </a:r>
                    </a:p>
                    <a:p>
                      <a:r>
                        <a:rPr lang="cs-CZ" sz="1400" dirty="0"/>
                        <a:t>Úzký</a:t>
                      </a:r>
                      <a:r>
                        <a:rPr lang="cs-CZ" sz="1400" baseline="0" dirty="0"/>
                        <a:t> </a:t>
                      </a:r>
                      <a:r>
                        <a:rPr lang="cs-CZ" sz="1400" baseline="0" dirty="0" err="1"/>
                        <a:t>subglotický</a:t>
                      </a:r>
                      <a:r>
                        <a:rPr lang="cs-CZ" sz="1400" baseline="0" dirty="0"/>
                        <a:t> prostor</a:t>
                      </a:r>
                    </a:p>
                    <a:p>
                      <a:r>
                        <a:rPr lang="cs-CZ" sz="1400" baseline="0" dirty="0"/>
                        <a:t>Snadný otok</a:t>
                      </a:r>
                      <a:endParaRPr lang="cs-CZ" sz="1400" dirty="0"/>
                    </a:p>
                  </a:txBody>
                  <a:tcPr marL="74121" marR="74121" marT="37063" marB="37063"/>
                </a:tc>
                <a:tc>
                  <a:txBody>
                    <a:bodyPr/>
                    <a:lstStyle/>
                    <a:p>
                      <a:r>
                        <a:rPr lang="cs-CZ" sz="1400" dirty="0"/>
                        <a:t>Intubace může být obtížná</a:t>
                      </a:r>
                    </a:p>
                    <a:p>
                      <a:r>
                        <a:rPr lang="cs-CZ" sz="1400" dirty="0"/>
                        <a:t>I</a:t>
                      </a:r>
                      <a:r>
                        <a:rPr lang="cs-CZ" sz="1400" baseline="0" dirty="0"/>
                        <a:t> relativně malý otok působí obstrukci DC</a:t>
                      </a:r>
                      <a:endParaRPr lang="cs-CZ" sz="1400" dirty="0"/>
                    </a:p>
                  </a:txBody>
                  <a:tcPr marL="74121" marR="74121" marT="37063" marB="37063"/>
                </a:tc>
                <a:extLst>
                  <a:ext uri="{0D108BD9-81ED-4DB2-BD59-A6C34878D82A}">
                    <a16:rowId xmlns:a16="http://schemas.microsoft.com/office/drawing/2014/main" val="10007"/>
                  </a:ext>
                </a:extLst>
              </a:tr>
            </a:tbl>
          </a:graphicData>
        </a:graphic>
      </p:graphicFrame>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nvGraphicFramePr>
        <p:xfrm>
          <a:off x="381000" y="0"/>
          <a:ext cx="11430000" cy="6563360"/>
        </p:xfrm>
        <a:graphic>
          <a:graphicData uri="http://schemas.openxmlformats.org/drawingml/2006/table">
            <a:tbl>
              <a:tblPr firstRow="1" bandRow="1">
                <a:tableStyleId>{5C22544A-7EE6-4342-B048-85BDC9FD1C3A}</a:tableStyleId>
              </a:tblPr>
              <a:tblGrid>
                <a:gridCol w="1255059">
                  <a:extLst>
                    <a:ext uri="{9D8B030D-6E8A-4147-A177-3AD203B41FA5}">
                      <a16:colId xmlns:a16="http://schemas.microsoft.com/office/drawing/2014/main" val="20000"/>
                    </a:ext>
                  </a:extLst>
                </a:gridCol>
                <a:gridCol w="2008094">
                  <a:extLst>
                    <a:ext uri="{9D8B030D-6E8A-4147-A177-3AD203B41FA5}">
                      <a16:colId xmlns:a16="http://schemas.microsoft.com/office/drawing/2014/main" val="20001"/>
                    </a:ext>
                  </a:extLst>
                </a:gridCol>
                <a:gridCol w="5309347">
                  <a:extLst>
                    <a:ext uri="{9D8B030D-6E8A-4147-A177-3AD203B41FA5}">
                      <a16:colId xmlns:a16="http://schemas.microsoft.com/office/drawing/2014/main" val="20002"/>
                    </a:ext>
                  </a:extLst>
                </a:gridCol>
                <a:gridCol w="2857500">
                  <a:extLst>
                    <a:ext uri="{9D8B030D-6E8A-4147-A177-3AD203B41FA5}">
                      <a16:colId xmlns:a16="http://schemas.microsoft.com/office/drawing/2014/main" val="20003"/>
                    </a:ext>
                  </a:extLst>
                </a:gridCol>
              </a:tblGrid>
              <a:tr h="370840">
                <a:tc>
                  <a:txBody>
                    <a:bodyPr/>
                    <a:lstStyle/>
                    <a:p>
                      <a:endParaRPr lang="cs-CZ" sz="1400" dirty="0"/>
                    </a:p>
                  </a:txBody>
                  <a:tcPr/>
                </a:tc>
                <a:tc>
                  <a:txBody>
                    <a:bodyPr/>
                    <a:lstStyle/>
                    <a:p>
                      <a:endParaRPr lang="cs-CZ" sz="1400" dirty="0"/>
                    </a:p>
                  </a:txBody>
                  <a:tcPr/>
                </a:tc>
                <a:tc>
                  <a:txBody>
                    <a:bodyPr/>
                    <a:lstStyle/>
                    <a:p>
                      <a:r>
                        <a:rPr lang="cs-CZ" sz="1400" dirty="0"/>
                        <a:t>Rozdíl</a:t>
                      </a:r>
                    </a:p>
                  </a:txBody>
                  <a:tcPr/>
                </a:tc>
                <a:tc>
                  <a:txBody>
                    <a:bodyPr/>
                    <a:lstStyle/>
                    <a:p>
                      <a:r>
                        <a:rPr lang="cs-CZ" sz="1400" dirty="0"/>
                        <a:t>Důsledek</a:t>
                      </a:r>
                    </a:p>
                  </a:txBody>
                  <a:tcPr/>
                </a:tc>
                <a:extLst>
                  <a:ext uri="{0D108BD9-81ED-4DB2-BD59-A6C34878D82A}">
                    <a16:rowId xmlns:a16="http://schemas.microsoft.com/office/drawing/2014/main" val="10000"/>
                  </a:ext>
                </a:extLst>
              </a:tr>
              <a:tr h="370840">
                <a:tc rowSpan="6">
                  <a:txBody>
                    <a:bodyPr/>
                    <a:lstStyle/>
                    <a:p>
                      <a:r>
                        <a:rPr lang="cs-CZ" sz="1400" dirty="0"/>
                        <a:t>Dýchání (B)</a:t>
                      </a:r>
                    </a:p>
                  </a:txBody>
                  <a:tcPr/>
                </a:tc>
                <a:tc rowSpan="2">
                  <a:txBody>
                    <a:bodyPr/>
                    <a:lstStyle/>
                    <a:p>
                      <a:r>
                        <a:rPr lang="cs-CZ" sz="1400" dirty="0"/>
                        <a:t>Kojenci</a:t>
                      </a:r>
                    </a:p>
                  </a:txBody>
                  <a:tcPr/>
                </a:tc>
                <a:tc>
                  <a:txBody>
                    <a:bodyPr/>
                    <a:lstStyle/>
                    <a:p>
                      <a:r>
                        <a:rPr lang="cs-CZ" sz="1400" dirty="0"/>
                        <a:t>Plošší bránice</a:t>
                      </a:r>
                    </a:p>
                    <a:p>
                      <a:r>
                        <a:rPr lang="cs-CZ" sz="1400" dirty="0"/>
                        <a:t>Menší rozsah pohybů bránice</a:t>
                      </a:r>
                    </a:p>
                  </a:txBody>
                  <a:tcPr/>
                </a:tc>
                <a:tc>
                  <a:txBody>
                    <a:bodyPr/>
                    <a:lstStyle/>
                    <a:p>
                      <a:r>
                        <a:rPr lang="cs-CZ" sz="1400" dirty="0"/>
                        <a:t>Snadný vznik neefektivní ventilace při překážce v pohybu bránice (hyperinflace, distenze žaludku aj.)</a:t>
                      </a:r>
                    </a:p>
                  </a:txBody>
                  <a:tcPr/>
                </a:tc>
                <a:extLst>
                  <a:ext uri="{0D108BD9-81ED-4DB2-BD59-A6C34878D82A}">
                    <a16:rowId xmlns:a16="http://schemas.microsoft.com/office/drawing/2014/main" val="10001"/>
                  </a:ext>
                </a:extLst>
              </a:tr>
              <a:tr h="370840">
                <a:tc vMerge="1">
                  <a:txBody>
                    <a:bodyPr/>
                    <a:lstStyle/>
                    <a:p>
                      <a:endParaRPr lang="cs-CZ" dirty="0"/>
                    </a:p>
                  </a:txBody>
                  <a:tcPr/>
                </a:tc>
                <a:tc vMerge="1">
                  <a:txBody>
                    <a:bodyPr/>
                    <a:lstStyle/>
                    <a:p>
                      <a:endParaRPr lang="cs-CZ" dirty="0"/>
                    </a:p>
                  </a:txBody>
                  <a:tcPr/>
                </a:tc>
                <a:tc>
                  <a:txBody>
                    <a:bodyPr/>
                    <a:lstStyle/>
                    <a:p>
                      <a:r>
                        <a:rPr lang="cs-CZ" sz="1400" dirty="0"/>
                        <a:t>Pružná žebra, slabé mezižeberní svaly</a:t>
                      </a:r>
                    </a:p>
                  </a:txBody>
                  <a:tcPr/>
                </a:tc>
                <a:tc>
                  <a:txBody>
                    <a:bodyPr/>
                    <a:lstStyle/>
                    <a:p>
                      <a:r>
                        <a:rPr lang="cs-CZ" sz="1400" dirty="0"/>
                        <a:t>Zatahování mezižebří od časných fází RI</a:t>
                      </a:r>
                    </a:p>
                  </a:txBody>
                  <a:tcPr/>
                </a:tc>
                <a:extLst>
                  <a:ext uri="{0D108BD9-81ED-4DB2-BD59-A6C34878D82A}">
                    <a16:rowId xmlns:a16="http://schemas.microsoft.com/office/drawing/2014/main" val="10002"/>
                  </a:ext>
                </a:extLst>
              </a:tr>
              <a:tr h="370840">
                <a:tc vMerge="1">
                  <a:txBody>
                    <a:bodyPr/>
                    <a:lstStyle/>
                    <a:p>
                      <a:endParaRPr lang="cs-CZ" dirty="0"/>
                    </a:p>
                  </a:txBody>
                  <a:tcPr/>
                </a:tc>
                <a:tc>
                  <a:txBody>
                    <a:bodyPr/>
                    <a:lstStyle/>
                    <a:p>
                      <a:r>
                        <a:rPr lang="cs-CZ" sz="1400" dirty="0"/>
                        <a:t>Větší děti</a:t>
                      </a:r>
                    </a:p>
                  </a:txBody>
                  <a:tcPr/>
                </a:tc>
                <a:tc>
                  <a:txBody>
                    <a:bodyPr/>
                    <a:lstStyle/>
                    <a:p>
                      <a:r>
                        <a:rPr lang="cs-CZ" sz="1400" dirty="0"/>
                        <a:t>Osifikace</a:t>
                      </a:r>
                      <a:r>
                        <a:rPr lang="cs-CZ" sz="1400" baseline="0" dirty="0"/>
                        <a:t> žeber, zesilování mezižeberních svalů</a:t>
                      </a:r>
                      <a:endParaRPr lang="cs-CZ" sz="1400" dirty="0"/>
                    </a:p>
                  </a:txBody>
                  <a:tcPr/>
                </a:tc>
                <a:tc>
                  <a:txBody>
                    <a:bodyPr/>
                    <a:lstStyle/>
                    <a:p>
                      <a:r>
                        <a:rPr lang="cs-CZ" sz="1400" dirty="0"/>
                        <a:t>Zatahování mezižebří značí významnější RI</a:t>
                      </a:r>
                    </a:p>
                  </a:txBody>
                  <a:tcPr/>
                </a:tc>
                <a:extLst>
                  <a:ext uri="{0D108BD9-81ED-4DB2-BD59-A6C34878D82A}">
                    <a16:rowId xmlns:a16="http://schemas.microsoft.com/office/drawing/2014/main" val="10003"/>
                  </a:ext>
                </a:extLst>
              </a:tr>
              <a:tr h="370840">
                <a:tc vMerge="1">
                  <a:txBody>
                    <a:bodyPr/>
                    <a:lstStyle/>
                    <a:p>
                      <a:endParaRPr lang="cs-CZ" dirty="0"/>
                    </a:p>
                  </a:txBody>
                  <a:tcPr/>
                </a:tc>
                <a:tc rowSpan="3">
                  <a:txBody>
                    <a:bodyPr/>
                    <a:lstStyle/>
                    <a:p>
                      <a:r>
                        <a:rPr lang="cs-CZ" sz="1400" dirty="0"/>
                        <a:t>Kojenci+větší děti</a:t>
                      </a:r>
                    </a:p>
                  </a:txBody>
                  <a:tcPr/>
                </a:tc>
                <a:tc>
                  <a:txBody>
                    <a:bodyPr/>
                    <a:lstStyle/>
                    <a:p>
                      <a:r>
                        <a:rPr lang="cs-CZ" sz="1400" dirty="0"/>
                        <a:t>Snadná </a:t>
                      </a:r>
                      <a:r>
                        <a:rPr lang="cs-CZ" sz="1400" dirty="0" err="1"/>
                        <a:t>kolapsibilita</a:t>
                      </a:r>
                      <a:r>
                        <a:rPr lang="cs-CZ" sz="1400" dirty="0"/>
                        <a:t> menších</a:t>
                      </a:r>
                      <a:r>
                        <a:rPr lang="cs-CZ" sz="1400" baseline="0" dirty="0"/>
                        <a:t> bronchů</a:t>
                      </a:r>
                      <a:endParaRPr lang="cs-CZ" sz="1400" dirty="0"/>
                    </a:p>
                  </a:txBody>
                  <a:tcPr/>
                </a:tc>
                <a:tc>
                  <a:txBody>
                    <a:bodyPr/>
                    <a:lstStyle/>
                    <a:p>
                      <a:r>
                        <a:rPr lang="cs-CZ" sz="1400" dirty="0"/>
                        <a:t>Zhoršování RI při zvýšeném </a:t>
                      </a:r>
                      <a:r>
                        <a:rPr lang="cs-CZ" sz="1400" dirty="0" err="1"/>
                        <a:t>respir.úsilí</a:t>
                      </a:r>
                      <a:r>
                        <a:rPr lang="cs-CZ" sz="1400" baseline="0" dirty="0"/>
                        <a:t> (obstrukci DCD)</a:t>
                      </a:r>
                      <a:endParaRPr lang="cs-CZ" sz="1400" dirty="0"/>
                    </a:p>
                  </a:txBody>
                  <a:tcPr/>
                </a:tc>
                <a:extLst>
                  <a:ext uri="{0D108BD9-81ED-4DB2-BD59-A6C34878D82A}">
                    <a16:rowId xmlns:a16="http://schemas.microsoft.com/office/drawing/2014/main" val="10004"/>
                  </a:ext>
                </a:extLst>
              </a:tr>
              <a:tr h="370840">
                <a:tc vMerge="1">
                  <a:txBody>
                    <a:bodyPr/>
                    <a:lstStyle/>
                    <a:p>
                      <a:endParaRPr lang="cs-CZ" dirty="0"/>
                    </a:p>
                  </a:txBody>
                  <a:tcPr/>
                </a:tc>
                <a:tc vMerge="1">
                  <a:txBody>
                    <a:bodyPr/>
                    <a:lstStyle/>
                    <a:p>
                      <a:endParaRPr lang="cs-CZ" dirty="0"/>
                    </a:p>
                  </a:txBody>
                  <a:tcPr/>
                </a:tc>
                <a:tc>
                  <a:txBody>
                    <a:bodyPr/>
                    <a:lstStyle/>
                    <a:p>
                      <a:r>
                        <a:rPr lang="cs-CZ" sz="1400" dirty="0"/>
                        <a:t>Menší FRC</a:t>
                      </a:r>
                    </a:p>
                  </a:txBody>
                  <a:tcPr/>
                </a:tc>
                <a:tc>
                  <a:txBody>
                    <a:bodyPr/>
                    <a:lstStyle/>
                    <a:p>
                      <a:r>
                        <a:rPr lang="cs-CZ" sz="1400" dirty="0"/>
                        <a:t>Rychlejší </a:t>
                      </a:r>
                      <a:r>
                        <a:rPr lang="cs-CZ" sz="1400" dirty="0" err="1"/>
                        <a:t>desaturace</a:t>
                      </a:r>
                      <a:endParaRPr lang="cs-CZ" sz="1400" dirty="0"/>
                    </a:p>
                  </a:txBody>
                  <a:tcPr/>
                </a:tc>
                <a:extLst>
                  <a:ext uri="{0D108BD9-81ED-4DB2-BD59-A6C34878D82A}">
                    <a16:rowId xmlns:a16="http://schemas.microsoft.com/office/drawing/2014/main" val="10005"/>
                  </a:ext>
                </a:extLst>
              </a:tr>
              <a:tr h="370840">
                <a:tc vMerge="1">
                  <a:txBody>
                    <a:bodyPr/>
                    <a:lstStyle/>
                    <a:p>
                      <a:endParaRPr lang="cs-CZ" dirty="0"/>
                    </a:p>
                  </a:txBody>
                  <a:tcPr/>
                </a:tc>
                <a:tc vMerge="1">
                  <a:txBody>
                    <a:bodyPr/>
                    <a:lstStyle/>
                    <a:p>
                      <a:endParaRPr lang="cs-CZ" dirty="0"/>
                    </a:p>
                  </a:txBody>
                  <a:tcPr/>
                </a:tc>
                <a:tc>
                  <a:txBody>
                    <a:bodyPr/>
                    <a:lstStyle/>
                    <a:p>
                      <a:r>
                        <a:rPr lang="cs-CZ" sz="1400" dirty="0"/>
                        <a:t>Rychlejší</a:t>
                      </a:r>
                      <a:r>
                        <a:rPr lang="cs-CZ" sz="1400" baseline="0" dirty="0"/>
                        <a:t> metabolismus</a:t>
                      </a:r>
                    </a:p>
                    <a:p>
                      <a:r>
                        <a:rPr lang="cs-CZ" sz="1400" baseline="0" dirty="0"/>
                        <a:t>Vyšší spotřeba kyslíku</a:t>
                      </a:r>
                      <a:endParaRPr lang="cs-CZ" sz="1400" dirty="0"/>
                    </a:p>
                  </a:txBody>
                  <a:tcPr/>
                </a:tc>
                <a:tc>
                  <a:txBody>
                    <a:bodyPr/>
                    <a:lstStyle/>
                    <a:p>
                      <a:r>
                        <a:rPr lang="cs-CZ" sz="1400" dirty="0"/>
                        <a:t>Vyšší DF</a:t>
                      </a:r>
                    </a:p>
                    <a:p>
                      <a:r>
                        <a:rPr lang="cs-CZ" sz="1400" dirty="0"/>
                        <a:t>Větší část srdečního</a:t>
                      </a:r>
                      <a:r>
                        <a:rPr lang="cs-CZ" sz="1400" baseline="0" dirty="0"/>
                        <a:t> výdeje (až 40%) na dech.práci</a:t>
                      </a:r>
                      <a:endParaRPr lang="cs-CZ" sz="1400" dirty="0"/>
                    </a:p>
                  </a:txBody>
                  <a:tcPr/>
                </a:tc>
                <a:extLst>
                  <a:ext uri="{0D108BD9-81ED-4DB2-BD59-A6C34878D82A}">
                    <a16:rowId xmlns:a16="http://schemas.microsoft.com/office/drawing/2014/main" val="10006"/>
                  </a:ext>
                </a:extLst>
              </a:tr>
              <a:tr h="370840">
                <a:tc rowSpan="5">
                  <a:txBody>
                    <a:bodyPr/>
                    <a:lstStyle/>
                    <a:p>
                      <a:r>
                        <a:rPr lang="cs-CZ" sz="1400" dirty="0"/>
                        <a:t>Oběh (C)</a:t>
                      </a:r>
                    </a:p>
                  </a:txBody>
                  <a:tcPr/>
                </a:tc>
                <a:tc rowSpan="2">
                  <a:txBody>
                    <a:bodyPr/>
                    <a:lstStyle/>
                    <a:p>
                      <a:r>
                        <a:rPr lang="cs-CZ" sz="1400" dirty="0"/>
                        <a:t>Kojenci</a:t>
                      </a:r>
                    </a:p>
                  </a:txBody>
                  <a:tcPr/>
                </a:tc>
                <a:tc>
                  <a:txBody>
                    <a:bodyPr/>
                    <a:lstStyle/>
                    <a:p>
                      <a:r>
                        <a:rPr lang="cs-CZ" sz="1400" dirty="0"/>
                        <a:t>Malý celkový cirkulující objem</a:t>
                      </a:r>
                    </a:p>
                  </a:txBody>
                  <a:tcPr/>
                </a:tc>
                <a:tc>
                  <a:txBody>
                    <a:bodyPr/>
                    <a:lstStyle/>
                    <a:p>
                      <a:r>
                        <a:rPr lang="cs-CZ" sz="1400" dirty="0"/>
                        <a:t>Závažné</a:t>
                      </a:r>
                      <a:r>
                        <a:rPr lang="cs-CZ" sz="1400" baseline="0" dirty="0"/>
                        <a:t> důsledky i menších krevních ztrát či </a:t>
                      </a:r>
                      <a:r>
                        <a:rPr lang="cs-CZ" sz="1400" baseline="0" dirty="0" err="1"/>
                        <a:t>diluce</a:t>
                      </a:r>
                      <a:r>
                        <a:rPr lang="cs-CZ" sz="1400" baseline="0" dirty="0"/>
                        <a:t> krve roztoky</a:t>
                      </a:r>
                      <a:endParaRPr lang="cs-CZ" sz="1400" dirty="0"/>
                    </a:p>
                  </a:txBody>
                  <a:tcPr/>
                </a:tc>
                <a:extLst>
                  <a:ext uri="{0D108BD9-81ED-4DB2-BD59-A6C34878D82A}">
                    <a16:rowId xmlns:a16="http://schemas.microsoft.com/office/drawing/2014/main" val="10007"/>
                  </a:ext>
                </a:extLst>
              </a:tr>
              <a:tr h="370840">
                <a:tc vMerge="1">
                  <a:txBody>
                    <a:bodyPr/>
                    <a:lstStyle/>
                    <a:p>
                      <a:endParaRPr lang="cs-CZ" dirty="0"/>
                    </a:p>
                  </a:txBody>
                  <a:tcPr/>
                </a:tc>
                <a:tc vMerge="1">
                  <a:txBody>
                    <a:bodyPr/>
                    <a:lstStyle/>
                    <a:p>
                      <a:endParaRPr lang="cs-CZ" dirty="0"/>
                    </a:p>
                  </a:txBody>
                  <a:tcPr/>
                </a:tc>
                <a:tc>
                  <a:txBody>
                    <a:bodyPr/>
                    <a:lstStyle/>
                    <a:p>
                      <a:r>
                        <a:rPr lang="cs-CZ" sz="1400" dirty="0"/>
                        <a:t>Vyšší podíl extracelulární tekutiny</a:t>
                      </a:r>
                    </a:p>
                  </a:txBody>
                  <a:tcPr/>
                </a:tc>
                <a:tc>
                  <a:txBody>
                    <a:bodyPr/>
                    <a:lstStyle/>
                    <a:p>
                      <a:r>
                        <a:rPr lang="cs-CZ" sz="1400" dirty="0"/>
                        <a:t>Snazší vznik dehydratace, ALE hypotenze pozdním příznakem</a:t>
                      </a:r>
                    </a:p>
                  </a:txBody>
                  <a:tcPr/>
                </a:tc>
                <a:extLst>
                  <a:ext uri="{0D108BD9-81ED-4DB2-BD59-A6C34878D82A}">
                    <a16:rowId xmlns:a16="http://schemas.microsoft.com/office/drawing/2014/main" val="10008"/>
                  </a:ext>
                </a:extLst>
              </a:tr>
              <a:tr h="370840">
                <a:tc vMerge="1">
                  <a:txBody>
                    <a:bodyPr/>
                    <a:lstStyle/>
                    <a:p>
                      <a:endParaRPr lang="cs-CZ" dirty="0"/>
                    </a:p>
                  </a:txBody>
                  <a:tcPr/>
                </a:tc>
                <a:tc rowSpan="3">
                  <a:txBody>
                    <a:bodyPr/>
                    <a:lstStyle/>
                    <a:p>
                      <a:r>
                        <a:rPr lang="cs-CZ" sz="1400" dirty="0"/>
                        <a:t>Kojenci+větší děti</a:t>
                      </a:r>
                    </a:p>
                  </a:txBody>
                  <a:tcPr/>
                </a:tc>
                <a:tc>
                  <a:txBody>
                    <a:bodyPr/>
                    <a:lstStyle/>
                    <a:p>
                      <a:r>
                        <a:rPr lang="cs-CZ" sz="1400" dirty="0"/>
                        <a:t>Rychlejší</a:t>
                      </a:r>
                      <a:r>
                        <a:rPr lang="cs-CZ" sz="1400" baseline="0" dirty="0"/>
                        <a:t> metabolismus</a:t>
                      </a:r>
                    </a:p>
                    <a:p>
                      <a:r>
                        <a:rPr lang="cs-CZ" sz="1400" baseline="0" dirty="0"/>
                        <a:t>Vyšší spotřeba kyslíku</a:t>
                      </a:r>
                      <a:endParaRPr lang="cs-CZ" sz="1400" dirty="0"/>
                    </a:p>
                  </a:txBody>
                  <a:tcPr/>
                </a:tc>
                <a:tc>
                  <a:txBody>
                    <a:bodyPr/>
                    <a:lstStyle/>
                    <a:p>
                      <a:r>
                        <a:rPr lang="cs-CZ" sz="1400" dirty="0"/>
                        <a:t>Vyšší TF</a:t>
                      </a:r>
                    </a:p>
                  </a:txBody>
                  <a:tcPr/>
                </a:tc>
                <a:extLst>
                  <a:ext uri="{0D108BD9-81ED-4DB2-BD59-A6C34878D82A}">
                    <a16:rowId xmlns:a16="http://schemas.microsoft.com/office/drawing/2014/main" val="10009"/>
                  </a:ext>
                </a:extLst>
              </a:tr>
              <a:tr h="370840">
                <a:tc vMerge="1">
                  <a:txBody>
                    <a:bodyPr/>
                    <a:lstStyle/>
                    <a:p>
                      <a:endParaRPr lang="cs-CZ" dirty="0"/>
                    </a:p>
                  </a:txBody>
                  <a:tcPr/>
                </a:tc>
                <a:tc vMerge="1">
                  <a:txBody>
                    <a:bodyPr/>
                    <a:lstStyle/>
                    <a:p>
                      <a:endParaRPr lang="cs-CZ"/>
                    </a:p>
                  </a:txBody>
                  <a:tcPr/>
                </a:tc>
                <a:tc>
                  <a:txBody>
                    <a:bodyPr/>
                    <a:lstStyle/>
                    <a:p>
                      <a:r>
                        <a:rPr lang="cs-CZ" sz="1400" dirty="0"/>
                        <a:t>Srdeční výde</a:t>
                      </a:r>
                      <a:r>
                        <a:rPr lang="cs-CZ" sz="1400" baseline="0" dirty="0"/>
                        <a:t>j určován téměř výhradně TF</a:t>
                      </a:r>
                      <a:endParaRPr lang="cs-CZ" sz="1400" dirty="0"/>
                    </a:p>
                  </a:txBody>
                  <a:tcPr/>
                </a:tc>
                <a:tc>
                  <a:txBody>
                    <a:bodyPr/>
                    <a:lstStyle/>
                    <a:p>
                      <a:r>
                        <a:rPr lang="cs-CZ" sz="1400" dirty="0"/>
                        <a:t>Tachykardie příznak srdečního i </a:t>
                      </a:r>
                      <a:r>
                        <a:rPr lang="cs-CZ" sz="1400" dirty="0" err="1"/>
                        <a:t>respir.selhání</a:t>
                      </a:r>
                      <a:endParaRPr lang="cs-CZ" sz="1400" dirty="0"/>
                    </a:p>
                  </a:txBody>
                  <a:tcPr/>
                </a:tc>
                <a:extLst>
                  <a:ext uri="{0D108BD9-81ED-4DB2-BD59-A6C34878D82A}">
                    <a16:rowId xmlns:a16="http://schemas.microsoft.com/office/drawing/2014/main" val="10010"/>
                  </a:ext>
                </a:extLst>
              </a:tr>
              <a:tr h="370840">
                <a:tc vMerge="1">
                  <a:txBody>
                    <a:bodyPr/>
                    <a:lstStyle/>
                    <a:p>
                      <a:endParaRPr lang="cs-CZ" dirty="0"/>
                    </a:p>
                  </a:txBody>
                  <a:tcPr/>
                </a:tc>
                <a:tc vMerge="1">
                  <a:txBody>
                    <a:bodyPr/>
                    <a:lstStyle/>
                    <a:p>
                      <a:endParaRPr lang="cs-CZ" dirty="0"/>
                    </a:p>
                  </a:txBody>
                  <a:tcPr/>
                </a:tc>
                <a:tc>
                  <a:txBody>
                    <a:bodyPr/>
                    <a:lstStyle/>
                    <a:p>
                      <a:r>
                        <a:rPr lang="cs-CZ" sz="1400" dirty="0"/>
                        <a:t>Nominálně nižší TK</a:t>
                      </a:r>
                    </a:p>
                    <a:p>
                      <a:r>
                        <a:rPr lang="cs-CZ" sz="1400" dirty="0"/>
                        <a:t>Udržování</a:t>
                      </a:r>
                      <a:r>
                        <a:rPr lang="cs-CZ" sz="1400" baseline="0" dirty="0"/>
                        <a:t> normální TK i ve fázi kompenzovaného selhání</a:t>
                      </a:r>
                      <a:endParaRPr lang="cs-CZ" sz="1400" dirty="0"/>
                    </a:p>
                  </a:txBody>
                  <a:tcPr/>
                </a:tc>
                <a:tc>
                  <a:txBody>
                    <a:bodyPr/>
                    <a:lstStyle/>
                    <a:p>
                      <a:r>
                        <a:rPr lang="cs-CZ" sz="1400" dirty="0"/>
                        <a:t>Pokles TK až ve fází dekompenzovaného selhávání oběhu</a:t>
                      </a:r>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394447"/>
            <a:ext cx="10972800" cy="5731719"/>
          </a:xfrm>
        </p:spPr>
        <p:txBody>
          <a:bodyPr/>
          <a:lstStyle/>
          <a:p>
            <a:r>
              <a:rPr lang="cs-CZ" dirty="0"/>
              <a:t>Na rozdíl od dospělých je u dětí častější sekundární zástava oběhu, kterým předchází respirační nebo oběhové selhání</a:t>
            </a:r>
          </a:p>
          <a:p>
            <a:r>
              <a:rPr lang="cs-CZ" dirty="0"/>
              <a:t>Přežití se žádným či minimálním neurologickým deficitem u dětí se zástavou v </a:t>
            </a:r>
            <a:r>
              <a:rPr lang="cs-CZ" dirty="0" err="1"/>
              <a:t>mimonemocničním</a:t>
            </a:r>
            <a:r>
              <a:rPr lang="cs-CZ" dirty="0"/>
              <a:t> prostředí – 4-10%</a:t>
            </a:r>
          </a:p>
          <a:p>
            <a:r>
              <a:rPr lang="cs-CZ" dirty="0"/>
              <a:t>Primární srdeční zástava (kardiální příčina) je u dětí málo častá – děti se srdečními vadami nebo po kardiochirurgických operacích</a:t>
            </a:r>
          </a:p>
          <a:p>
            <a:pPr>
              <a:buNone/>
            </a:pPr>
            <a:endParaRPr lang="cs-CZ" dirty="0"/>
          </a:p>
          <a:p>
            <a:endParaRPr lang="cs-CZ"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Sekundární zástava oběhu</a:t>
            </a:r>
          </a:p>
        </p:txBody>
      </p:sp>
      <p:sp>
        <p:nvSpPr>
          <p:cNvPr id="3" name="Zástupný symbol pro obsah 2"/>
          <p:cNvSpPr>
            <a:spLocks noGrp="1"/>
          </p:cNvSpPr>
          <p:nvPr>
            <p:ph idx="1"/>
          </p:nvPr>
        </p:nvSpPr>
        <p:spPr/>
        <p:txBody>
          <a:bodyPr/>
          <a:lstStyle/>
          <a:p>
            <a:r>
              <a:rPr lang="cs-CZ" dirty="0"/>
              <a:t>důsledek prohlubující se tkáňové hypoxie, ta způsobí </a:t>
            </a:r>
            <a:r>
              <a:rPr lang="cs-CZ" dirty="0" err="1"/>
              <a:t>myokardiální</a:t>
            </a:r>
            <a:r>
              <a:rPr lang="cs-CZ" dirty="0"/>
              <a:t> dysfunkci</a:t>
            </a:r>
          </a:p>
          <a:p>
            <a:r>
              <a:rPr lang="cs-CZ" dirty="0"/>
              <a:t>Tkáňová hypoxie vzniká v důsledku respiračního selhání (nedostatečná ventilace a </a:t>
            </a:r>
            <a:r>
              <a:rPr lang="cs-CZ" dirty="0" err="1"/>
              <a:t>oxygenace</a:t>
            </a:r>
            <a:r>
              <a:rPr lang="cs-CZ" dirty="0"/>
              <a:t>) nebo </a:t>
            </a:r>
            <a:r>
              <a:rPr lang="cs-CZ" dirty="0" err="1"/>
              <a:t>hypoperfuze</a:t>
            </a:r>
            <a:r>
              <a:rPr lang="cs-CZ" dirty="0"/>
              <a:t> a oběhového selhání /šokové stavy)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6719C5-AC82-A9CD-8541-E1422EC94D7B}"/>
              </a:ext>
            </a:extLst>
          </p:cNvPr>
          <p:cNvSpPr>
            <a:spLocks noGrp="1"/>
          </p:cNvSpPr>
          <p:nvPr>
            <p:ph type="title"/>
          </p:nvPr>
        </p:nvSpPr>
        <p:spPr/>
        <p:txBody>
          <a:bodyPr>
            <a:normAutofit/>
          </a:bodyPr>
          <a:lstStyle/>
          <a:p>
            <a:r>
              <a:rPr lang="cs-CZ" dirty="0"/>
              <a:t>Novorozenecký screening </a:t>
            </a:r>
          </a:p>
        </p:txBody>
      </p:sp>
      <p:sp>
        <p:nvSpPr>
          <p:cNvPr id="3" name="Zástupný obsah 2">
            <a:extLst>
              <a:ext uri="{FF2B5EF4-FFF2-40B4-BE49-F238E27FC236}">
                <a16:creationId xmlns:a16="http://schemas.microsoft.com/office/drawing/2014/main" id="{F92DD026-FC0A-986B-9A1C-D97CF83E4F95}"/>
              </a:ext>
            </a:extLst>
          </p:cNvPr>
          <p:cNvSpPr>
            <a:spLocks noGrp="1"/>
          </p:cNvSpPr>
          <p:nvPr>
            <p:ph idx="1"/>
          </p:nvPr>
        </p:nvSpPr>
        <p:spPr/>
        <p:txBody>
          <a:bodyPr>
            <a:normAutofit/>
          </a:bodyPr>
          <a:lstStyle/>
          <a:p>
            <a:r>
              <a:rPr lang="cs-CZ" dirty="0">
                <a:solidFill>
                  <a:srgbClr val="3C3C3C"/>
                </a:solidFill>
                <a:latin typeface="arial" panose="020B0604020202020204" pitchFamily="34" charset="0"/>
              </a:rPr>
              <a:t>A</a:t>
            </a:r>
            <a:r>
              <a:rPr lang="cs-CZ" i="0" u="none" strike="noStrike" dirty="0">
                <a:solidFill>
                  <a:srgbClr val="3C3C3C"/>
                </a:solidFill>
                <a:effectLst/>
                <a:latin typeface="arial" panose="020B0604020202020204" pitchFamily="34" charset="0"/>
              </a:rPr>
              <a:t>ktivní a celoplošné (=celostátní) vyhledávání chorob v jejich časném, preklinickém stadiu tak, aby se tyto choroby diagnostikovaly a léčily dříve, než se stačí projevit a způsobit dítěti nevratné poškození zdraví</a:t>
            </a:r>
            <a:endParaRPr lang="cs-CZ" dirty="0">
              <a:solidFill>
                <a:srgbClr val="3C3C3C"/>
              </a:solidFill>
              <a:latin typeface="arial" panose="020B0604020202020204" pitchFamily="34" charset="0"/>
            </a:endParaRPr>
          </a:p>
          <a:p>
            <a:r>
              <a:rPr lang="cs-CZ" i="0" u="none" strike="noStrike" dirty="0">
                <a:solidFill>
                  <a:srgbClr val="3C3C3C"/>
                </a:solidFill>
                <a:effectLst/>
                <a:latin typeface="arial" panose="020B0604020202020204" pitchFamily="34" charset="0"/>
              </a:rPr>
              <a:t> Je založen na analýze suché kapky krve na filtračním papírku – tzv. novorozenecké screeningové kartičce</a:t>
            </a:r>
          </a:p>
          <a:p>
            <a:r>
              <a:rPr lang="cs-CZ" i="0" u="none" strike="noStrike" dirty="0">
                <a:solidFill>
                  <a:srgbClr val="3C3C3C"/>
                </a:solidFill>
                <a:effectLst/>
                <a:latin typeface="arial" panose="020B0604020202020204" pitchFamily="34" charset="0"/>
              </a:rPr>
              <a:t>Krev se odebírá za definovaných podmínek všem novorozencům narozeným na území České republiky</a:t>
            </a:r>
            <a:endParaRPr lang="cs-CZ" dirty="0"/>
          </a:p>
        </p:txBody>
      </p:sp>
    </p:spTree>
    <p:extLst>
      <p:ext uri="{BB962C8B-B14F-4D97-AF65-F5344CB8AC3E}">
        <p14:creationId xmlns:p14="http://schemas.microsoft.com/office/powerpoint/2010/main" val="157633806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Quick</a:t>
            </a:r>
            <a:r>
              <a:rPr lang="cs-CZ" dirty="0"/>
              <a:t> look</a:t>
            </a:r>
          </a:p>
        </p:txBody>
      </p:sp>
      <p:sp>
        <p:nvSpPr>
          <p:cNvPr id="3" name="Zástupný symbol pro obsah 2"/>
          <p:cNvSpPr>
            <a:spLocks noGrp="1"/>
          </p:cNvSpPr>
          <p:nvPr>
            <p:ph idx="1"/>
          </p:nvPr>
        </p:nvSpPr>
        <p:spPr/>
        <p:txBody>
          <a:bodyPr>
            <a:normAutofit fontScale="85000" lnSpcReduction="20000"/>
          </a:bodyPr>
          <a:lstStyle/>
          <a:p>
            <a:r>
              <a:rPr lang="cs-CZ" dirty="0"/>
              <a:t>Zhodnocení trvá několik vteřin </a:t>
            </a:r>
          </a:p>
          <a:p>
            <a:r>
              <a:rPr lang="cs-CZ" dirty="0"/>
              <a:t>Zjištění abnormálních známek v této fázi – okamžitá intervence a léčba</a:t>
            </a:r>
          </a:p>
          <a:p>
            <a:r>
              <a:rPr lang="cs-CZ" dirty="0"/>
              <a:t>Chování – hodnocení pohybu, svalového tonu, vědomí</a:t>
            </a:r>
          </a:p>
          <a:p>
            <a:pPr>
              <a:buNone/>
            </a:pPr>
            <a:r>
              <a:rPr lang="cs-CZ" dirty="0"/>
              <a:t>Abnormální známky: žádné spontánní pohyby, snížené vědomí či bezvědomí, neadekvátní kontakt, žádná interakce či oční kontakt s okolím, </a:t>
            </a:r>
            <a:r>
              <a:rPr lang="cs-CZ" dirty="0" err="1"/>
              <a:t>nezklidnitelný</a:t>
            </a:r>
            <a:r>
              <a:rPr lang="cs-CZ" dirty="0"/>
              <a:t> nebo slabý pláč, abnormální pohyby, křeče</a:t>
            </a:r>
          </a:p>
          <a:p>
            <a:r>
              <a:rPr lang="cs-CZ" dirty="0"/>
              <a:t>Dýchání</a:t>
            </a:r>
          </a:p>
          <a:p>
            <a:pPr>
              <a:buNone/>
            </a:pPr>
            <a:r>
              <a:rPr lang="cs-CZ" dirty="0"/>
              <a:t>Abnormální známky: chrapot, </a:t>
            </a:r>
            <a:r>
              <a:rPr lang="cs-CZ" dirty="0" err="1"/>
              <a:t>stridor</a:t>
            </a:r>
            <a:r>
              <a:rPr lang="cs-CZ" dirty="0"/>
              <a:t>, </a:t>
            </a:r>
            <a:r>
              <a:rPr lang="cs-CZ" dirty="0" err="1"/>
              <a:t>grunting</a:t>
            </a:r>
            <a:r>
              <a:rPr lang="cs-CZ" dirty="0"/>
              <a:t>, zatahování </a:t>
            </a:r>
            <a:r>
              <a:rPr lang="cs-CZ" dirty="0" err="1"/>
              <a:t>jugula</a:t>
            </a:r>
            <a:r>
              <a:rPr lang="cs-CZ" dirty="0"/>
              <a:t>, mezižeberní nebo </a:t>
            </a:r>
            <a:r>
              <a:rPr lang="cs-CZ" dirty="0" err="1"/>
              <a:t>substernální</a:t>
            </a:r>
            <a:r>
              <a:rPr lang="cs-CZ" dirty="0"/>
              <a:t> , rozšiřování nosních křídel</a:t>
            </a:r>
          </a:p>
          <a:p>
            <a:r>
              <a:rPr lang="cs-CZ" dirty="0"/>
              <a:t>Barva – hodnocení především prokrvení kůže</a:t>
            </a:r>
          </a:p>
          <a:p>
            <a:pPr>
              <a:buNone/>
            </a:pPr>
            <a:r>
              <a:rPr lang="cs-CZ" dirty="0"/>
              <a:t>Abnormální známky: bledost kůže a sliznic, mramorování, cyanóza</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 – dýchací cesty</a:t>
            </a:r>
          </a:p>
        </p:txBody>
      </p:sp>
      <p:sp>
        <p:nvSpPr>
          <p:cNvPr id="3" name="Zástupný symbol pro obsah 2"/>
          <p:cNvSpPr>
            <a:spLocks noGrp="1"/>
          </p:cNvSpPr>
          <p:nvPr>
            <p:ph idx="1"/>
          </p:nvPr>
        </p:nvSpPr>
        <p:spPr>
          <a:xfrm>
            <a:off x="609600" y="1217432"/>
            <a:ext cx="10972800" cy="4205174"/>
          </a:xfrm>
        </p:spPr>
        <p:txBody>
          <a:bodyPr>
            <a:normAutofit fontScale="92500" lnSpcReduction="20000"/>
          </a:bodyPr>
          <a:lstStyle/>
          <a:p>
            <a:r>
              <a:rPr lang="cs-CZ" dirty="0"/>
              <a:t>LOOK, LISTEN, FEEL</a:t>
            </a:r>
          </a:p>
          <a:p>
            <a:r>
              <a:rPr lang="cs-CZ" dirty="0"/>
              <a:t>Zprůchodnění dýchacích cest – záklon hlavy s vytažením brady (ne u novorozenců/kojenců), předsunutí spodní čelisti, vzduchovody</a:t>
            </a:r>
          </a:p>
          <a:p>
            <a:r>
              <a:rPr lang="cs-CZ" dirty="0"/>
              <a:t>Zajištění dýchacích cest – ventilace a </a:t>
            </a:r>
            <a:r>
              <a:rPr lang="cs-CZ" dirty="0" err="1"/>
              <a:t>oxygenace</a:t>
            </a:r>
            <a:r>
              <a:rPr lang="cs-CZ" dirty="0"/>
              <a:t> – LMA, ETI, nebo pouze </a:t>
            </a:r>
            <a:r>
              <a:rPr lang="cs-CZ" dirty="0" err="1"/>
              <a:t>samorozpínací</a:t>
            </a:r>
            <a:r>
              <a:rPr lang="cs-CZ" dirty="0"/>
              <a:t> vak s obličejovou maskou – frekvence dle normy k věku!!</a:t>
            </a:r>
          </a:p>
          <a:p>
            <a:pPr>
              <a:buNone/>
            </a:pPr>
            <a:r>
              <a:rPr lang="cs-CZ" dirty="0"/>
              <a:t>Dítě se zástavou dechu a oběhu nevyžaduje k intubaci </a:t>
            </a:r>
            <a:r>
              <a:rPr lang="cs-CZ" dirty="0" err="1"/>
              <a:t>sedaci</a:t>
            </a:r>
            <a:r>
              <a:rPr lang="cs-CZ" dirty="0"/>
              <a:t> ani analgezii, ve všech ostatních případech ale ANO!</a:t>
            </a:r>
          </a:p>
          <a:p>
            <a:r>
              <a:rPr lang="cs-CZ" dirty="0" err="1"/>
              <a:t>Koniotomie</a:t>
            </a:r>
            <a:r>
              <a:rPr lang="cs-CZ" dirty="0"/>
              <a:t> – metoda poslední volby – komerčně vyráběné sety/ prostá jehlová </a:t>
            </a:r>
            <a:r>
              <a:rPr lang="cs-CZ" dirty="0" err="1"/>
              <a:t>koniotomie</a:t>
            </a:r>
            <a:endParaRPr lang="cs-CZ" dirty="0"/>
          </a:p>
        </p:txBody>
      </p:sp>
      <p:pic>
        <p:nvPicPr>
          <p:cNvPr id="4" name="Zástupný symbol pro obsah 11" descr="zprůchodnění DC.jpg"/>
          <p:cNvPicPr>
            <a:picLocks noChangeAspect="1"/>
          </p:cNvPicPr>
          <p:nvPr/>
        </p:nvPicPr>
        <p:blipFill>
          <a:blip r:embed="rId2"/>
          <a:srcRect b="58593"/>
          <a:stretch>
            <a:fillRect/>
          </a:stretch>
        </p:blipFill>
        <p:spPr>
          <a:xfrm>
            <a:off x="7415940" y="4949456"/>
            <a:ext cx="2846518" cy="1908544"/>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 - dýchání</a:t>
            </a:r>
          </a:p>
        </p:txBody>
      </p:sp>
      <p:sp>
        <p:nvSpPr>
          <p:cNvPr id="3" name="Zástupný symbol pro obsah 2"/>
          <p:cNvSpPr>
            <a:spLocks noGrp="1"/>
          </p:cNvSpPr>
          <p:nvPr>
            <p:ph idx="1"/>
          </p:nvPr>
        </p:nvSpPr>
        <p:spPr/>
        <p:txBody>
          <a:bodyPr/>
          <a:lstStyle/>
          <a:p>
            <a:r>
              <a:rPr lang="cs-CZ" dirty="0"/>
              <a:t>Zhodnotit frekvence, dechovou práci, objem, vedlejší fenomény, saturaci kyslíkem</a:t>
            </a:r>
          </a:p>
          <a:p>
            <a:r>
              <a:rPr lang="cs-CZ" dirty="0"/>
              <a:t>SpO2 udržujeme v rozmezí 94-98%</a:t>
            </a:r>
          </a:p>
          <a:p>
            <a:endParaRPr lang="cs-CZ"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 – krevní oběh</a:t>
            </a:r>
          </a:p>
        </p:txBody>
      </p:sp>
      <p:sp>
        <p:nvSpPr>
          <p:cNvPr id="3" name="Zástupný symbol pro obsah 2"/>
          <p:cNvSpPr>
            <a:spLocks noGrp="1"/>
          </p:cNvSpPr>
          <p:nvPr>
            <p:ph idx="1"/>
          </p:nvPr>
        </p:nvSpPr>
        <p:spPr/>
        <p:txBody>
          <a:bodyPr/>
          <a:lstStyle/>
          <a:p>
            <a:r>
              <a:rPr lang="cs-CZ" dirty="0"/>
              <a:t>Srdeční frekvence, periferní pulzace, kapilární návrat, krevní tlak</a:t>
            </a:r>
          </a:p>
          <a:p>
            <a:pPr>
              <a:buNone/>
            </a:pPr>
            <a:r>
              <a:rPr lang="cs-CZ" dirty="0"/>
              <a:t>Bradykardie u dítěte značí bezprostředně hrozící zástavu dechu a oběhu.</a:t>
            </a:r>
          </a:p>
          <a:p>
            <a:pPr>
              <a:buNone/>
            </a:pPr>
            <a:r>
              <a:rPr lang="cs-CZ" b="1" dirty="0"/>
              <a:t>Při bradykardii s poruchou </a:t>
            </a:r>
            <a:r>
              <a:rPr lang="cs-CZ" b="1" dirty="0" err="1"/>
              <a:t>perfuze</a:t>
            </a:r>
            <a:r>
              <a:rPr lang="cs-CZ" b="1" dirty="0"/>
              <a:t> (dítě v bezvědomí) se doporučuje dítě resuscitovat jako při srdeční zástavě (vyšší šance na přežití a příznivější neurologický výsledek).</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 - Orientační neurologické vyšetření</a:t>
            </a:r>
          </a:p>
        </p:txBody>
      </p:sp>
      <p:sp>
        <p:nvSpPr>
          <p:cNvPr id="3" name="Zástupný symbol pro obsah 2"/>
          <p:cNvSpPr>
            <a:spLocks noGrp="1"/>
          </p:cNvSpPr>
          <p:nvPr>
            <p:ph idx="1"/>
          </p:nvPr>
        </p:nvSpPr>
        <p:spPr>
          <a:xfrm>
            <a:off x="609600" y="1600204"/>
            <a:ext cx="10972800" cy="981632"/>
          </a:xfrm>
        </p:spPr>
        <p:txBody>
          <a:bodyPr/>
          <a:lstStyle/>
          <a:p>
            <a:r>
              <a:rPr lang="cs-CZ" dirty="0"/>
              <a:t>Stav vědomí – AVPU, </a:t>
            </a:r>
            <a:r>
              <a:rPr lang="cs-CZ" dirty="0" err="1"/>
              <a:t>pGSC</a:t>
            </a:r>
            <a:r>
              <a:rPr lang="cs-CZ" dirty="0"/>
              <a:t>, zornice, glykémie</a:t>
            </a:r>
          </a:p>
        </p:txBody>
      </p:sp>
      <p:sp>
        <p:nvSpPr>
          <p:cNvPr id="4" name="Nadpis 1"/>
          <p:cNvSpPr txBox="1">
            <a:spLocks/>
          </p:cNvSpPr>
          <p:nvPr/>
        </p:nvSpPr>
        <p:spPr>
          <a:xfrm>
            <a:off x="788894" y="2766826"/>
            <a:ext cx="109728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a:ln>
                  <a:noFill/>
                </a:ln>
                <a:solidFill>
                  <a:schemeClr val="tx1"/>
                </a:solidFill>
                <a:effectLst/>
                <a:uLnTx/>
                <a:uFillTx/>
                <a:latin typeface="+mj-lt"/>
                <a:ea typeface="+mj-ea"/>
                <a:cs typeface="+mj-cs"/>
              </a:rPr>
              <a:t>E - Celkové vyšetření a anamnéza</a:t>
            </a:r>
          </a:p>
        </p:txBody>
      </p:sp>
      <p:sp>
        <p:nvSpPr>
          <p:cNvPr id="5" name="Zástupný symbol pro obsah 2"/>
          <p:cNvSpPr txBox="1">
            <a:spLocks/>
          </p:cNvSpPr>
          <p:nvPr/>
        </p:nvSpPr>
        <p:spPr>
          <a:xfrm>
            <a:off x="645459" y="3948957"/>
            <a:ext cx="10972800" cy="273871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a:ln>
                  <a:noFill/>
                </a:ln>
                <a:solidFill>
                  <a:schemeClr val="tx1"/>
                </a:solidFill>
                <a:effectLst/>
                <a:uLnTx/>
                <a:uFillTx/>
                <a:latin typeface="+mn-lt"/>
                <a:ea typeface="+mn-ea"/>
                <a:cs typeface="+mn-cs"/>
              </a:rPr>
              <a:t>Teplota, vyšetření kůže,</a:t>
            </a:r>
            <a:r>
              <a:rPr kumimoji="0" lang="cs-CZ" sz="3200" b="0" i="0" u="none" strike="noStrike" kern="1200" cap="none" spc="0" normalizeH="0" noProof="0" dirty="0">
                <a:ln>
                  <a:noFill/>
                </a:ln>
                <a:solidFill>
                  <a:schemeClr val="tx1"/>
                </a:solidFill>
                <a:effectLst/>
                <a:uLnTx/>
                <a:uFillTx/>
                <a:latin typeface="+mn-lt"/>
                <a:ea typeface="+mn-ea"/>
                <a:cs typeface="+mn-cs"/>
              </a:rPr>
              <a:t> bolest, alergie, medikace, sledovaná onemocnění, poslední jídlo</a:t>
            </a:r>
          </a:p>
          <a:p>
            <a:pPr marL="342900" marR="0" lvl="0" indent="-342900" algn="l" defTabSz="914400" rtl="0" eaLnBrk="1" fontAlgn="auto" latinLnBrk="0" hangingPunct="1">
              <a:lnSpc>
                <a:spcPct val="100000"/>
              </a:lnSpc>
              <a:spcBef>
                <a:spcPct val="20000"/>
              </a:spcBef>
              <a:spcAft>
                <a:spcPts val="0"/>
              </a:spcAft>
              <a:buClrTx/>
              <a:buSzTx/>
              <a:tabLst/>
              <a:defRPr/>
            </a:pPr>
            <a:endParaRPr lang="cs-CZ" sz="3200" dirty="0"/>
          </a:p>
          <a:p>
            <a:pPr marL="342900" marR="0" lvl="0" indent="-342900" algn="l" defTabSz="914400" rtl="0" eaLnBrk="1" fontAlgn="auto" latinLnBrk="0" hangingPunct="1">
              <a:lnSpc>
                <a:spcPct val="100000"/>
              </a:lnSpc>
              <a:spcBef>
                <a:spcPct val="20000"/>
              </a:spcBef>
              <a:spcAft>
                <a:spcPts val="0"/>
              </a:spcAft>
              <a:buClrTx/>
              <a:buSzTx/>
              <a:tabLst/>
              <a:defRPr/>
            </a:pPr>
            <a:r>
              <a:rPr kumimoji="0" lang="cs-CZ" sz="3200" b="1" i="0" u="none" strike="noStrike" kern="1200" cap="none" spc="0" normalizeH="0" noProof="0" dirty="0">
                <a:ln>
                  <a:noFill/>
                </a:ln>
                <a:solidFill>
                  <a:schemeClr val="tx1"/>
                </a:solidFill>
                <a:effectLst/>
                <a:uLnTx/>
                <a:uFillTx/>
                <a:latin typeface="+mn-lt"/>
                <a:ea typeface="+mn-ea"/>
                <a:cs typeface="+mn-cs"/>
              </a:rPr>
              <a:t>Stav kriticky nemocného dítěte opakovaně přehodnocujte!</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Monitorace</a:t>
            </a:r>
            <a:r>
              <a:rPr lang="cs-CZ" dirty="0"/>
              <a:t> a intervence</a:t>
            </a:r>
          </a:p>
        </p:txBody>
      </p:sp>
      <p:sp>
        <p:nvSpPr>
          <p:cNvPr id="3" name="Zástupný symbol pro obsah 2"/>
          <p:cNvSpPr>
            <a:spLocks noGrp="1"/>
          </p:cNvSpPr>
          <p:nvPr>
            <p:ph idx="1"/>
          </p:nvPr>
        </p:nvSpPr>
        <p:spPr/>
        <p:txBody>
          <a:bodyPr/>
          <a:lstStyle/>
          <a:p>
            <a:r>
              <a:rPr lang="cs-CZ" dirty="0"/>
              <a:t>SpO2, EKG, neinvazivní měření TK</a:t>
            </a:r>
          </a:p>
          <a:p>
            <a:r>
              <a:rPr lang="cs-CZ" dirty="0"/>
              <a:t>Zajištění vstupu do krevního řečiště – i.v./i.o.</a:t>
            </a:r>
          </a:p>
          <a:p>
            <a:r>
              <a:rPr lang="cs-CZ" dirty="0"/>
              <a:t>Tekutinová resuscitace při známkách nedostatečné </a:t>
            </a:r>
            <a:r>
              <a:rPr lang="cs-CZ" dirty="0" err="1"/>
              <a:t>perfuze</a:t>
            </a:r>
            <a:r>
              <a:rPr lang="cs-CZ" dirty="0"/>
              <a:t> (pečlivě zvažovat bolusy u primárně srdečních poruch)</a:t>
            </a:r>
          </a:p>
          <a:p>
            <a:r>
              <a:rPr lang="cs-CZ" dirty="0"/>
              <a:t>U dekompenzovaného </a:t>
            </a:r>
            <a:r>
              <a:rPr lang="cs-CZ" dirty="0" err="1"/>
              <a:t>kardiogenního</a:t>
            </a:r>
            <a:r>
              <a:rPr lang="cs-CZ" dirty="0"/>
              <a:t> šoku, septické šoku, kdy jsou příznaky selhávání srdce jako pumpy – časná </a:t>
            </a:r>
            <a:r>
              <a:rPr lang="cs-CZ" dirty="0" err="1"/>
              <a:t>inotropní</a:t>
            </a:r>
            <a:r>
              <a:rPr lang="cs-CZ" dirty="0"/>
              <a:t>/</a:t>
            </a:r>
            <a:r>
              <a:rPr lang="cs-CZ" dirty="0" err="1"/>
              <a:t>vazopresorická</a:t>
            </a:r>
            <a:r>
              <a:rPr lang="cs-CZ" dirty="0"/>
              <a:t> podpora</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PBLS – základní neodkladná resuscitace dětí</a:t>
            </a:r>
          </a:p>
        </p:txBody>
      </p:sp>
      <p:sp>
        <p:nvSpPr>
          <p:cNvPr id="3" name="Zástupný symbol pro obsah 2"/>
          <p:cNvSpPr>
            <a:spLocks noGrp="1"/>
          </p:cNvSpPr>
          <p:nvPr>
            <p:ph idx="1"/>
          </p:nvPr>
        </p:nvSpPr>
        <p:spPr/>
        <p:txBody>
          <a:bodyPr>
            <a:normAutofit lnSpcReduction="10000"/>
          </a:bodyPr>
          <a:lstStyle/>
          <a:p>
            <a:pPr marL="514350" indent="-514350">
              <a:buFont typeface="+mj-lt"/>
              <a:buAutoNum type="arabicPeriod"/>
            </a:pPr>
            <a:r>
              <a:rPr lang="cs-CZ" dirty="0"/>
              <a:t>Zajistěte bezpečnost zachránce i dítěte</a:t>
            </a:r>
          </a:p>
          <a:p>
            <a:pPr marL="514350" indent="-514350">
              <a:buFont typeface="+mj-lt"/>
              <a:buAutoNum type="arabicPeriod"/>
            </a:pPr>
            <a:r>
              <a:rPr lang="cs-CZ" dirty="0"/>
              <a:t>Zkontrolujte, zda dítě reaguje</a:t>
            </a:r>
          </a:p>
          <a:p>
            <a:pPr marL="514350" indent="-514350">
              <a:buNone/>
            </a:pPr>
            <a:r>
              <a:rPr lang="cs-CZ" dirty="0"/>
              <a:t>3A. Pokud odpovídá/pláče/hýbe se – ponecháme v poloze, ve které se nachází, zavoláme pomoc, kontrolujeme stav v pravidelných intervalech</a:t>
            </a:r>
          </a:p>
          <a:p>
            <a:pPr marL="514350" indent="-514350">
              <a:buNone/>
            </a:pPr>
            <a:r>
              <a:rPr lang="cs-CZ" dirty="0"/>
              <a:t>3B Pokud dítě neodpovídá – zavolejte o pomoc, otočte na záda, zprůchodněte dýchací cesty (pokud existuje možnost poranění C-páteře – pouze předsunutí čelisti)</a:t>
            </a:r>
          </a:p>
          <a:p>
            <a:pPr marL="514350" indent="-514350">
              <a:buNone/>
            </a:pPr>
            <a:r>
              <a:rPr lang="cs-CZ" dirty="0"/>
              <a:t>4. Udržujte průchodné dýchací cesty</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439271"/>
            <a:ext cx="10972800" cy="5686895"/>
          </a:xfrm>
        </p:spPr>
        <p:txBody>
          <a:bodyPr>
            <a:normAutofit fontScale="92500" lnSpcReduction="20000"/>
          </a:bodyPr>
          <a:lstStyle/>
          <a:p>
            <a:pPr>
              <a:buNone/>
            </a:pPr>
            <a:r>
              <a:rPr lang="cs-CZ" dirty="0"/>
              <a:t>5A. Pokud dítě normálně dýchá – otočit do zotavovací polohy (pokud je v anamnéze úraz, předpokládáme poranění C-páteře)</a:t>
            </a:r>
          </a:p>
          <a:p>
            <a:pPr>
              <a:buNone/>
            </a:pPr>
            <a:r>
              <a:rPr lang="cs-CZ" dirty="0"/>
              <a:t>5B. Pokud nedýchá normálně nebo vůbec – opatrně odstraňte viditelné překážky v DC, proveďte </a:t>
            </a:r>
            <a:r>
              <a:rPr lang="cs-CZ" b="1" dirty="0"/>
              <a:t>5 úvodních vdechů</a:t>
            </a:r>
            <a:r>
              <a:rPr lang="cs-CZ" dirty="0"/>
              <a:t>, během toho si všímáme reakce dítěte – kašel/dávení</a:t>
            </a:r>
          </a:p>
          <a:p>
            <a:pPr>
              <a:buNone/>
            </a:pPr>
            <a:r>
              <a:rPr lang="cs-CZ" dirty="0"/>
              <a:t>Umělé vdechy u dítěte do 1 roku:</a:t>
            </a:r>
          </a:p>
          <a:p>
            <a:pPr>
              <a:buFontTx/>
              <a:buChar char="-"/>
            </a:pPr>
            <a:r>
              <a:rPr lang="cs-CZ" dirty="0"/>
              <a:t>Udržujte hlavu v neutrální poloze a vytahujte bradu vzhůru</a:t>
            </a:r>
          </a:p>
          <a:p>
            <a:pPr>
              <a:buFontTx/>
              <a:buChar char="-"/>
            </a:pPr>
            <a:r>
              <a:rPr lang="cs-CZ" dirty="0"/>
              <a:t>Nadechněte se, překryjte ústa a nos svými ústy a pevně přitiskněte</a:t>
            </a:r>
          </a:p>
          <a:p>
            <a:pPr>
              <a:buFontTx/>
              <a:buChar char="-"/>
            </a:pPr>
            <a:r>
              <a:rPr lang="cs-CZ" dirty="0"/>
              <a:t>Vydechujte rovnoměrně do úst a nosu dítěte po dobu cca 1s, aby se hrudník viditelně zvedl</a:t>
            </a:r>
          </a:p>
          <a:p>
            <a:pPr>
              <a:buFontTx/>
              <a:buChar char="-"/>
            </a:pPr>
            <a:r>
              <a:rPr lang="cs-CZ" dirty="0"/>
              <a:t>Udržujte hlavu i bradu ve stále stejné poloze, oddalte ústa, sledujte pokles hrudníku během výdechu</a:t>
            </a:r>
          </a:p>
          <a:p>
            <a:pPr>
              <a:buFontTx/>
              <a:buChar char="-"/>
            </a:pPr>
            <a:r>
              <a:rPr lang="cs-CZ" dirty="0"/>
              <a:t>Opakujeme 5x</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367553"/>
            <a:ext cx="10972800" cy="5758613"/>
          </a:xfrm>
        </p:spPr>
        <p:txBody>
          <a:bodyPr/>
          <a:lstStyle/>
          <a:p>
            <a:pPr>
              <a:buNone/>
            </a:pPr>
            <a:r>
              <a:rPr lang="cs-CZ" dirty="0"/>
              <a:t>Umělé vdechy u dítěte nad 1 rok:</a:t>
            </a:r>
          </a:p>
          <a:p>
            <a:pPr>
              <a:buFontTx/>
              <a:buChar char="-"/>
            </a:pPr>
            <a:r>
              <a:rPr lang="cs-CZ" dirty="0"/>
              <a:t>Rozdíl - záklon hlavy a vytahujte bradu vzhůru, dále stejně jako předchozí</a:t>
            </a:r>
          </a:p>
          <a:p>
            <a:pPr>
              <a:buNone/>
            </a:pPr>
            <a:endParaRPr lang="cs-CZ" dirty="0"/>
          </a:p>
          <a:p>
            <a:pPr>
              <a:buNone/>
            </a:pPr>
            <a:r>
              <a:rPr lang="cs-CZ" dirty="0"/>
              <a:t>Pokud není předchozí efektivní – CAVE obstrukce </a:t>
            </a:r>
          </a:p>
          <a:p>
            <a:pPr>
              <a:buNone/>
            </a:pPr>
            <a:r>
              <a:rPr lang="cs-CZ" dirty="0"/>
              <a:t>– otevřeme ústa a odstraníme viditelnou překážku, neprovádíme pátrání prstem naslepo</a:t>
            </a:r>
          </a:p>
          <a:p>
            <a:pPr>
              <a:buFontTx/>
              <a:buChar char="-"/>
            </a:pPr>
            <a:r>
              <a:rPr lang="cs-CZ" dirty="0"/>
              <a:t>Změníme polohu hlavy</a:t>
            </a:r>
          </a:p>
          <a:p>
            <a:pPr>
              <a:buFontTx/>
              <a:buChar char="-"/>
            </a:pPr>
            <a:r>
              <a:rPr lang="cs-CZ" dirty="0"/>
              <a:t>Provedeme maximálně 5 pokusů o umělé vdechy, pokud jsou všechny neúčinné, přejdeme ke stlačování hrudníku</a:t>
            </a:r>
          </a:p>
          <a:p>
            <a:pPr>
              <a:buNone/>
            </a:pPr>
            <a:endParaRPr lang="cs-CZ"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475129"/>
            <a:ext cx="10972800" cy="5651037"/>
          </a:xfrm>
        </p:spPr>
        <p:txBody>
          <a:bodyPr/>
          <a:lstStyle/>
          <a:p>
            <a:pPr>
              <a:buNone/>
            </a:pPr>
            <a:r>
              <a:rPr lang="cs-CZ" dirty="0"/>
              <a:t>6. Zhodnoťte stav krevního oběhu</a:t>
            </a:r>
          </a:p>
          <a:p>
            <a:pPr>
              <a:buNone/>
            </a:pPr>
            <a:r>
              <a:rPr lang="cs-CZ" dirty="0"/>
              <a:t>- 	max.10s sledujeme známky života</a:t>
            </a:r>
          </a:p>
          <a:p>
            <a:pPr>
              <a:buFontTx/>
              <a:buChar char="-"/>
            </a:pPr>
            <a:r>
              <a:rPr lang="cs-CZ" dirty="0"/>
              <a:t>Kontrola tepu </a:t>
            </a:r>
            <a:r>
              <a:rPr lang="cs-CZ" dirty="0" err="1"/>
              <a:t>max</a:t>
            </a:r>
            <a:r>
              <a:rPr lang="cs-CZ" dirty="0"/>
              <a:t> 10s – nespolehlivé</a:t>
            </a:r>
          </a:p>
          <a:p>
            <a:pPr>
              <a:buFontTx/>
              <a:buChar char="-"/>
            </a:pPr>
            <a:r>
              <a:rPr lang="cs-CZ" dirty="0"/>
              <a:t>Pokud nejsou přítomny známky života</a:t>
            </a:r>
          </a:p>
          <a:p>
            <a:pPr>
              <a:buNone/>
            </a:pPr>
            <a:r>
              <a:rPr lang="cs-CZ" dirty="0"/>
              <a:t>7A. Pokud jsou známky života jistě přítomny:</a:t>
            </a:r>
          </a:p>
          <a:p>
            <a:pPr>
              <a:buFontTx/>
              <a:buChar char="-"/>
            </a:pPr>
            <a:r>
              <a:rPr lang="cs-CZ" dirty="0"/>
              <a:t>Pokračujeme v umělém dýchání do doby, než dítě začne samo účinně dýchat</a:t>
            </a:r>
          </a:p>
          <a:p>
            <a:pPr>
              <a:buFontTx/>
              <a:buChar char="-"/>
            </a:pPr>
            <a:r>
              <a:rPr lang="cs-CZ" dirty="0"/>
              <a:t>pokud přetrvává bezvědomí, ale poté dýchá, otočíme dítě do zotavovací polohy</a:t>
            </a:r>
          </a:p>
          <a:p>
            <a:pPr>
              <a:buFontTx/>
              <a:buChar char="-"/>
            </a:pPr>
            <a:r>
              <a:rPr lang="cs-CZ" dirty="0"/>
              <a:t>často kontrolujeme zdravotní stav</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011FD7-CFC1-73EE-F4B4-6C6C900FA6F1}"/>
              </a:ext>
            </a:extLst>
          </p:cNvPr>
          <p:cNvSpPr>
            <a:spLocks noGrp="1"/>
          </p:cNvSpPr>
          <p:nvPr>
            <p:ph type="title"/>
          </p:nvPr>
        </p:nvSpPr>
        <p:spPr/>
        <p:txBody>
          <a:bodyPr/>
          <a:lstStyle/>
          <a:p>
            <a:r>
              <a:rPr lang="cs-CZ" dirty="0"/>
              <a:t>Imunizace</a:t>
            </a:r>
          </a:p>
        </p:txBody>
      </p:sp>
      <p:sp>
        <p:nvSpPr>
          <p:cNvPr id="3" name="Zástupný obsah 2">
            <a:extLst>
              <a:ext uri="{FF2B5EF4-FFF2-40B4-BE49-F238E27FC236}">
                <a16:creationId xmlns:a16="http://schemas.microsoft.com/office/drawing/2014/main" id="{6A472C56-20BC-9338-4CF9-1C50E598E295}"/>
              </a:ext>
            </a:extLst>
          </p:cNvPr>
          <p:cNvSpPr>
            <a:spLocks noGrp="1"/>
          </p:cNvSpPr>
          <p:nvPr>
            <p:ph idx="1"/>
          </p:nvPr>
        </p:nvSpPr>
        <p:spPr/>
        <p:txBody>
          <a:bodyPr>
            <a:normAutofit fontScale="70000" lnSpcReduction="20000"/>
          </a:bodyPr>
          <a:lstStyle/>
          <a:p>
            <a:r>
              <a:rPr lang="cs-CZ" dirty="0"/>
              <a:t>Pasivní</a:t>
            </a:r>
          </a:p>
          <a:p>
            <a:pPr marL="514350" indent="-514350">
              <a:buFont typeface="+mj-lt"/>
              <a:buAutoNum type="alphaLcParenR"/>
            </a:pPr>
            <a:r>
              <a:rPr lang="cs-CZ" dirty="0"/>
              <a:t>Přirozená - </a:t>
            </a:r>
            <a:r>
              <a:rPr lang="cs-CZ" dirty="0" err="1"/>
              <a:t>transplacentární</a:t>
            </a:r>
            <a:r>
              <a:rPr lang="cs-CZ" dirty="0"/>
              <a:t> přenos protilátek</a:t>
            </a:r>
          </a:p>
          <a:p>
            <a:pPr marL="514350" indent="-514350">
              <a:buFont typeface="+mj-lt"/>
              <a:buAutoNum type="alphaLcParenR"/>
            </a:pPr>
            <a:r>
              <a:rPr lang="cs-CZ" dirty="0"/>
              <a:t>Umělá – podání specifických imunoglobulinů</a:t>
            </a:r>
          </a:p>
          <a:p>
            <a:r>
              <a:rPr lang="cs-CZ" dirty="0"/>
              <a:t>Aktivní</a:t>
            </a:r>
          </a:p>
          <a:p>
            <a:pPr marL="514350" indent="-514350">
              <a:buFont typeface="+mj-lt"/>
              <a:buAutoNum type="alphaLcParenR"/>
            </a:pPr>
            <a:r>
              <a:rPr lang="cs-CZ" dirty="0"/>
              <a:t>Přirozená – </a:t>
            </a:r>
            <a:r>
              <a:rPr lang="cs-CZ" dirty="0" err="1"/>
              <a:t>postinfekční</a:t>
            </a:r>
            <a:r>
              <a:rPr lang="cs-CZ" dirty="0"/>
              <a:t> imunita</a:t>
            </a:r>
          </a:p>
          <a:p>
            <a:pPr marL="514350" indent="-514350">
              <a:buFont typeface="+mj-lt"/>
              <a:buAutoNum type="alphaLcParenR"/>
            </a:pPr>
            <a:r>
              <a:rPr lang="cs-CZ" dirty="0"/>
              <a:t>Umělá – podáním očkovací látky (postvakcinační imunita)</a:t>
            </a:r>
          </a:p>
          <a:p>
            <a:pPr marL="514350" indent="-514350">
              <a:buFont typeface="+mj-lt"/>
              <a:buAutoNum type="alphaLcParenR"/>
            </a:pPr>
            <a:endParaRPr lang="cs-CZ" dirty="0"/>
          </a:p>
          <a:p>
            <a:pPr marL="0" indent="0">
              <a:buNone/>
            </a:pPr>
            <a:r>
              <a:rPr lang="cs-CZ" dirty="0"/>
              <a:t>Očkování je tedy aktivní umělá imunizace, kdy navodíme ochranu před závažnými infekcemi vpravením antigenní komponenty do těla – nevyvolá onemocnění, ale stimuluje imunitní systém ☛ ochrana před nákazou nebo alespoň před závažným průběhem</a:t>
            </a:r>
          </a:p>
          <a:p>
            <a:pPr marL="0" indent="0">
              <a:buNone/>
            </a:pPr>
            <a:endParaRPr lang="cs-CZ" dirty="0"/>
          </a:p>
          <a:p>
            <a:pPr marL="0" indent="0">
              <a:buNone/>
            </a:pPr>
            <a:r>
              <a:rPr lang="cs-CZ" dirty="0"/>
              <a:t>Očkovací látky – vakcíny – obsahují konkrétní antigen, ale i adjuvantní složky – zvyšují imunitní odpověď organismu a zajišťují stálost vakcíny</a:t>
            </a:r>
          </a:p>
        </p:txBody>
      </p:sp>
    </p:spTree>
    <p:extLst>
      <p:ext uri="{BB962C8B-B14F-4D97-AF65-F5344CB8AC3E}">
        <p14:creationId xmlns:p14="http://schemas.microsoft.com/office/powerpoint/2010/main" val="212094042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466165"/>
            <a:ext cx="10972800" cy="5660001"/>
          </a:xfrm>
        </p:spPr>
        <p:txBody>
          <a:bodyPr>
            <a:normAutofit fontScale="92500" lnSpcReduction="20000"/>
          </a:bodyPr>
          <a:lstStyle/>
          <a:p>
            <a:pPr>
              <a:buNone/>
            </a:pPr>
            <a:r>
              <a:rPr lang="cs-CZ" dirty="0"/>
              <a:t>7B. Pokud nejsou známky života přítomné:</a:t>
            </a:r>
          </a:p>
          <a:p>
            <a:pPr>
              <a:buFontTx/>
              <a:buChar char="-"/>
            </a:pPr>
            <a:r>
              <a:rPr lang="cs-CZ" dirty="0"/>
              <a:t>Zahajte srdeční masáž</a:t>
            </a:r>
          </a:p>
          <a:p>
            <a:pPr>
              <a:buFontTx/>
              <a:buChar char="-"/>
            </a:pPr>
            <a:r>
              <a:rPr lang="cs-CZ" dirty="0"/>
              <a:t>Střídejte stlačování hrudníku a umělé vdechy v poměru 15 stlačení hrudníku po 2 umělých vdeších</a:t>
            </a:r>
          </a:p>
          <a:p>
            <a:pPr>
              <a:buNone/>
            </a:pPr>
            <a:endParaRPr lang="cs-CZ" dirty="0"/>
          </a:p>
          <a:p>
            <a:pPr>
              <a:buNone/>
            </a:pPr>
            <a:r>
              <a:rPr lang="cs-CZ" dirty="0"/>
              <a:t>Srdeční masáž</a:t>
            </a:r>
          </a:p>
          <a:p>
            <a:pPr>
              <a:buFontTx/>
              <a:buChar char="-"/>
            </a:pPr>
            <a:r>
              <a:rPr lang="cs-CZ" dirty="0"/>
              <a:t>U dětí jakéhokoliv věku stlačujeme dolní polovinu hrudní kosti</a:t>
            </a:r>
          </a:p>
          <a:p>
            <a:pPr>
              <a:buFontTx/>
              <a:buChar char="-"/>
            </a:pPr>
            <a:r>
              <a:rPr lang="cs-CZ" dirty="0"/>
              <a:t>Hloubka asi 1/3 předozadního průměru hrudníku</a:t>
            </a:r>
          </a:p>
          <a:p>
            <a:pPr>
              <a:buFontTx/>
              <a:buChar char="-"/>
            </a:pPr>
            <a:r>
              <a:rPr lang="cs-CZ" dirty="0"/>
              <a:t>Frekvence 100-120 stlačení/minutu</a:t>
            </a:r>
          </a:p>
          <a:p>
            <a:pPr>
              <a:buFontTx/>
              <a:buChar char="-"/>
            </a:pPr>
            <a:r>
              <a:rPr lang="cs-CZ" dirty="0"/>
              <a:t>Po 15 stlačeních zcela uvolněte hrudník, poté znovu 2 vdechy, pokračujeme 15:2</a:t>
            </a:r>
          </a:p>
          <a:p>
            <a:pPr>
              <a:buFontTx/>
              <a:buChar char="-"/>
            </a:pPr>
            <a:r>
              <a:rPr lang="cs-CZ" dirty="0"/>
              <a:t>Vždy na rovném a tvrdém povrchu</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Srdeční masáž u dětí do 1 roku</a:t>
            </a:r>
          </a:p>
        </p:txBody>
      </p:sp>
      <p:sp>
        <p:nvSpPr>
          <p:cNvPr id="3" name="Zástupný symbol pro obsah 2"/>
          <p:cNvSpPr>
            <a:spLocks noGrp="1"/>
          </p:cNvSpPr>
          <p:nvPr>
            <p:ph idx="1"/>
          </p:nvPr>
        </p:nvSpPr>
        <p:spPr/>
        <p:txBody>
          <a:bodyPr/>
          <a:lstStyle/>
          <a:p>
            <a:pPr>
              <a:buFontTx/>
              <a:buChar char="-"/>
            </a:pPr>
            <a:r>
              <a:rPr lang="cs-CZ" dirty="0"/>
              <a:t>Samotný zachránce – stlačujeme hrudník špičkami dvou natažených prstů</a:t>
            </a:r>
          </a:p>
          <a:p>
            <a:pPr>
              <a:buFontTx/>
              <a:buChar char="-"/>
            </a:pPr>
            <a:r>
              <a:rPr lang="cs-CZ" dirty="0"/>
              <a:t>Dva zachránci – technika obemknutí hrudníku (prsty podpírají záda dítěte, </a:t>
            </a:r>
            <a:r>
              <a:rPr lang="cs-CZ" dirty="0" err="1"/>
              <a:t>špičkama</a:t>
            </a:r>
            <a:r>
              <a:rPr lang="cs-CZ" dirty="0"/>
              <a:t> palců masírujeme)</a:t>
            </a:r>
          </a:p>
          <a:p>
            <a:pPr>
              <a:buFontTx/>
              <a:buChar char="-"/>
            </a:pPr>
            <a:r>
              <a:rPr lang="cs-CZ" dirty="0"/>
              <a:t>Hloubka cca 4cm</a:t>
            </a:r>
          </a:p>
        </p:txBody>
      </p:sp>
      <p:pic>
        <p:nvPicPr>
          <p:cNvPr id="4" name="Obrázek 3" descr="resuscitace pod 1rok.jpg"/>
          <p:cNvPicPr>
            <a:picLocks noChangeAspect="1"/>
          </p:cNvPicPr>
          <p:nvPr/>
        </p:nvPicPr>
        <p:blipFill>
          <a:blip r:embed="rId2"/>
          <a:stretch>
            <a:fillRect/>
          </a:stretch>
        </p:blipFill>
        <p:spPr>
          <a:xfrm>
            <a:off x="8001985" y="3307981"/>
            <a:ext cx="3180584" cy="3492000"/>
          </a:xfrm>
          <a:prstGeom prst="rect">
            <a:avLst/>
          </a:prstGeom>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Srdeční masáž u dětí nad 1 rok</a:t>
            </a:r>
          </a:p>
        </p:txBody>
      </p:sp>
      <p:sp>
        <p:nvSpPr>
          <p:cNvPr id="3" name="Zástupný symbol pro obsah 2"/>
          <p:cNvSpPr>
            <a:spLocks noGrp="1"/>
          </p:cNvSpPr>
          <p:nvPr>
            <p:ph idx="1"/>
          </p:nvPr>
        </p:nvSpPr>
        <p:spPr/>
        <p:txBody>
          <a:bodyPr/>
          <a:lstStyle/>
          <a:p>
            <a:pPr>
              <a:buFontTx/>
              <a:buChar char="-"/>
            </a:pPr>
            <a:r>
              <a:rPr lang="cs-CZ" dirty="0"/>
              <a:t>1 prst nad mečovitým výběžkem (abychom nestlačovali břicho)</a:t>
            </a:r>
          </a:p>
          <a:p>
            <a:pPr>
              <a:buFontTx/>
              <a:buChar char="-"/>
            </a:pPr>
            <a:r>
              <a:rPr lang="cs-CZ" dirty="0"/>
              <a:t>Masírujeme zápěstními částmi dlaně, prsty jsou zvednuty (abychom netlačili na žebra dítěte), propnout ruce v loktech</a:t>
            </a:r>
          </a:p>
          <a:p>
            <a:pPr>
              <a:buFontTx/>
              <a:buChar char="-"/>
            </a:pPr>
            <a:r>
              <a:rPr lang="cs-CZ" dirty="0"/>
              <a:t> hloubka cca 5cm</a:t>
            </a:r>
          </a:p>
        </p:txBody>
      </p:sp>
      <p:pic>
        <p:nvPicPr>
          <p:cNvPr id="4" name="Zástupný symbol pro obsah 9" descr="resuscitace nad 1 rok.jpg"/>
          <p:cNvPicPr>
            <a:picLocks noChangeAspect="1"/>
          </p:cNvPicPr>
          <p:nvPr/>
        </p:nvPicPr>
        <p:blipFill>
          <a:blip r:embed="rId2"/>
          <a:stretch>
            <a:fillRect/>
          </a:stretch>
        </p:blipFill>
        <p:spPr>
          <a:xfrm>
            <a:off x="6084418" y="3365204"/>
            <a:ext cx="4568298" cy="3240000"/>
          </a:xfrm>
          <a:prstGeom prst="rect">
            <a:avLst/>
          </a:prstGeom>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457201"/>
            <a:ext cx="10972800" cy="5668966"/>
          </a:xfrm>
        </p:spPr>
        <p:txBody>
          <a:bodyPr/>
          <a:lstStyle/>
          <a:p>
            <a:pPr>
              <a:buNone/>
            </a:pPr>
            <a:r>
              <a:rPr lang="cs-CZ" dirty="0"/>
              <a:t>8. Nepřerušujeme resuscitaci, dokud:</a:t>
            </a:r>
          </a:p>
          <a:p>
            <a:pPr>
              <a:buFontTx/>
              <a:buChar char="-"/>
            </a:pPr>
            <a:r>
              <a:rPr lang="cs-CZ" dirty="0"/>
              <a:t>Dítě nezačne jevit známky života (probouzí se, hýbe se, otevírá oči, normálně dýchá)</a:t>
            </a:r>
          </a:p>
          <a:p>
            <a:pPr>
              <a:buFontTx/>
              <a:buChar char="-"/>
            </a:pPr>
            <a:r>
              <a:rPr lang="cs-CZ" dirty="0"/>
              <a:t>Převzetí resuscitace kolegou</a:t>
            </a:r>
          </a:p>
          <a:p>
            <a:pPr>
              <a:buFontTx/>
              <a:buChar char="-"/>
            </a:pPr>
            <a:r>
              <a:rPr lang="cs-CZ" dirty="0"/>
              <a:t>Nejsme vyčerpaní</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Kdy přivolat pomoc?</a:t>
            </a:r>
          </a:p>
        </p:txBody>
      </p:sp>
      <p:sp>
        <p:nvSpPr>
          <p:cNvPr id="3" name="Zástupný symbol pro obsah 2"/>
          <p:cNvSpPr>
            <a:spLocks noGrp="1"/>
          </p:cNvSpPr>
          <p:nvPr>
            <p:ph idx="1"/>
          </p:nvPr>
        </p:nvSpPr>
        <p:spPr/>
        <p:txBody>
          <a:bodyPr/>
          <a:lstStyle/>
          <a:p>
            <a:pPr>
              <a:buFontTx/>
              <a:buChar char="-"/>
            </a:pPr>
            <a:r>
              <a:rPr lang="cs-CZ" dirty="0"/>
              <a:t>Pokud je přítomen pouze jeden zachránce</a:t>
            </a:r>
          </a:p>
          <a:p>
            <a:pPr>
              <a:buFontTx/>
              <a:buChar char="-"/>
            </a:pPr>
            <a:r>
              <a:rPr lang="cs-CZ" dirty="0"/>
              <a:t>Pokud jsme sami na místě a spatříme náhlý kolaps dítěte → existuje podezření na primární kardiální příčinu – nejprve zavoláme pomoc a poté zahajte KPR, neboť dítě bude pravděpodobně potřebovat urgentní defibrilaci (neděje se příliš často) → pokračujte v KPR, dokud nemáte AED → připojte AED + elektrody (pro 1-8 let dětské elektrody)</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13" descr="Z8kl.resuscitace.jpg"/>
          <p:cNvPicPr>
            <a:picLocks noGrp="1" noChangeAspect="1"/>
          </p:cNvPicPr>
          <p:nvPr>
            <p:ph idx="1"/>
          </p:nvPr>
        </p:nvPicPr>
        <p:blipFill>
          <a:blip r:embed="rId2"/>
          <a:stretch>
            <a:fillRect/>
          </a:stretch>
        </p:blipFill>
        <p:spPr>
          <a:xfrm>
            <a:off x="4668236" y="303027"/>
            <a:ext cx="2568571" cy="6336000"/>
          </a:xfrm>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PALS - Rozšířená neodkladná resuscitace dětí</a:t>
            </a:r>
          </a:p>
        </p:txBody>
      </p:sp>
      <p:sp>
        <p:nvSpPr>
          <p:cNvPr id="3" name="Zástupný symbol pro obsah 2"/>
          <p:cNvSpPr>
            <a:spLocks noGrp="1"/>
          </p:cNvSpPr>
          <p:nvPr>
            <p:ph idx="1"/>
          </p:nvPr>
        </p:nvSpPr>
        <p:spPr>
          <a:xfrm>
            <a:off x="609600" y="1600204"/>
            <a:ext cx="10972800" cy="898448"/>
          </a:xfrm>
        </p:spPr>
        <p:txBody>
          <a:bodyPr/>
          <a:lstStyle/>
          <a:p>
            <a:pPr algn="ctr">
              <a:buNone/>
            </a:pPr>
            <a:r>
              <a:rPr lang="cs-CZ" dirty="0"/>
              <a:t> Umělé rozdělení, plynule většinou navazují</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Zahájení resuscitace</a:t>
            </a:r>
          </a:p>
        </p:txBody>
      </p:sp>
      <p:sp>
        <p:nvSpPr>
          <p:cNvPr id="3" name="Zástupný symbol pro obsah 2"/>
          <p:cNvSpPr>
            <a:spLocks noGrp="1"/>
          </p:cNvSpPr>
          <p:nvPr>
            <p:ph idx="1"/>
          </p:nvPr>
        </p:nvSpPr>
        <p:spPr/>
        <p:txBody>
          <a:bodyPr>
            <a:normAutofit fontScale="92500" lnSpcReduction="20000"/>
          </a:bodyPr>
          <a:lstStyle/>
          <a:p>
            <a:pPr>
              <a:buFontTx/>
              <a:buChar char="-"/>
            </a:pPr>
            <a:r>
              <a:rPr lang="cs-CZ" dirty="0"/>
              <a:t>Zajistěte bezpečnost dítěte a zachránců</a:t>
            </a:r>
          </a:p>
          <a:p>
            <a:pPr>
              <a:buFontTx/>
              <a:buChar char="-"/>
            </a:pPr>
            <a:r>
              <a:rPr lang="cs-CZ" dirty="0"/>
              <a:t>Ověřte, zda dítě reaguje na slovní či taktilní stimulaci</a:t>
            </a:r>
          </a:p>
          <a:p>
            <a:pPr>
              <a:buFontTx/>
              <a:buChar char="-"/>
            </a:pPr>
            <a:r>
              <a:rPr lang="cs-CZ" dirty="0"/>
              <a:t>Přivolejte si další pomoc</a:t>
            </a:r>
          </a:p>
          <a:p>
            <a:pPr>
              <a:buFontTx/>
              <a:buChar char="-"/>
            </a:pPr>
            <a:r>
              <a:rPr lang="cs-CZ" dirty="0"/>
              <a:t>Otevřete dýchací cesty a zkontrolujte, zda dítě dýchá (look, listen, </a:t>
            </a:r>
            <a:r>
              <a:rPr lang="cs-CZ" dirty="0" err="1"/>
              <a:t>feel</a:t>
            </a:r>
            <a:r>
              <a:rPr lang="cs-CZ" dirty="0"/>
              <a:t>)</a:t>
            </a:r>
          </a:p>
          <a:p>
            <a:pPr>
              <a:buFontTx/>
              <a:buChar char="-"/>
            </a:pPr>
            <a:r>
              <a:rPr lang="cs-CZ" dirty="0"/>
              <a:t>Pokud dítě nedýchá/</a:t>
            </a:r>
            <a:r>
              <a:rPr lang="cs-CZ" dirty="0" err="1"/>
              <a:t>gasping</a:t>
            </a:r>
            <a:r>
              <a:rPr lang="cs-CZ" dirty="0"/>
              <a:t> – proveďte 5 umělých vdechů </a:t>
            </a:r>
            <a:r>
              <a:rPr lang="cs-CZ" dirty="0" err="1"/>
              <a:t>samorozpínacím</a:t>
            </a:r>
            <a:r>
              <a:rPr lang="cs-CZ" dirty="0"/>
              <a:t> vakem s maskou (ideálně připojen na kyslík), pokud není k dispozici vdechy z úst do úst a nosu</a:t>
            </a:r>
          </a:p>
          <a:p>
            <a:pPr>
              <a:buFontTx/>
              <a:buChar char="-"/>
            </a:pPr>
            <a:r>
              <a:rPr lang="cs-CZ" dirty="0"/>
              <a:t>Pokud nejsou známky cirkulace, ihned po 5vdeších zahajujeme srdeční masáž (i při TF pod 60/min a dítě nereaguje)</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Rozšířená léčba zástavy dechu a oběhu</a:t>
            </a:r>
          </a:p>
        </p:txBody>
      </p:sp>
      <p:sp>
        <p:nvSpPr>
          <p:cNvPr id="3" name="Zástupný symbol pro obsah 2"/>
          <p:cNvSpPr>
            <a:spLocks noGrp="1"/>
          </p:cNvSpPr>
          <p:nvPr>
            <p:ph idx="1"/>
          </p:nvPr>
        </p:nvSpPr>
        <p:spPr/>
        <p:txBody>
          <a:bodyPr/>
          <a:lstStyle/>
          <a:p>
            <a:pPr>
              <a:buFontTx/>
              <a:buChar char="-"/>
            </a:pPr>
            <a:r>
              <a:rPr lang="cs-CZ" dirty="0"/>
              <a:t>15:2, frekvence masáže 100-120 stlačení/min</a:t>
            </a:r>
          </a:p>
          <a:p>
            <a:pPr>
              <a:buFontTx/>
              <a:buChar char="-"/>
            </a:pPr>
            <a:r>
              <a:rPr lang="cs-CZ" dirty="0"/>
              <a:t>Zatímco je prováděna kvalitní a nepřerušovaná KPR – nalepíme EKG svody → dle záznamu rozhodneme o možné </a:t>
            </a:r>
            <a:r>
              <a:rPr lang="cs-CZ" dirty="0" err="1"/>
              <a:t>defibrilovatelnosti</a:t>
            </a:r>
            <a:r>
              <a:rPr lang="cs-CZ" dirty="0"/>
              <a:t> rytmu</a:t>
            </a:r>
          </a:p>
          <a:p>
            <a:pPr>
              <a:buNone/>
            </a:pPr>
            <a:endParaRPr lang="cs-CZ" dirty="0"/>
          </a:p>
        </p:txBody>
      </p:sp>
      <p:pic>
        <p:nvPicPr>
          <p:cNvPr id="4" name="Zástupný symbol pro obsah 3" descr="aed.jpg"/>
          <p:cNvPicPr>
            <a:picLocks noChangeAspect="1"/>
          </p:cNvPicPr>
          <p:nvPr/>
        </p:nvPicPr>
        <p:blipFill>
          <a:blip r:embed="rId2"/>
          <a:stretch>
            <a:fillRect/>
          </a:stretch>
        </p:blipFill>
        <p:spPr>
          <a:xfrm>
            <a:off x="5952578" y="3498112"/>
            <a:ext cx="6239422" cy="3359888"/>
          </a:xfrm>
          <a:prstGeom prst="rect">
            <a:avLst/>
          </a:prstGeom>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Nedefibrilovatelné</a:t>
            </a:r>
            <a:r>
              <a:rPr lang="cs-CZ" dirty="0"/>
              <a:t> rytmy</a:t>
            </a:r>
          </a:p>
        </p:txBody>
      </p:sp>
      <p:sp>
        <p:nvSpPr>
          <p:cNvPr id="3" name="Zástupný symbol pro obsah 2"/>
          <p:cNvSpPr>
            <a:spLocks noGrp="1"/>
          </p:cNvSpPr>
          <p:nvPr>
            <p:ph idx="1"/>
          </p:nvPr>
        </p:nvSpPr>
        <p:spPr/>
        <p:txBody>
          <a:bodyPr>
            <a:normAutofit fontScale="77500" lnSpcReduction="20000"/>
          </a:bodyPr>
          <a:lstStyle/>
          <a:p>
            <a:pPr>
              <a:buFontTx/>
              <a:buChar char="-"/>
            </a:pPr>
            <a:r>
              <a:rPr lang="cs-CZ" dirty="0"/>
              <a:t>Nejčastěji asystolie/</a:t>
            </a:r>
            <a:r>
              <a:rPr lang="cs-CZ" dirty="0" err="1"/>
              <a:t>bezpulzová</a:t>
            </a:r>
            <a:r>
              <a:rPr lang="cs-CZ" dirty="0"/>
              <a:t> elektrická aktivita (PEA)</a:t>
            </a:r>
          </a:p>
          <a:p>
            <a:pPr>
              <a:buFontTx/>
              <a:buChar char="-"/>
            </a:pPr>
            <a:r>
              <a:rPr lang="cs-CZ" dirty="0"/>
              <a:t>PEA – </a:t>
            </a:r>
            <a:r>
              <a:rPr lang="cs-CZ" dirty="0" err="1"/>
              <a:t>bezpulzová</a:t>
            </a:r>
            <a:r>
              <a:rPr lang="cs-CZ" dirty="0"/>
              <a:t> elektrická aktivita na EKG při nepřítomnosti pulzu na velkých tepnách</a:t>
            </a:r>
          </a:p>
          <a:p>
            <a:pPr>
              <a:buFontTx/>
              <a:buChar char="-"/>
            </a:pPr>
            <a:r>
              <a:rPr lang="cs-CZ" dirty="0"/>
              <a:t>PEA následuje po období hypoxie/</a:t>
            </a:r>
            <a:r>
              <a:rPr lang="cs-CZ" dirty="0" err="1"/>
              <a:t>myokradiální</a:t>
            </a:r>
            <a:r>
              <a:rPr lang="cs-CZ" dirty="0"/>
              <a:t> ischemie, ale může být známkou reverzibilní příčiny (4H/4T), která vedla k náhlému poklesu srdečního výdeje.</a:t>
            </a:r>
          </a:p>
          <a:p>
            <a:pPr>
              <a:buFontTx/>
              <a:buChar char="-"/>
            </a:pPr>
            <a:r>
              <a:rPr lang="cs-CZ" dirty="0"/>
              <a:t>KPR 15:2, minimalizujeme přerušení kompresí</a:t>
            </a:r>
          </a:p>
          <a:p>
            <a:pPr>
              <a:buFontTx/>
              <a:buChar char="-"/>
            </a:pPr>
            <a:r>
              <a:rPr lang="cs-CZ" dirty="0"/>
              <a:t>Zajistíme přístup do žilního řečiště (i.v., i.o.)</a:t>
            </a:r>
          </a:p>
          <a:p>
            <a:pPr>
              <a:buFontTx/>
              <a:buChar char="-"/>
            </a:pPr>
            <a:r>
              <a:rPr lang="cs-CZ" dirty="0"/>
              <a:t>Podejte adrenalin i.o./i.v. 10um/kg (0,1ml/kg roztoku v ředění 1:10 000 – maximálně 10ml) a proplach 2-10ml FR 1/1</a:t>
            </a:r>
          </a:p>
          <a:p>
            <a:pPr>
              <a:buNone/>
            </a:pPr>
            <a:r>
              <a:rPr lang="cs-CZ" dirty="0"/>
              <a:t>Po 2 minutách zhodnotíme znovu </a:t>
            </a:r>
            <a:r>
              <a:rPr lang="cs-CZ" dirty="0" err="1"/>
              <a:t>rytmus</a:t>
            </a:r>
            <a:r>
              <a:rPr lang="cs-CZ" dirty="0"/>
              <a:t>→pokud přetrvává asystolie, ihned dále KPR, další adrenalin á 3-5min</a:t>
            </a:r>
          </a:p>
          <a:p>
            <a:pPr>
              <a:buNone/>
            </a:pPr>
            <a:r>
              <a:rPr lang="cs-CZ" dirty="0"/>
              <a:t>→pokud je přítomna elektrická aktivita – kontrola známek života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33FF87-128C-A8A5-0D2A-FFDBC31AE2D7}"/>
              </a:ext>
            </a:extLst>
          </p:cNvPr>
          <p:cNvSpPr>
            <a:spLocks noGrp="1"/>
          </p:cNvSpPr>
          <p:nvPr>
            <p:ph type="title"/>
          </p:nvPr>
        </p:nvSpPr>
        <p:spPr/>
        <p:txBody>
          <a:bodyPr/>
          <a:lstStyle/>
          <a:p>
            <a:r>
              <a:rPr lang="cs-CZ" dirty="0"/>
              <a:t>Rozdělení dětského věku</a:t>
            </a:r>
          </a:p>
        </p:txBody>
      </p:sp>
      <p:sp>
        <p:nvSpPr>
          <p:cNvPr id="3" name="Zástupný obsah 2">
            <a:extLst>
              <a:ext uri="{FF2B5EF4-FFF2-40B4-BE49-F238E27FC236}">
                <a16:creationId xmlns:a16="http://schemas.microsoft.com/office/drawing/2014/main" id="{0ACE0B6A-276B-E679-EDF7-7C724325FCC4}"/>
              </a:ext>
            </a:extLst>
          </p:cNvPr>
          <p:cNvSpPr>
            <a:spLocks noGrp="1"/>
          </p:cNvSpPr>
          <p:nvPr>
            <p:ph idx="1"/>
          </p:nvPr>
        </p:nvSpPr>
        <p:spPr/>
        <p:txBody>
          <a:bodyPr/>
          <a:lstStyle/>
          <a:p>
            <a:r>
              <a:rPr lang="cs-CZ" dirty="0"/>
              <a:t>Prenatální období</a:t>
            </a:r>
          </a:p>
          <a:p>
            <a:r>
              <a:rPr lang="cs-CZ" dirty="0"/>
              <a:t>Novorozenecké období</a:t>
            </a:r>
          </a:p>
          <a:p>
            <a:r>
              <a:rPr lang="cs-CZ" dirty="0"/>
              <a:t>Kojenecké období</a:t>
            </a:r>
          </a:p>
          <a:p>
            <a:r>
              <a:rPr lang="cs-CZ" dirty="0"/>
              <a:t>Batolecí období</a:t>
            </a:r>
          </a:p>
          <a:p>
            <a:r>
              <a:rPr lang="cs-CZ" dirty="0"/>
              <a:t>Předškolní věk</a:t>
            </a:r>
          </a:p>
          <a:p>
            <a:r>
              <a:rPr lang="cs-CZ" dirty="0"/>
              <a:t>Školní věk</a:t>
            </a:r>
          </a:p>
          <a:p>
            <a:r>
              <a:rPr lang="cs-CZ" dirty="0"/>
              <a:t>Adolescence</a:t>
            </a:r>
          </a:p>
        </p:txBody>
      </p:sp>
    </p:spTree>
    <p:extLst>
      <p:ext uri="{BB962C8B-B14F-4D97-AF65-F5344CB8AC3E}">
        <p14:creationId xmlns:p14="http://schemas.microsoft.com/office/powerpoint/2010/main" val="3653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54F5DC-69C5-E851-6C7C-28F7E8696EE0}"/>
              </a:ext>
            </a:extLst>
          </p:cNvPr>
          <p:cNvSpPr>
            <a:spLocks noGrp="1"/>
          </p:cNvSpPr>
          <p:nvPr>
            <p:ph type="title"/>
          </p:nvPr>
        </p:nvSpPr>
        <p:spPr/>
        <p:txBody>
          <a:bodyPr>
            <a:normAutofit fontScale="90000"/>
          </a:bodyPr>
          <a:lstStyle/>
          <a:p>
            <a:r>
              <a:rPr lang="cs-CZ" dirty="0"/>
              <a:t>Organizace očkování v ČR</a:t>
            </a:r>
            <a:br>
              <a:rPr lang="cs-CZ" dirty="0"/>
            </a:br>
            <a:endParaRPr lang="cs-CZ" dirty="0"/>
          </a:p>
        </p:txBody>
      </p:sp>
      <p:sp>
        <p:nvSpPr>
          <p:cNvPr id="3" name="Zástupný obsah 2">
            <a:extLst>
              <a:ext uri="{FF2B5EF4-FFF2-40B4-BE49-F238E27FC236}">
                <a16:creationId xmlns:a16="http://schemas.microsoft.com/office/drawing/2014/main" id="{49D908E5-631A-96D6-D3CD-60020F433DDC}"/>
              </a:ext>
            </a:extLst>
          </p:cNvPr>
          <p:cNvSpPr>
            <a:spLocks noGrp="1"/>
          </p:cNvSpPr>
          <p:nvPr>
            <p:ph idx="1"/>
          </p:nvPr>
        </p:nvSpPr>
        <p:spPr/>
        <p:txBody>
          <a:bodyPr>
            <a:normAutofit fontScale="92500" lnSpcReduction="20000"/>
          </a:bodyPr>
          <a:lstStyle/>
          <a:p>
            <a:r>
              <a:rPr lang="cs-CZ" dirty="0"/>
              <a:t>Kolektivní imunita – procento nákaze nevnímavých osob, u různých infekcí jiná, většinou nad 90%</a:t>
            </a:r>
          </a:p>
          <a:p>
            <a:pPr marL="0" indent="0">
              <a:buNone/>
            </a:pPr>
            <a:r>
              <a:rPr lang="cs-CZ" dirty="0"/>
              <a:t>Povinné očkování</a:t>
            </a:r>
          </a:p>
          <a:p>
            <a:pPr marL="514350" indent="-514350">
              <a:buFont typeface="+mj-lt"/>
              <a:buAutoNum type="alphaLcParenR"/>
            </a:pPr>
            <a:r>
              <a:rPr lang="cs-CZ" dirty="0"/>
              <a:t>Pravidelné – dle očkovacího kalendáře</a:t>
            </a:r>
          </a:p>
          <a:p>
            <a:pPr marL="514350" indent="-514350">
              <a:buFont typeface="+mj-lt"/>
              <a:buAutoNum type="alphaLcParenR"/>
            </a:pPr>
            <a:r>
              <a:rPr lang="cs-CZ" dirty="0"/>
              <a:t>Zvláštní – pro osoby ve zvýšeném riziku určité infekce (zdravotníci)</a:t>
            </a:r>
          </a:p>
          <a:p>
            <a:pPr marL="514350" indent="-514350">
              <a:buFont typeface="+mj-lt"/>
              <a:buAutoNum type="alphaLcParenR"/>
            </a:pPr>
            <a:r>
              <a:rPr lang="cs-CZ" dirty="0"/>
              <a:t>Mimořádné – prevence v mimořádných situacích (epidemie Hepatitida A)</a:t>
            </a:r>
          </a:p>
          <a:p>
            <a:pPr marL="514350" indent="-514350">
              <a:buFont typeface="+mj-lt"/>
              <a:buAutoNum type="alphaLcParenR"/>
            </a:pPr>
            <a:r>
              <a:rPr lang="cs-CZ" dirty="0"/>
              <a:t>Při úrazech/poraněních – př. Tetanus, vzteklina</a:t>
            </a:r>
          </a:p>
          <a:p>
            <a:pPr marL="514350" indent="-514350">
              <a:buFont typeface="+mj-lt"/>
              <a:buAutoNum type="alphaLcParenR"/>
            </a:pPr>
            <a:r>
              <a:rPr lang="cs-CZ" dirty="0"/>
              <a:t>Na žádost – očkování jinou dostupnou vakcínou/kombinací – hradí si pacient</a:t>
            </a:r>
          </a:p>
          <a:p>
            <a:pPr marL="514350" indent="-514350">
              <a:buFont typeface="+mj-lt"/>
              <a:buAutoNum type="alphaLcParenR"/>
            </a:pPr>
            <a:endParaRPr lang="cs-CZ" dirty="0"/>
          </a:p>
        </p:txBody>
      </p:sp>
    </p:spTree>
    <p:extLst>
      <p:ext uri="{BB962C8B-B14F-4D97-AF65-F5344CB8AC3E}">
        <p14:creationId xmlns:p14="http://schemas.microsoft.com/office/powerpoint/2010/main" val="17542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7" descr="nedefibrilovatelný rytmus.jpg"/>
          <p:cNvPicPr>
            <a:picLocks noGrp="1" noChangeAspect="1"/>
          </p:cNvPicPr>
          <p:nvPr>
            <p:ph idx="1"/>
          </p:nvPr>
        </p:nvPicPr>
        <p:blipFill>
          <a:blip r:embed="rId2"/>
          <a:srcRect l="11851" t="5755" r="16203" b="13901"/>
          <a:stretch>
            <a:fillRect/>
          </a:stretch>
        </p:blipFill>
        <p:spPr>
          <a:xfrm>
            <a:off x="2544110" y="994144"/>
            <a:ext cx="7146310" cy="4525963"/>
          </a:xfr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Defibrilovatelné</a:t>
            </a:r>
            <a:r>
              <a:rPr lang="cs-CZ" dirty="0"/>
              <a:t> rytmy</a:t>
            </a:r>
          </a:p>
        </p:txBody>
      </p:sp>
      <p:sp>
        <p:nvSpPr>
          <p:cNvPr id="3" name="Zástupný symbol pro obsah 2"/>
          <p:cNvSpPr>
            <a:spLocks noGrp="1"/>
          </p:cNvSpPr>
          <p:nvPr>
            <p:ph idx="1"/>
          </p:nvPr>
        </p:nvSpPr>
        <p:spPr/>
        <p:txBody>
          <a:bodyPr/>
          <a:lstStyle/>
          <a:p>
            <a:pPr>
              <a:buFontTx/>
              <a:buChar char="-"/>
            </a:pPr>
            <a:r>
              <a:rPr lang="cs-CZ" dirty="0"/>
              <a:t>Rozhoduje včasná defibrilace</a:t>
            </a:r>
          </a:p>
          <a:p>
            <a:pPr>
              <a:buFontTx/>
              <a:buChar char="-"/>
            </a:pPr>
            <a:r>
              <a:rPr lang="cs-CZ" dirty="0"/>
              <a:t>4J/kg každé 2 minuty po kontrole EKG</a:t>
            </a:r>
          </a:p>
          <a:p>
            <a:pPr>
              <a:buFontTx/>
              <a:buChar char="-"/>
            </a:pPr>
            <a:r>
              <a:rPr lang="cs-CZ" dirty="0"/>
              <a:t>Výboj nemá přerušit KPR na více než 5s</a:t>
            </a:r>
          </a:p>
          <a:p>
            <a:pPr>
              <a:buFontTx/>
              <a:buChar char="-"/>
            </a:pPr>
            <a:r>
              <a:rPr lang="cs-CZ" dirty="0"/>
              <a:t>Po podání výboje KPR v délce dalších 2 minut</a:t>
            </a:r>
          </a:p>
          <a:p>
            <a:pPr>
              <a:buFontTx/>
              <a:buChar char="-"/>
            </a:pPr>
            <a:r>
              <a:rPr lang="cs-CZ" dirty="0"/>
              <a:t>Adrenalin 10ug/kg (1.dávka po 3.výboji, dále po 5.,7. a dále)</a:t>
            </a:r>
          </a:p>
          <a:p>
            <a:pPr>
              <a:buFontTx/>
              <a:buChar char="-"/>
            </a:pPr>
            <a:r>
              <a:rPr lang="cs-CZ" dirty="0" err="1"/>
              <a:t>Amiodaron</a:t>
            </a:r>
            <a:r>
              <a:rPr lang="cs-CZ" dirty="0"/>
              <a:t> 5mg/kg (1.dávka po 3., 2. dávka po .výboji)</a:t>
            </a:r>
          </a:p>
          <a:p>
            <a:pPr>
              <a:buFontTx/>
              <a:buChar char="-"/>
            </a:pPr>
            <a:r>
              <a:rPr lang="cs-CZ" dirty="0"/>
              <a:t>Vyloučit reverzibilní příčiny (4H a 4T)</a:t>
            </a:r>
          </a:p>
          <a:p>
            <a:pPr>
              <a:buFontTx/>
              <a:buChar char="-"/>
            </a:pPr>
            <a:endParaRPr lang="cs-CZ" dirty="0"/>
          </a:p>
          <a:p>
            <a:pPr>
              <a:buFontTx/>
              <a:buChar char="-"/>
            </a:pPr>
            <a:endParaRPr lang="cs-CZ" dirty="0"/>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5" descr="defibrilovatelný rytmus.jpg"/>
          <p:cNvPicPr>
            <a:picLocks noGrp="1" noChangeAspect="1"/>
          </p:cNvPicPr>
          <p:nvPr>
            <p:ph idx="1"/>
          </p:nvPr>
        </p:nvPicPr>
        <p:blipFill>
          <a:blip r:embed="rId2"/>
          <a:stretch>
            <a:fillRect/>
          </a:stretch>
        </p:blipFill>
        <p:spPr>
          <a:xfrm>
            <a:off x="2111737" y="1047307"/>
            <a:ext cx="7989791" cy="4525963"/>
          </a:xfr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4" name="Zástupný symbol pro obsah 15" descr="rozšířená neodkladná.jpg"/>
          <p:cNvPicPr>
            <a:picLocks noChangeAspect="1"/>
          </p:cNvPicPr>
          <p:nvPr/>
        </p:nvPicPr>
        <p:blipFill>
          <a:blip r:embed="rId2"/>
          <a:srcRect l="6116" t="3877" b="6148"/>
          <a:stretch>
            <a:fillRect/>
          </a:stretch>
        </p:blipFill>
        <p:spPr>
          <a:xfrm>
            <a:off x="3336889" y="99000"/>
            <a:ext cx="5518223" cy="6660000"/>
          </a:xfrm>
          <a:prstGeom prst="rect">
            <a:avLst/>
          </a:prstGeom>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Reverzibilní příčiny</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3688503060"/>
              </p:ext>
            </p:extLst>
          </p:nvPr>
        </p:nvGraphicFramePr>
        <p:xfrm>
          <a:off x="609600" y="1600200"/>
          <a:ext cx="10972800" cy="1483360"/>
        </p:xfrm>
        <a:graphic>
          <a:graphicData uri="http://schemas.openxmlformats.org/drawingml/2006/table">
            <a:tbl>
              <a:tblPr firstRow="1" bandRow="1">
                <a:tableStyleId>{69CF1AB2-1976-4502-BF36-3FF5EA218861}</a:tableStyleId>
              </a:tblPr>
              <a:tblGrid>
                <a:gridCol w="1357423">
                  <a:extLst>
                    <a:ext uri="{9D8B030D-6E8A-4147-A177-3AD203B41FA5}">
                      <a16:colId xmlns:a16="http://schemas.microsoft.com/office/drawing/2014/main" val="20000"/>
                    </a:ext>
                  </a:extLst>
                </a:gridCol>
                <a:gridCol w="4128977">
                  <a:extLst>
                    <a:ext uri="{9D8B030D-6E8A-4147-A177-3AD203B41FA5}">
                      <a16:colId xmlns:a16="http://schemas.microsoft.com/office/drawing/2014/main" val="20001"/>
                    </a:ext>
                  </a:extLst>
                </a:gridCol>
                <a:gridCol w="1304260">
                  <a:extLst>
                    <a:ext uri="{9D8B030D-6E8A-4147-A177-3AD203B41FA5}">
                      <a16:colId xmlns:a16="http://schemas.microsoft.com/office/drawing/2014/main" val="20002"/>
                    </a:ext>
                  </a:extLst>
                </a:gridCol>
                <a:gridCol w="4182140">
                  <a:extLst>
                    <a:ext uri="{9D8B030D-6E8A-4147-A177-3AD203B41FA5}">
                      <a16:colId xmlns:a16="http://schemas.microsoft.com/office/drawing/2014/main" val="20003"/>
                    </a:ext>
                  </a:extLst>
                </a:gridCol>
              </a:tblGrid>
              <a:tr h="370840">
                <a:tc rowSpan="4">
                  <a:txBody>
                    <a:bodyPr/>
                    <a:lstStyle/>
                    <a:p>
                      <a:pPr algn="ctr"/>
                      <a:r>
                        <a:rPr lang="cs-CZ" dirty="0"/>
                        <a:t>4H</a:t>
                      </a:r>
                    </a:p>
                  </a:txBody>
                  <a:tcPr/>
                </a:tc>
                <a:tc>
                  <a:txBody>
                    <a:bodyPr/>
                    <a:lstStyle/>
                    <a:p>
                      <a:pPr algn="l"/>
                      <a:r>
                        <a:rPr lang="cs-CZ" dirty="0"/>
                        <a:t>Hypoxie</a:t>
                      </a:r>
                    </a:p>
                  </a:txBody>
                  <a:tcPr/>
                </a:tc>
                <a:tc rowSpan="4">
                  <a:txBody>
                    <a:bodyPr/>
                    <a:lstStyle/>
                    <a:p>
                      <a:pPr algn="ctr"/>
                      <a:r>
                        <a:rPr lang="cs-CZ" dirty="0"/>
                        <a:t>4T</a:t>
                      </a:r>
                    </a:p>
                  </a:txBody>
                  <a:tcPr/>
                </a:tc>
                <a:tc>
                  <a:txBody>
                    <a:bodyPr/>
                    <a:lstStyle/>
                    <a:p>
                      <a:r>
                        <a:rPr lang="cs-CZ" dirty="0"/>
                        <a:t>Tenzní pneumotorax</a:t>
                      </a:r>
                    </a:p>
                  </a:txBody>
                  <a:tcPr/>
                </a:tc>
                <a:extLst>
                  <a:ext uri="{0D108BD9-81ED-4DB2-BD59-A6C34878D82A}">
                    <a16:rowId xmlns:a16="http://schemas.microsoft.com/office/drawing/2014/main" val="10000"/>
                  </a:ext>
                </a:extLst>
              </a:tr>
              <a:tr h="370840">
                <a:tc vMerge="1">
                  <a:txBody>
                    <a:bodyPr/>
                    <a:lstStyle/>
                    <a:p>
                      <a:endParaRPr lang="cs-CZ" dirty="0"/>
                    </a:p>
                  </a:txBody>
                  <a:tcPr/>
                </a:tc>
                <a:tc>
                  <a:txBody>
                    <a:bodyPr/>
                    <a:lstStyle/>
                    <a:p>
                      <a:r>
                        <a:rPr lang="cs-CZ" dirty="0" err="1"/>
                        <a:t>Hypovolémie</a:t>
                      </a:r>
                      <a:endParaRPr lang="cs-CZ" dirty="0"/>
                    </a:p>
                  </a:txBody>
                  <a:tcPr/>
                </a:tc>
                <a:tc vMerge="1">
                  <a:txBody>
                    <a:bodyPr/>
                    <a:lstStyle/>
                    <a:p>
                      <a:endParaRPr lang="cs-CZ" dirty="0"/>
                    </a:p>
                  </a:txBody>
                  <a:tcPr/>
                </a:tc>
                <a:tc>
                  <a:txBody>
                    <a:bodyPr/>
                    <a:lstStyle/>
                    <a:p>
                      <a:r>
                        <a:rPr lang="cs-CZ" dirty="0"/>
                        <a:t>Toxiny</a:t>
                      </a:r>
                    </a:p>
                  </a:txBody>
                  <a:tcPr/>
                </a:tc>
                <a:extLst>
                  <a:ext uri="{0D108BD9-81ED-4DB2-BD59-A6C34878D82A}">
                    <a16:rowId xmlns:a16="http://schemas.microsoft.com/office/drawing/2014/main" val="10001"/>
                  </a:ext>
                </a:extLst>
              </a:tr>
              <a:tr h="370840">
                <a:tc vMerge="1">
                  <a:txBody>
                    <a:bodyPr/>
                    <a:lstStyle/>
                    <a:p>
                      <a:endParaRPr lang="cs-CZ" dirty="0"/>
                    </a:p>
                  </a:txBody>
                  <a:tcPr/>
                </a:tc>
                <a:tc>
                  <a:txBody>
                    <a:bodyPr/>
                    <a:lstStyle/>
                    <a:p>
                      <a:r>
                        <a:rPr lang="cs-CZ" dirty="0"/>
                        <a:t>Hyper/</a:t>
                      </a:r>
                      <a:r>
                        <a:rPr lang="cs-CZ" dirty="0" err="1"/>
                        <a:t>hypokalemie</a:t>
                      </a:r>
                      <a:endParaRPr lang="cs-CZ" dirty="0"/>
                    </a:p>
                  </a:txBody>
                  <a:tcPr/>
                </a:tc>
                <a:tc vMerge="1">
                  <a:txBody>
                    <a:bodyPr/>
                    <a:lstStyle/>
                    <a:p>
                      <a:endParaRPr lang="cs-CZ" dirty="0"/>
                    </a:p>
                  </a:txBody>
                  <a:tcPr/>
                </a:tc>
                <a:tc>
                  <a:txBody>
                    <a:bodyPr/>
                    <a:lstStyle/>
                    <a:p>
                      <a:r>
                        <a:rPr lang="cs-CZ" dirty="0"/>
                        <a:t>Tamponáda</a:t>
                      </a:r>
                      <a:r>
                        <a:rPr lang="cs-CZ" baseline="0" dirty="0"/>
                        <a:t> srdeční</a:t>
                      </a:r>
                      <a:endParaRPr lang="cs-CZ" dirty="0"/>
                    </a:p>
                  </a:txBody>
                  <a:tcPr/>
                </a:tc>
                <a:extLst>
                  <a:ext uri="{0D108BD9-81ED-4DB2-BD59-A6C34878D82A}">
                    <a16:rowId xmlns:a16="http://schemas.microsoft.com/office/drawing/2014/main" val="10002"/>
                  </a:ext>
                </a:extLst>
              </a:tr>
              <a:tr h="370840">
                <a:tc vMerge="1">
                  <a:txBody>
                    <a:bodyPr/>
                    <a:lstStyle/>
                    <a:p>
                      <a:endParaRPr lang="cs-CZ" dirty="0"/>
                    </a:p>
                  </a:txBody>
                  <a:tcPr/>
                </a:tc>
                <a:tc>
                  <a:txBody>
                    <a:bodyPr/>
                    <a:lstStyle/>
                    <a:p>
                      <a:r>
                        <a:rPr lang="cs-CZ" dirty="0"/>
                        <a:t>Hypotermie</a:t>
                      </a:r>
                    </a:p>
                  </a:txBody>
                  <a:tcPr/>
                </a:tc>
                <a:tc vMerge="1">
                  <a:txBody>
                    <a:bodyPr/>
                    <a:lstStyle/>
                    <a:p>
                      <a:endParaRPr lang="cs-CZ" dirty="0"/>
                    </a:p>
                  </a:txBody>
                  <a:tcPr/>
                </a:tc>
                <a:tc>
                  <a:txBody>
                    <a:bodyPr/>
                    <a:lstStyle/>
                    <a:p>
                      <a:r>
                        <a:rPr lang="cs-CZ" dirty="0"/>
                        <a:t>Trombóza (koronární/plicní)</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07FBC9-48C5-3C66-4D6A-1078BC392B8D}"/>
              </a:ext>
            </a:extLst>
          </p:cNvPr>
          <p:cNvSpPr>
            <a:spLocks noGrp="1"/>
          </p:cNvSpPr>
          <p:nvPr>
            <p:ph type="title"/>
          </p:nvPr>
        </p:nvSpPr>
        <p:spPr/>
        <p:txBody>
          <a:bodyPr/>
          <a:lstStyle/>
          <a:p>
            <a:r>
              <a:rPr lang="cs-CZ" dirty="0"/>
              <a:t>Onemocnění dětského věku</a:t>
            </a:r>
          </a:p>
        </p:txBody>
      </p:sp>
      <p:sp>
        <p:nvSpPr>
          <p:cNvPr id="3" name="Zástupný obsah 2">
            <a:extLst>
              <a:ext uri="{FF2B5EF4-FFF2-40B4-BE49-F238E27FC236}">
                <a16:creationId xmlns:a16="http://schemas.microsoft.com/office/drawing/2014/main" id="{F6AA77F6-34F2-26EB-5CFB-430B82FA1C33}"/>
              </a:ext>
            </a:extLst>
          </p:cNvPr>
          <p:cNvSpPr>
            <a:spLocks noGrp="1"/>
          </p:cNvSpPr>
          <p:nvPr>
            <p:ph idx="1"/>
          </p:nvPr>
        </p:nvSpPr>
        <p:spPr/>
        <p:txBody>
          <a:bodyPr>
            <a:normAutofit fontScale="85000" lnSpcReduction="20000"/>
          </a:bodyPr>
          <a:lstStyle/>
          <a:p>
            <a:r>
              <a:rPr lang="cs-CZ" dirty="0" err="1"/>
              <a:t>Varicella</a:t>
            </a:r>
            <a:endParaRPr lang="cs-CZ" dirty="0"/>
          </a:p>
          <a:p>
            <a:r>
              <a:rPr lang="cs-CZ" dirty="0"/>
              <a:t>5. a 6. dětská nemoc, ruka-noha –ústa</a:t>
            </a:r>
          </a:p>
          <a:p>
            <a:r>
              <a:rPr lang="cs-CZ" dirty="0"/>
              <a:t>Bronchitida</a:t>
            </a:r>
          </a:p>
          <a:p>
            <a:r>
              <a:rPr lang="cs-CZ" dirty="0"/>
              <a:t>Akutní laryngitida</a:t>
            </a:r>
          </a:p>
          <a:p>
            <a:r>
              <a:rPr lang="cs-CZ" dirty="0"/>
              <a:t>IMO – Invazivní meningokokové onemocnění</a:t>
            </a:r>
          </a:p>
          <a:p>
            <a:r>
              <a:rPr lang="cs-CZ" dirty="0" err="1"/>
              <a:t>Dif</a:t>
            </a:r>
            <a:r>
              <a:rPr lang="cs-CZ" dirty="0"/>
              <a:t> dg bolest břicha (</a:t>
            </a:r>
            <a:r>
              <a:rPr lang="cs-CZ" dirty="0" err="1"/>
              <a:t>ak.apendicitida</a:t>
            </a:r>
            <a:r>
              <a:rPr lang="cs-CZ" dirty="0"/>
              <a:t>, ileus, invaginace, </a:t>
            </a:r>
            <a:r>
              <a:rPr lang="cs-CZ" dirty="0" err="1"/>
              <a:t>pylorostenoza</a:t>
            </a:r>
            <a:r>
              <a:rPr lang="cs-CZ" dirty="0"/>
              <a:t>)</a:t>
            </a:r>
          </a:p>
          <a:p>
            <a:r>
              <a:rPr lang="cs-CZ" dirty="0"/>
              <a:t>Torze vaječníku</a:t>
            </a:r>
          </a:p>
          <a:p>
            <a:r>
              <a:rPr lang="cs-CZ" dirty="0"/>
              <a:t>Torze varlete</a:t>
            </a:r>
          </a:p>
          <a:p>
            <a:r>
              <a:rPr lang="cs-CZ" dirty="0" err="1"/>
              <a:t>Parafimoza</a:t>
            </a:r>
            <a:endParaRPr lang="cs-CZ" dirty="0"/>
          </a:p>
          <a:p>
            <a:r>
              <a:rPr lang="cs-CZ" dirty="0"/>
              <a:t>Uskřinutá tříselná hernie</a:t>
            </a:r>
          </a:p>
          <a:p>
            <a:pPr marL="0" indent="0">
              <a:buNone/>
            </a:pPr>
            <a:endParaRPr lang="cs-CZ" dirty="0"/>
          </a:p>
          <a:p>
            <a:endParaRPr lang="cs-CZ" dirty="0"/>
          </a:p>
          <a:p>
            <a:endParaRPr lang="cs-CZ" dirty="0"/>
          </a:p>
          <a:p>
            <a:endParaRPr lang="cs-CZ" dirty="0"/>
          </a:p>
        </p:txBody>
      </p:sp>
    </p:spTree>
    <p:extLst>
      <p:ext uri="{BB962C8B-B14F-4D97-AF65-F5344CB8AC3E}">
        <p14:creationId xmlns:p14="http://schemas.microsoft.com/office/powerpoint/2010/main" val="406111707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B08E00-1DBD-EB27-E0C5-812E4C119C0C}"/>
              </a:ext>
            </a:extLst>
          </p:cNvPr>
          <p:cNvSpPr>
            <a:spLocks noGrp="1"/>
          </p:cNvSpPr>
          <p:nvPr>
            <p:ph type="title"/>
          </p:nvPr>
        </p:nvSpPr>
        <p:spPr/>
        <p:txBody>
          <a:bodyPr/>
          <a:lstStyle/>
          <a:p>
            <a:r>
              <a:rPr lang="cs-CZ" dirty="0" err="1"/>
              <a:t>Exantémové</a:t>
            </a:r>
            <a:r>
              <a:rPr lang="cs-CZ" dirty="0"/>
              <a:t> onemocnění dětského věku</a:t>
            </a:r>
          </a:p>
        </p:txBody>
      </p:sp>
      <p:pic>
        <p:nvPicPr>
          <p:cNvPr id="17" name="Zástupný obsah 16">
            <a:extLst>
              <a:ext uri="{FF2B5EF4-FFF2-40B4-BE49-F238E27FC236}">
                <a16:creationId xmlns:a16="http://schemas.microsoft.com/office/drawing/2014/main" id="{9F12929A-0970-D9B9-C04F-7D2F301A0F9E}"/>
              </a:ext>
            </a:extLst>
          </p:cNvPr>
          <p:cNvPicPr>
            <a:picLocks noGrp="1" noChangeAspect="1"/>
          </p:cNvPicPr>
          <p:nvPr>
            <p:ph idx="1"/>
          </p:nvPr>
        </p:nvPicPr>
        <p:blipFill rotWithShape="1">
          <a:blip r:embed="rId2"/>
          <a:srcRect l="64048" t="25780" r="10206" b="32239"/>
          <a:stretch/>
        </p:blipFill>
        <p:spPr>
          <a:xfrm>
            <a:off x="8741086" y="1306285"/>
            <a:ext cx="2967301" cy="3024000"/>
          </a:xfrm>
        </p:spPr>
      </p:pic>
      <p:pic>
        <p:nvPicPr>
          <p:cNvPr id="19" name="Obrázek 18">
            <a:extLst>
              <a:ext uri="{FF2B5EF4-FFF2-40B4-BE49-F238E27FC236}">
                <a16:creationId xmlns:a16="http://schemas.microsoft.com/office/drawing/2014/main" id="{D3A3F0FA-AF2F-21F1-8C91-4510E5DC199E}"/>
              </a:ext>
            </a:extLst>
          </p:cNvPr>
          <p:cNvPicPr>
            <a:picLocks noChangeAspect="1"/>
          </p:cNvPicPr>
          <p:nvPr/>
        </p:nvPicPr>
        <p:blipFill rotWithShape="1">
          <a:blip r:embed="rId3"/>
          <a:srcRect l="54953" t="39114" r="16017" b="25195"/>
          <a:stretch/>
        </p:blipFill>
        <p:spPr>
          <a:xfrm>
            <a:off x="455032" y="4417715"/>
            <a:ext cx="2810956" cy="2160000"/>
          </a:xfrm>
          <a:prstGeom prst="rect">
            <a:avLst/>
          </a:prstGeom>
        </p:spPr>
      </p:pic>
      <p:pic>
        <p:nvPicPr>
          <p:cNvPr id="21" name="Obrázek 20">
            <a:extLst>
              <a:ext uri="{FF2B5EF4-FFF2-40B4-BE49-F238E27FC236}">
                <a16:creationId xmlns:a16="http://schemas.microsoft.com/office/drawing/2014/main" id="{0A8413A9-3CC3-13A7-836C-C5131040CB44}"/>
              </a:ext>
            </a:extLst>
          </p:cNvPr>
          <p:cNvPicPr>
            <a:picLocks noChangeAspect="1"/>
          </p:cNvPicPr>
          <p:nvPr/>
        </p:nvPicPr>
        <p:blipFill rotWithShape="1">
          <a:blip r:embed="rId4"/>
          <a:srcRect l="18283" t="29184" r="43519" b="32283"/>
          <a:stretch/>
        </p:blipFill>
        <p:spPr>
          <a:xfrm>
            <a:off x="4376239" y="4593974"/>
            <a:ext cx="3254594" cy="2052000"/>
          </a:xfrm>
          <a:prstGeom prst="rect">
            <a:avLst/>
          </a:prstGeom>
        </p:spPr>
      </p:pic>
      <p:pic>
        <p:nvPicPr>
          <p:cNvPr id="23" name="Obrázek 22">
            <a:extLst>
              <a:ext uri="{FF2B5EF4-FFF2-40B4-BE49-F238E27FC236}">
                <a16:creationId xmlns:a16="http://schemas.microsoft.com/office/drawing/2014/main" id="{7F70E94F-B46C-0454-BF0F-9C49B133CB96}"/>
              </a:ext>
            </a:extLst>
          </p:cNvPr>
          <p:cNvPicPr>
            <a:picLocks noChangeAspect="1"/>
          </p:cNvPicPr>
          <p:nvPr/>
        </p:nvPicPr>
        <p:blipFill rotWithShape="1">
          <a:blip r:embed="rId5"/>
          <a:srcRect l="62592" t="24935" r="8225" b="47196"/>
          <a:stretch/>
        </p:blipFill>
        <p:spPr>
          <a:xfrm>
            <a:off x="437813" y="1417638"/>
            <a:ext cx="3196741" cy="1908000"/>
          </a:xfrm>
          <a:prstGeom prst="rect">
            <a:avLst/>
          </a:prstGeom>
        </p:spPr>
      </p:pic>
      <p:pic>
        <p:nvPicPr>
          <p:cNvPr id="25" name="Obrázek 24">
            <a:extLst>
              <a:ext uri="{FF2B5EF4-FFF2-40B4-BE49-F238E27FC236}">
                <a16:creationId xmlns:a16="http://schemas.microsoft.com/office/drawing/2014/main" id="{470EF8D4-7BEB-4236-A766-F5477BF3EAC3}"/>
              </a:ext>
            </a:extLst>
          </p:cNvPr>
          <p:cNvPicPr>
            <a:picLocks noChangeAspect="1"/>
          </p:cNvPicPr>
          <p:nvPr/>
        </p:nvPicPr>
        <p:blipFill rotWithShape="1">
          <a:blip r:embed="rId6"/>
          <a:srcRect l="60453" t="37403" r="19226" b="26906"/>
          <a:stretch/>
        </p:blipFill>
        <p:spPr>
          <a:xfrm>
            <a:off x="4773731" y="1417638"/>
            <a:ext cx="2459611" cy="2700000"/>
          </a:xfrm>
          <a:prstGeom prst="rect">
            <a:avLst/>
          </a:prstGeom>
        </p:spPr>
      </p:pic>
      <p:pic>
        <p:nvPicPr>
          <p:cNvPr id="27" name="Obrázek 26">
            <a:extLst>
              <a:ext uri="{FF2B5EF4-FFF2-40B4-BE49-F238E27FC236}">
                <a16:creationId xmlns:a16="http://schemas.microsoft.com/office/drawing/2014/main" id="{26AC41FC-F3F9-C883-2A6F-F588FD2DC2CB}"/>
              </a:ext>
            </a:extLst>
          </p:cNvPr>
          <p:cNvPicPr>
            <a:picLocks noChangeAspect="1"/>
          </p:cNvPicPr>
          <p:nvPr/>
        </p:nvPicPr>
        <p:blipFill rotWithShape="1">
          <a:blip r:embed="rId7"/>
          <a:srcRect l="8344" t="26891" r="65368" b="33832"/>
          <a:stretch/>
        </p:blipFill>
        <p:spPr>
          <a:xfrm>
            <a:off x="9126028" y="4593974"/>
            <a:ext cx="2197415" cy="2052000"/>
          </a:xfrm>
          <a:prstGeom prst="rect">
            <a:avLst/>
          </a:prstGeom>
        </p:spPr>
      </p:pic>
    </p:spTree>
    <p:extLst>
      <p:ext uri="{BB962C8B-B14F-4D97-AF65-F5344CB8AC3E}">
        <p14:creationId xmlns:p14="http://schemas.microsoft.com/office/powerpoint/2010/main" val="104894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83AB20-EF3B-9ED1-E349-56CB4609D873}"/>
              </a:ext>
            </a:extLst>
          </p:cNvPr>
          <p:cNvSpPr>
            <a:spLocks noGrp="1"/>
          </p:cNvSpPr>
          <p:nvPr>
            <p:ph type="title"/>
          </p:nvPr>
        </p:nvSpPr>
        <p:spPr/>
        <p:txBody>
          <a:bodyPr/>
          <a:lstStyle/>
          <a:p>
            <a:r>
              <a:rPr lang="cs-CZ" dirty="0" err="1"/>
              <a:t>Varicella</a:t>
            </a:r>
            <a:r>
              <a:rPr lang="cs-CZ" dirty="0"/>
              <a:t> – plané neštovice</a:t>
            </a:r>
          </a:p>
        </p:txBody>
      </p:sp>
      <p:sp>
        <p:nvSpPr>
          <p:cNvPr id="3" name="Zástupný obsah 2">
            <a:extLst>
              <a:ext uri="{FF2B5EF4-FFF2-40B4-BE49-F238E27FC236}">
                <a16:creationId xmlns:a16="http://schemas.microsoft.com/office/drawing/2014/main" id="{202A5436-103E-A175-3572-DAA89F9D3EBF}"/>
              </a:ext>
            </a:extLst>
          </p:cNvPr>
          <p:cNvSpPr>
            <a:spLocks noGrp="1"/>
          </p:cNvSpPr>
          <p:nvPr>
            <p:ph idx="1"/>
          </p:nvPr>
        </p:nvSpPr>
        <p:spPr/>
        <p:txBody>
          <a:bodyPr>
            <a:normAutofit fontScale="85000" lnSpcReduction="10000"/>
          </a:bodyPr>
          <a:lstStyle/>
          <a:p>
            <a:r>
              <a:rPr lang="cs-CZ" dirty="0" err="1"/>
              <a:t>Varicella-zoster</a:t>
            </a:r>
            <a:r>
              <a:rPr lang="cs-CZ" dirty="0"/>
              <a:t> virus</a:t>
            </a:r>
          </a:p>
          <a:p>
            <a:r>
              <a:rPr lang="cs-CZ" dirty="0"/>
              <a:t>Přenos – kapénky, přímý kontakt s lézemi, </a:t>
            </a:r>
            <a:r>
              <a:rPr lang="cs-CZ" dirty="0" err="1"/>
              <a:t>transplacentárně</a:t>
            </a:r>
            <a:endParaRPr lang="cs-CZ" dirty="0"/>
          </a:p>
          <a:p>
            <a:r>
              <a:rPr lang="cs-CZ" dirty="0"/>
              <a:t>Infekčnost 2 dny před objevením 1.eflorescence až do zaschnutí poslední</a:t>
            </a:r>
          </a:p>
          <a:p>
            <a:r>
              <a:rPr lang="cs-CZ" dirty="0"/>
              <a:t>Po prodělání dlouhodobá imunita, ale virus zůstává v gangliích a míšních nervech</a:t>
            </a:r>
          </a:p>
          <a:p>
            <a:r>
              <a:rPr lang="cs-CZ" dirty="0"/>
              <a:t>Při reaktivaci – pásový opar</a:t>
            </a:r>
          </a:p>
          <a:p>
            <a:r>
              <a:rPr lang="cs-CZ" dirty="0"/>
              <a:t>Klinický obraz – eflorescence, horečka, bolest hlavy, pruritus</a:t>
            </a:r>
          </a:p>
          <a:p>
            <a:r>
              <a:rPr lang="cs-CZ" dirty="0"/>
              <a:t>Léčba při nekomplikovaném průběhu – symptomatická</a:t>
            </a:r>
          </a:p>
          <a:p>
            <a:r>
              <a:rPr lang="cs-CZ" dirty="0"/>
              <a:t>Lze se dobrovolně očkovat proti nemoci</a:t>
            </a:r>
          </a:p>
          <a:p>
            <a:r>
              <a:rPr lang="cs-CZ" dirty="0"/>
              <a:t>CAVE těhotenství – zejména nákaza 5dní před porodem až 2 dny po porodu</a:t>
            </a:r>
          </a:p>
        </p:txBody>
      </p:sp>
      <p:pic>
        <p:nvPicPr>
          <p:cNvPr id="4" name="Obrázek 3">
            <a:extLst>
              <a:ext uri="{FF2B5EF4-FFF2-40B4-BE49-F238E27FC236}">
                <a16:creationId xmlns:a16="http://schemas.microsoft.com/office/drawing/2014/main" id="{FC79B36F-8081-1F43-CAC3-47392C9E3BB4}"/>
              </a:ext>
            </a:extLst>
          </p:cNvPr>
          <p:cNvPicPr>
            <a:picLocks noChangeAspect="1"/>
          </p:cNvPicPr>
          <p:nvPr/>
        </p:nvPicPr>
        <p:blipFill rotWithShape="1">
          <a:blip r:embed="rId2"/>
          <a:srcRect l="8344" t="26891" r="65368" b="33832"/>
          <a:stretch/>
        </p:blipFill>
        <p:spPr>
          <a:xfrm>
            <a:off x="9461447" y="215152"/>
            <a:ext cx="2197415" cy="2052000"/>
          </a:xfrm>
          <a:prstGeom prst="rect">
            <a:avLst/>
          </a:prstGeom>
        </p:spPr>
      </p:pic>
    </p:spTree>
    <p:extLst>
      <p:ext uri="{BB962C8B-B14F-4D97-AF65-F5344CB8AC3E}">
        <p14:creationId xmlns:p14="http://schemas.microsoft.com/office/powerpoint/2010/main" val="211266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down)">
                                      <p:cBhvr>
                                        <p:cTn id="38" dur="500"/>
                                        <p:tgtEl>
                                          <p:spTgt spid="3">
                                            <p:txEl>
                                              <p:pRg st="7" end="7"/>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wipe(down)">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17A6D5-D466-3B32-4671-659AEDE71809}"/>
              </a:ext>
            </a:extLst>
          </p:cNvPr>
          <p:cNvSpPr>
            <a:spLocks noGrp="1"/>
          </p:cNvSpPr>
          <p:nvPr>
            <p:ph type="title"/>
          </p:nvPr>
        </p:nvSpPr>
        <p:spPr/>
        <p:txBody>
          <a:bodyPr/>
          <a:lstStyle/>
          <a:p>
            <a:r>
              <a:rPr lang="cs-CZ" dirty="0" err="1"/>
              <a:t>Erythema</a:t>
            </a:r>
            <a:r>
              <a:rPr lang="cs-CZ" dirty="0"/>
              <a:t> </a:t>
            </a:r>
            <a:r>
              <a:rPr lang="cs-CZ" dirty="0" err="1"/>
              <a:t>infectiosum</a:t>
            </a:r>
            <a:r>
              <a:rPr lang="cs-CZ" dirty="0"/>
              <a:t> – 5.dětská nemoc</a:t>
            </a:r>
          </a:p>
        </p:txBody>
      </p:sp>
      <p:sp>
        <p:nvSpPr>
          <p:cNvPr id="3" name="Zástupný obsah 2">
            <a:extLst>
              <a:ext uri="{FF2B5EF4-FFF2-40B4-BE49-F238E27FC236}">
                <a16:creationId xmlns:a16="http://schemas.microsoft.com/office/drawing/2014/main" id="{546F092D-AA52-E467-1E27-5AE504C1DD2F}"/>
              </a:ext>
            </a:extLst>
          </p:cNvPr>
          <p:cNvSpPr>
            <a:spLocks noGrp="1"/>
          </p:cNvSpPr>
          <p:nvPr>
            <p:ph idx="1"/>
          </p:nvPr>
        </p:nvSpPr>
        <p:spPr/>
        <p:txBody>
          <a:bodyPr/>
          <a:lstStyle/>
          <a:p>
            <a:r>
              <a:rPr lang="cs-CZ" dirty="0" err="1"/>
              <a:t>Parvovirus</a:t>
            </a:r>
            <a:r>
              <a:rPr lang="cs-CZ" dirty="0"/>
              <a:t> B19, nejčastěji zima-jaro</a:t>
            </a:r>
          </a:p>
          <a:p>
            <a:r>
              <a:rPr lang="cs-CZ" dirty="0"/>
              <a:t>Přenos – kapénky, krev, krevní deriváty, </a:t>
            </a:r>
            <a:r>
              <a:rPr lang="cs-CZ" dirty="0" err="1"/>
              <a:t>transplacentárně</a:t>
            </a:r>
            <a:endParaRPr lang="cs-CZ" dirty="0"/>
          </a:p>
          <a:p>
            <a:r>
              <a:rPr lang="cs-CZ" dirty="0"/>
              <a:t>Horečka, sekrece z nosu, bolest hlavy, typická vyrážka – </a:t>
            </a:r>
            <a:r>
              <a:rPr lang="cs-CZ" dirty="0" err="1"/>
              <a:t>slapped</a:t>
            </a:r>
            <a:r>
              <a:rPr lang="cs-CZ" dirty="0"/>
              <a:t> </a:t>
            </a:r>
            <a:r>
              <a:rPr lang="cs-CZ" dirty="0" err="1"/>
              <a:t>cheeks</a:t>
            </a:r>
            <a:r>
              <a:rPr lang="cs-CZ" dirty="0"/>
              <a:t> (tvář, trup, paže, hýždě, stehna), mizí do 10 dní</a:t>
            </a:r>
          </a:p>
          <a:p>
            <a:r>
              <a:rPr lang="cs-CZ" dirty="0"/>
              <a:t>Terapie - symptomatická</a:t>
            </a:r>
          </a:p>
        </p:txBody>
      </p:sp>
      <p:pic>
        <p:nvPicPr>
          <p:cNvPr id="4" name="Obrázek 3">
            <a:extLst>
              <a:ext uri="{FF2B5EF4-FFF2-40B4-BE49-F238E27FC236}">
                <a16:creationId xmlns:a16="http://schemas.microsoft.com/office/drawing/2014/main" id="{36EBC8F1-60FD-E73B-D1A1-BA99DAD04846}"/>
              </a:ext>
            </a:extLst>
          </p:cNvPr>
          <p:cNvPicPr>
            <a:picLocks noChangeAspect="1"/>
          </p:cNvPicPr>
          <p:nvPr/>
        </p:nvPicPr>
        <p:blipFill rotWithShape="1">
          <a:blip r:embed="rId2"/>
          <a:srcRect l="60453" t="37403" r="19226" b="26906"/>
          <a:stretch/>
        </p:blipFill>
        <p:spPr>
          <a:xfrm>
            <a:off x="7611934" y="3863184"/>
            <a:ext cx="2459611" cy="2700000"/>
          </a:xfrm>
          <a:prstGeom prst="rect">
            <a:avLst/>
          </a:prstGeom>
        </p:spPr>
      </p:pic>
    </p:spTree>
    <p:extLst>
      <p:ext uri="{BB962C8B-B14F-4D97-AF65-F5344CB8AC3E}">
        <p14:creationId xmlns:p14="http://schemas.microsoft.com/office/powerpoint/2010/main" val="108145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810898-2E3D-4F1A-665A-DAB3CDD13814}"/>
              </a:ext>
            </a:extLst>
          </p:cNvPr>
          <p:cNvSpPr>
            <a:spLocks noGrp="1"/>
          </p:cNvSpPr>
          <p:nvPr>
            <p:ph type="title"/>
          </p:nvPr>
        </p:nvSpPr>
        <p:spPr/>
        <p:txBody>
          <a:bodyPr/>
          <a:lstStyle/>
          <a:p>
            <a:r>
              <a:rPr lang="cs-CZ" dirty="0" err="1"/>
              <a:t>Exanthema</a:t>
            </a:r>
            <a:r>
              <a:rPr lang="cs-CZ" dirty="0"/>
              <a:t> </a:t>
            </a:r>
            <a:r>
              <a:rPr lang="cs-CZ" dirty="0" err="1"/>
              <a:t>subitum</a:t>
            </a:r>
            <a:r>
              <a:rPr lang="cs-CZ" dirty="0"/>
              <a:t> – 6.dětská nemoc</a:t>
            </a:r>
          </a:p>
        </p:txBody>
      </p:sp>
      <p:sp>
        <p:nvSpPr>
          <p:cNvPr id="3" name="Zástupný obsah 2">
            <a:extLst>
              <a:ext uri="{FF2B5EF4-FFF2-40B4-BE49-F238E27FC236}">
                <a16:creationId xmlns:a16="http://schemas.microsoft.com/office/drawing/2014/main" id="{A829A680-4291-C243-E054-1C9C99F19FAC}"/>
              </a:ext>
            </a:extLst>
          </p:cNvPr>
          <p:cNvSpPr>
            <a:spLocks noGrp="1"/>
          </p:cNvSpPr>
          <p:nvPr>
            <p:ph idx="1"/>
          </p:nvPr>
        </p:nvSpPr>
        <p:spPr/>
        <p:txBody>
          <a:bodyPr/>
          <a:lstStyle/>
          <a:p>
            <a:r>
              <a:rPr lang="cs-CZ" dirty="0"/>
              <a:t>Lidský </a:t>
            </a:r>
            <a:r>
              <a:rPr lang="cs-CZ" dirty="0" err="1"/>
              <a:t>herpesvirus</a:t>
            </a:r>
            <a:r>
              <a:rPr lang="cs-CZ" dirty="0"/>
              <a:t> 6/HHV 7</a:t>
            </a:r>
          </a:p>
          <a:p>
            <a:r>
              <a:rPr lang="cs-CZ" dirty="0"/>
              <a:t>Nejčastěji do 3 let věku</a:t>
            </a:r>
          </a:p>
          <a:p>
            <a:r>
              <a:rPr lang="cs-CZ" dirty="0"/>
              <a:t>Přenos slinami/intrauterinně</a:t>
            </a:r>
          </a:p>
          <a:p>
            <a:r>
              <a:rPr lang="cs-CZ" dirty="0"/>
              <a:t>Náhle vysoká horečka – několik dní, po odeznění ihned typický </a:t>
            </a:r>
            <a:r>
              <a:rPr lang="cs-CZ" dirty="0" err="1"/>
              <a:t>exantém</a:t>
            </a:r>
            <a:r>
              <a:rPr lang="cs-CZ" dirty="0"/>
              <a:t> (trup, končetiny, vynechává obličej)</a:t>
            </a:r>
          </a:p>
          <a:p>
            <a:r>
              <a:rPr lang="cs-CZ" dirty="0"/>
              <a:t>Nekomplikovaný průběh – symptomatická terapie</a:t>
            </a:r>
          </a:p>
          <a:p>
            <a:endParaRPr lang="cs-CZ" dirty="0"/>
          </a:p>
          <a:p>
            <a:endParaRPr lang="cs-CZ" dirty="0"/>
          </a:p>
        </p:txBody>
      </p:sp>
      <p:pic>
        <p:nvPicPr>
          <p:cNvPr id="4" name="Obrázek 3">
            <a:extLst>
              <a:ext uri="{FF2B5EF4-FFF2-40B4-BE49-F238E27FC236}">
                <a16:creationId xmlns:a16="http://schemas.microsoft.com/office/drawing/2014/main" id="{BC561CF1-FDE7-2171-EEB8-04FBA4243B5B}"/>
              </a:ext>
            </a:extLst>
          </p:cNvPr>
          <p:cNvPicPr>
            <a:picLocks noChangeAspect="1"/>
          </p:cNvPicPr>
          <p:nvPr/>
        </p:nvPicPr>
        <p:blipFill rotWithShape="1">
          <a:blip r:embed="rId2"/>
          <a:srcRect l="62592" t="24935" r="8225" b="47196"/>
          <a:stretch/>
        </p:blipFill>
        <p:spPr>
          <a:xfrm>
            <a:off x="8109272" y="1417638"/>
            <a:ext cx="3196741" cy="1908000"/>
          </a:xfrm>
          <a:prstGeom prst="rect">
            <a:avLst/>
          </a:prstGeom>
        </p:spPr>
      </p:pic>
    </p:spTree>
    <p:extLst>
      <p:ext uri="{BB962C8B-B14F-4D97-AF65-F5344CB8AC3E}">
        <p14:creationId xmlns:p14="http://schemas.microsoft.com/office/powerpoint/2010/main" val="72996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A26A9A-B6EF-5BBC-817F-0EEA8F8F3762}"/>
              </a:ext>
            </a:extLst>
          </p:cNvPr>
          <p:cNvSpPr>
            <a:spLocks noGrp="1"/>
          </p:cNvSpPr>
          <p:nvPr>
            <p:ph type="title"/>
          </p:nvPr>
        </p:nvSpPr>
        <p:spPr/>
        <p:txBody>
          <a:bodyPr/>
          <a:lstStyle/>
          <a:p>
            <a:r>
              <a:rPr lang="cs-CZ" dirty="0"/>
              <a:t>Typy očkovacích látek</a:t>
            </a:r>
          </a:p>
        </p:txBody>
      </p:sp>
      <p:sp>
        <p:nvSpPr>
          <p:cNvPr id="3" name="Zástupný obsah 2">
            <a:extLst>
              <a:ext uri="{FF2B5EF4-FFF2-40B4-BE49-F238E27FC236}">
                <a16:creationId xmlns:a16="http://schemas.microsoft.com/office/drawing/2014/main" id="{497B6BAF-02A1-555E-8B01-BCAC72B3F3CC}"/>
              </a:ext>
            </a:extLst>
          </p:cNvPr>
          <p:cNvSpPr>
            <a:spLocks noGrp="1"/>
          </p:cNvSpPr>
          <p:nvPr>
            <p:ph idx="1"/>
          </p:nvPr>
        </p:nvSpPr>
        <p:spPr/>
        <p:txBody>
          <a:bodyPr>
            <a:normAutofit fontScale="77500" lnSpcReduction="20000"/>
          </a:bodyPr>
          <a:lstStyle/>
          <a:p>
            <a:r>
              <a:rPr lang="cs-CZ" dirty="0"/>
              <a:t>Živé vakcíny – živé oslabené mikroorganismy v nepatogenní formě, silná buněčná i protilátková odpověď, KI u dětí s poruchou imunity -MMR (spalničky, zarděnky, příušnice), </a:t>
            </a:r>
            <a:r>
              <a:rPr lang="cs-CZ" dirty="0" err="1"/>
              <a:t>Rotaviry</a:t>
            </a:r>
            <a:r>
              <a:rPr lang="cs-CZ" dirty="0"/>
              <a:t>, TBC, Žlutá zimnice</a:t>
            </a:r>
          </a:p>
          <a:p>
            <a:r>
              <a:rPr lang="cs-CZ" dirty="0"/>
              <a:t>Mrtvé (inaktivované) vakcíny – usmrcené patogeny, nižší </a:t>
            </a:r>
            <a:r>
              <a:rPr lang="cs-CZ" dirty="0" err="1"/>
              <a:t>antigenicita</a:t>
            </a:r>
            <a:r>
              <a:rPr lang="cs-CZ" dirty="0"/>
              <a:t>, nutné přeočkování - </a:t>
            </a:r>
            <a:r>
              <a:rPr lang="cs-CZ" dirty="0" err="1"/>
              <a:t>Pertusse</a:t>
            </a:r>
            <a:r>
              <a:rPr lang="cs-CZ" dirty="0"/>
              <a:t>, Hepatitida A, Klíšťová encefalitida, Chřipka</a:t>
            </a:r>
          </a:p>
          <a:p>
            <a:r>
              <a:rPr lang="cs-CZ" dirty="0"/>
              <a:t>Toxoidy – inaktivované toxiny – záškrt, tetanus</a:t>
            </a:r>
          </a:p>
          <a:p>
            <a:r>
              <a:rPr lang="cs-CZ" dirty="0" err="1"/>
              <a:t>Subjednotkové</a:t>
            </a:r>
            <a:r>
              <a:rPr lang="cs-CZ" dirty="0"/>
              <a:t> – obsahují pouze polysacharidové pouzdro virů/bakterií – meningokok, pneumokok, </a:t>
            </a:r>
            <a:r>
              <a:rPr lang="cs-CZ" dirty="0" err="1"/>
              <a:t>hemofilus</a:t>
            </a:r>
            <a:r>
              <a:rPr lang="cs-CZ" dirty="0"/>
              <a:t>, chřipka</a:t>
            </a:r>
          </a:p>
          <a:p>
            <a:r>
              <a:rPr lang="cs-CZ" dirty="0"/>
              <a:t>Rekombinantní – syntetické antigeny – hepatitida B, HPV</a:t>
            </a:r>
          </a:p>
          <a:p>
            <a:r>
              <a:rPr lang="cs-CZ" dirty="0"/>
              <a:t>Genová vakcína – nejnovější koncept vakcíny, která donutí buňky očkovaného, aby dočasně produkovaly fragment patogenu, proti kterým imunitní systém vytvoří imunitní odpověď – mRNA vakcína proti SARS- CoV-2</a:t>
            </a:r>
          </a:p>
        </p:txBody>
      </p:sp>
    </p:spTree>
    <p:extLst>
      <p:ext uri="{BB962C8B-B14F-4D97-AF65-F5344CB8AC3E}">
        <p14:creationId xmlns:p14="http://schemas.microsoft.com/office/powerpoint/2010/main" val="76089537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35B9C5-5A3C-36B5-B0E9-4454454DEA8F}"/>
              </a:ext>
            </a:extLst>
          </p:cNvPr>
          <p:cNvSpPr>
            <a:spLocks noGrp="1"/>
          </p:cNvSpPr>
          <p:nvPr>
            <p:ph type="title"/>
          </p:nvPr>
        </p:nvSpPr>
        <p:spPr/>
        <p:txBody>
          <a:bodyPr/>
          <a:lstStyle/>
          <a:p>
            <a:r>
              <a:rPr lang="cs-CZ" dirty="0"/>
              <a:t>HFMD – ruka, noha, ústa – 7.dětská nemoc</a:t>
            </a:r>
          </a:p>
        </p:txBody>
      </p:sp>
      <p:sp>
        <p:nvSpPr>
          <p:cNvPr id="3" name="Zástupný obsah 2">
            <a:extLst>
              <a:ext uri="{FF2B5EF4-FFF2-40B4-BE49-F238E27FC236}">
                <a16:creationId xmlns:a16="http://schemas.microsoft.com/office/drawing/2014/main" id="{7BB6318C-561E-651F-959F-7D146FDD49C8}"/>
              </a:ext>
            </a:extLst>
          </p:cNvPr>
          <p:cNvSpPr>
            <a:spLocks noGrp="1"/>
          </p:cNvSpPr>
          <p:nvPr>
            <p:ph idx="1"/>
          </p:nvPr>
        </p:nvSpPr>
        <p:spPr/>
        <p:txBody>
          <a:bodyPr/>
          <a:lstStyle/>
          <a:p>
            <a:r>
              <a:rPr lang="cs-CZ" dirty="0"/>
              <a:t>Enteroviry</a:t>
            </a:r>
          </a:p>
          <a:p>
            <a:r>
              <a:rPr lang="cs-CZ" dirty="0"/>
              <a:t>Přenos – kapénkově, </a:t>
            </a:r>
            <a:r>
              <a:rPr lang="cs-CZ" dirty="0" err="1"/>
              <a:t>orofekálně</a:t>
            </a:r>
            <a:endParaRPr lang="cs-CZ" dirty="0"/>
          </a:p>
          <a:p>
            <a:r>
              <a:rPr lang="cs-CZ" dirty="0"/>
              <a:t>Nejčastěji v letních měsících</a:t>
            </a:r>
          </a:p>
          <a:p>
            <a:r>
              <a:rPr lang="cs-CZ" dirty="0"/>
              <a:t>Vysoká nakažlivost</a:t>
            </a:r>
          </a:p>
          <a:p>
            <a:r>
              <a:rPr lang="cs-CZ" dirty="0"/>
              <a:t>Aftózní stomatitida, </a:t>
            </a:r>
            <a:r>
              <a:rPr lang="cs-CZ" dirty="0" err="1"/>
              <a:t>exantém</a:t>
            </a:r>
            <a:r>
              <a:rPr lang="cs-CZ" dirty="0"/>
              <a:t>(dlaně, </a:t>
            </a:r>
            <a:r>
              <a:rPr lang="cs-CZ" dirty="0" err="1"/>
              <a:t>plosky</a:t>
            </a:r>
            <a:r>
              <a:rPr lang="cs-CZ" dirty="0"/>
              <a:t>, okolí úst), horečka</a:t>
            </a:r>
          </a:p>
          <a:p>
            <a:r>
              <a:rPr lang="cs-CZ" dirty="0"/>
              <a:t>Symptomatická terapie</a:t>
            </a:r>
          </a:p>
        </p:txBody>
      </p:sp>
      <p:pic>
        <p:nvPicPr>
          <p:cNvPr id="4" name="Obrázek 3">
            <a:extLst>
              <a:ext uri="{FF2B5EF4-FFF2-40B4-BE49-F238E27FC236}">
                <a16:creationId xmlns:a16="http://schemas.microsoft.com/office/drawing/2014/main" id="{D733EC85-C3E1-EAFB-84E5-45D50D756F97}"/>
              </a:ext>
            </a:extLst>
          </p:cNvPr>
          <p:cNvPicPr>
            <a:picLocks noChangeAspect="1"/>
          </p:cNvPicPr>
          <p:nvPr/>
        </p:nvPicPr>
        <p:blipFill rotWithShape="1">
          <a:blip r:embed="rId2"/>
          <a:srcRect l="18283" t="29184" r="43519" b="32283"/>
          <a:stretch/>
        </p:blipFill>
        <p:spPr>
          <a:xfrm>
            <a:off x="7843834" y="1417638"/>
            <a:ext cx="3254594" cy="2052000"/>
          </a:xfrm>
          <a:prstGeom prst="rect">
            <a:avLst/>
          </a:prstGeom>
        </p:spPr>
      </p:pic>
    </p:spTree>
    <p:extLst>
      <p:ext uri="{BB962C8B-B14F-4D97-AF65-F5344CB8AC3E}">
        <p14:creationId xmlns:p14="http://schemas.microsoft.com/office/powerpoint/2010/main" val="208068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55ED9C-D4B0-647C-B4DD-87740E552CBA}"/>
              </a:ext>
            </a:extLst>
          </p:cNvPr>
          <p:cNvSpPr>
            <a:spLocks noGrp="1"/>
          </p:cNvSpPr>
          <p:nvPr>
            <p:ph type="title"/>
          </p:nvPr>
        </p:nvSpPr>
        <p:spPr/>
        <p:txBody>
          <a:bodyPr/>
          <a:lstStyle/>
          <a:p>
            <a:pPr algn="l"/>
            <a:r>
              <a:rPr lang="cs-CZ" b="0" i="0" u="none" strike="noStrike" dirty="0" err="1">
                <a:solidFill>
                  <a:srgbClr val="000000"/>
                </a:solidFill>
                <a:effectLst/>
                <a:latin typeface="+mn-lt"/>
              </a:rPr>
              <a:t>Henochova</a:t>
            </a:r>
            <a:r>
              <a:rPr lang="cs-CZ" b="0" i="0" u="none" strike="noStrike" dirty="0">
                <a:solidFill>
                  <a:srgbClr val="000000"/>
                </a:solidFill>
                <a:effectLst/>
                <a:latin typeface="+mn-lt"/>
              </a:rPr>
              <a:t>–</a:t>
            </a:r>
            <a:r>
              <a:rPr lang="cs-CZ" b="0" i="0" u="none" strike="noStrike" dirty="0" err="1">
                <a:solidFill>
                  <a:srgbClr val="000000"/>
                </a:solidFill>
                <a:effectLst/>
                <a:latin typeface="+mn-lt"/>
              </a:rPr>
              <a:t>Schönleinova</a:t>
            </a:r>
            <a:r>
              <a:rPr lang="cs-CZ" b="0" i="0" u="none" strike="noStrike" dirty="0">
                <a:solidFill>
                  <a:srgbClr val="000000"/>
                </a:solidFill>
                <a:effectLst/>
                <a:latin typeface="+mn-lt"/>
              </a:rPr>
              <a:t> purpura</a:t>
            </a:r>
          </a:p>
        </p:txBody>
      </p:sp>
      <p:sp>
        <p:nvSpPr>
          <p:cNvPr id="3" name="Zástupný obsah 2">
            <a:extLst>
              <a:ext uri="{FF2B5EF4-FFF2-40B4-BE49-F238E27FC236}">
                <a16:creationId xmlns:a16="http://schemas.microsoft.com/office/drawing/2014/main" id="{13A8189A-3DCB-7C7D-AB53-4F414C5C4296}"/>
              </a:ext>
            </a:extLst>
          </p:cNvPr>
          <p:cNvSpPr>
            <a:spLocks noGrp="1"/>
          </p:cNvSpPr>
          <p:nvPr>
            <p:ph idx="1"/>
          </p:nvPr>
        </p:nvSpPr>
        <p:spPr/>
        <p:txBody>
          <a:bodyPr/>
          <a:lstStyle/>
          <a:p>
            <a:r>
              <a:rPr lang="cs-CZ" dirty="0"/>
              <a:t>Vaskulitida dětského věku</a:t>
            </a:r>
          </a:p>
          <a:p>
            <a:r>
              <a:rPr lang="cs-CZ" dirty="0"/>
              <a:t>Nejčastěji po proběhlé infekci (respirační, GIT)</a:t>
            </a:r>
          </a:p>
          <a:p>
            <a:r>
              <a:rPr lang="cs-CZ" dirty="0"/>
              <a:t>Typická vyrážka-purpura, někdy bolest a otok kloubů, hematurie, proteinurie, bolesti břicha (komplikace – ileus)</a:t>
            </a:r>
          </a:p>
          <a:p>
            <a:r>
              <a:rPr lang="cs-CZ" dirty="0"/>
              <a:t>Terapie – symptomatická –klidový režim, hydratace, </a:t>
            </a:r>
            <a:r>
              <a:rPr lang="cs-CZ" dirty="0" err="1"/>
              <a:t>ev</a:t>
            </a:r>
            <a:r>
              <a:rPr lang="cs-CZ" dirty="0"/>
              <a:t> NSAID, kortikoidy</a:t>
            </a:r>
          </a:p>
          <a:p>
            <a:endParaRPr lang="cs-CZ" dirty="0"/>
          </a:p>
        </p:txBody>
      </p:sp>
      <p:pic>
        <p:nvPicPr>
          <p:cNvPr id="4" name="Obrázek 3">
            <a:extLst>
              <a:ext uri="{FF2B5EF4-FFF2-40B4-BE49-F238E27FC236}">
                <a16:creationId xmlns:a16="http://schemas.microsoft.com/office/drawing/2014/main" id="{C730B8B7-3698-75C8-EF4D-4C050C33A196}"/>
              </a:ext>
            </a:extLst>
          </p:cNvPr>
          <p:cNvPicPr>
            <a:picLocks noChangeAspect="1"/>
          </p:cNvPicPr>
          <p:nvPr/>
        </p:nvPicPr>
        <p:blipFill rotWithShape="1">
          <a:blip r:embed="rId2"/>
          <a:srcRect l="54953" t="39114" r="16017" b="25195"/>
          <a:stretch/>
        </p:blipFill>
        <p:spPr>
          <a:xfrm>
            <a:off x="9029017" y="337638"/>
            <a:ext cx="2810956" cy="2160000"/>
          </a:xfrm>
          <a:prstGeom prst="rect">
            <a:avLst/>
          </a:prstGeom>
        </p:spPr>
      </p:pic>
    </p:spTree>
    <p:extLst>
      <p:ext uri="{BB962C8B-B14F-4D97-AF65-F5344CB8AC3E}">
        <p14:creationId xmlns:p14="http://schemas.microsoft.com/office/powerpoint/2010/main" val="225514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29FB34-49A4-73E0-F866-21A967637A20}"/>
              </a:ext>
            </a:extLst>
          </p:cNvPr>
          <p:cNvSpPr>
            <a:spLocks noGrp="1"/>
          </p:cNvSpPr>
          <p:nvPr>
            <p:ph type="title"/>
          </p:nvPr>
        </p:nvSpPr>
        <p:spPr/>
        <p:txBody>
          <a:bodyPr/>
          <a:lstStyle/>
          <a:p>
            <a:r>
              <a:rPr lang="cs-CZ" dirty="0"/>
              <a:t>IMO – Invazivní meningokokové onemocnění</a:t>
            </a:r>
          </a:p>
        </p:txBody>
      </p:sp>
      <p:sp>
        <p:nvSpPr>
          <p:cNvPr id="3" name="Zástupný obsah 2">
            <a:extLst>
              <a:ext uri="{FF2B5EF4-FFF2-40B4-BE49-F238E27FC236}">
                <a16:creationId xmlns:a16="http://schemas.microsoft.com/office/drawing/2014/main" id="{B5CB2D7B-3AA5-0A7E-4C52-15BE1BAC33DD}"/>
              </a:ext>
            </a:extLst>
          </p:cNvPr>
          <p:cNvSpPr>
            <a:spLocks noGrp="1"/>
          </p:cNvSpPr>
          <p:nvPr>
            <p:ph idx="1"/>
          </p:nvPr>
        </p:nvSpPr>
        <p:spPr/>
        <p:txBody>
          <a:bodyPr>
            <a:normAutofit/>
          </a:bodyPr>
          <a:lstStyle/>
          <a:p>
            <a:r>
              <a:rPr lang="cs-CZ" dirty="0" err="1"/>
              <a:t>Neisseria</a:t>
            </a:r>
            <a:r>
              <a:rPr lang="cs-CZ" dirty="0"/>
              <a:t> meningitis</a:t>
            </a:r>
          </a:p>
          <a:p>
            <a:r>
              <a:rPr lang="cs-CZ" dirty="0"/>
              <a:t>0-4 roky (typ B), 15-19 (typ C)</a:t>
            </a:r>
          </a:p>
          <a:p>
            <a:r>
              <a:rPr lang="cs-CZ" dirty="0"/>
              <a:t>Sepse/meningitida/sepse s meningitidou</a:t>
            </a:r>
          </a:p>
          <a:p>
            <a:r>
              <a:rPr lang="cs-CZ" dirty="0"/>
              <a:t>Chřipkové příznaky, bolest kloubů, únava, horečka, meningeální příznaky!</a:t>
            </a:r>
          </a:p>
          <a:p>
            <a:r>
              <a:rPr lang="cs-CZ" b="1" dirty="0"/>
              <a:t>Petechie – typicky DK a břicho</a:t>
            </a:r>
          </a:p>
          <a:p>
            <a:r>
              <a:rPr lang="cs-CZ" b="1" dirty="0" err="1"/>
              <a:t>Ceftriaxon</a:t>
            </a:r>
            <a:r>
              <a:rPr lang="cs-CZ" b="1" dirty="0"/>
              <a:t> - </a:t>
            </a:r>
            <a:r>
              <a:rPr lang="cs-CZ" dirty="0">
                <a:solidFill>
                  <a:srgbClr val="212529"/>
                </a:solidFill>
                <a:latin typeface="-apple-system"/>
              </a:rPr>
              <a:t>50</a:t>
            </a:r>
            <a:r>
              <a:rPr lang="cs-CZ" b="0" i="0" u="none" strike="noStrike" dirty="0">
                <a:solidFill>
                  <a:srgbClr val="212529"/>
                </a:solidFill>
                <a:effectLst/>
                <a:latin typeface="-apple-system"/>
              </a:rPr>
              <a:t>mg/kg/dávku á 12 hod. nebo </a:t>
            </a:r>
            <a:r>
              <a:rPr lang="cs-CZ" b="1" dirty="0" err="1"/>
              <a:t>Cefotaxim</a:t>
            </a:r>
            <a:r>
              <a:rPr lang="cs-CZ" b="1" dirty="0"/>
              <a:t> - </a:t>
            </a:r>
            <a:r>
              <a:rPr lang="cs-CZ" dirty="0">
                <a:solidFill>
                  <a:srgbClr val="212529"/>
                </a:solidFill>
                <a:latin typeface="-apple-system"/>
              </a:rPr>
              <a:t>50</a:t>
            </a:r>
            <a:r>
              <a:rPr lang="cs-CZ" b="0" i="0" u="none" strike="noStrike" dirty="0">
                <a:solidFill>
                  <a:srgbClr val="212529"/>
                </a:solidFill>
                <a:effectLst/>
                <a:latin typeface="-apple-system"/>
              </a:rPr>
              <a:t>mg/kg/dávku á 6 hod.</a:t>
            </a:r>
            <a:endParaRPr lang="cs-CZ" b="1" dirty="0"/>
          </a:p>
        </p:txBody>
      </p:sp>
      <p:pic>
        <p:nvPicPr>
          <p:cNvPr id="4" name="Zástupný obsah 16">
            <a:extLst>
              <a:ext uri="{FF2B5EF4-FFF2-40B4-BE49-F238E27FC236}">
                <a16:creationId xmlns:a16="http://schemas.microsoft.com/office/drawing/2014/main" id="{96F8F95C-E686-602C-BB68-F74361AB52C3}"/>
              </a:ext>
            </a:extLst>
          </p:cNvPr>
          <p:cNvPicPr>
            <a:picLocks noChangeAspect="1"/>
          </p:cNvPicPr>
          <p:nvPr/>
        </p:nvPicPr>
        <p:blipFill rotWithShape="1">
          <a:blip r:embed="rId2"/>
          <a:srcRect l="64048" t="25780" r="10206" b="32239"/>
          <a:stretch/>
        </p:blipFill>
        <p:spPr>
          <a:xfrm>
            <a:off x="9471974" y="1091184"/>
            <a:ext cx="2720026" cy="2772000"/>
          </a:xfrm>
          <a:prstGeom prst="rect">
            <a:avLst/>
          </a:prstGeom>
        </p:spPr>
      </p:pic>
    </p:spTree>
    <p:extLst>
      <p:ext uri="{BB962C8B-B14F-4D97-AF65-F5344CB8AC3E}">
        <p14:creationId xmlns:p14="http://schemas.microsoft.com/office/powerpoint/2010/main" val="246641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E5BE52-79EE-B43D-32EF-6D95A8427EA7}"/>
              </a:ext>
            </a:extLst>
          </p:cNvPr>
          <p:cNvSpPr>
            <a:spLocks noGrp="1"/>
          </p:cNvSpPr>
          <p:nvPr>
            <p:ph type="title"/>
          </p:nvPr>
        </p:nvSpPr>
        <p:spPr/>
        <p:txBody>
          <a:bodyPr/>
          <a:lstStyle/>
          <a:p>
            <a:r>
              <a:rPr lang="cs-CZ" dirty="0"/>
              <a:t>Akutní laryngitida</a:t>
            </a:r>
          </a:p>
        </p:txBody>
      </p:sp>
      <p:sp>
        <p:nvSpPr>
          <p:cNvPr id="3" name="Zástupný obsah 2">
            <a:extLst>
              <a:ext uri="{FF2B5EF4-FFF2-40B4-BE49-F238E27FC236}">
                <a16:creationId xmlns:a16="http://schemas.microsoft.com/office/drawing/2014/main" id="{C4333FF0-D49D-B6C5-5601-277698B83DDA}"/>
              </a:ext>
            </a:extLst>
          </p:cNvPr>
          <p:cNvSpPr>
            <a:spLocks noGrp="1"/>
          </p:cNvSpPr>
          <p:nvPr>
            <p:ph idx="1"/>
          </p:nvPr>
        </p:nvSpPr>
        <p:spPr/>
        <p:txBody>
          <a:bodyPr>
            <a:normAutofit/>
          </a:bodyPr>
          <a:lstStyle/>
          <a:p>
            <a:r>
              <a:rPr lang="cs-CZ" dirty="0"/>
              <a:t>Virové onemocnění dýchacích cest</a:t>
            </a:r>
          </a:p>
          <a:p>
            <a:r>
              <a:rPr lang="cs-CZ" dirty="0"/>
              <a:t>Nejčastěji náhle (často v noci) vznikající typický štěkavý kašel, </a:t>
            </a:r>
            <a:r>
              <a:rPr lang="cs-CZ" dirty="0" err="1"/>
              <a:t>ev.rozvoj</a:t>
            </a:r>
            <a:r>
              <a:rPr lang="cs-CZ" dirty="0"/>
              <a:t> dušnosti(zatahování </a:t>
            </a:r>
            <a:r>
              <a:rPr lang="cs-CZ" dirty="0" err="1"/>
              <a:t>jugula</a:t>
            </a:r>
            <a:r>
              <a:rPr lang="cs-CZ" dirty="0"/>
              <a:t>/mezižeberních svalů/</a:t>
            </a:r>
            <a:r>
              <a:rPr lang="cs-CZ" dirty="0" err="1"/>
              <a:t>alární</a:t>
            </a:r>
            <a:r>
              <a:rPr lang="cs-CZ" dirty="0"/>
              <a:t> souhyb), </a:t>
            </a:r>
            <a:r>
              <a:rPr lang="cs-CZ" dirty="0" err="1"/>
              <a:t>subfebrílie</a:t>
            </a:r>
            <a:r>
              <a:rPr lang="cs-CZ" dirty="0"/>
              <a:t>, neklidu</a:t>
            </a:r>
          </a:p>
          <a:p>
            <a:r>
              <a:rPr lang="cs-CZ" dirty="0"/>
              <a:t>Léčba: studený a zvlhčený vzduch, při komplikovaném průběhu kortikoidy (</a:t>
            </a:r>
            <a:r>
              <a:rPr lang="cs-CZ" dirty="0" err="1"/>
              <a:t>dexametazon</a:t>
            </a:r>
            <a:r>
              <a:rPr lang="cs-CZ" dirty="0"/>
              <a:t> 0,6mg/kg/dávku, max á 6 hod), inhalace adrenalinu s FR1/1 - nebulizací (0,5mg/kg, max jednorázová dávka 5mg adrenalinu do 5ml FR1/1)</a:t>
            </a:r>
          </a:p>
        </p:txBody>
      </p:sp>
    </p:spTree>
    <p:extLst>
      <p:ext uri="{BB962C8B-B14F-4D97-AF65-F5344CB8AC3E}">
        <p14:creationId xmlns:p14="http://schemas.microsoft.com/office/powerpoint/2010/main" val="88237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2BBB61-BB2C-3A68-B1FA-6DC7721DEAAE}"/>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650B0CA5-0904-6080-1DD6-6C8E019D8E78}"/>
              </a:ext>
            </a:extLst>
          </p:cNvPr>
          <p:cNvPicPr>
            <a:picLocks noGrp="1" noChangeAspect="1"/>
          </p:cNvPicPr>
          <p:nvPr>
            <p:ph idx="1"/>
          </p:nvPr>
        </p:nvPicPr>
        <p:blipFill rotWithShape="1">
          <a:blip r:embed="rId2"/>
          <a:srcRect l="23379" t="28665" r="48579" b="35389"/>
          <a:stretch/>
        </p:blipFill>
        <p:spPr>
          <a:xfrm>
            <a:off x="3355019" y="1417638"/>
            <a:ext cx="5481961" cy="4392000"/>
          </a:xfrm>
        </p:spPr>
      </p:pic>
    </p:spTree>
    <p:extLst>
      <p:ext uri="{BB962C8B-B14F-4D97-AF65-F5344CB8AC3E}">
        <p14:creationId xmlns:p14="http://schemas.microsoft.com/office/powerpoint/2010/main" val="67814684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83E6A7-C7C3-DD79-28C8-0F15E5BDFA57}"/>
              </a:ext>
            </a:extLst>
          </p:cNvPr>
          <p:cNvSpPr>
            <a:spLocks noGrp="1"/>
          </p:cNvSpPr>
          <p:nvPr>
            <p:ph type="title"/>
          </p:nvPr>
        </p:nvSpPr>
        <p:spPr/>
        <p:txBody>
          <a:bodyPr/>
          <a:lstStyle/>
          <a:p>
            <a:r>
              <a:rPr lang="cs-CZ" dirty="0" err="1"/>
              <a:t>Dif.dg</a:t>
            </a:r>
            <a:r>
              <a:rPr lang="cs-CZ" dirty="0"/>
              <a:t>. bolest břicha</a:t>
            </a:r>
          </a:p>
        </p:txBody>
      </p:sp>
      <p:pic>
        <p:nvPicPr>
          <p:cNvPr id="5" name="Zástupný obsah 4">
            <a:extLst>
              <a:ext uri="{FF2B5EF4-FFF2-40B4-BE49-F238E27FC236}">
                <a16:creationId xmlns:a16="http://schemas.microsoft.com/office/drawing/2014/main" id="{7E5A27F0-73AD-4EAA-E326-8346A16800BB}"/>
              </a:ext>
            </a:extLst>
          </p:cNvPr>
          <p:cNvPicPr>
            <a:picLocks noGrp="1" noChangeAspect="1"/>
          </p:cNvPicPr>
          <p:nvPr>
            <p:ph idx="1"/>
          </p:nvPr>
        </p:nvPicPr>
        <p:blipFill rotWithShape="1">
          <a:blip r:embed="rId2"/>
          <a:srcRect l="19443" t="48082" r="48087" b="19120"/>
          <a:stretch/>
        </p:blipFill>
        <p:spPr>
          <a:xfrm>
            <a:off x="3388427" y="4238930"/>
            <a:ext cx="3535488" cy="2232000"/>
          </a:xfrm>
        </p:spPr>
      </p:pic>
      <p:pic>
        <p:nvPicPr>
          <p:cNvPr id="7" name="Obrázek 6">
            <a:extLst>
              <a:ext uri="{FF2B5EF4-FFF2-40B4-BE49-F238E27FC236}">
                <a16:creationId xmlns:a16="http://schemas.microsoft.com/office/drawing/2014/main" id="{52F72476-59CA-C4DC-45DC-DB28DA3E8A31}"/>
              </a:ext>
            </a:extLst>
          </p:cNvPr>
          <p:cNvPicPr>
            <a:picLocks noChangeAspect="1"/>
          </p:cNvPicPr>
          <p:nvPr/>
        </p:nvPicPr>
        <p:blipFill rotWithShape="1">
          <a:blip r:embed="rId3"/>
          <a:srcRect l="17825" t="25913" r="46422" b="19817"/>
          <a:stretch/>
        </p:blipFill>
        <p:spPr>
          <a:xfrm>
            <a:off x="609600" y="1417638"/>
            <a:ext cx="2778827" cy="2636322"/>
          </a:xfrm>
          <a:prstGeom prst="rect">
            <a:avLst/>
          </a:prstGeom>
        </p:spPr>
      </p:pic>
      <p:pic>
        <p:nvPicPr>
          <p:cNvPr id="9" name="Obrázek 8">
            <a:extLst>
              <a:ext uri="{FF2B5EF4-FFF2-40B4-BE49-F238E27FC236}">
                <a16:creationId xmlns:a16="http://schemas.microsoft.com/office/drawing/2014/main" id="{A3D78E6F-125E-EC3B-7519-098522953C77}"/>
              </a:ext>
            </a:extLst>
          </p:cNvPr>
          <p:cNvPicPr>
            <a:picLocks noChangeAspect="1"/>
          </p:cNvPicPr>
          <p:nvPr/>
        </p:nvPicPr>
        <p:blipFill rotWithShape="1">
          <a:blip r:embed="rId4"/>
          <a:srcRect l="13853" t="30077" r="43978" b="33499"/>
          <a:stretch/>
        </p:blipFill>
        <p:spPr>
          <a:xfrm>
            <a:off x="8304810" y="4238930"/>
            <a:ext cx="3277590" cy="1769423"/>
          </a:xfrm>
          <a:prstGeom prst="rect">
            <a:avLst/>
          </a:prstGeom>
        </p:spPr>
      </p:pic>
      <p:pic>
        <p:nvPicPr>
          <p:cNvPr id="11" name="Obrázek 10">
            <a:extLst>
              <a:ext uri="{FF2B5EF4-FFF2-40B4-BE49-F238E27FC236}">
                <a16:creationId xmlns:a16="http://schemas.microsoft.com/office/drawing/2014/main" id="{67E9B065-F03B-AABA-9759-D2F33888AD9F}"/>
              </a:ext>
            </a:extLst>
          </p:cNvPr>
          <p:cNvPicPr>
            <a:picLocks noChangeAspect="1"/>
          </p:cNvPicPr>
          <p:nvPr/>
        </p:nvPicPr>
        <p:blipFill rotWithShape="1">
          <a:blip r:embed="rId5"/>
          <a:srcRect l="64732" t="33447" r="11280" b="41129"/>
          <a:stretch/>
        </p:blipFill>
        <p:spPr>
          <a:xfrm>
            <a:off x="6096000" y="1413000"/>
            <a:ext cx="3043381" cy="2016000"/>
          </a:xfrm>
          <a:prstGeom prst="rect">
            <a:avLst/>
          </a:prstGeom>
        </p:spPr>
      </p:pic>
    </p:spTree>
    <p:extLst>
      <p:ext uri="{BB962C8B-B14F-4D97-AF65-F5344CB8AC3E}">
        <p14:creationId xmlns:p14="http://schemas.microsoft.com/office/powerpoint/2010/main" val="20719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E560603-BD74-B88B-2A17-A123A5DC326C}"/>
              </a:ext>
            </a:extLst>
          </p:cNvPr>
          <p:cNvSpPr>
            <a:spLocks noGrp="1"/>
          </p:cNvSpPr>
          <p:nvPr>
            <p:ph idx="1"/>
          </p:nvPr>
        </p:nvSpPr>
        <p:spPr>
          <a:xfrm>
            <a:off x="609600" y="581891"/>
            <a:ext cx="10972800" cy="5544275"/>
          </a:xfrm>
        </p:spPr>
        <p:txBody>
          <a:bodyPr/>
          <a:lstStyle/>
          <a:p>
            <a:r>
              <a:rPr lang="cs-CZ" dirty="0"/>
              <a:t>Monitorace vitálních funkcí</a:t>
            </a:r>
          </a:p>
          <a:p>
            <a:r>
              <a:rPr lang="cs-CZ" dirty="0"/>
              <a:t>Nic per os</a:t>
            </a:r>
          </a:p>
          <a:p>
            <a:r>
              <a:rPr lang="cs-CZ" dirty="0"/>
              <a:t>Zajištěn venózní vstup</a:t>
            </a:r>
          </a:p>
          <a:p>
            <a:r>
              <a:rPr lang="cs-CZ" dirty="0"/>
              <a:t>Krystaloidy</a:t>
            </a:r>
          </a:p>
          <a:p>
            <a:r>
              <a:rPr lang="cs-CZ" dirty="0"/>
              <a:t>Analgetika – při značné bolesti</a:t>
            </a:r>
          </a:p>
        </p:txBody>
      </p:sp>
    </p:spTree>
    <p:extLst>
      <p:ext uri="{BB962C8B-B14F-4D97-AF65-F5344CB8AC3E}">
        <p14:creationId xmlns:p14="http://schemas.microsoft.com/office/powerpoint/2010/main" val="370428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688720-B4F6-455C-5F26-3D3C5A1B2B2B}"/>
              </a:ext>
            </a:extLst>
          </p:cNvPr>
          <p:cNvSpPr>
            <a:spLocks noGrp="1"/>
          </p:cNvSpPr>
          <p:nvPr>
            <p:ph type="title"/>
          </p:nvPr>
        </p:nvSpPr>
        <p:spPr/>
        <p:txBody>
          <a:bodyPr/>
          <a:lstStyle/>
          <a:p>
            <a:r>
              <a:rPr lang="cs-CZ" dirty="0"/>
              <a:t>Bolest břicha – </a:t>
            </a:r>
            <a:r>
              <a:rPr lang="cs-CZ" dirty="0" err="1"/>
              <a:t>dif.dg</a:t>
            </a:r>
            <a:r>
              <a:rPr lang="cs-CZ" dirty="0"/>
              <a:t>.</a:t>
            </a:r>
          </a:p>
        </p:txBody>
      </p:sp>
      <p:sp>
        <p:nvSpPr>
          <p:cNvPr id="6" name="Obdélník 5">
            <a:extLst>
              <a:ext uri="{FF2B5EF4-FFF2-40B4-BE49-F238E27FC236}">
                <a16:creationId xmlns:a16="http://schemas.microsoft.com/office/drawing/2014/main" id="{DBA628DE-0550-312B-C0AB-1EFBA992D74F}"/>
              </a:ext>
            </a:extLst>
          </p:cNvPr>
          <p:cNvSpPr/>
          <p:nvPr/>
        </p:nvSpPr>
        <p:spPr>
          <a:xfrm rot="157996">
            <a:off x="3133506" y="5412606"/>
            <a:ext cx="5952027" cy="68876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
        <p:nvSpPr>
          <p:cNvPr id="7" name="Obdélník 6">
            <a:extLst>
              <a:ext uri="{FF2B5EF4-FFF2-40B4-BE49-F238E27FC236}">
                <a16:creationId xmlns:a16="http://schemas.microsoft.com/office/drawing/2014/main" id="{A850E644-4AE4-5021-A589-9C62ABF9D30A}"/>
              </a:ext>
            </a:extLst>
          </p:cNvPr>
          <p:cNvSpPr/>
          <p:nvPr/>
        </p:nvSpPr>
        <p:spPr>
          <a:xfrm>
            <a:off x="2588821" y="5367647"/>
            <a:ext cx="6911439" cy="105159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
        <p:nvSpPr>
          <p:cNvPr id="8" name="Obdélník 7">
            <a:extLst>
              <a:ext uri="{FF2B5EF4-FFF2-40B4-BE49-F238E27FC236}">
                <a16:creationId xmlns:a16="http://schemas.microsoft.com/office/drawing/2014/main" id="{C3AF4498-FFD9-2855-3C9C-C05A354473D2}"/>
              </a:ext>
            </a:extLst>
          </p:cNvPr>
          <p:cNvSpPr/>
          <p:nvPr/>
        </p:nvSpPr>
        <p:spPr>
          <a:xfrm rot="16359154">
            <a:off x="158334" y="3605240"/>
            <a:ext cx="5818909" cy="30875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graphicFrame>
        <p:nvGraphicFramePr>
          <p:cNvPr id="11" name="Tabulka 11">
            <a:extLst>
              <a:ext uri="{FF2B5EF4-FFF2-40B4-BE49-F238E27FC236}">
                <a16:creationId xmlns:a16="http://schemas.microsoft.com/office/drawing/2014/main" id="{41C225A0-60CB-8F5C-06B9-EEFCF7198135}"/>
              </a:ext>
            </a:extLst>
          </p:cNvPr>
          <p:cNvGraphicFramePr>
            <a:graphicFrameLocks noGrp="1"/>
          </p:cNvGraphicFramePr>
          <p:nvPr>
            <p:ph idx="1"/>
            <p:extLst>
              <p:ext uri="{D42A27DB-BD31-4B8C-83A1-F6EECF244321}">
                <p14:modId xmlns:p14="http://schemas.microsoft.com/office/powerpoint/2010/main" val="206370113"/>
              </p:ext>
            </p:extLst>
          </p:nvPr>
        </p:nvGraphicFramePr>
        <p:xfrm>
          <a:off x="609600" y="1600200"/>
          <a:ext cx="10972797" cy="3708400"/>
        </p:xfrm>
        <a:graphic>
          <a:graphicData uri="http://schemas.openxmlformats.org/drawingml/2006/table">
            <a:tbl>
              <a:tblPr firstRow="1" bandRow="1">
                <a:tableStyleId>{5C22544A-7EE6-4342-B048-85BDC9FD1C3A}</a:tableStyleId>
              </a:tblPr>
              <a:tblGrid>
                <a:gridCol w="3657599">
                  <a:extLst>
                    <a:ext uri="{9D8B030D-6E8A-4147-A177-3AD203B41FA5}">
                      <a16:colId xmlns:a16="http://schemas.microsoft.com/office/drawing/2014/main" val="3264677598"/>
                    </a:ext>
                  </a:extLst>
                </a:gridCol>
                <a:gridCol w="3657599">
                  <a:extLst>
                    <a:ext uri="{9D8B030D-6E8A-4147-A177-3AD203B41FA5}">
                      <a16:colId xmlns:a16="http://schemas.microsoft.com/office/drawing/2014/main" val="973768426"/>
                    </a:ext>
                  </a:extLst>
                </a:gridCol>
                <a:gridCol w="3657599">
                  <a:extLst>
                    <a:ext uri="{9D8B030D-6E8A-4147-A177-3AD203B41FA5}">
                      <a16:colId xmlns:a16="http://schemas.microsoft.com/office/drawing/2014/main" val="1340817542"/>
                    </a:ext>
                  </a:extLst>
                </a:gridCol>
              </a:tblGrid>
              <a:tr h="370840">
                <a:tc>
                  <a:txBody>
                    <a:bodyPr/>
                    <a:lstStyle/>
                    <a:p>
                      <a:r>
                        <a:rPr lang="cs-CZ" dirty="0"/>
                        <a:t>Novorozenci, kojenci, batolata</a:t>
                      </a:r>
                    </a:p>
                  </a:txBody>
                  <a:tcPr/>
                </a:tc>
                <a:tc>
                  <a:txBody>
                    <a:bodyPr/>
                    <a:lstStyle/>
                    <a:p>
                      <a:r>
                        <a:rPr lang="cs-CZ" dirty="0"/>
                        <a:t>Předškolní a školní věk</a:t>
                      </a:r>
                    </a:p>
                  </a:txBody>
                  <a:tcPr/>
                </a:tc>
                <a:tc>
                  <a:txBody>
                    <a:bodyPr/>
                    <a:lstStyle/>
                    <a:p>
                      <a:r>
                        <a:rPr lang="cs-CZ" dirty="0"/>
                        <a:t>Adolescenti</a:t>
                      </a:r>
                    </a:p>
                  </a:txBody>
                  <a:tcPr/>
                </a:tc>
                <a:extLst>
                  <a:ext uri="{0D108BD9-81ED-4DB2-BD59-A6C34878D82A}">
                    <a16:rowId xmlns:a16="http://schemas.microsoft.com/office/drawing/2014/main" val="2339254604"/>
                  </a:ext>
                </a:extLst>
              </a:tr>
              <a:tr h="370840">
                <a:tc>
                  <a:txBody>
                    <a:bodyPr/>
                    <a:lstStyle/>
                    <a:p>
                      <a:r>
                        <a:rPr lang="cs-CZ" dirty="0"/>
                        <a:t>Kojenecká kolika</a:t>
                      </a:r>
                    </a:p>
                  </a:txBody>
                  <a:tcPr/>
                </a:tc>
                <a:tc>
                  <a:txBody>
                    <a:bodyPr/>
                    <a:lstStyle/>
                    <a:p>
                      <a:r>
                        <a:rPr lang="cs-CZ" dirty="0"/>
                        <a:t>gastroenteritida</a:t>
                      </a:r>
                    </a:p>
                  </a:txBody>
                  <a:tcPr/>
                </a:tc>
                <a:tc>
                  <a:txBody>
                    <a:bodyPr/>
                    <a:lstStyle/>
                    <a:p>
                      <a:r>
                        <a:rPr lang="cs-CZ" dirty="0"/>
                        <a:t>Akutní apendicitida</a:t>
                      </a:r>
                    </a:p>
                  </a:txBody>
                  <a:tcPr/>
                </a:tc>
                <a:extLst>
                  <a:ext uri="{0D108BD9-81ED-4DB2-BD59-A6C34878D82A}">
                    <a16:rowId xmlns:a16="http://schemas.microsoft.com/office/drawing/2014/main" val="2389011372"/>
                  </a:ext>
                </a:extLst>
              </a:tr>
              <a:tr h="370840">
                <a:tc>
                  <a:txBody>
                    <a:bodyPr/>
                    <a:lstStyle/>
                    <a:p>
                      <a:r>
                        <a:rPr lang="cs-CZ" dirty="0"/>
                        <a:t>gastroenteritida</a:t>
                      </a:r>
                    </a:p>
                  </a:txBody>
                  <a:tcPr/>
                </a:tc>
                <a:tc>
                  <a:txBody>
                    <a:bodyPr/>
                    <a:lstStyle/>
                    <a:p>
                      <a:r>
                        <a:rPr lang="cs-CZ" dirty="0"/>
                        <a:t>Akutní apendicitida</a:t>
                      </a:r>
                    </a:p>
                  </a:txBody>
                  <a:tcPr/>
                </a:tc>
                <a:tc>
                  <a:txBody>
                    <a:bodyPr/>
                    <a:lstStyle/>
                    <a:p>
                      <a:r>
                        <a:rPr lang="cs-CZ" dirty="0"/>
                        <a:t>gastroenteritida</a:t>
                      </a:r>
                    </a:p>
                  </a:txBody>
                  <a:tcPr/>
                </a:tc>
                <a:extLst>
                  <a:ext uri="{0D108BD9-81ED-4DB2-BD59-A6C34878D82A}">
                    <a16:rowId xmlns:a16="http://schemas.microsoft.com/office/drawing/2014/main" val="1011613538"/>
                  </a:ext>
                </a:extLst>
              </a:tr>
              <a:tr h="370840">
                <a:tc>
                  <a:txBody>
                    <a:bodyPr/>
                    <a:lstStyle/>
                    <a:p>
                      <a:r>
                        <a:rPr lang="cs-CZ" dirty="0"/>
                        <a:t>zácpa</a:t>
                      </a:r>
                    </a:p>
                  </a:txBody>
                  <a:tcPr/>
                </a:tc>
                <a:tc>
                  <a:txBody>
                    <a:bodyPr/>
                    <a:lstStyle/>
                    <a:p>
                      <a:r>
                        <a:rPr lang="cs-CZ" dirty="0"/>
                        <a:t>Funkční bolesti</a:t>
                      </a:r>
                    </a:p>
                  </a:txBody>
                  <a:tcPr/>
                </a:tc>
                <a:tc>
                  <a:txBody>
                    <a:bodyPr/>
                    <a:lstStyle/>
                    <a:p>
                      <a:r>
                        <a:rPr lang="cs-CZ" dirty="0"/>
                        <a:t>dysmenorea</a:t>
                      </a:r>
                    </a:p>
                  </a:txBody>
                  <a:tcPr/>
                </a:tc>
                <a:extLst>
                  <a:ext uri="{0D108BD9-81ED-4DB2-BD59-A6C34878D82A}">
                    <a16:rowId xmlns:a16="http://schemas.microsoft.com/office/drawing/2014/main" val="3090334741"/>
                  </a:ext>
                </a:extLst>
              </a:tr>
              <a:tr h="370840">
                <a:tc>
                  <a:txBody>
                    <a:bodyPr/>
                    <a:lstStyle/>
                    <a:p>
                      <a:r>
                        <a:rPr lang="cs-CZ" dirty="0"/>
                        <a:t>invaginace</a:t>
                      </a:r>
                    </a:p>
                  </a:txBody>
                  <a:tcPr/>
                </a:tc>
                <a:tc>
                  <a:txBody>
                    <a:bodyPr/>
                    <a:lstStyle/>
                    <a:p>
                      <a:r>
                        <a:rPr lang="cs-CZ" dirty="0"/>
                        <a:t>pneumonie</a:t>
                      </a:r>
                    </a:p>
                  </a:txBody>
                  <a:tcPr/>
                </a:tc>
                <a:tc>
                  <a:txBody>
                    <a:bodyPr/>
                    <a:lstStyle/>
                    <a:p>
                      <a:r>
                        <a:rPr lang="cs-CZ" dirty="0"/>
                        <a:t>Biliární kolika</a:t>
                      </a:r>
                    </a:p>
                  </a:txBody>
                  <a:tcPr/>
                </a:tc>
                <a:extLst>
                  <a:ext uri="{0D108BD9-81ED-4DB2-BD59-A6C34878D82A}">
                    <a16:rowId xmlns:a16="http://schemas.microsoft.com/office/drawing/2014/main" val="1596481619"/>
                  </a:ext>
                </a:extLst>
              </a:tr>
              <a:tr h="370840">
                <a:tc>
                  <a:txBody>
                    <a:bodyPr/>
                    <a:lstStyle/>
                    <a:p>
                      <a:r>
                        <a:rPr lang="cs-CZ" dirty="0" err="1"/>
                        <a:t>pylorostenóza</a:t>
                      </a:r>
                      <a:endParaRPr lang="cs-CZ" dirty="0"/>
                    </a:p>
                  </a:txBody>
                  <a:tcPr/>
                </a:tc>
                <a:tc>
                  <a:txBody>
                    <a:bodyPr/>
                    <a:lstStyle/>
                    <a:p>
                      <a:r>
                        <a:rPr lang="cs-CZ" dirty="0" err="1"/>
                        <a:t>Henoch-schonleinova</a:t>
                      </a:r>
                      <a:r>
                        <a:rPr lang="cs-CZ" dirty="0"/>
                        <a:t> purpura</a:t>
                      </a:r>
                    </a:p>
                  </a:txBody>
                  <a:tcPr/>
                </a:tc>
                <a:tc>
                  <a:txBody>
                    <a:bodyPr/>
                    <a:lstStyle/>
                    <a:p>
                      <a:r>
                        <a:rPr lang="cs-CZ" dirty="0"/>
                        <a:t>Renální kolika</a:t>
                      </a:r>
                    </a:p>
                  </a:txBody>
                  <a:tcPr/>
                </a:tc>
                <a:extLst>
                  <a:ext uri="{0D108BD9-81ED-4DB2-BD59-A6C34878D82A}">
                    <a16:rowId xmlns:a16="http://schemas.microsoft.com/office/drawing/2014/main" val="746222776"/>
                  </a:ext>
                </a:extLst>
              </a:tr>
              <a:tr h="370840">
                <a:tc>
                  <a:txBody>
                    <a:bodyPr/>
                    <a:lstStyle/>
                    <a:p>
                      <a:r>
                        <a:rPr lang="cs-CZ" dirty="0"/>
                        <a:t>Infekce močových cest</a:t>
                      </a:r>
                    </a:p>
                  </a:txBody>
                  <a:tcPr/>
                </a:tc>
                <a:tc>
                  <a:txBody>
                    <a:bodyPr/>
                    <a:lstStyle/>
                    <a:p>
                      <a:r>
                        <a:rPr lang="cs-CZ" dirty="0"/>
                        <a:t>Mezenteriální lymfadenitida</a:t>
                      </a:r>
                    </a:p>
                  </a:txBody>
                  <a:tcPr/>
                </a:tc>
                <a:tc>
                  <a:txBody>
                    <a:bodyPr/>
                    <a:lstStyle/>
                    <a:p>
                      <a:r>
                        <a:rPr lang="cs-CZ" dirty="0"/>
                        <a:t>Akutní pankreatitida</a:t>
                      </a:r>
                    </a:p>
                  </a:txBody>
                  <a:tcPr/>
                </a:tc>
                <a:extLst>
                  <a:ext uri="{0D108BD9-81ED-4DB2-BD59-A6C34878D82A}">
                    <a16:rowId xmlns:a16="http://schemas.microsoft.com/office/drawing/2014/main" val="2135884967"/>
                  </a:ext>
                </a:extLst>
              </a:tr>
              <a:tr h="370840">
                <a:tc>
                  <a:txBody>
                    <a:bodyPr/>
                    <a:lstStyle/>
                    <a:p>
                      <a:endParaRPr lang="cs-CZ" dirty="0"/>
                    </a:p>
                  </a:txBody>
                  <a:tcPr/>
                </a:tc>
                <a:tc>
                  <a:txBody>
                    <a:bodyPr/>
                    <a:lstStyle/>
                    <a:p>
                      <a:r>
                        <a:rPr lang="cs-CZ" dirty="0"/>
                        <a:t>IBD</a:t>
                      </a:r>
                    </a:p>
                  </a:txBody>
                  <a:tcPr/>
                </a:tc>
                <a:tc>
                  <a:txBody>
                    <a:bodyPr/>
                    <a:lstStyle/>
                    <a:p>
                      <a:r>
                        <a:rPr lang="cs-CZ" dirty="0"/>
                        <a:t>Torze adnex/semenného provazce</a:t>
                      </a:r>
                    </a:p>
                  </a:txBody>
                  <a:tcPr/>
                </a:tc>
                <a:extLst>
                  <a:ext uri="{0D108BD9-81ED-4DB2-BD59-A6C34878D82A}">
                    <a16:rowId xmlns:a16="http://schemas.microsoft.com/office/drawing/2014/main" val="2933576206"/>
                  </a:ext>
                </a:extLst>
              </a:tr>
              <a:tr h="370840">
                <a:tc>
                  <a:txBody>
                    <a:bodyPr/>
                    <a:lstStyle/>
                    <a:p>
                      <a:r>
                        <a:rPr lang="cs-CZ" dirty="0"/>
                        <a:t>Uskřinutá kýla</a:t>
                      </a:r>
                    </a:p>
                  </a:txBody>
                  <a:tcPr/>
                </a:tc>
                <a:tc>
                  <a:txBody>
                    <a:bodyPr/>
                    <a:lstStyle/>
                    <a:p>
                      <a:r>
                        <a:rPr lang="cs-CZ" dirty="0"/>
                        <a:t>Zácpa</a:t>
                      </a:r>
                    </a:p>
                  </a:txBody>
                  <a:tcPr/>
                </a:tc>
                <a:tc>
                  <a:txBody>
                    <a:bodyPr/>
                    <a:lstStyle/>
                    <a:p>
                      <a:r>
                        <a:rPr lang="cs-CZ" dirty="0"/>
                        <a:t>Exacerbace IBD</a:t>
                      </a:r>
                    </a:p>
                  </a:txBody>
                  <a:tcPr/>
                </a:tc>
                <a:extLst>
                  <a:ext uri="{0D108BD9-81ED-4DB2-BD59-A6C34878D82A}">
                    <a16:rowId xmlns:a16="http://schemas.microsoft.com/office/drawing/2014/main" val="590240617"/>
                  </a:ext>
                </a:extLst>
              </a:tr>
              <a:tr h="370840">
                <a:tc>
                  <a:txBody>
                    <a:bodyPr/>
                    <a:lstStyle/>
                    <a:p>
                      <a:endParaRPr lang="cs-CZ" dirty="0"/>
                    </a:p>
                  </a:txBody>
                  <a:tcPr/>
                </a:tc>
                <a:tc>
                  <a:txBody>
                    <a:bodyPr/>
                    <a:lstStyle/>
                    <a:p>
                      <a:r>
                        <a:rPr lang="cs-CZ" dirty="0"/>
                        <a:t>Diabetická </a:t>
                      </a:r>
                      <a:r>
                        <a:rPr lang="cs-CZ" dirty="0" err="1"/>
                        <a:t>ketoacidóza</a:t>
                      </a:r>
                      <a:endParaRPr lang="cs-CZ"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Diabetická </a:t>
                      </a:r>
                      <a:r>
                        <a:rPr lang="cs-CZ" dirty="0" err="1"/>
                        <a:t>ketoacidóza</a:t>
                      </a:r>
                      <a:endParaRPr lang="cs-CZ" dirty="0"/>
                    </a:p>
                  </a:txBody>
                  <a:tcPr/>
                </a:tc>
                <a:extLst>
                  <a:ext uri="{0D108BD9-81ED-4DB2-BD59-A6C34878D82A}">
                    <a16:rowId xmlns:a16="http://schemas.microsoft.com/office/drawing/2014/main" val="111420040"/>
                  </a:ext>
                </a:extLst>
              </a:tr>
            </a:tbl>
          </a:graphicData>
        </a:graphic>
      </p:graphicFrame>
    </p:spTree>
    <p:extLst>
      <p:ext uri="{BB962C8B-B14F-4D97-AF65-F5344CB8AC3E}">
        <p14:creationId xmlns:p14="http://schemas.microsoft.com/office/powerpoint/2010/main" val="413194144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805EE7-FE96-C983-19CA-A7FC65ECF6B5}"/>
              </a:ext>
            </a:extLst>
          </p:cNvPr>
          <p:cNvSpPr>
            <a:spLocks noGrp="1"/>
          </p:cNvSpPr>
          <p:nvPr>
            <p:ph type="title"/>
          </p:nvPr>
        </p:nvSpPr>
        <p:spPr/>
        <p:txBody>
          <a:bodyPr/>
          <a:lstStyle/>
          <a:p>
            <a:r>
              <a:rPr lang="cs-CZ" dirty="0"/>
              <a:t>Vitální funkce</a:t>
            </a:r>
          </a:p>
        </p:txBody>
      </p:sp>
      <p:graphicFrame>
        <p:nvGraphicFramePr>
          <p:cNvPr id="4" name="Tabulka 4">
            <a:extLst>
              <a:ext uri="{FF2B5EF4-FFF2-40B4-BE49-F238E27FC236}">
                <a16:creationId xmlns:a16="http://schemas.microsoft.com/office/drawing/2014/main" id="{FB88104D-8094-6835-892C-826A4401CA89}"/>
              </a:ext>
            </a:extLst>
          </p:cNvPr>
          <p:cNvGraphicFramePr>
            <a:graphicFrameLocks noGrp="1"/>
          </p:cNvGraphicFramePr>
          <p:nvPr>
            <p:ph idx="1"/>
            <p:extLst>
              <p:ext uri="{D42A27DB-BD31-4B8C-83A1-F6EECF244321}">
                <p14:modId xmlns:p14="http://schemas.microsoft.com/office/powerpoint/2010/main" val="2240513381"/>
              </p:ext>
            </p:extLst>
          </p:nvPr>
        </p:nvGraphicFramePr>
        <p:xfrm>
          <a:off x="609600" y="1600200"/>
          <a:ext cx="10972800" cy="4079240"/>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3044212006"/>
                    </a:ext>
                  </a:extLst>
                </a:gridCol>
                <a:gridCol w="2194560">
                  <a:extLst>
                    <a:ext uri="{9D8B030D-6E8A-4147-A177-3AD203B41FA5}">
                      <a16:colId xmlns:a16="http://schemas.microsoft.com/office/drawing/2014/main" val="474532874"/>
                    </a:ext>
                  </a:extLst>
                </a:gridCol>
                <a:gridCol w="2194560">
                  <a:extLst>
                    <a:ext uri="{9D8B030D-6E8A-4147-A177-3AD203B41FA5}">
                      <a16:colId xmlns:a16="http://schemas.microsoft.com/office/drawing/2014/main" val="2023020503"/>
                    </a:ext>
                  </a:extLst>
                </a:gridCol>
                <a:gridCol w="2194560">
                  <a:extLst>
                    <a:ext uri="{9D8B030D-6E8A-4147-A177-3AD203B41FA5}">
                      <a16:colId xmlns:a16="http://schemas.microsoft.com/office/drawing/2014/main" val="2352173719"/>
                    </a:ext>
                  </a:extLst>
                </a:gridCol>
                <a:gridCol w="2194560">
                  <a:extLst>
                    <a:ext uri="{9D8B030D-6E8A-4147-A177-3AD203B41FA5}">
                      <a16:colId xmlns:a16="http://schemas.microsoft.com/office/drawing/2014/main" val="1988607451"/>
                    </a:ext>
                  </a:extLst>
                </a:gridCol>
              </a:tblGrid>
              <a:tr h="370840">
                <a:tc>
                  <a:txBody>
                    <a:bodyPr/>
                    <a:lstStyle/>
                    <a:p>
                      <a:r>
                        <a:rPr lang="cs-CZ" dirty="0"/>
                        <a:t>Věk</a:t>
                      </a:r>
                    </a:p>
                  </a:txBody>
                  <a:tcPr/>
                </a:tc>
                <a:tc>
                  <a:txBody>
                    <a:bodyPr/>
                    <a:lstStyle/>
                    <a:p>
                      <a:r>
                        <a:rPr lang="cs-CZ" dirty="0"/>
                        <a:t>Hmotnost (kg)</a:t>
                      </a:r>
                    </a:p>
                  </a:txBody>
                  <a:tcPr/>
                </a:tc>
                <a:tc>
                  <a:txBody>
                    <a:bodyPr/>
                    <a:lstStyle/>
                    <a:p>
                      <a:r>
                        <a:rPr lang="cs-CZ" dirty="0"/>
                        <a:t>TF (/min)</a:t>
                      </a:r>
                    </a:p>
                  </a:txBody>
                  <a:tcPr/>
                </a:tc>
                <a:tc>
                  <a:txBody>
                    <a:bodyPr/>
                    <a:lstStyle/>
                    <a:p>
                      <a:r>
                        <a:rPr lang="cs-CZ" dirty="0"/>
                        <a:t>DF (/min)</a:t>
                      </a:r>
                    </a:p>
                  </a:txBody>
                  <a:tcPr/>
                </a:tc>
                <a:tc>
                  <a:txBody>
                    <a:bodyPr/>
                    <a:lstStyle/>
                    <a:p>
                      <a:r>
                        <a:rPr lang="cs-CZ" dirty="0"/>
                        <a:t>TK (</a:t>
                      </a:r>
                      <a:r>
                        <a:rPr lang="cs-CZ" dirty="0" err="1"/>
                        <a:t>mmHg</a:t>
                      </a:r>
                      <a:r>
                        <a:rPr lang="cs-CZ" dirty="0"/>
                        <a:t>)</a:t>
                      </a:r>
                    </a:p>
                  </a:txBody>
                  <a:tcPr/>
                </a:tc>
                <a:extLst>
                  <a:ext uri="{0D108BD9-81ED-4DB2-BD59-A6C34878D82A}">
                    <a16:rowId xmlns:a16="http://schemas.microsoft.com/office/drawing/2014/main" val="124958061"/>
                  </a:ext>
                </a:extLst>
              </a:tr>
              <a:tr h="370840">
                <a:tc>
                  <a:txBody>
                    <a:bodyPr/>
                    <a:lstStyle/>
                    <a:p>
                      <a:r>
                        <a:rPr lang="cs-CZ" dirty="0"/>
                        <a:t>novorozenec</a:t>
                      </a:r>
                    </a:p>
                  </a:txBody>
                  <a:tcPr/>
                </a:tc>
                <a:tc>
                  <a:txBody>
                    <a:bodyPr/>
                    <a:lstStyle/>
                    <a:p>
                      <a:r>
                        <a:rPr lang="cs-CZ" dirty="0"/>
                        <a:t>3-4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120-160</a:t>
                      </a:r>
                    </a:p>
                  </a:txBody>
                  <a:tcPr/>
                </a:tc>
                <a:tc>
                  <a:txBody>
                    <a:bodyPr/>
                    <a:lstStyle/>
                    <a:p>
                      <a:r>
                        <a:rPr lang="cs-CZ" dirty="0"/>
                        <a:t>40-60</a:t>
                      </a:r>
                    </a:p>
                  </a:txBody>
                  <a:tcPr/>
                </a:tc>
                <a:tc>
                  <a:txBody>
                    <a:bodyPr/>
                    <a:lstStyle/>
                    <a:p>
                      <a:r>
                        <a:rPr lang="cs-CZ" dirty="0"/>
                        <a:t>50-85/30-50</a:t>
                      </a:r>
                    </a:p>
                  </a:txBody>
                  <a:tcPr/>
                </a:tc>
                <a:extLst>
                  <a:ext uri="{0D108BD9-81ED-4DB2-BD59-A6C34878D82A}">
                    <a16:rowId xmlns:a16="http://schemas.microsoft.com/office/drawing/2014/main" val="972655432"/>
                  </a:ext>
                </a:extLst>
              </a:tr>
              <a:tr h="370840">
                <a:tc>
                  <a:txBody>
                    <a:bodyPr/>
                    <a:lstStyle/>
                    <a:p>
                      <a:r>
                        <a:rPr lang="cs-CZ" dirty="0"/>
                        <a:t>6 měsíců</a:t>
                      </a:r>
                    </a:p>
                  </a:txBody>
                  <a:tcPr/>
                </a:tc>
                <a:tc>
                  <a:txBody>
                    <a:bodyPr/>
                    <a:lstStyle/>
                    <a:p>
                      <a:r>
                        <a:rPr lang="cs-CZ" dirty="0"/>
                        <a:t>6-8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100-140</a:t>
                      </a:r>
                    </a:p>
                  </a:txBody>
                  <a:tcPr/>
                </a:tc>
                <a:tc>
                  <a:txBody>
                    <a:bodyPr/>
                    <a:lstStyle/>
                    <a:p>
                      <a:r>
                        <a:rPr lang="cs-CZ" dirty="0"/>
                        <a:t>30-50</a:t>
                      </a:r>
                    </a:p>
                  </a:txBody>
                  <a:tcPr/>
                </a:tc>
                <a:tc>
                  <a:txBody>
                    <a:bodyPr/>
                    <a:lstStyle/>
                    <a:p>
                      <a:r>
                        <a:rPr lang="cs-CZ" dirty="0"/>
                        <a:t>70-95/40-60</a:t>
                      </a:r>
                    </a:p>
                  </a:txBody>
                  <a:tcPr/>
                </a:tc>
                <a:extLst>
                  <a:ext uri="{0D108BD9-81ED-4DB2-BD59-A6C34878D82A}">
                    <a16:rowId xmlns:a16="http://schemas.microsoft.com/office/drawing/2014/main" val="225179210"/>
                  </a:ext>
                </a:extLst>
              </a:tr>
              <a:tr h="370840">
                <a:tc>
                  <a:txBody>
                    <a:bodyPr/>
                    <a:lstStyle/>
                    <a:p>
                      <a:r>
                        <a:rPr lang="cs-CZ" dirty="0"/>
                        <a:t>1 rok</a:t>
                      </a:r>
                    </a:p>
                  </a:txBody>
                  <a:tcPr/>
                </a:tc>
                <a:tc>
                  <a:txBody>
                    <a:bodyPr/>
                    <a:lstStyle/>
                    <a:p>
                      <a:r>
                        <a:rPr lang="cs-CZ" dirty="0"/>
                        <a:t>8-10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100-140</a:t>
                      </a:r>
                    </a:p>
                  </a:txBody>
                  <a:tcPr/>
                </a:tc>
                <a:tc>
                  <a:txBody>
                    <a:bodyPr/>
                    <a:lstStyle/>
                    <a:p>
                      <a:r>
                        <a:rPr lang="cs-CZ" dirty="0"/>
                        <a:t>25-40</a:t>
                      </a:r>
                    </a:p>
                  </a:txBody>
                  <a:tcPr/>
                </a:tc>
                <a:tc>
                  <a:txBody>
                    <a:bodyPr/>
                    <a:lstStyle/>
                    <a:p>
                      <a:r>
                        <a:rPr lang="cs-CZ" dirty="0"/>
                        <a:t>75-100/50-70</a:t>
                      </a:r>
                    </a:p>
                  </a:txBody>
                  <a:tcPr/>
                </a:tc>
                <a:extLst>
                  <a:ext uri="{0D108BD9-81ED-4DB2-BD59-A6C34878D82A}">
                    <a16:rowId xmlns:a16="http://schemas.microsoft.com/office/drawing/2014/main" val="171461885"/>
                  </a:ext>
                </a:extLst>
              </a:tr>
              <a:tr h="370840">
                <a:tc>
                  <a:txBody>
                    <a:bodyPr/>
                    <a:lstStyle/>
                    <a:p>
                      <a:r>
                        <a:rPr lang="cs-CZ" dirty="0"/>
                        <a:t>2 roky</a:t>
                      </a:r>
                    </a:p>
                  </a:txBody>
                  <a:tcPr/>
                </a:tc>
                <a:tc>
                  <a:txBody>
                    <a:bodyPr/>
                    <a:lstStyle/>
                    <a:p>
                      <a:r>
                        <a:rPr lang="cs-CZ" dirty="0"/>
                        <a:t>12-14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90-140</a:t>
                      </a:r>
                    </a:p>
                  </a:txBody>
                  <a:tcPr/>
                </a:tc>
                <a:tc>
                  <a:txBody>
                    <a:bodyPr/>
                    <a:lstStyle/>
                    <a:p>
                      <a:r>
                        <a:rPr lang="cs-CZ" dirty="0"/>
                        <a:t>25-35</a:t>
                      </a:r>
                    </a:p>
                  </a:txBody>
                  <a:tcPr/>
                </a:tc>
                <a:tc>
                  <a:txBody>
                    <a:bodyPr/>
                    <a:lstStyle/>
                    <a:p>
                      <a:r>
                        <a:rPr lang="cs-CZ" dirty="0"/>
                        <a:t>80-110/50-80</a:t>
                      </a:r>
                    </a:p>
                  </a:txBody>
                  <a:tcPr/>
                </a:tc>
                <a:extLst>
                  <a:ext uri="{0D108BD9-81ED-4DB2-BD59-A6C34878D82A}">
                    <a16:rowId xmlns:a16="http://schemas.microsoft.com/office/drawing/2014/main" val="1521913969"/>
                  </a:ext>
                </a:extLst>
              </a:tr>
              <a:tr h="370840">
                <a:tc>
                  <a:txBody>
                    <a:bodyPr/>
                    <a:lstStyle/>
                    <a:p>
                      <a:r>
                        <a:rPr lang="cs-CZ" dirty="0"/>
                        <a:t>4 roky</a:t>
                      </a:r>
                    </a:p>
                  </a:txBody>
                  <a:tcPr/>
                </a:tc>
                <a:tc>
                  <a:txBody>
                    <a:bodyPr/>
                    <a:lstStyle/>
                    <a:p>
                      <a:r>
                        <a:rPr lang="cs-CZ" dirty="0"/>
                        <a:t>16-18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80-110</a:t>
                      </a:r>
                    </a:p>
                  </a:txBody>
                  <a:tcPr/>
                </a:tc>
                <a:tc>
                  <a:txBody>
                    <a:bodyPr/>
                    <a:lstStyle/>
                    <a:p>
                      <a:r>
                        <a:rPr lang="cs-CZ" dirty="0"/>
                        <a:t>20-35</a:t>
                      </a:r>
                    </a:p>
                  </a:txBody>
                  <a:tcPr/>
                </a:tc>
                <a:tc>
                  <a:txBody>
                    <a:bodyPr/>
                    <a:lstStyle/>
                    <a:p>
                      <a:r>
                        <a:rPr lang="cs-CZ" dirty="0"/>
                        <a:t>80-110/55-80</a:t>
                      </a:r>
                    </a:p>
                  </a:txBody>
                  <a:tcPr/>
                </a:tc>
                <a:extLst>
                  <a:ext uri="{0D108BD9-81ED-4DB2-BD59-A6C34878D82A}">
                    <a16:rowId xmlns:a16="http://schemas.microsoft.com/office/drawing/2014/main" val="347405484"/>
                  </a:ext>
                </a:extLst>
              </a:tr>
              <a:tr h="370840">
                <a:tc>
                  <a:txBody>
                    <a:bodyPr/>
                    <a:lstStyle/>
                    <a:p>
                      <a:r>
                        <a:rPr lang="cs-CZ" dirty="0"/>
                        <a:t>6 let</a:t>
                      </a:r>
                    </a:p>
                  </a:txBody>
                  <a:tcPr/>
                </a:tc>
                <a:tc>
                  <a:txBody>
                    <a:bodyPr/>
                    <a:lstStyle/>
                    <a:p>
                      <a:r>
                        <a:rPr lang="cs-CZ" dirty="0"/>
                        <a:t>20-22</a:t>
                      </a:r>
                    </a:p>
                  </a:txBody>
                  <a:tcPr/>
                </a:tc>
                <a:tc>
                  <a:txBody>
                    <a:bodyPr/>
                    <a:lstStyle/>
                    <a:p>
                      <a:r>
                        <a:rPr lang="cs-CZ" dirty="0"/>
                        <a:t>75-100</a:t>
                      </a:r>
                    </a:p>
                  </a:txBody>
                  <a:tcPr/>
                </a:tc>
                <a:tc>
                  <a:txBody>
                    <a:bodyPr/>
                    <a:lstStyle/>
                    <a:p>
                      <a:r>
                        <a:rPr lang="cs-CZ" dirty="0"/>
                        <a:t>20-30</a:t>
                      </a:r>
                    </a:p>
                  </a:txBody>
                  <a:tcPr/>
                </a:tc>
                <a:tc>
                  <a:txBody>
                    <a:bodyPr/>
                    <a:lstStyle/>
                    <a:p>
                      <a:r>
                        <a:rPr lang="cs-CZ" dirty="0"/>
                        <a:t>85-120/55-80</a:t>
                      </a:r>
                    </a:p>
                  </a:txBody>
                  <a:tcPr/>
                </a:tc>
                <a:extLst>
                  <a:ext uri="{0D108BD9-81ED-4DB2-BD59-A6C34878D82A}">
                    <a16:rowId xmlns:a16="http://schemas.microsoft.com/office/drawing/2014/main" val="284211415"/>
                  </a:ext>
                </a:extLst>
              </a:tr>
              <a:tr h="370840">
                <a:tc>
                  <a:txBody>
                    <a:bodyPr/>
                    <a:lstStyle/>
                    <a:p>
                      <a:r>
                        <a:rPr lang="cs-CZ" dirty="0"/>
                        <a:t>8 let</a:t>
                      </a:r>
                    </a:p>
                  </a:txBody>
                  <a:tcPr/>
                </a:tc>
                <a:tc>
                  <a:txBody>
                    <a:bodyPr/>
                    <a:lstStyle/>
                    <a:p>
                      <a:r>
                        <a:rPr lang="cs-CZ" dirty="0"/>
                        <a:t>24-26</a:t>
                      </a:r>
                    </a:p>
                  </a:txBody>
                  <a:tcPr/>
                </a:tc>
                <a:tc>
                  <a:txBody>
                    <a:bodyPr/>
                    <a:lstStyle/>
                    <a:p>
                      <a:r>
                        <a:rPr lang="cs-CZ" dirty="0"/>
                        <a:t>75-100</a:t>
                      </a:r>
                    </a:p>
                  </a:txBody>
                  <a:tcPr/>
                </a:tc>
                <a:tc>
                  <a:txBody>
                    <a:bodyPr/>
                    <a:lstStyle/>
                    <a:p>
                      <a:r>
                        <a:rPr lang="cs-CZ" dirty="0"/>
                        <a:t>20-30</a:t>
                      </a:r>
                    </a:p>
                  </a:txBody>
                  <a:tcPr/>
                </a:tc>
                <a:tc>
                  <a:txBody>
                    <a:bodyPr/>
                    <a:lstStyle/>
                    <a:p>
                      <a:r>
                        <a:rPr lang="cs-CZ" dirty="0"/>
                        <a:t>85-120/55-80</a:t>
                      </a:r>
                    </a:p>
                  </a:txBody>
                  <a:tcPr/>
                </a:tc>
                <a:extLst>
                  <a:ext uri="{0D108BD9-81ED-4DB2-BD59-A6C34878D82A}">
                    <a16:rowId xmlns:a16="http://schemas.microsoft.com/office/drawing/2014/main" val="1592019751"/>
                  </a:ext>
                </a:extLst>
              </a:tr>
              <a:tr h="370840">
                <a:tc>
                  <a:txBody>
                    <a:bodyPr/>
                    <a:lstStyle/>
                    <a:p>
                      <a:r>
                        <a:rPr lang="cs-CZ" dirty="0"/>
                        <a:t>10 let</a:t>
                      </a:r>
                    </a:p>
                  </a:txBody>
                  <a:tcPr/>
                </a:tc>
                <a:tc>
                  <a:txBody>
                    <a:bodyPr/>
                    <a:lstStyle/>
                    <a:p>
                      <a:r>
                        <a:rPr lang="cs-CZ" dirty="0"/>
                        <a:t>30-36</a:t>
                      </a:r>
                    </a:p>
                  </a:txBody>
                  <a:tcPr/>
                </a:tc>
                <a:tc>
                  <a:txBody>
                    <a:bodyPr/>
                    <a:lstStyle/>
                    <a:p>
                      <a:r>
                        <a:rPr lang="cs-CZ" dirty="0"/>
                        <a:t>75-100</a:t>
                      </a:r>
                    </a:p>
                  </a:txBody>
                  <a:tcPr/>
                </a:tc>
                <a:tc>
                  <a:txBody>
                    <a:bodyPr/>
                    <a:lstStyle/>
                    <a:p>
                      <a:r>
                        <a:rPr lang="cs-CZ" dirty="0"/>
                        <a:t>20-25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85-120/55-80</a:t>
                      </a:r>
                    </a:p>
                  </a:txBody>
                  <a:tcPr/>
                </a:tc>
                <a:extLst>
                  <a:ext uri="{0D108BD9-81ED-4DB2-BD59-A6C34878D82A}">
                    <a16:rowId xmlns:a16="http://schemas.microsoft.com/office/drawing/2014/main" val="135942491"/>
                  </a:ext>
                </a:extLst>
              </a:tr>
              <a:tr h="370840">
                <a:tc>
                  <a:txBody>
                    <a:bodyPr/>
                    <a:lstStyle/>
                    <a:p>
                      <a:r>
                        <a:rPr lang="cs-CZ" dirty="0"/>
                        <a:t>12 let</a:t>
                      </a:r>
                    </a:p>
                  </a:txBody>
                  <a:tcPr/>
                </a:tc>
                <a:tc>
                  <a:txBody>
                    <a:bodyPr/>
                    <a:lstStyle/>
                    <a:p>
                      <a:r>
                        <a:rPr lang="cs-CZ" dirty="0"/>
                        <a:t>36-42</a:t>
                      </a:r>
                    </a:p>
                  </a:txBody>
                  <a:tcPr/>
                </a:tc>
                <a:tc>
                  <a:txBody>
                    <a:bodyPr/>
                    <a:lstStyle/>
                    <a:p>
                      <a:r>
                        <a:rPr lang="cs-CZ" dirty="0"/>
                        <a:t>75-100</a:t>
                      </a:r>
                    </a:p>
                  </a:txBody>
                  <a:tcPr/>
                </a:tc>
                <a:tc>
                  <a:txBody>
                    <a:bodyPr/>
                    <a:lstStyle/>
                    <a:p>
                      <a:r>
                        <a:rPr lang="cs-CZ" dirty="0"/>
                        <a:t>20-25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85-120/55-80</a:t>
                      </a:r>
                    </a:p>
                  </a:txBody>
                  <a:tcPr/>
                </a:tc>
                <a:extLst>
                  <a:ext uri="{0D108BD9-81ED-4DB2-BD59-A6C34878D82A}">
                    <a16:rowId xmlns:a16="http://schemas.microsoft.com/office/drawing/2014/main" val="1385859164"/>
                  </a:ext>
                </a:extLst>
              </a:tr>
              <a:tr h="370840">
                <a:tc>
                  <a:txBody>
                    <a:bodyPr/>
                    <a:lstStyle/>
                    <a:p>
                      <a:r>
                        <a:rPr lang="cs-CZ" dirty="0"/>
                        <a:t>14 a více let</a:t>
                      </a:r>
                    </a:p>
                  </a:txBody>
                  <a:tcPr/>
                </a:tc>
                <a:tc>
                  <a:txBody>
                    <a:bodyPr/>
                    <a:lstStyle/>
                    <a:p>
                      <a:r>
                        <a:rPr lang="cs-CZ" dirty="0"/>
                        <a:t>50+</a:t>
                      </a:r>
                    </a:p>
                  </a:txBody>
                  <a:tcPr/>
                </a:tc>
                <a:tc>
                  <a:txBody>
                    <a:bodyPr/>
                    <a:lstStyle/>
                    <a:p>
                      <a:r>
                        <a:rPr lang="cs-CZ" dirty="0"/>
                        <a:t>70-90</a:t>
                      </a:r>
                    </a:p>
                  </a:txBody>
                  <a:tcPr/>
                </a:tc>
                <a:tc>
                  <a:txBody>
                    <a:bodyPr/>
                    <a:lstStyle/>
                    <a:p>
                      <a:r>
                        <a:rPr lang="cs-CZ" dirty="0"/>
                        <a:t>15-20</a:t>
                      </a:r>
                    </a:p>
                  </a:txBody>
                  <a:tcPr/>
                </a:tc>
                <a:tc>
                  <a:txBody>
                    <a:bodyPr/>
                    <a:lstStyle/>
                    <a:p>
                      <a:r>
                        <a:rPr lang="cs-CZ" dirty="0"/>
                        <a:t>95-130/60-90</a:t>
                      </a:r>
                    </a:p>
                  </a:txBody>
                  <a:tcPr/>
                </a:tc>
                <a:extLst>
                  <a:ext uri="{0D108BD9-81ED-4DB2-BD59-A6C34878D82A}">
                    <a16:rowId xmlns:a16="http://schemas.microsoft.com/office/drawing/2014/main" val="102243809"/>
                  </a:ext>
                </a:extLst>
              </a:tr>
            </a:tbl>
          </a:graphicData>
        </a:graphic>
      </p:graphicFrame>
    </p:spTree>
    <p:extLst>
      <p:ext uri="{BB962C8B-B14F-4D97-AF65-F5344CB8AC3E}">
        <p14:creationId xmlns:p14="http://schemas.microsoft.com/office/powerpoint/2010/main" val="179673045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C24226-B49C-1907-B918-0753EF3D2FC4}"/>
              </a:ext>
            </a:extLst>
          </p:cNvPr>
          <p:cNvSpPr>
            <a:spLocks noGrp="1"/>
          </p:cNvSpPr>
          <p:nvPr>
            <p:ph type="title"/>
          </p:nvPr>
        </p:nvSpPr>
        <p:spPr>
          <a:xfrm>
            <a:off x="609600" y="334015"/>
            <a:ext cx="10972800" cy="1143000"/>
          </a:xfrm>
        </p:spPr>
        <p:txBody>
          <a:bodyPr/>
          <a:lstStyle/>
          <a:p>
            <a:r>
              <a:rPr lang="cs-CZ" dirty="0"/>
              <a:t>Léky</a:t>
            </a:r>
          </a:p>
        </p:txBody>
      </p:sp>
      <p:graphicFrame>
        <p:nvGraphicFramePr>
          <p:cNvPr id="4" name="Tabulka 4">
            <a:extLst>
              <a:ext uri="{FF2B5EF4-FFF2-40B4-BE49-F238E27FC236}">
                <a16:creationId xmlns:a16="http://schemas.microsoft.com/office/drawing/2014/main" id="{2505A898-B8FF-3CE4-41C4-85A73CFD9D67}"/>
              </a:ext>
            </a:extLst>
          </p:cNvPr>
          <p:cNvGraphicFramePr>
            <a:graphicFrameLocks noGrp="1"/>
          </p:cNvGraphicFramePr>
          <p:nvPr>
            <p:ph idx="1"/>
            <p:extLst>
              <p:ext uri="{D42A27DB-BD31-4B8C-83A1-F6EECF244321}">
                <p14:modId xmlns:p14="http://schemas.microsoft.com/office/powerpoint/2010/main" val="2110277458"/>
              </p:ext>
            </p:extLst>
          </p:nvPr>
        </p:nvGraphicFramePr>
        <p:xfrm>
          <a:off x="2030680" y="1477015"/>
          <a:ext cx="8129320" cy="2123440"/>
        </p:xfrm>
        <a:graphic>
          <a:graphicData uri="http://schemas.openxmlformats.org/drawingml/2006/table">
            <a:tbl>
              <a:tblPr firstRow="1" bandRow="1">
                <a:tableStyleId>{5C22544A-7EE6-4342-B048-85BDC9FD1C3A}</a:tableStyleId>
              </a:tblPr>
              <a:tblGrid>
                <a:gridCol w="4064660">
                  <a:extLst>
                    <a:ext uri="{9D8B030D-6E8A-4147-A177-3AD203B41FA5}">
                      <a16:colId xmlns:a16="http://schemas.microsoft.com/office/drawing/2014/main" val="2875523726"/>
                    </a:ext>
                  </a:extLst>
                </a:gridCol>
                <a:gridCol w="4064660">
                  <a:extLst>
                    <a:ext uri="{9D8B030D-6E8A-4147-A177-3AD203B41FA5}">
                      <a16:colId xmlns:a16="http://schemas.microsoft.com/office/drawing/2014/main" val="979050569"/>
                    </a:ext>
                  </a:extLst>
                </a:gridCol>
              </a:tblGrid>
              <a:tr h="370840">
                <a:tc gridSpan="2">
                  <a:txBody>
                    <a:bodyPr/>
                    <a:lstStyle/>
                    <a:p>
                      <a:pPr algn="ctr"/>
                      <a:r>
                        <a:rPr lang="cs-CZ" dirty="0"/>
                        <a:t>Resuscitace</a:t>
                      </a:r>
                    </a:p>
                  </a:txBody>
                  <a:tcPr/>
                </a:tc>
                <a:tc hMerge="1">
                  <a:txBody>
                    <a:bodyPr/>
                    <a:lstStyle/>
                    <a:p>
                      <a:endParaRPr lang="cs-CZ" dirty="0"/>
                    </a:p>
                  </a:txBody>
                  <a:tcPr/>
                </a:tc>
                <a:extLst>
                  <a:ext uri="{0D108BD9-81ED-4DB2-BD59-A6C34878D82A}">
                    <a16:rowId xmlns:a16="http://schemas.microsoft.com/office/drawing/2014/main" val="440973833"/>
                  </a:ext>
                </a:extLst>
              </a:tr>
              <a:tr h="370840">
                <a:tc>
                  <a:txBody>
                    <a:bodyPr/>
                    <a:lstStyle/>
                    <a:p>
                      <a:r>
                        <a:rPr lang="cs-CZ" dirty="0"/>
                        <a:t>Adrenalin </a:t>
                      </a:r>
                      <a:r>
                        <a:rPr lang="cs-CZ" dirty="0" err="1"/>
                        <a:t>inj</a:t>
                      </a:r>
                      <a:r>
                        <a:rPr lang="cs-CZ" dirty="0"/>
                        <a:t>.</a:t>
                      </a:r>
                    </a:p>
                  </a:txBody>
                  <a:tcPr/>
                </a:tc>
                <a:tc>
                  <a:txBody>
                    <a:bodyPr/>
                    <a:lstStyle/>
                    <a:p>
                      <a:r>
                        <a:rPr lang="cs-CZ" dirty="0"/>
                        <a:t>0,01mg/kg </a:t>
                      </a:r>
                      <a:r>
                        <a:rPr lang="cs-CZ" dirty="0" err="1"/>
                        <a:t>i.v</a:t>
                      </a:r>
                      <a:r>
                        <a:rPr lang="cs-CZ" dirty="0"/>
                        <a:t>. – 1mg adrenalinu+9ml FR 1/1 – 1ml na 10kg</a:t>
                      </a:r>
                    </a:p>
                  </a:txBody>
                  <a:tcPr/>
                </a:tc>
                <a:extLst>
                  <a:ext uri="{0D108BD9-81ED-4DB2-BD59-A6C34878D82A}">
                    <a16:rowId xmlns:a16="http://schemas.microsoft.com/office/drawing/2014/main" val="4281264207"/>
                  </a:ext>
                </a:extLst>
              </a:tr>
              <a:tr h="370840">
                <a:tc>
                  <a:txBody>
                    <a:bodyPr/>
                    <a:lstStyle/>
                    <a:p>
                      <a:r>
                        <a:rPr lang="cs-CZ" dirty="0"/>
                        <a:t>Atropin </a:t>
                      </a:r>
                      <a:r>
                        <a:rPr lang="cs-CZ" dirty="0" err="1"/>
                        <a:t>inj</a:t>
                      </a:r>
                      <a:r>
                        <a:rPr lang="cs-CZ" dirty="0"/>
                        <a:t>.</a:t>
                      </a:r>
                    </a:p>
                  </a:txBody>
                  <a:tcPr/>
                </a:tc>
                <a:tc>
                  <a:txBody>
                    <a:bodyPr/>
                    <a:lstStyle/>
                    <a:p>
                      <a:r>
                        <a:rPr lang="cs-CZ" dirty="0"/>
                        <a:t>0,02mg/kg </a:t>
                      </a:r>
                      <a:r>
                        <a:rPr lang="cs-CZ" dirty="0" err="1"/>
                        <a:t>i.v</a:t>
                      </a:r>
                      <a:r>
                        <a:rPr lang="cs-CZ" dirty="0"/>
                        <a:t>., max 3mg</a:t>
                      </a:r>
                    </a:p>
                  </a:txBody>
                  <a:tcPr/>
                </a:tc>
                <a:extLst>
                  <a:ext uri="{0D108BD9-81ED-4DB2-BD59-A6C34878D82A}">
                    <a16:rowId xmlns:a16="http://schemas.microsoft.com/office/drawing/2014/main" val="1149617848"/>
                  </a:ext>
                </a:extLst>
              </a:tr>
              <a:tr h="370840">
                <a:tc>
                  <a:txBody>
                    <a:bodyPr/>
                    <a:lstStyle/>
                    <a:p>
                      <a:r>
                        <a:rPr lang="cs-CZ" dirty="0" err="1"/>
                        <a:t>Cordarone</a:t>
                      </a:r>
                      <a:r>
                        <a:rPr lang="cs-CZ" dirty="0"/>
                        <a:t> </a:t>
                      </a:r>
                      <a:r>
                        <a:rPr lang="cs-CZ" dirty="0" err="1"/>
                        <a:t>inj</a:t>
                      </a:r>
                      <a:r>
                        <a:rPr lang="cs-CZ" dirty="0"/>
                        <a:t>. (</a:t>
                      </a:r>
                      <a:r>
                        <a:rPr lang="cs-CZ" dirty="0" err="1"/>
                        <a:t>Amiodaron</a:t>
                      </a:r>
                      <a:r>
                        <a:rPr lang="cs-CZ" dirty="0"/>
                        <a:t>)</a:t>
                      </a:r>
                    </a:p>
                  </a:txBody>
                  <a:tcPr/>
                </a:tc>
                <a:tc>
                  <a:txBody>
                    <a:bodyPr/>
                    <a:lstStyle/>
                    <a:p>
                      <a:r>
                        <a:rPr lang="cs-CZ" dirty="0"/>
                        <a:t>5mg/kg </a:t>
                      </a:r>
                      <a:r>
                        <a:rPr lang="cs-CZ" dirty="0" err="1"/>
                        <a:t>i.v</a:t>
                      </a:r>
                      <a:r>
                        <a:rPr lang="cs-CZ" dirty="0"/>
                        <a:t>.</a:t>
                      </a:r>
                    </a:p>
                  </a:txBody>
                  <a:tcPr/>
                </a:tc>
                <a:extLst>
                  <a:ext uri="{0D108BD9-81ED-4DB2-BD59-A6C34878D82A}">
                    <a16:rowId xmlns:a16="http://schemas.microsoft.com/office/drawing/2014/main" val="3310152913"/>
                  </a:ext>
                </a:extLst>
              </a:tr>
              <a:tr h="370840">
                <a:tc>
                  <a:txBody>
                    <a:bodyPr/>
                    <a:lstStyle/>
                    <a:p>
                      <a:r>
                        <a:rPr lang="cs-CZ" dirty="0"/>
                        <a:t>defibrilace</a:t>
                      </a:r>
                    </a:p>
                  </a:txBody>
                  <a:tcPr/>
                </a:tc>
                <a:tc>
                  <a:txBody>
                    <a:bodyPr/>
                    <a:lstStyle/>
                    <a:p>
                      <a:r>
                        <a:rPr lang="cs-CZ" dirty="0"/>
                        <a:t>4J/kg</a:t>
                      </a:r>
                    </a:p>
                  </a:txBody>
                  <a:tcPr/>
                </a:tc>
                <a:extLst>
                  <a:ext uri="{0D108BD9-81ED-4DB2-BD59-A6C34878D82A}">
                    <a16:rowId xmlns:a16="http://schemas.microsoft.com/office/drawing/2014/main" val="3080784116"/>
                  </a:ext>
                </a:extLst>
              </a:tr>
            </a:tbl>
          </a:graphicData>
        </a:graphic>
      </p:graphicFrame>
      <p:graphicFrame>
        <p:nvGraphicFramePr>
          <p:cNvPr id="5" name="Tabulka 5">
            <a:extLst>
              <a:ext uri="{FF2B5EF4-FFF2-40B4-BE49-F238E27FC236}">
                <a16:creationId xmlns:a16="http://schemas.microsoft.com/office/drawing/2014/main" id="{6CC2D7E0-6AF6-37E9-5B68-EBDCC0DD9588}"/>
              </a:ext>
            </a:extLst>
          </p:cNvPr>
          <p:cNvGraphicFramePr>
            <a:graphicFrameLocks noGrp="1"/>
          </p:cNvGraphicFramePr>
          <p:nvPr>
            <p:extLst>
              <p:ext uri="{D42A27DB-BD31-4B8C-83A1-F6EECF244321}">
                <p14:modId xmlns:p14="http://schemas.microsoft.com/office/powerpoint/2010/main" val="1860434175"/>
              </p:ext>
            </p:extLst>
          </p:nvPr>
        </p:nvGraphicFramePr>
        <p:xfrm>
          <a:off x="2030681" y="3906202"/>
          <a:ext cx="8129319" cy="2768600"/>
        </p:xfrm>
        <a:graphic>
          <a:graphicData uri="http://schemas.openxmlformats.org/drawingml/2006/table">
            <a:tbl>
              <a:tblPr firstRow="1" bandRow="1">
                <a:tableStyleId>{5C22544A-7EE6-4342-B048-85BDC9FD1C3A}</a:tableStyleId>
              </a:tblPr>
              <a:tblGrid>
                <a:gridCol w="4065319">
                  <a:extLst>
                    <a:ext uri="{9D8B030D-6E8A-4147-A177-3AD203B41FA5}">
                      <a16:colId xmlns:a16="http://schemas.microsoft.com/office/drawing/2014/main" val="2858182232"/>
                    </a:ext>
                  </a:extLst>
                </a:gridCol>
                <a:gridCol w="4064000">
                  <a:extLst>
                    <a:ext uri="{9D8B030D-6E8A-4147-A177-3AD203B41FA5}">
                      <a16:colId xmlns:a16="http://schemas.microsoft.com/office/drawing/2014/main" val="3537236020"/>
                    </a:ext>
                  </a:extLst>
                </a:gridCol>
              </a:tblGrid>
              <a:tr h="370840">
                <a:tc gridSpan="2">
                  <a:txBody>
                    <a:bodyPr/>
                    <a:lstStyle/>
                    <a:p>
                      <a:pPr algn="ctr"/>
                      <a:r>
                        <a:rPr lang="cs-CZ" dirty="0"/>
                        <a:t>Anafylaxe</a:t>
                      </a:r>
                    </a:p>
                  </a:txBody>
                  <a:tcPr/>
                </a:tc>
                <a:tc hMerge="1">
                  <a:txBody>
                    <a:bodyPr/>
                    <a:lstStyle/>
                    <a:p>
                      <a:endParaRPr lang="cs-CZ" dirty="0"/>
                    </a:p>
                  </a:txBody>
                  <a:tcPr/>
                </a:tc>
                <a:extLst>
                  <a:ext uri="{0D108BD9-81ED-4DB2-BD59-A6C34878D82A}">
                    <a16:rowId xmlns:a16="http://schemas.microsoft.com/office/drawing/2014/main" val="238729658"/>
                  </a:ext>
                </a:extLst>
              </a:tr>
              <a:tr h="370840">
                <a:tc>
                  <a:txBody>
                    <a:bodyPr/>
                    <a:lstStyle/>
                    <a:p>
                      <a:r>
                        <a:rPr lang="cs-CZ" dirty="0"/>
                        <a:t>Adrenalin </a:t>
                      </a:r>
                      <a:r>
                        <a:rPr lang="cs-CZ" dirty="0" err="1"/>
                        <a:t>inj</a:t>
                      </a:r>
                      <a:r>
                        <a:rPr lang="cs-CZ" dirty="0"/>
                        <a:t>.</a:t>
                      </a:r>
                    </a:p>
                  </a:txBody>
                  <a:tcPr/>
                </a:tc>
                <a:tc>
                  <a:txBody>
                    <a:bodyPr/>
                    <a:lstStyle/>
                    <a:p>
                      <a:r>
                        <a:rPr lang="cs-CZ" dirty="0"/>
                        <a:t>Do 6let 0,15mg </a:t>
                      </a:r>
                      <a:r>
                        <a:rPr lang="cs-CZ" dirty="0" err="1"/>
                        <a:t>i.m</a:t>
                      </a:r>
                      <a:r>
                        <a:rPr lang="cs-CZ" dirty="0"/>
                        <a:t>.!</a:t>
                      </a:r>
                    </a:p>
                    <a:p>
                      <a:r>
                        <a:rPr lang="cs-CZ" dirty="0"/>
                        <a:t>6-12 let 0,3mg </a:t>
                      </a:r>
                      <a:r>
                        <a:rPr lang="cs-CZ" dirty="0" err="1"/>
                        <a:t>i.m</a:t>
                      </a:r>
                      <a:r>
                        <a:rPr lang="cs-CZ" dirty="0"/>
                        <a:t>.!</a:t>
                      </a:r>
                    </a:p>
                    <a:p>
                      <a:r>
                        <a:rPr lang="cs-CZ" dirty="0"/>
                        <a:t>Nad 12let 0,5mg </a:t>
                      </a:r>
                      <a:r>
                        <a:rPr lang="cs-CZ" dirty="0" err="1"/>
                        <a:t>i.m</a:t>
                      </a:r>
                      <a:r>
                        <a:rPr lang="cs-CZ" dirty="0"/>
                        <a:t>.!</a:t>
                      </a:r>
                    </a:p>
                  </a:txBody>
                  <a:tcPr/>
                </a:tc>
                <a:extLst>
                  <a:ext uri="{0D108BD9-81ED-4DB2-BD59-A6C34878D82A}">
                    <a16:rowId xmlns:a16="http://schemas.microsoft.com/office/drawing/2014/main" val="886582387"/>
                  </a:ext>
                </a:extLst>
              </a:tr>
              <a:tr h="370840">
                <a:tc>
                  <a:txBody>
                    <a:bodyPr/>
                    <a:lstStyle/>
                    <a:p>
                      <a:r>
                        <a:rPr lang="cs-CZ" dirty="0"/>
                        <a:t>Oxygenoterapie</a:t>
                      </a:r>
                    </a:p>
                  </a:txBody>
                  <a:tcPr/>
                </a:tc>
                <a:tc>
                  <a:txBody>
                    <a:bodyPr/>
                    <a:lstStyle/>
                    <a:p>
                      <a:endParaRPr lang="cs-CZ"/>
                    </a:p>
                  </a:txBody>
                  <a:tcPr/>
                </a:tc>
                <a:extLst>
                  <a:ext uri="{0D108BD9-81ED-4DB2-BD59-A6C34878D82A}">
                    <a16:rowId xmlns:a16="http://schemas.microsoft.com/office/drawing/2014/main" val="2028424299"/>
                  </a:ext>
                </a:extLst>
              </a:tr>
              <a:tr h="370840">
                <a:tc>
                  <a:txBody>
                    <a:bodyPr/>
                    <a:lstStyle/>
                    <a:p>
                      <a:r>
                        <a:rPr lang="cs-CZ" dirty="0" err="1"/>
                        <a:t>Volumoterapie</a:t>
                      </a:r>
                      <a:r>
                        <a:rPr lang="cs-CZ" dirty="0"/>
                        <a:t> - krystaloidy</a:t>
                      </a:r>
                    </a:p>
                  </a:txBody>
                  <a:tcPr/>
                </a:tc>
                <a:tc>
                  <a:txBody>
                    <a:bodyPr/>
                    <a:lstStyle/>
                    <a:p>
                      <a:r>
                        <a:rPr lang="cs-CZ" dirty="0"/>
                        <a:t>Krystaloidy 20ml/kg</a:t>
                      </a:r>
                    </a:p>
                  </a:txBody>
                  <a:tcPr/>
                </a:tc>
                <a:extLst>
                  <a:ext uri="{0D108BD9-81ED-4DB2-BD59-A6C34878D82A}">
                    <a16:rowId xmlns:a16="http://schemas.microsoft.com/office/drawing/2014/main" val="33288418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Antihistaminika - </a:t>
                      </a:r>
                      <a:r>
                        <a:rPr lang="cs-CZ" dirty="0" err="1"/>
                        <a:t>Dithiaden</a:t>
                      </a:r>
                      <a:endParaRPr lang="cs-CZ" baseline="0" dirty="0"/>
                    </a:p>
                  </a:txBody>
                  <a:tcPr/>
                </a:tc>
                <a:tc>
                  <a:txBody>
                    <a:bodyPr/>
                    <a:lstStyle/>
                    <a:p>
                      <a:r>
                        <a:rPr lang="cs-CZ" baseline="0" dirty="0"/>
                        <a:t>0,5-2mg </a:t>
                      </a:r>
                      <a:r>
                        <a:rPr lang="cs-CZ" baseline="0" dirty="0" err="1"/>
                        <a:t>i.v</a:t>
                      </a:r>
                      <a:r>
                        <a:rPr lang="cs-CZ" baseline="0" dirty="0"/>
                        <a:t>.</a:t>
                      </a:r>
                      <a:endParaRPr lang="cs-CZ" dirty="0"/>
                    </a:p>
                  </a:txBody>
                  <a:tcPr/>
                </a:tc>
                <a:extLst>
                  <a:ext uri="{0D108BD9-81ED-4DB2-BD59-A6C34878D82A}">
                    <a16:rowId xmlns:a16="http://schemas.microsoft.com/office/drawing/2014/main" val="4141488867"/>
                  </a:ext>
                </a:extLst>
              </a:tr>
              <a:tr h="370840">
                <a:tc>
                  <a:txBody>
                    <a:bodyPr/>
                    <a:lstStyle/>
                    <a:p>
                      <a:r>
                        <a:rPr lang="cs-CZ" dirty="0"/>
                        <a:t>Kortikoidy - </a:t>
                      </a:r>
                      <a:r>
                        <a:rPr lang="cs-CZ" dirty="0" err="1"/>
                        <a:t>Methylprednisolon</a:t>
                      </a:r>
                      <a:endParaRPr lang="cs-CZ" baseline="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a:t>1mg/kg (max 125mg) </a:t>
                      </a:r>
                      <a:r>
                        <a:rPr lang="cs-CZ" baseline="0" dirty="0" err="1"/>
                        <a:t>i.v</a:t>
                      </a:r>
                      <a:r>
                        <a:rPr lang="cs-CZ" baseline="0" dirty="0"/>
                        <a:t>.</a:t>
                      </a:r>
                      <a:endParaRPr lang="cs-CZ" dirty="0"/>
                    </a:p>
                  </a:txBody>
                  <a:tcPr/>
                </a:tc>
                <a:extLst>
                  <a:ext uri="{0D108BD9-81ED-4DB2-BD59-A6C34878D82A}">
                    <a16:rowId xmlns:a16="http://schemas.microsoft.com/office/drawing/2014/main" val="2736689963"/>
                  </a:ext>
                </a:extLst>
              </a:tr>
            </a:tbl>
          </a:graphicData>
        </a:graphic>
      </p:graphicFrame>
    </p:spTree>
    <p:extLst>
      <p:ext uri="{BB962C8B-B14F-4D97-AF65-F5344CB8AC3E}">
        <p14:creationId xmlns:p14="http://schemas.microsoft.com/office/powerpoint/2010/main" val="889790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EA964B4-79D4-5554-8C45-3238DA579175}"/>
              </a:ext>
            </a:extLst>
          </p:cNvPr>
          <p:cNvSpPr>
            <a:spLocks noGrp="1"/>
          </p:cNvSpPr>
          <p:nvPr>
            <p:ph idx="1"/>
          </p:nvPr>
        </p:nvSpPr>
        <p:spPr>
          <a:xfrm>
            <a:off x="838200" y="700644"/>
            <a:ext cx="10515600" cy="5476319"/>
          </a:xfrm>
        </p:spPr>
        <p:txBody>
          <a:bodyPr/>
          <a:lstStyle/>
          <a:p>
            <a:pPr marL="0" indent="0">
              <a:buNone/>
            </a:pPr>
            <a:r>
              <a:rPr lang="cs-CZ" dirty="0"/>
              <a:t>Nepovinná očkování</a:t>
            </a:r>
          </a:p>
          <a:p>
            <a:pPr marL="514350" indent="-514350">
              <a:buFont typeface="+mj-lt"/>
              <a:buAutoNum type="alphaLcParenR"/>
            </a:pPr>
            <a:r>
              <a:rPr lang="cs-CZ" dirty="0"/>
              <a:t>Hrazená – doporučená – některých rizikových skupin – HPV, pneumokok, meningokok</a:t>
            </a:r>
          </a:p>
          <a:p>
            <a:pPr marL="514350" indent="-514350">
              <a:buFont typeface="+mj-lt"/>
              <a:buAutoNum type="alphaLcParenR"/>
            </a:pPr>
            <a:r>
              <a:rPr lang="cs-CZ" dirty="0"/>
              <a:t>Nehrazená – na vyžádání</a:t>
            </a:r>
          </a:p>
          <a:p>
            <a:r>
              <a:rPr lang="cs-CZ" dirty="0"/>
              <a:t>Osoby bez zvláštního rizika – </a:t>
            </a:r>
            <a:r>
              <a:rPr lang="cs-CZ" dirty="0" err="1"/>
              <a:t>varicella</a:t>
            </a:r>
            <a:r>
              <a:rPr lang="cs-CZ" dirty="0"/>
              <a:t>, </a:t>
            </a:r>
            <a:r>
              <a:rPr lang="cs-CZ" dirty="0" err="1"/>
              <a:t>rotavirus</a:t>
            </a:r>
            <a:r>
              <a:rPr lang="cs-CZ" dirty="0"/>
              <a:t>, hepatitida A, meningokok, klíšťová encefalitida</a:t>
            </a:r>
          </a:p>
          <a:p>
            <a:r>
              <a:rPr lang="cs-CZ" dirty="0"/>
              <a:t>Cestovatelská očkování – dle místa pobytu (rutinní, povinné, doporučené) – žlutá zimnice, hepatitida A, břišní tyfus, japonská encefalitida, vzteklina</a:t>
            </a:r>
          </a:p>
        </p:txBody>
      </p:sp>
    </p:spTree>
    <p:extLst>
      <p:ext uri="{BB962C8B-B14F-4D97-AF65-F5344CB8AC3E}">
        <p14:creationId xmlns:p14="http://schemas.microsoft.com/office/powerpoint/2010/main" val="184683507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ulka 9">
            <a:extLst>
              <a:ext uri="{FF2B5EF4-FFF2-40B4-BE49-F238E27FC236}">
                <a16:creationId xmlns:a16="http://schemas.microsoft.com/office/drawing/2014/main" id="{A3A5BFEA-F64B-F2CF-6B56-08A5D80B7E5B}"/>
              </a:ext>
            </a:extLst>
          </p:cNvPr>
          <p:cNvGraphicFramePr>
            <a:graphicFrameLocks noGrp="1"/>
          </p:cNvGraphicFramePr>
          <p:nvPr>
            <p:ph idx="1"/>
            <p:extLst>
              <p:ext uri="{D42A27DB-BD31-4B8C-83A1-F6EECF244321}">
                <p14:modId xmlns:p14="http://schemas.microsoft.com/office/powerpoint/2010/main" val="870549638"/>
              </p:ext>
            </p:extLst>
          </p:nvPr>
        </p:nvGraphicFramePr>
        <p:xfrm>
          <a:off x="1238991" y="4094876"/>
          <a:ext cx="9714018" cy="1752600"/>
        </p:xfrm>
        <a:graphic>
          <a:graphicData uri="http://schemas.openxmlformats.org/drawingml/2006/table">
            <a:tbl>
              <a:tblPr firstRow="1" bandRow="1">
                <a:tableStyleId>{5C22544A-7EE6-4342-B048-85BDC9FD1C3A}</a:tableStyleId>
              </a:tblPr>
              <a:tblGrid>
                <a:gridCol w="4857009">
                  <a:extLst>
                    <a:ext uri="{9D8B030D-6E8A-4147-A177-3AD203B41FA5}">
                      <a16:colId xmlns:a16="http://schemas.microsoft.com/office/drawing/2014/main" val="1231818992"/>
                    </a:ext>
                  </a:extLst>
                </a:gridCol>
                <a:gridCol w="4857009">
                  <a:extLst>
                    <a:ext uri="{9D8B030D-6E8A-4147-A177-3AD203B41FA5}">
                      <a16:colId xmlns:a16="http://schemas.microsoft.com/office/drawing/2014/main" val="674227437"/>
                    </a:ext>
                  </a:extLst>
                </a:gridCol>
              </a:tblGrid>
              <a:tr h="370840">
                <a:tc gridSpan="2">
                  <a:txBody>
                    <a:bodyPr/>
                    <a:lstStyle/>
                    <a:p>
                      <a:pPr algn="ctr"/>
                      <a:r>
                        <a:rPr lang="cs-CZ" dirty="0"/>
                        <a:t>Křeče</a:t>
                      </a:r>
                    </a:p>
                  </a:txBody>
                  <a:tcPr/>
                </a:tc>
                <a:tc hMerge="1">
                  <a:txBody>
                    <a:bodyPr/>
                    <a:lstStyle/>
                    <a:p>
                      <a:endParaRPr lang="cs-CZ" dirty="0"/>
                    </a:p>
                  </a:txBody>
                  <a:tcPr/>
                </a:tc>
                <a:extLst>
                  <a:ext uri="{0D108BD9-81ED-4DB2-BD59-A6C34878D82A}">
                    <a16:rowId xmlns:a16="http://schemas.microsoft.com/office/drawing/2014/main" val="2933356788"/>
                  </a:ext>
                </a:extLst>
              </a:tr>
              <a:tr h="370840">
                <a:tc>
                  <a:txBody>
                    <a:bodyPr/>
                    <a:lstStyle/>
                    <a:p>
                      <a:r>
                        <a:rPr lang="cs-CZ" dirty="0"/>
                        <a:t>Diazepam </a:t>
                      </a:r>
                      <a:r>
                        <a:rPr lang="cs-CZ" dirty="0" err="1"/>
                        <a:t>desitin</a:t>
                      </a:r>
                      <a:r>
                        <a:rPr lang="cs-CZ" dirty="0"/>
                        <a:t> </a:t>
                      </a:r>
                      <a:r>
                        <a:rPr lang="cs-CZ" dirty="0" err="1"/>
                        <a:t>rectal</a:t>
                      </a:r>
                      <a:r>
                        <a:rPr lang="cs-CZ" dirty="0"/>
                        <a:t> tube</a:t>
                      </a:r>
                    </a:p>
                  </a:txBody>
                  <a:tcPr/>
                </a:tc>
                <a:tc>
                  <a:txBody>
                    <a:bodyPr/>
                    <a:lstStyle/>
                    <a:p>
                      <a:r>
                        <a:rPr lang="cs-CZ" dirty="0"/>
                        <a:t>Do 15 kg 5mg </a:t>
                      </a:r>
                      <a:r>
                        <a:rPr lang="cs-CZ" dirty="0" err="1"/>
                        <a:t>p.r</a:t>
                      </a:r>
                      <a:r>
                        <a:rPr lang="cs-CZ" dirty="0"/>
                        <a:t>., nad 15kg 10mg </a:t>
                      </a:r>
                      <a:r>
                        <a:rPr lang="cs-CZ" dirty="0" err="1"/>
                        <a:t>p.r</a:t>
                      </a:r>
                      <a:r>
                        <a:rPr lang="cs-CZ" dirty="0"/>
                        <a:t>.</a:t>
                      </a:r>
                    </a:p>
                  </a:txBody>
                  <a:tcPr/>
                </a:tc>
                <a:extLst>
                  <a:ext uri="{0D108BD9-81ED-4DB2-BD59-A6C34878D82A}">
                    <a16:rowId xmlns:a16="http://schemas.microsoft.com/office/drawing/2014/main" val="3896410450"/>
                  </a:ext>
                </a:extLst>
              </a:tr>
              <a:tr h="370840">
                <a:tc>
                  <a:txBody>
                    <a:bodyPr/>
                    <a:lstStyle/>
                    <a:p>
                      <a:r>
                        <a:rPr lang="cs-CZ" dirty="0" err="1"/>
                        <a:t>Apaurin</a:t>
                      </a:r>
                      <a:r>
                        <a:rPr lang="cs-CZ" dirty="0"/>
                        <a:t> </a:t>
                      </a:r>
                      <a:r>
                        <a:rPr lang="cs-CZ" dirty="0" err="1"/>
                        <a:t>inj</a:t>
                      </a:r>
                      <a:r>
                        <a:rPr lang="cs-CZ" dirty="0"/>
                        <a:t>. (diazepam) </a:t>
                      </a:r>
                    </a:p>
                  </a:txBody>
                  <a:tcPr/>
                </a:tc>
                <a:tc>
                  <a:txBody>
                    <a:bodyPr/>
                    <a:lstStyle/>
                    <a:p>
                      <a:r>
                        <a:rPr lang="cs-CZ" dirty="0"/>
                        <a:t>0,3 - 0,5mg/kg </a:t>
                      </a:r>
                      <a:r>
                        <a:rPr lang="cs-CZ" dirty="0" err="1"/>
                        <a:t>i.v</a:t>
                      </a:r>
                      <a:r>
                        <a:rPr lang="cs-CZ" dirty="0"/>
                        <a:t>., max 5-10mg</a:t>
                      </a:r>
                    </a:p>
                  </a:txBody>
                  <a:tcPr/>
                </a:tc>
                <a:extLst>
                  <a:ext uri="{0D108BD9-81ED-4DB2-BD59-A6C34878D82A}">
                    <a16:rowId xmlns:a16="http://schemas.microsoft.com/office/drawing/2014/main" val="3416171836"/>
                  </a:ext>
                </a:extLst>
              </a:tr>
              <a:tr h="370840">
                <a:tc>
                  <a:txBody>
                    <a:bodyPr/>
                    <a:lstStyle/>
                    <a:p>
                      <a:r>
                        <a:rPr lang="cs-CZ" dirty="0"/>
                        <a:t>Midazolam </a:t>
                      </a:r>
                      <a:r>
                        <a:rPr lang="cs-CZ" dirty="0" err="1"/>
                        <a:t>inj</a:t>
                      </a:r>
                      <a:endParaRPr lang="cs-CZ" dirty="0"/>
                    </a:p>
                  </a:txBody>
                  <a:tcPr/>
                </a:tc>
                <a:tc>
                  <a:txBody>
                    <a:bodyPr/>
                    <a:lstStyle/>
                    <a:p>
                      <a:r>
                        <a:rPr lang="cs-CZ" dirty="0"/>
                        <a:t>0,2mg/kg </a:t>
                      </a:r>
                      <a:r>
                        <a:rPr lang="cs-CZ" dirty="0" err="1"/>
                        <a:t>i.v</a:t>
                      </a:r>
                      <a:r>
                        <a:rPr lang="cs-CZ" dirty="0"/>
                        <a:t>., max 10mg</a:t>
                      </a:r>
                    </a:p>
                    <a:p>
                      <a:r>
                        <a:rPr lang="cs-CZ" dirty="0"/>
                        <a:t>0,3mg/kg </a:t>
                      </a:r>
                      <a:r>
                        <a:rPr lang="cs-CZ" dirty="0" err="1"/>
                        <a:t>i.n</a:t>
                      </a:r>
                      <a:r>
                        <a:rPr lang="cs-CZ" dirty="0"/>
                        <a:t>.</a:t>
                      </a:r>
                    </a:p>
                  </a:txBody>
                  <a:tcPr/>
                </a:tc>
                <a:extLst>
                  <a:ext uri="{0D108BD9-81ED-4DB2-BD59-A6C34878D82A}">
                    <a16:rowId xmlns:a16="http://schemas.microsoft.com/office/drawing/2014/main" val="4105707318"/>
                  </a:ext>
                </a:extLst>
              </a:tr>
            </a:tbl>
          </a:graphicData>
        </a:graphic>
      </p:graphicFrame>
      <p:graphicFrame>
        <p:nvGraphicFramePr>
          <p:cNvPr id="6" name="Tabulka 4">
            <a:extLst>
              <a:ext uri="{FF2B5EF4-FFF2-40B4-BE49-F238E27FC236}">
                <a16:creationId xmlns:a16="http://schemas.microsoft.com/office/drawing/2014/main" id="{F3200180-0012-2A26-F439-EC74AE9D774D}"/>
              </a:ext>
            </a:extLst>
          </p:cNvPr>
          <p:cNvGraphicFramePr>
            <a:graphicFrameLocks noGrp="1"/>
          </p:cNvGraphicFramePr>
          <p:nvPr>
            <p:extLst>
              <p:ext uri="{D42A27DB-BD31-4B8C-83A1-F6EECF244321}">
                <p14:modId xmlns:p14="http://schemas.microsoft.com/office/powerpoint/2010/main" val="180127260"/>
              </p:ext>
            </p:extLst>
          </p:nvPr>
        </p:nvGraphicFramePr>
        <p:xfrm>
          <a:off x="1238991" y="444798"/>
          <a:ext cx="9714018" cy="1483360"/>
        </p:xfrm>
        <a:graphic>
          <a:graphicData uri="http://schemas.openxmlformats.org/drawingml/2006/table">
            <a:tbl>
              <a:tblPr firstRow="1" bandRow="1">
                <a:tableStyleId>{5C22544A-7EE6-4342-B048-85BDC9FD1C3A}</a:tableStyleId>
              </a:tblPr>
              <a:tblGrid>
                <a:gridCol w="4857009">
                  <a:extLst>
                    <a:ext uri="{9D8B030D-6E8A-4147-A177-3AD203B41FA5}">
                      <a16:colId xmlns:a16="http://schemas.microsoft.com/office/drawing/2014/main" val="2078447493"/>
                    </a:ext>
                  </a:extLst>
                </a:gridCol>
                <a:gridCol w="4857009">
                  <a:extLst>
                    <a:ext uri="{9D8B030D-6E8A-4147-A177-3AD203B41FA5}">
                      <a16:colId xmlns:a16="http://schemas.microsoft.com/office/drawing/2014/main" val="3837555921"/>
                    </a:ext>
                  </a:extLst>
                </a:gridCol>
              </a:tblGrid>
              <a:tr h="370840">
                <a:tc gridSpan="2">
                  <a:txBody>
                    <a:bodyPr/>
                    <a:lstStyle/>
                    <a:p>
                      <a:pPr algn="ctr"/>
                      <a:r>
                        <a:rPr lang="cs-CZ" dirty="0" err="1"/>
                        <a:t>Febrílie</a:t>
                      </a:r>
                      <a:endParaRPr lang="cs-CZ" dirty="0"/>
                    </a:p>
                  </a:txBody>
                  <a:tcPr/>
                </a:tc>
                <a:tc hMerge="1">
                  <a:txBody>
                    <a:bodyPr/>
                    <a:lstStyle/>
                    <a:p>
                      <a:endParaRPr lang="cs-CZ"/>
                    </a:p>
                  </a:txBody>
                  <a:tcPr/>
                </a:tc>
                <a:extLst>
                  <a:ext uri="{0D108BD9-81ED-4DB2-BD59-A6C34878D82A}">
                    <a16:rowId xmlns:a16="http://schemas.microsoft.com/office/drawing/2014/main" val="658076062"/>
                  </a:ext>
                </a:extLst>
              </a:tr>
              <a:tr h="370840">
                <a:tc gridSpan="2">
                  <a:txBody>
                    <a:bodyPr/>
                    <a:lstStyle/>
                    <a:p>
                      <a:r>
                        <a:rPr lang="cs-CZ" dirty="0"/>
                        <a:t>Dávkování paracetamolu – účinek analgetický/antipyretický</a:t>
                      </a:r>
                    </a:p>
                  </a:txBody>
                  <a:tcPr/>
                </a:tc>
                <a:tc hMerge="1">
                  <a:txBody>
                    <a:bodyPr/>
                    <a:lstStyle/>
                    <a:p>
                      <a:endParaRPr lang="cs-CZ" dirty="0"/>
                    </a:p>
                  </a:txBody>
                  <a:tcPr/>
                </a:tc>
                <a:extLst>
                  <a:ext uri="{0D108BD9-81ED-4DB2-BD59-A6C34878D82A}">
                    <a16:rowId xmlns:a16="http://schemas.microsoft.com/office/drawing/2014/main" val="3993803936"/>
                  </a:ext>
                </a:extLst>
              </a:tr>
              <a:tr h="370840">
                <a:tc>
                  <a:txBody>
                    <a:bodyPr/>
                    <a:lstStyle/>
                    <a:p>
                      <a:r>
                        <a:rPr lang="cs-CZ" dirty="0"/>
                        <a:t>Děti pod 10 kg – 10mg/kg/dávku, max á 6 hod</a:t>
                      </a:r>
                    </a:p>
                  </a:txBody>
                  <a:tcPr/>
                </a:tc>
                <a:tc>
                  <a:txBody>
                    <a:bodyPr/>
                    <a:lstStyle/>
                    <a:p>
                      <a:r>
                        <a:rPr lang="cs-CZ" dirty="0"/>
                        <a:t>max 40mg/kg/den</a:t>
                      </a:r>
                    </a:p>
                  </a:txBody>
                  <a:tcPr/>
                </a:tc>
                <a:extLst>
                  <a:ext uri="{0D108BD9-81ED-4DB2-BD59-A6C34878D82A}">
                    <a16:rowId xmlns:a16="http://schemas.microsoft.com/office/drawing/2014/main" val="1151839871"/>
                  </a:ext>
                </a:extLst>
              </a:tr>
              <a:tr h="370840">
                <a:tc>
                  <a:txBody>
                    <a:bodyPr/>
                    <a:lstStyle/>
                    <a:p>
                      <a:r>
                        <a:rPr lang="cs-CZ" dirty="0"/>
                        <a:t>Děti nad 10 kg – 10-15mg/kg/dávku, max á 8 hod</a:t>
                      </a:r>
                    </a:p>
                  </a:txBody>
                  <a:tcPr/>
                </a:tc>
                <a:tc>
                  <a:txBody>
                    <a:bodyPr/>
                    <a:lstStyle/>
                    <a:p>
                      <a:r>
                        <a:rPr lang="cs-CZ" dirty="0"/>
                        <a:t>max 60mg/kg/den</a:t>
                      </a:r>
                    </a:p>
                  </a:txBody>
                  <a:tcPr/>
                </a:tc>
                <a:extLst>
                  <a:ext uri="{0D108BD9-81ED-4DB2-BD59-A6C34878D82A}">
                    <a16:rowId xmlns:a16="http://schemas.microsoft.com/office/drawing/2014/main" val="4010733634"/>
                  </a:ext>
                </a:extLst>
              </a:tr>
            </a:tbl>
          </a:graphicData>
        </a:graphic>
      </p:graphicFrame>
      <p:graphicFrame>
        <p:nvGraphicFramePr>
          <p:cNvPr id="7" name="Tabulka 5">
            <a:extLst>
              <a:ext uri="{FF2B5EF4-FFF2-40B4-BE49-F238E27FC236}">
                <a16:creationId xmlns:a16="http://schemas.microsoft.com/office/drawing/2014/main" id="{E518B66C-CDE9-FB22-3D2F-13251B4512DB}"/>
              </a:ext>
            </a:extLst>
          </p:cNvPr>
          <p:cNvGraphicFramePr>
            <a:graphicFrameLocks noGrp="1"/>
          </p:cNvGraphicFramePr>
          <p:nvPr>
            <p:extLst>
              <p:ext uri="{D42A27DB-BD31-4B8C-83A1-F6EECF244321}">
                <p14:modId xmlns:p14="http://schemas.microsoft.com/office/powerpoint/2010/main" val="2645835000"/>
              </p:ext>
            </p:extLst>
          </p:nvPr>
        </p:nvGraphicFramePr>
        <p:xfrm>
          <a:off x="1238991" y="1898997"/>
          <a:ext cx="9714018" cy="741680"/>
        </p:xfrm>
        <a:graphic>
          <a:graphicData uri="http://schemas.openxmlformats.org/drawingml/2006/table">
            <a:tbl>
              <a:tblPr firstRow="1" bandRow="1">
                <a:tableStyleId>{5C22544A-7EE6-4342-B048-85BDC9FD1C3A}</a:tableStyleId>
              </a:tblPr>
              <a:tblGrid>
                <a:gridCol w="4857009">
                  <a:extLst>
                    <a:ext uri="{9D8B030D-6E8A-4147-A177-3AD203B41FA5}">
                      <a16:colId xmlns:a16="http://schemas.microsoft.com/office/drawing/2014/main" val="3003238018"/>
                    </a:ext>
                  </a:extLst>
                </a:gridCol>
                <a:gridCol w="4857009">
                  <a:extLst>
                    <a:ext uri="{9D8B030D-6E8A-4147-A177-3AD203B41FA5}">
                      <a16:colId xmlns:a16="http://schemas.microsoft.com/office/drawing/2014/main" val="2975225582"/>
                    </a:ext>
                  </a:extLst>
                </a:gridCol>
              </a:tblGrid>
              <a:tr h="370840">
                <a:tc gridSpan="2">
                  <a:txBody>
                    <a:bodyPr/>
                    <a:lstStyle/>
                    <a:p>
                      <a:r>
                        <a:rPr lang="cs-CZ" dirty="0"/>
                        <a:t>Dávkování ibuprofenu - účinek analgetický/antiflogistický/antipyretický</a:t>
                      </a:r>
                    </a:p>
                  </a:txBody>
                  <a:tcPr/>
                </a:tc>
                <a:tc hMerge="1">
                  <a:txBody>
                    <a:bodyPr/>
                    <a:lstStyle/>
                    <a:p>
                      <a:endParaRPr lang="cs-CZ" dirty="0"/>
                    </a:p>
                  </a:txBody>
                  <a:tcPr/>
                </a:tc>
                <a:extLst>
                  <a:ext uri="{0D108BD9-81ED-4DB2-BD59-A6C34878D82A}">
                    <a16:rowId xmlns:a16="http://schemas.microsoft.com/office/drawing/2014/main" val="2517811357"/>
                  </a:ext>
                </a:extLst>
              </a:tr>
              <a:tr h="370840">
                <a:tc>
                  <a:txBody>
                    <a:bodyPr/>
                    <a:lstStyle/>
                    <a:p>
                      <a:r>
                        <a:rPr lang="cs-CZ" dirty="0"/>
                        <a:t>10mg/kg/dávku max á 8 hod</a:t>
                      </a:r>
                    </a:p>
                  </a:txBody>
                  <a:tcPr/>
                </a:tc>
                <a:tc>
                  <a:txBody>
                    <a:bodyPr/>
                    <a:lstStyle/>
                    <a:p>
                      <a:r>
                        <a:rPr lang="cs-CZ" dirty="0"/>
                        <a:t>max 30mg/kg/den</a:t>
                      </a:r>
                    </a:p>
                  </a:txBody>
                  <a:tcPr/>
                </a:tc>
                <a:extLst>
                  <a:ext uri="{0D108BD9-81ED-4DB2-BD59-A6C34878D82A}">
                    <a16:rowId xmlns:a16="http://schemas.microsoft.com/office/drawing/2014/main" val="1065779576"/>
                  </a:ext>
                </a:extLst>
              </a:tr>
            </a:tbl>
          </a:graphicData>
        </a:graphic>
      </p:graphicFrame>
      <p:graphicFrame>
        <p:nvGraphicFramePr>
          <p:cNvPr id="8" name="Tabulka 6">
            <a:extLst>
              <a:ext uri="{FF2B5EF4-FFF2-40B4-BE49-F238E27FC236}">
                <a16:creationId xmlns:a16="http://schemas.microsoft.com/office/drawing/2014/main" id="{7890C89E-3946-2D4B-3B89-F36BCC40D78C}"/>
              </a:ext>
            </a:extLst>
          </p:cNvPr>
          <p:cNvGraphicFramePr>
            <a:graphicFrameLocks noGrp="1"/>
          </p:cNvGraphicFramePr>
          <p:nvPr>
            <p:extLst>
              <p:ext uri="{D42A27DB-BD31-4B8C-83A1-F6EECF244321}">
                <p14:modId xmlns:p14="http://schemas.microsoft.com/office/powerpoint/2010/main" val="128684078"/>
              </p:ext>
            </p:extLst>
          </p:nvPr>
        </p:nvGraphicFramePr>
        <p:xfrm>
          <a:off x="1238991" y="2640677"/>
          <a:ext cx="9714018" cy="741680"/>
        </p:xfrm>
        <a:graphic>
          <a:graphicData uri="http://schemas.openxmlformats.org/drawingml/2006/table">
            <a:tbl>
              <a:tblPr firstRow="1" bandRow="1">
                <a:tableStyleId>{5C22544A-7EE6-4342-B048-85BDC9FD1C3A}</a:tableStyleId>
              </a:tblPr>
              <a:tblGrid>
                <a:gridCol w="4857009">
                  <a:extLst>
                    <a:ext uri="{9D8B030D-6E8A-4147-A177-3AD203B41FA5}">
                      <a16:colId xmlns:a16="http://schemas.microsoft.com/office/drawing/2014/main" val="1036217395"/>
                    </a:ext>
                  </a:extLst>
                </a:gridCol>
                <a:gridCol w="4857009">
                  <a:extLst>
                    <a:ext uri="{9D8B030D-6E8A-4147-A177-3AD203B41FA5}">
                      <a16:colId xmlns:a16="http://schemas.microsoft.com/office/drawing/2014/main" val="1275497414"/>
                    </a:ext>
                  </a:extLst>
                </a:gridCol>
              </a:tblGrid>
              <a:tr h="370840">
                <a:tc gridSpan="2">
                  <a:txBody>
                    <a:bodyPr/>
                    <a:lstStyle/>
                    <a:p>
                      <a:r>
                        <a:rPr lang="cs-CZ" dirty="0"/>
                        <a:t>Dávkování </a:t>
                      </a:r>
                      <a:r>
                        <a:rPr lang="cs-CZ" dirty="0" err="1"/>
                        <a:t>metamizolu</a:t>
                      </a:r>
                      <a:r>
                        <a:rPr lang="cs-CZ" dirty="0"/>
                        <a:t> – účinek analgetický/antipyretický/antiflogistický/spasmolytický</a:t>
                      </a:r>
                    </a:p>
                  </a:txBody>
                  <a:tcPr/>
                </a:tc>
                <a:tc hMerge="1">
                  <a:txBody>
                    <a:bodyPr/>
                    <a:lstStyle/>
                    <a:p>
                      <a:endParaRPr lang="cs-CZ" dirty="0"/>
                    </a:p>
                  </a:txBody>
                  <a:tcPr/>
                </a:tc>
                <a:extLst>
                  <a:ext uri="{0D108BD9-81ED-4DB2-BD59-A6C34878D82A}">
                    <a16:rowId xmlns:a16="http://schemas.microsoft.com/office/drawing/2014/main" val="3894600849"/>
                  </a:ext>
                </a:extLst>
              </a:tr>
              <a:tr h="370840">
                <a:tc>
                  <a:txBody>
                    <a:bodyPr/>
                    <a:lstStyle/>
                    <a:p>
                      <a:r>
                        <a:rPr lang="cs-CZ" dirty="0"/>
                        <a:t>10-15mg/kg/dávku á (6)-8 hod</a:t>
                      </a:r>
                    </a:p>
                  </a:txBody>
                  <a:tcPr/>
                </a:tc>
                <a:tc>
                  <a:txBody>
                    <a:bodyPr/>
                    <a:lstStyle/>
                    <a:p>
                      <a:r>
                        <a:rPr lang="cs-CZ" dirty="0"/>
                        <a:t>max 30mg/kg/den</a:t>
                      </a:r>
                    </a:p>
                  </a:txBody>
                  <a:tcPr/>
                </a:tc>
                <a:extLst>
                  <a:ext uri="{0D108BD9-81ED-4DB2-BD59-A6C34878D82A}">
                    <a16:rowId xmlns:a16="http://schemas.microsoft.com/office/drawing/2014/main" val="1722788976"/>
                  </a:ext>
                </a:extLst>
              </a:tr>
            </a:tbl>
          </a:graphicData>
        </a:graphic>
      </p:graphicFrame>
    </p:spTree>
    <p:extLst>
      <p:ext uri="{BB962C8B-B14F-4D97-AF65-F5344CB8AC3E}">
        <p14:creationId xmlns:p14="http://schemas.microsoft.com/office/powerpoint/2010/main" val="225560040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4">
            <a:extLst>
              <a:ext uri="{FF2B5EF4-FFF2-40B4-BE49-F238E27FC236}">
                <a16:creationId xmlns:a16="http://schemas.microsoft.com/office/drawing/2014/main" id="{3367927E-2ECC-E74C-B42D-6475E91347D1}"/>
              </a:ext>
            </a:extLst>
          </p:cNvPr>
          <p:cNvGraphicFramePr>
            <a:graphicFrameLocks noGrp="1"/>
          </p:cNvGraphicFramePr>
          <p:nvPr>
            <p:ph idx="1"/>
            <p:extLst>
              <p:ext uri="{D42A27DB-BD31-4B8C-83A1-F6EECF244321}">
                <p14:modId xmlns:p14="http://schemas.microsoft.com/office/powerpoint/2010/main" val="3690793672"/>
              </p:ext>
            </p:extLst>
          </p:nvPr>
        </p:nvGraphicFramePr>
        <p:xfrm>
          <a:off x="950026" y="685800"/>
          <a:ext cx="10236530" cy="1483360"/>
        </p:xfrm>
        <a:graphic>
          <a:graphicData uri="http://schemas.openxmlformats.org/drawingml/2006/table">
            <a:tbl>
              <a:tblPr firstRow="1" bandRow="1">
                <a:tableStyleId>{5C22544A-7EE6-4342-B048-85BDC9FD1C3A}</a:tableStyleId>
              </a:tblPr>
              <a:tblGrid>
                <a:gridCol w="5118265">
                  <a:extLst>
                    <a:ext uri="{9D8B030D-6E8A-4147-A177-3AD203B41FA5}">
                      <a16:colId xmlns:a16="http://schemas.microsoft.com/office/drawing/2014/main" val="2877115338"/>
                    </a:ext>
                  </a:extLst>
                </a:gridCol>
                <a:gridCol w="5118265">
                  <a:extLst>
                    <a:ext uri="{9D8B030D-6E8A-4147-A177-3AD203B41FA5}">
                      <a16:colId xmlns:a16="http://schemas.microsoft.com/office/drawing/2014/main" val="2829563108"/>
                    </a:ext>
                  </a:extLst>
                </a:gridCol>
              </a:tblGrid>
              <a:tr h="370840">
                <a:tc gridSpan="2">
                  <a:txBody>
                    <a:bodyPr/>
                    <a:lstStyle/>
                    <a:p>
                      <a:pPr algn="ctr"/>
                      <a:r>
                        <a:rPr lang="cs-CZ" dirty="0"/>
                        <a:t>Akutní laryngitida</a:t>
                      </a:r>
                    </a:p>
                  </a:txBody>
                  <a:tcPr/>
                </a:tc>
                <a:tc hMerge="1">
                  <a:txBody>
                    <a:bodyPr/>
                    <a:lstStyle/>
                    <a:p>
                      <a:endParaRPr lang="cs-CZ" dirty="0"/>
                    </a:p>
                  </a:txBody>
                  <a:tcPr/>
                </a:tc>
                <a:extLst>
                  <a:ext uri="{0D108BD9-81ED-4DB2-BD59-A6C34878D82A}">
                    <a16:rowId xmlns:a16="http://schemas.microsoft.com/office/drawing/2014/main" val="2976730776"/>
                  </a:ext>
                </a:extLst>
              </a:tr>
              <a:tr h="370840">
                <a:tc>
                  <a:txBody>
                    <a:bodyPr/>
                    <a:lstStyle/>
                    <a:p>
                      <a:r>
                        <a:rPr lang="cs-CZ" dirty="0"/>
                        <a:t>Adrenalin </a:t>
                      </a:r>
                      <a:r>
                        <a:rPr lang="cs-CZ" dirty="0" err="1"/>
                        <a:t>inj</a:t>
                      </a:r>
                      <a:r>
                        <a:rPr lang="cs-CZ" dirty="0"/>
                        <a:t>.</a:t>
                      </a:r>
                    </a:p>
                  </a:txBody>
                  <a:tcPr/>
                </a:tc>
                <a:tc>
                  <a:txBody>
                    <a:bodyPr/>
                    <a:lstStyle/>
                    <a:p>
                      <a:r>
                        <a:rPr lang="cs-CZ" dirty="0"/>
                        <a:t>0,5mg/kg, max 5mg do 2-5ml FR 1/1</a:t>
                      </a:r>
                    </a:p>
                  </a:txBody>
                  <a:tcPr/>
                </a:tc>
                <a:extLst>
                  <a:ext uri="{0D108BD9-81ED-4DB2-BD59-A6C34878D82A}">
                    <a16:rowId xmlns:a16="http://schemas.microsoft.com/office/drawing/2014/main" val="742550931"/>
                  </a:ext>
                </a:extLst>
              </a:tr>
              <a:tr h="370840">
                <a:tc gridSpan="2">
                  <a:txBody>
                    <a:bodyPr/>
                    <a:lstStyle/>
                    <a:p>
                      <a:pPr algn="ctr"/>
                      <a:r>
                        <a:rPr lang="cs-CZ" b="1" dirty="0" err="1"/>
                        <a:t>Bronchodilatace</a:t>
                      </a:r>
                      <a:endParaRPr lang="cs-CZ" b="1" dirty="0"/>
                    </a:p>
                  </a:txBody>
                  <a:tcPr/>
                </a:tc>
                <a:tc hMerge="1">
                  <a:txBody>
                    <a:bodyPr/>
                    <a:lstStyle/>
                    <a:p>
                      <a:endParaRPr lang="cs-CZ" dirty="0"/>
                    </a:p>
                  </a:txBody>
                  <a:tcPr/>
                </a:tc>
                <a:extLst>
                  <a:ext uri="{0D108BD9-81ED-4DB2-BD59-A6C34878D82A}">
                    <a16:rowId xmlns:a16="http://schemas.microsoft.com/office/drawing/2014/main" val="4102037009"/>
                  </a:ext>
                </a:extLst>
              </a:tr>
              <a:tr h="370840">
                <a:tc>
                  <a:txBody>
                    <a:bodyPr/>
                    <a:lstStyle/>
                    <a:p>
                      <a:r>
                        <a:rPr lang="cs-CZ" dirty="0" err="1"/>
                        <a:t>Ventolin</a:t>
                      </a:r>
                      <a:r>
                        <a:rPr lang="cs-CZ" dirty="0"/>
                        <a:t> </a:t>
                      </a:r>
                      <a:r>
                        <a:rPr lang="cs-CZ" dirty="0" err="1"/>
                        <a:t>inh.aer</a:t>
                      </a:r>
                      <a:r>
                        <a:rPr lang="cs-CZ" dirty="0"/>
                        <a:t>.</a:t>
                      </a:r>
                    </a:p>
                  </a:txBody>
                  <a:tcPr/>
                </a:tc>
                <a:tc>
                  <a:txBody>
                    <a:bodyPr/>
                    <a:lstStyle/>
                    <a:p>
                      <a:r>
                        <a:rPr lang="cs-CZ" dirty="0"/>
                        <a:t>2-8 vdechů</a:t>
                      </a:r>
                    </a:p>
                  </a:txBody>
                  <a:tcPr/>
                </a:tc>
                <a:extLst>
                  <a:ext uri="{0D108BD9-81ED-4DB2-BD59-A6C34878D82A}">
                    <a16:rowId xmlns:a16="http://schemas.microsoft.com/office/drawing/2014/main" val="697724340"/>
                  </a:ext>
                </a:extLst>
              </a:tr>
            </a:tbl>
          </a:graphicData>
        </a:graphic>
      </p:graphicFrame>
      <p:graphicFrame>
        <p:nvGraphicFramePr>
          <p:cNvPr id="5" name="Tabulka 5">
            <a:extLst>
              <a:ext uri="{FF2B5EF4-FFF2-40B4-BE49-F238E27FC236}">
                <a16:creationId xmlns:a16="http://schemas.microsoft.com/office/drawing/2014/main" id="{25CB1DB4-6778-8457-6FE8-08F8E8A6364B}"/>
              </a:ext>
            </a:extLst>
          </p:cNvPr>
          <p:cNvGraphicFramePr>
            <a:graphicFrameLocks noGrp="1"/>
          </p:cNvGraphicFramePr>
          <p:nvPr>
            <p:extLst>
              <p:ext uri="{D42A27DB-BD31-4B8C-83A1-F6EECF244321}">
                <p14:modId xmlns:p14="http://schemas.microsoft.com/office/powerpoint/2010/main" val="3174580171"/>
              </p:ext>
            </p:extLst>
          </p:nvPr>
        </p:nvGraphicFramePr>
        <p:xfrm>
          <a:off x="950026" y="3020061"/>
          <a:ext cx="10236530" cy="3337560"/>
        </p:xfrm>
        <a:graphic>
          <a:graphicData uri="http://schemas.openxmlformats.org/drawingml/2006/table">
            <a:tbl>
              <a:tblPr firstRow="1" bandRow="1">
                <a:tableStyleId>{5C22544A-7EE6-4342-B048-85BDC9FD1C3A}</a:tableStyleId>
              </a:tblPr>
              <a:tblGrid>
                <a:gridCol w="5118265">
                  <a:extLst>
                    <a:ext uri="{9D8B030D-6E8A-4147-A177-3AD203B41FA5}">
                      <a16:colId xmlns:a16="http://schemas.microsoft.com/office/drawing/2014/main" val="1489599509"/>
                    </a:ext>
                  </a:extLst>
                </a:gridCol>
                <a:gridCol w="5118265">
                  <a:extLst>
                    <a:ext uri="{9D8B030D-6E8A-4147-A177-3AD203B41FA5}">
                      <a16:colId xmlns:a16="http://schemas.microsoft.com/office/drawing/2014/main" val="2733660108"/>
                    </a:ext>
                  </a:extLst>
                </a:gridCol>
              </a:tblGrid>
              <a:tr h="370840">
                <a:tc gridSpan="2">
                  <a:txBody>
                    <a:bodyPr/>
                    <a:lstStyle/>
                    <a:p>
                      <a:pPr algn="ctr"/>
                      <a:r>
                        <a:rPr lang="cs-CZ" dirty="0"/>
                        <a:t>Ostatní</a:t>
                      </a:r>
                    </a:p>
                  </a:txBody>
                  <a:tcPr/>
                </a:tc>
                <a:tc hMerge="1">
                  <a:txBody>
                    <a:bodyPr/>
                    <a:lstStyle/>
                    <a:p>
                      <a:endParaRPr lang="cs-CZ" dirty="0"/>
                    </a:p>
                  </a:txBody>
                  <a:tcPr/>
                </a:tc>
                <a:extLst>
                  <a:ext uri="{0D108BD9-81ED-4DB2-BD59-A6C34878D82A}">
                    <a16:rowId xmlns:a16="http://schemas.microsoft.com/office/drawing/2014/main" val="165623793"/>
                  </a:ext>
                </a:extLst>
              </a:tr>
              <a:tr h="370840">
                <a:tc>
                  <a:txBody>
                    <a:bodyPr/>
                    <a:lstStyle/>
                    <a:p>
                      <a:r>
                        <a:rPr lang="cs-CZ" dirty="0"/>
                        <a:t>ACC </a:t>
                      </a:r>
                      <a:r>
                        <a:rPr lang="cs-CZ" dirty="0" err="1"/>
                        <a:t>inj</a:t>
                      </a:r>
                      <a:r>
                        <a:rPr lang="cs-CZ" dirty="0"/>
                        <a:t>.(</a:t>
                      </a:r>
                      <a:r>
                        <a:rPr lang="cs-CZ" dirty="0" err="1"/>
                        <a:t>acetylcystein</a:t>
                      </a:r>
                      <a:r>
                        <a:rPr lang="cs-CZ" dirty="0"/>
                        <a:t>)</a:t>
                      </a:r>
                    </a:p>
                  </a:txBody>
                  <a:tcPr/>
                </a:tc>
                <a:tc>
                  <a:txBody>
                    <a:bodyPr/>
                    <a:lstStyle/>
                    <a:p>
                      <a:r>
                        <a:rPr lang="cs-CZ" dirty="0"/>
                        <a:t>200mg/kg </a:t>
                      </a:r>
                      <a:r>
                        <a:rPr lang="cs-CZ" dirty="0" err="1"/>
                        <a:t>i.v</a:t>
                      </a:r>
                      <a:r>
                        <a:rPr lang="cs-CZ" dirty="0"/>
                        <a:t>.</a:t>
                      </a:r>
                    </a:p>
                  </a:txBody>
                  <a:tcPr/>
                </a:tc>
                <a:extLst>
                  <a:ext uri="{0D108BD9-81ED-4DB2-BD59-A6C34878D82A}">
                    <a16:rowId xmlns:a16="http://schemas.microsoft.com/office/drawing/2014/main" val="1708518375"/>
                  </a:ext>
                </a:extLst>
              </a:tr>
              <a:tr h="370840">
                <a:tc>
                  <a:txBody>
                    <a:bodyPr/>
                    <a:lstStyle/>
                    <a:p>
                      <a:r>
                        <a:rPr lang="cs-CZ" dirty="0" err="1"/>
                        <a:t>Cefotaxim</a:t>
                      </a:r>
                      <a:r>
                        <a:rPr lang="cs-CZ" dirty="0"/>
                        <a:t> </a:t>
                      </a:r>
                      <a:r>
                        <a:rPr lang="cs-CZ" dirty="0" err="1"/>
                        <a:t>inj</a:t>
                      </a:r>
                      <a:r>
                        <a:rPr lang="cs-CZ" dirty="0"/>
                        <a:t>.</a:t>
                      </a:r>
                    </a:p>
                  </a:txBody>
                  <a:tcPr/>
                </a:tc>
                <a:tc>
                  <a:txBody>
                    <a:bodyPr/>
                    <a:lstStyle/>
                    <a:p>
                      <a:r>
                        <a:rPr lang="cs-CZ" dirty="0"/>
                        <a:t>50-100mg/kg </a:t>
                      </a:r>
                      <a:r>
                        <a:rPr lang="cs-CZ" dirty="0" err="1"/>
                        <a:t>i.v</a:t>
                      </a:r>
                      <a:r>
                        <a:rPr lang="cs-CZ" dirty="0"/>
                        <a:t>., max 3g</a:t>
                      </a:r>
                    </a:p>
                  </a:txBody>
                  <a:tcPr/>
                </a:tc>
                <a:extLst>
                  <a:ext uri="{0D108BD9-81ED-4DB2-BD59-A6C34878D82A}">
                    <a16:rowId xmlns:a16="http://schemas.microsoft.com/office/drawing/2014/main" val="3072550705"/>
                  </a:ext>
                </a:extLst>
              </a:tr>
              <a:tr h="370840">
                <a:tc>
                  <a:txBody>
                    <a:bodyPr/>
                    <a:lstStyle/>
                    <a:p>
                      <a:r>
                        <a:rPr lang="cs-CZ" dirty="0" err="1"/>
                        <a:t>Adenocor</a:t>
                      </a:r>
                      <a:r>
                        <a:rPr lang="cs-CZ" dirty="0"/>
                        <a:t> (adenosin) </a:t>
                      </a:r>
                      <a:r>
                        <a:rPr lang="cs-CZ" dirty="0" err="1"/>
                        <a:t>inj</a:t>
                      </a:r>
                      <a:r>
                        <a:rPr lang="cs-CZ" dirty="0"/>
                        <a:t>.</a:t>
                      </a:r>
                    </a:p>
                  </a:txBody>
                  <a:tcPr/>
                </a:tc>
                <a:tc>
                  <a:txBody>
                    <a:bodyPr/>
                    <a:lstStyle/>
                    <a:p>
                      <a:r>
                        <a:rPr lang="cs-CZ" dirty="0"/>
                        <a:t>0,1-0,3mg/kg, max 6mg</a:t>
                      </a:r>
                    </a:p>
                  </a:txBody>
                  <a:tcPr/>
                </a:tc>
                <a:extLst>
                  <a:ext uri="{0D108BD9-81ED-4DB2-BD59-A6C34878D82A}">
                    <a16:rowId xmlns:a16="http://schemas.microsoft.com/office/drawing/2014/main" val="2763235841"/>
                  </a:ext>
                </a:extLst>
              </a:tr>
              <a:tr h="370840">
                <a:tc>
                  <a:txBody>
                    <a:bodyPr/>
                    <a:lstStyle/>
                    <a:p>
                      <a:r>
                        <a:rPr lang="cs-CZ" dirty="0"/>
                        <a:t>40% GLU </a:t>
                      </a:r>
                      <a:r>
                        <a:rPr lang="cs-CZ" dirty="0" err="1"/>
                        <a:t>inj</a:t>
                      </a:r>
                      <a:endParaRPr lang="cs-CZ" dirty="0"/>
                    </a:p>
                  </a:txBody>
                  <a:tcPr/>
                </a:tc>
                <a:tc>
                  <a:txBody>
                    <a:bodyPr/>
                    <a:lstStyle/>
                    <a:p>
                      <a:r>
                        <a:rPr lang="cs-CZ" dirty="0"/>
                        <a:t>0,5-1ml/kg </a:t>
                      </a:r>
                      <a:r>
                        <a:rPr lang="cs-CZ" dirty="0" err="1"/>
                        <a:t>i.v</a:t>
                      </a:r>
                      <a:r>
                        <a:rPr lang="cs-CZ" dirty="0"/>
                        <a:t>.</a:t>
                      </a:r>
                    </a:p>
                  </a:txBody>
                  <a:tcPr/>
                </a:tc>
                <a:extLst>
                  <a:ext uri="{0D108BD9-81ED-4DB2-BD59-A6C34878D82A}">
                    <a16:rowId xmlns:a16="http://schemas.microsoft.com/office/drawing/2014/main" val="1010063520"/>
                  </a:ext>
                </a:extLst>
              </a:tr>
              <a:tr h="370840">
                <a:tc>
                  <a:txBody>
                    <a:bodyPr/>
                    <a:lstStyle/>
                    <a:p>
                      <a:r>
                        <a:rPr lang="cs-CZ" dirty="0"/>
                        <a:t>10% GLU </a:t>
                      </a:r>
                      <a:r>
                        <a:rPr lang="cs-CZ" dirty="0" err="1"/>
                        <a:t>inj</a:t>
                      </a:r>
                      <a:r>
                        <a:rPr lang="cs-CZ" dirty="0"/>
                        <a:t>.</a:t>
                      </a:r>
                    </a:p>
                  </a:txBody>
                  <a:tcPr/>
                </a:tc>
                <a:tc>
                  <a:txBody>
                    <a:bodyPr/>
                    <a:lstStyle/>
                    <a:p>
                      <a:r>
                        <a:rPr lang="cs-CZ" dirty="0"/>
                        <a:t>2-4ml/kg </a:t>
                      </a:r>
                      <a:r>
                        <a:rPr lang="cs-CZ" dirty="0" err="1"/>
                        <a:t>i.v</a:t>
                      </a:r>
                      <a:r>
                        <a:rPr lang="cs-CZ" dirty="0"/>
                        <a:t>.</a:t>
                      </a:r>
                    </a:p>
                  </a:txBody>
                  <a:tcPr/>
                </a:tc>
                <a:extLst>
                  <a:ext uri="{0D108BD9-81ED-4DB2-BD59-A6C34878D82A}">
                    <a16:rowId xmlns:a16="http://schemas.microsoft.com/office/drawing/2014/main" val="3689753874"/>
                  </a:ext>
                </a:extLst>
              </a:tr>
              <a:tr h="370840">
                <a:tc>
                  <a:txBody>
                    <a:bodyPr/>
                    <a:lstStyle/>
                    <a:p>
                      <a:r>
                        <a:rPr lang="cs-CZ" dirty="0" err="1"/>
                        <a:t>Erymasa</a:t>
                      </a:r>
                      <a:r>
                        <a:rPr lang="cs-CZ" dirty="0"/>
                        <a:t>, plazma</a:t>
                      </a:r>
                    </a:p>
                  </a:txBody>
                  <a:tcPr/>
                </a:tc>
                <a:tc>
                  <a:txBody>
                    <a:bodyPr/>
                    <a:lstStyle/>
                    <a:p>
                      <a:r>
                        <a:rPr lang="cs-CZ" dirty="0"/>
                        <a:t>10-20ml/kg</a:t>
                      </a:r>
                    </a:p>
                  </a:txBody>
                  <a:tcPr/>
                </a:tc>
                <a:extLst>
                  <a:ext uri="{0D108BD9-81ED-4DB2-BD59-A6C34878D82A}">
                    <a16:rowId xmlns:a16="http://schemas.microsoft.com/office/drawing/2014/main" val="2604858007"/>
                  </a:ext>
                </a:extLst>
              </a:tr>
              <a:tr h="370840">
                <a:tc>
                  <a:txBody>
                    <a:bodyPr/>
                    <a:lstStyle/>
                    <a:p>
                      <a:r>
                        <a:rPr lang="cs-CZ" dirty="0" err="1"/>
                        <a:t>Exacyl</a:t>
                      </a:r>
                      <a:r>
                        <a:rPr lang="cs-CZ" dirty="0"/>
                        <a:t> </a:t>
                      </a:r>
                      <a:r>
                        <a:rPr lang="cs-CZ" dirty="0" err="1"/>
                        <a:t>inj</a:t>
                      </a:r>
                      <a:r>
                        <a:rPr lang="cs-CZ" dirty="0"/>
                        <a:t>.</a:t>
                      </a:r>
                    </a:p>
                  </a:txBody>
                  <a:tcPr/>
                </a:tc>
                <a:tc>
                  <a:txBody>
                    <a:bodyPr/>
                    <a:lstStyle/>
                    <a:p>
                      <a:r>
                        <a:rPr lang="cs-CZ" dirty="0"/>
                        <a:t>20mg/kg </a:t>
                      </a:r>
                      <a:r>
                        <a:rPr lang="cs-CZ" dirty="0" err="1"/>
                        <a:t>i.v</a:t>
                      </a:r>
                      <a:r>
                        <a:rPr lang="cs-CZ" dirty="0"/>
                        <a:t>.</a:t>
                      </a:r>
                    </a:p>
                  </a:txBody>
                  <a:tcPr/>
                </a:tc>
                <a:extLst>
                  <a:ext uri="{0D108BD9-81ED-4DB2-BD59-A6C34878D82A}">
                    <a16:rowId xmlns:a16="http://schemas.microsoft.com/office/drawing/2014/main" val="3662296180"/>
                  </a:ext>
                </a:extLst>
              </a:tr>
              <a:tr h="370840">
                <a:tc>
                  <a:txBody>
                    <a:bodyPr/>
                    <a:lstStyle/>
                    <a:p>
                      <a:r>
                        <a:rPr lang="cs-CZ" dirty="0" err="1"/>
                        <a:t>Synchron.kardioverze</a:t>
                      </a:r>
                      <a:endParaRPr lang="cs-CZ" dirty="0"/>
                    </a:p>
                  </a:txBody>
                  <a:tcPr/>
                </a:tc>
                <a:tc>
                  <a:txBody>
                    <a:bodyPr/>
                    <a:lstStyle/>
                    <a:p>
                      <a:r>
                        <a:rPr lang="cs-CZ" dirty="0"/>
                        <a:t>0,5-1J/kg</a:t>
                      </a:r>
                    </a:p>
                  </a:txBody>
                  <a:tcPr/>
                </a:tc>
                <a:extLst>
                  <a:ext uri="{0D108BD9-81ED-4DB2-BD59-A6C34878D82A}">
                    <a16:rowId xmlns:a16="http://schemas.microsoft.com/office/drawing/2014/main" val="4213781409"/>
                  </a:ext>
                </a:extLst>
              </a:tr>
            </a:tbl>
          </a:graphicData>
        </a:graphic>
      </p:graphicFrame>
    </p:spTree>
    <p:extLst>
      <p:ext uri="{BB962C8B-B14F-4D97-AF65-F5344CB8AC3E}">
        <p14:creationId xmlns:p14="http://schemas.microsoft.com/office/powerpoint/2010/main" val="276188718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03FA73-84B4-259C-43BD-112B870A9C07}"/>
              </a:ext>
            </a:extLst>
          </p:cNvPr>
          <p:cNvSpPr>
            <a:spLocks noGrp="1"/>
          </p:cNvSpPr>
          <p:nvPr>
            <p:ph type="title"/>
          </p:nvPr>
        </p:nvSpPr>
        <p:spPr/>
        <p:txBody>
          <a:bodyPr/>
          <a:lstStyle/>
          <a:p>
            <a:endParaRPr lang="cs-CZ"/>
          </a:p>
        </p:txBody>
      </p:sp>
      <p:graphicFrame>
        <p:nvGraphicFramePr>
          <p:cNvPr id="4" name="Tabulka 4">
            <a:extLst>
              <a:ext uri="{FF2B5EF4-FFF2-40B4-BE49-F238E27FC236}">
                <a16:creationId xmlns:a16="http://schemas.microsoft.com/office/drawing/2014/main" id="{983FC7A9-06EC-6132-00E8-F3E7E4658288}"/>
              </a:ext>
            </a:extLst>
          </p:cNvPr>
          <p:cNvGraphicFramePr>
            <a:graphicFrameLocks noGrp="1"/>
          </p:cNvGraphicFramePr>
          <p:nvPr>
            <p:ph idx="1"/>
            <p:extLst>
              <p:ext uri="{D42A27DB-BD31-4B8C-83A1-F6EECF244321}">
                <p14:modId xmlns:p14="http://schemas.microsoft.com/office/powerpoint/2010/main" val="938182033"/>
              </p:ext>
            </p:extLst>
          </p:nvPr>
        </p:nvGraphicFramePr>
        <p:xfrm>
          <a:off x="1056903" y="368343"/>
          <a:ext cx="10058400" cy="185420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1544585257"/>
                    </a:ext>
                  </a:extLst>
                </a:gridCol>
                <a:gridCol w="5029200">
                  <a:extLst>
                    <a:ext uri="{9D8B030D-6E8A-4147-A177-3AD203B41FA5}">
                      <a16:colId xmlns:a16="http://schemas.microsoft.com/office/drawing/2014/main" val="4000151727"/>
                    </a:ext>
                  </a:extLst>
                </a:gridCol>
              </a:tblGrid>
              <a:tr h="370840">
                <a:tc gridSpan="2">
                  <a:txBody>
                    <a:bodyPr/>
                    <a:lstStyle/>
                    <a:p>
                      <a:pPr algn="ctr"/>
                      <a:r>
                        <a:rPr lang="cs-CZ" dirty="0"/>
                        <a:t>Analgezie</a:t>
                      </a:r>
                    </a:p>
                  </a:txBody>
                  <a:tcPr/>
                </a:tc>
                <a:tc hMerge="1">
                  <a:txBody>
                    <a:bodyPr/>
                    <a:lstStyle/>
                    <a:p>
                      <a:endParaRPr lang="cs-CZ" dirty="0"/>
                    </a:p>
                  </a:txBody>
                  <a:tcPr/>
                </a:tc>
                <a:extLst>
                  <a:ext uri="{0D108BD9-81ED-4DB2-BD59-A6C34878D82A}">
                    <a16:rowId xmlns:a16="http://schemas.microsoft.com/office/drawing/2014/main" val="4055831451"/>
                  </a:ext>
                </a:extLst>
              </a:tr>
              <a:tr h="370840">
                <a:tc>
                  <a:txBody>
                    <a:bodyPr/>
                    <a:lstStyle/>
                    <a:p>
                      <a:r>
                        <a:rPr lang="cs-CZ" dirty="0" err="1"/>
                        <a:t>Sufenta</a:t>
                      </a:r>
                      <a:r>
                        <a:rPr lang="cs-CZ" dirty="0"/>
                        <a:t> </a:t>
                      </a:r>
                      <a:r>
                        <a:rPr lang="cs-CZ" dirty="0" err="1"/>
                        <a:t>inj</a:t>
                      </a:r>
                      <a:r>
                        <a:rPr lang="cs-CZ" dirty="0"/>
                        <a:t>.</a:t>
                      </a:r>
                    </a:p>
                  </a:txBody>
                  <a:tcPr/>
                </a:tc>
                <a:tc>
                  <a:txBody>
                    <a:bodyPr/>
                    <a:lstStyle/>
                    <a:p>
                      <a:r>
                        <a:rPr lang="cs-CZ" dirty="0"/>
                        <a:t>0,1-0,2ug/kg </a:t>
                      </a:r>
                      <a:r>
                        <a:rPr lang="cs-CZ" dirty="0" err="1"/>
                        <a:t>i.v</a:t>
                      </a:r>
                      <a:r>
                        <a:rPr lang="cs-CZ" dirty="0"/>
                        <a:t>., max 10ug</a:t>
                      </a:r>
                    </a:p>
                  </a:txBody>
                  <a:tcPr/>
                </a:tc>
                <a:extLst>
                  <a:ext uri="{0D108BD9-81ED-4DB2-BD59-A6C34878D82A}">
                    <a16:rowId xmlns:a16="http://schemas.microsoft.com/office/drawing/2014/main" val="2292452986"/>
                  </a:ext>
                </a:extLst>
              </a:tr>
              <a:tr h="370840">
                <a:tc>
                  <a:txBody>
                    <a:bodyPr/>
                    <a:lstStyle/>
                    <a:p>
                      <a:r>
                        <a:rPr lang="cs-CZ" dirty="0" err="1"/>
                        <a:t>Novalgin</a:t>
                      </a:r>
                      <a:r>
                        <a:rPr lang="cs-CZ" dirty="0"/>
                        <a:t> </a:t>
                      </a:r>
                      <a:r>
                        <a:rPr lang="cs-CZ" dirty="0" err="1"/>
                        <a:t>inj</a:t>
                      </a:r>
                      <a:r>
                        <a:rPr lang="cs-CZ" dirty="0"/>
                        <a:t>. (</a:t>
                      </a:r>
                      <a:r>
                        <a:rPr lang="cs-CZ" dirty="0" err="1"/>
                        <a:t>metamizol</a:t>
                      </a:r>
                      <a:r>
                        <a:rPr lang="cs-CZ" dirty="0"/>
                        <a:t>)</a:t>
                      </a:r>
                    </a:p>
                  </a:txBody>
                  <a:tcPr/>
                </a:tc>
                <a:tc>
                  <a:txBody>
                    <a:bodyPr/>
                    <a:lstStyle/>
                    <a:p>
                      <a:r>
                        <a:rPr lang="cs-CZ" dirty="0"/>
                        <a:t>10-15mg/kg </a:t>
                      </a:r>
                      <a:r>
                        <a:rPr lang="cs-CZ" dirty="0" err="1"/>
                        <a:t>i.v</a:t>
                      </a:r>
                      <a:r>
                        <a:rPr lang="cs-CZ" dirty="0"/>
                        <a:t>., CAVE velmi pomalý bolus/v infuzi</a:t>
                      </a:r>
                    </a:p>
                  </a:txBody>
                  <a:tcPr/>
                </a:tc>
                <a:extLst>
                  <a:ext uri="{0D108BD9-81ED-4DB2-BD59-A6C34878D82A}">
                    <a16:rowId xmlns:a16="http://schemas.microsoft.com/office/drawing/2014/main" val="2479535978"/>
                  </a:ext>
                </a:extLst>
              </a:tr>
              <a:tr h="370840">
                <a:tc>
                  <a:txBody>
                    <a:bodyPr/>
                    <a:lstStyle/>
                    <a:p>
                      <a:r>
                        <a:rPr lang="cs-CZ" dirty="0"/>
                        <a:t>Paracetamol </a:t>
                      </a:r>
                      <a:r>
                        <a:rPr lang="cs-CZ" dirty="0" err="1"/>
                        <a:t>inj</a:t>
                      </a:r>
                      <a:r>
                        <a:rPr lang="cs-CZ" dirty="0"/>
                        <a:t>.</a:t>
                      </a:r>
                    </a:p>
                  </a:txBody>
                  <a:tcPr/>
                </a:tc>
                <a:tc>
                  <a:txBody>
                    <a:bodyPr/>
                    <a:lstStyle/>
                    <a:p>
                      <a:r>
                        <a:rPr lang="cs-CZ" b="0" dirty="0"/>
                        <a:t>7,5-15mg/kg </a:t>
                      </a:r>
                      <a:r>
                        <a:rPr lang="cs-CZ" b="0" dirty="0" err="1"/>
                        <a:t>i.v</a:t>
                      </a:r>
                      <a:r>
                        <a:rPr lang="cs-CZ" b="0" dirty="0"/>
                        <a:t>.</a:t>
                      </a:r>
                      <a:endParaRPr lang="cs-CZ" dirty="0"/>
                    </a:p>
                  </a:txBody>
                  <a:tcPr/>
                </a:tc>
                <a:extLst>
                  <a:ext uri="{0D108BD9-81ED-4DB2-BD59-A6C34878D82A}">
                    <a16:rowId xmlns:a16="http://schemas.microsoft.com/office/drawing/2014/main" val="677773070"/>
                  </a:ext>
                </a:extLst>
              </a:tr>
              <a:tr h="370840">
                <a:tc>
                  <a:txBody>
                    <a:bodyPr/>
                    <a:lstStyle/>
                    <a:p>
                      <a:r>
                        <a:rPr lang="cs-CZ" dirty="0" err="1"/>
                        <a:t>Nalbuphin</a:t>
                      </a:r>
                      <a:r>
                        <a:rPr lang="cs-CZ" dirty="0"/>
                        <a:t> </a:t>
                      </a:r>
                      <a:r>
                        <a:rPr lang="cs-CZ" dirty="0" err="1"/>
                        <a:t>inj</a:t>
                      </a:r>
                      <a:r>
                        <a:rPr lang="cs-CZ" dirty="0"/>
                        <a:t>.</a:t>
                      </a:r>
                    </a:p>
                  </a:txBody>
                  <a:tcPr/>
                </a:tc>
                <a:tc>
                  <a:txBody>
                    <a:bodyPr/>
                    <a:lstStyle/>
                    <a:p>
                      <a:r>
                        <a:rPr lang="cs-CZ" dirty="0"/>
                        <a:t>0,1-0,2mg/kg </a:t>
                      </a:r>
                      <a:r>
                        <a:rPr lang="cs-CZ" dirty="0" err="1"/>
                        <a:t>i.v</a:t>
                      </a:r>
                      <a:r>
                        <a:rPr lang="cs-CZ" dirty="0"/>
                        <a:t>.</a:t>
                      </a:r>
                    </a:p>
                  </a:txBody>
                  <a:tcPr/>
                </a:tc>
                <a:extLst>
                  <a:ext uri="{0D108BD9-81ED-4DB2-BD59-A6C34878D82A}">
                    <a16:rowId xmlns:a16="http://schemas.microsoft.com/office/drawing/2014/main" val="3141030902"/>
                  </a:ext>
                </a:extLst>
              </a:tr>
            </a:tbl>
          </a:graphicData>
        </a:graphic>
      </p:graphicFrame>
      <p:graphicFrame>
        <p:nvGraphicFramePr>
          <p:cNvPr id="5" name="Tabulka 5">
            <a:extLst>
              <a:ext uri="{FF2B5EF4-FFF2-40B4-BE49-F238E27FC236}">
                <a16:creationId xmlns:a16="http://schemas.microsoft.com/office/drawing/2014/main" id="{7D4E5CEB-E60F-F2C7-8327-657578AC0119}"/>
              </a:ext>
            </a:extLst>
          </p:cNvPr>
          <p:cNvGraphicFramePr>
            <a:graphicFrameLocks noGrp="1"/>
          </p:cNvGraphicFramePr>
          <p:nvPr>
            <p:extLst>
              <p:ext uri="{D42A27DB-BD31-4B8C-83A1-F6EECF244321}">
                <p14:modId xmlns:p14="http://schemas.microsoft.com/office/powerpoint/2010/main" val="1643198464"/>
              </p:ext>
            </p:extLst>
          </p:nvPr>
        </p:nvGraphicFramePr>
        <p:xfrm>
          <a:off x="1056903" y="2904726"/>
          <a:ext cx="10058400" cy="148336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1268527274"/>
                    </a:ext>
                  </a:extLst>
                </a:gridCol>
                <a:gridCol w="5029200">
                  <a:extLst>
                    <a:ext uri="{9D8B030D-6E8A-4147-A177-3AD203B41FA5}">
                      <a16:colId xmlns:a16="http://schemas.microsoft.com/office/drawing/2014/main" val="1684807733"/>
                    </a:ext>
                  </a:extLst>
                </a:gridCol>
              </a:tblGrid>
              <a:tr h="370840">
                <a:tc gridSpan="2">
                  <a:txBody>
                    <a:bodyPr/>
                    <a:lstStyle/>
                    <a:p>
                      <a:pPr algn="ctr"/>
                      <a:r>
                        <a:rPr lang="cs-CZ" dirty="0" err="1"/>
                        <a:t>Sedace</a:t>
                      </a:r>
                      <a:endParaRPr lang="cs-CZ" dirty="0"/>
                    </a:p>
                  </a:txBody>
                  <a:tcPr/>
                </a:tc>
                <a:tc hMerge="1">
                  <a:txBody>
                    <a:bodyPr/>
                    <a:lstStyle/>
                    <a:p>
                      <a:endParaRPr lang="cs-CZ" dirty="0"/>
                    </a:p>
                  </a:txBody>
                  <a:tcPr/>
                </a:tc>
                <a:extLst>
                  <a:ext uri="{0D108BD9-81ED-4DB2-BD59-A6C34878D82A}">
                    <a16:rowId xmlns:a16="http://schemas.microsoft.com/office/drawing/2014/main" val="470737259"/>
                  </a:ext>
                </a:extLst>
              </a:tr>
              <a:tr h="370840">
                <a:tc>
                  <a:txBody>
                    <a:bodyPr/>
                    <a:lstStyle/>
                    <a:p>
                      <a:r>
                        <a:rPr lang="cs-CZ" dirty="0" err="1"/>
                        <a:t>Calypsol</a:t>
                      </a:r>
                      <a:r>
                        <a:rPr lang="cs-CZ" dirty="0"/>
                        <a:t> </a:t>
                      </a:r>
                      <a:r>
                        <a:rPr lang="cs-CZ" dirty="0" err="1"/>
                        <a:t>inj</a:t>
                      </a:r>
                      <a:r>
                        <a:rPr lang="cs-CZ" dirty="0"/>
                        <a:t>. (</a:t>
                      </a:r>
                      <a:r>
                        <a:rPr lang="cs-CZ" dirty="0" err="1"/>
                        <a:t>ketamin</a:t>
                      </a:r>
                      <a:r>
                        <a:rPr lang="cs-CZ" dirty="0"/>
                        <a:t>)</a:t>
                      </a:r>
                    </a:p>
                  </a:txBody>
                  <a:tcPr/>
                </a:tc>
                <a:tc>
                  <a:txBody>
                    <a:bodyPr/>
                    <a:lstStyle/>
                    <a:p>
                      <a:r>
                        <a:rPr lang="cs-CZ" dirty="0"/>
                        <a:t>1mg/kg </a:t>
                      </a:r>
                      <a:r>
                        <a:rPr lang="cs-CZ" dirty="0" err="1"/>
                        <a:t>i.v</a:t>
                      </a:r>
                      <a:r>
                        <a:rPr lang="cs-CZ" dirty="0"/>
                        <a:t>., 2-3mg/kg </a:t>
                      </a:r>
                      <a:r>
                        <a:rPr lang="cs-CZ" dirty="0" err="1"/>
                        <a:t>i.n</a:t>
                      </a:r>
                      <a:r>
                        <a:rPr lang="cs-CZ" dirty="0"/>
                        <a:t>., </a:t>
                      </a:r>
                      <a:r>
                        <a:rPr lang="cs-CZ" dirty="0" err="1"/>
                        <a:t>i.m</a:t>
                      </a:r>
                      <a:r>
                        <a:rPr lang="cs-CZ" dirty="0"/>
                        <a:t>.</a:t>
                      </a:r>
                    </a:p>
                  </a:txBody>
                  <a:tcPr/>
                </a:tc>
                <a:extLst>
                  <a:ext uri="{0D108BD9-81ED-4DB2-BD59-A6C34878D82A}">
                    <a16:rowId xmlns:a16="http://schemas.microsoft.com/office/drawing/2014/main" val="3623428205"/>
                  </a:ext>
                </a:extLst>
              </a:tr>
              <a:tr h="370840">
                <a:tc>
                  <a:txBody>
                    <a:bodyPr/>
                    <a:lstStyle/>
                    <a:p>
                      <a:r>
                        <a:rPr lang="cs-CZ" dirty="0"/>
                        <a:t>Midazolam </a:t>
                      </a:r>
                      <a:r>
                        <a:rPr lang="cs-CZ" dirty="0" err="1"/>
                        <a:t>inj</a:t>
                      </a:r>
                      <a:r>
                        <a:rPr lang="cs-CZ"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0,1-0,2mg/kg </a:t>
                      </a:r>
                      <a:r>
                        <a:rPr lang="cs-CZ" dirty="0" err="1"/>
                        <a:t>i.v</a:t>
                      </a:r>
                      <a:r>
                        <a:rPr lang="cs-CZ" dirty="0"/>
                        <a:t>.</a:t>
                      </a:r>
                    </a:p>
                  </a:txBody>
                  <a:tcPr/>
                </a:tc>
                <a:extLst>
                  <a:ext uri="{0D108BD9-81ED-4DB2-BD59-A6C34878D82A}">
                    <a16:rowId xmlns:a16="http://schemas.microsoft.com/office/drawing/2014/main" val="2088602583"/>
                  </a:ext>
                </a:extLst>
              </a:tr>
              <a:tr h="370840">
                <a:tc>
                  <a:txBody>
                    <a:bodyPr/>
                    <a:lstStyle/>
                    <a:p>
                      <a:r>
                        <a:rPr lang="cs-CZ" dirty="0" err="1"/>
                        <a:t>Propofol</a:t>
                      </a:r>
                      <a:r>
                        <a:rPr lang="cs-CZ" dirty="0"/>
                        <a:t> </a:t>
                      </a:r>
                      <a:r>
                        <a:rPr lang="cs-CZ" dirty="0" err="1"/>
                        <a:t>inj</a:t>
                      </a:r>
                      <a:r>
                        <a:rPr lang="cs-CZ" dirty="0"/>
                        <a:t>.</a:t>
                      </a:r>
                    </a:p>
                  </a:txBody>
                  <a:tcPr/>
                </a:tc>
                <a:tc>
                  <a:txBody>
                    <a:bodyPr/>
                    <a:lstStyle/>
                    <a:p>
                      <a:r>
                        <a:rPr lang="cs-CZ" dirty="0"/>
                        <a:t>1mg/kg </a:t>
                      </a:r>
                      <a:r>
                        <a:rPr lang="cs-CZ" dirty="0" err="1"/>
                        <a:t>i.v</a:t>
                      </a:r>
                      <a:r>
                        <a:rPr lang="cs-CZ" dirty="0"/>
                        <a:t>.</a:t>
                      </a:r>
                    </a:p>
                  </a:txBody>
                  <a:tcPr/>
                </a:tc>
                <a:extLst>
                  <a:ext uri="{0D108BD9-81ED-4DB2-BD59-A6C34878D82A}">
                    <a16:rowId xmlns:a16="http://schemas.microsoft.com/office/drawing/2014/main" val="349983266"/>
                  </a:ext>
                </a:extLst>
              </a:tr>
            </a:tbl>
          </a:graphicData>
        </a:graphic>
      </p:graphicFrame>
      <p:graphicFrame>
        <p:nvGraphicFramePr>
          <p:cNvPr id="6" name="Tabulka 6">
            <a:extLst>
              <a:ext uri="{FF2B5EF4-FFF2-40B4-BE49-F238E27FC236}">
                <a16:creationId xmlns:a16="http://schemas.microsoft.com/office/drawing/2014/main" id="{15FC2323-9898-F1BB-88F6-7E04079E3967}"/>
              </a:ext>
            </a:extLst>
          </p:cNvPr>
          <p:cNvGraphicFramePr>
            <a:graphicFrameLocks noGrp="1"/>
          </p:cNvGraphicFramePr>
          <p:nvPr>
            <p:extLst>
              <p:ext uri="{D42A27DB-BD31-4B8C-83A1-F6EECF244321}">
                <p14:modId xmlns:p14="http://schemas.microsoft.com/office/powerpoint/2010/main" val="247194009"/>
              </p:ext>
            </p:extLst>
          </p:nvPr>
        </p:nvGraphicFramePr>
        <p:xfrm>
          <a:off x="1056903" y="4995927"/>
          <a:ext cx="10058400" cy="1483360"/>
        </p:xfrm>
        <a:graphic>
          <a:graphicData uri="http://schemas.openxmlformats.org/drawingml/2006/table">
            <a:tbl>
              <a:tblPr firstRow="1" bandRow="1">
                <a:tableStyleId>{5C22544A-7EE6-4342-B048-85BDC9FD1C3A}</a:tableStyleId>
              </a:tblPr>
              <a:tblGrid>
                <a:gridCol w="10058400">
                  <a:extLst>
                    <a:ext uri="{9D8B030D-6E8A-4147-A177-3AD203B41FA5}">
                      <a16:colId xmlns:a16="http://schemas.microsoft.com/office/drawing/2014/main" val="3922304075"/>
                    </a:ext>
                  </a:extLst>
                </a:gridCol>
              </a:tblGrid>
              <a:tr h="370840">
                <a:tc>
                  <a:txBody>
                    <a:bodyPr/>
                    <a:lstStyle/>
                    <a:p>
                      <a:pPr algn="ctr"/>
                      <a:r>
                        <a:rPr lang="cs-CZ" dirty="0"/>
                        <a:t>Vhodné kombinace léků v analgosedaci</a:t>
                      </a:r>
                    </a:p>
                  </a:txBody>
                  <a:tcPr/>
                </a:tc>
                <a:extLst>
                  <a:ext uri="{0D108BD9-81ED-4DB2-BD59-A6C34878D82A}">
                    <a16:rowId xmlns:a16="http://schemas.microsoft.com/office/drawing/2014/main" val="1122465788"/>
                  </a:ext>
                </a:extLst>
              </a:tr>
              <a:tr h="370840">
                <a:tc>
                  <a:txBody>
                    <a:bodyPr/>
                    <a:lstStyle/>
                    <a:p>
                      <a:r>
                        <a:rPr lang="cs-CZ" dirty="0" err="1"/>
                        <a:t>Calypsol</a:t>
                      </a:r>
                      <a:r>
                        <a:rPr lang="cs-CZ" dirty="0"/>
                        <a:t> + Midazolam</a:t>
                      </a:r>
                    </a:p>
                  </a:txBody>
                  <a:tcPr/>
                </a:tc>
                <a:extLst>
                  <a:ext uri="{0D108BD9-81ED-4DB2-BD59-A6C34878D82A}">
                    <a16:rowId xmlns:a16="http://schemas.microsoft.com/office/drawing/2014/main" val="3847206556"/>
                  </a:ext>
                </a:extLst>
              </a:tr>
              <a:tr h="370840">
                <a:tc>
                  <a:txBody>
                    <a:bodyPr/>
                    <a:lstStyle/>
                    <a:p>
                      <a:r>
                        <a:rPr lang="cs-CZ" dirty="0"/>
                        <a:t>Midazolam + </a:t>
                      </a:r>
                      <a:r>
                        <a:rPr lang="cs-CZ" dirty="0" err="1"/>
                        <a:t>Sufenta</a:t>
                      </a:r>
                      <a:endParaRPr lang="cs-CZ" dirty="0"/>
                    </a:p>
                  </a:txBody>
                  <a:tcPr/>
                </a:tc>
                <a:extLst>
                  <a:ext uri="{0D108BD9-81ED-4DB2-BD59-A6C34878D82A}">
                    <a16:rowId xmlns:a16="http://schemas.microsoft.com/office/drawing/2014/main" val="856414837"/>
                  </a:ext>
                </a:extLst>
              </a:tr>
              <a:tr h="370840">
                <a:tc>
                  <a:txBody>
                    <a:bodyPr/>
                    <a:lstStyle/>
                    <a:p>
                      <a:r>
                        <a:rPr lang="cs-CZ" dirty="0" err="1"/>
                        <a:t>Calypsol</a:t>
                      </a:r>
                      <a:r>
                        <a:rPr lang="cs-CZ" dirty="0"/>
                        <a:t> + Midazolam + </a:t>
                      </a:r>
                      <a:r>
                        <a:rPr lang="cs-CZ" dirty="0" err="1"/>
                        <a:t>Novalgin</a:t>
                      </a:r>
                      <a:r>
                        <a:rPr lang="cs-CZ" dirty="0"/>
                        <a:t>/Paracetamol</a:t>
                      </a:r>
                    </a:p>
                  </a:txBody>
                  <a:tcPr/>
                </a:tc>
                <a:extLst>
                  <a:ext uri="{0D108BD9-81ED-4DB2-BD59-A6C34878D82A}">
                    <a16:rowId xmlns:a16="http://schemas.microsoft.com/office/drawing/2014/main" val="1080380117"/>
                  </a:ext>
                </a:extLst>
              </a:tr>
            </a:tbl>
          </a:graphicData>
        </a:graphic>
      </p:graphicFrame>
    </p:spTree>
    <p:extLst>
      <p:ext uri="{BB962C8B-B14F-4D97-AF65-F5344CB8AC3E}">
        <p14:creationId xmlns:p14="http://schemas.microsoft.com/office/powerpoint/2010/main" val="144900523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995936-5257-F5BC-5CA9-0588068CF045}"/>
              </a:ext>
            </a:extLst>
          </p:cNvPr>
          <p:cNvSpPr>
            <a:spLocks noGrp="1"/>
          </p:cNvSpPr>
          <p:nvPr>
            <p:ph type="title"/>
          </p:nvPr>
        </p:nvSpPr>
        <p:spPr/>
        <p:txBody>
          <a:bodyPr/>
          <a:lstStyle/>
          <a:p>
            <a:r>
              <a:rPr lang="cs-CZ" dirty="0"/>
              <a:t>Tabulky pro záchranáře</a:t>
            </a:r>
          </a:p>
        </p:txBody>
      </p:sp>
      <p:sp>
        <p:nvSpPr>
          <p:cNvPr id="3" name="Zástupný obsah 2">
            <a:extLst>
              <a:ext uri="{FF2B5EF4-FFF2-40B4-BE49-F238E27FC236}">
                <a16:creationId xmlns:a16="http://schemas.microsoft.com/office/drawing/2014/main" id="{134BB548-F596-AE8C-7058-A14A92A4A4A6}"/>
              </a:ext>
            </a:extLst>
          </p:cNvPr>
          <p:cNvSpPr>
            <a:spLocks noGrp="1"/>
          </p:cNvSpPr>
          <p:nvPr>
            <p:ph idx="1"/>
          </p:nvPr>
        </p:nvSpPr>
        <p:spPr/>
        <p:txBody>
          <a:bodyPr/>
          <a:lstStyle/>
          <a:p>
            <a:r>
              <a:rPr lang="cs-CZ" dirty="0"/>
              <a:t>http://</a:t>
            </a:r>
            <a:r>
              <a:rPr lang="cs-CZ" dirty="0" err="1"/>
              <a:t>www.komorazachranaru.cz</a:t>
            </a:r>
            <a:r>
              <a:rPr lang="cs-CZ" dirty="0"/>
              <a:t>/</a:t>
            </a:r>
            <a:r>
              <a:rPr lang="cs-CZ" dirty="0" err="1"/>
              <a:t>download</a:t>
            </a:r>
            <a:r>
              <a:rPr lang="cs-CZ" dirty="0"/>
              <a:t>/</a:t>
            </a:r>
            <a:r>
              <a:rPr lang="cs-CZ" dirty="0" err="1"/>
              <a:t>tabulky_pro_zachranare.pdf</a:t>
            </a:r>
            <a:endParaRPr lang="cs-CZ" dirty="0"/>
          </a:p>
        </p:txBody>
      </p:sp>
    </p:spTree>
    <p:extLst>
      <p:ext uri="{BB962C8B-B14F-4D97-AF65-F5344CB8AC3E}">
        <p14:creationId xmlns:p14="http://schemas.microsoft.com/office/powerpoint/2010/main" val="384669388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33BCB3-3591-4B19-7667-596429FE098B}"/>
              </a:ext>
            </a:extLst>
          </p:cNvPr>
          <p:cNvSpPr>
            <a:spLocks noGrp="1"/>
          </p:cNvSpPr>
          <p:nvPr>
            <p:ph type="title"/>
          </p:nvPr>
        </p:nvSpPr>
        <p:spPr/>
        <p:txBody>
          <a:bodyPr/>
          <a:lstStyle/>
          <a:p>
            <a:r>
              <a:rPr lang="cs-CZ" dirty="0"/>
              <a:t>Zdroje</a:t>
            </a:r>
          </a:p>
        </p:txBody>
      </p:sp>
      <p:sp>
        <p:nvSpPr>
          <p:cNvPr id="3" name="Zástupný obsah 2">
            <a:extLst>
              <a:ext uri="{FF2B5EF4-FFF2-40B4-BE49-F238E27FC236}">
                <a16:creationId xmlns:a16="http://schemas.microsoft.com/office/drawing/2014/main" id="{E9E659B3-C909-C230-E8D1-2E88CBC54AB7}"/>
              </a:ext>
            </a:extLst>
          </p:cNvPr>
          <p:cNvSpPr>
            <a:spLocks noGrp="1"/>
          </p:cNvSpPr>
          <p:nvPr>
            <p:ph idx="1"/>
          </p:nvPr>
        </p:nvSpPr>
        <p:spPr/>
        <p:txBody>
          <a:bodyPr>
            <a:normAutofit fontScale="62500" lnSpcReduction="20000"/>
          </a:bodyPr>
          <a:lstStyle/>
          <a:p>
            <a:r>
              <a:rPr lang="cs-CZ" dirty="0">
                <a:hlinkClick r:id="rId2"/>
              </a:rPr>
              <a:t>https://www.my-personaltrainer.it/salute/varicella.html</a:t>
            </a:r>
            <a:endParaRPr lang="cs-CZ" dirty="0"/>
          </a:p>
          <a:p>
            <a:r>
              <a:rPr lang="cs-CZ" dirty="0">
                <a:hlinkClick r:id="rId3"/>
              </a:rPr>
              <a:t>https://www.wikiskripta.eu/w/Pátá_nemoc</a:t>
            </a:r>
            <a:endParaRPr lang="cs-CZ" dirty="0"/>
          </a:p>
          <a:p>
            <a:r>
              <a:rPr lang="cs-CZ" dirty="0">
                <a:hlinkClick r:id="rId4"/>
              </a:rPr>
              <a:t>https://www.modrykonik.cz/blog/xsyrt/article/detsky-syndrom-ruka-noha-usta-symptomy-5z25ua/</a:t>
            </a:r>
            <a:endParaRPr lang="cs-CZ" dirty="0"/>
          </a:p>
          <a:p>
            <a:r>
              <a:rPr lang="cs-CZ" dirty="0">
                <a:hlinkClick r:id="rId5"/>
              </a:rPr>
              <a:t>https://cs.medlicker.com/1623-petechie</a:t>
            </a:r>
            <a:endParaRPr lang="cs-CZ" dirty="0"/>
          </a:p>
          <a:p>
            <a:r>
              <a:rPr lang="cs-CZ" dirty="0">
                <a:hlinkClick r:id="rId6"/>
              </a:rPr>
              <a:t>https://cs.wikipedia.org/wiki/Henochova–Schönleinova_purpura</a:t>
            </a:r>
            <a:endParaRPr lang="cs-CZ" dirty="0"/>
          </a:p>
          <a:p>
            <a:r>
              <a:rPr lang="cs-CZ" dirty="0">
                <a:hlinkClick r:id="rId7"/>
              </a:rPr>
              <a:t>https://www.wikiskripta.eu/w/Akutn%C3%AD_laryngitida</a:t>
            </a:r>
            <a:endParaRPr lang="cs-CZ" dirty="0"/>
          </a:p>
          <a:p>
            <a:r>
              <a:rPr lang="cs-CZ" dirty="0"/>
              <a:t>https://</a:t>
            </a:r>
            <a:r>
              <a:rPr lang="cs-CZ" dirty="0" err="1"/>
              <a:t>commons.wikimedia.org</a:t>
            </a:r>
            <a:r>
              <a:rPr lang="cs-CZ" dirty="0"/>
              <a:t>/wiki/</a:t>
            </a:r>
            <a:r>
              <a:rPr lang="cs-CZ" dirty="0" err="1"/>
              <a:t>File:Hernia_bayi.jpg</a:t>
            </a:r>
            <a:endParaRPr lang="cs-CZ" dirty="0"/>
          </a:p>
          <a:p>
            <a:r>
              <a:rPr lang="cs-CZ" dirty="0"/>
              <a:t>https://</a:t>
            </a:r>
            <a:r>
              <a:rPr lang="cs-CZ" dirty="0" err="1"/>
              <a:t>www.chop.edu</a:t>
            </a:r>
            <a:r>
              <a:rPr lang="cs-CZ" dirty="0"/>
              <a:t>/</a:t>
            </a:r>
            <a:r>
              <a:rPr lang="cs-CZ" dirty="0" err="1"/>
              <a:t>conditions-diseases</a:t>
            </a:r>
            <a:r>
              <a:rPr lang="cs-CZ" dirty="0"/>
              <a:t>/</a:t>
            </a:r>
            <a:r>
              <a:rPr lang="cs-CZ" dirty="0" err="1"/>
              <a:t>testicular-torsion</a:t>
            </a:r>
            <a:endParaRPr lang="cs-CZ" dirty="0"/>
          </a:p>
          <a:p>
            <a:r>
              <a:rPr lang="cs-CZ" dirty="0">
                <a:hlinkClick r:id="rId8"/>
              </a:rPr>
              <a:t>https://www.larousse.fr/encyclopedie/images/Invagination_intestinale/1004728</a:t>
            </a:r>
            <a:endParaRPr lang="cs-CZ" dirty="0"/>
          </a:p>
          <a:p>
            <a:r>
              <a:rPr lang="cs-CZ" dirty="0">
                <a:hlinkClick r:id="rId9"/>
              </a:rPr>
              <a:t>https://radiopaedia.org/articles/pyloric-stenosis</a:t>
            </a:r>
            <a:endParaRPr lang="cs-CZ" dirty="0"/>
          </a:p>
          <a:p>
            <a:r>
              <a:rPr lang="cs-CZ" dirty="0"/>
              <a:t>Dětská přednemocniční a urgentní péče: druhé, přepracované a doplněné vydání, </a:t>
            </a:r>
            <a:r>
              <a:rPr lang="cs-CZ" dirty="0" err="1"/>
              <a:t>V.Mixa</a:t>
            </a:r>
            <a:r>
              <a:rPr lang="cs-CZ" dirty="0"/>
              <a:t>, 2021</a:t>
            </a:r>
          </a:p>
          <a:p>
            <a:r>
              <a:rPr lang="cs-CZ" dirty="0"/>
              <a:t>Preklinická pediatrie, </a:t>
            </a:r>
            <a:r>
              <a:rPr lang="cs-CZ" dirty="0" err="1"/>
              <a:t>J.Lébl</a:t>
            </a:r>
            <a:r>
              <a:rPr lang="cs-CZ" dirty="0"/>
              <a:t>, 2007</a:t>
            </a:r>
          </a:p>
          <a:p>
            <a:r>
              <a:rPr lang="cs-CZ" dirty="0" err="1"/>
              <a:t>www.akutne.cz</a:t>
            </a:r>
            <a:endParaRPr lang="cs-CZ" dirty="0"/>
          </a:p>
        </p:txBody>
      </p:sp>
    </p:spTree>
    <p:extLst>
      <p:ext uri="{BB962C8B-B14F-4D97-AF65-F5344CB8AC3E}">
        <p14:creationId xmlns:p14="http://schemas.microsoft.com/office/powerpoint/2010/main" val="2400107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E2EBFA7-7E01-B63C-184F-44040455DCBA}"/>
              </a:ext>
            </a:extLst>
          </p:cNvPr>
          <p:cNvPicPr>
            <a:picLocks noChangeAspect="1"/>
          </p:cNvPicPr>
          <p:nvPr/>
        </p:nvPicPr>
        <p:blipFill>
          <a:blip r:embed="rId2"/>
          <a:stretch>
            <a:fillRect/>
          </a:stretch>
        </p:blipFill>
        <p:spPr>
          <a:xfrm>
            <a:off x="3517804" y="0"/>
            <a:ext cx="5156391" cy="6858000"/>
          </a:xfrm>
          <a:prstGeom prst="rect">
            <a:avLst/>
          </a:prstGeom>
        </p:spPr>
      </p:pic>
      <p:pic>
        <p:nvPicPr>
          <p:cNvPr id="7" name="Obrázek 6">
            <a:extLst>
              <a:ext uri="{FF2B5EF4-FFF2-40B4-BE49-F238E27FC236}">
                <a16:creationId xmlns:a16="http://schemas.microsoft.com/office/drawing/2014/main" id="{5B3177AE-BA6E-E1E8-5242-15508AFA62AA}"/>
              </a:ext>
            </a:extLst>
          </p:cNvPr>
          <p:cNvPicPr>
            <a:picLocks noChangeAspect="1"/>
          </p:cNvPicPr>
          <p:nvPr/>
        </p:nvPicPr>
        <p:blipFill>
          <a:blip r:embed="rId2"/>
          <a:stretch>
            <a:fillRect/>
          </a:stretch>
        </p:blipFill>
        <p:spPr>
          <a:xfrm>
            <a:off x="3517804" y="0"/>
            <a:ext cx="5156391" cy="6858000"/>
          </a:xfrm>
          <a:prstGeom prst="rect">
            <a:avLst/>
          </a:prstGeom>
        </p:spPr>
      </p:pic>
    </p:spTree>
    <p:extLst>
      <p:ext uri="{BB962C8B-B14F-4D97-AF65-F5344CB8AC3E}">
        <p14:creationId xmlns:p14="http://schemas.microsoft.com/office/powerpoint/2010/main" val="1569839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EA8A9E-DA35-DB5C-ED98-F5D482016299}"/>
              </a:ext>
            </a:extLst>
          </p:cNvPr>
          <p:cNvSpPr>
            <a:spLocks noGrp="1"/>
          </p:cNvSpPr>
          <p:nvPr>
            <p:ph type="title"/>
          </p:nvPr>
        </p:nvSpPr>
        <p:spPr/>
        <p:txBody>
          <a:bodyPr/>
          <a:lstStyle/>
          <a:p>
            <a:r>
              <a:rPr lang="cs-CZ" dirty="0"/>
              <a:t>Reakce po očkování, kontraindikace</a:t>
            </a:r>
          </a:p>
        </p:txBody>
      </p:sp>
      <p:sp>
        <p:nvSpPr>
          <p:cNvPr id="3" name="Zástupný obsah 2">
            <a:extLst>
              <a:ext uri="{FF2B5EF4-FFF2-40B4-BE49-F238E27FC236}">
                <a16:creationId xmlns:a16="http://schemas.microsoft.com/office/drawing/2014/main" id="{0466A671-C47E-CFD1-97E9-4827E855221F}"/>
              </a:ext>
            </a:extLst>
          </p:cNvPr>
          <p:cNvSpPr>
            <a:spLocks noGrp="1"/>
          </p:cNvSpPr>
          <p:nvPr>
            <p:ph idx="1"/>
          </p:nvPr>
        </p:nvSpPr>
        <p:spPr/>
        <p:txBody>
          <a:bodyPr/>
          <a:lstStyle/>
          <a:p>
            <a:r>
              <a:rPr lang="cs-CZ" dirty="0"/>
              <a:t>Lokální – zarudnutí v místě vpichu, indurace</a:t>
            </a:r>
          </a:p>
          <a:p>
            <a:r>
              <a:rPr lang="cs-CZ" dirty="0"/>
              <a:t>Celkové – </a:t>
            </a:r>
            <a:r>
              <a:rPr lang="cs-CZ" dirty="0" err="1"/>
              <a:t>febrílie</a:t>
            </a:r>
            <a:r>
              <a:rPr lang="cs-CZ" dirty="0"/>
              <a:t>, </a:t>
            </a:r>
            <a:r>
              <a:rPr lang="cs-CZ" dirty="0" err="1"/>
              <a:t>exantém</a:t>
            </a:r>
            <a:r>
              <a:rPr lang="cs-CZ" dirty="0"/>
              <a:t>, alergická reakce, neurologické reakce</a:t>
            </a:r>
          </a:p>
          <a:p>
            <a:endParaRPr lang="cs-CZ" dirty="0"/>
          </a:p>
          <a:p>
            <a:pPr marL="0" indent="0">
              <a:buNone/>
            </a:pPr>
            <a:r>
              <a:rPr lang="cs-CZ" dirty="0"/>
              <a:t>Kontraindikace – akutní febrilní infekt, závažná reakce při předchozí aplikaci, anafylaktická reakce, u živých vakcín – neočkovat děti s poruchou imunity, na biologické léčbě, imunosupresivech aj.</a:t>
            </a:r>
          </a:p>
        </p:txBody>
      </p:sp>
    </p:spTree>
    <p:extLst>
      <p:ext uri="{BB962C8B-B14F-4D97-AF65-F5344CB8AC3E}">
        <p14:creationId xmlns:p14="http://schemas.microsoft.com/office/powerpoint/2010/main" val="2804127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78FA3B-7498-1C3F-00B1-9E5EBB90C02A}"/>
              </a:ext>
            </a:extLst>
          </p:cNvPr>
          <p:cNvSpPr>
            <a:spLocks noGrp="1"/>
          </p:cNvSpPr>
          <p:nvPr>
            <p:ph type="title"/>
          </p:nvPr>
        </p:nvSpPr>
        <p:spPr/>
        <p:txBody>
          <a:bodyPr/>
          <a:lstStyle/>
          <a:p>
            <a:r>
              <a:rPr lang="cs-CZ" dirty="0"/>
              <a:t>Růst – růstové grafy, vývoj hmotnosti</a:t>
            </a:r>
          </a:p>
        </p:txBody>
      </p:sp>
      <p:sp>
        <p:nvSpPr>
          <p:cNvPr id="3" name="Zástupný obsah 2">
            <a:extLst>
              <a:ext uri="{FF2B5EF4-FFF2-40B4-BE49-F238E27FC236}">
                <a16:creationId xmlns:a16="http://schemas.microsoft.com/office/drawing/2014/main" id="{888F29B4-67ED-D0CA-FB8A-23CDAB966CA8}"/>
              </a:ext>
            </a:extLst>
          </p:cNvPr>
          <p:cNvSpPr>
            <a:spLocks noGrp="1"/>
          </p:cNvSpPr>
          <p:nvPr>
            <p:ph idx="1"/>
          </p:nvPr>
        </p:nvSpPr>
        <p:spPr/>
        <p:txBody>
          <a:bodyPr>
            <a:normAutofit fontScale="85000" lnSpcReduction="20000"/>
          </a:bodyPr>
          <a:lstStyle/>
          <a:p>
            <a:r>
              <a:rPr lang="cs-CZ" dirty="0"/>
              <a:t>Sendvičový model – tři hormonálně odlišná období – rychlý postnatální růst a pubertální vývoj, mezi nimi fáze klidového růstu</a:t>
            </a:r>
          </a:p>
          <a:p>
            <a:r>
              <a:rPr lang="cs-CZ" dirty="0"/>
              <a:t>Prenatálně ovlivněn – výživa matky, chronické onemocnění matky, infekce, funkce placenty aj.</a:t>
            </a:r>
          </a:p>
          <a:p>
            <a:pPr marL="514350" indent="-514350">
              <a:buFont typeface="+mj-lt"/>
              <a:buAutoNum type="arabicPeriod"/>
            </a:pPr>
            <a:r>
              <a:rPr lang="cs-CZ" dirty="0"/>
              <a:t>Infantilní růstové období - dívky v roce a půl a chlapci ve 2 letech dosáhnou poloviny své finální výšky, 1.rok vyrostou cca 25cm, 2.rok cca 12cm</a:t>
            </a:r>
          </a:p>
          <a:p>
            <a:pPr marL="514350" indent="-514350">
              <a:buFont typeface="+mj-lt"/>
              <a:buAutoNum type="arabicPeriod"/>
            </a:pPr>
            <a:r>
              <a:rPr lang="cs-CZ" dirty="0"/>
              <a:t>Dětské růstové období – období růstového klidu, klesá rychlost růstu 5-8cm/rok</a:t>
            </a:r>
          </a:p>
          <a:p>
            <a:pPr marL="514350" indent="-514350">
              <a:buFont typeface="+mj-lt"/>
              <a:buAutoNum type="arabicPeriod"/>
            </a:pPr>
            <a:r>
              <a:rPr lang="cs-CZ" dirty="0"/>
              <a:t>Pubertální růstové období – zrychlení růstové rychlosti až do ukončení růstu</a:t>
            </a:r>
          </a:p>
          <a:p>
            <a:pPr marL="0" indent="0">
              <a:buNone/>
            </a:pPr>
            <a:r>
              <a:rPr lang="cs-CZ" dirty="0"/>
              <a:t>Do 1 roku ztrojnásobení novorozenecké hmotnosti (cca 10kg)</a:t>
            </a:r>
          </a:p>
          <a:p>
            <a:pPr marL="0" indent="0">
              <a:buNone/>
            </a:pPr>
            <a:endParaRPr lang="cs-CZ" dirty="0"/>
          </a:p>
        </p:txBody>
      </p:sp>
    </p:spTree>
    <p:extLst>
      <p:ext uri="{BB962C8B-B14F-4D97-AF65-F5344CB8AC3E}">
        <p14:creationId xmlns:p14="http://schemas.microsoft.com/office/powerpoint/2010/main" val="510359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A50A28-B75A-935B-CF59-29C8AC9F40A1}"/>
              </a:ext>
            </a:extLst>
          </p:cNvPr>
          <p:cNvSpPr>
            <a:spLocks noGrp="1"/>
          </p:cNvSpPr>
          <p:nvPr>
            <p:ph type="title"/>
          </p:nvPr>
        </p:nvSpPr>
        <p:spPr/>
        <p:txBody>
          <a:bodyPr/>
          <a:lstStyle/>
          <a:p>
            <a:r>
              <a:rPr lang="cs-CZ" dirty="0"/>
              <a:t>Příčiny růstové retardace</a:t>
            </a:r>
          </a:p>
        </p:txBody>
      </p:sp>
      <p:sp>
        <p:nvSpPr>
          <p:cNvPr id="3" name="Zástupný obsah 2">
            <a:extLst>
              <a:ext uri="{FF2B5EF4-FFF2-40B4-BE49-F238E27FC236}">
                <a16:creationId xmlns:a16="http://schemas.microsoft.com/office/drawing/2014/main" id="{4F3890EC-CC3F-8B2F-41B4-B254CEA7F4A5}"/>
              </a:ext>
            </a:extLst>
          </p:cNvPr>
          <p:cNvSpPr>
            <a:spLocks noGrp="1"/>
          </p:cNvSpPr>
          <p:nvPr>
            <p:ph idx="1"/>
          </p:nvPr>
        </p:nvSpPr>
        <p:spPr/>
        <p:txBody>
          <a:bodyPr/>
          <a:lstStyle/>
          <a:p>
            <a:r>
              <a:rPr lang="cs-CZ" dirty="0"/>
              <a:t>Idiopaticky menší vzrůst</a:t>
            </a:r>
          </a:p>
          <a:p>
            <a:r>
              <a:rPr lang="cs-CZ" dirty="0"/>
              <a:t>Děti s endokrinní poruchou (deficit GH, </a:t>
            </a:r>
            <a:r>
              <a:rPr lang="cs-CZ" dirty="0" err="1"/>
              <a:t>Turnerův</a:t>
            </a:r>
            <a:r>
              <a:rPr lang="cs-CZ" dirty="0"/>
              <a:t> </a:t>
            </a:r>
            <a:r>
              <a:rPr lang="cs-CZ" dirty="0" err="1"/>
              <a:t>sy</a:t>
            </a:r>
            <a:r>
              <a:rPr lang="cs-CZ" dirty="0"/>
              <a:t>, </a:t>
            </a:r>
            <a:r>
              <a:rPr lang="cs-CZ" dirty="0" err="1"/>
              <a:t>Cushingův</a:t>
            </a:r>
            <a:r>
              <a:rPr lang="cs-CZ" dirty="0"/>
              <a:t> </a:t>
            </a:r>
            <a:r>
              <a:rPr lang="cs-CZ" dirty="0" err="1"/>
              <a:t>sy</a:t>
            </a:r>
            <a:r>
              <a:rPr lang="cs-CZ" dirty="0"/>
              <a:t>, předčasná puberta aj.)</a:t>
            </a:r>
          </a:p>
          <a:p>
            <a:r>
              <a:rPr lang="cs-CZ" dirty="0"/>
              <a:t>Děti s </a:t>
            </a:r>
            <a:r>
              <a:rPr lang="cs-CZ" dirty="0" err="1"/>
              <a:t>chron.onem</a:t>
            </a:r>
            <a:r>
              <a:rPr lang="cs-CZ" dirty="0"/>
              <a:t>. (CF, cyanotické srdeční vady, </a:t>
            </a:r>
            <a:r>
              <a:rPr lang="cs-CZ" dirty="0" err="1"/>
              <a:t>ment.anorexie</a:t>
            </a:r>
            <a:r>
              <a:rPr lang="cs-CZ" dirty="0"/>
              <a:t>, IBD, celiakie, aj.)</a:t>
            </a:r>
          </a:p>
          <a:p>
            <a:r>
              <a:rPr lang="cs-CZ" dirty="0"/>
              <a:t>Děti s postnatální, růstovým selháním navazujícím na IUGR (ze strany matky/dítěte)</a:t>
            </a:r>
          </a:p>
          <a:p>
            <a:r>
              <a:rPr lang="cs-CZ" dirty="0"/>
              <a:t>Dítě s primární poruchou růstu skeletu (achondroplazie aj.)</a:t>
            </a:r>
          </a:p>
        </p:txBody>
      </p:sp>
    </p:spTree>
    <p:extLst>
      <p:ext uri="{BB962C8B-B14F-4D97-AF65-F5344CB8AC3E}">
        <p14:creationId xmlns:p14="http://schemas.microsoft.com/office/powerpoint/2010/main" val="1248716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Achondroplázie</a:t>
            </a:r>
            <a:endParaRPr lang="cs-CZ" dirty="0"/>
          </a:p>
        </p:txBody>
      </p:sp>
      <p:pic>
        <p:nvPicPr>
          <p:cNvPr id="4" name="Zástupný symbol pro obsah 3" descr="achondro.png"/>
          <p:cNvPicPr>
            <a:picLocks noGrp="1" noChangeAspect="1"/>
          </p:cNvPicPr>
          <p:nvPr>
            <p:ph idx="1"/>
          </p:nvPr>
        </p:nvPicPr>
        <p:blipFill>
          <a:blip r:embed="rId2"/>
          <a:stretch>
            <a:fillRect/>
          </a:stretch>
        </p:blipFill>
        <p:spPr>
          <a:xfrm>
            <a:off x="2655920" y="1600200"/>
            <a:ext cx="6880159" cy="4525963"/>
          </a:xfrm>
        </p:spPr>
      </p:pic>
      <p:sp>
        <p:nvSpPr>
          <p:cNvPr id="5" name="TextovéPole 4"/>
          <p:cNvSpPr txBox="1"/>
          <p:nvPr/>
        </p:nvSpPr>
        <p:spPr>
          <a:xfrm>
            <a:off x="2670463" y="6141026"/>
            <a:ext cx="6816436" cy="246221"/>
          </a:xfrm>
          <a:prstGeom prst="rect">
            <a:avLst/>
          </a:prstGeom>
          <a:noFill/>
        </p:spPr>
        <p:txBody>
          <a:bodyPr wrap="square" rtlCol="0">
            <a:spAutoFit/>
          </a:bodyPr>
          <a:lstStyle/>
          <a:p>
            <a:r>
              <a:rPr lang="cs-CZ" sz="1000" dirty="0">
                <a:solidFill>
                  <a:schemeClr val="bg1">
                    <a:lumMod val="85000"/>
                  </a:schemeClr>
                </a:solidFill>
              </a:rPr>
              <a:t>https://time.com/5390295/tyrion-lannister-jon-snow-dany/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E39E37-C379-08EC-319C-B857963822CB}"/>
              </a:ext>
            </a:extLst>
          </p:cNvPr>
          <p:cNvSpPr>
            <a:spLocks noGrp="1"/>
          </p:cNvSpPr>
          <p:nvPr>
            <p:ph type="title"/>
          </p:nvPr>
        </p:nvSpPr>
        <p:spPr/>
        <p:txBody>
          <a:bodyPr/>
          <a:lstStyle/>
          <a:p>
            <a:r>
              <a:rPr lang="cs-CZ" dirty="0"/>
              <a:t>Příčiny nadměrného vzrůstu</a:t>
            </a:r>
          </a:p>
        </p:txBody>
      </p:sp>
      <p:sp>
        <p:nvSpPr>
          <p:cNvPr id="3" name="Zástupný obsah 2">
            <a:extLst>
              <a:ext uri="{FF2B5EF4-FFF2-40B4-BE49-F238E27FC236}">
                <a16:creationId xmlns:a16="http://schemas.microsoft.com/office/drawing/2014/main" id="{CF15C20D-7CAB-DDA1-6C0C-28D1581D7E3F}"/>
              </a:ext>
            </a:extLst>
          </p:cNvPr>
          <p:cNvSpPr>
            <a:spLocks noGrp="1"/>
          </p:cNvSpPr>
          <p:nvPr>
            <p:ph idx="1"/>
          </p:nvPr>
        </p:nvSpPr>
        <p:spPr/>
        <p:txBody>
          <a:bodyPr/>
          <a:lstStyle/>
          <a:p>
            <a:r>
              <a:rPr lang="cs-CZ" dirty="0"/>
              <a:t>Familiárně nadměrný vzrůst</a:t>
            </a:r>
          </a:p>
          <a:p>
            <a:r>
              <a:rPr lang="cs-CZ" dirty="0" err="1"/>
              <a:t>Marfanův</a:t>
            </a:r>
            <a:r>
              <a:rPr lang="cs-CZ" dirty="0"/>
              <a:t> syndrom</a:t>
            </a:r>
          </a:p>
          <a:p>
            <a:r>
              <a:rPr lang="cs-CZ" dirty="0" err="1"/>
              <a:t>Klinefelterův</a:t>
            </a:r>
            <a:r>
              <a:rPr lang="cs-CZ" dirty="0"/>
              <a:t> syndrom</a:t>
            </a:r>
          </a:p>
          <a:p>
            <a:r>
              <a:rPr lang="cs-CZ" dirty="0" err="1"/>
              <a:t>Beckwith-Wiedemannův</a:t>
            </a:r>
            <a:r>
              <a:rPr lang="cs-CZ" dirty="0"/>
              <a:t> syndrom</a:t>
            </a:r>
          </a:p>
          <a:p>
            <a:r>
              <a:rPr lang="cs-CZ" dirty="0" err="1"/>
              <a:t>Sotův</a:t>
            </a:r>
            <a:r>
              <a:rPr lang="cs-CZ" dirty="0"/>
              <a:t> syndrom</a:t>
            </a:r>
          </a:p>
        </p:txBody>
      </p:sp>
    </p:spTree>
    <p:extLst>
      <p:ext uri="{BB962C8B-B14F-4D97-AF65-F5344CB8AC3E}">
        <p14:creationId xmlns:p14="http://schemas.microsoft.com/office/powerpoint/2010/main" val="370177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Examples_of_findings_in_Beckwith–Wiedemann_syndrome.png"/>
          <p:cNvPicPr>
            <a:picLocks noGrp="1" noChangeAspect="1"/>
          </p:cNvPicPr>
          <p:nvPr>
            <p:ph idx="1"/>
          </p:nvPr>
        </p:nvPicPr>
        <p:blipFill>
          <a:blip r:embed="rId2"/>
          <a:stretch>
            <a:fillRect/>
          </a:stretch>
        </p:blipFill>
        <p:spPr>
          <a:xfrm>
            <a:off x="2863169" y="1600200"/>
            <a:ext cx="6465661" cy="4525963"/>
          </a:xfrm>
        </p:spPr>
      </p:pic>
      <p:sp>
        <p:nvSpPr>
          <p:cNvPr id="5" name="TextovéPole 4"/>
          <p:cNvSpPr txBox="1"/>
          <p:nvPr/>
        </p:nvSpPr>
        <p:spPr>
          <a:xfrm>
            <a:off x="2878282" y="6161809"/>
            <a:ext cx="6452754" cy="246221"/>
          </a:xfrm>
          <a:prstGeom prst="rect">
            <a:avLst/>
          </a:prstGeom>
          <a:noFill/>
        </p:spPr>
        <p:txBody>
          <a:bodyPr wrap="square" rtlCol="0">
            <a:spAutoFit/>
          </a:bodyPr>
          <a:lstStyle/>
          <a:p>
            <a:r>
              <a:rPr lang="cs-CZ" sz="1000" dirty="0">
                <a:solidFill>
                  <a:schemeClr val="bg1">
                    <a:lumMod val="85000"/>
                  </a:schemeClr>
                </a:solidFill>
              </a:rPr>
              <a:t>https://en.wikipedia.org/wiki/Beckwith%E2%80%93Wiedemann_syndrome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C86E5F-CE01-61F2-7D5E-6B60ACB76394}"/>
              </a:ext>
            </a:extLst>
          </p:cNvPr>
          <p:cNvSpPr>
            <a:spLocks noGrp="1"/>
          </p:cNvSpPr>
          <p:nvPr>
            <p:ph type="title"/>
          </p:nvPr>
        </p:nvSpPr>
        <p:spPr/>
        <p:txBody>
          <a:bodyPr/>
          <a:lstStyle/>
          <a:p>
            <a:r>
              <a:rPr lang="cs-CZ" dirty="0"/>
              <a:t>Prenatální období</a:t>
            </a:r>
          </a:p>
        </p:txBody>
      </p:sp>
      <p:sp>
        <p:nvSpPr>
          <p:cNvPr id="3" name="Zástupný obsah 2">
            <a:extLst>
              <a:ext uri="{FF2B5EF4-FFF2-40B4-BE49-F238E27FC236}">
                <a16:creationId xmlns:a16="http://schemas.microsoft.com/office/drawing/2014/main" id="{F985CCD1-D88A-051F-3BC7-D946097A72EA}"/>
              </a:ext>
            </a:extLst>
          </p:cNvPr>
          <p:cNvSpPr>
            <a:spLocks noGrp="1"/>
          </p:cNvSpPr>
          <p:nvPr>
            <p:ph idx="1"/>
          </p:nvPr>
        </p:nvSpPr>
        <p:spPr/>
        <p:txBody>
          <a:bodyPr>
            <a:normAutofit fontScale="77500" lnSpcReduction="20000"/>
          </a:bodyPr>
          <a:lstStyle/>
          <a:p>
            <a:r>
              <a:rPr lang="cs-CZ" dirty="0"/>
              <a:t>Doba prožitá v matčině těle – intrauterinní období – od oplodnění vajíčka po porod</a:t>
            </a:r>
          </a:p>
          <a:p>
            <a:pPr marL="514350" indent="-514350">
              <a:buAutoNum type="arabicPeriod"/>
            </a:pPr>
            <a:r>
              <a:rPr lang="cs-CZ" dirty="0"/>
              <a:t>Embryonální období (zárodečné) – 0. až 8. týden</a:t>
            </a:r>
          </a:p>
          <a:p>
            <a:pPr>
              <a:buFontTx/>
              <a:buChar char="-"/>
            </a:pPr>
            <a:r>
              <a:rPr lang="cs-CZ" dirty="0"/>
              <a:t>Diferenciace jednotlivých částí těla, utváření základů všech orgánů a tělních systémů</a:t>
            </a:r>
          </a:p>
          <a:p>
            <a:pPr>
              <a:buFontTx/>
              <a:buChar char="-"/>
            </a:pPr>
            <a:r>
              <a:rPr lang="cs-CZ" dirty="0"/>
              <a:t>Na konci období jsou založeny všechny orgány a zárodek má nezaměnitelnou lidskou podobu</a:t>
            </a:r>
          </a:p>
          <a:p>
            <a:pPr marL="0" indent="0">
              <a:buNone/>
            </a:pPr>
            <a:r>
              <a:rPr lang="cs-CZ" dirty="0"/>
              <a:t>2. Fetální období – 9. až 40. týden</a:t>
            </a:r>
          </a:p>
          <a:p>
            <a:pPr>
              <a:buFontTx/>
              <a:buChar char="-"/>
            </a:pPr>
            <a:r>
              <a:rPr lang="cs-CZ" dirty="0"/>
              <a:t>dozrávání plodu – strukturální a funkční diferenciace orgánů, orgány zahajují svou činnost</a:t>
            </a:r>
          </a:p>
          <a:p>
            <a:pPr marL="0" indent="0">
              <a:buNone/>
            </a:pPr>
            <a:r>
              <a:rPr lang="cs-CZ" dirty="0"/>
              <a:t>Dozrávání probíhá </a:t>
            </a:r>
            <a:r>
              <a:rPr lang="cs-CZ" dirty="0" err="1"/>
              <a:t>kraniokaudálně</a:t>
            </a:r>
            <a:r>
              <a:rPr lang="cs-CZ" dirty="0"/>
              <a:t> a </a:t>
            </a:r>
            <a:r>
              <a:rPr lang="cs-CZ" dirty="0" err="1"/>
              <a:t>proximodistálně</a:t>
            </a:r>
            <a:r>
              <a:rPr lang="cs-CZ" dirty="0"/>
              <a:t> (nejdříve </a:t>
            </a:r>
            <a:r>
              <a:rPr lang="cs-CZ" dirty="0" err="1"/>
              <a:t>humerus+femur</a:t>
            </a:r>
            <a:r>
              <a:rPr lang="cs-CZ" dirty="0"/>
              <a:t>, poté ruce, chodidla a prsty)</a:t>
            </a:r>
          </a:p>
        </p:txBody>
      </p:sp>
    </p:spTree>
    <p:extLst>
      <p:ext uri="{BB962C8B-B14F-4D97-AF65-F5344CB8AC3E}">
        <p14:creationId xmlns:p14="http://schemas.microsoft.com/office/powerpoint/2010/main" val="1126014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D339C7-835C-5E6F-E166-6BA87928C735}"/>
              </a:ext>
            </a:extLst>
          </p:cNvPr>
          <p:cNvSpPr>
            <a:spLocks noGrp="1"/>
          </p:cNvSpPr>
          <p:nvPr>
            <p:ph type="title"/>
          </p:nvPr>
        </p:nvSpPr>
        <p:spPr/>
        <p:txBody>
          <a:bodyPr/>
          <a:lstStyle/>
          <a:p>
            <a:r>
              <a:rPr lang="cs-CZ" dirty="0"/>
              <a:t>CAN syndrom</a:t>
            </a:r>
          </a:p>
        </p:txBody>
      </p:sp>
      <p:sp>
        <p:nvSpPr>
          <p:cNvPr id="3" name="Zástupný obsah 2">
            <a:extLst>
              <a:ext uri="{FF2B5EF4-FFF2-40B4-BE49-F238E27FC236}">
                <a16:creationId xmlns:a16="http://schemas.microsoft.com/office/drawing/2014/main" id="{BDE382D0-CDA2-80AD-D961-3AB5FCB34275}"/>
              </a:ext>
            </a:extLst>
          </p:cNvPr>
          <p:cNvSpPr>
            <a:spLocks noGrp="1"/>
          </p:cNvSpPr>
          <p:nvPr>
            <p:ph idx="1"/>
          </p:nvPr>
        </p:nvSpPr>
        <p:spPr/>
        <p:txBody>
          <a:bodyPr>
            <a:normAutofit fontScale="92500" lnSpcReduction="20000"/>
          </a:bodyPr>
          <a:lstStyle/>
          <a:p>
            <a:pPr marL="0" indent="0">
              <a:buNone/>
            </a:pPr>
            <a:r>
              <a:rPr lang="cs-CZ" dirty="0"/>
              <a:t>CAN syndrom – </a:t>
            </a:r>
            <a:r>
              <a:rPr lang="cs-CZ" dirty="0" err="1"/>
              <a:t>child</a:t>
            </a:r>
            <a:r>
              <a:rPr lang="cs-CZ" dirty="0"/>
              <a:t> abuse and </a:t>
            </a:r>
            <a:r>
              <a:rPr lang="cs-CZ" dirty="0" err="1"/>
              <a:t>neglect</a:t>
            </a:r>
            <a:r>
              <a:rPr lang="cs-CZ" dirty="0"/>
              <a:t> – syndrom týraného a zanedbávaného dítěte </a:t>
            </a:r>
          </a:p>
          <a:p>
            <a:r>
              <a:rPr lang="cs-CZ" dirty="0"/>
              <a:t>Jakékoliv nenáhodné, </a:t>
            </a:r>
            <a:r>
              <a:rPr lang="cs-CZ" dirty="0" err="1"/>
              <a:t>preventabilní</a:t>
            </a:r>
            <a:r>
              <a:rPr lang="cs-CZ" dirty="0"/>
              <a:t>, vědomé (příp. i nevědomé) jednání rodiče, vychovatele či jiné osoby vůči dítěti, které poškozuje tělesný, duševní i společenský stav a vývoj dítěte, </a:t>
            </a:r>
            <a:r>
              <a:rPr lang="cs-CZ" dirty="0" err="1"/>
              <a:t>popř.až</a:t>
            </a:r>
            <a:r>
              <a:rPr lang="cs-CZ" dirty="0"/>
              <a:t> smrt</a:t>
            </a:r>
          </a:p>
          <a:p>
            <a:r>
              <a:rPr lang="cs-CZ" dirty="0"/>
              <a:t>V ČR cca 2% dětí, dívky i chlapci stejně, častěji do 2 let věku, sexuálně spíše dívky</a:t>
            </a:r>
          </a:p>
          <a:p>
            <a:r>
              <a:rPr lang="cs-CZ" dirty="0"/>
              <a:t>RF: prvorozené děti, děti s mentálním či tělesným hendikepem, nechtěné, hyperaktivní, děti z neúplných nebo doplněných rodin, nízký socioekonomický status, násilí mezi rodiči/partnery, psychický nemocní rodiče, nezaměstnanost či závislost rodičů, týraní rodiče</a:t>
            </a:r>
          </a:p>
          <a:p>
            <a:endParaRPr lang="cs-CZ" dirty="0"/>
          </a:p>
        </p:txBody>
      </p:sp>
    </p:spTree>
    <p:extLst>
      <p:ext uri="{BB962C8B-B14F-4D97-AF65-F5344CB8AC3E}">
        <p14:creationId xmlns:p14="http://schemas.microsoft.com/office/powerpoint/2010/main" val="3331400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8EC9FA-FDE3-D58E-784B-57DBDD868AFC}"/>
              </a:ext>
            </a:extLst>
          </p:cNvPr>
          <p:cNvSpPr>
            <a:spLocks noGrp="1"/>
          </p:cNvSpPr>
          <p:nvPr>
            <p:ph type="title"/>
          </p:nvPr>
        </p:nvSpPr>
        <p:spPr/>
        <p:txBody>
          <a:bodyPr/>
          <a:lstStyle/>
          <a:p>
            <a:r>
              <a:rPr lang="cs-CZ" dirty="0"/>
              <a:t>CAN syndrom</a:t>
            </a:r>
          </a:p>
        </p:txBody>
      </p:sp>
      <p:sp>
        <p:nvSpPr>
          <p:cNvPr id="3" name="Zástupný obsah 2">
            <a:extLst>
              <a:ext uri="{FF2B5EF4-FFF2-40B4-BE49-F238E27FC236}">
                <a16:creationId xmlns:a16="http://schemas.microsoft.com/office/drawing/2014/main" id="{8C69A1BC-EB88-9439-2A47-17F6EC963C84}"/>
              </a:ext>
            </a:extLst>
          </p:cNvPr>
          <p:cNvSpPr>
            <a:spLocks noGrp="1"/>
          </p:cNvSpPr>
          <p:nvPr>
            <p:ph idx="1"/>
          </p:nvPr>
        </p:nvSpPr>
        <p:spPr/>
        <p:txBody>
          <a:bodyPr>
            <a:normAutofit lnSpcReduction="10000"/>
          </a:bodyPr>
          <a:lstStyle/>
          <a:p>
            <a:r>
              <a:rPr lang="cs-CZ" dirty="0"/>
              <a:t>Aktivní – dítě je přímo ohroženo násilím</a:t>
            </a:r>
          </a:p>
          <a:p>
            <a:r>
              <a:rPr lang="cs-CZ" dirty="0"/>
              <a:t>Pasivní – dítě poškozování v tělesní i psychické oblasti nedostatečným uspokojováním potřeb – hrubé. zanedbávání </a:t>
            </a:r>
          </a:p>
          <a:p>
            <a:r>
              <a:rPr lang="cs-CZ" dirty="0"/>
              <a:t>Formy CAN</a:t>
            </a:r>
          </a:p>
          <a:p>
            <a:pPr marL="0" indent="0">
              <a:buNone/>
            </a:pPr>
            <a:r>
              <a:rPr lang="cs-CZ" dirty="0"/>
              <a:t>Tělesné týrání a zanedbávání</a:t>
            </a:r>
          </a:p>
          <a:p>
            <a:pPr marL="0" indent="0">
              <a:buNone/>
            </a:pPr>
            <a:r>
              <a:rPr lang="cs-CZ" dirty="0"/>
              <a:t>Duševní a citové týrání</a:t>
            </a:r>
          </a:p>
          <a:p>
            <a:pPr marL="0" indent="0">
              <a:buNone/>
            </a:pPr>
            <a:r>
              <a:rPr lang="cs-CZ" dirty="0"/>
              <a:t>Sexuální zneužívání</a:t>
            </a:r>
          </a:p>
          <a:p>
            <a:pPr marL="0" indent="0">
              <a:buNone/>
            </a:pPr>
            <a:r>
              <a:rPr lang="cs-CZ" dirty="0"/>
              <a:t>Zvláštní formy CAN</a:t>
            </a:r>
          </a:p>
        </p:txBody>
      </p:sp>
    </p:spTree>
    <p:extLst>
      <p:ext uri="{BB962C8B-B14F-4D97-AF65-F5344CB8AC3E}">
        <p14:creationId xmlns:p14="http://schemas.microsoft.com/office/powerpoint/2010/main" val="163567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5802B8-B05E-1A6F-A9C1-CCF49EE09826}"/>
              </a:ext>
            </a:extLst>
          </p:cNvPr>
          <p:cNvSpPr>
            <a:spLocks noGrp="1"/>
          </p:cNvSpPr>
          <p:nvPr>
            <p:ph type="title"/>
          </p:nvPr>
        </p:nvSpPr>
        <p:spPr/>
        <p:txBody>
          <a:bodyPr/>
          <a:lstStyle/>
          <a:p>
            <a:r>
              <a:rPr lang="cs-CZ" dirty="0"/>
              <a:t>Pasivní týrání - zanedbávání</a:t>
            </a:r>
          </a:p>
        </p:txBody>
      </p:sp>
      <p:sp>
        <p:nvSpPr>
          <p:cNvPr id="3" name="Zástupný obsah 2">
            <a:extLst>
              <a:ext uri="{FF2B5EF4-FFF2-40B4-BE49-F238E27FC236}">
                <a16:creationId xmlns:a16="http://schemas.microsoft.com/office/drawing/2014/main" id="{7EDFA1C0-D711-3775-747C-75CE05EA480E}"/>
              </a:ext>
            </a:extLst>
          </p:cNvPr>
          <p:cNvSpPr>
            <a:spLocks noGrp="1"/>
          </p:cNvSpPr>
          <p:nvPr>
            <p:ph idx="1"/>
          </p:nvPr>
        </p:nvSpPr>
        <p:spPr/>
        <p:txBody>
          <a:bodyPr/>
          <a:lstStyle/>
          <a:p>
            <a:r>
              <a:rPr lang="cs-CZ" dirty="0"/>
              <a:t>Neprospívání, vitaminová/</a:t>
            </a:r>
            <a:r>
              <a:rPr lang="cs-CZ" dirty="0" err="1"/>
              <a:t>minerálová</a:t>
            </a:r>
            <a:r>
              <a:rPr lang="cs-CZ" dirty="0"/>
              <a:t> karence, zvýšená nemocnost</a:t>
            </a:r>
          </a:p>
          <a:p>
            <a:r>
              <a:rPr lang="cs-CZ" dirty="0"/>
              <a:t>Nerovnoměrnost PVM, pasivita, citová plochost, poruchy chování</a:t>
            </a:r>
          </a:p>
          <a:p>
            <a:r>
              <a:rPr lang="cs-CZ" dirty="0"/>
              <a:t>Dítě působí zanedbaně, je vyhladovělé, špinavé, často s poruchou chování</a:t>
            </a:r>
          </a:p>
          <a:p>
            <a:r>
              <a:rPr lang="cs-CZ" dirty="0"/>
              <a:t>Dítěti je odnímána strava a spánek</a:t>
            </a:r>
          </a:p>
          <a:p>
            <a:r>
              <a:rPr lang="cs-CZ" dirty="0"/>
              <a:t>Rodiče se vyhýbají zdravotní péči, nedostatky ve výchovné péči</a:t>
            </a:r>
          </a:p>
        </p:txBody>
      </p:sp>
    </p:spTree>
    <p:extLst>
      <p:ext uri="{BB962C8B-B14F-4D97-AF65-F5344CB8AC3E}">
        <p14:creationId xmlns:p14="http://schemas.microsoft.com/office/powerpoint/2010/main" val="357394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981E47-4EE3-4EE4-26DE-B624F69735F6}"/>
              </a:ext>
            </a:extLst>
          </p:cNvPr>
          <p:cNvSpPr>
            <a:spLocks noGrp="1"/>
          </p:cNvSpPr>
          <p:nvPr>
            <p:ph type="title"/>
          </p:nvPr>
        </p:nvSpPr>
        <p:spPr/>
        <p:txBody>
          <a:bodyPr/>
          <a:lstStyle/>
          <a:p>
            <a:r>
              <a:rPr lang="cs-CZ" dirty="0"/>
              <a:t>Tělesné týrání a zanedbávání</a:t>
            </a:r>
          </a:p>
        </p:txBody>
      </p:sp>
      <p:sp>
        <p:nvSpPr>
          <p:cNvPr id="3" name="Zástupný obsah 2">
            <a:extLst>
              <a:ext uri="{FF2B5EF4-FFF2-40B4-BE49-F238E27FC236}">
                <a16:creationId xmlns:a16="http://schemas.microsoft.com/office/drawing/2014/main" id="{E669FAC6-C92C-C926-81ED-DCC53C2739C6}"/>
              </a:ext>
            </a:extLst>
          </p:cNvPr>
          <p:cNvSpPr>
            <a:spLocks noGrp="1"/>
          </p:cNvSpPr>
          <p:nvPr>
            <p:ph idx="1"/>
          </p:nvPr>
        </p:nvSpPr>
        <p:spPr/>
        <p:txBody>
          <a:bodyPr>
            <a:normAutofit fontScale="85000" lnSpcReduction="10000"/>
          </a:bodyPr>
          <a:lstStyle/>
          <a:p>
            <a:r>
              <a:rPr lang="cs-CZ" dirty="0"/>
              <a:t>Jakýkoliv úder, jakékoliv intenzity, jakýmkoliv předmětem či rukou do hlavy</a:t>
            </a:r>
          </a:p>
          <a:p>
            <a:r>
              <a:rPr lang="cs-CZ" dirty="0"/>
              <a:t>Jakýkoliv úder, jakékoliv intenzity, jakýmkoliv předmětem na jiném místě</a:t>
            </a:r>
          </a:p>
          <a:p>
            <a:r>
              <a:rPr lang="cs-CZ" dirty="0"/>
              <a:t>Úder rukou výrazné intenzity zanechávající stopy</a:t>
            </a:r>
          </a:p>
          <a:p>
            <a:endParaRPr lang="cs-CZ" dirty="0"/>
          </a:p>
          <a:p>
            <a:pPr marL="0" indent="0">
              <a:buNone/>
            </a:pPr>
            <a:r>
              <a:rPr lang="cs-CZ" dirty="0"/>
              <a:t>Nutno odlišit fyzické týrání od úrazového děje</a:t>
            </a:r>
          </a:p>
          <a:p>
            <a:r>
              <a:rPr lang="cs-CZ" dirty="0"/>
              <a:t>Nepravděpodobný mechanismus, dlouhý časový interval mezi událostí a vyhledáním lékaře, opakované a časté „nehody“, rodiče často mění výpověď</a:t>
            </a:r>
          </a:p>
          <a:p>
            <a:pPr marL="0" indent="0">
              <a:buNone/>
            </a:pPr>
            <a:r>
              <a:rPr lang="cs-CZ" dirty="0"/>
              <a:t>Nutno odlišit onemocnění s lehčím vznikem známek násilí (leukémie, hemofilie, rachitida, </a:t>
            </a:r>
            <a:r>
              <a:rPr lang="cs-CZ" dirty="0" err="1"/>
              <a:t>osteogenesis</a:t>
            </a:r>
            <a:r>
              <a:rPr lang="cs-CZ" dirty="0"/>
              <a:t> </a:t>
            </a:r>
            <a:r>
              <a:rPr lang="cs-CZ" dirty="0" err="1"/>
              <a:t>imperfecta</a:t>
            </a:r>
            <a:r>
              <a:rPr lang="cs-CZ" dirty="0"/>
              <a:t>)</a:t>
            </a:r>
          </a:p>
        </p:txBody>
      </p:sp>
    </p:spTree>
    <p:extLst>
      <p:ext uri="{BB962C8B-B14F-4D97-AF65-F5344CB8AC3E}">
        <p14:creationId xmlns:p14="http://schemas.microsoft.com/office/powerpoint/2010/main" val="2339943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16B50B-0839-C5FC-9270-1A8A60EF27CB}"/>
              </a:ext>
            </a:extLst>
          </p:cNvPr>
          <p:cNvSpPr>
            <a:spLocks noGrp="1"/>
          </p:cNvSpPr>
          <p:nvPr>
            <p:ph type="title"/>
          </p:nvPr>
        </p:nvSpPr>
        <p:spPr/>
        <p:txBody>
          <a:bodyPr/>
          <a:lstStyle/>
          <a:p>
            <a:r>
              <a:rPr lang="cs-CZ" dirty="0"/>
              <a:t>Na co se zaměřit?</a:t>
            </a:r>
          </a:p>
        </p:txBody>
      </p:sp>
      <p:sp>
        <p:nvSpPr>
          <p:cNvPr id="3" name="Zástupný obsah 2">
            <a:extLst>
              <a:ext uri="{FF2B5EF4-FFF2-40B4-BE49-F238E27FC236}">
                <a16:creationId xmlns:a16="http://schemas.microsoft.com/office/drawing/2014/main" id="{4A53D4D5-AFF3-5A49-87C3-8D844A971473}"/>
              </a:ext>
            </a:extLst>
          </p:cNvPr>
          <p:cNvSpPr>
            <a:spLocks noGrp="1"/>
          </p:cNvSpPr>
          <p:nvPr>
            <p:ph idx="1"/>
          </p:nvPr>
        </p:nvSpPr>
        <p:spPr/>
        <p:txBody>
          <a:bodyPr>
            <a:normAutofit fontScale="92500" lnSpcReduction="20000"/>
          </a:bodyPr>
          <a:lstStyle/>
          <a:p>
            <a:r>
              <a:rPr lang="cs-CZ" dirty="0"/>
              <a:t>Poranění různého stáří</a:t>
            </a:r>
          </a:p>
          <a:p>
            <a:r>
              <a:rPr lang="cs-CZ" dirty="0"/>
              <a:t>Nediagnostikované, špatně zhojené i mnohočetné zlomeniny</a:t>
            </a:r>
          </a:p>
          <a:p>
            <a:r>
              <a:rPr lang="cs-CZ" dirty="0"/>
              <a:t>Opařeniny, specifické spáleniny, kruhovité podlitiny, strangulační rýhy</a:t>
            </a:r>
          </a:p>
          <a:p>
            <a:r>
              <a:rPr lang="cs-CZ" dirty="0"/>
              <a:t>Úmyslné intoxikace</a:t>
            </a:r>
          </a:p>
          <a:p>
            <a:r>
              <a:rPr lang="cs-CZ" dirty="0" err="1"/>
              <a:t>Shaken</a:t>
            </a:r>
            <a:r>
              <a:rPr lang="cs-CZ" dirty="0"/>
              <a:t> baby syndrom – způsobeno agresivním třesení dítěte</a:t>
            </a:r>
          </a:p>
          <a:p>
            <a:pPr marL="0" indent="0">
              <a:buNone/>
            </a:pPr>
            <a:r>
              <a:rPr lang="cs-CZ" dirty="0"/>
              <a:t>Sériové zlomeniny pažních kostí, poškození CNS (subdurální krvácení, krvácení do sítnice aj.)</a:t>
            </a:r>
          </a:p>
          <a:p>
            <a:pPr marL="0" indent="0">
              <a:buNone/>
            </a:pPr>
            <a:r>
              <a:rPr lang="cs-CZ" dirty="0"/>
              <a:t>Symptomy – extrémní neklid, dráždivost, spavost až apatie, bradykardie, zvracení, křeče, vyklenutí fontanely až smrt</a:t>
            </a:r>
          </a:p>
          <a:p>
            <a:endParaRPr lang="cs-CZ" dirty="0"/>
          </a:p>
        </p:txBody>
      </p:sp>
    </p:spTree>
    <p:extLst>
      <p:ext uri="{BB962C8B-B14F-4D97-AF65-F5344CB8AC3E}">
        <p14:creationId xmlns:p14="http://schemas.microsoft.com/office/powerpoint/2010/main" val="429205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322719-1898-A6B6-D87B-C74B1AC21B3A}"/>
              </a:ext>
            </a:extLst>
          </p:cNvPr>
          <p:cNvSpPr>
            <a:spLocks noGrp="1"/>
          </p:cNvSpPr>
          <p:nvPr>
            <p:ph type="title"/>
          </p:nvPr>
        </p:nvSpPr>
        <p:spPr/>
        <p:txBody>
          <a:bodyPr/>
          <a:lstStyle/>
          <a:p>
            <a:r>
              <a:rPr lang="cs-CZ" dirty="0"/>
              <a:t>Postup při podezření na CAN syndrom</a:t>
            </a:r>
          </a:p>
        </p:txBody>
      </p:sp>
      <p:sp>
        <p:nvSpPr>
          <p:cNvPr id="3" name="Zástupný obsah 2">
            <a:extLst>
              <a:ext uri="{FF2B5EF4-FFF2-40B4-BE49-F238E27FC236}">
                <a16:creationId xmlns:a16="http://schemas.microsoft.com/office/drawing/2014/main" id="{A08131F1-EDDA-CD56-9E61-222B9F94CC9A}"/>
              </a:ext>
            </a:extLst>
          </p:cNvPr>
          <p:cNvSpPr>
            <a:spLocks noGrp="1"/>
          </p:cNvSpPr>
          <p:nvPr>
            <p:ph idx="1"/>
          </p:nvPr>
        </p:nvSpPr>
        <p:spPr/>
        <p:txBody>
          <a:bodyPr/>
          <a:lstStyle/>
          <a:p>
            <a:r>
              <a:rPr lang="cs-CZ" dirty="0"/>
              <a:t>Hospitalizace dítěte i proti vůli rodičům, nelze negativní reverz</a:t>
            </a:r>
          </a:p>
          <a:p>
            <a:r>
              <a:rPr lang="cs-CZ" dirty="0"/>
              <a:t>Zahájení sociálního šetření</a:t>
            </a:r>
          </a:p>
          <a:p>
            <a:r>
              <a:rPr lang="cs-CZ" dirty="0"/>
              <a:t>Všichni zdravotníci mají zákonnou povinnost oznámit podezření ze spáchání trestného činu týrání nebo těžkého ublížení na zdraví bezodkladně státnímu zástupci nebo Policii ČR</a:t>
            </a:r>
          </a:p>
          <a:p>
            <a:pPr marL="0" indent="0">
              <a:buNone/>
            </a:pPr>
            <a:endParaRPr lang="cs-CZ" dirty="0"/>
          </a:p>
        </p:txBody>
      </p:sp>
    </p:spTree>
    <p:extLst>
      <p:ext uri="{BB962C8B-B14F-4D97-AF65-F5344CB8AC3E}">
        <p14:creationId xmlns:p14="http://schemas.microsoft.com/office/powerpoint/2010/main" val="3952377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C756C4-51F6-CD1F-F856-C06FACE5709C}"/>
              </a:ext>
            </a:extLst>
          </p:cNvPr>
          <p:cNvSpPr>
            <a:spLocks noGrp="1"/>
          </p:cNvSpPr>
          <p:nvPr>
            <p:ph type="title"/>
          </p:nvPr>
        </p:nvSpPr>
        <p:spPr/>
        <p:txBody>
          <a:bodyPr/>
          <a:lstStyle/>
          <a:p>
            <a:r>
              <a:rPr lang="cs-CZ" dirty="0"/>
              <a:t>Duševní a citové týrání</a:t>
            </a:r>
          </a:p>
        </p:txBody>
      </p:sp>
      <p:sp>
        <p:nvSpPr>
          <p:cNvPr id="3" name="Zástupný obsah 2">
            <a:extLst>
              <a:ext uri="{FF2B5EF4-FFF2-40B4-BE49-F238E27FC236}">
                <a16:creationId xmlns:a16="http://schemas.microsoft.com/office/drawing/2014/main" id="{D67C9937-389D-2832-00F7-C6D1DF78CF55}"/>
              </a:ext>
            </a:extLst>
          </p:cNvPr>
          <p:cNvSpPr>
            <a:spLocks noGrp="1"/>
          </p:cNvSpPr>
          <p:nvPr>
            <p:ph idx="1"/>
          </p:nvPr>
        </p:nvSpPr>
        <p:spPr/>
        <p:txBody>
          <a:bodyPr>
            <a:normAutofit fontScale="92500"/>
          </a:bodyPr>
          <a:lstStyle/>
          <a:p>
            <a:r>
              <a:rPr lang="cs-CZ" dirty="0"/>
              <a:t>Aktivní forma – nadávky, šikanování, ponižování</a:t>
            </a:r>
          </a:p>
          <a:p>
            <a:r>
              <a:rPr lang="cs-CZ" dirty="0"/>
              <a:t>Pasivní forma – ignorování, citový chlad vůči dítěti, izolace dítěte, citové vydírání, zde i nepřiměřené požadavky rodičů na výkon dítěte</a:t>
            </a:r>
          </a:p>
          <a:p>
            <a:pPr marL="0" indent="0">
              <a:buNone/>
            </a:pPr>
            <a:endParaRPr lang="cs-CZ" dirty="0"/>
          </a:p>
          <a:p>
            <a:pPr marL="0" indent="0">
              <a:buNone/>
            </a:pPr>
            <a:r>
              <a:rPr lang="cs-CZ" dirty="0"/>
              <a:t>Dítě – depresivně laděné, ustrašené, lítostivé, poruchy navazování kontaktu, někdy známky agrese vůči rodičům, psychosomatická onemocnění (bolesti hlavy, břicha, enuréza, </a:t>
            </a:r>
            <a:r>
              <a:rPr lang="cs-CZ" dirty="0" err="1"/>
              <a:t>enkopréza</a:t>
            </a:r>
            <a:r>
              <a:rPr lang="cs-CZ" dirty="0"/>
              <a:t>, zvracení), zhoršení prospěchu, drobná kriminalita, </a:t>
            </a:r>
            <a:r>
              <a:rPr lang="cs-CZ" dirty="0" err="1"/>
              <a:t>sociopatie</a:t>
            </a:r>
            <a:endParaRPr lang="cs-CZ" dirty="0"/>
          </a:p>
        </p:txBody>
      </p:sp>
    </p:spTree>
    <p:extLst>
      <p:ext uri="{BB962C8B-B14F-4D97-AF65-F5344CB8AC3E}">
        <p14:creationId xmlns:p14="http://schemas.microsoft.com/office/powerpoint/2010/main" val="2982246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CB5C2D-EE04-0EAF-6286-005EE386626A}"/>
              </a:ext>
            </a:extLst>
          </p:cNvPr>
          <p:cNvSpPr>
            <a:spLocks noGrp="1"/>
          </p:cNvSpPr>
          <p:nvPr>
            <p:ph type="title"/>
          </p:nvPr>
        </p:nvSpPr>
        <p:spPr/>
        <p:txBody>
          <a:bodyPr/>
          <a:lstStyle/>
          <a:p>
            <a:r>
              <a:rPr lang="cs-CZ" dirty="0"/>
              <a:t>Sexuální zneužívání</a:t>
            </a:r>
          </a:p>
        </p:txBody>
      </p:sp>
      <p:sp>
        <p:nvSpPr>
          <p:cNvPr id="3" name="Zástupný obsah 2">
            <a:extLst>
              <a:ext uri="{FF2B5EF4-FFF2-40B4-BE49-F238E27FC236}">
                <a16:creationId xmlns:a16="http://schemas.microsoft.com/office/drawing/2014/main" id="{A63F7F9B-A051-2D0C-0459-8E2353DF488E}"/>
              </a:ext>
            </a:extLst>
          </p:cNvPr>
          <p:cNvSpPr>
            <a:spLocks noGrp="1"/>
          </p:cNvSpPr>
          <p:nvPr>
            <p:ph idx="1"/>
          </p:nvPr>
        </p:nvSpPr>
        <p:spPr/>
        <p:txBody>
          <a:bodyPr>
            <a:normAutofit fontScale="77500" lnSpcReduction="20000"/>
          </a:bodyPr>
          <a:lstStyle/>
          <a:p>
            <a:r>
              <a:rPr lang="cs-CZ" dirty="0"/>
              <a:t>Těžko se odhaluje a prokazuje, oběti zneužívání tají, přizpůsobují se agresorovi, často výpověď odvolají</a:t>
            </a:r>
          </a:p>
          <a:p>
            <a:r>
              <a:rPr lang="cs-CZ" dirty="0"/>
              <a:t>Klasifikace kontaktních forem</a:t>
            </a:r>
          </a:p>
          <a:p>
            <a:pPr marL="0" indent="0">
              <a:buNone/>
            </a:pPr>
            <a:r>
              <a:rPr lang="cs-CZ" dirty="0"/>
              <a:t>1.Stupeň – dotyky na pohlavních orgánech</a:t>
            </a:r>
          </a:p>
          <a:p>
            <a:pPr marL="0" indent="0">
              <a:buNone/>
            </a:pPr>
            <a:r>
              <a:rPr lang="cs-CZ" dirty="0"/>
              <a:t>2.Stupeň – manipulace s pohlavními orgány</a:t>
            </a:r>
          </a:p>
          <a:p>
            <a:pPr marL="0" indent="0">
              <a:buNone/>
            </a:pPr>
            <a:r>
              <a:rPr lang="cs-CZ" dirty="0"/>
              <a:t>3.Stupeň – jakákoliv forma pohlavního styku</a:t>
            </a:r>
          </a:p>
          <a:p>
            <a:r>
              <a:rPr lang="cs-CZ" dirty="0"/>
              <a:t>Příznaky až při velmi hrubém zneužití – STD, hematomy, ragády genitálu, anální poranění, výtok z genitálu, gravidita nezletilé</a:t>
            </a:r>
          </a:p>
          <a:p>
            <a:r>
              <a:rPr lang="cs-CZ" dirty="0"/>
              <a:t>Nekontaktní formy – telefonické hovory/videa, konverzace se </a:t>
            </a:r>
            <a:r>
              <a:rPr lang="cs-CZ" dirty="0" err="1"/>
              <a:t>sex.tématikou</a:t>
            </a:r>
            <a:r>
              <a:rPr lang="cs-CZ" dirty="0"/>
              <a:t>, fetišismus, exhibicionismus</a:t>
            </a:r>
          </a:p>
          <a:p>
            <a:pPr marL="0" indent="0">
              <a:buNone/>
            </a:pPr>
            <a:r>
              <a:rPr lang="cs-CZ" dirty="0"/>
              <a:t>Následky – deprese, abúzus alkoholu/drog, suicidální chování, PPP, psychosomatické problémy, promiskuita</a:t>
            </a:r>
          </a:p>
          <a:p>
            <a:pPr marL="0" indent="0">
              <a:buNone/>
            </a:pPr>
            <a:endParaRPr lang="cs-CZ" dirty="0"/>
          </a:p>
        </p:txBody>
      </p:sp>
    </p:spTree>
    <p:extLst>
      <p:ext uri="{BB962C8B-B14F-4D97-AF65-F5344CB8AC3E}">
        <p14:creationId xmlns:p14="http://schemas.microsoft.com/office/powerpoint/2010/main" val="891400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82F2D7-493F-A06F-F438-253054B2755E}"/>
              </a:ext>
            </a:extLst>
          </p:cNvPr>
          <p:cNvSpPr>
            <a:spLocks noGrp="1"/>
          </p:cNvSpPr>
          <p:nvPr>
            <p:ph type="title"/>
          </p:nvPr>
        </p:nvSpPr>
        <p:spPr/>
        <p:txBody>
          <a:bodyPr/>
          <a:lstStyle/>
          <a:p>
            <a:r>
              <a:rPr lang="cs-CZ" dirty="0"/>
              <a:t>Zvláštní formy CAN</a:t>
            </a:r>
          </a:p>
        </p:txBody>
      </p:sp>
      <p:sp>
        <p:nvSpPr>
          <p:cNvPr id="3" name="Zástupný obsah 2">
            <a:extLst>
              <a:ext uri="{FF2B5EF4-FFF2-40B4-BE49-F238E27FC236}">
                <a16:creationId xmlns:a16="http://schemas.microsoft.com/office/drawing/2014/main" id="{4B3FCB79-B5D6-C715-BEC5-9D4ACA5E2FD3}"/>
              </a:ext>
            </a:extLst>
          </p:cNvPr>
          <p:cNvSpPr>
            <a:spLocks noGrp="1"/>
          </p:cNvSpPr>
          <p:nvPr>
            <p:ph idx="1"/>
          </p:nvPr>
        </p:nvSpPr>
        <p:spPr/>
        <p:txBody>
          <a:bodyPr/>
          <a:lstStyle/>
          <a:p>
            <a:r>
              <a:rPr lang="cs-CZ" dirty="0" err="1"/>
              <a:t>Munchhausen</a:t>
            </a:r>
            <a:r>
              <a:rPr lang="cs-CZ" dirty="0"/>
              <a:t> by </a:t>
            </a:r>
            <a:r>
              <a:rPr lang="cs-CZ" dirty="0" err="1"/>
              <a:t>proxy</a:t>
            </a:r>
            <a:r>
              <a:rPr lang="cs-CZ" dirty="0"/>
              <a:t> – rodiče si vymýšlejí nebo předstírají příznaky a onemocnění dítěte – nechají dítě podrobovat se vyšetření léčbě, </a:t>
            </a:r>
            <a:r>
              <a:rPr lang="cs-CZ" dirty="0" err="1"/>
              <a:t>vč.invazí</a:t>
            </a:r>
            <a:endParaRPr lang="cs-CZ" dirty="0"/>
          </a:p>
          <a:p>
            <a:r>
              <a:rPr lang="cs-CZ" dirty="0"/>
              <a:t>Sekundární viktimizace – druhotné poškozování dítěte např. nevhodným vyšetřováním týrání, opakovaných vyslýcháním aj.</a:t>
            </a:r>
          </a:p>
        </p:txBody>
      </p:sp>
    </p:spTree>
    <p:extLst>
      <p:ext uri="{BB962C8B-B14F-4D97-AF65-F5344CB8AC3E}">
        <p14:creationId xmlns:p14="http://schemas.microsoft.com/office/powerpoint/2010/main" val="1179910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7362C6-0A64-8744-8750-8AE87697B927}"/>
              </a:ext>
            </a:extLst>
          </p:cNvPr>
          <p:cNvSpPr>
            <a:spLocks noGrp="1"/>
          </p:cNvSpPr>
          <p:nvPr>
            <p:ph type="title"/>
          </p:nvPr>
        </p:nvSpPr>
        <p:spPr/>
        <p:txBody>
          <a:bodyPr>
            <a:normAutofit fontScale="90000"/>
          </a:bodyPr>
          <a:lstStyle/>
          <a:p>
            <a:r>
              <a:rPr lang="cs-CZ" dirty="0"/>
              <a:t>SIDS – </a:t>
            </a:r>
            <a:r>
              <a:rPr lang="cs-CZ" dirty="0" err="1"/>
              <a:t>sudden</a:t>
            </a:r>
            <a:r>
              <a:rPr lang="cs-CZ" dirty="0"/>
              <a:t> infant </a:t>
            </a:r>
            <a:r>
              <a:rPr lang="cs-CZ" dirty="0" err="1"/>
              <a:t>death</a:t>
            </a:r>
            <a:r>
              <a:rPr lang="cs-CZ" dirty="0"/>
              <a:t> syndrome – syndrom náhlého úmrtí kojence</a:t>
            </a:r>
          </a:p>
        </p:txBody>
      </p:sp>
      <p:sp>
        <p:nvSpPr>
          <p:cNvPr id="3" name="Zástupný obsah 2">
            <a:extLst>
              <a:ext uri="{FF2B5EF4-FFF2-40B4-BE49-F238E27FC236}">
                <a16:creationId xmlns:a16="http://schemas.microsoft.com/office/drawing/2014/main" id="{F15C719A-D9C4-CAF0-AA8D-4E255F0B0F2D}"/>
              </a:ext>
            </a:extLst>
          </p:cNvPr>
          <p:cNvSpPr>
            <a:spLocks noGrp="1"/>
          </p:cNvSpPr>
          <p:nvPr>
            <p:ph idx="1"/>
          </p:nvPr>
        </p:nvSpPr>
        <p:spPr/>
        <p:txBody>
          <a:bodyPr>
            <a:normAutofit fontScale="85000" lnSpcReduction="10000"/>
          </a:bodyPr>
          <a:lstStyle/>
          <a:p>
            <a:r>
              <a:rPr lang="cs-CZ" dirty="0"/>
              <a:t>Stav, kdy do té doby zdravý novorozenec či kojenec je nalezen bez známek života a příčinu úmrtí neobjasní ani pitva</a:t>
            </a:r>
          </a:p>
          <a:p>
            <a:r>
              <a:rPr lang="cs-CZ" dirty="0"/>
              <a:t>1/1000 živě narozených dětí (hlavně do 6 měsíců), častěji chlapci</a:t>
            </a:r>
          </a:p>
          <a:p>
            <a:r>
              <a:rPr lang="cs-CZ" dirty="0"/>
              <a:t>RF – kouření matky v těhotenství a po porodu, kouření v rodině, časné zavádění umělé výživy, ukládání dítěte ke spánku v jiném pokoji, ukládání dítěte ke spánku do stejného lůžka, kde spí rodiče, poloha na břiše, nízký věk matky, častá těhotenství matky, absence prenatální péče, nízká porodní hmotnost nebo nedonošené děti, sourozenci se SIDS, perinatální asfyxie</a:t>
            </a:r>
          </a:p>
          <a:p>
            <a:r>
              <a:rPr lang="cs-CZ" dirty="0"/>
              <a:t>Prevence – nekuřácké prostředí, poloha na zádech při spaní, žádné peřinky/polštáře, postýlka v ložnici rodičů, teplota do 18</a:t>
            </a:r>
            <a:r>
              <a:rPr lang="cs-CZ" b="0" i="0" u="none" strike="noStrike" dirty="0">
                <a:effectLst/>
              </a:rPr>
              <a:t>°C, kojení do 6 měsíců, dudlík do 1 roku</a:t>
            </a:r>
          </a:p>
          <a:p>
            <a:pPr marL="0" indent="0">
              <a:buNone/>
            </a:pPr>
            <a:endParaRPr lang="cs-CZ" b="0" i="0" u="none" strike="noStrike" dirty="0">
              <a:solidFill>
                <a:srgbClr val="444444"/>
              </a:solidFill>
              <a:effectLst/>
              <a:latin typeface="Ubuntu" panose="020F0502020204030204" pitchFamily="34" charset="0"/>
            </a:endParaRPr>
          </a:p>
          <a:p>
            <a:endParaRPr lang="cs-CZ" dirty="0"/>
          </a:p>
        </p:txBody>
      </p:sp>
    </p:spTree>
    <p:extLst>
      <p:ext uri="{BB962C8B-B14F-4D97-AF65-F5344CB8AC3E}">
        <p14:creationId xmlns:p14="http://schemas.microsoft.com/office/powerpoint/2010/main" val="2375698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AA63D9-804A-1F11-ED5C-C651D1BFCC10}"/>
              </a:ext>
            </a:extLst>
          </p:cNvPr>
          <p:cNvSpPr>
            <a:spLocks noGrp="1"/>
          </p:cNvSpPr>
          <p:nvPr>
            <p:ph type="title"/>
          </p:nvPr>
        </p:nvSpPr>
        <p:spPr/>
        <p:txBody>
          <a:bodyPr/>
          <a:lstStyle/>
          <a:p>
            <a:r>
              <a:rPr lang="cs-CZ" dirty="0"/>
              <a:t>Novorozenecké období 1.-28.den života</a:t>
            </a:r>
          </a:p>
        </p:txBody>
      </p:sp>
      <p:sp>
        <p:nvSpPr>
          <p:cNvPr id="3" name="Zástupný obsah 2">
            <a:extLst>
              <a:ext uri="{FF2B5EF4-FFF2-40B4-BE49-F238E27FC236}">
                <a16:creationId xmlns:a16="http://schemas.microsoft.com/office/drawing/2014/main" id="{E717B2D6-AE60-B177-CC7E-692B9F6F414A}"/>
              </a:ext>
            </a:extLst>
          </p:cNvPr>
          <p:cNvSpPr>
            <a:spLocks noGrp="1"/>
          </p:cNvSpPr>
          <p:nvPr>
            <p:ph idx="1"/>
          </p:nvPr>
        </p:nvSpPr>
        <p:spPr/>
        <p:txBody>
          <a:bodyPr/>
          <a:lstStyle/>
          <a:p>
            <a:r>
              <a:rPr lang="cs-CZ" dirty="0"/>
              <a:t>Období adaptace na mimoděložní podmínky a období nejvyšší mortality – 1,3</a:t>
            </a:r>
            <a:r>
              <a:rPr lang="cs-CZ" i="0" u="none" strike="noStrike" dirty="0">
                <a:solidFill>
                  <a:srgbClr val="202124"/>
                </a:solidFill>
                <a:effectLst/>
                <a:latin typeface="arial" panose="020B0604020202020204" pitchFamily="34" charset="0"/>
              </a:rPr>
              <a:t>‰</a:t>
            </a:r>
          </a:p>
          <a:p>
            <a:r>
              <a:rPr lang="cs-CZ" dirty="0"/>
              <a:t>VVV</a:t>
            </a:r>
          </a:p>
          <a:p>
            <a:r>
              <a:rPr lang="cs-CZ" dirty="0"/>
              <a:t>Následky perinatální patologie – asfyxie a infekce z porodních cest</a:t>
            </a:r>
          </a:p>
          <a:p>
            <a:r>
              <a:rPr lang="cs-CZ" dirty="0"/>
              <a:t>Pokračování intrauterinních patologických stavů (infekce)</a:t>
            </a:r>
          </a:p>
          <a:p>
            <a:r>
              <a:rPr lang="cs-CZ" dirty="0"/>
              <a:t>Tendence ke generalizaci infekcí (nezralý imunitní systém)</a:t>
            </a:r>
          </a:p>
        </p:txBody>
      </p:sp>
    </p:spTree>
    <p:extLst>
      <p:ext uri="{BB962C8B-B14F-4D97-AF65-F5344CB8AC3E}">
        <p14:creationId xmlns:p14="http://schemas.microsoft.com/office/powerpoint/2010/main" val="1106029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D76F86-C124-4AFA-ABB3-AB623F5CFEAC}"/>
              </a:ext>
            </a:extLst>
          </p:cNvPr>
          <p:cNvSpPr>
            <a:spLocks noGrp="1"/>
          </p:cNvSpPr>
          <p:nvPr>
            <p:ph type="title"/>
          </p:nvPr>
        </p:nvSpPr>
        <p:spPr/>
        <p:txBody>
          <a:bodyPr/>
          <a:lstStyle/>
          <a:p>
            <a:r>
              <a:rPr lang="cs-CZ" dirty="0"/>
              <a:t>Úvod do neonatologie</a:t>
            </a:r>
          </a:p>
        </p:txBody>
      </p:sp>
      <p:sp>
        <p:nvSpPr>
          <p:cNvPr id="3" name="Zástupný obsah 2">
            <a:extLst>
              <a:ext uri="{FF2B5EF4-FFF2-40B4-BE49-F238E27FC236}">
                <a16:creationId xmlns:a16="http://schemas.microsoft.com/office/drawing/2014/main" id="{061A92A9-C2F6-4512-9886-E74A0868FEEC}"/>
              </a:ext>
            </a:extLst>
          </p:cNvPr>
          <p:cNvSpPr>
            <a:spLocks noGrp="1"/>
          </p:cNvSpPr>
          <p:nvPr>
            <p:ph idx="1"/>
          </p:nvPr>
        </p:nvSpPr>
        <p:spPr/>
        <p:txBody>
          <a:bodyPr/>
          <a:lstStyle/>
          <a:p>
            <a:r>
              <a:rPr lang="cs-CZ" dirty="0"/>
              <a:t>Gestační věk – doba od koncepce (početí) - udává se v ukončených týdnech + dnech (př.36+4)</a:t>
            </a:r>
          </a:p>
          <a:p>
            <a:r>
              <a:rPr lang="cs-CZ" dirty="0" err="1"/>
              <a:t>Postkoncepční</a:t>
            </a:r>
            <a:r>
              <a:rPr lang="cs-CZ" dirty="0"/>
              <a:t> věk – používá se u předčasně narozených, součet gestačního + chronologického věku</a:t>
            </a:r>
          </a:p>
          <a:p>
            <a:r>
              <a:rPr lang="cs-CZ" dirty="0"/>
              <a:t>Donošené dítě - 38+0 – 41+6</a:t>
            </a:r>
          </a:p>
          <a:p>
            <a:r>
              <a:rPr lang="cs-CZ" dirty="0"/>
              <a:t>Nedonošené – vše do 37+6 </a:t>
            </a:r>
          </a:p>
          <a:p>
            <a:r>
              <a:rPr lang="cs-CZ"/>
              <a:t>Přenášené </a:t>
            </a:r>
            <a:r>
              <a:rPr lang="cs-CZ" dirty="0"/>
              <a:t>– nad 42+0</a:t>
            </a:r>
          </a:p>
        </p:txBody>
      </p:sp>
    </p:spTree>
    <p:extLst>
      <p:ext uri="{BB962C8B-B14F-4D97-AF65-F5344CB8AC3E}">
        <p14:creationId xmlns:p14="http://schemas.microsoft.com/office/powerpoint/2010/main" val="3349827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58BB0E-C92B-4665-920D-2F5CF562D77F}"/>
              </a:ext>
            </a:extLst>
          </p:cNvPr>
          <p:cNvSpPr>
            <a:spLocks noGrp="1"/>
          </p:cNvSpPr>
          <p:nvPr>
            <p:ph type="title"/>
          </p:nvPr>
        </p:nvSpPr>
        <p:spPr/>
        <p:txBody>
          <a:bodyPr/>
          <a:lstStyle/>
          <a:p>
            <a:r>
              <a:rPr lang="cs-CZ" dirty="0"/>
              <a:t>Porodní hmotnost</a:t>
            </a:r>
          </a:p>
        </p:txBody>
      </p:sp>
      <p:sp>
        <p:nvSpPr>
          <p:cNvPr id="3" name="Zástupný obsah 2">
            <a:extLst>
              <a:ext uri="{FF2B5EF4-FFF2-40B4-BE49-F238E27FC236}">
                <a16:creationId xmlns:a16="http://schemas.microsoft.com/office/drawing/2014/main" id="{E82CBC15-7F3A-4322-85B8-8324D4249128}"/>
              </a:ext>
            </a:extLst>
          </p:cNvPr>
          <p:cNvSpPr>
            <a:spLocks noGrp="1"/>
          </p:cNvSpPr>
          <p:nvPr>
            <p:ph idx="1"/>
          </p:nvPr>
        </p:nvSpPr>
        <p:spPr/>
        <p:txBody>
          <a:bodyPr/>
          <a:lstStyle/>
          <a:p>
            <a:r>
              <a:rPr lang="cs-CZ" dirty="0"/>
              <a:t>Norma 2500-4200g</a:t>
            </a:r>
          </a:p>
          <a:p>
            <a:r>
              <a:rPr lang="cs-CZ" dirty="0"/>
              <a:t>Nízká porodní hmotnost – pod 2500g – LBW</a:t>
            </a:r>
          </a:p>
          <a:p>
            <a:r>
              <a:rPr lang="cs-CZ" dirty="0"/>
              <a:t>Velmi nízká porodní hmotnost – pod 1500g – VLBW</a:t>
            </a:r>
          </a:p>
          <a:p>
            <a:r>
              <a:rPr lang="cs-CZ" dirty="0"/>
              <a:t>Extrémně nízká porodní hmotnost – pod 1000g - ELBW</a:t>
            </a:r>
          </a:p>
        </p:txBody>
      </p:sp>
    </p:spTree>
    <p:extLst>
      <p:ext uri="{BB962C8B-B14F-4D97-AF65-F5344CB8AC3E}">
        <p14:creationId xmlns:p14="http://schemas.microsoft.com/office/powerpoint/2010/main" val="1322312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7C9B7D-61E1-42B0-AFEF-6F3B605DEC6F}"/>
              </a:ext>
            </a:extLst>
          </p:cNvPr>
          <p:cNvSpPr>
            <a:spLocks noGrp="1"/>
          </p:cNvSpPr>
          <p:nvPr>
            <p:ph type="title"/>
          </p:nvPr>
        </p:nvSpPr>
        <p:spPr/>
        <p:txBody>
          <a:bodyPr>
            <a:normAutofit fontScale="90000"/>
          </a:bodyPr>
          <a:lstStyle/>
          <a:p>
            <a:r>
              <a:rPr lang="cs-CZ" dirty="0"/>
              <a:t>Klasifikace dle vztahu porodní hmotnosti a gestačního věku</a:t>
            </a:r>
          </a:p>
        </p:txBody>
      </p:sp>
      <p:sp>
        <p:nvSpPr>
          <p:cNvPr id="3" name="Zástupný obsah 2">
            <a:extLst>
              <a:ext uri="{FF2B5EF4-FFF2-40B4-BE49-F238E27FC236}">
                <a16:creationId xmlns:a16="http://schemas.microsoft.com/office/drawing/2014/main" id="{0B4F5034-7BED-4EE3-85F1-2CBFF62627FB}"/>
              </a:ext>
            </a:extLst>
          </p:cNvPr>
          <p:cNvSpPr>
            <a:spLocks noGrp="1"/>
          </p:cNvSpPr>
          <p:nvPr>
            <p:ph idx="1"/>
          </p:nvPr>
        </p:nvSpPr>
        <p:spPr/>
        <p:txBody>
          <a:bodyPr>
            <a:normAutofit lnSpcReduction="10000"/>
          </a:bodyPr>
          <a:lstStyle/>
          <a:p>
            <a:r>
              <a:rPr lang="cs-CZ" dirty="0" err="1"/>
              <a:t>Eutrof</a:t>
            </a:r>
            <a:r>
              <a:rPr lang="cs-CZ" dirty="0"/>
              <a:t> – porodní hmotnost přiměřená gestačnímu věku</a:t>
            </a:r>
          </a:p>
          <a:p>
            <a:r>
              <a:rPr lang="cs-CZ" dirty="0" err="1"/>
              <a:t>Hypotrof</a:t>
            </a:r>
            <a:r>
              <a:rPr lang="cs-CZ" dirty="0"/>
              <a:t> – porodní hmotnost je nižší než by odpovídalo gestačnímu věku</a:t>
            </a:r>
          </a:p>
          <a:p>
            <a:r>
              <a:rPr lang="cs-CZ" dirty="0" err="1"/>
              <a:t>Hypertrof</a:t>
            </a:r>
            <a:r>
              <a:rPr lang="cs-CZ" dirty="0"/>
              <a:t> – porodní hmotnost je větší než by odpovídalo gestačnímu věku</a:t>
            </a:r>
          </a:p>
          <a:p>
            <a:pPr marL="0" indent="0">
              <a:buNone/>
            </a:pPr>
            <a:endParaRPr lang="cs-CZ" dirty="0"/>
          </a:p>
          <a:p>
            <a:pPr marL="0" indent="0">
              <a:buNone/>
            </a:pPr>
            <a:r>
              <a:rPr lang="cs-CZ" dirty="0"/>
              <a:t>Fyziologický novorozenec je tedy donošený, </a:t>
            </a:r>
            <a:r>
              <a:rPr lang="cs-CZ" dirty="0" err="1"/>
              <a:t>eutrofický</a:t>
            </a:r>
            <a:r>
              <a:rPr lang="cs-CZ" dirty="0"/>
              <a:t>/</a:t>
            </a:r>
            <a:r>
              <a:rPr lang="cs-CZ" dirty="0" err="1"/>
              <a:t>normotrofický</a:t>
            </a:r>
            <a:r>
              <a:rPr lang="cs-CZ" dirty="0"/>
              <a:t> s normálním průběhem, poporodní adaptace</a:t>
            </a:r>
          </a:p>
        </p:txBody>
      </p:sp>
    </p:spTree>
    <p:extLst>
      <p:ext uri="{BB962C8B-B14F-4D97-AF65-F5344CB8AC3E}">
        <p14:creationId xmlns:p14="http://schemas.microsoft.com/office/powerpoint/2010/main" val="1087804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D5E611-D75C-4FF2-A27D-2E023A03B7F3}"/>
              </a:ext>
            </a:extLst>
          </p:cNvPr>
          <p:cNvSpPr>
            <a:spLocks noGrp="1"/>
          </p:cNvSpPr>
          <p:nvPr>
            <p:ph type="title"/>
          </p:nvPr>
        </p:nvSpPr>
        <p:spPr/>
        <p:txBody>
          <a:bodyPr/>
          <a:lstStyle/>
          <a:p>
            <a:r>
              <a:rPr lang="cs-CZ" dirty="0"/>
              <a:t>Porod</a:t>
            </a:r>
          </a:p>
        </p:txBody>
      </p:sp>
      <p:sp>
        <p:nvSpPr>
          <p:cNvPr id="3" name="Zástupný obsah 2">
            <a:extLst>
              <a:ext uri="{FF2B5EF4-FFF2-40B4-BE49-F238E27FC236}">
                <a16:creationId xmlns:a16="http://schemas.microsoft.com/office/drawing/2014/main" id="{B807D6DA-7007-4615-8F6D-15BEC2F1F85A}"/>
              </a:ext>
            </a:extLst>
          </p:cNvPr>
          <p:cNvSpPr>
            <a:spLocks noGrp="1"/>
          </p:cNvSpPr>
          <p:nvPr>
            <p:ph idx="1"/>
          </p:nvPr>
        </p:nvSpPr>
        <p:spPr/>
        <p:txBody>
          <a:bodyPr/>
          <a:lstStyle/>
          <a:p>
            <a:r>
              <a:rPr lang="cs-CZ" dirty="0"/>
              <a:t>Spontánní – záhlavím / koncem pánevním</a:t>
            </a:r>
          </a:p>
          <a:p>
            <a:r>
              <a:rPr lang="cs-CZ" dirty="0"/>
              <a:t>Císařským řezem – 5-20 % (v perinatologických centrech více)</a:t>
            </a:r>
          </a:p>
          <a:p>
            <a:r>
              <a:rPr lang="cs-CZ" dirty="0"/>
              <a:t>Instrumentální porod – VEX/kleště</a:t>
            </a:r>
          </a:p>
          <a:p>
            <a:endParaRPr lang="cs-CZ" dirty="0"/>
          </a:p>
          <a:p>
            <a:r>
              <a:rPr lang="cs-CZ" dirty="0"/>
              <a:t>Vždy odběr z pupečníku (2 artérie + 1 véna) – ABR, syfilis </a:t>
            </a:r>
            <a:r>
              <a:rPr lang="cs-CZ" dirty="0" err="1"/>
              <a:t>screening</a:t>
            </a:r>
            <a:r>
              <a:rPr lang="cs-CZ" dirty="0"/>
              <a:t>, </a:t>
            </a:r>
            <a:r>
              <a:rPr lang="cs-CZ" dirty="0" err="1"/>
              <a:t>ev</a:t>
            </a:r>
            <a:r>
              <a:rPr lang="cs-CZ" dirty="0"/>
              <a:t>. krevní skupina dítěte (v případě, že má matka krevní skupinu 0 či je </a:t>
            </a:r>
            <a:r>
              <a:rPr lang="cs-CZ" dirty="0" err="1"/>
              <a:t>Rh</a:t>
            </a:r>
            <a:r>
              <a:rPr lang="cs-CZ" dirty="0"/>
              <a:t> </a:t>
            </a:r>
            <a:r>
              <a:rPr lang="cs-CZ" dirty="0" err="1"/>
              <a:t>neg</a:t>
            </a:r>
            <a:r>
              <a:rPr lang="cs-CZ" dirty="0"/>
              <a:t>.)</a:t>
            </a:r>
          </a:p>
          <a:p>
            <a:pPr marL="0" indent="0">
              <a:buNone/>
            </a:pPr>
            <a:endParaRPr lang="cs-CZ" dirty="0"/>
          </a:p>
        </p:txBody>
      </p:sp>
    </p:spTree>
    <p:extLst>
      <p:ext uri="{BB962C8B-B14F-4D97-AF65-F5344CB8AC3E}">
        <p14:creationId xmlns:p14="http://schemas.microsoft.com/office/powerpoint/2010/main" val="2136687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B7DDBA-8881-4B41-9243-6592D8661180}"/>
              </a:ext>
            </a:extLst>
          </p:cNvPr>
          <p:cNvSpPr>
            <a:spLocks noGrp="1"/>
          </p:cNvSpPr>
          <p:nvPr>
            <p:ph type="title"/>
          </p:nvPr>
        </p:nvSpPr>
        <p:spPr/>
        <p:txBody>
          <a:bodyPr/>
          <a:lstStyle/>
          <a:p>
            <a:r>
              <a:rPr lang="cs-CZ" dirty="0"/>
              <a:t>Poporodní adaptace</a:t>
            </a:r>
          </a:p>
        </p:txBody>
      </p:sp>
      <p:sp>
        <p:nvSpPr>
          <p:cNvPr id="3" name="Zástupný obsah 2">
            <a:extLst>
              <a:ext uri="{FF2B5EF4-FFF2-40B4-BE49-F238E27FC236}">
                <a16:creationId xmlns:a16="http://schemas.microsoft.com/office/drawing/2014/main" id="{7647F1FF-3114-4E9A-AA8B-C5701474CF4A}"/>
              </a:ext>
            </a:extLst>
          </p:cNvPr>
          <p:cNvSpPr>
            <a:spLocks noGrp="1"/>
          </p:cNvSpPr>
          <p:nvPr>
            <p:ph idx="1"/>
          </p:nvPr>
        </p:nvSpPr>
        <p:spPr/>
        <p:txBody>
          <a:bodyPr>
            <a:normAutofit fontScale="77500" lnSpcReduction="20000"/>
          </a:bodyPr>
          <a:lstStyle/>
          <a:p>
            <a:r>
              <a:rPr lang="cs-CZ" dirty="0"/>
              <a:t>ve fetálním období jsou plíce kolabované a kyslík do organismu přichází placentárním oběhem</a:t>
            </a:r>
          </a:p>
          <a:p>
            <a:r>
              <a:rPr lang="cs-CZ" dirty="0"/>
              <a:t>Porodem je přerušen placentární oběh, nástup spontánního pravidelného dýchání</a:t>
            </a:r>
          </a:p>
          <a:p>
            <a:r>
              <a:rPr lang="cs-CZ" dirty="0"/>
              <a:t>Do rozepjatých plic proniká vzduch a kapiláry se plní kyslíkem</a:t>
            </a:r>
          </a:p>
          <a:p>
            <a:r>
              <a:rPr lang="cs-CZ" dirty="0"/>
              <a:t>Tzn. Novorozenec se rodí obvykle s akrocyanózou, po zahájení dýchání ustupuje, barva se mění na růžovou</a:t>
            </a:r>
          </a:p>
          <a:p>
            <a:r>
              <a:rPr lang="cs-CZ" dirty="0"/>
              <a:t>Smolka (</a:t>
            </a:r>
            <a:r>
              <a:rPr lang="cs-CZ" dirty="0" err="1"/>
              <a:t>mekonium</a:t>
            </a:r>
            <a:r>
              <a:rPr lang="cs-CZ" dirty="0"/>
              <a:t>) – střevní </a:t>
            </a:r>
            <a:r>
              <a:rPr lang="cs-CZ" dirty="0" err="1"/>
              <a:t>epitelie</a:t>
            </a:r>
            <a:r>
              <a:rPr lang="cs-CZ" dirty="0"/>
              <a:t>, spolykaná plodová voda – první stolice – nejpozději do 48hod po porodu, jinak CAVE obstrukce GIT</a:t>
            </a:r>
          </a:p>
          <a:p>
            <a:r>
              <a:rPr lang="cs-CZ" dirty="0"/>
              <a:t>Nález smolky v plodové vodě – patologie – známka </a:t>
            </a:r>
            <a:r>
              <a:rPr lang="cs-CZ" dirty="0" err="1"/>
              <a:t>intrauterinní</a:t>
            </a:r>
            <a:r>
              <a:rPr lang="cs-CZ" dirty="0"/>
              <a:t> hypoxie plodu!</a:t>
            </a:r>
          </a:p>
          <a:p>
            <a:r>
              <a:rPr lang="cs-CZ" dirty="0"/>
              <a:t>První mikce – často již na porodním sále, nutno do 24hod po porodu</a:t>
            </a:r>
          </a:p>
          <a:p>
            <a:endParaRPr lang="cs-CZ" dirty="0"/>
          </a:p>
        </p:txBody>
      </p:sp>
    </p:spTree>
    <p:extLst>
      <p:ext uri="{BB962C8B-B14F-4D97-AF65-F5344CB8AC3E}">
        <p14:creationId xmlns:p14="http://schemas.microsoft.com/office/powerpoint/2010/main" val="3817955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30571" t="6858" r="31475" b="8529"/>
          <a:stretch>
            <a:fillRect/>
          </a:stretch>
        </p:blipFill>
        <p:spPr bwMode="auto">
          <a:xfrm>
            <a:off x="685993" y="609600"/>
            <a:ext cx="3841052" cy="5148000"/>
          </a:xfrm>
          <a:prstGeom prst="rect">
            <a:avLst/>
          </a:prstGeom>
          <a:noFill/>
          <a:ln w="9525">
            <a:noFill/>
            <a:miter lim="800000"/>
            <a:headEnd/>
            <a:tailEnd/>
          </a:ln>
        </p:spPr>
      </p:pic>
      <p:pic>
        <p:nvPicPr>
          <p:cNvPr id="5" name="Obrázek 4" descr="photo-newborn-acrocyanosis-pediatrics-clinical-original.jpeg"/>
          <p:cNvPicPr>
            <a:picLocks noChangeAspect="1"/>
          </p:cNvPicPr>
          <p:nvPr/>
        </p:nvPicPr>
        <p:blipFill>
          <a:blip r:embed="rId3"/>
          <a:stretch>
            <a:fillRect/>
          </a:stretch>
        </p:blipFill>
        <p:spPr>
          <a:xfrm>
            <a:off x="5822296" y="1302684"/>
            <a:ext cx="5191125" cy="4019550"/>
          </a:xfrm>
          <a:prstGeom prst="rect">
            <a:avLst/>
          </a:prstGeom>
        </p:spPr>
      </p:pic>
      <p:sp>
        <p:nvSpPr>
          <p:cNvPr id="6" name="TextovéPole 5"/>
          <p:cNvSpPr txBox="1"/>
          <p:nvPr/>
        </p:nvSpPr>
        <p:spPr>
          <a:xfrm>
            <a:off x="770965" y="116541"/>
            <a:ext cx="3666564" cy="369332"/>
          </a:xfrm>
          <a:prstGeom prst="rect">
            <a:avLst/>
          </a:prstGeom>
          <a:noFill/>
        </p:spPr>
        <p:txBody>
          <a:bodyPr wrap="square" rtlCol="0">
            <a:spAutoFit/>
          </a:bodyPr>
          <a:lstStyle/>
          <a:p>
            <a:r>
              <a:rPr lang="cs-CZ" dirty="0"/>
              <a:t>Smolka</a:t>
            </a:r>
          </a:p>
        </p:txBody>
      </p:sp>
      <p:sp>
        <p:nvSpPr>
          <p:cNvPr id="7" name="TextovéPole 6"/>
          <p:cNvSpPr txBox="1"/>
          <p:nvPr/>
        </p:nvSpPr>
        <p:spPr>
          <a:xfrm>
            <a:off x="690283" y="5853953"/>
            <a:ext cx="3854823" cy="246221"/>
          </a:xfrm>
          <a:prstGeom prst="rect">
            <a:avLst/>
          </a:prstGeom>
          <a:noFill/>
        </p:spPr>
        <p:txBody>
          <a:bodyPr wrap="square" rtlCol="0">
            <a:spAutoFit/>
          </a:bodyPr>
          <a:lstStyle/>
          <a:p>
            <a:r>
              <a:rPr lang="cs-CZ" sz="1000" dirty="0">
                <a:solidFill>
                  <a:schemeClr val="bg1">
                    <a:lumMod val="85000"/>
                  </a:schemeClr>
                </a:solidFill>
              </a:rPr>
              <a:t>https://cs.wikipedia.org/wiki/Smolka</a:t>
            </a:r>
          </a:p>
        </p:txBody>
      </p:sp>
      <p:sp>
        <p:nvSpPr>
          <p:cNvPr id="8" name="TextovéPole 7"/>
          <p:cNvSpPr txBox="1"/>
          <p:nvPr/>
        </p:nvSpPr>
        <p:spPr>
          <a:xfrm>
            <a:off x="6302188" y="681318"/>
            <a:ext cx="4195483" cy="369332"/>
          </a:xfrm>
          <a:prstGeom prst="rect">
            <a:avLst/>
          </a:prstGeom>
          <a:noFill/>
        </p:spPr>
        <p:txBody>
          <a:bodyPr wrap="square" rtlCol="0">
            <a:spAutoFit/>
          </a:bodyPr>
          <a:lstStyle/>
          <a:p>
            <a:r>
              <a:rPr lang="cs-CZ" dirty="0"/>
              <a:t>Akrocyanóza</a:t>
            </a:r>
          </a:p>
        </p:txBody>
      </p:sp>
      <p:sp>
        <p:nvSpPr>
          <p:cNvPr id="9" name="TextovéPole 8"/>
          <p:cNvSpPr txBox="1"/>
          <p:nvPr/>
        </p:nvSpPr>
        <p:spPr>
          <a:xfrm>
            <a:off x="5800165" y="5369859"/>
            <a:ext cx="5190564" cy="246221"/>
          </a:xfrm>
          <a:prstGeom prst="rect">
            <a:avLst/>
          </a:prstGeom>
          <a:noFill/>
        </p:spPr>
        <p:txBody>
          <a:bodyPr wrap="square" rtlCol="0">
            <a:spAutoFit/>
          </a:bodyPr>
          <a:lstStyle/>
          <a:p>
            <a:r>
              <a:rPr lang="cs-CZ" sz="1000" dirty="0">
                <a:solidFill>
                  <a:schemeClr val="bg1">
                    <a:lumMod val="85000"/>
                  </a:schemeClr>
                </a:solidFill>
              </a:rPr>
              <a:t>https://www.grepmed.com/images/3659/photo-newborn-acrocyanosis-pediatrics-clinical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1DB698-8D71-4C28-9050-BDA2AB5FF183}"/>
              </a:ext>
            </a:extLst>
          </p:cNvPr>
          <p:cNvSpPr>
            <a:spLocks noGrp="1"/>
          </p:cNvSpPr>
          <p:nvPr>
            <p:ph type="title"/>
          </p:nvPr>
        </p:nvSpPr>
        <p:spPr/>
        <p:txBody>
          <a:bodyPr/>
          <a:lstStyle/>
          <a:p>
            <a:r>
              <a:rPr lang="cs-CZ" dirty="0"/>
              <a:t>Skóre dle </a:t>
            </a:r>
            <a:r>
              <a:rPr lang="cs-CZ" dirty="0" err="1"/>
              <a:t>Apgarové</a:t>
            </a:r>
            <a:endParaRPr lang="cs-CZ" dirty="0"/>
          </a:p>
        </p:txBody>
      </p:sp>
      <p:sp>
        <p:nvSpPr>
          <p:cNvPr id="3" name="Zástupný obsah 2">
            <a:extLst>
              <a:ext uri="{FF2B5EF4-FFF2-40B4-BE49-F238E27FC236}">
                <a16:creationId xmlns:a16="http://schemas.microsoft.com/office/drawing/2014/main" id="{A61A2424-6B70-4654-B311-C2B83DE6FE22}"/>
              </a:ext>
            </a:extLst>
          </p:cNvPr>
          <p:cNvSpPr>
            <a:spLocks noGrp="1"/>
          </p:cNvSpPr>
          <p:nvPr>
            <p:ph idx="1"/>
          </p:nvPr>
        </p:nvSpPr>
        <p:spPr/>
        <p:txBody>
          <a:bodyPr/>
          <a:lstStyle/>
          <a:p>
            <a:r>
              <a:rPr lang="cs-CZ" dirty="0"/>
              <a:t>Hodnotíme stav v čase – 1.minuta, 5.minuta, 10.minuta</a:t>
            </a:r>
          </a:p>
        </p:txBody>
      </p:sp>
      <p:graphicFrame>
        <p:nvGraphicFramePr>
          <p:cNvPr id="4" name="Tabulka 4">
            <a:extLst>
              <a:ext uri="{FF2B5EF4-FFF2-40B4-BE49-F238E27FC236}">
                <a16:creationId xmlns:a16="http://schemas.microsoft.com/office/drawing/2014/main" id="{7516DFC8-37BA-481F-A0C6-6BB61C9C99F1}"/>
              </a:ext>
            </a:extLst>
          </p:cNvPr>
          <p:cNvGraphicFramePr>
            <a:graphicFrameLocks noGrp="1"/>
          </p:cNvGraphicFramePr>
          <p:nvPr>
            <p:extLst>
              <p:ext uri="{D42A27DB-BD31-4B8C-83A1-F6EECF244321}">
                <p14:modId xmlns:p14="http://schemas.microsoft.com/office/powerpoint/2010/main" val="188986772"/>
              </p:ext>
            </p:extLst>
          </p:nvPr>
        </p:nvGraphicFramePr>
        <p:xfrm>
          <a:off x="665584" y="3301135"/>
          <a:ext cx="10848392" cy="3134360"/>
        </p:xfrm>
        <a:graphic>
          <a:graphicData uri="http://schemas.openxmlformats.org/drawingml/2006/table">
            <a:tbl>
              <a:tblPr firstRow="1" bandRow="1">
                <a:tableStyleId>{5C22544A-7EE6-4342-B048-85BDC9FD1C3A}</a:tableStyleId>
              </a:tblPr>
              <a:tblGrid>
                <a:gridCol w="2712098">
                  <a:extLst>
                    <a:ext uri="{9D8B030D-6E8A-4147-A177-3AD203B41FA5}">
                      <a16:colId xmlns:a16="http://schemas.microsoft.com/office/drawing/2014/main" val="2090002220"/>
                    </a:ext>
                  </a:extLst>
                </a:gridCol>
                <a:gridCol w="2712098">
                  <a:extLst>
                    <a:ext uri="{9D8B030D-6E8A-4147-A177-3AD203B41FA5}">
                      <a16:colId xmlns:a16="http://schemas.microsoft.com/office/drawing/2014/main" val="2381781220"/>
                    </a:ext>
                  </a:extLst>
                </a:gridCol>
                <a:gridCol w="2712098">
                  <a:extLst>
                    <a:ext uri="{9D8B030D-6E8A-4147-A177-3AD203B41FA5}">
                      <a16:colId xmlns:a16="http://schemas.microsoft.com/office/drawing/2014/main" val="216547193"/>
                    </a:ext>
                  </a:extLst>
                </a:gridCol>
                <a:gridCol w="2712098">
                  <a:extLst>
                    <a:ext uri="{9D8B030D-6E8A-4147-A177-3AD203B41FA5}">
                      <a16:colId xmlns:a16="http://schemas.microsoft.com/office/drawing/2014/main" val="2508243431"/>
                    </a:ext>
                  </a:extLst>
                </a:gridCol>
              </a:tblGrid>
              <a:tr h="370840">
                <a:tc rowSpan="2">
                  <a:txBody>
                    <a:bodyPr/>
                    <a:lstStyle/>
                    <a:p>
                      <a:r>
                        <a:rPr lang="cs-CZ" dirty="0"/>
                        <a:t>Hodnocené parametry</a:t>
                      </a:r>
                    </a:p>
                  </a:txBody>
                  <a:tcPr/>
                </a:tc>
                <a:tc gridSpan="3">
                  <a:txBody>
                    <a:bodyPr/>
                    <a:lstStyle/>
                    <a:p>
                      <a:pPr algn="ctr"/>
                      <a:r>
                        <a:rPr lang="cs-CZ" dirty="0"/>
                        <a:t>Počet bodů</a:t>
                      </a:r>
                    </a:p>
                  </a:txBody>
                  <a:tcPr/>
                </a:tc>
                <a:tc hMerge="1">
                  <a:txBody>
                    <a:bodyPr/>
                    <a:lstStyle/>
                    <a:p>
                      <a:endParaRPr lang="cs-CZ" dirty="0"/>
                    </a:p>
                  </a:txBody>
                  <a:tcPr/>
                </a:tc>
                <a:tc hMerge="1">
                  <a:txBody>
                    <a:bodyPr/>
                    <a:lstStyle/>
                    <a:p>
                      <a:endParaRPr lang="cs-CZ" dirty="0"/>
                    </a:p>
                  </a:txBody>
                  <a:tcPr/>
                </a:tc>
                <a:extLst>
                  <a:ext uri="{0D108BD9-81ED-4DB2-BD59-A6C34878D82A}">
                    <a16:rowId xmlns:a16="http://schemas.microsoft.com/office/drawing/2014/main" val="3573255144"/>
                  </a:ext>
                </a:extLst>
              </a:tr>
              <a:tr h="370840">
                <a:tc vMerge="1">
                  <a:txBody>
                    <a:bodyPr/>
                    <a:lstStyle/>
                    <a:p>
                      <a:endParaRPr lang="cs-CZ" dirty="0"/>
                    </a:p>
                  </a:txBody>
                  <a:tcPr/>
                </a:tc>
                <a:tc>
                  <a:txBody>
                    <a:bodyPr/>
                    <a:lstStyle/>
                    <a:p>
                      <a:pPr algn="ctr"/>
                      <a:r>
                        <a:rPr lang="cs-CZ" dirty="0"/>
                        <a:t>0</a:t>
                      </a:r>
                    </a:p>
                  </a:txBody>
                  <a:tcPr/>
                </a:tc>
                <a:tc>
                  <a:txBody>
                    <a:bodyPr/>
                    <a:lstStyle/>
                    <a:p>
                      <a:pPr algn="ctr"/>
                      <a:r>
                        <a:rPr lang="cs-CZ" dirty="0"/>
                        <a:t>1</a:t>
                      </a:r>
                    </a:p>
                  </a:txBody>
                  <a:tcPr/>
                </a:tc>
                <a:tc>
                  <a:txBody>
                    <a:bodyPr/>
                    <a:lstStyle/>
                    <a:p>
                      <a:pPr algn="ctr"/>
                      <a:r>
                        <a:rPr lang="cs-CZ" dirty="0"/>
                        <a:t>2</a:t>
                      </a:r>
                    </a:p>
                  </a:txBody>
                  <a:tcPr/>
                </a:tc>
                <a:extLst>
                  <a:ext uri="{0D108BD9-81ED-4DB2-BD59-A6C34878D82A}">
                    <a16:rowId xmlns:a16="http://schemas.microsoft.com/office/drawing/2014/main" val="1074252442"/>
                  </a:ext>
                </a:extLst>
              </a:tr>
              <a:tr h="370840">
                <a:tc>
                  <a:txBody>
                    <a:bodyPr/>
                    <a:lstStyle/>
                    <a:p>
                      <a:r>
                        <a:rPr lang="cs-CZ" dirty="0"/>
                        <a:t>Akce srdeční</a:t>
                      </a:r>
                    </a:p>
                  </a:txBody>
                  <a:tcPr/>
                </a:tc>
                <a:tc>
                  <a:txBody>
                    <a:bodyPr/>
                    <a:lstStyle/>
                    <a:p>
                      <a:r>
                        <a:rPr lang="cs-CZ" dirty="0"/>
                        <a:t>Žádná</a:t>
                      </a:r>
                    </a:p>
                  </a:txBody>
                  <a:tcPr/>
                </a:tc>
                <a:tc>
                  <a:txBody>
                    <a:bodyPr/>
                    <a:lstStyle/>
                    <a:p>
                      <a:r>
                        <a:rPr lang="cs-CZ" dirty="0"/>
                        <a:t>Pod 100/min</a:t>
                      </a:r>
                    </a:p>
                  </a:txBody>
                  <a:tcPr/>
                </a:tc>
                <a:tc>
                  <a:txBody>
                    <a:bodyPr/>
                    <a:lstStyle/>
                    <a:p>
                      <a:r>
                        <a:rPr lang="cs-CZ" dirty="0"/>
                        <a:t>Nad 100/min</a:t>
                      </a:r>
                    </a:p>
                  </a:txBody>
                  <a:tcPr/>
                </a:tc>
                <a:extLst>
                  <a:ext uri="{0D108BD9-81ED-4DB2-BD59-A6C34878D82A}">
                    <a16:rowId xmlns:a16="http://schemas.microsoft.com/office/drawing/2014/main" val="173538122"/>
                  </a:ext>
                </a:extLst>
              </a:tr>
              <a:tr h="370840">
                <a:tc>
                  <a:txBody>
                    <a:bodyPr/>
                    <a:lstStyle/>
                    <a:p>
                      <a:r>
                        <a:rPr lang="cs-CZ" dirty="0"/>
                        <a:t>Dýchání</a:t>
                      </a:r>
                    </a:p>
                  </a:txBody>
                  <a:tcPr/>
                </a:tc>
                <a:tc>
                  <a:txBody>
                    <a:bodyPr/>
                    <a:lstStyle/>
                    <a:p>
                      <a:r>
                        <a:rPr lang="cs-CZ" dirty="0"/>
                        <a:t>Nedýchá</a:t>
                      </a:r>
                    </a:p>
                  </a:txBody>
                  <a:tcPr/>
                </a:tc>
                <a:tc>
                  <a:txBody>
                    <a:bodyPr/>
                    <a:lstStyle/>
                    <a:p>
                      <a:r>
                        <a:rPr lang="cs-CZ" dirty="0"/>
                        <a:t>Nepravidelné, pomalé, event. lapání po dechu</a:t>
                      </a:r>
                    </a:p>
                  </a:txBody>
                  <a:tcPr/>
                </a:tc>
                <a:tc>
                  <a:txBody>
                    <a:bodyPr/>
                    <a:lstStyle/>
                    <a:p>
                      <a:r>
                        <a:rPr lang="cs-CZ" dirty="0"/>
                        <a:t>Pravidelné, event. s křikem</a:t>
                      </a:r>
                    </a:p>
                  </a:txBody>
                  <a:tcPr/>
                </a:tc>
                <a:extLst>
                  <a:ext uri="{0D108BD9-81ED-4DB2-BD59-A6C34878D82A}">
                    <a16:rowId xmlns:a16="http://schemas.microsoft.com/office/drawing/2014/main" val="534231061"/>
                  </a:ext>
                </a:extLst>
              </a:tr>
              <a:tr h="370840">
                <a:tc>
                  <a:txBody>
                    <a:bodyPr/>
                    <a:lstStyle/>
                    <a:p>
                      <a:r>
                        <a:rPr lang="cs-CZ" dirty="0"/>
                        <a:t>Svalový tonus</a:t>
                      </a:r>
                    </a:p>
                  </a:txBody>
                  <a:tcPr/>
                </a:tc>
                <a:tc>
                  <a:txBody>
                    <a:bodyPr/>
                    <a:lstStyle/>
                    <a:p>
                      <a:r>
                        <a:rPr lang="cs-CZ" dirty="0"/>
                        <a:t>Těžká hypotonie, extenze končetin</a:t>
                      </a:r>
                    </a:p>
                  </a:txBody>
                  <a:tcPr/>
                </a:tc>
                <a:tc>
                  <a:txBody>
                    <a:bodyPr/>
                    <a:lstStyle/>
                    <a:p>
                      <a:r>
                        <a:rPr lang="cs-CZ" dirty="0"/>
                        <a:t>Snížený tonus, ale určitý stupeň</a:t>
                      </a:r>
                    </a:p>
                  </a:txBody>
                  <a:tcPr/>
                </a:tc>
                <a:tc>
                  <a:txBody>
                    <a:bodyPr/>
                    <a:lstStyle/>
                    <a:p>
                      <a:r>
                        <a:rPr lang="cs-CZ" dirty="0"/>
                        <a:t>Normální tonus, flexe končetin a aktivní pohyb</a:t>
                      </a:r>
                    </a:p>
                  </a:txBody>
                  <a:tcPr/>
                </a:tc>
                <a:extLst>
                  <a:ext uri="{0D108BD9-81ED-4DB2-BD59-A6C34878D82A}">
                    <a16:rowId xmlns:a16="http://schemas.microsoft.com/office/drawing/2014/main" val="1557855844"/>
                  </a:ext>
                </a:extLst>
              </a:tr>
              <a:tr h="370840">
                <a:tc>
                  <a:txBody>
                    <a:bodyPr/>
                    <a:lstStyle/>
                    <a:p>
                      <a:r>
                        <a:rPr lang="cs-CZ" dirty="0"/>
                        <a:t>Barva kůže</a:t>
                      </a:r>
                    </a:p>
                  </a:txBody>
                  <a:tcPr/>
                </a:tc>
                <a:tc>
                  <a:txBody>
                    <a:bodyPr/>
                    <a:lstStyle/>
                    <a:p>
                      <a:r>
                        <a:rPr lang="cs-CZ" dirty="0"/>
                        <a:t>Celková cyanóza</a:t>
                      </a:r>
                    </a:p>
                  </a:txBody>
                  <a:tcPr/>
                </a:tc>
                <a:tc>
                  <a:txBody>
                    <a:bodyPr/>
                    <a:lstStyle/>
                    <a:p>
                      <a:r>
                        <a:rPr lang="cs-CZ" dirty="0"/>
                        <a:t>Akrocyanóza</a:t>
                      </a:r>
                    </a:p>
                  </a:txBody>
                  <a:tcPr/>
                </a:tc>
                <a:tc>
                  <a:txBody>
                    <a:bodyPr/>
                    <a:lstStyle/>
                    <a:p>
                      <a:r>
                        <a:rPr lang="cs-CZ" dirty="0"/>
                        <a:t>Růžová</a:t>
                      </a:r>
                    </a:p>
                  </a:txBody>
                  <a:tcPr/>
                </a:tc>
                <a:extLst>
                  <a:ext uri="{0D108BD9-81ED-4DB2-BD59-A6C34878D82A}">
                    <a16:rowId xmlns:a16="http://schemas.microsoft.com/office/drawing/2014/main" val="1221691421"/>
                  </a:ext>
                </a:extLst>
              </a:tr>
              <a:tr h="370840">
                <a:tc>
                  <a:txBody>
                    <a:bodyPr/>
                    <a:lstStyle/>
                    <a:p>
                      <a:r>
                        <a:rPr lang="cs-CZ" dirty="0"/>
                        <a:t>Odpověď na podráždění</a:t>
                      </a:r>
                    </a:p>
                  </a:txBody>
                  <a:tcPr/>
                </a:tc>
                <a:tc>
                  <a:txBody>
                    <a:bodyPr/>
                    <a:lstStyle/>
                    <a:p>
                      <a:r>
                        <a:rPr lang="cs-CZ" dirty="0"/>
                        <a:t>Žádná</a:t>
                      </a:r>
                    </a:p>
                  </a:txBody>
                  <a:tcPr/>
                </a:tc>
                <a:tc>
                  <a:txBody>
                    <a:bodyPr/>
                    <a:lstStyle/>
                    <a:p>
                      <a:r>
                        <a:rPr lang="cs-CZ" dirty="0"/>
                        <a:t>Chabá, grimasa</a:t>
                      </a:r>
                    </a:p>
                  </a:txBody>
                  <a:tcPr/>
                </a:tc>
                <a:tc>
                  <a:txBody>
                    <a:bodyPr/>
                    <a:lstStyle/>
                    <a:p>
                      <a:r>
                        <a:rPr lang="cs-CZ" dirty="0"/>
                        <a:t>Obranný pohyb, </a:t>
                      </a:r>
                      <a:r>
                        <a:rPr lang="cs-CZ" dirty="0" err="1"/>
                        <a:t>event.křik</a:t>
                      </a:r>
                      <a:endParaRPr lang="cs-CZ" dirty="0"/>
                    </a:p>
                  </a:txBody>
                  <a:tcPr/>
                </a:tc>
                <a:extLst>
                  <a:ext uri="{0D108BD9-81ED-4DB2-BD59-A6C34878D82A}">
                    <a16:rowId xmlns:a16="http://schemas.microsoft.com/office/drawing/2014/main" val="2608866723"/>
                  </a:ext>
                </a:extLst>
              </a:tr>
            </a:tbl>
          </a:graphicData>
        </a:graphic>
      </p:graphicFrame>
    </p:spTree>
    <p:extLst>
      <p:ext uri="{BB962C8B-B14F-4D97-AF65-F5344CB8AC3E}">
        <p14:creationId xmlns:p14="http://schemas.microsoft.com/office/powerpoint/2010/main" val="147930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9062C6-BFF4-442F-8840-54A6B4565663}"/>
              </a:ext>
            </a:extLst>
          </p:cNvPr>
          <p:cNvSpPr>
            <a:spLocks noGrp="1"/>
          </p:cNvSpPr>
          <p:nvPr>
            <p:ph type="title"/>
          </p:nvPr>
        </p:nvSpPr>
        <p:spPr/>
        <p:txBody>
          <a:bodyPr>
            <a:normAutofit fontScale="90000"/>
          </a:bodyPr>
          <a:lstStyle/>
          <a:p>
            <a:r>
              <a:rPr lang="cs-CZ" dirty="0"/>
              <a:t>Ošetření fyziologického novorozence s normální adaptací bezprostředně po porodu</a:t>
            </a:r>
          </a:p>
        </p:txBody>
      </p:sp>
      <p:sp>
        <p:nvSpPr>
          <p:cNvPr id="3" name="Zástupný obsah 2">
            <a:extLst>
              <a:ext uri="{FF2B5EF4-FFF2-40B4-BE49-F238E27FC236}">
                <a16:creationId xmlns:a16="http://schemas.microsoft.com/office/drawing/2014/main" id="{8AB2A2B7-DD9C-49A6-BCA1-F6EB7962141D}"/>
              </a:ext>
            </a:extLst>
          </p:cNvPr>
          <p:cNvSpPr>
            <a:spLocks noGrp="1"/>
          </p:cNvSpPr>
          <p:nvPr>
            <p:ph idx="1"/>
          </p:nvPr>
        </p:nvSpPr>
        <p:spPr/>
        <p:txBody>
          <a:bodyPr>
            <a:noAutofit/>
          </a:bodyPr>
          <a:lstStyle/>
          <a:p>
            <a:r>
              <a:rPr lang="cs-CZ" sz="2400" dirty="0"/>
              <a:t>Zajištění tepelného komfortu (ideální teplota 20-22°C)</a:t>
            </a:r>
          </a:p>
          <a:p>
            <a:r>
              <a:rPr lang="cs-CZ" sz="2400" dirty="0"/>
              <a:t>Osušení kůže (ne třením)</a:t>
            </a:r>
          </a:p>
          <a:p>
            <a:r>
              <a:rPr lang="cs-CZ" sz="2400" dirty="0"/>
              <a:t>Pečlivý podvaz pupečníku, přestřižení (aby nedošlo ke krvácení) + zabalení konce do sterilního čtverce</a:t>
            </a:r>
          </a:p>
          <a:p>
            <a:r>
              <a:rPr lang="cs-CZ" sz="2400" dirty="0"/>
              <a:t>Zvážení dítěte, měřit není potřeba ihned po porodu</a:t>
            </a:r>
          </a:p>
          <a:p>
            <a:r>
              <a:rPr lang="cs-CZ" sz="2400" dirty="0"/>
              <a:t>Vykapání spojivkových vaků – </a:t>
            </a:r>
            <a:r>
              <a:rPr lang="cs-CZ" sz="2400" dirty="0" err="1"/>
              <a:t>kredeizace</a:t>
            </a:r>
            <a:r>
              <a:rPr lang="cs-CZ" sz="2400" dirty="0"/>
              <a:t> (zabránění vniku infekce)</a:t>
            </a:r>
          </a:p>
          <a:p>
            <a:r>
              <a:rPr lang="cs-CZ" sz="2400" dirty="0"/>
              <a:t>Aplikace vit K (</a:t>
            </a:r>
            <a:r>
              <a:rPr lang="cs-CZ" sz="2400" dirty="0" err="1"/>
              <a:t>inj</a:t>
            </a:r>
            <a:r>
              <a:rPr lang="cs-CZ" sz="2400" dirty="0"/>
              <a:t> - i.m., </a:t>
            </a:r>
            <a:r>
              <a:rPr lang="cs-CZ" sz="2400" dirty="0" err="1"/>
              <a:t>gtt</a:t>
            </a:r>
            <a:r>
              <a:rPr lang="cs-CZ" sz="2400" dirty="0"/>
              <a:t> – </a:t>
            </a:r>
            <a:r>
              <a:rPr lang="cs-CZ" sz="2400" dirty="0" err="1"/>
              <a:t>p.o</a:t>
            </a:r>
            <a:r>
              <a:rPr lang="cs-CZ" sz="2400" dirty="0"/>
              <a:t>.) – snižuje riziko hemoragické nemoci novorozence</a:t>
            </a:r>
          </a:p>
          <a:p>
            <a:r>
              <a:rPr lang="cs-CZ" sz="2400" dirty="0"/>
              <a:t>Označení dítěte!</a:t>
            </a:r>
          </a:p>
          <a:p>
            <a:r>
              <a:rPr lang="cs-CZ" sz="2400" dirty="0"/>
              <a:t>Následně položení dítěte na břicho matka - </a:t>
            </a:r>
            <a:r>
              <a:rPr lang="cs-CZ" sz="2400" dirty="0" err="1"/>
              <a:t>bonding</a:t>
            </a:r>
            <a:endParaRPr lang="cs-CZ" sz="2400" dirty="0"/>
          </a:p>
        </p:txBody>
      </p:sp>
      <p:pic>
        <p:nvPicPr>
          <p:cNvPr id="4" name="Picture 2"/>
          <p:cNvPicPr>
            <a:picLocks noChangeAspect="1" noChangeArrowheads="1"/>
          </p:cNvPicPr>
          <p:nvPr/>
        </p:nvPicPr>
        <p:blipFill>
          <a:blip r:embed="rId2"/>
          <a:srcRect l="16658" t="33375" r="34758" b="22653"/>
          <a:stretch>
            <a:fillRect/>
          </a:stretch>
        </p:blipFill>
        <p:spPr bwMode="auto">
          <a:xfrm>
            <a:off x="7844118" y="4634752"/>
            <a:ext cx="3657600" cy="1990165"/>
          </a:xfrm>
          <a:prstGeom prst="rect">
            <a:avLst/>
          </a:prstGeom>
          <a:noFill/>
          <a:ln w="9525">
            <a:noFill/>
            <a:miter lim="800000"/>
            <a:headEnd/>
            <a:tailEnd/>
          </a:ln>
        </p:spPr>
      </p:pic>
      <p:sp>
        <p:nvSpPr>
          <p:cNvPr id="5" name="TextovéPole 4"/>
          <p:cNvSpPr txBox="1"/>
          <p:nvPr/>
        </p:nvSpPr>
        <p:spPr>
          <a:xfrm>
            <a:off x="7835153" y="6611779"/>
            <a:ext cx="5351930" cy="246221"/>
          </a:xfrm>
          <a:prstGeom prst="rect">
            <a:avLst/>
          </a:prstGeom>
          <a:noFill/>
        </p:spPr>
        <p:txBody>
          <a:bodyPr wrap="square" rtlCol="0">
            <a:spAutoFit/>
          </a:bodyPr>
          <a:lstStyle/>
          <a:p>
            <a:r>
              <a:rPr lang="cs-CZ" sz="1000" dirty="0">
                <a:solidFill>
                  <a:schemeClr val="bg1">
                    <a:lumMod val="85000"/>
                  </a:schemeClr>
                </a:solidFill>
              </a:rPr>
              <a:t>https://first10em.com/umbilical-vein-catheterization/</a:t>
            </a:r>
          </a:p>
        </p:txBody>
      </p:sp>
    </p:spTree>
    <p:extLst>
      <p:ext uri="{BB962C8B-B14F-4D97-AF65-F5344CB8AC3E}">
        <p14:creationId xmlns:p14="http://schemas.microsoft.com/office/powerpoint/2010/main" val="172972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novorozence</a:t>
            </a:r>
          </a:p>
        </p:txBody>
      </p:sp>
      <p:sp>
        <p:nvSpPr>
          <p:cNvPr id="3" name="Zástupný symbol pro obsah 2"/>
          <p:cNvSpPr>
            <a:spLocks noGrp="1"/>
          </p:cNvSpPr>
          <p:nvPr>
            <p:ph idx="1"/>
          </p:nvPr>
        </p:nvSpPr>
        <p:spPr/>
        <p:txBody>
          <a:bodyPr/>
          <a:lstStyle/>
          <a:p>
            <a:r>
              <a:rPr lang="cs-CZ" dirty="0"/>
              <a:t>Rodinná anamnéza, jak probíhalo těhotenství, porod</a:t>
            </a:r>
          </a:p>
          <a:p>
            <a:r>
              <a:rPr lang="cs-CZ" dirty="0"/>
              <a:t>Podrobné orgánové vyšetření – k odhalení vrozených anomálií, posouzení celkového stavu dítěte</a:t>
            </a:r>
          </a:p>
          <a:p>
            <a:r>
              <a:rPr lang="cs-CZ" dirty="0"/>
              <a:t>Observace – posuzujeme – chování, křik/dráždivost, nebo apatii, svalový tonus, pravidelnost dýchání (</a:t>
            </a:r>
            <a:r>
              <a:rPr lang="cs-CZ" dirty="0" err="1"/>
              <a:t>ev.apnoe</a:t>
            </a:r>
            <a:r>
              <a:rPr lang="cs-CZ" dirty="0"/>
              <a:t>, dyspnoe), spontánní hybnost, facies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Nejčastější izolované malformace diagnostikované při prvním vyšetření</a:t>
            </a:r>
          </a:p>
        </p:txBody>
      </p:sp>
      <p:sp>
        <p:nvSpPr>
          <p:cNvPr id="3" name="Zástupný symbol pro obsah 2"/>
          <p:cNvSpPr>
            <a:spLocks noGrp="1"/>
          </p:cNvSpPr>
          <p:nvPr>
            <p:ph idx="1"/>
          </p:nvPr>
        </p:nvSpPr>
        <p:spPr/>
        <p:txBody>
          <a:bodyPr>
            <a:normAutofit fontScale="92500" lnSpcReduction="20000"/>
          </a:bodyPr>
          <a:lstStyle/>
          <a:p>
            <a:r>
              <a:rPr lang="cs-CZ" dirty="0"/>
              <a:t>Rozštěp rtu a patra</a:t>
            </a:r>
          </a:p>
          <a:p>
            <a:r>
              <a:rPr lang="cs-CZ" dirty="0"/>
              <a:t>Polydaktylie, syndaktylie</a:t>
            </a:r>
          </a:p>
          <a:p>
            <a:r>
              <a:rPr lang="cs-CZ" dirty="0"/>
              <a:t>Redukční deformity končetin</a:t>
            </a:r>
          </a:p>
          <a:p>
            <a:r>
              <a:rPr lang="cs-CZ" dirty="0"/>
              <a:t>Mikrocefalie, makrocefalie, hydrocefalus</a:t>
            </a:r>
          </a:p>
          <a:p>
            <a:r>
              <a:rPr lang="cs-CZ" dirty="0"/>
              <a:t>Atrézie choan</a:t>
            </a:r>
          </a:p>
          <a:p>
            <a:r>
              <a:rPr lang="cs-CZ" dirty="0" err="1"/>
              <a:t>Omfalokéla</a:t>
            </a:r>
            <a:r>
              <a:rPr lang="cs-CZ" dirty="0"/>
              <a:t>, </a:t>
            </a:r>
            <a:r>
              <a:rPr lang="cs-CZ" dirty="0" err="1"/>
              <a:t>gastroschiza</a:t>
            </a:r>
            <a:r>
              <a:rPr lang="cs-CZ" dirty="0"/>
              <a:t>, </a:t>
            </a:r>
            <a:r>
              <a:rPr lang="cs-CZ" dirty="0" err="1"/>
              <a:t>extrofie</a:t>
            </a:r>
            <a:r>
              <a:rPr lang="cs-CZ" dirty="0"/>
              <a:t> močového měchýře</a:t>
            </a:r>
          </a:p>
          <a:p>
            <a:r>
              <a:rPr lang="cs-CZ" dirty="0"/>
              <a:t>Spina </a:t>
            </a:r>
            <a:r>
              <a:rPr lang="cs-CZ" dirty="0" err="1"/>
              <a:t>bifida</a:t>
            </a:r>
            <a:r>
              <a:rPr lang="cs-CZ" dirty="0"/>
              <a:t>, </a:t>
            </a:r>
            <a:r>
              <a:rPr lang="cs-CZ" dirty="0" err="1"/>
              <a:t>meningomyelokéla</a:t>
            </a:r>
            <a:r>
              <a:rPr lang="cs-CZ" dirty="0"/>
              <a:t>, encefalomyelitida</a:t>
            </a:r>
          </a:p>
          <a:p>
            <a:r>
              <a:rPr lang="cs-CZ" dirty="0" err="1"/>
              <a:t>Hypospadie</a:t>
            </a:r>
            <a:r>
              <a:rPr lang="cs-CZ" dirty="0"/>
              <a:t>, epispadie</a:t>
            </a:r>
          </a:p>
          <a:p>
            <a:r>
              <a:rPr lang="cs-CZ" dirty="0"/>
              <a:t>Pes </a:t>
            </a:r>
            <a:r>
              <a:rPr lang="cs-CZ" dirty="0" err="1"/>
              <a:t>equinovarus</a:t>
            </a:r>
            <a:r>
              <a:rPr lang="cs-CZ" dirty="0"/>
              <a:t>, pes </a:t>
            </a:r>
            <a:r>
              <a:rPr lang="cs-CZ" dirty="0" err="1"/>
              <a:t>calcaneovalgus</a:t>
            </a:r>
            <a:endParaRPr lang="cs-CZ"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8F9185-E240-FDB4-1EC8-EDF675D2BBD6}"/>
              </a:ext>
            </a:extLst>
          </p:cNvPr>
          <p:cNvSpPr>
            <a:spLocks noGrp="1"/>
          </p:cNvSpPr>
          <p:nvPr>
            <p:ph type="title"/>
          </p:nvPr>
        </p:nvSpPr>
        <p:spPr/>
        <p:txBody>
          <a:bodyPr/>
          <a:lstStyle/>
          <a:p>
            <a:r>
              <a:rPr lang="cs-CZ" dirty="0"/>
              <a:t>Kojenecké období 29.den života – 1 rok</a:t>
            </a:r>
          </a:p>
        </p:txBody>
      </p:sp>
      <p:sp>
        <p:nvSpPr>
          <p:cNvPr id="3" name="Zástupný obsah 2">
            <a:extLst>
              <a:ext uri="{FF2B5EF4-FFF2-40B4-BE49-F238E27FC236}">
                <a16:creationId xmlns:a16="http://schemas.microsoft.com/office/drawing/2014/main" id="{68F51BF4-6C0E-D164-3966-5E346C7BFDD2}"/>
              </a:ext>
            </a:extLst>
          </p:cNvPr>
          <p:cNvSpPr>
            <a:spLocks noGrp="1"/>
          </p:cNvSpPr>
          <p:nvPr>
            <p:ph idx="1"/>
          </p:nvPr>
        </p:nvSpPr>
        <p:spPr/>
        <p:txBody>
          <a:bodyPr>
            <a:normAutofit fontScale="92500"/>
          </a:bodyPr>
          <a:lstStyle/>
          <a:p>
            <a:r>
              <a:rPr lang="cs-CZ" dirty="0"/>
              <a:t>Prudký rozvoj (motorický, neuropsychický i somatický vývoj)</a:t>
            </a:r>
          </a:p>
          <a:p>
            <a:r>
              <a:rPr lang="cs-CZ" dirty="0"/>
              <a:t>Doznívání problematiky VVV</a:t>
            </a:r>
          </a:p>
          <a:p>
            <a:r>
              <a:rPr lang="cs-CZ" dirty="0"/>
              <a:t>Pozdní následky perinatální patologie (vliv asfyxie na vznik DMO)</a:t>
            </a:r>
          </a:p>
          <a:p>
            <a:r>
              <a:rPr lang="cs-CZ" dirty="0"/>
              <a:t>Manifestace vrozených chorobných stavů (dědičně poruchy </a:t>
            </a:r>
            <a:r>
              <a:rPr lang="cs-CZ" dirty="0" err="1"/>
              <a:t>mtb</a:t>
            </a:r>
            <a:r>
              <a:rPr lang="cs-CZ" dirty="0"/>
              <a:t>, endokrinní aj. onemocnění)</a:t>
            </a:r>
          </a:p>
          <a:p>
            <a:r>
              <a:rPr lang="cs-CZ" dirty="0"/>
              <a:t>Významný podíl na nemocnosti  - infekce, CAVE dehydratace (průjmy při GE, nižší koncentrační schopnost ledvin)</a:t>
            </a:r>
          </a:p>
          <a:p>
            <a:r>
              <a:rPr lang="cs-CZ" dirty="0"/>
              <a:t>Kojenecká úmrtnost 2,5</a:t>
            </a:r>
            <a:r>
              <a:rPr lang="cs-CZ" i="0" u="none" strike="noStrike" dirty="0">
                <a:solidFill>
                  <a:srgbClr val="202124"/>
                </a:solidFill>
                <a:effectLst/>
                <a:latin typeface="arial" panose="020B0604020202020204" pitchFamily="34" charset="0"/>
              </a:rPr>
              <a:t>‰</a:t>
            </a:r>
          </a:p>
          <a:p>
            <a:pPr marL="0" indent="0">
              <a:buNone/>
            </a:pPr>
            <a:endParaRPr lang="cs-CZ" dirty="0"/>
          </a:p>
        </p:txBody>
      </p:sp>
    </p:spTree>
    <p:extLst>
      <p:ext uri="{BB962C8B-B14F-4D97-AF65-F5344CB8AC3E}">
        <p14:creationId xmlns:p14="http://schemas.microsoft.com/office/powerpoint/2010/main" val="3542023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Rozštěp_(varianta_c).jfif"/>
          <p:cNvPicPr>
            <a:picLocks noChangeAspect="1"/>
          </p:cNvPicPr>
          <p:nvPr/>
        </p:nvPicPr>
        <p:blipFill>
          <a:blip r:embed="rId2"/>
          <a:stretch>
            <a:fillRect/>
          </a:stretch>
        </p:blipFill>
        <p:spPr>
          <a:xfrm>
            <a:off x="0" y="3017744"/>
            <a:ext cx="3530759" cy="3600000"/>
          </a:xfrm>
          <a:prstGeom prst="rect">
            <a:avLst/>
          </a:prstGeom>
        </p:spPr>
      </p:pic>
      <p:sp>
        <p:nvSpPr>
          <p:cNvPr id="5" name="TextovéPole 4"/>
          <p:cNvSpPr txBox="1"/>
          <p:nvPr/>
        </p:nvSpPr>
        <p:spPr>
          <a:xfrm>
            <a:off x="0" y="6633882"/>
            <a:ext cx="3532094" cy="246221"/>
          </a:xfrm>
          <a:prstGeom prst="rect">
            <a:avLst/>
          </a:prstGeom>
          <a:noFill/>
        </p:spPr>
        <p:txBody>
          <a:bodyPr wrap="square" rtlCol="0">
            <a:spAutoFit/>
          </a:bodyPr>
          <a:lstStyle/>
          <a:p>
            <a:r>
              <a:rPr lang="cs-CZ" sz="1000" dirty="0">
                <a:solidFill>
                  <a:schemeClr val="bg1">
                    <a:lumMod val="85000"/>
                  </a:schemeClr>
                </a:solidFill>
              </a:rPr>
              <a:t>https://cs.wikipedia.org/wiki/Roz%C5%A1t%C4%9Bp</a:t>
            </a:r>
          </a:p>
        </p:txBody>
      </p:sp>
      <p:sp>
        <p:nvSpPr>
          <p:cNvPr id="6" name="TextovéPole 5"/>
          <p:cNvSpPr txBox="1"/>
          <p:nvPr/>
        </p:nvSpPr>
        <p:spPr>
          <a:xfrm>
            <a:off x="0" y="2644588"/>
            <a:ext cx="3514165" cy="369332"/>
          </a:xfrm>
          <a:prstGeom prst="rect">
            <a:avLst/>
          </a:prstGeom>
          <a:noFill/>
        </p:spPr>
        <p:txBody>
          <a:bodyPr wrap="square" rtlCol="0">
            <a:spAutoFit/>
          </a:bodyPr>
          <a:lstStyle/>
          <a:p>
            <a:r>
              <a:rPr lang="cs-CZ" dirty="0"/>
              <a:t>Rozštěp rtu i patra</a:t>
            </a:r>
          </a:p>
        </p:txBody>
      </p:sp>
      <p:pic>
        <p:nvPicPr>
          <p:cNvPr id="9" name="Obrázek 8" descr="20160830-125852.jpeg_1200_1200_a3b531d75eb8cf4158f7483bc7016b76.jpeg"/>
          <p:cNvPicPr>
            <a:picLocks noChangeAspect="1"/>
          </p:cNvPicPr>
          <p:nvPr/>
        </p:nvPicPr>
        <p:blipFill>
          <a:blip r:embed="rId3"/>
          <a:stretch>
            <a:fillRect/>
          </a:stretch>
        </p:blipFill>
        <p:spPr>
          <a:xfrm>
            <a:off x="3687384" y="340659"/>
            <a:ext cx="5192314" cy="3600000"/>
          </a:xfrm>
          <a:prstGeom prst="rect">
            <a:avLst/>
          </a:prstGeom>
        </p:spPr>
      </p:pic>
      <p:sp>
        <p:nvSpPr>
          <p:cNvPr id="10" name="TextovéPole 9"/>
          <p:cNvSpPr txBox="1"/>
          <p:nvPr/>
        </p:nvSpPr>
        <p:spPr>
          <a:xfrm>
            <a:off x="3720353" y="0"/>
            <a:ext cx="5154706" cy="369332"/>
          </a:xfrm>
          <a:prstGeom prst="rect">
            <a:avLst/>
          </a:prstGeom>
          <a:noFill/>
        </p:spPr>
        <p:txBody>
          <a:bodyPr wrap="square" rtlCol="0">
            <a:spAutoFit/>
          </a:bodyPr>
          <a:lstStyle/>
          <a:p>
            <a:r>
              <a:rPr lang="cs-CZ" dirty="0"/>
              <a:t>Polydaktylie</a:t>
            </a:r>
          </a:p>
        </p:txBody>
      </p:sp>
      <p:sp>
        <p:nvSpPr>
          <p:cNvPr id="11" name="TextovéPole 10"/>
          <p:cNvSpPr txBox="1"/>
          <p:nvPr/>
        </p:nvSpPr>
        <p:spPr>
          <a:xfrm>
            <a:off x="3702424" y="4007224"/>
            <a:ext cx="4724400" cy="246221"/>
          </a:xfrm>
          <a:prstGeom prst="rect">
            <a:avLst/>
          </a:prstGeom>
          <a:noFill/>
        </p:spPr>
        <p:txBody>
          <a:bodyPr wrap="square" rtlCol="0">
            <a:spAutoFit/>
          </a:bodyPr>
          <a:lstStyle/>
          <a:p>
            <a:r>
              <a:rPr lang="cs-CZ" sz="1000" dirty="0">
                <a:solidFill>
                  <a:schemeClr val="bg1">
                    <a:lumMod val="85000"/>
                  </a:schemeClr>
                </a:solidFill>
              </a:rPr>
              <a:t>https://www.ortoweb.cz/ortopedie_loket-ruka_polydaktylie</a:t>
            </a:r>
          </a:p>
        </p:txBody>
      </p:sp>
      <p:pic>
        <p:nvPicPr>
          <p:cNvPr id="12" name="Obrázek 11" descr="syndaktylie.jpg"/>
          <p:cNvPicPr>
            <a:picLocks noChangeAspect="1"/>
          </p:cNvPicPr>
          <p:nvPr/>
        </p:nvPicPr>
        <p:blipFill>
          <a:blip r:embed="rId4"/>
          <a:stretch>
            <a:fillRect/>
          </a:stretch>
        </p:blipFill>
        <p:spPr>
          <a:xfrm>
            <a:off x="9567302" y="3210485"/>
            <a:ext cx="2219325" cy="2571750"/>
          </a:xfrm>
          <a:prstGeom prst="rect">
            <a:avLst/>
          </a:prstGeom>
        </p:spPr>
      </p:pic>
      <p:sp>
        <p:nvSpPr>
          <p:cNvPr id="13" name="TextovéPole 12"/>
          <p:cNvSpPr txBox="1"/>
          <p:nvPr/>
        </p:nvSpPr>
        <p:spPr>
          <a:xfrm>
            <a:off x="9565341" y="2805953"/>
            <a:ext cx="2223247" cy="369332"/>
          </a:xfrm>
          <a:prstGeom prst="rect">
            <a:avLst/>
          </a:prstGeom>
          <a:noFill/>
        </p:spPr>
        <p:txBody>
          <a:bodyPr wrap="square" rtlCol="0">
            <a:spAutoFit/>
          </a:bodyPr>
          <a:lstStyle/>
          <a:p>
            <a:r>
              <a:rPr lang="cs-CZ" dirty="0"/>
              <a:t>Syndaktylie</a:t>
            </a:r>
          </a:p>
        </p:txBody>
      </p:sp>
      <p:sp>
        <p:nvSpPr>
          <p:cNvPr id="14" name="TextovéPole 13"/>
          <p:cNvSpPr txBox="1"/>
          <p:nvPr/>
        </p:nvSpPr>
        <p:spPr>
          <a:xfrm>
            <a:off x="8919883" y="5800165"/>
            <a:ext cx="3074894" cy="400110"/>
          </a:xfrm>
          <a:prstGeom prst="rect">
            <a:avLst/>
          </a:prstGeom>
          <a:noFill/>
        </p:spPr>
        <p:txBody>
          <a:bodyPr wrap="square" rtlCol="0">
            <a:spAutoFit/>
          </a:bodyPr>
          <a:lstStyle/>
          <a:p>
            <a:r>
              <a:rPr lang="cs-CZ" sz="1000" dirty="0">
                <a:solidFill>
                  <a:schemeClr val="bg1">
                    <a:lumMod val="85000"/>
                  </a:schemeClr>
                </a:solidFill>
              </a:rPr>
              <a:t>https://www.rehabilitace.info/bolesti-2/syndaktylie-co-to-je-priznaky-priciny-a-lecba/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razek2 (1).jpg"/>
          <p:cNvPicPr>
            <a:picLocks noChangeAspect="1"/>
          </p:cNvPicPr>
          <p:nvPr/>
        </p:nvPicPr>
        <p:blipFill>
          <a:blip r:embed="rId2"/>
          <a:stretch>
            <a:fillRect/>
          </a:stretch>
        </p:blipFill>
        <p:spPr>
          <a:xfrm>
            <a:off x="0" y="3018864"/>
            <a:ext cx="4602240" cy="3456000"/>
          </a:xfrm>
          <a:prstGeom prst="rect">
            <a:avLst/>
          </a:prstGeom>
        </p:spPr>
      </p:pic>
      <p:sp>
        <p:nvSpPr>
          <p:cNvPr id="5" name="TextovéPole 4"/>
          <p:cNvSpPr txBox="1"/>
          <p:nvPr/>
        </p:nvSpPr>
        <p:spPr>
          <a:xfrm>
            <a:off x="0" y="6544235"/>
            <a:ext cx="4500282" cy="246221"/>
          </a:xfrm>
          <a:prstGeom prst="rect">
            <a:avLst/>
          </a:prstGeom>
          <a:noFill/>
        </p:spPr>
        <p:txBody>
          <a:bodyPr wrap="square" rtlCol="0">
            <a:spAutoFit/>
          </a:bodyPr>
          <a:lstStyle/>
          <a:p>
            <a:r>
              <a:rPr lang="cs-CZ" sz="1000" dirty="0">
                <a:solidFill>
                  <a:schemeClr val="bg1">
                    <a:lumMod val="85000"/>
                  </a:schemeClr>
                </a:solidFill>
              </a:rPr>
              <a:t>http://www.2ouska.websnadno.cz/Jak-jsem-</a:t>
            </a:r>
            <a:r>
              <a:rPr lang="cs-CZ" sz="1000" dirty="0" err="1">
                <a:solidFill>
                  <a:schemeClr val="bg1">
                    <a:lumMod val="85000"/>
                  </a:schemeClr>
                </a:solidFill>
              </a:rPr>
              <a:t>prisel</a:t>
            </a:r>
            <a:r>
              <a:rPr lang="cs-CZ" sz="1000" dirty="0">
                <a:solidFill>
                  <a:schemeClr val="bg1">
                    <a:lumMod val="85000"/>
                  </a:schemeClr>
                </a:solidFill>
              </a:rPr>
              <a:t>-na-</a:t>
            </a:r>
            <a:r>
              <a:rPr lang="cs-CZ" sz="1000" dirty="0" err="1">
                <a:solidFill>
                  <a:schemeClr val="bg1">
                    <a:lumMod val="85000"/>
                  </a:schemeClr>
                </a:solidFill>
              </a:rPr>
              <a:t>svet.html</a:t>
            </a:r>
            <a:endParaRPr lang="cs-CZ" sz="1000" dirty="0">
              <a:solidFill>
                <a:schemeClr val="bg1">
                  <a:lumMod val="85000"/>
                </a:schemeClr>
              </a:solidFill>
            </a:endParaRPr>
          </a:p>
        </p:txBody>
      </p:sp>
      <p:sp>
        <p:nvSpPr>
          <p:cNvPr id="6" name="TextovéPole 5"/>
          <p:cNvSpPr txBox="1"/>
          <p:nvPr/>
        </p:nvSpPr>
        <p:spPr>
          <a:xfrm>
            <a:off x="0" y="2608729"/>
            <a:ext cx="4580965" cy="369332"/>
          </a:xfrm>
          <a:prstGeom prst="rect">
            <a:avLst/>
          </a:prstGeom>
          <a:noFill/>
        </p:spPr>
        <p:txBody>
          <a:bodyPr wrap="square" rtlCol="0">
            <a:spAutoFit/>
          </a:bodyPr>
          <a:lstStyle/>
          <a:p>
            <a:r>
              <a:rPr lang="cs-CZ" dirty="0" err="1"/>
              <a:t>Omfalokela</a:t>
            </a:r>
            <a:endParaRPr lang="cs-CZ" dirty="0"/>
          </a:p>
        </p:txBody>
      </p:sp>
      <p:pic>
        <p:nvPicPr>
          <p:cNvPr id="7" name="Obrázek 6" descr="spina-bifida-rozstep-patere-priznaky-projevy-obrazek-fotografie-2.jpg"/>
          <p:cNvPicPr>
            <a:picLocks noChangeAspect="1"/>
          </p:cNvPicPr>
          <p:nvPr/>
        </p:nvPicPr>
        <p:blipFill>
          <a:blip r:embed="rId3"/>
          <a:stretch>
            <a:fillRect/>
          </a:stretch>
        </p:blipFill>
        <p:spPr>
          <a:xfrm>
            <a:off x="4433046" y="765765"/>
            <a:ext cx="2868750" cy="1836000"/>
          </a:xfrm>
          <a:prstGeom prst="rect">
            <a:avLst/>
          </a:prstGeom>
        </p:spPr>
      </p:pic>
      <p:sp>
        <p:nvSpPr>
          <p:cNvPr id="8" name="TextovéPole 7"/>
          <p:cNvSpPr txBox="1"/>
          <p:nvPr/>
        </p:nvSpPr>
        <p:spPr>
          <a:xfrm>
            <a:off x="4410634" y="2608730"/>
            <a:ext cx="4428565" cy="400110"/>
          </a:xfrm>
          <a:prstGeom prst="rect">
            <a:avLst/>
          </a:prstGeom>
          <a:noFill/>
        </p:spPr>
        <p:txBody>
          <a:bodyPr wrap="square" rtlCol="0">
            <a:spAutoFit/>
          </a:bodyPr>
          <a:lstStyle/>
          <a:p>
            <a:r>
              <a:rPr lang="cs-CZ" sz="1000" dirty="0">
                <a:solidFill>
                  <a:schemeClr val="bg1">
                    <a:lumMod val="85000"/>
                  </a:schemeClr>
                </a:solidFill>
              </a:rPr>
              <a:t>https://www.priznaky-projevy.cz/geneticke-nemoci/392-spina-bifida-rozstep-patere-priznaky-projevy-symptomy-obrazek-fotografie</a:t>
            </a:r>
          </a:p>
        </p:txBody>
      </p:sp>
      <p:sp>
        <p:nvSpPr>
          <p:cNvPr id="9" name="TextovéPole 8"/>
          <p:cNvSpPr txBox="1"/>
          <p:nvPr/>
        </p:nvSpPr>
        <p:spPr>
          <a:xfrm>
            <a:off x="4419599" y="403412"/>
            <a:ext cx="2913530" cy="369332"/>
          </a:xfrm>
          <a:prstGeom prst="rect">
            <a:avLst/>
          </a:prstGeom>
          <a:noFill/>
        </p:spPr>
        <p:txBody>
          <a:bodyPr wrap="square" rtlCol="0">
            <a:spAutoFit/>
          </a:bodyPr>
          <a:lstStyle/>
          <a:p>
            <a:r>
              <a:rPr lang="cs-CZ" dirty="0"/>
              <a:t>Spina </a:t>
            </a:r>
            <a:r>
              <a:rPr lang="cs-CZ" dirty="0" err="1"/>
              <a:t>bifida</a:t>
            </a:r>
            <a:endParaRPr lang="cs-CZ" dirty="0"/>
          </a:p>
        </p:txBody>
      </p:sp>
      <p:pic>
        <p:nvPicPr>
          <p:cNvPr id="10" name="Obrázek 9" descr="pavkova-daniela12.jpg"/>
          <p:cNvPicPr>
            <a:picLocks noChangeAspect="1"/>
          </p:cNvPicPr>
          <p:nvPr/>
        </p:nvPicPr>
        <p:blipFill>
          <a:blip r:embed="rId4"/>
          <a:stretch>
            <a:fillRect/>
          </a:stretch>
        </p:blipFill>
        <p:spPr>
          <a:xfrm>
            <a:off x="8840320" y="2779058"/>
            <a:ext cx="2700000" cy="3600000"/>
          </a:xfrm>
          <a:prstGeom prst="rect">
            <a:avLst/>
          </a:prstGeom>
        </p:spPr>
      </p:pic>
      <p:sp>
        <p:nvSpPr>
          <p:cNvPr id="11" name="TextovéPole 10"/>
          <p:cNvSpPr txBox="1"/>
          <p:nvPr/>
        </p:nvSpPr>
        <p:spPr>
          <a:xfrm>
            <a:off x="8839200" y="6373907"/>
            <a:ext cx="2707341" cy="246221"/>
          </a:xfrm>
          <a:prstGeom prst="rect">
            <a:avLst/>
          </a:prstGeom>
          <a:noFill/>
        </p:spPr>
        <p:txBody>
          <a:bodyPr wrap="square" rtlCol="0">
            <a:spAutoFit/>
          </a:bodyPr>
          <a:lstStyle/>
          <a:p>
            <a:r>
              <a:rPr lang="cs-CZ" sz="1000" dirty="0">
                <a:solidFill>
                  <a:schemeClr val="bg1">
                    <a:lumMod val="85000"/>
                  </a:schemeClr>
                </a:solidFill>
              </a:rPr>
              <a:t>https://achilleus.cz/</a:t>
            </a:r>
          </a:p>
        </p:txBody>
      </p:sp>
      <p:sp>
        <p:nvSpPr>
          <p:cNvPr id="12" name="TextovéPole 11"/>
          <p:cNvSpPr txBox="1"/>
          <p:nvPr/>
        </p:nvSpPr>
        <p:spPr>
          <a:xfrm>
            <a:off x="8830236" y="2411506"/>
            <a:ext cx="2734235" cy="369332"/>
          </a:xfrm>
          <a:prstGeom prst="rect">
            <a:avLst/>
          </a:prstGeom>
          <a:noFill/>
        </p:spPr>
        <p:txBody>
          <a:bodyPr wrap="square" rtlCol="0">
            <a:spAutoFit/>
          </a:bodyPr>
          <a:lstStyle/>
          <a:p>
            <a:r>
              <a:rPr lang="cs-CZ" dirty="0"/>
              <a:t>Pes </a:t>
            </a:r>
            <a:r>
              <a:rPr lang="cs-CZ" dirty="0" err="1"/>
              <a:t>equinovarus</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Posouzení zralosti novorozence</a:t>
            </a:r>
          </a:p>
        </p:txBody>
      </p:sp>
      <p:sp>
        <p:nvSpPr>
          <p:cNvPr id="3" name="Zástupný symbol pro obsah 2"/>
          <p:cNvSpPr>
            <a:spLocks noGrp="1"/>
          </p:cNvSpPr>
          <p:nvPr>
            <p:ph idx="1"/>
          </p:nvPr>
        </p:nvSpPr>
        <p:spPr/>
        <p:txBody>
          <a:bodyPr/>
          <a:lstStyle/>
          <a:p>
            <a:r>
              <a:rPr lang="cs-CZ" dirty="0"/>
              <a:t>vyvinutý ušní boltec s pevnou chrupavkou</a:t>
            </a:r>
          </a:p>
          <a:p>
            <a:r>
              <a:rPr lang="cs-CZ" dirty="0"/>
              <a:t>vyvinutá prsní bradavka (</a:t>
            </a:r>
            <a:r>
              <a:rPr lang="cs-CZ" dirty="0" err="1"/>
              <a:t>prominující</a:t>
            </a:r>
            <a:r>
              <a:rPr lang="cs-CZ" dirty="0"/>
              <a:t>)</a:t>
            </a:r>
          </a:p>
          <a:p>
            <a:r>
              <a:rPr lang="cs-CZ" dirty="0"/>
              <a:t>kůže na chodidlech rýhovaná</a:t>
            </a:r>
          </a:p>
          <a:p>
            <a:r>
              <a:rPr lang="cs-CZ" dirty="0"/>
              <a:t>donošený chlapec má </a:t>
            </a:r>
            <a:r>
              <a:rPr lang="cs-CZ" dirty="0" err="1"/>
              <a:t>sestouplá</a:t>
            </a:r>
            <a:r>
              <a:rPr lang="cs-CZ" dirty="0"/>
              <a:t> </a:t>
            </a:r>
            <a:r>
              <a:rPr lang="cs-CZ" dirty="0" err="1"/>
              <a:t>testes</a:t>
            </a:r>
            <a:r>
              <a:rPr lang="cs-CZ" dirty="0"/>
              <a:t>, zvrásněná kůže šourku</a:t>
            </a:r>
          </a:p>
          <a:p>
            <a:r>
              <a:rPr lang="cs-CZ" dirty="0"/>
              <a:t>donošené dívky velké stydké pysky přesahují malé a překrývají je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Posouzení kůže</a:t>
            </a:r>
          </a:p>
        </p:txBody>
      </p:sp>
      <p:sp>
        <p:nvSpPr>
          <p:cNvPr id="3" name="Zástupný symbol pro obsah 2"/>
          <p:cNvSpPr>
            <a:spLocks noGrp="1"/>
          </p:cNvSpPr>
          <p:nvPr>
            <p:ph idx="1"/>
          </p:nvPr>
        </p:nvSpPr>
        <p:spPr/>
        <p:txBody>
          <a:bodyPr>
            <a:normAutofit fontScale="85000" lnSpcReduction="20000"/>
          </a:bodyPr>
          <a:lstStyle/>
          <a:p>
            <a:r>
              <a:rPr lang="cs-CZ" dirty="0"/>
              <a:t>Všímáme si barvy kůže, kvality prokrvení (do 2s)</a:t>
            </a:r>
          </a:p>
          <a:p>
            <a:r>
              <a:rPr lang="cs-CZ" dirty="0"/>
              <a:t>Pokryt mazlavou bělavou vrstvou – mázek – </a:t>
            </a:r>
            <a:r>
              <a:rPr lang="cs-CZ" dirty="0" err="1"/>
              <a:t>vernix</a:t>
            </a:r>
            <a:r>
              <a:rPr lang="cs-CZ" dirty="0"/>
              <a:t> </a:t>
            </a:r>
            <a:r>
              <a:rPr lang="cs-CZ" dirty="0" err="1"/>
              <a:t>caseosa</a:t>
            </a:r>
            <a:endParaRPr lang="cs-CZ" dirty="0"/>
          </a:p>
          <a:p>
            <a:r>
              <a:rPr lang="cs-CZ" dirty="0"/>
              <a:t>Velmi časté jsou erytémy až </a:t>
            </a:r>
            <a:r>
              <a:rPr lang="cs-CZ" dirty="0" err="1"/>
              <a:t>angiomatózy</a:t>
            </a:r>
            <a:r>
              <a:rPr lang="cs-CZ" dirty="0"/>
              <a:t> – čelo, víčka</a:t>
            </a:r>
          </a:p>
          <a:p>
            <a:r>
              <a:rPr lang="cs-CZ" dirty="0"/>
              <a:t>Mília – bělavé nebo žlutavé tečky na nose/ v obličeji</a:t>
            </a:r>
          </a:p>
          <a:p>
            <a:r>
              <a:rPr lang="cs-CZ" dirty="0"/>
              <a:t>Ikterus – žluté zbarvení kůže -  fyziologicky se objevuje nejdříve za 24hod po porodu, </a:t>
            </a:r>
            <a:r>
              <a:rPr lang="cs-CZ" dirty="0" err="1"/>
              <a:t>max.hodnota</a:t>
            </a:r>
            <a:r>
              <a:rPr lang="cs-CZ" dirty="0"/>
              <a:t> 3.-5.den, odezní do 14.dní – zvýšené hodnoty </a:t>
            </a:r>
            <a:r>
              <a:rPr lang="cs-CZ" dirty="0" err="1"/>
              <a:t>nekojungovaného</a:t>
            </a:r>
            <a:r>
              <a:rPr lang="cs-CZ" dirty="0"/>
              <a:t> bilirubinu, dle grafu </a:t>
            </a:r>
            <a:r>
              <a:rPr lang="cs-CZ" dirty="0" err="1"/>
              <a:t>ev.fototerapie</a:t>
            </a:r>
            <a:r>
              <a:rPr lang="cs-CZ" dirty="0"/>
              <a:t> – nejčastější důvody – </a:t>
            </a:r>
            <a:r>
              <a:rPr lang="cs-CZ" dirty="0" err="1"/>
              <a:t>izoimunizace</a:t>
            </a:r>
            <a:r>
              <a:rPr lang="cs-CZ" dirty="0"/>
              <a:t> v </a:t>
            </a:r>
            <a:r>
              <a:rPr lang="cs-CZ" dirty="0" err="1"/>
              <a:t>Rh</a:t>
            </a:r>
            <a:r>
              <a:rPr lang="cs-CZ" dirty="0"/>
              <a:t> nebo AB0 systému – měříme transkutánně (orientačně)/ z venózní krve</a:t>
            </a:r>
          </a:p>
          <a:p>
            <a:r>
              <a:rPr lang="cs-CZ" dirty="0"/>
              <a:t>Névy, petechie (↑venózní tlak během porodu), hematomy, mongolská skvrna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26972" t="16253" r="9371" b="11699"/>
          <a:stretch>
            <a:fillRect/>
          </a:stretch>
        </p:blipFill>
        <p:spPr bwMode="auto">
          <a:xfrm>
            <a:off x="1360768" y="207000"/>
            <a:ext cx="9470465" cy="6444000"/>
          </a:xfrm>
          <a:prstGeom prst="rect">
            <a:avLst/>
          </a:prstGeom>
          <a:noFill/>
          <a:ln w="9525">
            <a:noFill/>
            <a:miter lim="800000"/>
            <a:headEnd/>
            <a:tailEnd/>
          </a:ln>
        </p:spPr>
      </p:pic>
      <p:sp>
        <p:nvSpPr>
          <p:cNvPr id="5" name="TextovéPole 4"/>
          <p:cNvSpPr txBox="1"/>
          <p:nvPr/>
        </p:nvSpPr>
        <p:spPr>
          <a:xfrm>
            <a:off x="0" y="6611779"/>
            <a:ext cx="11447929" cy="246221"/>
          </a:xfrm>
          <a:prstGeom prst="rect">
            <a:avLst/>
          </a:prstGeom>
          <a:noFill/>
        </p:spPr>
        <p:txBody>
          <a:bodyPr wrap="square" rtlCol="0">
            <a:spAutoFit/>
          </a:bodyPr>
          <a:lstStyle/>
          <a:p>
            <a:r>
              <a:rPr lang="cs-CZ" sz="1000" dirty="0">
                <a:solidFill>
                  <a:schemeClr val="bg1">
                    <a:lumMod val="85000"/>
                  </a:schemeClr>
                </a:solidFill>
              </a:rPr>
              <a:t>https://cneos.cz/wp-content/uploads/2022/08/Hyperbilirubinemie_2004_Algoritmus.pdf</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stažený soubor.jfif"/>
          <p:cNvPicPr>
            <a:picLocks noChangeAspect="1"/>
          </p:cNvPicPr>
          <p:nvPr/>
        </p:nvPicPr>
        <p:blipFill>
          <a:blip r:embed="rId2"/>
          <a:stretch>
            <a:fillRect/>
          </a:stretch>
        </p:blipFill>
        <p:spPr>
          <a:xfrm>
            <a:off x="431146" y="619965"/>
            <a:ext cx="2562225" cy="1781175"/>
          </a:xfrm>
          <a:prstGeom prst="rect">
            <a:avLst/>
          </a:prstGeom>
        </p:spPr>
      </p:pic>
      <p:sp>
        <p:nvSpPr>
          <p:cNvPr id="5" name="TextovéPole 4"/>
          <p:cNvSpPr txBox="1"/>
          <p:nvPr/>
        </p:nvSpPr>
        <p:spPr>
          <a:xfrm>
            <a:off x="448235" y="259976"/>
            <a:ext cx="2590800" cy="369332"/>
          </a:xfrm>
          <a:prstGeom prst="rect">
            <a:avLst/>
          </a:prstGeom>
          <a:noFill/>
        </p:spPr>
        <p:txBody>
          <a:bodyPr wrap="square" rtlCol="0">
            <a:spAutoFit/>
          </a:bodyPr>
          <a:lstStyle/>
          <a:p>
            <a:r>
              <a:rPr lang="cs-CZ" dirty="0"/>
              <a:t>Milia</a:t>
            </a:r>
          </a:p>
        </p:txBody>
      </p:sp>
      <p:sp>
        <p:nvSpPr>
          <p:cNvPr id="6" name="TextovéPole 5"/>
          <p:cNvSpPr txBox="1"/>
          <p:nvPr/>
        </p:nvSpPr>
        <p:spPr>
          <a:xfrm>
            <a:off x="430306" y="2420471"/>
            <a:ext cx="2886635" cy="246221"/>
          </a:xfrm>
          <a:prstGeom prst="rect">
            <a:avLst/>
          </a:prstGeom>
          <a:noFill/>
        </p:spPr>
        <p:txBody>
          <a:bodyPr wrap="square" rtlCol="0">
            <a:spAutoFit/>
          </a:bodyPr>
          <a:lstStyle/>
          <a:p>
            <a:r>
              <a:rPr lang="cs-CZ" sz="1000" dirty="0">
                <a:solidFill>
                  <a:schemeClr val="bg1">
                    <a:lumMod val="85000"/>
                  </a:schemeClr>
                </a:solidFill>
              </a:rPr>
              <a:t>http://blog.pregnancy101.in/</a:t>
            </a:r>
            <a:r>
              <a:rPr lang="cs-CZ" sz="1000" dirty="0" err="1">
                <a:solidFill>
                  <a:schemeClr val="bg1">
                    <a:lumMod val="85000"/>
                  </a:schemeClr>
                </a:solidFill>
              </a:rPr>
              <a:t>tag</a:t>
            </a:r>
            <a:r>
              <a:rPr lang="cs-CZ" sz="1000" dirty="0">
                <a:solidFill>
                  <a:schemeClr val="bg1">
                    <a:lumMod val="85000"/>
                  </a:schemeClr>
                </a:solidFill>
              </a:rPr>
              <a:t>/milia-in-</a:t>
            </a:r>
            <a:r>
              <a:rPr lang="cs-CZ" sz="1000" dirty="0" err="1">
                <a:solidFill>
                  <a:schemeClr val="bg1">
                    <a:lumMod val="85000"/>
                  </a:schemeClr>
                </a:solidFill>
              </a:rPr>
              <a:t>newborn</a:t>
            </a:r>
            <a:r>
              <a:rPr lang="cs-CZ" sz="1000" dirty="0">
                <a:solidFill>
                  <a:schemeClr val="bg1">
                    <a:lumMod val="85000"/>
                  </a:schemeClr>
                </a:solidFill>
              </a:rPr>
              <a:t>/</a:t>
            </a:r>
          </a:p>
        </p:txBody>
      </p:sp>
      <p:pic>
        <p:nvPicPr>
          <p:cNvPr id="7" name="Obrázek 6" descr="vernix1.jpg"/>
          <p:cNvPicPr>
            <a:picLocks noChangeAspect="1"/>
          </p:cNvPicPr>
          <p:nvPr/>
        </p:nvPicPr>
        <p:blipFill>
          <a:blip r:embed="rId3"/>
          <a:stretch>
            <a:fillRect/>
          </a:stretch>
        </p:blipFill>
        <p:spPr>
          <a:xfrm>
            <a:off x="412946" y="3007938"/>
            <a:ext cx="5428397" cy="3492000"/>
          </a:xfrm>
          <a:prstGeom prst="rect">
            <a:avLst/>
          </a:prstGeom>
        </p:spPr>
      </p:pic>
      <p:sp>
        <p:nvSpPr>
          <p:cNvPr id="8" name="TextovéPole 7"/>
          <p:cNvSpPr txBox="1"/>
          <p:nvPr/>
        </p:nvSpPr>
        <p:spPr>
          <a:xfrm>
            <a:off x="394447" y="6553200"/>
            <a:ext cx="5154706" cy="246221"/>
          </a:xfrm>
          <a:prstGeom prst="rect">
            <a:avLst/>
          </a:prstGeom>
          <a:noFill/>
        </p:spPr>
        <p:txBody>
          <a:bodyPr wrap="square" rtlCol="0">
            <a:spAutoFit/>
          </a:bodyPr>
          <a:lstStyle/>
          <a:p>
            <a:r>
              <a:rPr lang="cs-CZ" sz="1000" dirty="0">
                <a:solidFill>
                  <a:schemeClr val="bg1">
                    <a:lumMod val="85000"/>
                  </a:schemeClr>
                </a:solidFill>
              </a:rPr>
              <a:t>https://sg.theasianparent.com/vernix-benefits-newborn</a:t>
            </a:r>
          </a:p>
        </p:txBody>
      </p:sp>
      <p:sp>
        <p:nvSpPr>
          <p:cNvPr id="9" name="TextovéPole 8"/>
          <p:cNvSpPr txBox="1"/>
          <p:nvPr/>
        </p:nvSpPr>
        <p:spPr>
          <a:xfrm>
            <a:off x="412376" y="2734235"/>
            <a:ext cx="5334000" cy="369332"/>
          </a:xfrm>
          <a:prstGeom prst="rect">
            <a:avLst/>
          </a:prstGeom>
          <a:noFill/>
        </p:spPr>
        <p:txBody>
          <a:bodyPr wrap="square" rtlCol="0">
            <a:spAutoFit/>
          </a:bodyPr>
          <a:lstStyle/>
          <a:p>
            <a:r>
              <a:rPr lang="cs-CZ" dirty="0" err="1"/>
              <a:t>Vernix</a:t>
            </a:r>
            <a:r>
              <a:rPr lang="cs-CZ" dirty="0"/>
              <a:t> </a:t>
            </a:r>
            <a:r>
              <a:rPr lang="cs-CZ" dirty="0" err="1"/>
              <a:t>caseosa</a:t>
            </a:r>
            <a:endParaRPr lang="cs-CZ" dirty="0"/>
          </a:p>
        </p:txBody>
      </p:sp>
      <p:pic>
        <p:nvPicPr>
          <p:cNvPr id="10" name="Obrázek 9" descr="bayi-dibiarkan-meninggal-sakit-kuning.jpg"/>
          <p:cNvPicPr>
            <a:picLocks noChangeAspect="1"/>
          </p:cNvPicPr>
          <p:nvPr/>
        </p:nvPicPr>
        <p:blipFill>
          <a:blip r:embed="rId4"/>
          <a:stretch>
            <a:fillRect/>
          </a:stretch>
        </p:blipFill>
        <p:spPr>
          <a:xfrm>
            <a:off x="4365258" y="391365"/>
            <a:ext cx="3575915" cy="2376000"/>
          </a:xfrm>
          <a:prstGeom prst="rect">
            <a:avLst/>
          </a:prstGeom>
        </p:spPr>
      </p:pic>
      <p:sp>
        <p:nvSpPr>
          <p:cNvPr id="11" name="TextovéPole 10"/>
          <p:cNvSpPr txBox="1"/>
          <p:nvPr/>
        </p:nvSpPr>
        <p:spPr>
          <a:xfrm>
            <a:off x="4347883" y="2752165"/>
            <a:ext cx="5100917" cy="246221"/>
          </a:xfrm>
          <a:prstGeom prst="rect">
            <a:avLst/>
          </a:prstGeom>
          <a:noFill/>
        </p:spPr>
        <p:txBody>
          <a:bodyPr wrap="square" rtlCol="0">
            <a:spAutoFit/>
          </a:bodyPr>
          <a:lstStyle/>
          <a:p>
            <a:r>
              <a:rPr lang="cs-CZ" sz="1000" dirty="0">
                <a:solidFill>
                  <a:schemeClr val="bg1">
                    <a:lumMod val="85000"/>
                  </a:schemeClr>
                </a:solidFill>
              </a:rPr>
              <a:t>https://id.theasianparent.com/bayi-dibiarkan-meninggal-karena-sakit-kuning</a:t>
            </a:r>
          </a:p>
        </p:txBody>
      </p:sp>
      <p:sp>
        <p:nvSpPr>
          <p:cNvPr id="12" name="TextovéPole 11"/>
          <p:cNvSpPr txBox="1"/>
          <p:nvPr/>
        </p:nvSpPr>
        <p:spPr>
          <a:xfrm>
            <a:off x="4329953" y="0"/>
            <a:ext cx="3675529" cy="369332"/>
          </a:xfrm>
          <a:prstGeom prst="rect">
            <a:avLst/>
          </a:prstGeom>
          <a:noFill/>
        </p:spPr>
        <p:txBody>
          <a:bodyPr wrap="square" rtlCol="0">
            <a:spAutoFit/>
          </a:bodyPr>
          <a:lstStyle/>
          <a:p>
            <a:r>
              <a:rPr lang="cs-CZ" dirty="0"/>
              <a:t>Ikterus</a:t>
            </a:r>
          </a:p>
        </p:txBody>
      </p:sp>
      <p:pic>
        <p:nvPicPr>
          <p:cNvPr id="13" name="Obrázek 12" descr="mongolska-skvrna-priznaky-projevy-symptomy.jpg"/>
          <p:cNvPicPr>
            <a:picLocks noChangeAspect="1"/>
          </p:cNvPicPr>
          <p:nvPr/>
        </p:nvPicPr>
        <p:blipFill>
          <a:blip r:embed="rId5"/>
          <a:stretch>
            <a:fillRect/>
          </a:stretch>
        </p:blipFill>
        <p:spPr>
          <a:xfrm>
            <a:off x="6301907" y="3160059"/>
            <a:ext cx="5648325" cy="3048000"/>
          </a:xfrm>
          <a:prstGeom prst="rect">
            <a:avLst/>
          </a:prstGeom>
        </p:spPr>
      </p:pic>
      <p:sp>
        <p:nvSpPr>
          <p:cNvPr id="14" name="TextovéPole 13"/>
          <p:cNvSpPr txBox="1"/>
          <p:nvPr/>
        </p:nvSpPr>
        <p:spPr>
          <a:xfrm>
            <a:off x="6347012" y="6230471"/>
            <a:ext cx="5074023" cy="246221"/>
          </a:xfrm>
          <a:prstGeom prst="rect">
            <a:avLst/>
          </a:prstGeom>
          <a:noFill/>
        </p:spPr>
        <p:txBody>
          <a:bodyPr wrap="square" rtlCol="0">
            <a:spAutoFit/>
          </a:bodyPr>
          <a:lstStyle/>
          <a:p>
            <a:r>
              <a:rPr lang="cs-CZ" sz="1000" dirty="0">
                <a:solidFill>
                  <a:schemeClr val="bg1">
                    <a:lumMod val="85000"/>
                  </a:schemeClr>
                </a:solidFill>
              </a:rPr>
              <a:t>https://www.priznaky-projevy.cz/kozni/992-mongolska-skvrna-priznaky-projevy-symptomy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Posouzení dýchání a činnosti srdce</a:t>
            </a:r>
          </a:p>
        </p:txBody>
      </p:sp>
      <p:sp>
        <p:nvSpPr>
          <p:cNvPr id="3" name="Zástupný symbol pro obsah 2"/>
          <p:cNvSpPr>
            <a:spLocks noGrp="1"/>
          </p:cNvSpPr>
          <p:nvPr>
            <p:ph idx="1"/>
          </p:nvPr>
        </p:nvSpPr>
        <p:spPr/>
        <p:txBody>
          <a:bodyPr>
            <a:normAutofit lnSpcReduction="10000"/>
          </a:bodyPr>
          <a:lstStyle/>
          <a:p>
            <a:r>
              <a:rPr lang="cs-CZ" dirty="0"/>
              <a:t>Auskultace plic – jsou plíce rozepjaté? – sklípkové dýchání symetricky slyšitelné</a:t>
            </a:r>
          </a:p>
          <a:p>
            <a:r>
              <a:rPr lang="cs-CZ" dirty="0"/>
              <a:t>Hodnotíme pravidelnost, frekvenci dýchání (30-60/min)</a:t>
            </a:r>
          </a:p>
          <a:p>
            <a:r>
              <a:rPr lang="cs-CZ" dirty="0"/>
              <a:t>Apnoická pauza -  vynechání dechu trvající déle než 20s s poklesem saturace O</a:t>
            </a:r>
            <a:r>
              <a:rPr lang="cs-CZ" baseline="-25000" dirty="0"/>
              <a:t>2</a:t>
            </a:r>
            <a:r>
              <a:rPr lang="cs-CZ" dirty="0"/>
              <a:t> (cyanózou) nebo i bradykardií (tepová frekvence &lt; 100/min.) – nezralost dechového centra</a:t>
            </a:r>
          </a:p>
          <a:p>
            <a:r>
              <a:rPr lang="cs-CZ" dirty="0"/>
              <a:t>Auskultace srdce – frekvence (100-160/min v klidu)</a:t>
            </a:r>
          </a:p>
          <a:p>
            <a:r>
              <a:rPr lang="cs-CZ" dirty="0"/>
              <a:t>Pravidelnost AS, šelest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hlavičky</a:t>
            </a:r>
          </a:p>
        </p:txBody>
      </p:sp>
      <p:sp>
        <p:nvSpPr>
          <p:cNvPr id="3" name="Zástupný symbol pro obsah 2"/>
          <p:cNvSpPr>
            <a:spLocks noGrp="1"/>
          </p:cNvSpPr>
          <p:nvPr>
            <p:ph idx="1"/>
          </p:nvPr>
        </p:nvSpPr>
        <p:spPr/>
        <p:txBody>
          <a:bodyPr>
            <a:normAutofit fontScale="85000" lnSpcReduction="20000"/>
          </a:bodyPr>
          <a:lstStyle/>
          <a:p>
            <a:r>
              <a:rPr lang="cs-CZ" sz="2800" dirty="0"/>
              <a:t>Tvar – </a:t>
            </a:r>
            <a:r>
              <a:rPr lang="cs-CZ" sz="2800" dirty="0" err="1"/>
              <a:t>mezocefalie</a:t>
            </a:r>
            <a:r>
              <a:rPr lang="cs-CZ" sz="2800" dirty="0"/>
              <a:t>, dolichocefalie, brachycefalie</a:t>
            </a:r>
          </a:p>
          <a:p>
            <a:r>
              <a:rPr lang="cs-CZ" sz="2800" dirty="0"/>
              <a:t>Palpovat velkou fontanelu – rozměr, poloha (pod/v/nad </a:t>
            </a:r>
            <a:r>
              <a:rPr lang="cs-CZ" sz="2800" dirty="0" err="1"/>
              <a:t>niveau</a:t>
            </a:r>
            <a:r>
              <a:rPr lang="cs-CZ" sz="2800" dirty="0"/>
              <a:t>)</a:t>
            </a:r>
          </a:p>
          <a:p>
            <a:r>
              <a:rPr lang="cs-CZ" sz="2800" dirty="0" err="1"/>
              <a:t>Caput</a:t>
            </a:r>
            <a:r>
              <a:rPr lang="cs-CZ" sz="2800" dirty="0"/>
              <a:t> </a:t>
            </a:r>
            <a:r>
              <a:rPr lang="cs-CZ" sz="2800" dirty="0" err="1"/>
              <a:t>succedaneum</a:t>
            </a:r>
            <a:r>
              <a:rPr lang="cs-CZ" sz="2800" dirty="0"/>
              <a:t> – poporodní nádor – měkké, těstovité prosáknutí podkoží, překrývá lebeční švy, nejčastěji záhlaví/temeno</a:t>
            </a:r>
          </a:p>
          <a:p>
            <a:r>
              <a:rPr lang="cs-CZ" sz="2800" dirty="0" err="1"/>
              <a:t>Kefalhematom</a:t>
            </a:r>
            <a:r>
              <a:rPr lang="cs-CZ" sz="2800" dirty="0"/>
              <a:t> – výron krve pod periost, tuhý ,fluktuující, nepřesahující lebeční švy, nejčastěji oboustranně/parietálně, resorbuje se delší dobu, může částečně kalcifikovat</a:t>
            </a:r>
          </a:p>
          <a:p>
            <a:r>
              <a:rPr lang="cs-CZ" sz="2800" dirty="0"/>
              <a:t>Všimneme si ušních boltců – hodnocení zralosti</a:t>
            </a:r>
          </a:p>
          <a:p>
            <a:r>
              <a:rPr lang="cs-CZ" sz="2800" dirty="0"/>
              <a:t>Oční víčka – bývají prosáklá, násilím neotvíráme, krvácení pod korneální spojivku – zvýšený tlak při průchodu porodním kanálem</a:t>
            </a:r>
          </a:p>
          <a:p>
            <a:r>
              <a:rPr lang="cs-CZ" sz="2800" dirty="0"/>
              <a:t>Rty – rozštěp, celistvost patra, neonatální zub</a:t>
            </a:r>
          </a:p>
          <a:p>
            <a:r>
              <a:rPr lang="cs-CZ" sz="2800" dirty="0"/>
              <a:t>Nos – průchodnost choan</a:t>
            </a:r>
          </a:p>
          <a:p>
            <a:endParaRPr lang="cs-CZ" dirty="0"/>
          </a:p>
        </p:txBody>
      </p:sp>
      <p:pic>
        <p:nvPicPr>
          <p:cNvPr id="4" name="Obrázek 3" descr="2-45_image_0001-2-orig.jpg"/>
          <p:cNvPicPr>
            <a:picLocks noChangeAspect="1"/>
          </p:cNvPicPr>
          <p:nvPr/>
        </p:nvPicPr>
        <p:blipFill>
          <a:blip r:embed="rId2"/>
          <a:stretch>
            <a:fillRect/>
          </a:stretch>
        </p:blipFill>
        <p:spPr>
          <a:xfrm>
            <a:off x="9081258" y="4662000"/>
            <a:ext cx="2420999" cy="2196000"/>
          </a:xfrm>
          <a:prstGeom prst="rect">
            <a:avLst/>
          </a:prstGeom>
        </p:spPr>
      </p:pic>
      <p:sp>
        <p:nvSpPr>
          <p:cNvPr id="5" name="TextovéPole 4"/>
          <p:cNvSpPr txBox="1"/>
          <p:nvPr/>
        </p:nvSpPr>
        <p:spPr>
          <a:xfrm>
            <a:off x="7351059" y="6488668"/>
            <a:ext cx="4132729" cy="369332"/>
          </a:xfrm>
          <a:prstGeom prst="rect">
            <a:avLst/>
          </a:prstGeom>
          <a:noFill/>
        </p:spPr>
        <p:txBody>
          <a:bodyPr wrap="square" rtlCol="0">
            <a:spAutoFit/>
          </a:bodyPr>
          <a:lstStyle/>
          <a:p>
            <a:r>
              <a:rPr lang="cs-CZ" dirty="0" err="1"/>
              <a:t>Kefalhematom</a:t>
            </a:r>
            <a:endParaRPr lang="cs-CZ"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hrudníku, břicha a zad</a:t>
            </a:r>
          </a:p>
        </p:txBody>
      </p:sp>
      <p:sp>
        <p:nvSpPr>
          <p:cNvPr id="3" name="Zástupný symbol pro obsah 2"/>
          <p:cNvSpPr>
            <a:spLocks noGrp="1"/>
          </p:cNvSpPr>
          <p:nvPr>
            <p:ph idx="1"/>
          </p:nvPr>
        </p:nvSpPr>
        <p:spPr/>
        <p:txBody>
          <a:bodyPr>
            <a:normAutofit fontScale="77500" lnSpcReduction="20000"/>
          </a:bodyPr>
          <a:lstStyle/>
          <a:p>
            <a:r>
              <a:rPr lang="cs-CZ" dirty="0"/>
              <a:t>Tvar hrudního koše, bradavky (hodnocení zralosti)</a:t>
            </a:r>
          </a:p>
          <a:p>
            <a:r>
              <a:rPr lang="cs-CZ" dirty="0"/>
              <a:t>Prohmatat klíční kosti (krepitace) – fraktura klavikuly zejména u větších plodů/ po komplikovaném porodu/klešťový porod – šetrné zacházení, spontánně se zhojí během několika týdnů</a:t>
            </a:r>
          </a:p>
          <a:p>
            <a:r>
              <a:rPr lang="cs-CZ" dirty="0"/>
              <a:t>Prsní žlázy – někdy i se sekrecí, ev. jejich zvětšení – fyziologická hormonální reakce</a:t>
            </a:r>
          </a:p>
          <a:p>
            <a:r>
              <a:rPr lang="cs-CZ" dirty="0"/>
              <a:t>Palpace bříška – játra mohou fyziologicky přesahovat oblouk o 1-2cm, slezina většinou nehmatná, mohou být hmatné obě ledviny, vyloučíme rezistenci, poslech peristaltika, kontrola pupku a jeho cév, umbilikální hernie</a:t>
            </a:r>
          </a:p>
          <a:p>
            <a:r>
              <a:rPr lang="cs-CZ" dirty="0"/>
              <a:t>palpace pulzace femorálních artérií – CAVE koarktace aorty</a:t>
            </a:r>
          </a:p>
          <a:p>
            <a:r>
              <a:rPr lang="cs-CZ" dirty="0"/>
              <a:t>Záda- porušený kožní kryt – </a:t>
            </a:r>
            <a:r>
              <a:rPr lang="cs-CZ" dirty="0" err="1"/>
              <a:t>herniace</a:t>
            </a:r>
            <a:r>
              <a:rPr lang="cs-CZ" dirty="0"/>
              <a:t> míšních obalů, někdy včetně nervové tkáně – meningokéla/</a:t>
            </a:r>
            <a:r>
              <a:rPr lang="cs-CZ" dirty="0" err="1"/>
              <a:t>meningomyelokéla</a:t>
            </a:r>
            <a:r>
              <a:rPr lang="cs-CZ" dirty="0"/>
              <a:t>, rozštěp páteře (spina </a:t>
            </a:r>
            <a:r>
              <a:rPr lang="cs-CZ" dirty="0" err="1"/>
              <a:t>bifida</a:t>
            </a:r>
            <a:r>
              <a:rPr lang="cs-CZ" dirty="0"/>
              <a:t>)</a:t>
            </a:r>
          </a:p>
          <a:p>
            <a:endParaRPr lang="cs-CZ" dirty="0"/>
          </a:p>
          <a:p>
            <a:endParaRPr lang="cs-CZ"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končetin + genitálu</a:t>
            </a:r>
          </a:p>
        </p:txBody>
      </p:sp>
      <p:sp>
        <p:nvSpPr>
          <p:cNvPr id="3" name="Zástupný symbol pro obsah 2"/>
          <p:cNvSpPr>
            <a:spLocks noGrp="1"/>
          </p:cNvSpPr>
          <p:nvPr>
            <p:ph idx="1"/>
          </p:nvPr>
        </p:nvSpPr>
        <p:spPr/>
        <p:txBody>
          <a:bodyPr>
            <a:normAutofit fontScale="92500"/>
          </a:bodyPr>
          <a:lstStyle/>
          <a:p>
            <a:r>
              <a:rPr lang="cs-CZ" dirty="0"/>
              <a:t>Vyšetření kyčlí k vyloučení dysplazie kyčelních kloubů (3 vyšetření)</a:t>
            </a:r>
          </a:p>
          <a:p>
            <a:r>
              <a:rPr lang="cs-CZ" dirty="0"/>
              <a:t>Tvar, hybnost končetin, syndaktylie, polydaktylie, redukční deformity</a:t>
            </a:r>
          </a:p>
          <a:p>
            <a:r>
              <a:rPr lang="cs-CZ" dirty="0"/>
              <a:t>Viz.známky zralosti, dále hydrokéla, vyústění </a:t>
            </a:r>
            <a:r>
              <a:rPr lang="cs-CZ" dirty="0" err="1"/>
              <a:t>uretry</a:t>
            </a:r>
            <a:r>
              <a:rPr lang="cs-CZ" dirty="0"/>
              <a:t> – </a:t>
            </a:r>
            <a:r>
              <a:rPr lang="cs-CZ" dirty="0" err="1"/>
              <a:t>hypospadie</a:t>
            </a:r>
            <a:r>
              <a:rPr lang="cs-CZ" dirty="0"/>
              <a:t>, nesestoupá varlata – pokud nelze varlata nahmatat ani v tříselné kanálu – CAVE – vyloučit kongenitální </a:t>
            </a:r>
            <a:r>
              <a:rPr lang="cs-CZ" dirty="0" err="1"/>
              <a:t>adrenogenitální</a:t>
            </a:r>
            <a:r>
              <a:rPr lang="cs-CZ" dirty="0"/>
              <a:t> hyperplazii – hrozí minerální rozvrat a smrt v prvních dnech života</a:t>
            </a:r>
          </a:p>
          <a:p>
            <a:r>
              <a:rPr lang="cs-CZ" dirty="0" err="1"/>
              <a:t>Inguinální</a:t>
            </a:r>
            <a:r>
              <a:rPr lang="cs-CZ" dirty="0"/>
              <a:t> hernie, vzhled </a:t>
            </a:r>
            <a:r>
              <a:rPr lang="cs-CZ" dirty="0" err="1"/>
              <a:t>anorektální</a:t>
            </a:r>
            <a:r>
              <a:rPr lang="cs-CZ" dirty="0"/>
              <a:t> oblasti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A7ABE9-88C1-8F0B-611C-475983D1CC39}"/>
              </a:ext>
            </a:extLst>
          </p:cNvPr>
          <p:cNvSpPr>
            <a:spLocks noGrp="1"/>
          </p:cNvSpPr>
          <p:nvPr>
            <p:ph type="title"/>
          </p:nvPr>
        </p:nvSpPr>
        <p:spPr/>
        <p:txBody>
          <a:bodyPr/>
          <a:lstStyle/>
          <a:p>
            <a:r>
              <a:rPr lang="cs-CZ" dirty="0"/>
              <a:t>Batolecí období 1 – 3 roky</a:t>
            </a:r>
          </a:p>
        </p:txBody>
      </p:sp>
      <p:sp>
        <p:nvSpPr>
          <p:cNvPr id="3" name="Zástupný obsah 2">
            <a:extLst>
              <a:ext uri="{FF2B5EF4-FFF2-40B4-BE49-F238E27FC236}">
                <a16:creationId xmlns:a16="http://schemas.microsoft.com/office/drawing/2014/main" id="{8346D53A-769E-2829-644C-B759C0C1B1B3}"/>
              </a:ext>
            </a:extLst>
          </p:cNvPr>
          <p:cNvSpPr>
            <a:spLocks noGrp="1"/>
          </p:cNvSpPr>
          <p:nvPr>
            <p:ph idx="1"/>
          </p:nvPr>
        </p:nvSpPr>
        <p:spPr/>
        <p:txBody>
          <a:bodyPr/>
          <a:lstStyle/>
          <a:p>
            <a:r>
              <a:rPr lang="cs-CZ" dirty="0"/>
              <a:t>Zpřesnění motoriky, rozvoj řeči, osamostatňování dítěte (chůze, učení, jezení, čistota, komunikace)</a:t>
            </a:r>
          </a:p>
          <a:p>
            <a:r>
              <a:rPr lang="cs-CZ" dirty="0"/>
              <a:t>První období vzdoru</a:t>
            </a:r>
          </a:p>
          <a:p>
            <a:r>
              <a:rPr lang="cs-CZ" dirty="0"/>
              <a:t>Nemocnost spíše nízká, vyšší výskyt úrazů – popáleniny, pády, otravy, aspirace</a:t>
            </a:r>
          </a:p>
        </p:txBody>
      </p:sp>
    </p:spTree>
    <p:extLst>
      <p:ext uri="{BB962C8B-B14F-4D97-AF65-F5344CB8AC3E}">
        <p14:creationId xmlns:p14="http://schemas.microsoft.com/office/powerpoint/2010/main" val="1165360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Orientační neurologické vyšetření</a:t>
            </a:r>
          </a:p>
        </p:txBody>
      </p:sp>
      <p:sp>
        <p:nvSpPr>
          <p:cNvPr id="3" name="Zástupný symbol pro obsah 2"/>
          <p:cNvSpPr>
            <a:spLocks noGrp="1"/>
          </p:cNvSpPr>
          <p:nvPr>
            <p:ph idx="1"/>
          </p:nvPr>
        </p:nvSpPr>
        <p:spPr/>
        <p:txBody>
          <a:bodyPr/>
          <a:lstStyle/>
          <a:p>
            <a:r>
              <a:rPr lang="cs-CZ" dirty="0"/>
              <a:t>Hodnocení svalového tonu</a:t>
            </a:r>
          </a:p>
          <a:p>
            <a:r>
              <a:rPr lang="cs-CZ" dirty="0"/>
              <a:t>Úchopový reflex</a:t>
            </a:r>
          </a:p>
          <a:p>
            <a:r>
              <a:rPr lang="cs-CZ" dirty="0"/>
              <a:t>Hledací reflex</a:t>
            </a:r>
          </a:p>
          <a:p>
            <a:r>
              <a:rPr lang="cs-CZ" dirty="0"/>
              <a:t>Sací reflex</a:t>
            </a:r>
          </a:p>
          <a:p>
            <a:r>
              <a:rPr lang="cs-CZ" dirty="0" err="1"/>
              <a:t>Moroův</a:t>
            </a:r>
            <a:r>
              <a:rPr lang="cs-CZ" dirty="0"/>
              <a:t> reflex</a:t>
            </a:r>
          </a:p>
          <a:p>
            <a:r>
              <a:rPr lang="cs-CZ" dirty="0"/>
              <a:t>Reflex chůze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Úbytek hmotnosti u </a:t>
            </a:r>
            <a:r>
              <a:rPr lang="cs-CZ" dirty="0" err="1"/>
              <a:t>novrozence</a:t>
            </a:r>
            <a:endParaRPr lang="cs-CZ" dirty="0"/>
          </a:p>
        </p:txBody>
      </p:sp>
      <p:sp>
        <p:nvSpPr>
          <p:cNvPr id="3" name="Zástupný symbol pro obsah 2"/>
          <p:cNvSpPr>
            <a:spLocks noGrp="1"/>
          </p:cNvSpPr>
          <p:nvPr>
            <p:ph idx="1"/>
          </p:nvPr>
        </p:nvSpPr>
        <p:spPr/>
        <p:txBody>
          <a:bodyPr/>
          <a:lstStyle/>
          <a:p>
            <a:r>
              <a:rPr lang="cs-CZ" dirty="0"/>
              <a:t>Normální úbytek trvá do 3.-4.dne, nepřesahuje 10-15% porodní hmotnosti</a:t>
            </a:r>
          </a:p>
          <a:p>
            <a:r>
              <a:rPr lang="cs-CZ" dirty="0"/>
              <a:t>U nedonošených trvá déle a je hlubší</a:t>
            </a:r>
          </a:p>
          <a:p>
            <a:r>
              <a:rPr lang="cs-CZ" dirty="0"/>
              <a:t>Pozvolný nástup laktace</a:t>
            </a:r>
          </a:p>
          <a:p>
            <a:r>
              <a:rPr lang="cs-CZ" dirty="0"/>
              <a:t>Nejpozději 10.-14.den života dosáhne zpět své porodní hmotnosti</a:t>
            </a:r>
          </a:p>
          <a:p>
            <a:r>
              <a:rPr lang="cs-CZ" dirty="0"/>
              <a:t>Poté přibývá 100-250g/týden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Kojení</a:t>
            </a:r>
          </a:p>
        </p:txBody>
      </p:sp>
      <p:sp>
        <p:nvSpPr>
          <p:cNvPr id="3" name="Zástupný symbol pro obsah 2"/>
          <p:cNvSpPr>
            <a:spLocks noGrp="1"/>
          </p:cNvSpPr>
          <p:nvPr>
            <p:ph idx="1"/>
          </p:nvPr>
        </p:nvSpPr>
        <p:spPr/>
        <p:txBody>
          <a:bodyPr>
            <a:normAutofit lnSpcReduction="10000"/>
          </a:bodyPr>
          <a:lstStyle/>
          <a:p>
            <a:r>
              <a:rPr lang="cs-CZ" dirty="0"/>
              <a:t>Ideálně plné kojení do 6 měsíců</a:t>
            </a:r>
          </a:p>
          <a:p>
            <a:r>
              <a:rPr lang="cs-CZ" dirty="0"/>
              <a:t>Význam pro dítě – snížené riziko průjmových onemocnění kojenců, respiračních infekcí, snížené riziko SIDS, potravinových alergií, nadváhy</a:t>
            </a:r>
          </a:p>
          <a:p>
            <a:r>
              <a:rPr lang="cs-CZ" dirty="0"/>
              <a:t>Význam pro matku – zkrácená doba poporodního krvácení, rychlejší zavinutí dělohy po porodu, zlepšená </a:t>
            </a:r>
            <a:r>
              <a:rPr lang="cs-CZ" dirty="0" err="1"/>
              <a:t>remineralizace</a:t>
            </a:r>
            <a:r>
              <a:rPr lang="cs-CZ" dirty="0"/>
              <a:t> kostí, snížené riziko Ca prsu a ovarií</a:t>
            </a:r>
          </a:p>
          <a:p>
            <a:r>
              <a:rPr lang="cs-CZ" dirty="0"/>
              <a:t>Obecně – emoční pouto mezi matkou a dítětem, neustálá dostupnost stravy, nižší ekonomické náklady</a:t>
            </a:r>
          </a:p>
          <a:p>
            <a:pPr>
              <a:buNone/>
            </a:pPr>
            <a:endParaRPr lang="cs-CZ"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3" descr="cz-nls-algorithm.jpg"/>
          <p:cNvPicPr>
            <a:picLocks noGrp="1" noChangeAspect="1"/>
          </p:cNvPicPr>
          <p:nvPr>
            <p:ph idx="1"/>
          </p:nvPr>
        </p:nvPicPr>
        <p:blipFill>
          <a:blip r:embed="rId2"/>
          <a:stretch>
            <a:fillRect/>
          </a:stretch>
        </p:blipFill>
        <p:spPr>
          <a:xfrm>
            <a:off x="3906954" y="333000"/>
            <a:ext cx="4378092" cy="6192000"/>
          </a:xfrm>
        </p:spPr>
      </p:pic>
      <p:sp>
        <p:nvSpPr>
          <p:cNvPr id="8" name="TextovéPole 7"/>
          <p:cNvSpPr txBox="1"/>
          <p:nvPr/>
        </p:nvSpPr>
        <p:spPr>
          <a:xfrm>
            <a:off x="0" y="6611779"/>
            <a:ext cx="12192000" cy="246221"/>
          </a:xfrm>
          <a:prstGeom prst="rect">
            <a:avLst/>
          </a:prstGeom>
          <a:noFill/>
        </p:spPr>
        <p:txBody>
          <a:bodyPr wrap="square" rtlCol="0">
            <a:spAutoFit/>
          </a:bodyPr>
          <a:lstStyle/>
          <a:p>
            <a:r>
              <a:rPr lang="cs-CZ" sz="1000" dirty="0">
                <a:solidFill>
                  <a:schemeClr val="bg1">
                    <a:lumMod val="85000"/>
                  </a:schemeClr>
                </a:solidFill>
              </a:rPr>
              <a:t>https://cneos.cz/wp-content/uploads/2022/08/Resuscitace_ERC_2015_Algoritmus.pdf</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Ukončení / nezahájení resuscitace</a:t>
            </a:r>
          </a:p>
        </p:txBody>
      </p:sp>
      <p:sp>
        <p:nvSpPr>
          <p:cNvPr id="3" name="Zástupný symbol pro obsah 2"/>
          <p:cNvSpPr>
            <a:spLocks noGrp="1"/>
          </p:cNvSpPr>
          <p:nvPr>
            <p:ph idx="1"/>
          </p:nvPr>
        </p:nvSpPr>
        <p:spPr/>
        <p:txBody>
          <a:bodyPr>
            <a:normAutofit fontScale="85000" lnSpcReduction="10000"/>
          </a:bodyPr>
          <a:lstStyle/>
          <a:p>
            <a:r>
              <a:rPr lang="cs-CZ" dirty="0"/>
              <a:t>Neúspěšná resuscitace trvající 10 – 20 minut je asociována s vysokým rizikem nepříznivého vývoje dítěte</a:t>
            </a:r>
          </a:p>
          <a:p>
            <a:r>
              <a:rPr lang="cs-CZ" dirty="0"/>
              <a:t>Pokud při adekvátně prováděné resuscitaci (a vyloučení reverzibilní příčiny stavu) nedochází k obnovení vitálních funkcí, je vhodné po konzultaci s členy resuscitačního týmu a rodiči zvážit ukončení aktivní resuscitace</a:t>
            </a:r>
          </a:p>
          <a:p>
            <a:r>
              <a:rPr lang="cs-CZ" dirty="0"/>
              <a:t>Někdy lze identifikovat stavy, které jsou spojené s  vysokou úmrtností a špatným dlouhodobým vývojem dítěte. V těchto případech je nezahájení resuscitace považováno za vhodné a přijatelné řešení, zvláště pokud byla možnost prodiskutovat stav dítěte</a:t>
            </a:r>
          </a:p>
          <a:p>
            <a:r>
              <a:rPr lang="cs-CZ" dirty="0"/>
              <a:t>V případě ukončení nebo nezahájení resuscitace je další péče zaměřena na komfort a důstojnost dítěte včetně rodiny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A38210-6485-4219-6EA6-96D0C4227396}"/>
              </a:ext>
            </a:extLst>
          </p:cNvPr>
          <p:cNvSpPr>
            <a:spLocks noGrp="1"/>
          </p:cNvSpPr>
          <p:nvPr>
            <p:ph type="title"/>
          </p:nvPr>
        </p:nvSpPr>
        <p:spPr/>
        <p:txBody>
          <a:bodyPr/>
          <a:lstStyle/>
          <a:p>
            <a:r>
              <a:rPr lang="cs-CZ" dirty="0"/>
              <a:t>Vitální funkce a jejich monitorace</a:t>
            </a:r>
          </a:p>
        </p:txBody>
      </p:sp>
      <p:pic>
        <p:nvPicPr>
          <p:cNvPr id="5" name="Zástupný obsah 4">
            <a:extLst>
              <a:ext uri="{FF2B5EF4-FFF2-40B4-BE49-F238E27FC236}">
                <a16:creationId xmlns:a16="http://schemas.microsoft.com/office/drawing/2014/main" id="{9F503552-4F32-D1F6-49CE-049A6174DB0E}"/>
              </a:ext>
            </a:extLst>
          </p:cNvPr>
          <p:cNvPicPr>
            <a:picLocks noGrp="1" noChangeAspect="1"/>
          </p:cNvPicPr>
          <p:nvPr>
            <p:ph idx="1"/>
          </p:nvPr>
        </p:nvPicPr>
        <p:blipFill rotWithShape="1">
          <a:blip r:embed="rId2"/>
          <a:srcRect l="38576" t="17475" r="38645" b="25392"/>
          <a:stretch/>
        </p:blipFill>
        <p:spPr>
          <a:xfrm>
            <a:off x="4542513" y="1374768"/>
            <a:ext cx="3238171" cy="5076000"/>
          </a:xfrm>
        </p:spPr>
      </p:pic>
      <p:pic>
        <p:nvPicPr>
          <p:cNvPr id="7" name="Obrázek 6">
            <a:extLst>
              <a:ext uri="{FF2B5EF4-FFF2-40B4-BE49-F238E27FC236}">
                <a16:creationId xmlns:a16="http://schemas.microsoft.com/office/drawing/2014/main" id="{18393003-29A5-6BDD-5113-9E6B44972E27}"/>
              </a:ext>
            </a:extLst>
          </p:cNvPr>
          <p:cNvPicPr>
            <a:picLocks noChangeAspect="1"/>
          </p:cNvPicPr>
          <p:nvPr/>
        </p:nvPicPr>
        <p:blipFill rotWithShape="1">
          <a:blip r:embed="rId3"/>
          <a:srcRect l="17707" t="43105" r="58394" b="29607"/>
          <a:stretch/>
        </p:blipFill>
        <p:spPr>
          <a:xfrm>
            <a:off x="7853096" y="2568875"/>
            <a:ext cx="3631901" cy="2592000"/>
          </a:xfrm>
          <a:prstGeom prst="rect">
            <a:avLst/>
          </a:prstGeom>
        </p:spPr>
      </p:pic>
      <p:pic>
        <p:nvPicPr>
          <p:cNvPr id="9" name="Obrázek 8">
            <a:extLst>
              <a:ext uri="{FF2B5EF4-FFF2-40B4-BE49-F238E27FC236}">
                <a16:creationId xmlns:a16="http://schemas.microsoft.com/office/drawing/2014/main" id="{12338AC7-2295-2EC7-4685-D5F467487780}"/>
              </a:ext>
            </a:extLst>
          </p:cNvPr>
          <p:cNvPicPr>
            <a:picLocks noChangeAspect="1"/>
          </p:cNvPicPr>
          <p:nvPr/>
        </p:nvPicPr>
        <p:blipFill rotWithShape="1">
          <a:blip r:embed="rId4"/>
          <a:srcRect l="13520" t="37199" r="64020" b="28776"/>
          <a:stretch/>
        </p:blipFill>
        <p:spPr>
          <a:xfrm>
            <a:off x="1102516" y="2568875"/>
            <a:ext cx="2699478" cy="2556000"/>
          </a:xfrm>
          <a:prstGeom prst="rect">
            <a:avLst/>
          </a:prstGeom>
        </p:spPr>
      </p:pic>
      <p:sp>
        <p:nvSpPr>
          <p:cNvPr id="6" name="TextovéPole 5"/>
          <p:cNvSpPr txBox="1"/>
          <p:nvPr/>
        </p:nvSpPr>
        <p:spPr>
          <a:xfrm>
            <a:off x="188260" y="5127812"/>
            <a:ext cx="3854822" cy="246221"/>
          </a:xfrm>
          <a:prstGeom prst="rect">
            <a:avLst/>
          </a:prstGeom>
          <a:noFill/>
        </p:spPr>
        <p:txBody>
          <a:bodyPr wrap="square" rtlCol="0">
            <a:spAutoFit/>
          </a:bodyPr>
          <a:lstStyle/>
          <a:p>
            <a:r>
              <a:rPr lang="cs-CZ" sz="1000" dirty="0">
                <a:solidFill>
                  <a:schemeClr val="bg1">
                    <a:lumMod val="85000"/>
                  </a:schemeClr>
                </a:solidFill>
              </a:rPr>
              <a:t>https://twitter.com/AdamsSafety/status/613691739451228160</a:t>
            </a:r>
          </a:p>
        </p:txBody>
      </p:sp>
    </p:spTree>
    <p:extLst>
      <p:ext uri="{BB962C8B-B14F-4D97-AF65-F5344CB8AC3E}">
        <p14:creationId xmlns:p14="http://schemas.microsoft.com/office/powerpoint/2010/main" val="209324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E5D598-77AF-9709-84F5-6B6A5746D6A0}"/>
              </a:ext>
            </a:extLst>
          </p:cNvPr>
          <p:cNvSpPr>
            <a:spLocks noGrp="1"/>
          </p:cNvSpPr>
          <p:nvPr>
            <p:ph type="title"/>
          </p:nvPr>
        </p:nvSpPr>
        <p:spPr/>
        <p:txBody>
          <a:bodyPr/>
          <a:lstStyle/>
          <a:p>
            <a:r>
              <a:rPr lang="cs-CZ" dirty="0"/>
              <a:t>Hodnocení bolesti u dětí</a:t>
            </a:r>
          </a:p>
        </p:txBody>
      </p:sp>
      <p:pic>
        <p:nvPicPr>
          <p:cNvPr id="5" name="Zástupný obsah 4">
            <a:extLst>
              <a:ext uri="{FF2B5EF4-FFF2-40B4-BE49-F238E27FC236}">
                <a16:creationId xmlns:a16="http://schemas.microsoft.com/office/drawing/2014/main" id="{700FF6AB-F598-5FFC-2581-FA5CC9054F83}"/>
              </a:ext>
            </a:extLst>
          </p:cNvPr>
          <p:cNvPicPr>
            <a:picLocks noGrp="1" noChangeAspect="1"/>
          </p:cNvPicPr>
          <p:nvPr>
            <p:ph idx="1"/>
          </p:nvPr>
        </p:nvPicPr>
        <p:blipFill rotWithShape="1">
          <a:blip r:embed="rId2"/>
          <a:srcRect l="15175" t="30957" r="30299" b="22875"/>
          <a:stretch/>
        </p:blipFill>
        <p:spPr>
          <a:xfrm>
            <a:off x="2796653" y="1898072"/>
            <a:ext cx="6598694" cy="3492000"/>
          </a:xfrm>
        </p:spPr>
      </p:pic>
      <p:sp>
        <p:nvSpPr>
          <p:cNvPr id="4" name="TextovéPole 3"/>
          <p:cNvSpPr txBox="1"/>
          <p:nvPr/>
        </p:nvSpPr>
        <p:spPr>
          <a:xfrm>
            <a:off x="2743200" y="5602941"/>
            <a:ext cx="7736541" cy="246221"/>
          </a:xfrm>
          <a:prstGeom prst="rect">
            <a:avLst/>
          </a:prstGeom>
          <a:noFill/>
        </p:spPr>
        <p:txBody>
          <a:bodyPr wrap="square" rtlCol="0">
            <a:spAutoFit/>
          </a:bodyPr>
          <a:lstStyle/>
          <a:p>
            <a:r>
              <a:rPr lang="cs-CZ" sz="1000" dirty="0">
                <a:solidFill>
                  <a:schemeClr val="bg1">
                    <a:lumMod val="85000"/>
                  </a:schemeClr>
                </a:solidFill>
              </a:rPr>
              <a:t>https://www.health.harvard.edu/pain/the-pain-of-measuring-pain</a:t>
            </a:r>
          </a:p>
        </p:txBody>
      </p:sp>
    </p:spTree>
    <p:extLst>
      <p:ext uri="{BB962C8B-B14F-4D97-AF65-F5344CB8AC3E}">
        <p14:creationId xmlns:p14="http://schemas.microsoft.com/office/powerpoint/2010/main" val="23492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EAB876-9A9C-C2DA-EF92-69FC226D877A}"/>
              </a:ext>
            </a:extLst>
          </p:cNvPr>
          <p:cNvSpPr>
            <a:spLocks noGrp="1"/>
          </p:cNvSpPr>
          <p:nvPr>
            <p:ph type="title"/>
          </p:nvPr>
        </p:nvSpPr>
        <p:spPr/>
        <p:txBody>
          <a:bodyPr>
            <a:normAutofit fontScale="90000"/>
          </a:bodyPr>
          <a:lstStyle/>
          <a:p>
            <a:r>
              <a:rPr lang="cs-CZ" dirty="0"/>
              <a:t>Základy farmakologie v dětské urgentní medicíně</a:t>
            </a:r>
          </a:p>
        </p:txBody>
      </p:sp>
      <p:pic>
        <p:nvPicPr>
          <p:cNvPr id="4" name="Obrázek 3" descr="medical-pills-pharmacy-antibiotic-pills-drugs-painkiller-treatments-first-aid-kit-pharmacology-blister-packs-illustration-icons-set-packing-supplement-patch-needle-drugstore_229548-573.jpg"/>
          <p:cNvPicPr>
            <a:picLocks noChangeAspect="1"/>
          </p:cNvPicPr>
          <p:nvPr/>
        </p:nvPicPr>
        <p:blipFill>
          <a:blip r:embed="rId2"/>
          <a:stretch>
            <a:fillRect/>
          </a:stretch>
        </p:blipFill>
        <p:spPr>
          <a:xfrm>
            <a:off x="3192000" y="1251000"/>
            <a:ext cx="5808000" cy="4356000"/>
          </a:xfrm>
          <a:prstGeom prst="rect">
            <a:avLst/>
          </a:prstGeom>
        </p:spPr>
      </p:pic>
    </p:spTree>
    <p:extLst>
      <p:ext uri="{BB962C8B-B14F-4D97-AF65-F5344CB8AC3E}">
        <p14:creationId xmlns:p14="http://schemas.microsoft.com/office/powerpoint/2010/main" val="13092798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D378F1-9A58-13EB-2601-06D9481520BB}"/>
              </a:ext>
            </a:extLst>
          </p:cNvPr>
          <p:cNvSpPr>
            <a:spLocks noGrp="1"/>
          </p:cNvSpPr>
          <p:nvPr>
            <p:ph type="title"/>
          </p:nvPr>
        </p:nvSpPr>
        <p:spPr/>
        <p:txBody>
          <a:bodyPr>
            <a:normAutofit/>
          </a:bodyPr>
          <a:lstStyle/>
          <a:p>
            <a:r>
              <a:rPr lang="cs-CZ" dirty="0" err="1"/>
              <a:t>Sedace</a:t>
            </a:r>
            <a:r>
              <a:rPr lang="cs-CZ" dirty="0"/>
              <a:t> a analgezie </a:t>
            </a:r>
          </a:p>
        </p:txBody>
      </p:sp>
      <p:sp>
        <p:nvSpPr>
          <p:cNvPr id="3" name="Zástupný obsah 2">
            <a:extLst>
              <a:ext uri="{FF2B5EF4-FFF2-40B4-BE49-F238E27FC236}">
                <a16:creationId xmlns:a16="http://schemas.microsoft.com/office/drawing/2014/main" id="{00B5DAE0-A822-DE59-83A8-0D944B56D569}"/>
              </a:ext>
            </a:extLst>
          </p:cNvPr>
          <p:cNvSpPr>
            <a:spLocks noGrp="1"/>
          </p:cNvSpPr>
          <p:nvPr>
            <p:ph idx="1"/>
          </p:nvPr>
        </p:nvSpPr>
        <p:spPr/>
        <p:txBody>
          <a:bodyPr>
            <a:normAutofit fontScale="92500" lnSpcReduction="10000"/>
          </a:bodyPr>
          <a:lstStyle/>
          <a:p>
            <a:r>
              <a:rPr lang="cs-CZ" dirty="0"/>
              <a:t>nezbytná součást v PNP, tišení bolesti snižuje metabolickou odpověď na zátěž a celkově přispívá ke zlepšení komfortu pacienta</a:t>
            </a:r>
          </a:p>
          <a:p>
            <a:r>
              <a:rPr lang="cs-CZ" dirty="0"/>
              <a:t>Analgosedace – farmakologicky navozený útlum vnímání bolesti (analgetická složka) + útlum psychomotorické aktivity (sedativní složka)</a:t>
            </a:r>
          </a:p>
          <a:p>
            <a:r>
              <a:rPr lang="cs-CZ" dirty="0"/>
              <a:t>Cíl -  odstranit bolest, neklid a úzkost dítěte</a:t>
            </a:r>
          </a:p>
          <a:p>
            <a:r>
              <a:rPr lang="cs-CZ" dirty="0"/>
              <a:t>Cesty podání – </a:t>
            </a:r>
            <a:r>
              <a:rPr lang="cs-CZ" dirty="0" err="1"/>
              <a:t>i.v</a:t>
            </a:r>
            <a:r>
              <a:rPr lang="cs-CZ" dirty="0"/>
              <a:t>., </a:t>
            </a:r>
            <a:r>
              <a:rPr lang="cs-CZ" dirty="0" err="1"/>
              <a:t>i.m</a:t>
            </a:r>
            <a:r>
              <a:rPr lang="cs-CZ" dirty="0"/>
              <a:t>., </a:t>
            </a:r>
            <a:r>
              <a:rPr lang="cs-CZ" dirty="0" err="1"/>
              <a:t>p.r</a:t>
            </a:r>
            <a:r>
              <a:rPr lang="cs-CZ" dirty="0"/>
              <a:t>., </a:t>
            </a:r>
            <a:r>
              <a:rPr lang="cs-CZ" dirty="0" err="1"/>
              <a:t>i.n</a:t>
            </a:r>
            <a:r>
              <a:rPr lang="cs-CZ" dirty="0"/>
              <a:t>.</a:t>
            </a:r>
          </a:p>
          <a:p>
            <a:r>
              <a:rPr lang="cs-CZ" dirty="0"/>
              <a:t>Je vhodné kombinace látek (možno snížit dávky, omezit NÚ)</a:t>
            </a:r>
          </a:p>
          <a:p>
            <a:r>
              <a:rPr lang="cs-CZ" dirty="0"/>
              <a:t>Upřednostňujeme farmaka s krátkým účinkem</a:t>
            </a:r>
          </a:p>
        </p:txBody>
      </p:sp>
    </p:spTree>
    <p:extLst>
      <p:ext uri="{BB962C8B-B14F-4D97-AF65-F5344CB8AC3E}">
        <p14:creationId xmlns:p14="http://schemas.microsoft.com/office/powerpoint/2010/main" val="41769534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A0BCB0-8C56-10D6-A3EA-8311394B8D21}"/>
              </a:ext>
            </a:extLst>
          </p:cNvPr>
          <p:cNvSpPr>
            <a:spLocks noGrp="1"/>
          </p:cNvSpPr>
          <p:nvPr>
            <p:ph type="title"/>
          </p:nvPr>
        </p:nvSpPr>
        <p:spPr/>
        <p:txBody>
          <a:bodyPr/>
          <a:lstStyle/>
          <a:p>
            <a:r>
              <a:rPr lang="cs-CZ" dirty="0"/>
              <a:t>Analgosedace</a:t>
            </a:r>
          </a:p>
        </p:txBody>
      </p:sp>
      <p:sp>
        <p:nvSpPr>
          <p:cNvPr id="3" name="Zástupný obsah 2">
            <a:extLst>
              <a:ext uri="{FF2B5EF4-FFF2-40B4-BE49-F238E27FC236}">
                <a16:creationId xmlns:a16="http://schemas.microsoft.com/office/drawing/2014/main" id="{85D24475-E810-8098-BC4C-0421FEFC94CF}"/>
              </a:ext>
            </a:extLst>
          </p:cNvPr>
          <p:cNvSpPr>
            <a:spLocks noGrp="1"/>
          </p:cNvSpPr>
          <p:nvPr>
            <p:ph idx="1"/>
          </p:nvPr>
        </p:nvSpPr>
        <p:spPr/>
        <p:txBody>
          <a:bodyPr>
            <a:normAutofit fontScale="92500" lnSpcReduction="20000"/>
          </a:bodyPr>
          <a:lstStyle/>
          <a:p>
            <a:r>
              <a:rPr lang="cs-CZ" dirty="0"/>
              <a:t>Hlavní NÚ – útlum dýchání, neprůchodnost DC, depresivní působení na KVS, </a:t>
            </a:r>
            <a:r>
              <a:rPr lang="cs-CZ" dirty="0" err="1"/>
              <a:t>ev.zvracení</a:t>
            </a:r>
            <a:endParaRPr lang="cs-CZ" dirty="0"/>
          </a:p>
          <a:p>
            <a:r>
              <a:rPr lang="cs-CZ" dirty="0"/>
              <a:t>Při analgosedaci dítěte tedy nutno mít pomůcky na zajištění DC, léky pro podporu oběhu, kyslík</a:t>
            </a:r>
          </a:p>
          <a:p>
            <a:r>
              <a:rPr lang="cs-CZ" dirty="0"/>
              <a:t>Nutno monitorovat VF – SpO2, TK, s výhodou i </a:t>
            </a:r>
            <a:r>
              <a:rPr lang="cs-CZ" dirty="0" err="1"/>
              <a:t>kapnografie</a:t>
            </a:r>
            <a:endParaRPr lang="cs-CZ" dirty="0"/>
          </a:p>
          <a:p>
            <a:r>
              <a:rPr lang="cs-CZ" dirty="0"/>
              <a:t>Před podáním nutno vždy zhodnotit VF a celkový stav</a:t>
            </a:r>
          </a:p>
          <a:p>
            <a:r>
              <a:rPr lang="cs-CZ" dirty="0"/>
              <a:t>Zvýšená pozornost při analgosedaci (vhodná redukce dávek) u rizikových pacientů: </a:t>
            </a:r>
            <a:r>
              <a:rPr lang="cs-CZ" dirty="0" err="1"/>
              <a:t>kraniofaciální</a:t>
            </a:r>
            <a:r>
              <a:rPr lang="cs-CZ" dirty="0"/>
              <a:t> dysmorfie, obstrukce DC, extrémní obezita, </a:t>
            </a:r>
            <a:r>
              <a:rPr lang="cs-CZ" dirty="0" err="1"/>
              <a:t>kardiorespir.selhání</a:t>
            </a:r>
            <a:r>
              <a:rPr lang="cs-CZ" dirty="0"/>
              <a:t>, těžká porucha vědomí, novorozenci aj.</a:t>
            </a:r>
          </a:p>
        </p:txBody>
      </p:sp>
    </p:spTree>
    <p:extLst>
      <p:ext uri="{BB962C8B-B14F-4D97-AF65-F5344CB8AC3E}">
        <p14:creationId xmlns:p14="http://schemas.microsoft.com/office/powerpoint/2010/main" val="3088186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81B0AC-E862-FD0D-8338-52C25EA32780}"/>
              </a:ext>
            </a:extLst>
          </p:cNvPr>
          <p:cNvSpPr>
            <a:spLocks noGrp="1"/>
          </p:cNvSpPr>
          <p:nvPr>
            <p:ph type="title"/>
          </p:nvPr>
        </p:nvSpPr>
        <p:spPr/>
        <p:txBody>
          <a:bodyPr/>
          <a:lstStyle/>
          <a:p>
            <a:r>
              <a:rPr lang="cs-CZ" dirty="0"/>
              <a:t>Předškolní období 3 – 6 let</a:t>
            </a:r>
          </a:p>
        </p:txBody>
      </p:sp>
      <p:sp>
        <p:nvSpPr>
          <p:cNvPr id="3" name="Zástupný obsah 2">
            <a:extLst>
              <a:ext uri="{FF2B5EF4-FFF2-40B4-BE49-F238E27FC236}">
                <a16:creationId xmlns:a16="http://schemas.microsoft.com/office/drawing/2014/main" id="{22E611FD-FDD4-4F7C-E8F7-25F92DED1C94}"/>
              </a:ext>
            </a:extLst>
          </p:cNvPr>
          <p:cNvSpPr>
            <a:spLocks noGrp="1"/>
          </p:cNvSpPr>
          <p:nvPr>
            <p:ph idx="1"/>
          </p:nvPr>
        </p:nvSpPr>
        <p:spPr/>
        <p:txBody>
          <a:bodyPr/>
          <a:lstStyle/>
          <a:p>
            <a:r>
              <a:rPr lang="cs-CZ" dirty="0"/>
              <a:t>Socializace dítěte, začlenění do kolektivu</a:t>
            </a:r>
          </a:p>
          <a:p>
            <a:r>
              <a:rPr lang="cs-CZ" dirty="0"/>
              <a:t>Zpomalení růstu – prodlužují se končetiny, dítě je štíhlejší, méně jí</a:t>
            </a:r>
          </a:p>
          <a:p>
            <a:r>
              <a:rPr lang="cs-CZ" dirty="0"/>
              <a:t>Vyšší nemocnost (kontakty), méně úrazů</a:t>
            </a:r>
          </a:p>
          <a:p>
            <a:r>
              <a:rPr lang="cs-CZ" dirty="0"/>
              <a:t>2.období vzdoru – kladou hodně otázek, zvědavost</a:t>
            </a:r>
          </a:p>
          <a:p>
            <a:endParaRPr lang="cs-CZ" dirty="0"/>
          </a:p>
        </p:txBody>
      </p:sp>
    </p:spTree>
    <p:extLst>
      <p:ext uri="{BB962C8B-B14F-4D97-AF65-F5344CB8AC3E}">
        <p14:creationId xmlns:p14="http://schemas.microsoft.com/office/powerpoint/2010/main" val="18662700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5BCA7B-1A9F-5F0C-03D9-D26A26AD8448}"/>
              </a:ext>
            </a:extLst>
          </p:cNvPr>
          <p:cNvSpPr>
            <a:spLocks noGrp="1"/>
          </p:cNvSpPr>
          <p:nvPr>
            <p:ph type="title"/>
          </p:nvPr>
        </p:nvSpPr>
        <p:spPr/>
        <p:txBody>
          <a:bodyPr/>
          <a:lstStyle/>
          <a:p>
            <a:r>
              <a:rPr lang="cs-CZ" dirty="0"/>
              <a:t>Druhy analgosedace</a:t>
            </a:r>
          </a:p>
        </p:txBody>
      </p:sp>
      <p:sp>
        <p:nvSpPr>
          <p:cNvPr id="3" name="Zástupný obsah 2">
            <a:extLst>
              <a:ext uri="{FF2B5EF4-FFF2-40B4-BE49-F238E27FC236}">
                <a16:creationId xmlns:a16="http://schemas.microsoft.com/office/drawing/2014/main" id="{ECF94815-C9C7-9E55-63D5-DA06EF9D029B}"/>
              </a:ext>
            </a:extLst>
          </p:cNvPr>
          <p:cNvSpPr>
            <a:spLocks noGrp="1"/>
          </p:cNvSpPr>
          <p:nvPr>
            <p:ph idx="1"/>
          </p:nvPr>
        </p:nvSpPr>
        <p:spPr/>
        <p:txBody>
          <a:bodyPr>
            <a:normAutofit fontScale="92500" lnSpcReduction="20000"/>
          </a:bodyPr>
          <a:lstStyle/>
          <a:p>
            <a:r>
              <a:rPr lang="cs-CZ" dirty="0"/>
              <a:t>Lehká – </a:t>
            </a:r>
            <a:r>
              <a:rPr lang="cs-CZ" dirty="0" err="1"/>
              <a:t>sedace</a:t>
            </a:r>
            <a:r>
              <a:rPr lang="cs-CZ" dirty="0"/>
              <a:t> při vědomí, zachování spontánního dýchání a průchodnosti DC, schopnost odkašlat, zachována spolupráce</a:t>
            </a:r>
          </a:p>
          <a:p>
            <a:pPr marL="0" indent="0">
              <a:buNone/>
            </a:pPr>
            <a:r>
              <a:rPr lang="cs-CZ" dirty="0"/>
              <a:t>Vhodné </a:t>
            </a:r>
            <a:r>
              <a:rPr lang="cs-CZ" dirty="0" err="1"/>
              <a:t>např.zajištění</a:t>
            </a:r>
            <a:r>
              <a:rPr lang="cs-CZ" dirty="0"/>
              <a:t> PŽK, ošetření, zklidnění</a:t>
            </a:r>
          </a:p>
          <a:p>
            <a:pPr marL="0" indent="0">
              <a:buNone/>
            </a:pPr>
            <a:r>
              <a:rPr lang="cs-CZ" dirty="0"/>
              <a:t>S výhodou </a:t>
            </a:r>
            <a:r>
              <a:rPr lang="cs-CZ" dirty="0" err="1"/>
              <a:t>intranasální</a:t>
            </a:r>
            <a:r>
              <a:rPr lang="cs-CZ" dirty="0"/>
              <a:t> podání</a:t>
            </a:r>
          </a:p>
          <a:p>
            <a:pPr marL="0" indent="0">
              <a:buNone/>
            </a:pPr>
            <a:r>
              <a:rPr lang="cs-CZ" dirty="0"/>
              <a:t>Farmaka: midazolam, </a:t>
            </a:r>
            <a:r>
              <a:rPr lang="cs-CZ" dirty="0" err="1"/>
              <a:t>opioidní</a:t>
            </a:r>
            <a:r>
              <a:rPr lang="cs-CZ" dirty="0"/>
              <a:t> i </a:t>
            </a:r>
            <a:r>
              <a:rPr lang="cs-CZ" dirty="0" err="1"/>
              <a:t>neopiodiní</a:t>
            </a:r>
            <a:r>
              <a:rPr lang="cs-CZ" dirty="0"/>
              <a:t> analgetika, Alfa 2 -agonisté</a:t>
            </a:r>
          </a:p>
          <a:p>
            <a:pPr marL="0" indent="0">
              <a:buNone/>
            </a:pPr>
            <a:endParaRPr lang="cs-CZ" dirty="0"/>
          </a:p>
          <a:p>
            <a:r>
              <a:rPr lang="cs-CZ" dirty="0"/>
              <a:t>Hluboká </a:t>
            </a:r>
            <a:r>
              <a:rPr lang="cs-CZ" dirty="0" err="1"/>
              <a:t>sedace</a:t>
            </a:r>
            <a:r>
              <a:rPr lang="cs-CZ" dirty="0"/>
              <a:t> – není zachováno vědomí, lze očekávat dechovou depresi</a:t>
            </a:r>
          </a:p>
          <a:p>
            <a:pPr marL="0" indent="0">
              <a:buNone/>
            </a:pPr>
            <a:r>
              <a:rPr lang="cs-CZ" dirty="0"/>
              <a:t>Vhodné při zajištění DC a během UPV při transportu</a:t>
            </a:r>
          </a:p>
          <a:p>
            <a:pPr marL="0" indent="0">
              <a:buNone/>
            </a:pPr>
            <a:r>
              <a:rPr lang="cs-CZ" dirty="0"/>
              <a:t>Farmaka: </a:t>
            </a:r>
            <a:r>
              <a:rPr lang="cs-CZ" dirty="0" err="1"/>
              <a:t>ketamin</a:t>
            </a:r>
            <a:r>
              <a:rPr lang="cs-CZ" dirty="0"/>
              <a:t>, </a:t>
            </a:r>
            <a:r>
              <a:rPr lang="cs-CZ" dirty="0" err="1"/>
              <a:t>propofol</a:t>
            </a:r>
            <a:r>
              <a:rPr lang="cs-CZ" dirty="0"/>
              <a:t>, midazolam, </a:t>
            </a:r>
            <a:r>
              <a:rPr lang="cs-CZ" dirty="0" err="1"/>
              <a:t>opioidní</a:t>
            </a:r>
            <a:r>
              <a:rPr lang="cs-CZ" dirty="0"/>
              <a:t> analgetika</a:t>
            </a:r>
          </a:p>
        </p:txBody>
      </p:sp>
    </p:spTree>
    <p:extLst>
      <p:ext uri="{BB962C8B-B14F-4D97-AF65-F5344CB8AC3E}">
        <p14:creationId xmlns:p14="http://schemas.microsoft.com/office/powerpoint/2010/main" val="36390053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952F2C-70C8-44F7-2DA2-6F23EB24EDEC}"/>
              </a:ext>
            </a:extLst>
          </p:cNvPr>
          <p:cNvSpPr>
            <a:spLocks noGrp="1"/>
          </p:cNvSpPr>
          <p:nvPr>
            <p:ph type="title"/>
          </p:nvPr>
        </p:nvSpPr>
        <p:spPr/>
        <p:txBody>
          <a:bodyPr/>
          <a:lstStyle/>
          <a:p>
            <a:r>
              <a:rPr lang="cs-CZ" dirty="0"/>
              <a:t>Sedativa</a:t>
            </a:r>
          </a:p>
        </p:txBody>
      </p:sp>
      <p:sp>
        <p:nvSpPr>
          <p:cNvPr id="3" name="Zástupný obsah 2">
            <a:extLst>
              <a:ext uri="{FF2B5EF4-FFF2-40B4-BE49-F238E27FC236}">
                <a16:creationId xmlns:a16="http://schemas.microsoft.com/office/drawing/2014/main" id="{170F256D-A170-8809-A4EC-DCB5B2F3F5F4}"/>
              </a:ext>
            </a:extLst>
          </p:cNvPr>
          <p:cNvSpPr>
            <a:spLocks noGrp="1"/>
          </p:cNvSpPr>
          <p:nvPr>
            <p:ph idx="1"/>
          </p:nvPr>
        </p:nvSpPr>
        <p:spPr/>
        <p:txBody>
          <a:bodyPr>
            <a:normAutofit/>
          </a:bodyPr>
          <a:lstStyle/>
          <a:p>
            <a:pPr marL="0" indent="0">
              <a:buNone/>
            </a:pPr>
            <a:r>
              <a:rPr lang="cs-CZ" sz="2600" dirty="0"/>
              <a:t>Benzodiazepiny – anxiolytika, sedativa, antikonvulziva, ve vyšších dávkách </a:t>
            </a:r>
            <a:r>
              <a:rPr lang="cs-CZ" sz="2600" dirty="0" err="1"/>
              <a:t>myorelaxační</a:t>
            </a:r>
            <a:r>
              <a:rPr lang="cs-CZ" sz="2600" dirty="0"/>
              <a:t> a hypnotický účinek</a:t>
            </a:r>
          </a:p>
          <a:p>
            <a:pPr marL="0" indent="0">
              <a:buNone/>
            </a:pPr>
            <a:r>
              <a:rPr lang="cs-CZ" sz="2600" b="1" dirty="0"/>
              <a:t>Midazolam</a:t>
            </a:r>
            <a:r>
              <a:rPr lang="cs-CZ" sz="2600" dirty="0"/>
              <a:t> – velmi oblíbený, různé cesty podání, trvání 2-4hod, retrográdní amnézie, minimální účinek na KVS, NEMÁ analgetický účinek</a:t>
            </a:r>
          </a:p>
          <a:p>
            <a:r>
              <a:rPr lang="cs-CZ" sz="2600" dirty="0"/>
              <a:t>nepoužívat u závažných </a:t>
            </a:r>
            <a:r>
              <a:rPr lang="cs-CZ" sz="2600" dirty="0" err="1"/>
              <a:t>respir.insuficiencí</a:t>
            </a:r>
            <a:r>
              <a:rPr lang="cs-CZ" sz="2600" dirty="0"/>
              <a:t>, intoxikací alkoholem/hypnotiky/</a:t>
            </a:r>
            <a:r>
              <a:rPr lang="cs-CZ" sz="2600" dirty="0" err="1"/>
              <a:t>opioidy</a:t>
            </a:r>
            <a:r>
              <a:rPr lang="cs-CZ" sz="2600" dirty="0"/>
              <a:t>, </a:t>
            </a:r>
            <a:r>
              <a:rPr lang="cs-CZ" sz="2600" dirty="0" err="1"/>
              <a:t>myasthenia</a:t>
            </a:r>
            <a:r>
              <a:rPr lang="cs-CZ" sz="2600" dirty="0"/>
              <a:t> gravis</a:t>
            </a:r>
          </a:p>
        </p:txBody>
      </p:sp>
      <p:graphicFrame>
        <p:nvGraphicFramePr>
          <p:cNvPr id="4" name="Tabulka 4">
            <a:extLst>
              <a:ext uri="{FF2B5EF4-FFF2-40B4-BE49-F238E27FC236}">
                <a16:creationId xmlns:a16="http://schemas.microsoft.com/office/drawing/2014/main" id="{006F500F-BA4B-DC96-C076-0D16460B0CE5}"/>
              </a:ext>
            </a:extLst>
          </p:cNvPr>
          <p:cNvGraphicFramePr>
            <a:graphicFrameLocks noGrp="1"/>
          </p:cNvGraphicFramePr>
          <p:nvPr>
            <p:extLst>
              <p:ext uri="{D42A27DB-BD31-4B8C-83A1-F6EECF244321}">
                <p14:modId xmlns:p14="http://schemas.microsoft.com/office/powerpoint/2010/main" val="2286839427"/>
              </p:ext>
            </p:extLst>
          </p:nvPr>
        </p:nvGraphicFramePr>
        <p:xfrm>
          <a:off x="493159" y="4438150"/>
          <a:ext cx="8248071" cy="2219960"/>
        </p:xfrm>
        <a:graphic>
          <a:graphicData uri="http://schemas.openxmlformats.org/drawingml/2006/table">
            <a:tbl>
              <a:tblPr firstRow="1" bandRow="1">
                <a:tableStyleId>{5C22544A-7EE6-4342-B048-85BDC9FD1C3A}</a:tableStyleId>
              </a:tblPr>
              <a:tblGrid>
                <a:gridCol w="2749357">
                  <a:extLst>
                    <a:ext uri="{9D8B030D-6E8A-4147-A177-3AD203B41FA5}">
                      <a16:colId xmlns:a16="http://schemas.microsoft.com/office/drawing/2014/main" val="749438177"/>
                    </a:ext>
                  </a:extLst>
                </a:gridCol>
                <a:gridCol w="2749357">
                  <a:extLst>
                    <a:ext uri="{9D8B030D-6E8A-4147-A177-3AD203B41FA5}">
                      <a16:colId xmlns:a16="http://schemas.microsoft.com/office/drawing/2014/main" val="564758235"/>
                    </a:ext>
                  </a:extLst>
                </a:gridCol>
                <a:gridCol w="2749357">
                  <a:extLst>
                    <a:ext uri="{9D8B030D-6E8A-4147-A177-3AD203B41FA5}">
                      <a16:colId xmlns:a16="http://schemas.microsoft.com/office/drawing/2014/main" val="616429648"/>
                    </a:ext>
                  </a:extLst>
                </a:gridCol>
              </a:tblGrid>
              <a:tr h="330485">
                <a:tc>
                  <a:txBody>
                    <a:bodyPr/>
                    <a:lstStyle/>
                    <a:p>
                      <a:r>
                        <a:rPr lang="cs-CZ" dirty="0"/>
                        <a:t>Dávka (mg/kg)</a:t>
                      </a:r>
                    </a:p>
                  </a:txBody>
                  <a:tcPr/>
                </a:tc>
                <a:tc>
                  <a:txBody>
                    <a:bodyPr/>
                    <a:lstStyle/>
                    <a:p>
                      <a:r>
                        <a:rPr lang="cs-CZ" dirty="0"/>
                        <a:t>Aplikační cesta</a:t>
                      </a:r>
                    </a:p>
                  </a:txBody>
                  <a:tcPr/>
                </a:tc>
                <a:tc>
                  <a:txBody>
                    <a:bodyPr/>
                    <a:lstStyle/>
                    <a:p>
                      <a:r>
                        <a:rPr lang="cs-CZ" dirty="0"/>
                        <a:t>Doba nástupu účinku (min)</a:t>
                      </a:r>
                    </a:p>
                  </a:txBody>
                  <a:tcPr/>
                </a:tc>
                <a:extLst>
                  <a:ext uri="{0D108BD9-81ED-4DB2-BD59-A6C34878D82A}">
                    <a16:rowId xmlns:a16="http://schemas.microsoft.com/office/drawing/2014/main" val="2389858143"/>
                  </a:ext>
                </a:extLst>
              </a:tr>
              <a:tr h="370840">
                <a:tc>
                  <a:txBody>
                    <a:bodyPr/>
                    <a:lstStyle/>
                    <a:p>
                      <a:r>
                        <a:rPr lang="cs-CZ" dirty="0"/>
                        <a:t>0,1-0,2</a:t>
                      </a:r>
                    </a:p>
                  </a:txBody>
                  <a:tcPr/>
                </a:tc>
                <a:tc>
                  <a:txBody>
                    <a:bodyPr/>
                    <a:lstStyle/>
                    <a:p>
                      <a:r>
                        <a:rPr lang="cs-CZ" dirty="0" err="1"/>
                        <a:t>i.v</a:t>
                      </a:r>
                      <a:r>
                        <a:rPr lang="cs-CZ" dirty="0"/>
                        <a:t>.</a:t>
                      </a:r>
                    </a:p>
                  </a:txBody>
                  <a:tcPr/>
                </a:tc>
                <a:tc>
                  <a:txBody>
                    <a:bodyPr/>
                    <a:lstStyle/>
                    <a:p>
                      <a:r>
                        <a:rPr lang="cs-CZ" dirty="0"/>
                        <a:t>1-3</a:t>
                      </a:r>
                    </a:p>
                  </a:txBody>
                  <a:tcPr/>
                </a:tc>
                <a:extLst>
                  <a:ext uri="{0D108BD9-81ED-4DB2-BD59-A6C34878D82A}">
                    <a16:rowId xmlns:a16="http://schemas.microsoft.com/office/drawing/2014/main" val="1105299254"/>
                  </a:ext>
                </a:extLst>
              </a:tr>
              <a:tr h="370840">
                <a:tc>
                  <a:txBody>
                    <a:bodyPr/>
                    <a:lstStyle/>
                    <a:p>
                      <a:r>
                        <a:rPr lang="cs-CZ" dirty="0"/>
                        <a:t>0,15</a:t>
                      </a:r>
                    </a:p>
                  </a:txBody>
                  <a:tcPr/>
                </a:tc>
                <a:tc>
                  <a:txBody>
                    <a:bodyPr/>
                    <a:lstStyle/>
                    <a:p>
                      <a:r>
                        <a:rPr lang="cs-CZ" dirty="0" err="1"/>
                        <a:t>i.m</a:t>
                      </a:r>
                      <a:r>
                        <a:rPr lang="cs-CZ" dirty="0"/>
                        <a:t>.</a:t>
                      </a:r>
                    </a:p>
                  </a:txBody>
                  <a:tcPr/>
                </a:tc>
                <a:tc>
                  <a:txBody>
                    <a:bodyPr/>
                    <a:lstStyle/>
                    <a:p>
                      <a:r>
                        <a:rPr lang="cs-CZ" dirty="0"/>
                        <a:t>10-20</a:t>
                      </a:r>
                    </a:p>
                  </a:txBody>
                  <a:tcPr/>
                </a:tc>
                <a:extLst>
                  <a:ext uri="{0D108BD9-81ED-4DB2-BD59-A6C34878D82A}">
                    <a16:rowId xmlns:a16="http://schemas.microsoft.com/office/drawing/2014/main" val="3861922948"/>
                  </a:ext>
                </a:extLst>
              </a:tr>
              <a:tr h="370840">
                <a:tc>
                  <a:txBody>
                    <a:bodyPr/>
                    <a:lstStyle/>
                    <a:p>
                      <a:r>
                        <a:rPr lang="cs-CZ" dirty="0"/>
                        <a:t>0,5</a:t>
                      </a:r>
                    </a:p>
                  </a:txBody>
                  <a:tcPr/>
                </a:tc>
                <a:tc>
                  <a:txBody>
                    <a:bodyPr/>
                    <a:lstStyle/>
                    <a:p>
                      <a:r>
                        <a:rPr lang="cs-CZ" dirty="0" err="1"/>
                        <a:t>p.o</a:t>
                      </a:r>
                      <a:r>
                        <a:rPr lang="cs-CZ" dirty="0"/>
                        <a:t>.</a:t>
                      </a:r>
                    </a:p>
                  </a:txBody>
                  <a:tcPr/>
                </a:tc>
                <a:tc>
                  <a:txBody>
                    <a:bodyPr/>
                    <a:lstStyle/>
                    <a:p>
                      <a:r>
                        <a:rPr lang="cs-CZ" dirty="0"/>
                        <a:t>10-20</a:t>
                      </a:r>
                    </a:p>
                  </a:txBody>
                  <a:tcPr/>
                </a:tc>
                <a:extLst>
                  <a:ext uri="{0D108BD9-81ED-4DB2-BD59-A6C34878D82A}">
                    <a16:rowId xmlns:a16="http://schemas.microsoft.com/office/drawing/2014/main" val="2758810748"/>
                  </a:ext>
                </a:extLst>
              </a:tr>
              <a:tr h="370840">
                <a:tc>
                  <a:txBody>
                    <a:bodyPr/>
                    <a:lstStyle/>
                    <a:p>
                      <a:r>
                        <a:rPr lang="cs-CZ" dirty="0"/>
                        <a:t>0,3-0,5</a:t>
                      </a:r>
                    </a:p>
                  </a:txBody>
                  <a:tcPr/>
                </a:tc>
                <a:tc>
                  <a:txBody>
                    <a:bodyPr/>
                    <a:lstStyle/>
                    <a:p>
                      <a:r>
                        <a:rPr lang="cs-CZ" dirty="0" err="1"/>
                        <a:t>i.n</a:t>
                      </a:r>
                      <a:r>
                        <a:rPr lang="cs-CZ" dirty="0"/>
                        <a:t>.</a:t>
                      </a:r>
                    </a:p>
                  </a:txBody>
                  <a:tcPr/>
                </a:tc>
                <a:tc>
                  <a:txBody>
                    <a:bodyPr/>
                    <a:lstStyle/>
                    <a:p>
                      <a:r>
                        <a:rPr lang="cs-CZ" dirty="0"/>
                        <a:t>10-20</a:t>
                      </a:r>
                    </a:p>
                  </a:txBody>
                  <a:tcPr/>
                </a:tc>
                <a:extLst>
                  <a:ext uri="{0D108BD9-81ED-4DB2-BD59-A6C34878D82A}">
                    <a16:rowId xmlns:a16="http://schemas.microsoft.com/office/drawing/2014/main" val="3724456"/>
                  </a:ext>
                </a:extLst>
              </a:tr>
              <a:tr h="370840">
                <a:tc>
                  <a:txBody>
                    <a:bodyPr/>
                    <a:lstStyle/>
                    <a:p>
                      <a:r>
                        <a:rPr lang="cs-CZ" dirty="0"/>
                        <a:t>0,5</a:t>
                      </a:r>
                    </a:p>
                  </a:txBody>
                  <a:tcPr/>
                </a:tc>
                <a:tc>
                  <a:txBody>
                    <a:bodyPr/>
                    <a:lstStyle/>
                    <a:p>
                      <a:r>
                        <a:rPr lang="cs-CZ" dirty="0" err="1"/>
                        <a:t>p.r</a:t>
                      </a:r>
                      <a:r>
                        <a:rPr lang="cs-CZ" dirty="0"/>
                        <a:t>.</a:t>
                      </a:r>
                    </a:p>
                  </a:txBody>
                  <a:tcPr/>
                </a:tc>
                <a:tc>
                  <a:txBody>
                    <a:bodyPr/>
                    <a:lstStyle/>
                    <a:p>
                      <a:r>
                        <a:rPr lang="cs-CZ" dirty="0"/>
                        <a:t>10-30</a:t>
                      </a:r>
                    </a:p>
                  </a:txBody>
                  <a:tcPr/>
                </a:tc>
                <a:extLst>
                  <a:ext uri="{0D108BD9-81ED-4DB2-BD59-A6C34878D82A}">
                    <a16:rowId xmlns:a16="http://schemas.microsoft.com/office/drawing/2014/main" val="643909001"/>
                  </a:ext>
                </a:extLst>
              </a:tr>
            </a:tbl>
          </a:graphicData>
        </a:graphic>
      </p:graphicFrame>
      <p:pic>
        <p:nvPicPr>
          <p:cNvPr id="5" name="Obrázek 4" descr="Midazolam_intranasal_4.jpg"/>
          <p:cNvPicPr>
            <a:picLocks noChangeAspect="1"/>
          </p:cNvPicPr>
          <p:nvPr/>
        </p:nvPicPr>
        <p:blipFill>
          <a:blip r:embed="rId2"/>
          <a:stretch>
            <a:fillRect/>
          </a:stretch>
        </p:blipFill>
        <p:spPr>
          <a:xfrm>
            <a:off x="9390460" y="4473974"/>
            <a:ext cx="2085975" cy="2190750"/>
          </a:xfrm>
          <a:prstGeom prst="rect">
            <a:avLst/>
          </a:prstGeom>
        </p:spPr>
      </p:pic>
      <p:sp>
        <p:nvSpPr>
          <p:cNvPr id="6" name="TextovéPole 5"/>
          <p:cNvSpPr txBox="1"/>
          <p:nvPr/>
        </p:nvSpPr>
        <p:spPr>
          <a:xfrm>
            <a:off x="7978589" y="6611779"/>
            <a:ext cx="4365811" cy="246221"/>
          </a:xfrm>
          <a:prstGeom prst="rect">
            <a:avLst/>
          </a:prstGeom>
          <a:noFill/>
        </p:spPr>
        <p:txBody>
          <a:bodyPr wrap="square" rtlCol="0">
            <a:spAutoFit/>
          </a:bodyPr>
          <a:lstStyle/>
          <a:p>
            <a:r>
              <a:rPr lang="cs-CZ" sz="1000" dirty="0">
                <a:solidFill>
                  <a:schemeClr val="bg1">
                    <a:lumMod val="75000"/>
                  </a:schemeClr>
                </a:solidFill>
              </a:rPr>
              <a:t>https://www.rch.org.au/kidsinfo/fact_sheets/Midazolam_for_seizures/</a:t>
            </a:r>
          </a:p>
        </p:txBody>
      </p:sp>
    </p:spTree>
    <p:extLst>
      <p:ext uri="{BB962C8B-B14F-4D97-AF65-F5344CB8AC3E}">
        <p14:creationId xmlns:p14="http://schemas.microsoft.com/office/powerpoint/2010/main" val="19261974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CB07764-88E6-CA76-4AF2-19B423978E2E}"/>
              </a:ext>
            </a:extLst>
          </p:cNvPr>
          <p:cNvSpPr>
            <a:spLocks noGrp="1"/>
          </p:cNvSpPr>
          <p:nvPr>
            <p:ph idx="1"/>
          </p:nvPr>
        </p:nvSpPr>
        <p:spPr>
          <a:xfrm>
            <a:off x="609600" y="296883"/>
            <a:ext cx="10972800" cy="5829283"/>
          </a:xfrm>
        </p:spPr>
        <p:txBody>
          <a:bodyPr>
            <a:normAutofit fontScale="85000" lnSpcReduction="20000"/>
          </a:bodyPr>
          <a:lstStyle/>
          <a:p>
            <a:pPr marL="0" indent="0">
              <a:buNone/>
            </a:pPr>
            <a:r>
              <a:rPr lang="cs-CZ" dirty="0"/>
              <a:t>Diazepam – delší doba účinku, v PNP nejčastěji jako antikonvulzivum v léčbě křečových stavů</a:t>
            </a:r>
          </a:p>
          <a:p>
            <a:pPr marL="0" indent="0" algn="ctr">
              <a:buNone/>
            </a:pPr>
            <a:endParaRPr lang="cs-CZ" dirty="0"/>
          </a:p>
          <a:p>
            <a:pPr marL="0" indent="0" algn="ctr">
              <a:buNone/>
            </a:pPr>
            <a:r>
              <a:rPr lang="cs-CZ" dirty="0"/>
              <a:t>Další sedativa</a:t>
            </a:r>
          </a:p>
          <a:p>
            <a:pPr marL="0" indent="0">
              <a:buNone/>
            </a:pPr>
            <a:r>
              <a:rPr lang="cs-CZ" dirty="0"/>
              <a:t>Chlorpromazin – neuroleptikum – zklidnění bez hypnotického či analgetického účinku</a:t>
            </a:r>
          </a:p>
          <a:p>
            <a:pPr marL="0" indent="0">
              <a:buNone/>
            </a:pPr>
            <a:r>
              <a:rPr lang="cs-CZ" dirty="0" err="1"/>
              <a:t>Prometazin</a:t>
            </a:r>
            <a:r>
              <a:rPr lang="cs-CZ" dirty="0"/>
              <a:t>/</a:t>
            </a:r>
            <a:r>
              <a:rPr lang="cs-CZ" dirty="0" err="1"/>
              <a:t>bisulepin</a:t>
            </a:r>
            <a:r>
              <a:rPr lang="cs-CZ" dirty="0"/>
              <a:t> (</a:t>
            </a:r>
            <a:r>
              <a:rPr lang="cs-CZ" dirty="0" err="1"/>
              <a:t>Dithiaden</a:t>
            </a:r>
            <a:r>
              <a:rPr lang="cs-CZ" dirty="0"/>
              <a:t>) – antihistaminika se sedativním účinkem</a:t>
            </a:r>
          </a:p>
          <a:p>
            <a:pPr marL="0" indent="0">
              <a:buNone/>
            </a:pPr>
            <a:r>
              <a:rPr lang="cs-CZ" dirty="0"/>
              <a:t>Chloralhydrát – sedativum, hypnotikum – </a:t>
            </a:r>
            <a:r>
              <a:rPr lang="cs-CZ" dirty="0" err="1"/>
              <a:t>magistraliter</a:t>
            </a:r>
            <a:endParaRPr lang="cs-CZ" dirty="0"/>
          </a:p>
          <a:p>
            <a:pPr marL="0" indent="0">
              <a:buNone/>
            </a:pPr>
            <a:r>
              <a:rPr lang="cs-CZ" dirty="0"/>
              <a:t>☛nepodávat spolu s antiepileptiky, diuretiky, při otravě ethanolem, po </a:t>
            </a:r>
            <a:r>
              <a:rPr lang="cs-CZ" dirty="0" err="1"/>
              <a:t>opakových</a:t>
            </a:r>
            <a:r>
              <a:rPr lang="cs-CZ" dirty="0"/>
              <a:t> dávkách kumuluje, netlumí dýchání, ale potencuje ostatní podané sedativa (</a:t>
            </a:r>
            <a:r>
              <a:rPr lang="cs-CZ" dirty="0" err="1"/>
              <a:t>p.o</a:t>
            </a:r>
            <a:r>
              <a:rPr lang="cs-CZ" dirty="0"/>
              <a:t>., </a:t>
            </a:r>
            <a:r>
              <a:rPr lang="cs-CZ" dirty="0" err="1"/>
              <a:t>p.r</a:t>
            </a:r>
            <a:r>
              <a:rPr lang="cs-CZ" dirty="0"/>
              <a:t>. – roztok)</a:t>
            </a:r>
          </a:p>
          <a:p>
            <a:pPr marL="0" indent="0">
              <a:buNone/>
            </a:pPr>
            <a:r>
              <a:rPr lang="cs-CZ" dirty="0" err="1"/>
              <a:t>Dexmedetomidin</a:t>
            </a:r>
            <a:r>
              <a:rPr lang="cs-CZ" dirty="0"/>
              <a:t> – rychlý nástup účinku, eliminace 2-2,5h, sedativní, anxiolytický, mírně anamnestický, vysoce potencuje účinek analgetik, netlumí dýchání, ale snižuje TK a TF, KI – AV blokády, </a:t>
            </a:r>
            <a:r>
              <a:rPr lang="cs-CZ" dirty="0" err="1"/>
              <a:t>sick</a:t>
            </a:r>
            <a:r>
              <a:rPr lang="cs-CZ" dirty="0"/>
              <a:t> sinus </a:t>
            </a:r>
            <a:r>
              <a:rPr lang="cs-CZ" dirty="0" err="1"/>
              <a:t>sy</a:t>
            </a:r>
            <a:r>
              <a:rPr lang="cs-CZ" dirty="0"/>
              <a:t> </a:t>
            </a:r>
          </a:p>
        </p:txBody>
      </p:sp>
    </p:spTree>
    <p:extLst>
      <p:ext uri="{BB962C8B-B14F-4D97-AF65-F5344CB8AC3E}">
        <p14:creationId xmlns:p14="http://schemas.microsoft.com/office/powerpoint/2010/main" val="5769415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6DEA14-6454-AC0E-95B8-9D12C864AEE3}"/>
              </a:ext>
            </a:extLst>
          </p:cNvPr>
          <p:cNvSpPr>
            <a:spLocks noGrp="1"/>
          </p:cNvSpPr>
          <p:nvPr>
            <p:ph type="title"/>
          </p:nvPr>
        </p:nvSpPr>
        <p:spPr/>
        <p:txBody>
          <a:bodyPr>
            <a:normAutofit fontScale="90000"/>
          </a:bodyPr>
          <a:lstStyle/>
          <a:p>
            <a:r>
              <a:rPr lang="cs-CZ" dirty="0"/>
              <a:t>Dávkování </a:t>
            </a:r>
            <a:r>
              <a:rPr lang="cs-CZ" dirty="0" err="1"/>
              <a:t>neopioidních</a:t>
            </a:r>
            <a:r>
              <a:rPr lang="cs-CZ" dirty="0"/>
              <a:t> analgetik a dalších léků určených k </a:t>
            </a:r>
            <a:r>
              <a:rPr lang="cs-CZ" u="sng" dirty="0" err="1"/>
              <a:t>sedaci</a:t>
            </a:r>
            <a:r>
              <a:rPr lang="cs-CZ" dirty="0"/>
              <a:t> dětí</a:t>
            </a:r>
          </a:p>
        </p:txBody>
      </p:sp>
      <p:graphicFrame>
        <p:nvGraphicFramePr>
          <p:cNvPr id="4" name="Tabulka 4">
            <a:extLst>
              <a:ext uri="{FF2B5EF4-FFF2-40B4-BE49-F238E27FC236}">
                <a16:creationId xmlns:a16="http://schemas.microsoft.com/office/drawing/2014/main" id="{D92C7339-7CCB-F5A1-E203-C261D878463C}"/>
              </a:ext>
            </a:extLst>
          </p:cNvPr>
          <p:cNvGraphicFramePr>
            <a:graphicFrameLocks noGrp="1"/>
          </p:cNvGraphicFramePr>
          <p:nvPr>
            <p:extLst>
              <p:ext uri="{D42A27DB-BD31-4B8C-83A1-F6EECF244321}">
                <p14:modId xmlns:p14="http://schemas.microsoft.com/office/powerpoint/2010/main" val="3376344013"/>
              </p:ext>
            </p:extLst>
          </p:nvPr>
        </p:nvGraphicFramePr>
        <p:xfrm>
          <a:off x="2032000" y="1847821"/>
          <a:ext cx="8128000" cy="4450080"/>
        </p:xfrm>
        <a:graphic>
          <a:graphicData uri="http://schemas.openxmlformats.org/drawingml/2006/table">
            <a:tbl>
              <a:tblPr firstRow="1" bandRow="1">
                <a:tableStyleId>{3B4B98B0-60AC-42C2-AFA5-B58CD77FA1E5}</a:tableStyleId>
              </a:tblPr>
              <a:tblGrid>
                <a:gridCol w="3300021">
                  <a:extLst>
                    <a:ext uri="{9D8B030D-6E8A-4147-A177-3AD203B41FA5}">
                      <a16:colId xmlns:a16="http://schemas.microsoft.com/office/drawing/2014/main" val="2929314478"/>
                    </a:ext>
                  </a:extLst>
                </a:gridCol>
                <a:gridCol w="4827979">
                  <a:extLst>
                    <a:ext uri="{9D8B030D-6E8A-4147-A177-3AD203B41FA5}">
                      <a16:colId xmlns:a16="http://schemas.microsoft.com/office/drawing/2014/main" val="2244828241"/>
                    </a:ext>
                  </a:extLst>
                </a:gridCol>
              </a:tblGrid>
              <a:tr h="370840">
                <a:tc>
                  <a:txBody>
                    <a:bodyPr/>
                    <a:lstStyle/>
                    <a:p>
                      <a:r>
                        <a:rPr lang="cs-CZ" b="0" dirty="0"/>
                        <a:t>paracetamol</a:t>
                      </a:r>
                    </a:p>
                  </a:txBody>
                  <a:tcPr/>
                </a:tc>
                <a:tc>
                  <a:txBody>
                    <a:bodyPr/>
                    <a:lstStyle/>
                    <a:p>
                      <a:r>
                        <a:rPr lang="cs-CZ" b="0" dirty="0"/>
                        <a:t>7,5-15mg/kg </a:t>
                      </a:r>
                      <a:r>
                        <a:rPr lang="cs-CZ" b="0" dirty="0" err="1"/>
                        <a:t>i.v</a:t>
                      </a:r>
                      <a:r>
                        <a:rPr lang="cs-CZ" b="0" dirty="0"/>
                        <a:t>., 15-20mg/kg </a:t>
                      </a:r>
                      <a:r>
                        <a:rPr lang="cs-CZ" b="0" dirty="0" err="1"/>
                        <a:t>p.r</a:t>
                      </a:r>
                      <a:r>
                        <a:rPr lang="cs-CZ" b="0" dirty="0"/>
                        <a:t>., max 60mg/kg</a:t>
                      </a:r>
                    </a:p>
                  </a:txBody>
                  <a:tcPr/>
                </a:tc>
                <a:extLst>
                  <a:ext uri="{0D108BD9-81ED-4DB2-BD59-A6C34878D82A}">
                    <a16:rowId xmlns:a16="http://schemas.microsoft.com/office/drawing/2014/main" val="4034188687"/>
                  </a:ext>
                </a:extLst>
              </a:tr>
              <a:tr h="370840">
                <a:tc>
                  <a:txBody>
                    <a:bodyPr/>
                    <a:lstStyle/>
                    <a:p>
                      <a:r>
                        <a:rPr lang="cs-CZ" dirty="0" err="1"/>
                        <a:t>metamizol</a:t>
                      </a:r>
                      <a:endParaRPr lang="cs-CZ" dirty="0"/>
                    </a:p>
                  </a:txBody>
                  <a:tcPr/>
                </a:tc>
                <a:tc>
                  <a:txBody>
                    <a:bodyPr/>
                    <a:lstStyle/>
                    <a:p>
                      <a:r>
                        <a:rPr lang="cs-CZ" dirty="0"/>
                        <a:t>15mg/kg max 4x denně</a:t>
                      </a:r>
                    </a:p>
                  </a:txBody>
                  <a:tcPr/>
                </a:tc>
                <a:extLst>
                  <a:ext uri="{0D108BD9-81ED-4DB2-BD59-A6C34878D82A}">
                    <a16:rowId xmlns:a16="http://schemas.microsoft.com/office/drawing/2014/main" val="1178671961"/>
                  </a:ext>
                </a:extLst>
              </a:tr>
              <a:tr h="370840">
                <a:tc>
                  <a:txBody>
                    <a:bodyPr/>
                    <a:lstStyle/>
                    <a:p>
                      <a:r>
                        <a:rPr lang="cs-CZ" dirty="0" err="1"/>
                        <a:t>ketamin</a:t>
                      </a:r>
                      <a:endParaRPr lang="cs-CZ" dirty="0"/>
                    </a:p>
                  </a:txBody>
                  <a:tcPr/>
                </a:tc>
                <a:tc>
                  <a:txBody>
                    <a:bodyPr/>
                    <a:lstStyle/>
                    <a:p>
                      <a:r>
                        <a:rPr lang="cs-CZ" dirty="0"/>
                        <a:t>1mg/kg </a:t>
                      </a:r>
                      <a:r>
                        <a:rPr lang="cs-CZ" dirty="0" err="1"/>
                        <a:t>i.v</a:t>
                      </a:r>
                      <a:r>
                        <a:rPr lang="cs-CZ" dirty="0"/>
                        <a:t>., 2-3mg/kg </a:t>
                      </a:r>
                      <a:r>
                        <a:rPr lang="cs-CZ" dirty="0" err="1"/>
                        <a:t>i.m</a:t>
                      </a:r>
                      <a:r>
                        <a:rPr lang="cs-CZ" dirty="0"/>
                        <a:t>.</a:t>
                      </a:r>
                    </a:p>
                  </a:txBody>
                  <a:tcPr/>
                </a:tc>
                <a:extLst>
                  <a:ext uri="{0D108BD9-81ED-4DB2-BD59-A6C34878D82A}">
                    <a16:rowId xmlns:a16="http://schemas.microsoft.com/office/drawing/2014/main" val="4083181708"/>
                  </a:ext>
                </a:extLst>
              </a:tr>
              <a:tr h="370840">
                <a:tc>
                  <a:txBody>
                    <a:bodyPr/>
                    <a:lstStyle/>
                    <a:p>
                      <a:r>
                        <a:rPr lang="cs-CZ" dirty="0"/>
                        <a:t>ibuprofen</a:t>
                      </a:r>
                    </a:p>
                  </a:txBody>
                  <a:tcPr/>
                </a:tc>
                <a:tc>
                  <a:txBody>
                    <a:bodyPr/>
                    <a:lstStyle/>
                    <a:p>
                      <a:r>
                        <a:rPr lang="cs-CZ" dirty="0"/>
                        <a:t>20mg/kg ve 3-4 dávkách </a:t>
                      </a:r>
                      <a:r>
                        <a:rPr lang="cs-CZ" dirty="0" err="1"/>
                        <a:t>p.o</a:t>
                      </a:r>
                      <a:r>
                        <a:rPr lang="cs-CZ" dirty="0"/>
                        <a:t>., </a:t>
                      </a:r>
                      <a:r>
                        <a:rPr lang="cs-CZ" dirty="0" err="1"/>
                        <a:t>p.r</a:t>
                      </a:r>
                      <a:r>
                        <a:rPr lang="cs-CZ" dirty="0"/>
                        <a:t>.</a:t>
                      </a:r>
                    </a:p>
                  </a:txBody>
                  <a:tcPr/>
                </a:tc>
                <a:extLst>
                  <a:ext uri="{0D108BD9-81ED-4DB2-BD59-A6C34878D82A}">
                    <a16:rowId xmlns:a16="http://schemas.microsoft.com/office/drawing/2014/main" val="52500755"/>
                  </a:ext>
                </a:extLst>
              </a:tr>
              <a:tr h="370840">
                <a:tc>
                  <a:txBody>
                    <a:bodyPr/>
                    <a:lstStyle/>
                    <a:p>
                      <a:r>
                        <a:rPr lang="cs-CZ" dirty="0"/>
                        <a:t>diazepam</a:t>
                      </a:r>
                    </a:p>
                  </a:txBody>
                  <a:tcPr/>
                </a:tc>
                <a:tc>
                  <a:txBody>
                    <a:bodyPr/>
                    <a:lstStyle/>
                    <a:p>
                      <a:r>
                        <a:rPr lang="cs-CZ" dirty="0"/>
                        <a:t>0,1-0,3mg/kg </a:t>
                      </a:r>
                      <a:r>
                        <a:rPr lang="cs-CZ" dirty="0" err="1"/>
                        <a:t>i.v</a:t>
                      </a:r>
                      <a:r>
                        <a:rPr lang="cs-CZ" dirty="0"/>
                        <a:t>., </a:t>
                      </a:r>
                      <a:r>
                        <a:rPr lang="cs-CZ" dirty="0" err="1"/>
                        <a:t>i.m</a:t>
                      </a:r>
                      <a:r>
                        <a:rPr lang="cs-CZ" dirty="0"/>
                        <a:t>., 0,2-0,5mg/kg </a:t>
                      </a:r>
                      <a:r>
                        <a:rPr lang="cs-CZ" dirty="0" err="1"/>
                        <a:t>p.r</a:t>
                      </a:r>
                      <a:r>
                        <a:rPr lang="cs-CZ" dirty="0"/>
                        <a:t>.</a:t>
                      </a:r>
                    </a:p>
                  </a:txBody>
                  <a:tcPr/>
                </a:tc>
                <a:extLst>
                  <a:ext uri="{0D108BD9-81ED-4DB2-BD59-A6C34878D82A}">
                    <a16:rowId xmlns:a16="http://schemas.microsoft.com/office/drawing/2014/main" val="2033741404"/>
                  </a:ext>
                </a:extLst>
              </a:tr>
              <a:tr h="370840">
                <a:tc>
                  <a:txBody>
                    <a:bodyPr/>
                    <a:lstStyle/>
                    <a:p>
                      <a:r>
                        <a:rPr lang="cs-CZ" dirty="0"/>
                        <a:t>midazolam</a:t>
                      </a:r>
                    </a:p>
                  </a:txBody>
                  <a:tcPr/>
                </a:tc>
                <a:tc>
                  <a:txBody>
                    <a:bodyPr/>
                    <a:lstStyle/>
                    <a:p>
                      <a:r>
                        <a:rPr lang="cs-CZ" dirty="0"/>
                        <a:t>0,025-0,1mg/kg </a:t>
                      </a:r>
                      <a:r>
                        <a:rPr lang="cs-CZ" dirty="0" err="1"/>
                        <a:t>i.v</a:t>
                      </a:r>
                      <a:r>
                        <a:rPr lang="cs-CZ" dirty="0"/>
                        <a:t>., 0,2-0,5mg/kg </a:t>
                      </a:r>
                      <a:r>
                        <a:rPr lang="cs-CZ" dirty="0" err="1"/>
                        <a:t>p.o</a:t>
                      </a:r>
                      <a:r>
                        <a:rPr lang="cs-CZ" dirty="0"/>
                        <a:t>., max 10mg</a:t>
                      </a:r>
                    </a:p>
                  </a:txBody>
                  <a:tcPr/>
                </a:tc>
                <a:extLst>
                  <a:ext uri="{0D108BD9-81ED-4DB2-BD59-A6C34878D82A}">
                    <a16:rowId xmlns:a16="http://schemas.microsoft.com/office/drawing/2014/main" val="574362231"/>
                  </a:ext>
                </a:extLst>
              </a:tr>
              <a:tr h="370840">
                <a:tc>
                  <a:txBody>
                    <a:bodyPr/>
                    <a:lstStyle/>
                    <a:p>
                      <a:r>
                        <a:rPr lang="cs-CZ" dirty="0"/>
                        <a:t>chloralhydrát</a:t>
                      </a:r>
                    </a:p>
                  </a:txBody>
                  <a:tcPr/>
                </a:tc>
                <a:tc>
                  <a:txBody>
                    <a:bodyPr/>
                    <a:lstStyle/>
                    <a:p>
                      <a:r>
                        <a:rPr lang="cs-CZ" dirty="0"/>
                        <a:t>20-100mg/kg </a:t>
                      </a:r>
                      <a:r>
                        <a:rPr lang="cs-CZ" dirty="0" err="1"/>
                        <a:t>p.o</a:t>
                      </a:r>
                      <a:r>
                        <a:rPr lang="cs-CZ" dirty="0"/>
                        <a:t>., </a:t>
                      </a:r>
                      <a:r>
                        <a:rPr lang="cs-CZ" dirty="0" err="1"/>
                        <a:t>p.r</a:t>
                      </a:r>
                      <a:r>
                        <a:rPr lang="cs-CZ" dirty="0"/>
                        <a:t>.</a:t>
                      </a:r>
                    </a:p>
                  </a:txBody>
                  <a:tcPr/>
                </a:tc>
                <a:extLst>
                  <a:ext uri="{0D108BD9-81ED-4DB2-BD59-A6C34878D82A}">
                    <a16:rowId xmlns:a16="http://schemas.microsoft.com/office/drawing/2014/main" val="3203557169"/>
                  </a:ext>
                </a:extLst>
              </a:tr>
              <a:tr h="370840">
                <a:tc>
                  <a:txBody>
                    <a:bodyPr/>
                    <a:lstStyle/>
                    <a:p>
                      <a:r>
                        <a:rPr lang="cs-CZ" dirty="0" err="1"/>
                        <a:t>bisulepin</a:t>
                      </a:r>
                      <a:r>
                        <a:rPr lang="cs-CZ" dirty="0"/>
                        <a:t> (</a:t>
                      </a:r>
                      <a:r>
                        <a:rPr lang="cs-CZ" dirty="0" err="1"/>
                        <a:t>Dithiaden</a:t>
                      </a:r>
                      <a:r>
                        <a:rPr lang="cs-CZ" dirty="0"/>
                        <a:t>)</a:t>
                      </a:r>
                    </a:p>
                  </a:txBody>
                  <a:tcPr/>
                </a:tc>
                <a:tc>
                  <a:txBody>
                    <a:bodyPr/>
                    <a:lstStyle/>
                    <a:p>
                      <a:r>
                        <a:rPr lang="cs-CZ" dirty="0"/>
                        <a:t>0,5-1,5mg </a:t>
                      </a:r>
                      <a:r>
                        <a:rPr lang="cs-CZ" dirty="0" err="1"/>
                        <a:t>i.v</a:t>
                      </a:r>
                      <a:r>
                        <a:rPr lang="cs-CZ" dirty="0"/>
                        <a:t>., </a:t>
                      </a:r>
                      <a:r>
                        <a:rPr lang="cs-CZ" dirty="0" err="1"/>
                        <a:t>i.m</a:t>
                      </a:r>
                      <a:r>
                        <a:rPr lang="cs-CZ" dirty="0"/>
                        <a:t>.</a:t>
                      </a:r>
                    </a:p>
                  </a:txBody>
                  <a:tcPr/>
                </a:tc>
                <a:extLst>
                  <a:ext uri="{0D108BD9-81ED-4DB2-BD59-A6C34878D82A}">
                    <a16:rowId xmlns:a16="http://schemas.microsoft.com/office/drawing/2014/main" val="966454337"/>
                  </a:ext>
                </a:extLst>
              </a:tr>
              <a:tr h="370840">
                <a:tc>
                  <a:txBody>
                    <a:bodyPr/>
                    <a:lstStyle/>
                    <a:p>
                      <a:r>
                        <a:rPr lang="cs-CZ" dirty="0"/>
                        <a:t>chlorpromazin</a:t>
                      </a:r>
                    </a:p>
                  </a:txBody>
                  <a:tcPr/>
                </a:tc>
                <a:tc>
                  <a:txBody>
                    <a:bodyPr/>
                    <a:lstStyle/>
                    <a:p>
                      <a:r>
                        <a:rPr lang="cs-CZ" dirty="0"/>
                        <a:t>0,5-1mg/kg </a:t>
                      </a:r>
                      <a:r>
                        <a:rPr lang="cs-CZ" dirty="0" err="1"/>
                        <a:t>i.v</a:t>
                      </a:r>
                      <a:r>
                        <a:rPr lang="cs-CZ" dirty="0"/>
                        <a:t>.</a:t>
                      </a:r>
                    </a:p>
                  </a:txBody>
                  <a:tcPr/>
                </a:tc>
                <a:extLst>
                  <a:ext uri="{0D108BD9-81ED-4DB2-BD59-A6C34878D82A}">
                    <a16:rowId xmlns:a16="http://schemas.microsoft.com/office/drawing/2014/main" val="2027443657"/>
                  </a:ext>
                </a:extLst>
              </a:tr>
              <a:tr h="370840">
                <a:tc>
                  <a:txBody>
                    <a:bodyPr/>
                    <a:lstStyle/>
                    <a:p>
                      <a:r>
                        <a:rPr lang="cs-CZ" dirty="0" err="1"/>
                        <a:t>dexmedetomidin</a:t>
                      </a:r>
                      <a:endParaRPr lang="cs-CZ" dirty="0"/>
                    </a:p>
                  </a:txBody>
                  <a:tcPr/>
                </a:tc>
                <a:tc>
                  <a:txBody>
                    <a:bodyPr/>
                    <a:lstStyle/>
                    <a:p>
                      <a:r>
                        <a:rPr lang="cs-CZ" dirty="0"/>
                        <a:t>0,5-1ug/kg </a:t>
                      </a:r>
                      <a:r>
                        <a:rPr lang="cs-CZ" dirty="0" err="1"/>
                        <a:t>i.v</a:t>
                      </a:r>
                      <a:r>
                        <a:rPr lang="cs-CZ" dirty="0"/>
                        <a:t>., 1,5-2ug/kg </a:t>
                      </a:r>
                      <a:r>
                        <a:rPr lang="cs-CZ" dirty="0" err="1"/>
                        <a:t>i.m</a:t>
                      </a:r>
                      <a:r>
                        <a:rPr lang="cs-CZ" dirty="0"/>
                        <a:t>.</a:t>
                      </a:r>
                    </a:p>
                  </a:txBody>
                  <a:tcPr/>
                </a:tc>
                <a:extLst>
                  <a:ext uri="{0D108BD9-81ED-4DB2-BD59-A6C34878D82A}">
                    <a16:rowId xmlns:a16="http://schemas.microsoft.com/office/drawing/2014/main" val="1447735427"/>
                  </a:ext>
                </a:extLst>
              </a:tr>
              <a:tr h="370840">
                <a:tc>
                  <a:txBody>
                    <a:bodyPr/>
                    <a:lstStyle/>
                    <a:p>
                      <a:r>
                        <a:rPr lang="cs-CZ" dirty="0" err="1"/>
                        <a:t>promethazin</a:t>
                      </a:r>
                      <a:r>
                        <a:rPr lang="cs-CZ" dirty="0"/>
                        <a:t> (</a:t>
                      </a:r>
                      <a:r>
                        <a:rPr lang="cs-CZ" dirty="0" err="1"/>
                        <a:t>Prothazin</a:t>
                      </a:r>
                      <a:r>
                        <a:rPr lang="cs-CZ" dirty="0"/>
                        <a:t>)</a:t>
                      </a:r>
                    </a:p>
                  </a:txBody>
                  <a:tcPr/>
                </a:tc>
                <a:tc>
                  <a:txBody>
                    <a:bodyPr/>
                    <a:lstStyle/>
                    <a:p>
                      <a:r>
                        <a:rPr lang="cs-CZ" dirty="0"/>
                        <a:t>0,5-1tbl </a:t>
                      </a:r>
                      <a:r>
                        <a:rPr lang="cs-CZ" dirty="0" err="1"/>
                        <a:t>p.o</a:t>
                      </a:r>
                      <a:r>
                        <a:rPr lang="cs-CZ" dirty="0"/>
                        <a:t>.</a:t>
                      </a:r>
                    </a:p>
                  </a:txBody>
                  <a:tcPr/>
                </a:tc>
                <a:extLst>
                  <a:ext uri="{0D108BD9-81ED-4DB2-BD59-A6C34878D82A}">
                    <a16:rowId xmlns:a16="http://schemas.microsoft.com/office/drawing/2014/main" val="3993343891"/>
                  </a:ext>
                </a:extLst>
              </a:tr>
              <a:tr h="370840">
                <a:tc>
                  <a:txBody>
                    <a:bodyPr/>
                    <a:lstStyle/>
                    <a:p>
                      <a:r>
                        <a:rPr lang="cs-CZ" dirty="0" err="1"/>
                        <a:t>propofol</a:t>
                      </a:r>
                      <a:endParaRPr lang="cs-CZ" dirty="0"/>
                    </a:p>
                  </a:txBody>
                  <a:tcPr/>
                </a:tc>
                <a:tc>
                  <a:txBody>
                    <a:bodyPr/>
                    <a:lstStyle/>
                    <a:p>
                      <a:r>
                        <a:rPr lang="cs-CZ" dirty="0"/>
                        <a:t>1mg/kg </a:t>
                      </a:r>
                      <a:r>
                        <a:rPr lang="cs-CZ" dirty="0" err="1"/>
                        <a:t>i.v</a:t>
                      </a:r>
                      <a:r>
                        <a:rPr lang="cs-CZ" dirty="0"/>
                        <a:t>.</a:t>
                      </a:r>
                    </a:p>
                  </a:txBody>
                  <a:tcPr/>
                </a:tc>
                <a:extLst>
                  <a:ext uri="{0D108BD9-81ED-4DB2-BD59-A6C34878D82A}">
                    <a16:rowId xmlns:a16="http://schemas.microsoft.com/office/drawing/2014/main" val="3392231859"/>
                  </a:ext>
                </a:extLst>
              </a:tr>
            </a:tbl>
          </a:graphicData>
        </a:graphic>
      </p:graphicFrame>
    </p:spTree>
    <p:extLst>
      <p:ext uri="{BB962C8B-B14F-4D97-AF65-F5344CB8AC3E}">
        <p14:creationId xmlns:p14="http://schemas.microsoft.com/office/powerpoint/2010/main" val="17005577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26DCFE-182C-1602-68AF-E71A5AA7B1C7}"/>
              </a:ext>
            </a:extLst>
          </p:cNvPr>
          <p:cNvSpPr>
            <a:spLocks noGrp="1"/>
          </p:cNvSpPr>
          <p:nvPr>
            <p:ph type="title"/>
          </p:nvPr>
        </p:nvSpPr>
        <p:spPr/>
        <p:txBody>
          <a:bodyPr/>
          <a:lstStyle/>
          <a:p>
            <a:r>
              <a:rPr lang="cs-CZ" dirty="0" err="1"/>
              <a:t>Opioidy</a:t>
            </a:r>
            <a:endParaRPr lang="cs-CZ" dirty="0"/>
          </a:p>
        </p:txBody>
      </p:sp>
      <p:sp>
        <p:nvSpPr>
          <p:cNvPr id="3" name="Zástupný obsah 2">
            <a:extLst>
              <a:ext uri="{FF2B5EF4-FFF2-40B4-BE49-F238E27FC236}">
                <a16:creationId xmlns:a16="http://schemas.microsoft.com/office/drawing/2014/main" id="{F2FD00FE-98BD-3377-A776-52A02F199388}"/>
              </a:ext>
            </a:extLst>
          </p:cNvPr>
          <p:cNvSpPr>
            <a:spLocks noGrp="1"/>
          </p:cNvSpPr>
          <p:nvPr>
            <p:ph idx="1"/>
          </p:nvPr>
        </p:nvSpPr>
        <p:spPr/>
        <p:txBody>
          <a:bodyPr>
            <a:normAutofit fontScale="92500" lnSpcReduction="10000"/>
          </a:bodyPr>
          <a:lstStyle/>
          <a:p>
            <a:r>
              <a:rPr lang="cs-CZ" dirty="0"/>
              <a:t>Nejúčinnější analgetika</a:t>
            </a:r>
          </a:p>
          <a:p>
            <a:r>
              <a:rPr lang="cs-CZ" dirty="0"/>
              <a:t>Spavost, změny nálad, mióza, útlum dýchání je závislý na dávce a potencuje se s podanými sedativy/anestetiky</a:t>
            </a:r>
          </a:p>
          <a:p>
            <a:r>
              <a:rPr lang="cs-CZ" dirty="0"/>
              <a:t>Při dlouhodobějším podávání – po vysazení abstinenční příznaky</a:t>
            </a:r>
          </a:p>
          <a:p>
            <a:pPr marL="0" indent="0">
              <a:buNone/>
            </a:pPr>
            <a:r>
              <a:rPr lang="cs-CZ" dirty="0"/>
              <a:t>Morfin – kontinuální podávání, pomalý nástup účinku (u </a:t>
            </a:r>
            <a:r>
              <a:rPr lang="cs-CZ" dirty="0" err="1"/>
              <a:t>i.m</a:t>
            </a:r>
            <a:r>
              <a:rPr lang="cs-CZ" dirty="0"/>
              <a:t>. 30 min.) – analgetikum, anxiolytikum, téměř neovlivňuje vědomí, značná deprese dýchání, potlačuje </a:t>
            </a:r>
            <a:r>
              <a:rPr lang="cs-CZ" dirty="0" err="1"/>
              <a:t>kašlací</a:t>
            </a:r>
            <a:r>
              <a:rPr lang="cs-CZ" dirty="0"/>
              <a:t> reflex, zpomaluje střevní motilitu, zvyšuje tonus MM</a:t>
            </a:r>
          </a:p>
          <a:p>
            <a:r>
              <a:rPr lang="cs-CZ" dirty="0"/>
              <a:t>Při vyšším dávkování – nauzea, zvracení, pruritus, křeče</a:t>
            </a:r>
          </a:p>
          <a:p>
            <a:endParaRPr lang="cs-CZ" dirty="0"/>
          </a:p>
        </p:txBody>
      </p:sp>
    </p:spTree>
    <p:extLst>
      <p:ext uri="{BB962C8B-B14F-4D97-AF65-F5344CB8AC3E}">
        <p14:creationId xmlns:p14="http://schemas.microsoft.com/office/powerpoint/2010/main" val="4068663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9843140-36B6-2BEE-42C8-3296AF5676E7}"/>
              </a:ext>
            </a:extLst>
          </p:cNvPr>
          <p:cNvSpPr>
            <a:spLocks noGrp="1"/>
          </p:cNvSpPr>
          <p:nvPr>
            <p:ph idx="1"/>
          </p:nvPr>
        </p:nvSpPr>
        <p:spPr>
          <a:xfrm>
            <a:off x="609600" y="285009"/>
            <a:ext cx="10972800" cy="5841158"/>
          </a:xfrm>
        </p:spPr>
        <p:txBody>
          <a:bodyPr>
            <a:normAutofit fontScale="92500" lnSpcReduction="20000"/>
          </a:bodyPr>
          <a:lstStyle/>
          <a:p>
            <a:pPr marL="0" indent="0">
              <a:buNone/>
            </a:pPr>
            <a:r>
              <a:rPr lang="cs-CZ" dirty="0" err="1"/>
              <a:t>Sufentanil</a:t>
            </a:r>
            <a:r>
              <a:rPr lang="cs-CZ" dirty="0"/>
              <a:t>– účinnější než morfin, rychlý nástup, krátký účinek, neovlivňuje KVS, minimální deprese oběhu, </a:t>
            </a:r>
            <a:r>
              <a:rPr lang="cs-CZ" dirty="0" err="1"/>
              <a:t>hypnosedace</a:t>
            </a:r>
            <a:endParaRPr lang="cs-CZ" dirty="0"/>
          </a:p>
          <a:p>
            <a:pPr marL="0" indent="0">
              <a:buNone/>
            </a:pPr>
            <a:endParaRPr lang="cs-CZ" dirty="0"/>
          </a:p>
          <a:p>
            <a:pPr marL="0" indent="0">
              <a:buNone/>
            </a:pPr>
            <a:r>
              <a:rPr lang="cs-CZ" dirty="0" err="1"/>
              <a:t>Nalbufin</a:t>
            </a:r>
            <a:r>
              <a:rPr lang="cs-CZ" dirty="0"/>
              <a:t> – analgosedace, nelze jej kombinovat s jinými </a:t>
            </a:r>
            <a:r>
              <a:rPr lang="cs-CZ" dirty="0" err="1"/>
              <a:t>opioidy</a:t>
            </a:r>
            <a:r>
              <a:rPr lang="cs-CZ" dirty="0"/>
              <a:t>, netlumí dýchání</a:t>
            </a:r>
          </a:p>
          <a:p>
            <a:pPr marL="0" indent="0">
              <a:buNone/>
            </a:pPr>
            <a:endParaRPr lang="cs-CZ" dirty="0"/>
          </a:p>
          <a:p>
            <a:pPr marL="0" indent="0">
              <a:buNone/>
            </a:pPr>
            <a:r>
              <a:rPr lang="cs-CZ" dirty="0" err="1"/>
              <a:t>Tramadol</a:t>
            </a:r>
            <a:r>
              <a:rPr lang="cs-CZ" dirty="0"/>
              <a:t>  - analgezie středně bolestivých stavů, časté NÚ (nauzea, zvracení)</a:t>
            </a:r>
          </a:p>
          <a:p>
            <a:pPr marL="0" indent="0">
              <a:buNone/>
            </a:pPr>
            <a:endParaRPr lang="cs-CZ" dirty="0"/>
          </a:p>
          <a:p>
            <a:pPr marL="0" indent="0">
              <a:buNone/>
            </a:pPr>
            <a:r>
              <a:rPr lang="cs-CZ" dirty="0" err="1"/>
              <a:t>Naloxon</a:t>
            </a:r>
            <a:r>
              <a:rPr lang="cs-CZ" dirty="0"/>
              <a:t> -  </a:t>
            </a:r>
            <a:r>
              <a:rPr lang="cs-CZ" dirty="0" err="1"/>
              <a:t>opioidní</a:t>
            </a:r>
            <a:r>
              <a:rPr lang="cs-CZ" dirty="0"/>
              <a:t> </a:t>
            </a:r>
            <a:r>
              <a:rPr lang="cs-CZ" dirty="0" err="1"/>
              <a:t>ANTAgonista</a:t>
            </a:r>
            <a:r>
              <a:rPr lang="cs-CZ" dirty="0"/>
              <a:t> – ruší útlum dýchání, </a:t>
            </a:r>
            <a:r>
              <a:rPr lang="cs-CZ" dirty="0" err="1"/>
              <a:t>sedaci</a:t>
            </a:r>
            <a:r>
              <a:rPr lang="cs-CZ" dirty="0"/>
              <a:t> a NÚ </a:t>
            </a:r>
            <a:r>
              <a:rPr lang="cs-CZ" dirty="0" err="1"/>
              <a:t>opioidů</a:t>
            </a:r>
            <a:r>
              <a:rPr lang="cs-CZ" dirty="0"/>
              <a:t>, ale také analgezii, poločas účinku 40-60min, pouze při předávkování!! (pro krátký účinek riziko návratu dechové deprese, oběhové nestability)</a:t>
            </a:r>
          </a:p>
        </p:txBody>
      </p:sp>
    </p:spTree>
    <p:extLst>
      <p:ext uri="{BB962C8B-B14F-4D97-AF65-F5344CB8AC3E}">
        <p14:creationId xmlns:p14="http://schemas.microsoft.com/office/powerpoint/2010/main" val="35117817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51D5B1-C1B9-09D6-6AE6-C92617AE8B26}"/>
              </a:ext>
            </a:extLst>
          </p:cNvPr>
          <p:cNvSpPr>
            <a:spLocks noGrp="1"/>
          </p:cNvSpPr>
          <p:nvPr>
            <p:ph type="title"/>
          </p:nvPr>
        </p:nvSpPr>
        <p:spPr/>
        <p:txBody>
          <a:bodyPr/>
          <a:lstStyle/>
          <a:p>
            <a:r>
              <a:rPr lang="cs-CZ" dirty="0"/>
              <a:t>Dávkování </a:t>
            </a:r>
            <a:r>
              <a:rPr lang="cs-CZ" dirty="0" err="1"/>
              <a:t>opioidů</a:t>
            </a:r>
            <a:r>
              <a:rPr lang="cs-CZ" dirty="0"/>
              <a:t> –jednorázová dávka</a:t>
            </a:r>
          </a:p>
        </p:txBody>
      </p:sp>
      <p:graphicFrame>
        <p:nvGraphicFramePr>
          <p:cNvPr id="4" name="Tabulka 4">
            <a:extLst>
              <a:ext uri="{FF2B5EF4-FFF2-40B4-BE49-F238E27FC236}">
                <a16:creationId xmlns:a16="http://schemas.microsoft.com/office/drawing/2014/main" id="{D82719BE-81DD-336E-D00A-95165259E5A8}"/>
              </a:ext>
            </a:extLst>
          </p:cNvPr>
          <p:cNvGraphicFramePr>
            <a:graphicFrameLocks noGrp="1"/>
          </p:cNvGraphicFramePr>
          <p:nvPr>
            <p:extLst>
              <p:ext uri="{D42A27DB-BD31-4B8C-83A1-F6EECF244321}">
                <p14:modId xmlns:p14="http://schemas.microsoft.com/office/powerpoint/2010/main" val="1060079143"/>
              </p:ext>
            </p:extLst>
          </p:nvPr>
        </p:nvGraphicFramePr>
        <p:xfrm>
          <a:off x="2468748" y="1519931"/>
          <a:ext cx="7254504" cy="1478280"/>
        </p:xfrm>
        <a:graphic>
          <a:graphicData uri="http://schemas.openxmlformats.org/drawingml/2006/table">
            <a:tbl>
              <a:tblPr firstRow="1" bandRow="1">
                <a:tableStyleId>{BC89EF96-8CEA-46FF-86C4-4CE0E7609802}</a:tableStyleId>
              </a:tblPr>
              <a:tblGrid>
                <a:gridCol w="3627252">
                  <a:extLst>
                    <a:ext uri="{9D8B030D-6E8A-4147-A177-3AD203B41FA5}">
                      <a16:colId xmlns:a16="http://schemas.microsoft.com/office/drawing/2014/main" val="2634242230"/>
                    </a:ext>
                  </a:extLst>
                </a:gridCol>
                <a:gridCol w="3627252">
                  <a:extLst>
                    <a:ext uri="{9D8B030D-6E8A-4147-A177-3AD203B41FA5}">
                      <a16:colId xmlns:a16="http://schemas.microsoft.com/office/drawing/2014/main" val="945783117"/>
                    </a:ext>
                  </a:extLst>
                </a:gridCol>
              </a:tblGrid>
              <a:tr h="0">
                <a:tc>
                  <a:txBody>
                    <a:bodyPr/>
                    <a:lstStyle/>
                    <a:p>
                      <a:r>
                        <a:rPr lang="cs-CZ" b="0" dirty="0"/>
                        <a:t>morfin</a:t>
                      </a:r>
                    </a:p>
                  </a:txBody>
                  <a:tcPr/>
                </a:tc>
                <a:tc>
                  <a:txBody>
                    <a:bodyPr/>
                    <a:lstStyle/>
                    <a:p>
                      <a:r>
                        <a:rPr lang="cs-CZ" b="0" dirty="0"/>
                        <a:t>0,05-0,2mg/kg </a:t>
                      </a:r>
                      <a:r>
                        <a:rPr lang="cs-CZ" b="0" dirty="0" err="1"/>
                        <a:t>i.m</a:t>
                      </a:r>
                      <a:r>
                        <a:rPr lang="cs-CZ" b="0" dirty="0"/>
                        <a:t>, </a:t>
                      </a:r>
                      <a:r>
                        <a:rPr lang="cs-CZ" b="0" dirty="0" err="1"/>
                        <a:t>i.v</a:t>
                      </a:r>
                      <a:r>
                        <a:rPr lang="cs-CZ" b="0" dirty="0"/>
                        <a:t>.</a:t>
                      </a:r>
                    </a:p>
                  </a:txBody>
                  <a:tcPr/>
                </a:tc>
                <a:extLst>
                  <a:ext uri="{0D108BD9-81ED-4DB2-BD59-A6C34878D82A}">
                    <a16:rowId xmlns:a16="http://schemas.microsoft.com/office/drawing/2014/main" val="1089326207"/>
                  </a:ext>
                </a:extLst>
              </a:tr>
              <a:tr h="370840">
                <a:tc>
                  <a:txBody>
                    <a:bodyPr/>
                    <a:lstStyle/>
                    <a:p>
                      <a:r>
                        <a:rPr lang="cs-CZ" dirty="0" err="1"/>
                        <a:t>sufentanil</a:t>
                      </a:r>
                      <a:endParaRPr lang="cs-CZ" dirty="0"/>
                    </a:p>
                  </a:txBody>
                  <a:tcPr/>
                </a:tc>
                <a:tc>
                  <a:txBody>
                    <a:bodyPr/>
                    <a:lstStyle/>
                    <a:p>
                      <a:r>
                        <a:rPr lang="cs-CZ" dirty="0"/>
                        <a:t>0,1-0,5ug/kg </a:t>
                      </a:r>
                      <a:r>
                        <a:rPr lang="cs-CZ" dirty="0" err="1"/>
                        <a:t>i.m</a:t>
                      </a:r>
                      <a:r>
                        <a:rPr lang="cs-CZ" dirty="0"/>
                        <a:t>., </a:t>
                      </a:r>
                      <a:r>
                        <a:rPr lang="cs-CZ" dirty="0" err="1"/>
                        <a:t>i.v</a:t>
                      </a:r>
                      <a:r>
                        <a:rPr lang="cs-CZ" dirty="0"/>
                        <a:t>.</a:t>
                      </a:r>
                    </a:p>
                  </a:txBody>
                  <a:tcPr/>
                </a:tc>
                <a:extLst>
                  <a:ext uri="{0D108BD9-81ED-4DB2-BD59-A6C34878D82A}">
                    <a16:rowId xmlns:a16="http://schemas.microsoft.com/office/drawing/2014/main" val="3895355628"/>
                  </a:ext>
                </a:extLst>
              </a:tr>
              <a:tr h="370840">
                <a:tc>
                  <a:txBody>
                    <a:bodyPr/>
                    <a:lstStyle/>
                    <a:p>
                      <a:r>
                        <a:rPr lang="cs-CZ" dirty="0" err="1"/>
                        <a:t>nalbufin</a:t>
                      </a:r>
                      <a:endParaRPr lang="cs-CZ" dirty="0"/>
                    </a:p>
                  </a:txBody>
                  <a:tcPr/>
                </a:tc>
                <a:tc>
                  <a:txBody>
                    <a:bodyPr/>
                    <a:lstStyle/>
                    <a:p>
                      <a:r>
                        <a:rPr lang="cs-CZ" dirty="0"/>
                        <a:t>100-250ug/kg </a:t>
                      </a:r>
                    </a:p>
                  </a:txBody>
                  <a:tcPr/>
                </a:tc>
                <a:extLst>
                  <a:ext uri="{0D108BD9-81ED-4DB2-BD59-A6C34878D82A}">
                    <a16:rowId xmlns:a16="http://schemas.microsoft.com/office/drawing/2014/main" val="3416356198"/>
                  </a:ext>
                </a:extLst>
              </a:tr>
              <a:tr h="370840">
                <a:tc>
                  <a:txBody>
                    <a:bodyPr/>
                    <a:lstStyle/>
                    <a:p>
                      <a:r>
                        <a:rPr lang="cs-CZ" dirty="0" err="1"/>
                        <a:t>tramadol</a:t>
                      </a:r>
                      <a:endParaRPr lang="cs-CZ" dirty="0"/>
                    </a:p>
                  </a:txBody>
                  <a:tcPr/>
                </a:tc>
                <a:tc>
                  <a:txBody>
                    <a:bodyPr/>
                    <a:lstStyle/>
                    <a:p>
                      <a:r>
                        <a:rPr lang="cs-CZ" dirty="0"/>
                        <a:t>1-1,5mg/kg </a:t>
                      </a:r>
                      <a:r>
                        <a:rPr lang="cs-CZ" dirty="0" err="1"/>
                        <a:t>i.v</a:t>
                      </a:r>
                      <a:r>
                        <a:rPr lang="cs-CZ" dirty="0"/>
                        <a:t>., </a:t>
                      </a:r>
                      <a:r>
                        <a:rPr lang="cs-CZ" dirty="0" err="1"/>
                        <a:t>i.m</a:t>
                      </a:r>
                      <a:r>
                        <a:rPr lang="cs-CZ" dirty="0"/>
                        <a:t>., </a:t>
                      </a:r>
                      <a:r>
                        <a:rPr lang="cs-CZ" dirty="0" err="1"/>
                        <a:t>p.o</a:t>
                      </a:r>
                      <a:r>
                        <a:rPr lang="cs-CZ" dirty="0"/>
                        <a:t>., </a:t>
                      </a:r>
                      <a:r>
                        <a:rPr lang="cs-CZ" dirty="0" err="1"/>
                        <a:t>p.r</a:t>
                      </a:r>
                      <a:r>
                        <a:rPr lang="cs-CZ" dirty="0"/>
                        <a:t>.</a:t>
                      </a:r>
                    </a:p>
                  </a:txBody>
                  <a:tcPr/>
                </a:tc>
                <a:extLst>
                  <a:ext uri="{0D108BD9-81ED-4DB2-BD59-A6C34878D82A}">
                    <a16:rowId xmlns:a16="http://schemas.microsoft.com/office/drawing/2014/main" val="682238993"/>
                  </a:ext>
                </a:extLst>
              </a:tr>
            </a:tbl>
          </a:graphicData>
        </a:graphic>
      </p:graphicFrame>
    </p:spTree>
    <p:extLst>
      <p:ext uri="{BB962C8B-B14F-4D97-AF65-F5344CB8AC3E}">
        <p14:creationId xmlns:p14="http://schemas.microsoft.com/office/powerpoint/2010/main" val="23365940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962205-7AF9-248E-1642-4E21DAF2967F}"/>
              </a:ext>
            </a:extLst>
          </p:cNvPr>
          <p:cNvSpPr>
            <a:spLocks noGrp="1"/>
          </p:cNvSpPr>
          <p:nvPr>
            <p:ph type="title"/>
          </p:nvPr>
        </p:nvSpPr>
        <p:spPr>
          <a:xfrm>
            <a:off x="609600" y="274638"/>
            <a:ext cx="10972800" cy="746640"/>
          </a:xfrm>
        </p:spPr>
        <p:txBody>
          <a:bodyPr>
            <a:normAutofit fontScale="90000"/>
          </a:bodyPr>
          <a:lstStyle/>
          <a:p>
            <a:r>
              <a:rPr lang="cs-CZ" dirty="0" err="1"/>
              <a:t>Ketamin</a:t>
            </a:r>
            <a:endParaRPr lang="cs-CZ" dirty="0"/>
          </a:p>
        </p:txBody>
      </p:sp>
      <p:sp>
        <p:nvSpPr>
          <p:cNvPr id="3" name="Zástupný obsah 2">
            <a:extLst>
              <a:ext uri="{FF2B5EF4-FFF2-40B4-BE49-F238E27FC236}">
                <a16:creationId xmlns:a16="http://schemas.microsoft.com/office/drawing/2014/main" id="{1E3020E5-6ADF-7677-EA3B-4CEABE7D65A8}"/>
              </a:ext>
            </a:extLst>
          </p:cNvPr>
          <p:cNvSpPr>
            <a:spLocks noGrp="1"/>
          </p:cNvSpPr>
          <p:nvPr>
            <p:ph idx="1"/>
          </p:nvPr>
        </p:nvSpPr>
        <p:spPr>
          <a:xfrm>
            <a:off x="609600" y="1021278"/>
            <a:ext cx="10972800" cy="4525963"/>
          </a:xfrm>
        </p:spPr>
        <p:txBody>
          <a:bodyPr>
            <a:normAutofit/>
          </a:bodyPr>
          <a:lstStyle/>
          <a:p>
            <a:r>
              <a:rPr lang="cs-CZ" sz="2600" dirty="0"/>
              <a:t>Intravenózní anestetikum s analgetickým účinkem, ve vyšších dávkách </a:t>
            </a:r>
            <a:r>
              <a:rPr lang="cs-CZ" sz="2600" dirty="0" err="1"/>
              <a:t>psychomimetické</a:t>
            </a:r>
            <a:r>
              <a:rPr lang="cs-CZ" sz="2600" dirty="0"/>
              <a:t> jevy (ne v dávce do 1mg/kg </a:t>
            </a:r>
            <a:r>
              <a:rPr lang="cs-CZ" sz="2600" dirty="0" err="1"/>
              <a:t>i.v</a:t>
            </a:r>
            <a:r>
              <a:rPr lang="cs-CZ" sz="2600" dirty="0"/>
              <a:t>.)</a:t>
            </a:r>
          </a:p>
          <a:p>
            <a:r>
              <a:rPr lang="cs-CZ" sz="2600" dirty="0"/>
              <a:t>Indikace:  převazy, ošetření popálenin, analgezie či anestezie u oběhově nestabilních, u šoku, dětí s VVV srdce</a:t>
            </a:r>
          </a:p>
          <a:p>
            <a:r>
              <a:rPr lang="cs-CZ" sz="2600" dirty="0"/>
              <a:t>Nepůsobí dechovou depresi, stimulace KVS – vzestup TF, TK</a:t>
            </a:r>
          </a:p>
          <a:p>
            <a:r>
              <a:rPr lang="cs-CZ" sz="2600" dirty="0"/>
              <a:t>Působení jen 10-20min</a:t>
            </a:r>
          </a:p>
        </p:txBody>
      </p:sp>
      <p:graphicFrame>
        <p:nvGraphicFramePr>
          <p:cNvPr id="4" name="Tabulka 4">
            <a:extLst>
              <a:ext uri="{FF2B5EF4-FFF2-40B4-BE49-F238E27FC236}">
                <a16:creationId xmlns:a16="http://schemas.microsoft.com/office/drawing/2014/main" id="{08743A58-FE1B-F84F-C0E0-56412D3EEB3C}"/>
              </a:ext>
            </a:extLst>
          </p:cNvPr>
          <p:cNvGraphicFramePr>
            <a:graphicFrameLocks noGrp="1"/>
          </p:cNvGraphicFramePr>
          <p:nvPr>
            <p:extLst>
              <p:ext uri="{D42A27DB-BD31-4B8C-83A1-F6EECF244321}">
                <p14:modId xmlns:p14="http://schemas.microsoft.com/office/powerpoint/2010/main" val="2834570662"/>
              </p:ext>
            </p:extLst>
          </p:nvPr>
        </p:nvGraphicFramePr>
        <p:xfrm>
          <a:off x="1531918" y="3871434"/>
          <a:ext cx="9132123" cy="2768600"/>
        </p:xfrm>
        <a:graphic>
          <a:graphicData uri="http://schemas.openxmlformats.org/drawingml/2006/table">
            <a:tbl>
              <a:tblPr firstRow="1" bandRow="1">
                <a:tableStyleId>{5C22544A-7EE6-4342-B048-85BDC9FD1C3A}</a:tableStyleId>
              </a:tblPr>
              <a:tblGrid>
                <a:gridCol w="3044041">
                  <a:extLst>
                    <a:ext uri="{9D8B030D-6E8A-4147-A177-3AD203B41FA5}">
                      <a16:colId xmlns:a16="http://schemas.microsoft.com/office/drawing/2014/main" val="1712128502"/>
                    </a:ext>
                  </a:extLst>
                </a:gridCol>
                <a:gridCol w="3044041">
                  <a:extLst>
                    <a:ext uri="{9D8B030D-6E8A-4147-A177-3AD203B41FA5}">
                      <a16:colId xmlns:a16="http://schemas.microsoft.com/office/drawing/2014/main" val="2536446264"/>
                    </a:ext>
                  </a:extLst>
                </a:gridCol>
                <a:gridCol w="3044041">
                  <a:extLst>
                    <a:ext uri="{9D8B030D-6E8A-4147-A177-3AD203B41FA5}">
                      <a16:colId xmlns:a16="http://schemas.microsoft.com/office/drawing/2014/main" val="3405258249"/>
                    </a:ext>
                  </a:extLst>
                </a:gridCol>
              </a:tblGrid>
              <a:tr h="370840">
                <a:tc>
                  <a:txBody>
                    <a:bodyPr/>
                    <a:lstStyle/>
                    <a:p>
                      <a:r>
                        <a:rPr lang="cs-CZ" dirty="0"/>
                        <a:t>Dávka (mg/kg)</a:t>
                      </a:r>
                    </a:p>
                  </a:txBody>
                  <a:tcPr/>
                </a:tc>
                <a:tc>
                  <a:txBody>
                    <a:bodyPr/>
                    <a:lstStyle/>
                    <a:p>
                      <a:r>
                        <a:rPr lang="cs-CZ" dirty="0"/>
                        <a:t>Aplikační cesta</a:t>
                      </a:r>
                    </a:p>
                  </a:txBody>
                  <a:tcPr/>
                </a:tc>
                <a:tc>
                  <a:txBody>
                    <a:bodyPr/>
                    <a:lstStyle/>
                    <a:p>
                      <a:r>
                        <a:rPr lang="cs-CZ" dirty="0"/>
                        <a:t>Doba nástupu účinku (min)</a:t>
                      </a:r>
                    </a:p>
                  </a:txBody>
                  <a:tcPr/>
                </a:tc>
                <a:extLst>
                  <a:ext uri="{0D108BD9-81ED-4DB2-BD59-A6C34878D82A}">
                    <a16:rowId xmlns:a16="http://schemas.microsoft.com/office/drawing/2014/main" val="4268901121"/>
                  </a:ext>
                </a:extLst>
              </a:tr>
              <a:tr h="370840">
                <a:tc>
                  <a:txBody>
                    <a:bodyPr/>
                    <a:lstStyle/>
                    <a:p>
                      <a:r>
                        <a:rPr lang="cs-CZ" dirty="0"/>
                        <a:t>1-2 (analgetická dávka)</a:t>
                      </a:r>
                    </a:p>
                    <a:p>
                      <a:r>
                        <a:rPr lang="cs-CZ" dirty="0"/>
                        <a:t>0,5-1 (opakované podání)</a:t>
                      </a:r>
                    </a:p>
                    <a:p>
                      <a:r>
                        <a:rPr lang="cs-CZ" dirty="0"/>
                        <a:t>3-5 (anestetická dávka)</a:t>
                      </a:r>
                    </a:p>
                  </a:txBody>
                  <a:tcPr/>
                </a:tc>
                <a:tc>
                  <a:txBody>
                    <a:bodyPr/>
                    <a:lstStyle/>
                    <a:p>
                      <a:endParaRPr lang="cs-CZ" dirty="0"/>
                    </a:p>
                    <a:p>
                      <a:pPr algn="ctr"/>
                      <a:r>
                        <a:rPr lang="cs-CZ" dirty="0" err="1"/>
                        <a:t>i.v</a:t>
                      </a:r>
                      <a:r>
                        <a:rPr lang="cs-CZ" dirty="0"/>
                        <a:t>.</a:t>
                      </a:r>
                    </a:p>
                  </a:txBody>
                  <a:tcPr/>
                </a:tc>
                <a:tc>
                  <a:txBody>
                    <a:bodyPr/>
                    <a:lstStyle/>
                    <a:p>
                      <a:endParaRPr lang="cs-CZ" dirty="0"/>
                    </a:p>
                    <a:p>
                      <a:pPr algn="ctr"/>
                      <a:r>
                        <a:rPr lang="cs-CZ" dirty="0"/>
                        <a:t>1</a:t>
                      </a:r>
                    </a:p>
                  </a:txBody>
                  <a:tcPr/>
                </a:tc>
                <a:extLst>
                  <a:ext uri="{0D108BD9-81ED-4DB2-BD59-A6C34878D82A}">
                    <a16:rowId xmlns:a16="http://schemas.microsoft.com/office/drawing/2014/main" val="2564562620"/>
                  </a:ext>
                </a:extLst>
              </a:tr>
              <a:tr h="370840">
                <a:tc>
                  <a:txBody>
                    <a:bodyPr/>
                    <a:lstStyle/>
                    <a:p>
                      <a:r>
                        <a:rPr lang="cs-CZ" dirty="0"/>
                        <a:t>3-6</a:t>
                      </a:r>
                    </a:p>
                  </a:txBody>
                  <a:tcPr/>
                </a:tc>
                <a:tc>
                  <a:txBody>
                    <a:bodyPr/>
                    <a:lstStyle/>
                    <a:p>
                      <a:pPr algn="ctr"/>
                      <a:r>
                        <a:rPr lang="cs-CZ" dirty="0" err="1"/>
                        <a:t>i.m</a:t>
                      </a:r>
                      <a:r>
                        <a:rPr lang="cs-CZ" dirty="0"/>
                        <a:t>.</a:t>
                      </a:r>
                    </a:p>
                  </a:txBody>
                  <a:tcPr/>
                </a:tc>
                <a:tc>
                  <a:txBody>
                    <a:bodyPr/>
                    <a:lstStyle/>
                    <a:p>
                      <a:pPr algn="ctr"/>
                      <a:r>
                        <a:rPr lang="cs-CZ" dirty="0"/>
                        <a:t>3-5</a:t>
                      </a:r>
                    </a:p>
                  </a:txBody>
                  <a:tcPr/>
                </a:tc>
                <a:extLst>
                  <a:ext uri="{0D108BD9-81ED-4DB2-BD59-A6C34878D82A}">
                    <a16:rowId xmlns:a16="http://schemas.microsoft.com/office/drawing/2014/main" val="2602805453"/>
                  </a:ext>
                </a:extLst>
              </a:tr>
              <a:tr h="370840">
                <a:tc>
                  <a:txBody>
                    <a:bodyPr/>
                    <a:lstStyle/>
                    <a:p>
                      <a:r>
                        <a:rPr lang="cs-CZ" dirty="0"/>
                        <a:t>5-10</a:t>
                      </a:r>
                    </a:p>
                  </a:txBody>
                  <a:tcPr/>
                </a:tc>
                <a:tc>
                  <a:txBody>
                    <a:bodyPr/>
                    <a:lstStyle/>
                    <a:p>
                      <a:pPr algn="ctr"/>
                      <a:r>
                        <a:rPr lang="cs-CZ" dirty="0" err="1"/>
                        <a:t>p.o</a:t>
                      </a:r>
                      <a:r>
                        <a:rPr lang="cs-CZ" dirty="0"/>
                        <a:t>.</a:t>
                      </a:r>
                    </a:p>
                  </a:txBody>
                  <a:tcPr/>
                </a:tc>
                <a:tc>
                  <a:txBody>
                    <a:bodyPr/>
                    <a:lstStyle/>
                    <a:p>
                      <a:pPr algn="ctr"/>
                      <a:r>
                        <a:rPr lang="cs-CZ" dirty="0"/>
                        <a:t>15-30</a:t>
                      </a:r>
                    </a:p>
                  </a:txBody>
                  <a:tcPr/>
                </a:tc>
                <a:extLst>
                  <a:ext uri="{0D108BD9-81ED-4DB2-BD59-A6C34878D82A}">
                    <a16:rowId xmlns:a16="http://schemas.microsoft.com/office/drawing/2014/main" val="1103343395"/>
                  </a:ext>
                </a:extLst>
              </a:tr>
              <a:tr h="370840">
                <a:tc>
                  <a:txBody>
                    <a:bodyPr/>
                    <a:lstStyle/>
                    <a:p>
                      <a:r>
                        <a:rPr lang="cs-CZ" dirty="0"/>
                        <a:t>3-4</a:t>
                      </a:r>
                    </a:p>
                  </a:txBody>
                  <a:tcPr/>
                </a:tc>
                <a:tc>
                  <a:txBody>
                    <a:bodyPr/>
                    <a:lstStyle/>
                    <a:p>
                      <a:pPr algn="ctr"/>
                      <a:r>
                        <a:rPr lang="cs-CZ" dirty="0" err="1"/>
                        <a:t>i.n</a:t>
                      </a:r>
                      <a:r>
                        <a:rPr lang="cs-CZ" dirty="0"/>
                        <a:t>.</a:t>
                      </a:r>
                    </a:p>
                  </a:txBody>
                  <a:tcPr/>
                </a:tc>
                <a:tc>
                  <a:txBody>
                    <a:bodyPr/>
                    <a:lstStyle/>
                    <a:p>
                      <a:pPr algn="ctr"/>
                      <a:r>
                        <a:rPr lang="cs-CZ" dirty="0"/>
                        <a:t>10-15</a:t>
                      </a:r>
                    </a:p>
                  </a:txBody>
                  <a:tcPr/>
                </a:tc>
                <a:extLst>
                  <a:ext uri="{0D108BD9-81ED-4DB2-BD59-A6C34878D82A}">
                    <a16:rowId xmlns:a16="http://schemas.microsoft.com/office/drawing/2014/main" val="444969063"/>
                  </a:ext>
                </a:extLst>
              </a:tr>
              <a:tr h="370840">
                <a:tc>
                  <a:txBody>
                    <a:bodyPr/>
                    <a:lstStyle/>
                    <a:p>
                      <a:r>
                        <a:rPr lang="cs-CZ" dirty="0"/>
                        <a:t>6-10</a:t>
                      </a:r>
                    </a:p>
                  </a:txBody>
                  <a:tcPr/>
                </a:tc>
                <a:tc>
                  <a:txBody>
                    <a:bodyPr/>
                    <a:lstStyle/>
                    <a:p>
                      <a:pPr algn="ctr"/>
                      <a:r>
                        <a:rPr lang="cs-CZ" dirty="0" err="1"/>
                        <a:t>p.r</a:t>
                      </a:r>
                      <a:r>
                        <a:rPr lang="cs-CZ" dirty="0"/>
                        <a:t>.</a:t>
                      </a:r>
                    </a:p>
                  </a:txBody>
                  <a:tcPr/>
                </a:tc>
                <a:tc>
                  <a:txBody>
                    <a:bodyPr/>
                    <a:lstStyle/>
                    <a:p>
                      <a:pPr algn="ctr"/>
                      <a:r>
                        <a:rPr lang="cs-CZ" dirty="0"/>
                        <a:t>15-20</a:t>
                      </a:r>
                    </a:p>
                  </a:txBody>
                  <a:tcPr/>
                </a:tc>
                <a:extLst>
                  <a:ext uri="{0D108BD9-81ED-4DB2-BD59-A6C34878D82A}">
                    <a16:rowId xmlns:a16="http://schemas.microsoft.com/office/drawing/2014/main" val="3073736240"/>
                  </a:ext>
                </a:extLst>
              </a:tr>
            </a:tbl>
          </a:graphicData>
        </a:graphic>
      </p:graphicFrame>
    </p:spTree>
    <p:extLst>
      <p:ext uri="{BB962C8B-B14F-4D97-AF65-F5344CB8AC3E}">
        <p14:creationId xmlns:p14="http://schemas.microsoft.com/office/powerpoint/2010/main" val="2749254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FB3165-E792-A445-A935-C7A5A591BCE8}"/>
              </a:ext>
            </a:extLst>
          </p:cNvPr>
          <p:cNvSpPr>
            <a:spLocks noGrp="1"/>
          </p:cNvSpPr>
          <p:nvPr>
            <p:ph type="title"/>
          </p:nvPr>
        </p:nvSpPr>
        <p:spPr/>
        <p:txBody>
          <a:bodyPr/>
          <a:lstStyle/>
          <a:p>
            <a:r>
              <a:rPr lang="cs-CZ" dirty="0" err="1"/>
              <a:t>Neopioidní</a:t>
            </a:r>
            <a:r>
              <a:rPr lang="cs-CZ" dirty="0"/>
              <a:t> analgetika</a:t>
            </a:r>
          </a:p>
        </p:txBody>
      </p:sp>
      <p:sp>
        <p:nvSpPr>
          <p:cNvPr id="3" name="Zástupný obsah 2">
            <a:extLst>
              <a:ext uri="{FF2B5EF4-FFF2-40B4-BE49-F238E27FC236}">
                <a16:creationId xmlns:a16="http://schemas.microsoft.com/office/drawing/2014/main" id="{12612BC1-D357-338C-2D3A-1DABD700CA30}"/>
              </a:ext>
            </a:extLst>
          </p:cNvPr>
          <p:cNvSpPr>
            <a:spLocks noGrp="1"/>
          </p:cNvSpPr>
          <p:nvPr>
            <p:ph idx="1"/>
          </p:nvPr>
        </p:nvSpPr>
        <p:spPr/>
        <p:txBody>
          <a:bodyPr/>
          <a:lstStyle/>
          <a:p>
            <a:r>
              <a:rPr lang="cs-CZ" dirty="0"/>
              <a:t>Deriváty karboxylových kyselin – salicyláty, ibuprofen, </a:t>
            </a:r>
            <a:r>
              <a:rPr lang="cs-CZ" dirty="0" err="1"/>
              <a:t>diklofenak</a:t>
            </a:r>
            <a:r>
              <a:rPr lang="cs-CZ" dirty="0"/>
              <a:t>, </a:t>
            </a:r>
            <a:r>
              <a:rPr lang="cs-CZ" dirty="0" err="1"/>
              <a:t>indometacin</a:t>
            </a:r>
            <a:r>
              <a:rPr lang="cs-CZ" dirty="0"/>
              <a:t>, </a:t>
            </a:r>
            <a:r>
              <a:rPr lang="cs-CZ" dirty="0" err="1"/>
              <a:t>koxiby</a:t>
            </a:r>
            <a:endParaRPr lang="cs-CZ" dirty="0"/>
          </a:p>
          <a:p>
            <a:r>
              <a:rPr lang="cs-CZ" dirty="0"/>
              <a:t>Deriváty pyrazolu – </a:t>
            </a:r>
            <a:r>
              <a:rPr lang="cs-CZ" dirty="0" err="1"/>
              <a:t>metamizol</a:t>
            </a:r>
            <a:endParaRPr lang="cs-CZ" dirty="0"/>
          </a:p>
          <a:p>
            <a:r>
              <a:rPr lang="cs-CZ" dirty="0"/>
              <a:t>Deriváty anilinu – paracetamol</a:t>
            </a:r>
          </a:p>
          <a:p>
            <a:endParaRPr lang="cs-CZ" dirty="0"/>
          </a:p>
          <a:p>
            <a:pPr marL="0" indent="0">
              <a:buNone/>
            </a:pPr>
            <a:r>
              <a:rPr lang="cs-CZ" dirty="0"/>
              <a:t>Slabší účinky než </a:t>
            </a:r>
            <a:r>
              <a:rPr lang="cs-CZ" dirty="0" err="1"/>
              <a:t>opioidů</a:t>
            </a:r>
            <a:r>
              <a:rPr lang="cs-CZ" dirty="0"/>
              <a:t> , možno ale s nimi kombinovat.</a:t>
            </a:r>
          </a:p>
        </p:txBody>
      </p:sp>
    </p:spTree>
    <p:extLst>
      <p:ext uri="{BB962C8B-B14F-4D97-AF65-F5344CB8AC3E}">
        <p14:creationId xmlns:p14="http://schemas.microsoft.com/office/powerpoint/2010/main" val="14887195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symbol pro obsah 8" descr="2294_1.jpg"/>
          <p:cNvPicPr>
            <a:picLocks noGrp="1" noChangeAspect="1"/>
          </p:cNvPicPr>
          <p:nvPr>
            <p:ph idx="1"/>
          </p:nvPr>
        </p:nvPicPr>
        <p:blipFill>
          <a:blip r:embed="rId2"/>
          <a:stretch>
            <a:fillRect/>
          </a:stretch>
        </p:blipFill>
        <p:spPr>
          <a:xfrm>
            <a:off x="0" y="3618000"/>
            <a:ext cx="2547450" cy="3240000"/>
          </a:xfrm>
        </p:spPr>
      </p:pic>
      <p:pic>
        <p:nvPicPr>
          <p:cNvPr id="10" name="Obrázek 9" descr="7137_1.jpg"/>
          <p:cNvPicPr>
            <a:picLocks noChangeAspect="1"/>
          </p:cNvPicPr>
          <p:nvPr/>
        </p:nvPicPr>
        <p:blipFill>
          <a:blip r:embed="rId3"/>
          <a:stretch>
            <a:fillRect/>
          </a:stretch>
        </p:blipFill>
        <p:spPr>
          <a:xfrm>
            <a:off x="10561823" y="3308278"/>
            <a:ext cx="1304100" cy="3240000"/>
          </a:xfrm>
          <a:prstGeom prst="rect">
            <a:avLst/>
          </a:prstGeom>
        </p:spPr>
      </p:pic>
      <p:pic>
        <p:nvPicPr>
          <p:cNvPr id="11" name="Obrázek 10" descr="a1f7ab108482cfe834eb475f573a15ac--mmf400x400.jpg"/>
          <p:cNvPicPr>
            <a:picLocks noChangeAspect="1"/>
          </p:cNvPicPr>
          <p:nvPr/>
        </p:nvPicPr>
        <p:blipFill>
          <a:blip r:embed="rId4"/>
          <a:stretch>
            <a:fillRect/>
          </a:stretch>
        </p:blipFill>
        <p:spPr>
          <a:xfrm>
            <a:off x="7067764" y="3383622"/>
            <a:ext cx="3240000" cy="3240000"/>
          </a:xfrm>
          <a:prstGeom prst="rect">
            <a:avLst/>
          </a:prstGeom>
        </p:spPr>
      </p:pic>
      <p:pic>
        <p:nvPicPr>
          <p:cNvPr id="12" name="Obrázek 11" descr="paralen500sup.jpg"/>
          <p:cNvPicPr>
            <a:picLocks noChangeAspect="1"/>
          </p:cNvPicPr>
          <p:nvPr/>
        </p:nvPicPr>
        <p:blipFill>
          <a:blip r:embed="rId5"/>
          <a:stretch>
            <a:fillRect/>
          </a:stretch>
        </p:blipFill>
        <p:spPr>
          <a:xfrm>
            <a:off x="2677273" y="3400747"/>
            <a:ext cx="3240000" cy="3240000"/>
          </a:xfrm>
          <a:prstGeom prst="rect">
            <a:avLst/>
          </a:prstGeom>
        </p:spPr>
      </p:pic>
      <p:sp>
        <p:nvSpPr>
          <p:cNvPr id="13" name="TextovéPole 12"/>
          <p:cNvSpPr txBox="1"/>
          <p:nvPr/>
        </p:nvSpPr>
        <p:spPr>
          <a:xfrm>
            <a:off x="462337" y="678093"/>
            <a:ext cx="10880333" cy="646331"/>
          </a:xfrm>
          <a:prstGeom prst="rect">
            <a:avLst/>
          </a:prstGeom>
          <a:noFill/>
        </p:spPr>
        <p:txBody>
          <a:bodyPr wrap="square" rtlCol="0">
            <a:spAutoFit/>
          </a:bodyPr>
          <a:lstStyle/>
          <a:p>
            <a:r>
              <a:rPr lang="cs-CZ" dirty="0"/>
              <a:t>Ibuprofen – </a:t>
            </a:r>
            <a:r>
              <a:rPr lang="cs-CZ" dirty="0" err="1"/>
              <a:t>Ibalgin</a:t>
            </a:r>
            <a:r>
              <a:rPr lang="cs-CZ" dirty="0"/>
              <a:t>, </a:t>
            </a:r>
            <a:r>
              <a:rPr lang="cs-CZ" dirty="0" err="1"/>
              <a:t>Nurofen</a:t>
            </a:r>
            <a:r>
              <a:rPr lang="cs-CZ" dirty="0"/>
              <a:t> aj.</a:t>
            </a:r>
          </a:p>
          <a:p>
            <a:r>
              <a:rPr lang="cs-CZ" dirty="0"/>
              <a:t>Paracetamol – </a:t>
            </a:r>
            <a:r>
              <a:rPr lang="cs-CZ" dirty="0" err="1"/>
              <a:t>Paralen</a:t>
            </a:r>
            <a:r>
              <a:rPr lang="cs-CZ" dirty="0"/>
              <a:t>, </a:t>
            </a:r>
            <a:r>
              <a:rPr lang="cs-CZ" dirty="0" err="1"/>
              <a:t>Paramax</a:t>
            </a:r>
            <a:r>
              <a:rPr lang="cs-CZ" dirty="0"/>
              <a:t>, </a:t>
            </a:r>
            <a:r>
              <a:rPr lang="cs-CZ" dirty="0" err="1"/>
              <a:t>Panadol</a:t>
            </a:r>
            <a:r>
              <a:rPr lang="cs-CZ" dirty="0"/>
              <a:t> aj.</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FCE40F-1CE7-C319-6D11-F96542B6B819}"/>
              </a:ext>
            </a:extLst>
          </p:cNvPr>
          <p:cNvSpPr>
            <a:spLocks noGrp="1"/>
          </p:cNvSpPr>
          <p:nvPr>
            <p:ph type="title"/>
          </p:nvPr>
        </p:nvSpPr>
        <p:spPr/>
        <p:txBody>
          <a:bodyPr/>
          <a:lstStyle/>
          <a:p>
            <a:r>
              <a:rPr lang="cs-CZ" dirty="0"/>
              <a:t>Školní období od 6 let</a:t>
            </a:r>
          </a:p>
        </p:txBody>
      </p:sp>
      <p:sp>
        <p:nvSpPr>
          <p:cNvPr id="3" name="Zástupný obsah 2">
            <a:extLst>
              <a:ext uri="{FF2B5EF4-FFF2-40B4-BE49-F238E27FC236}">
                <a16:creationId xmlns:a16="http://schemas.microsoft.com/office/drawing/2014/main" id="{C07A8AC8-8ECE-4C98-7DE4-BC4F75942980}"/>
              </a:ext>
            </a:extLst>
          </p:cNvPr>
          <p:cNvSpPr>
            <a:spLocks noGrp="1"/>
          </p:cNvSpPr>
          <p:nvPr>
            <p:ph idx="1"/>
          </p:nvPr>
        </p:nvSpPr>
        <p:spPr/>
        <p:txBody>
          <a:bodyPr/>
          <a:lstStyle/>
          <a:p>
            <a:r>
              <a:rPr lang="cs-CZ" dirty="0"/>
              <a:t>Většina dětí je schopná zahájit školní docházku</a:t>
            </a:r>
          </a:p>
          <a:p>
            <a:r>
              <a:rPr lang="cs-CZ" dirty="0"/>
              <a:t>Závěr období nelze jednoznačně vymezit – spojeno se začátkem dospívání (odlišné v rámci pohlaví)</a:t>
            </a:r>
          </a:p>
          <a:p>
            <a:pPr marL="0" indent="0">
              <a:buNone/>
            </a:pPr>
            <a:endParaRPr lang="cs-CZ" dirty="0"/>
          </a:p>
        </p:txBody>
      </p:sp>
    </p:spTree>
    <p:extLst>
      <p:ext uri="{BB962C8B-B14F-4D97-AF65-F5344CB8AC3E}">
        <p14:creationId xmlns:p14="http://schemas.microsoft.com/office/powerpoint/2010/main" val="30458208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02A34CF-9254-EF1E-156F-3E34D2795A82}"/>
              </a:ext>
            </a:extLst>
          </p:cNvPr>
          <p:cNvSpPr>
            <a:spLocks noGrp="1"/>
          </p:cNvSpPr>
          <p:nvPr>
            <p:ph idx="1"/>
          </p:nvPr>
        </p:nvSpPr>
        <p:spPr>
          <a:xfrm>
            <a:off x="609600" y="403761"/>
            <a:ext cx="10972800" cy="5722405"/>
          </a:xfrm>
        </p:spPr>
        <p:txBody>
          <a:bodyPr>
            <a:normAutofit lnSpcReduction="10000"/>
          </a:bodyPr>
          <a:lstStyle/>
          <a:p>
            <a:pPr marL="0" indent="0">
              <a:buNone/>
            </a:pPr>
            <a:r>
              <a:rPr lang="cs-CZ" dirty="0"/>
              <a:t>Paracetamol – </a:t>
            </a:r>
            <a:r>
              <a:rPr lang="cs-CZ" dirty="0" err="1"/>
              <a:t>i.v</a:t>
            </a:r>
            <a:r>
              <a:rPr lang="cs-CZ" dirty="0"/>
              <a:t>., </a:t>
            </a:r>
            <a:r>
              <a:rPr lang="cs-CZ" dirty="0" err="1"/>
              <a:t>p.r</a:t>
            </a:r>
            <a:r>
              <a:rPr lang="cs-CZ" dirty="0"/>
              <a:t>., </a:t>
            </a:r>
            <a:r>
              <a:rPr lang="cs-CZ" dirty="0" err="1"/>
              <a:t>p.o</a:t>
            </a:r>
            <a:r>
              <a:rPr lang="cs-CZ" dirty="0"/>
              <a:t>. od novorozeneckého věku</a:t>
            </a:r>
          </a:p>
          <a:p>
            <a:r>
              <a:rPr lang="cs-CZ" dirty="0" err="1"/>
              <a:t>antidotum</a:t>
            </a:r>
            <a:r>
              <a:rPr lang="cs-CZ" dirty="0"/>
              <a:t> – N-</a:t>
            </a:r>
            <a:r>
              <a:rPr lang="cs-CZ" dirty="0" err="1"/>
              <a:t>acetylcystein</a:t>
            </a:r>
            <a:r>
              <a:rPr lang="cs-CZ" dirty="0"/>
              <a:t>, CAVE jaterní onemocnění</a:t>
            </a:r>
          </a:p>
          <a:p>
            <a:pPr marL="0" indent="0">
              <a:buNone/>
            </a:pPr>
            <a:endParaRPr lang="cs-CZ" dirty="0"/>
          </a:p>
          <a:p>
            <a:pPr marL="0" indent="0">
              <a:buNone/>
            </a:pPr>
            <a:endParaRPr lang="cs-CZ" dirty="0"/>
          </a:p>
          <a:p>
            <a:pPr marL="0" indent="0">
              <a:buNone/>
            </a:pPr>
            <a:r>
              <a:rPr lang="cs-CZ" dirty="0"/>
              <a:t>Ibuprofen – </a:t>
            </a:r>
            <a:r>
              <a:rPr lang="cs-CZ" dirty="0" err="1"/>
              <a:t>i.v</a:t>
            </a:r>
            <a:r>
              <a:rPr lang="cs-CZ" dirty="0"/>
              <a:t>., </a:t>
            </a:r>
            <a:r>
              <a:rPr lang="cs-CZ" dirty="0" err="1"/>
              <a:t>p.r</a:t>
            </a:r>
            <a:r>
              <a:rPr lang="cs-CZ" dirty="0"/>
              <a:t>., </a:t>
            </a:r>
            <a:r>
              <a:rPr lang="cs-CZ" dirty="0" err="1"/>
              <a:t>p.o</a:t>
            </a:r>
            <a:r>
              <a:rPr lang="cs-CZ" dirty="0"/>
              <a:t>. – u dětí nad 3m nebo nad 5kg</a:t>
            </a:r>
          </a:p>
          <a:p>
            <a:r>
              <a:rPr lang="cs-CZ" dirty="0"/>
              <a:t>KI – krvácení z GIT</a:t>
            </a:r>
          </a:p>
          <a:p>
            <a:pPr marL="0" indent="0">
              <a:buNone/>
            </a:pPr>
            <a:endParaRPr lang="cs-CZ" dirty="0"/>
          </a:p>
          <a:p>
            <a:pPr marL="0" indent="0">
              <a:buNone/>
            </a:pPr>
            <a:endParaRPr lang="cs-CZ" dirty="0"/>
          </a:p>
          <a:p>
            <a:pPr marL="0" indent="0">
              <a:buNone/>
            </a:pPr>
            <a:r>
              <a:rPr lang="cs-CZ" dirty="0" err="1"/>
              <a:t>Metamizol</a:t>
            </a:r>
            <a:r>
              <a:rPr lang="cs-CZ" dirty="0"/>
              <a:t> – </a:t>
            </a:r>
            <a:r>
              <a:rPr lang="cs-CZ" dirty="0" err="1"/>
              <a:t>i.v</a:t>
            </a:r>
            <a:r>
              <a:rPr lang="cs-CZ" dirty="0"/>
              <a:t>., </a:t>
            </a:r>
            <a:r>
              <a:rPr lang="cs-CZ" dirty="0" err="1"/>
              <a:t>p.o</a:t>
            </a:r>
            <a:r>
              <a:rPr lang="cs-CZ" dirty="0"/>
              <a:t>. -  u dětí nad 3m nebo nad 5kg</a:t>
            </a:r>
          </a:p>
          <a:p>
            <a:r>
              <a:rPr lang="cs-CZ" dirty="0"/>
              <a:t>Pomalá aplikace!</a:t>
            </a:r>
          </a:p>
        </p:txBody>
      </p:sp>
      <p:graphicFrame>
        <p:nvGraphicFramePr>
          <p:cNvPr id="4" name="Tabulka 4">
            <a:extLst>
              <a:ext uri="{FF2B5EF4-FFF2-40B4-BE49-F238E27FC236}">
                <a16:creationId xmlns:a16="http://schemas.microsoft.com/office/drawing/2014/main" id="{0B0A6409-0B2E-E79C-FE29-A0CEFECCDFA8}"/>
              </a:ext>
            </a:extLst>
          </p:cNvPr>
          <p:cNvGraphicFramePr>
            <a:graphicFrameLocks noGrp="1"/>
          </p:cNvGraphicFramePr>
          <p:nvPr>
            <p:extLst>
              <p:ext uri="{D42A27DB-BD31-4B8C-83A1-F6EECF244321}">
                <p14:modId xmlns:p14="http://schemas.microsoft.com/office/powerpoint/2010/main" val="2278544371"/>
              </p:ext>
            </p:extLst>
          </p:nvPr>
        </p:nvGraphicFramePr>
        <p:xfrm>
          <a:off x="1238990" y="1456776"/>
          <a:ext cx="9714018" cy="1112520"/>
        </p:xfrm>
        <a:graphic>
          <a:graphicData uri="http://schemas.openxmlformats.org/drawingml/2006/table">
            <a:tbl>
              <a:tblPr firstRow="1" bandRow="1">
                <a:tableStyleId>{5C22544A-7EE6-4342-B048-85BDC9FD1C3A}</a:tableStyleId>
              </a:tblPr>
              <a:tblGrid>
                <a:gridCol w="4857009">
                  <a:extLst>
                    <a:ext uri="{9D8B030D-6E8A-4147-A177-3AD203B41FA5}">
                      <a16:colId xmlns:a16="http://schemas.microsoft.com/office/drawing/2014/main" val="2078447493"/>
                    </a:ext>
                  </a:extLst>
                </a:gridCol>
                <a:gridCol w="4857009">
                  <a:extLst>
                    <a:ext uri="{9D8B030D-6E8A-4147-A177-3AD203B41FA5}">
                      <a16:colId xmlns:a16="http://schemas.microsoft.com/office/drawing/2014/main" val="3837555921"/>
                    </a:ext>
                  </a:extLst>
                </a:gridCol>
              </a:tblGrid>
              <a:tr h="370840">
                <a:tc gridSpan="2">
                  <a:txBody>
                    <a:bodyPr/>
                    <a:lstStyle/>
                    <a:p>
                      <a:r>
                        <a:rPr lang="cs-CZ" dirty="0"/>
                        <a:t>Dávkování paracetamolu – účinek analgetický/antipyretický</a:t>
                      </a:r>
                    </a:p>
                  </a:txBody>
                  <a:tcPr/>
                </a:tc>
                <a:tc hMerge="1">
                  <a:txBody>
                    <a:bodyPr/>
                    <a:lstStyle/>
                    <a:p>
                      <a:endParaRPr lang="cs-CZ" dirty="0"/>
                    </a:p>
                  </a:txBody>
                  <a:tcPr/>
                </a:tc>
                <a:extLst>
                  <a:ext uri="{0D108BD9-81ED-4DB2-BD59-A6C34878D82A}">
                    <a16:rowId xmlns:a16="http://schemas.microsoft.com/office/drawing/2014/main" val="3993803936"/>
                  </a:ext>
                </a:extLst>
              </a:tr>
              <a:tr h="370840">
                <a:tc>
                  <a:txBody>
                    <a:bodyPr/>
                    <a:lstStyle/>
                    <a:p>
                      <a:r>
                        <a:rPr lang="cs-CZ" dirty="0"/>
                        <a:t>Děti pod 10 kg – 10mg/kg/dávku, max á 6 hod</a:t>
                      </a:r>
                    </a:p>
                  </a:txBody>
                  <a:tcPr/>
                </a:tc>
                <a:tc>
                  <a:txBody>
                    <a:bodyPr/>
                    <a:lstStyle/>
                    <a:p>
                      <a:r>
                        <a:rPr lang="cs-CZ" dirty="0"/>
                        <a:t>max 40mg/kg/den</a:t>
                      </a:r>
                    </a:p>
                  </a:txBody>
                  <a:tcPr/>
                </a:tc>
                <a:extLst>
                  <a:ext uri="{0D108BD9-81ED-4DB2-BD59-A6C34878D82A}">
                    <a16:rowId xmlns:a16="http://schemas.microsoft.com/office/drawing/2014/main" val="1151839871"/>
                  </a:ext>
                </a:extLst>
              </a:tr>
              <a:tr h="370840">
                <a:tc>
                  <a:txBody>
                    <a:bodyPr/>
                    <a:lstStyle/>
                    <a:p>
                      <a:r>
                        <a:rPr lang="cs-CZ" dirty="0"/>
                        <a:t>Děti nad 10 kg – 10-15mg/kg/dávku, max á 8 hod</a:t>
                      </a:r>
                    </a:p>
                  </a:txBody>
                  <a:tcPr/>
                </a:tc>
                <a:tc>
                  <a:txBody>
                    <a:bodyPr/>
                    <a:lstStyle/>
                    <a:p>
                      <a:r>
                        <a:rPr lang="cs-CZ" dirty="0"/>
                        <a:t>max 60mg/kg/den</a:t>
                      </a:r>
                    </a:p>
                  </a:txBody>
                  <a:tcPr/>
                </a:tc>
                <a:extLst>
                  <a:ext uri="{0D108BD9-81ED-4DB2-BD59-A6C34878D82A}">
                    <a16:rowId xmlns:a16="http://schemas.microsoft.com/office/drawing/2014/main" val="4010733634"/>
                  </a:ext>
                </a:extLst>
              </a:tr>
            </a:tbl>
          </a:graphicData>
        </a:graphic>
      </p:graphicFrame>
      <p:graphicFrame>
        <p:nvGraphicFramePr>
          <p:cNvPr id="5" name="Tabulka 5">
            <a:extLst>
              <a:ext uri="{FF2B5EF4-FFF2-40B4-BE49-F238E27FC236}">
                <a16:creationId xmlns:a16="http://schemas.microsoft.com/office/drawing/2014/main" id="{5165DCEF-0E66-0CDE-3FA9-EE672E436130}"/>
              </a:ext>
            </a:extLst>
          </p:cNvPr>
          <p:cNvGraphicFramePr>
            <a:graphicFrameLocks noGrp="1"/>
          </p:cNvGraphicFramePr>
          <p:nvPr>
            <p:extLst>
              <p:ext uri="{D42A27DB-BD31-4B8C-83A1-F6EECF244321}">
                <p14:modId xmlns:p14="http://schemas.microsoft.com/office/powerpoint/2010/main" val="3423385584"/>
              </p:ext>
            </p:extLst>
          </p:nvPr>
        </p:nvGraphicFramePr>
        <p:xfrm>
          <a:off x="1238990" y="3622311"/>
          <a:ext cx="9714018" cy="741680"/>
        </p:xfrm>
        <a:graphic>
          <a:graphicData uri="http://schemas.openxmlformats.org/drawingml/2006/table">
            <a:tbl>
              <a:tblPr firstRow="1" bandRow="1">
                <a:tableStyleId>{5C22544A-7EE6-4342-B048-85BDC9FD1C3A}</a:tableStyleId>
              </a:tblPr>
              <a:tblGrid>
                <a:gridCol w="4857009">
                  <a:extLst>
                    <a:ext uri="{9D8B030D-6E8A-4147-A177-3AD203B41FA5}">
                      <a16:colId xmlns:a16="http://schemas.microsoft.com/office/drawing/2014/main" val="3003238018"/>
                    </a:ext>
                  </a:extLst>
                </a:gridCol>
                <a:gridCol w="4857009">
                  <a:extLst>
                    <a:ext uri="{9D8B030D-6E8A-4147-A177-3AD203B41FA5}">
                      <a16:colId xmlns:a16="http://schemas.microsoft.com/office/drawing/2014/main" val="2975225582"/>
                    </a:ext>
                  </a:extLst>
                </a:gridCol>
              </a:tblGrid>
              <a:tr h="370840">
                <a:tc gridSpan="2">
                  <a:txBody>
                    <a:bodyPr/>
                    <a:lstStyle/>
                    <a:p>
                      <a:r>
                        <a:rPr lang="cs-CZ" dirty="0"/>
                        <a:t>Dávkování ibuprofenu - účinek analgetický/antiflogistický/antipyretický</a:t>
                      </a:r>
                    </a:p>
                  </a:txBody>
                  <a:tcPr/>
                </a:tc>
                <a:tc hMerge="1">
                  <a:txBody>
                    <a:bodyPr/>
                    <a:lstStyle/>
                    <a:p>
                      <a:endParaRPr lang="cs-CZ" dirty="0"/>
                    </a:p>
                  </a:txBody>
                  <a:tcPr/>
                </a:tc>
                <a:extLst>
                  <a:ext uri="{0D108BD9-81ED-4DB2-BD59-A6C34878D82A}">
                    <a16:rowId xmlns:a16="http://schemas.microsoft.com/office/drawing/2014/main" val="2517811357"/>
                  </a:ext>
                </a:extLst>
              </a:tr>
              <a:tr h="370840">
                <a:tc>
                  <a:txBody>
                    <a:bodyPr/>
                    <a:lstStyle/>
                    <a:p>
                      <a:r>
                        <a:rPr lang="cs-CZ" dirty="0"/>
                        <a:t>10mg/kg/dávku max á 8 hod</a:t>
                      </a:r>
                    </a:p>
                  </a:txBody>
                  <a:tcPr/>
                </a:tc>
                <a:tc>
                  <a:txBody>
                    <a:bodyPr/>
                    <a:lstStyle/>
                    <a:p>
                      <a:r>
                        <a:rPr lang="cs-CZ" dirty="0"/>
                        <a:t>max 30mg/kg/den</a:t>
                      </a:r>
                    </a:p>
                  </a:txBody>
                  <a:tcPr/>
                </a:tc>
                <a:extLst>
                  <a:ext uri="{0D108BD9-81ED-4DB2-BD59-A6C34878D82A}">
                    <a16:rowId xmlns:a16="http://schemas.microsoft.com/office/drawing/2014/main" val="1065779576"/>
                  </a:ext>
                </a:extLst>
              </a:tr>
            </a:tbl>
          </a:graphicData>
        </a:graphic>
      </p:graphicFrame>
      <p:graphicFrame>
        <p:nvGraphicFramePr>
          <p:cNvPr id="6" name="Tabulka 6">
            <a:extLst>
              <a:ext uri="{FF2B5EF4-FFF2-40B4-BE49-F238E27FC236}">
                <a16:creationId xmlns:a16="http://schemas.microsoft.com/office/drawing/2014/main" id="{A06CBF05-B06F-3DB6-DA0D-CD708FEF707E}"/>
              </a:ext>
            </a:extLst>
          </p:cNvPr>
          <p:cNvGraphicFramePr>
            <a:graphicFrameLocks noGrp="1"/>
          </p:cNvGraphicFramePr>
          <p:nvPr>
            <p:extLst>
              <p:ext uri="{D42A27DB-BD31-4B8C-83A1-F6EECF244321}">
                <p14:modId xmlns:p14="http://schemas.microsoft.com/office/powerpoint/2010/main" val="3837616515"/>
              </p:ext>
            </p:extLst>
          </p:nvPr>
        </p:nvGraphicFramePr>
        <p:xfrm>
          <a:off x="1238990" y="5755326"/>
          <a:ext cx="9714018" cy="741680"/>
        </p:xfrm>
        <a:graphic>
          <a:graphicData uri="http://schemas.openxmlformats.org/drawingml/2006/table">
            <a:tbl>
              <a:tblPr firstRow="1" bandRow="1">
                <a:tableStyleId>{5C22544A-7EE6-4342-B048-85BDC9FD1C3A}</a:tableStyleId>
              </a:tblPr>
              <a:tblGrid>
                <a:gridCol w="4857009">
                  <a:extLst>
                    <a:ext uri="{9D8B030D-6E8A-4147-A177-3AD203B41FA5}">
                      <a16:colId xmlns:a16="http://schemas.microsoft.com/office/drawing/2014/main" val="1036217395"/>
                    </a:ext>
                  </a:extLst>
                </a:gridCol>
                <a:gridCol w="4857009">
                  <a:extLst>
                    <a:ext uri="{9D8B030D-6E8A-4147-A177-3AD203B41FA5}">
                      <a16:colId xmlns:a16="http://schemas.microsoft.com/office/drawing/2014/main" val="1275497414"/>
                    </a:ext>
                  </a:extLst>
                </a:gridCol>
              </a:tblGrid>
              <a:tr h="370840">
                <a:tc gridSpan="2">
                  <a:txBody>
                    <a:bodyPr/>
                    <a:lstStyle/>
                    <a:p>
                      <a:r>
                        <a:rPr lang="cs-CZ" dirty="0"/>
                        <a:t>Dávkování </a:t>
                      </a:r>
                      <a:r>
                        <a:rPr lang="cs-CZ" dirty="0" err="1"/>
                        <a:t>metamizolu</a:t>
                      </a:r>
                      <a:r>
                        <a:rPr lang="cs-CZ" dirty="0"/>
                        <a:t> – účinek analgetický/antipyretický/antiflogistický/spasmolytický</a:t>
                      </a:r>
                    </a:p>
                  </a:txBody>
                  <a:tcPr/>
                </a:tc>
                <a:tc hMerge="1">
                  <a:txBody>
                    <a:bodyPr/>
                    <a:lstStyle/>
                    <a:p>
                      <a:endParaRPr lang="cs-CZ" dirty="0"/>
                    </a:p>
                  </a:txBody>
                  <a:tcPr/>
                </a:tc>
                <a:extLst>
                  <a:ext uri="{0D108BD9-81ED-4DB2-BD59-A6C34878D82A}">
                    <a16:rowId xmlns:a16="http://schemas.microsoft.com/office/drawing/2014/main" val="3894600849"/>
                  </a:ext>
                </a:extLst>
              </a:tr>
              <a:tr h="370840">
                <a:tc>
                  <a:txBody>
                    <a:bodyPr/>
                    <a:lstStyle/>
                    <a:p>
                      <a:r>
                        <a:rPr lang="cs-CZ" dirty="0"/>
                        <a:t>10-15mg/kg/dávku á (6)-8 hod</a:t>
                      </a:r>
                    </a:p>
                  </a:txBody>
                  <a:tcPr/>
                </a:tc>
                <a:tc>
                  <a:txBody>
                    <a:bodyPr/>
                    <a:lstStyle/>
                    <a:p>
                      <a:r>
                        <a:rPr lang="cs-CZ" dirty="0"/>
                        <a:t>max 30mg/kg/den</a:t>
                      </a:r>
                    </a:p>
                  </a:txBody>
                  <a:tcPr/>
                </a:tc>
                <a:extLst>
                  <a:ext uri="{0D108BD9-81ED-4DB2-BD59-A6C34878D82A}">
                    <a16:rowId xmlns:a16="http://schemas.microsoft.com/office/drawing/2014/main" val="1722788976"/>
                  </a:ext>
                </a:extLst>
              </a:tr>
            </a:tbl>
          </a:graphicData>
        </a:graphic>
      </p:graphicFrame>
    </p:spTree>
    <p:extLst>
      <p:ext uri="{BB962C8B-B14F-4D97-AF65-F5344CB8AC3E}">
        <p14:creationId xmlns:p14="http://schemas.microsoft.com/office/powerpoint/2010/main" val="2674081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B8F3C2-5087-DA55-F041-647E8AEE30FE}"/>
              </a:ext>
            </a:extLst>
          </p:cNvPr>
          <p:cNvSpPr>
            <a:spLocks noGrp="1"/>
          </p:cNvSpPr>
          <p:nvPr>
            <p:ph type="title"/>
          </p:nvPr>
        </p:nvSpPr>
        <p:spPr/>
        <p:txBody>
          <a:bodyPr/>
          <a:lstStyle/>
          <a:p>
            <a:r>
              <a:rPr lang="cs-CZ" dirty="0"/>
              <a:t>Vhodné kombinace farmak</a:t>
            </a:r>
          </a:p>
        </p:txBody>
      </p:sp>
      <p:sp>
        <p:nvSpPr>
          <p:cNvPr id="3" name="Zástupný obsah 2">
            <a:extLst>
              <a:ext uri="{FF2B5EF4-FFF2-40B4-BE49-F238E27FC236}">
                <a16:creationId xmlns:a16="http://schemas.microsoft.com/office/drawing/2014/main" id="{E7219BDA-4325-2AF9-587A-B717DE641D0E}"/>
              </a:ext>
            </a:extLst>
          </p:cNvPr>
          <p:cNvSpPr>
            <a:spLocks noGrp="1"/>
          </p:cNvSpPr>
          <p:nvPr>
            <p:ph idx="1"/>
          </p:nvPr>
        </p:nvSpPr>
        <p:spPr/>
        <p:txBody>
          <a:bodyPr>
            <a:normAutofit fontScale="92500" lnSpcReduction="10000"/>
          </a:bodyPr>
          <a:lstStyle/>
          <a:p>
            <a:r>
              <a:rPr lang="cs-CZ" dirty="0"/>
              <a:t>Midazolam + </a:t>
            </a:r>
            <a:r>
              <a:rPr lang="cs-CZ" dirty="0" err="1"/>
              <a:t>opioidní</a:t>
            </a:r>
            <a:r>
              <a:rPr lang="cs-CZ" dirty="0"/>
              <a:t> analgetikum – zklidnění a </a:t>
            </a:r>
            <a:r>
              <a:rPr lang="cs-CZ" dirty="0" err="1"/>
              <a:t>zlutmení</a:t>
            </a:r>
            <a:r>
              <a:rPr lang="cs-CZ" dirty="0"/>
              <a:t> menší bolesti</a:t>
            </a:r>
          </a:p>
          <a:p>
            <a:r>
              <a:rPr lang="cs-CZ" dirty="0"/>
              <a:t>Midazolam + </a:t>
            </a:r>
            <a:r>
              <a:rPr lang="cs-CZ" dirty="0" err="1"/>
              <a:t>ketamin</a:t>
            </a:r>
            <a:r>
              <a:rPr lang="cs-CZ" dirty="0"/>
              <a:t> – urgentní stavy u nestabilních pacientů (</a:t>
            </a:r>
            <a:r>
              <a:rPr lang="cs-CZ" dirty="0" err="1"/>
              <a:t>hypovolemický</a:t>
            </a:r>
            <a:r>
              <a:rPr lang="cs-CZ" dirty="0"/>
              <a:t> šok), popáleninové trauma</a:t>
            </a:r>
          </a:p>
          <a:p>
            <a:r>
              <a:rPr lang="cs-CZ" dirty="0"/>
              <a:t>Midazolam + </a:t>
            </a:r>
            <a:r>
              <a:rPr lang="cs-CZ" dirty="0" err="1"/>
              <a:t>opioid</a:t>
            </a:r>
            <a:r>
              <a:rPr lang="cs-CZ" dirty="0"/>
              <a:t> – zklidnění a tlumení velké bolesti, útlum vědomí je závislý na dávce, vždy myslet na možnou dechovou depresi ☛ mít pomůcky k zajištění DC!</a:t>
            </a:r>
          </a:p>
          <a:p>
            <a:r>
              <a:rPr lang="cs-CZ" dirty="0" err="1"/>
              <a:t>Ketamin</a:t>
            </a:r>
            <a:r>
              <a:rPr lang="cs-CZ" dirty="0"/>
              <a:t> + </a:t>
            </a:r>
            <a:r>
              <a:rPr lang="cs-CZ" dirty="0" err="1"/>
              <a:t>propofol</a:t>
            </a:r>
            <a:r>
              <a:rPr lang="cs-CZ" dirty="0"/>
              <a:t> – v redukované dávce 0,8-1mg/kg </a:t>
            </a:r>
            <a:r>
              <a:rPr lang="cs-CZ" dirty="0" err="1"/>
              <a:t>i.v</a:t>
            </a:r>
            <a:r>
              <a:rPr lang="cs-CZ" dirty="0"/>
              <a:t>. každého z léků eliminujeme NÚ, analgosedace, KVS není </a:t>
            </a:r>
            <a:r>
              <a:rPr lang="cs-CZ" dirty="0" err="1"/>
              <a:t>ovliněn</a:t>
            </a:r>
            <a:r>
              <a:rPr lang="cs-CZ" dirty="0"/>
              <a:t>, může dojít k útlumu dechového centra</a:t>
            </a:r>
          </a:p>
        </p:txBody>
      </p:sp>
    </p:spTree>
    <p:extLst>
      <p:ext uri="{BB962C8B-B14F-4D97-AF65-F5344CB8AC3E}">
        <p14:creationId xmlns:p14="http://schemas.microsoft.com/office/powerpoint/2010/main" val="11902424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1A4D91-6A11-3BFA-57AE-066CA12864C2}"/>
              </a:ext>
            </a:extLst>
          </p:cNvPr>
          <p:cNvSpPr>
            <a:spLocks noGrp="1"/>
          </p:cNvSpPr>
          <p:nvPr>
            <p:ph type="title"/>
          </p:nvPr>
        </p:nvSpPr>
        <p:spPr/>
        <p:txBody>
          <a:bodyPr/>
          <a:lstStyle/>
          <a:p>
            <a:r>
              <a:rPr lang="cs-CZ" dirty="0"/>
              <a:t>Shrnutí</a:t>
            </a:r>
          </a:p>
        </p:txBody>
      </p:sp>
      <p:sp>
        <p:nvSpPr>
          <p:cNvPr id="3" name="Zástupný obsah 2">
            <a:extLst>
              <a:ext uri="{FF2B5EF4-FFF2-40B4-BE49-F238E27FC236}">
                <a16:creationId xmlns:a16="http://schemas.microsoft.com/office/drawing/2014/main" id="{7EB6F9A1-FE5E-3B69-6941-D41EF0575DE4}"/>
              </a:ext>
            </a:extLst>
          </p:cNvPr>
          <p:cNvSpPr>
            <a:spLocks noGrp="1"/>
          </p:cNvSpPr>
          <p:nvPr>
            <p:ph idx="1"/>
          </p:nvPr>
        </p:nvSpPr>
        <p:spPr/>
        <p:txBody>
          <a:bodyPr/>
          <a:lstStyle/>
          <a:p>
            <a:r>
              <a:rPr lang="cs-CZ" dirty="0"/>
              <a:t>Adekvátní analgosedace v PNP </a:t>
            </a:r>
          </a:p>
          <a:p>
            <a:r>
              <a:rPr lang="cs-CZ" dirty="0"/>
              <a:t>Neklidné dětí se špatným žilním řečištěm  </a:t>
            </a:r>
            <a:r>
              <a:rPr lang="cs-CZ" dirty="0" err="1"/>
              <a:t>i.n</a:t>
            </a:r>
            <a:r>
              <a:rPr lang="cs-CZ" dirty="0"/>
              <a:t>./</a:t>
            </a:r>
            <a:r>
              <a:rPr lang="cs-CZ" dirty="0" err="1"/>
              <a:t>p.r</a:t>
            </a:r>
            <a:r>
              <a:rPr lang="cs-CZ" dirty="0"/>
              <a:t>.</a:t>
            </a:r>
          </a:p>
          <a:p>
            <a:r>
              <a:rPr lang="cs-CZ" dirty="0"/>
              <a:t>Zhodnotit stav a monitorovat VF před i po podání analgosedace</a:t>
            </a:r>
          </a:p>
          <a:p>
            <a:r>
              <a:rPr lang="cs-CZ" dirty="0"/>
              <a:t>U oběhově nestabilního pacienta je anestetikum první volby </a:t>
            </a:r>
            <a:r>
              <a:rPr lang="cs-CZ" dirty="0" err="1"/>
              <a:t>ketamin</a:t>
            </a:r>
            <a:r>
              <a:rPr lang="cs-CZ" dirty="0"/>
              <a:t>!</a:t>
            </a:r>
          </a:p>
        </p:txBody>
      </p:sp>
    </p:spTree>
    <p:extLst>
      <p:ext uri="{BB962C8B-B14F-4D97-AF65-F5344CB8AC3E}">
        <p14:creationId xmlns:p14="http://schemas.microsoft.com/office/powerpoint/2010/main" val="3155770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8BF203-922B-477F-8212-8CB1BB4697B5}"/>
              </a:ext>
            </a:extLst>
          </p:cNvPr>
          <p:cNvSpPr>
            <a:spLocks noGrp="1"/>
          </p:cNvSpPr>
          <p:nvPr>
            <p:ph type="title"/>
          </p:nvPr>
        </p:nvSpPr>
        <p:spPr/>
        <p:txBody>
          <a:bodyPr/>
          <a:lstStyle/>
          <a:p>
            <a:r>
              <a:rPr lang="cs-CZ" dirty="0"/>
              <a:t>Podpora srdeční činnosti</a:t>
            </a:r>
          </a:p>
        </p:txBody>
      </p:sp>
      <p:sp>
        <p:nvSpPr>
          <p:cNvPr id="3" name="Zástupný obsah 2">
            <a:extLst>
              <a:ext uri="{FF2B5EF4-FFF2-40B4-BE49-F238E27FC236}">
                <a16:creationId xmlns:a16="http://schemas.microsoft.com/office/drawing/2014/main" id="{4985587B-4456-3D54-6D88-45B1F7FFFF41}"/>
              </a:ext>
            </a:extLst>
          </p:cNvPr>
          <p:cNvSpPr>
            <a:spLocks noGrp="1"/>
          </p:cNvSpPr>
          <p:nvPr>
            <p:ph idx="1"/>
          </p:nvPr>
        </p:nvSpPr>
        <p:spPr/>
        <p:txBody>
          <a:bodyPr>
            <a:normAutofit fontScale="92500" lnSpcReduction="10000"/>
          </a:bodyPr>
          <a:lstStyle/>
          <a:p>
            <a:r>
              <a:rPr lang="cs-CZ" dirty="0"/>
              <a:t>Zvýšení srdečního výdeje a udržení tkáňové </a:t>
            </a:r>
            <a:r>
              <a:rPr lang="cs-CZ" dirty="0" err="1"/>
              <a:t>perfuze</a:t>
            </a:r>
            <a:endParaRPr lang="cs-CZ" dirty="0"/>
          </a:p>
          <a:p>
            <a:r>
              <a:rPr lang="cs-CZ" dirty="0"/>
              <a:t>Léky ovlivňující kontraktilitu nebo </a:t>
            </a:r>
            <a:r>
              <a:rPr lang="cs-CZ" dirty="0" err="1"/>
              <a:t>vazomotoriku</a:t>
            </a:r>
            <a:endParaRPr lang="cs-CZ" dirty="0"/>
          </a:p>
          <a:p>
            <a:pPr marL="0" indent="0">
              <a:buNone/>
            </a:pPr>
            <a:r>
              <a:rPr lang="cs-CZ" b="1" u="sng" dirty="0"/>
              <a:t>Adrenalin</a:t>
            </a:r>
            <a:r>
              <a:rPr lang="cs-CZ" dirty="0"/>
              <a:t> – katecholamin produkovaný v dřeni nadledvin s krátkým biologickým poločasem (1min)</a:t>
            </a:r>
          </a:p>
          <a:p>
            <a:pPr marL="0" indent="0">
              <a:buNone/>
            </a:pPr>
            <a:r>
              <a:rPr lang="cs-CZ" b="1" dirty="0"/>
              <a:t>Indikace v urgentních stavech</a:t>
            </a:r>
          </a:p>
          <a:p>
            <a:pPr marL="0" indent="0">
              <a:buNone/>
            </a:pPr>
            <a:r>
              <a:rPr lang="cs-CZ" dirty="0"/>
              <a:t>KPR - 0,01mg/kg každých 3-5min </a:t>
            </a:r>
            <a:r>
              <a:rPr lang="cs-CZ" dirty="0" err="1"/>
              <a:t>i.v</a:t>
            </a:r>
            <a:r>
              <a:rPr lang="cs-CZ" dirty="0"/>
              <a:t>./</a:t>
            </a:r>
            <a:r>
              <a:rPr lang="cs-CZ" dirty="0" err="1"/>
              <a:t>i.o</a:t>
            </a:r>
            <a:r>
              <a:rPr lang="cs-CZ" dirty="0"/>
              <a:t>., </a:t>
            </a:r>
            <a:r>
              <a:rPr lang="cs-CZ" dirty="0" err="1"/>
              <a:t>max.jednotlivá</a:t>
            </a:r>
            <a:r>
              <a:rPr lang="cs-CZ" dirty="0"/>
              <a:t> dávka 1mg</a:t>
            </a:r>
          </a:p>
          <a:p>
            <a:pPr marL="0" indent="0">
              <a:buNone/>
            </a:pPr>
            <a:r>
              <a:rPr lang="cs-CZ" dirty="0"/>
              <a:t>Anafylaxe – 0,01mg/kg </a:t>
            </a:r>
            <a:r>
              <a:rPr lang="cs-CZ" dirty="0" err="1"/>
              <a:t>i.m</a:t>
            </a:r>
            <a:r>
              <a:rPr lang="cs-CZ" dirty="0"/>
              <a:t>., max 0,5mg/dávku, každých 5-15min</a:t>
            </a:r>
          </a:p>
          <a:p>
            <a:pPr marL="0" indent="0">
              <a:buNone/>
            </a:pPr>
            <a:endParaRPr lang="cs-CZ" dirty="0"/>
          </a:p>
          <a:p>
            <a:pPr marL="0" indent="0">
              <a:buNone/>
            </a:pPr>
            <a:r>
              <a:rPr lang="cs-CZ" dirty="0"/>
              <a:t>Dále dopamin, noradrenalin, </a:t>
            </a:r>
            <a:r>
              <a:rPr lang="cs-CZ" dirty="0" err="1"/>
              <a:t>dobutamin</a:t>
            </a:r>
            <a:endParaRPr lang="cs-CZ" dirty="0"/>
          </a:p>
        </p:txBody>
      </p:sp>
    </p:spTree>
    <p:extLst>
      <p:ext uri="{BB962C8B-B14F-4D97-AF65-F5344CB8AC3E}">
        <p14:creationId xmlns:p14="http://schemas.microsoft.com/office/powerpoint/2010/main" val="18499222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7BCFF1-4913-3F18-D2E4-71107B5CC925}"/>
              </a:ext>
            </a:extLst>
          </p:cNvPr>
          <p:cNvSpPr>
            <a:spLocks noGrp="1"/>
          </p:cNvSpPr>
          <p:nvPr>
            <p:ph type="title"/>
          </p:nvPr>
        </p:nvSpPr>
        <p:spPr/>
        <p:txBody>
          <a:bodyPr/>
          <a:lstStyle/>
          <a:p>
            <a:r>
              <a:rPr lang="cs-CZ" dirty="0"/>
              <a:t>Léčba závažné arytmie</a:t>
            </a:r>
          </a:p>
        </p:txBody>
      </p:sp>
      <p:sp>
        <p:nvSpPr>
          <p:cNvPr id="3" name="Zástupný obsah 2">
            <a:extLst>
              <a:ext uri="{FF2B5EF4-FFF2-40B4-BE49-F238E27FC236}">
                <a16:creationId xmlns:a16="http://schemas.microsoft.com/office/drawing/2014/main" id="{134C5444-3647-E4B1-8795-64F47E880548}"/>
              </a:ext>
            </a:extLst>
          </p:cNvPr>
          <p:cNvSpPr>
            <a:spLocks noGrp="1"/>
          </p:cNvSpPr>
          <p:nvPr>
            <p:ph idx="1"/>
          </p:nvPr>
        </p:nvSpPr>
        <p:spPr/>
        <p:txBody>
          <a:bodyPr>
            <a:normAutofit fontScale="85000" lnSpcReduction="20000"/>
          </a:bodyPr>
          <a:lstStyle/>
          <a:p>
            <a:pPr marL="0" indent="0">
              <a:buNone/>
            </a:pPr>
            <a:r>
              <a:rPr lang="cs-CZ" b="1" dirty="0" err="1"/>
              <a:t>Amiodaron</a:t>
            </a:r>
            <a:r>
              <a:rPr lang="cs-CZ" dirty="0"/>
              <a:t> – v rámci KPR – </a:t>
            </a:r>
            <a:r>
              <a:rPr lang="cs-CZ" dirty="0" err="1"/>
              <a:t>defibrilovatelné</a:t>
            </a:r>
            <a:r>
              <a:rPr lang="cs-CZ" dirty="0"/>
              <a:t> poruchy rytmu (komorová fibrilace/komorová </a:t>
            </a:r>
            <a:r>
              <a:rPr lang="cs-CZ" dirty="0" err="1"/>
              <a:t>bezpulzová</a:t>
            </a:r>
            <a:r>
              <a:rPr lang="cs-CZ" dirty="0"/>
              <a:t> tachykardie), a to po 3.neúspěšném výboji – 5mg/kg </a:t>
            </a:r>
            <a:r>
              <a:rPr lang="cs-CZ" dirty="0" err="1"/>
              <a:t>i.v</a:t>
            </a:r>
            <a:r>
              <a:rPr lang="cs-CZ" dirty="0"/>
              <a:t>./</a:t>
            </a:r>
            <a:r>
              <a:rPr lang="cs-CZ" dirty="0" err="1"/>
              <a:t>i.o</a:t>
            </a:r>
            <a:r>
              <a:rPr lang="cs-CZ" dirty="0"/>
              <a:t>., další dávka po 5.neúspěšném výboji</a:t>
            </a:r>
          </a:p>
          <a:p>
            <a:pPr marL="0" indent="0">
              <a:buNone/>
            </a:pPr>
            <a:endParaRPr lang="cs-CZ" dirty="0"/>
          </a:p>
          <a:p>
            <a:pPr marL="0" indent="0">
              <a:buNone/>
            </a:pPr>
            <a:r>
              <a:rPr lang="cs-CZ" b="1" dirty="0"/>
              <a:t>Adenosin</a:t>
            </a:r>
            <a:r>
              <a:rPr lang="cs-CZ" dirty="0"/>
              <a:t> – konverze tachykardie s úzkými komplexy (SVT) před vagovými manévry u nestabilního pacienta. Rychlý bolus – 0,1-0,3mg/kg i.v./i.o. ideálně do cévy nejblíže k srdci s dostatečným proplachem FR 1/1</a:t>
            </a:r>
          </a:p>
          <a:p>
            <a:pPr marL="0" indent="0">
              <a:buNone/>
            </a:pPr>
            <a:endParaRPr lang="cs-CZ" dirty="0"/>
          </a:p>
          <a:p>
            <a:pPr marL="0" indent="0">
              <a:buNone/>
            </a:pPr>
            <a:r>
              <a:rPr lang="cs-CZ" b="1" dirty="0"/>
              <a:t>Atropin </a:t>
            </a:r>
            <a:r>
              <a:rPr lang="cs-CZ" dirty="0"/>
              <a:t>– </a:t>
            </a:r>
            <a:r>
              <a:rPr lang="cs-CZ" dirty="0" err="1"/>
              <a:t>bradykradie</a:t>
            </a:r>
            <a:r>
              <a:rPr lang="cs-CZ" dirty="0"/>
              <a:t> ze zvýšené vagotonie či </a:t>
            </a:r>
            <a:r>
              <a:rPr lang="cs-CZ" dirty="0" err="1"/>
              <a:t>intox.cholinergními</a:t>
            </a:r>
            <a:r>
              <a:rPr lang="cs-CZ" dirty="0"/>
              <a:t> látkami (organofosfáty), dávka 10-20ug/kg </a:t>
            </a:r>
            <a:r>
              <a:rPr lang="cs-CZ" dirty="0" err="1"/>
              <a:t>i.v</a:t>
            </a:r>
            <a:r>
              <a:rPr lang="cs-CZ" dirty="0"/>
              <a:t>./</a:t>
            </a:r>
            <a:r>
              <a:rPr lang="cs-CZ" dirty="0" err="1"/>
              <a:t>i.o</a:t>
            </a:r>
            <a:r>
              <a:rPr lang="cs-CZ" dirty="0"/>
              <a:t>., </a:t>
            </a:r>
            <a:r>
              <a:rPr lang="cs-CZ" dirty="0" err="1"/>
              <a:t>max.jednotlivá</a:t>
            </a:r>
            <a:r>
              <a:rPr lang="cs-CZ" dirty="0"/>
              <a:t> dávka 0,5mg</a:t>
            </a:r>
          </a:p>
          <a:p>
            <a:pPr marL="0" indent="0">
              <a:buNone/>
            </a:pPr>
            <a:r>
              <a:rPr lang="cs-CZ" dirty="0"/>
              <a:t>Pokud je bradykardie způsobená hypoxií, hypotenzí acidózou – podáváme přednostně adrenalin!</a:t>
            </a:r>
          </a:p>
        </p:txBody>
      </p:sp>
    </p:spTree>
    <p:extLst>
      <p:ext uri="{BB962C8B-B14F-4D97-AF65-F5344CB8AC3E}">
        <p14:creationId xmlns:p14="http://schemas.microsoft.com/office/powerpoint/2010/main" val="20910388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33CFAD-5434-5F68-AE5C-709DF77CD519}"/>
              </a:ext>
            </a:extLst>
          </p:cNvPr>
          <p:cNvSpPr>
            <a:spLocks noGrp="1"/>
          </p:cNvSpPr>
          <p:nvPr>
            <p:ph type="title"/>
          </p:nvPr>
        </p:nvSpPr>
        <p:spPr/>
        <p:txBody>
          <a:bodyPr/>
          <a:lstStyle/>
          <a:p>
            <a:r>
              <a:rPr lang="cs-CZ" dirty="0"/>
              <a:t>Volumová terapie</a:t>
            </a:r>
          </a:p>
        </p:txBody>
      </p:sp>
      <p:sp>
        <p:nvSpPr>
          <p:cNvPr id="3" name="Zástupný obsah 2">
            <a:extLst>
              <a:ext uri="{FF2B5EF4-FFF2-40B4-BE49-F238E27FC236}">
                <a16:creationId xmlns:a16="http://schemas.microsoft.com/office/drawing/2014/main" id="{11191192-7DA2-9B15-8B22-253BED64F5C3}"/>
              </a:ext>
            </a:extLst>
          </p:cNvPr>
          <p:cNvSpPr>
            <a:spLocks noGrp="1"/>
          </p:cNvSpPr>
          <p:nvPr>
            <p:ph idx="1"/>
          </p:nvPr>
        </p:nvSpPr>
        <p:spPr/>
        <p:txBody>
          <a:bodyPr>
            <a:normAutofit fontScale="92500"/>
          </a:bodyPr>
          <a:lstStyle/>
          <a:p>
            <a:r>
              <a:rPr lang="cs-CZ" dirty="0"/>
              <a:t>Korekce náhle vzniklé hypovolémie při známkách </a:t>
            </a:r>
            <a:r>
              <a:rPr lang="cs-CZ" dirty="0" err="1"/>
              <a:t>hypoperfuze</a:t>
            </a:r>
            <a:r>
              <a:rPr lang="cs-CZ" dirty="0"/>
              <a:t> – šok!</a:t>
            </a:r>
          </a:p>
          <a:p>
            <a:pPr marL="0" indent="0">
              <a:buNone/>
            </a:pPr>
            <a:r>
              <a:rPr lang="cs-CZ" dirty="0"/>
              <a:t>Šok – akutní stav oběhově dysfunkce, generalizovaný pokles tkáňové </a:t>
            </a:r>
            <a:r>
              <a:rPr lang="cs-CZ" dirty="0" err="1"/>
              <a:t>perfuze</a:t>
            </a:r>
            <a:r>
              <a:rPr lang="cs-CZ" dirty="0"/>
              <a:t>, nedostatečná dodávka kyslíku, nedostatečné odstraňování odpadních produktů metabolismu ☛ funkční i strukturální poškození tkání/orgánů, pokud nezasáhneme, končí smrtí!</a:t>
            </a:r>
          </a:p>
          <a:p>
            <a:pPr marL="0" indent="0">
              <a:buNone/>
            </a:pPr>
            <a:r>
              <a:rPr lang="cs-CZ" dirty="0"/>
              <a:t>Jaký roztok zvolit – izotonické krystaloidní roztoky – fyziologický roztok nebo balancovaný roztok (</a:t>
            </a:r>
            <a:r>
              <a:rPr lang="cs-CZ" dirty="0" err="1"/>
              <a:t>Ringerfundin</a:t>
            </a:r>
            <a:r>
              <a:rPr lang="cs-CZ" dirty="0"/>
              <a:t>, </a:t>
            </a:r>
            <a:r>
              <a:rPr lang="cs-CZ" dirty="0" err="1"/>
              <a:t>Izolyte</a:t>
            </a:r>
            <a:r>
              <a:rPr lang="cs-CZ" dirty="0"/>
              <a:t>, </a:t>
            </a:r>
            <a:r>
              <a:rPr lang="cs-CZ" dirty="0" err="1"/>
              <a:t>Plasmalyte</a:t>
            </a:r>
            <a:r>
              <a:rPr lang="cs-CZ" dirty="0"/>
              <a:t>)</a:t>
            </a:r>
          </a:p>
        </p:txBody>
      </p:sp>
    </p:spTree>
    <p:extLst>
      <p:ext uri="{BB962C8B-B14F-4D97-AF65-F5344CB8AC3E}">
        <p14:creationId xmlns:p14="http://schemas.microsoft.com/office/powerpoint/2010/main" val="13443097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Složení roztoků</a:t>
            </a:r>
          </a:p>
        </p:txBody>
      </p:sp>
      <p:graphicFrame>
        <p:nvGraphicFramePr>
          <p:cNvPr id="4" name="Tabulka 3"/>
          <p:cNvGraphicFramePr>
            <a:graphicFrameLocks noGrp="1"/>
          </p:cNvGraphicFramePr>
          <p:nvPr/>
        </p:nvGraphicFramePr>
        <p:xfrm>
          <a:off x="2266948" y="1909234"/>
          <a:ext cx="7658103" cy="3038475"/>
        </p:xfrm>
        <a:graphic>
          <a:graphicData uri="http://schemas.openxmlformats.org/drawingml/2006/table">
            <a:tbl>
              <a:tblPr/>
              <a:tblGrid>
                <a:gridCol w="1050615">
                  <a:extLst>
                    <a:ext uri="{9D8B030D-6E8A-4147-A177-3AD203B41FA5}">
                      <a16:colId xmlns:a16="http://schemas.microsoft.com/office/drawing/2014/main" val="20000"/>
                    </a:ext>
                  </a:extLst>
                </a:gridCol>
                <a:gridCol w="825936">
                  <a:extLst>
                    <a:ext uri="{9D8B030D-6E8A-4147-A177-3AD203B41FA5}">
                      <a16:colId xmlns:a16="http://schemas.microsoft.com/office/drawing/2014/main" val="20001"/>
                    </a:ext>
                  </a:extLst>
                </a:gridCol>
                <a:gridCol w="825936">
                  <a:extLst>
                    <a:ext uri="{9D8B030D-6E8A-4147-A177-3AD203B41FA5}">
                      <a16:colId xmlns:a16="http://schemas.microsoft.com/office/drawing/2014/main" val="20002"/>
                    </a:ext>
                  </a:extLst>
                </a:gridCol>
                <a:gridCol w="825936">
                  <a:extLst>
                    <a:ext uri="{9D8B030D-6E8A-4147-A177-3AD203B41FA5}">
                      <a16:colId xmlns:a16="http://schemas.microsoft.com/office/drawing/2014/main" val="20003"/>
                    </a:ext>
                  </a:extLst>
                </a:gridCol>
                <a:gridCol w="825936">
                  <a:extLst>
                    <a:ext uri="{9D8B030D-6E8A-4147-A177-3AD203B41FA5}">
                      <a16:colId xmlns:a16="http://schemas.microsoft.com/office/drawing/2014/main" val="20004"/>
                    </a:ext>
                  </a:extLst>
                </a:gridCol>
                <a:gridCol w="825936">
                  <a:extLst>
                    <a:ext uri="{9D8B030D-6E8A-4147-A177-3AD203B41FA5}">
                      <a16:colId xmlns:a16="http://schemas.microsoft.com/office/drawing/2014/main" val="20005"/>
                    </a:ext>
                  </a:extLst>
                </a:gridCol>
                <a:gridCol w="825936">
                  <a:extLst>
                    <a:ext uri="{9D8B030D-6E8A-4147-A177-3AD203B41FA5}">
                      <a16:colId xmlns:a16="http://schemas.microsoft.com/office/drawing/2014/main" val="20006"/>
                    </a:ext>
                  </a:extLst>
                </a:gridCol>
                <a:gridCol w="825936">
                  <a:extLst>
                    <a:ext uri="{9D8B030D-6E8A-4147-A177-3AD203B41FA5}">
                      <a16:colId xmlns:a16="http://schemas.microsoft.com/office/drawing/2014/main" val="20007"/>
                    </a:ext>
                  </a:extLst>
                </a:gridCol>
                <a:gridCol w="825936">
                  <a:extLst>
                    <a:ext uri="{9D8B030D-6E8A-4147-A177-3AD203B41FA5}">
                      <a16:colId xmlns:a16="http://schemas.microsoft.com/office/drawing/2014/main" val="20008"/>
                    </a:ext>
                  </a:extLst>
                </a:gridCol>
              </a:tblGrid>
              <a:tr h="190500">
                <a:tc gridSpan="9">
                  <a:txBody>
                    <a:bodyPr/>
                    <a:lstStyle/>
                    <a:p>
                      <a:pPr algn="ctr" fontAlgn="b"/>
                      <a:r>
                        <a:rPr lang="cs-CZ" sz="1100" b="1" i="0" u="none" strike="noStrike">
                          <a:solidFill>
                            <a:srgbClr val="3F3F3F"/>
                          </a:solidFill>
                          <a:latin typeface="Calibri"/>
                        </a:rPr>
                        <a:t>KRYSTALOIDY</a:t>
                      </a:r>
                    </a:p>
                  </a:txBody>
                  <a:tcPr marL="9525" marR="9525" marT="9525"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90500">
                <a:tc gridSpan="2">
                  <a:txBody>
                    <a:bodyPr/>
                    <a:lstStyle/>
                    <a:p>
                      <a:pPr algn="ctr" fontAlgn="b"/>
                      <a:r>
                        <a:rPr lang="cs-CZ" sz="1100" b="1" i="0" u="none" strike="noStrike">
                          <a:solidFill>
                            <a:srgbClr val="3F3F3F"/>
                          </a:solidFill>
                          <a:latin typeface="Calibri"/>
                        </a:rPr>
                        <a:t>NEBALANCOVANÉ</a:t>
                      </a:r>
                    </a:p>
                  </a:txBody>
                  <a:tcPr marL="9525" marR="9525" marT="9525"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cs-CZ"/>
                    </a:p>
                  </a:txBody>
                  <a:tcPr/>
                </a:tc>
                <a:tc gridSpan="7">
                  <a:txBody>
                    <a:bodyPr/>
                    <a:lstStyle/>
                    <a:p>
                      <a:pPr algn="ctr" fontAlgn="b"/>
                      <a:r>
                        <a:rPr lang="cs-CZ" sz="1100" b="1" i="0" u="none" strike="noStrike">
                          <a:solidFill>
                            <a:srgbClr val="3F3F3F"/>
                          </a:solidFill>
                          <a:latin typeface="Calibri"/>
                        </a:rPr>
                        <a:t>BALANCOVANÉ</a:t>
                      </a:r>
                    </a:p>
                  </a:txBody>
                  <a:tcPr marL="9525" marR="9525" marT="9525"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1"/>
                  </a:ext>
                </a:extLst>
              </a:tr>
              <a:tr h="371475">
                <a:tc>
                  <a:txBody>
                    <a:bodyPr/>
                    <a:lstStyle/>
                    <a:p>
                      <a:pPr algn="l" fontAlgn="b"/>
                      <a:r>
                        <a:rPr lang="cs-CZ" sz="1100" b="1" i="0" u="none" strike="noStrike">
                          <a:solidFill>
                            <a:srgbClr val="000000"/>
                          </a:solidFill>
                          <a:latin typeface="Calibri"/>
                        </a:rPr>
                        <a:t>složení /roztok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100" b="1" i="0" u="none" strike="noStrike">
                          <a:solidFill>
                            <a:srgbClr val="000000"/>
                          </a:solidFill>
                          <a:latin typeface="Calibri"/>
                        </a:rPr>
                        <a:t>FR 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latin typeface="Calibri"/>
                        </a:rPr>
                        <a:t>Harmatnnův roztok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100" b="1" i="0" u="none" strike="noStrike">
                          <a:solidFill>
                            <a:srgbClr val="000000"/>
                          </a:solidFill>
                          <a:latin typeface="Calibri"/>
                        </a:rPr>
                        <a:t>Ringer laktát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100" b="1" i="0" u="none" strike="noStrike">
                          <a:solidFill>
                            <a:srgbClr val="000000"/>
                          </a:solidFill>
                          <a:latin typeface="Calibri"/>
                        </a:rPr>
                        <a:t>Ringer acetát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100" b="1" i="0" u="none" strike="noStrike">
                          <a:solidFill>
                            <a:srgbClr val="000000"/>
                          </a:solidFill>
                          <a:latin typeface="Calibri"/>
                        </a:rPr>
                        <a:t>Ringerfundin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100" b="1" i="0" u="none" strike="noStrike">
                          <a:solidFill>
                            <a:srgbClr val="000000"/>
                          </a:solidFill>
                          <a:latin typeface="Calibri"/>
                        </a:rPr>
                        <a:t>Plasmalyte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100" b="1" i="0" u="none" strike="noStrike">
                          <a:solidFill>
                            <a:srgbClr val="000000"/>
                          </a:solidFill>
                          <a:latin typeface="Calibri"/>
                        </a:rPr>
                        <a:t>Plasmalyte+5%GLU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1100" b="1" i="0" u="none" strike="noStrike">
                          <a:solidFill>
                            <a:srgbClr val="000000"/>
                          </a:solidFill>
                          <a:latin typeface="Calibri"/>
                        </a:rPr>
                        <a:t>Isolyte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l" fontAlgn="b"/>
                      <a:r>
                        <a:rPr lang="cs-CZ" sz="1100" b="0" i="0" u="none" strike="noStrike">
                          <a:solidFill>
                            <a:srgbClr val="000000"/>
                          </a:solidFill>
                          <a:latin typeface="Calibri"/>
                        </a:rPr>
                        <a:t>pH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5,0-7,0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5,1-5,9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3"/>
                  </a:ext>
                </a:extLst>
              </a:tr>
              <a:tr h="190500">
                <a:tc>
                  <a:txBody>
                    <a:bodyPr/>
                    <a:lstStyle/>
                    <a:p>
                      <a:pPr algn="l" fontAlgn="b"/>
                      <a:r>
                        <a:rPr lang="cs-CZ" sz="1100" b="0" i="0" u="none" strike="noStrike">
                          <a:solidFill>
                            <a:srgbClr val="000000"/>
                          </a:solidFill>
                          <a:latin typeface="Calibri"/>
                        </a:rPr>
                        <a:t>osmolarita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308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277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273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277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309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295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572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286,5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l" fontAlgn="b"/>
                      <a:r>
                        <a:rPr lang="cs-CZ" sz="1100" b="0" i="0" u="none" strike="noStrike">
                          <a:solidFill>
                            <a:srgbClr val="000000"/>
                          </a:solidFill>
                          <a:latin typeface="Calibri"/>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5"/>
                  </a:ext>
                </a:extLst>
              </a:tr>
              <a:tr h="190500">
                <a:tc>
                  <a:txBody>
                    <a:bodyPr/>
                    <a:lstStyle/>
                    <a:p>
                      <a:pPr algn="l" fontAlgn="b"/>
                      <a:r>
                        <a:rPr lang="cs-CZ" sz="1100" b="0" i="0" u="none" strike="noStrike">
                          <a:solidFill>
                            <a:srgbClr val="000000"/>
                          </a:solidFill>
                          <a:latin typeface="Calibri"/>
                        </a:rPr>
                        <a:t>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l" fontAlgn="b"/>
                      <a:r>
                        <a:rPr lang="cs-CZ" sz="1100" b="0" i="0" u="none" strike="noStrike">
                          <a:solidFill>
                            <a:srgbClr val="000000"/>
                          </a:solidFill>
                          <a:latin typeface="Calibri"/>
                        </a:rPr>
                        <a:t>Cl-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7"/>
                  </a:ext>
                </a:extLst>
              </a:tr>
              <a:tr h="190500">
                <a:tc>
                  <a:txBody>
                    <a:bodyPr/>
                    <a:lstStyle/>
                    <a:p>
                      <a:pPr algn="l" fontAlgn="b"/>
                      <a:r>
                        <a:rPr lang="cs-CZ" sz="1100" b="0" i="0" u="none" strike="noStrike">
                          <a:solidFill>
                            <a:srgbClr val="000000"/>
                          </a:solidFill>
                          <a:latin typeface="Calibri"/>
                        </a:rPr>
                        <a:t>Ca2+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0500">
                <a:tc>
                  <a:txBody>
                    <a:bodyPr/>
                    <a:lstStyle/>
                    <a:p>
                      <a:pPr algn="l" fontAlgn="b"/>
                      <a:r>
                        <a:rPr lang="cs-CZ" sz="1100" b="0" i="0" u="none" strike="noStrike">
                          <a:solidFill>
                            <a:srgbClr val="000000"/>
                          </a:solidFill>
                          <a:latin typeface="Calibri"/>
                        </a:rPr>
                        <a:t>Mg2+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9"/>
                  </a:ext>
                </a:extLst>
              </a:tr>
              <a:tr h="190500">
                <a:tc>
                  <a:txBody>
                    <a:bodyPr/>
                    <a:lstStyle/>
                    <a:p>
                      <a:pPr algn="l" fontAlgn="b"/>
                      <a:r>
                        <a:rPr lang="cs-CZ" sz="1100" b="0" i="0" u="none" strike="noStrike">
                          <a:solidFill>
                            <a:srgbClr val="000000"/>
                          </a:solidFill>
                          <a:latin typeface="Calibri"/>
                        </a:rPr>
                        <a:t>laktát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0500">
                <a:tc>
                  <a:txBody>
                    <a:bodyPr/>
                    <a:lstStyle/>
                    <a:p>
                      <a:pPr algn="l" fontAlgn="b"/>
                      <a:r>
                        <a:rPr lang="cs-CZ" sz="1100" b="0" i="0" u="none" strike="noStrike">
                          <a:solidFill>
                            <a:srgbClr val="000000"/>
                          </a:solidFill>
                          <a:latin typeface="Calibri"/>
                        </a:rPr>
                        <a:t>acetát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11"/>
                  </a:ext>
                </a:extLst>
              </a:tr>
              <a:tr h="190500">
                <a:tc>
                  <a:txBody>
                    <a:bodyPr/>
                    <a:lstStyle/>
                    <a:p>
                      <a:pPr algn="l" fontAlgn="b"/>
                      <a:r>
                        <a:rPr lang="cs-CZ" sz="1100" b="0" i="0" u="none" strike="noStrike">
                          <a:solidFill>
                            <a:srgbClr val="000000"/>
                          </a:solidFill>
                          <a:latin typeface="Calibri"/>
                        </a:rPr>
                        <a:t>malát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0500">
                <a:tc>
                  <a:txBody>
                    <a:bodyPr/>
                    <a:lstStyle/>
                    <a:p>
                      <a:pPr algn="l" fontAlgn="b"/>
                      <a:r>
                        <a:rPr lang="cs-CZ" sz="1100" b="0" i="0" u="none" strike="noStrike">
                          <a:solidFill>
                            <a:srgbClr val="000000"/>
                          </a:solidFill>
                          <a:latin typeface="Calibri"/>
                        </a:rPr>
                        <a:t>glukonát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cs-CZ" sz="1100" b="0" i="0" u="none" strike="noStrike">
                          <a:solidFill>
                            <a:srgbClr val="000000"/>
                          </a:solidFill>
                          <a:latin typeface="Calibri"/>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13"/>
                  </a:ext>
                </a:extLst>
              </a:tr>
              <a:tr h="190500">
                <a:tc>
                  <a:txBody>
                    <a:bodyPr/>
                    <a:lstStyle/>
                    <a:p>
                      <a:pPr algn="l" fontAlgn="b"/>
                      <a:r>
                        <a:rPr lang="cs-CZ" sz="1100" b="0" i="0" u="none" strike="noStrike">
                          <a:solidFill>
                            <a:srgbClr val="000000"/>
                          </a:solidFill>
                          <a:latin typeface="Calibri"/>
                        </a:rPr>
                        <a:t>glukóza(g/l)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100" b="0" i="0" u="none" strike="noStrike">
                          <a:solidFill>
                            <a:srgbClr val="000000"/>
                          </a:solidFill>
                          <a:latin typeface="Calibri"/>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cs-CZ"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5B19B2-2290-63DF-9EC3-7B8C3643FB12}"/>
              </a:ext>
            </a:extLst>
          </p:cNvPr>
          <p:cNvSpPr>
            <a:spLocks noGrp="1"/>
          </p:cNvSpPr>
          <p:nvPr>
            <p:ph type="title"/>
          </p:nvPr>
        </p:nvSpPr>
        <p:spPr/>
        <p:txBody>
          <a:bodyPr/>
          <a:lstStyle/>
          <a:p>
            <a:r>
              <a:rPr lang="cs-CZ" dirty="0"/>
              <a:t>Stádia šoku</a:t>
            </a:r>
          </a:p>
        </p:txBody>
      </p:sp>
      <p:sp>
        <p:nvSpPr>
          <p:cNvPr id="3" name="Zástupný obsah 2">
            <a:extLst>
              <a:ext uri="{FF2B5EF4-FFF2-40B4-BE49-F238E27FC236}">
                <a16:creationId xmlns:a16="http://schemas.microsoft.com/office/drawing/2014/main" id="{725AF128-FB21-AE99-C7B0-C84B6F25E6F8}"/>
              </a:ext>
            </a:extLst>
          </p:cNvPr>
          <p:cNvSpPr>
            <a:spLocks noGrp="1"/>
          </p:cNvSpPr>
          <p:nvPr>
            <p:ph idx="1"/>
          </p:nvPr>
        </p:nvSpPr>
        <p:spPr/>
        <p:txBody>
          <a:bodyPr>
            <a:normAutofit fontScale="92500" lnSpcReduction="10000"/>
          </a:bodyPr>
          <a:lstStyle/>
          <a:p>
            <a:r>
              <a:rPr lang="cs-CZ" dirty="0"/>
              <a:t>Kompenzovaný – organismus je schopen udržet hodnoty TK v normálním rozmezí (ztráta 30-35% objemu), narůstá TF, známky tkáňové </a:t>
            </a:r>
            <a:r>
              <a:rPr lang="cs-CZ" dirty="0" err="1"/>
              <a:t>hypoperfuze</a:t>
            </a:r>
            <a:r>
              <a:rPr lang="cs-CZ" dirty="0"/>
              <a:t>, studená periferie, snížený kapilární návrat, klesá diuréza, postupně známky alterace vědomí, tachypnoe, dyspnoe</a:t>
            </a:r>
          </a:p>
          <a:p>
            <a:r>
              <a:rPr lang="cs-CZ" dirty="0"/>
              <a:t>Dekompenzovaný – vyčerpány kompenzační mechanismy, pokles TK, alterace vědomí, známky orgánové dysfunkce, hypotenze</a:t>
            </a:r>
          </a:p>
          <a:p>
            <a:r>
              <a:rPr lang="cs-CZ" dirty="0"/>
              <a:t>Ireverzibilní šok – progredující multiorgánová dysfunkce a ireverzibilní poškození orgánů, které i přes resuscitaci vedou ke smrti</a:t>
            </a:r>
          </a:p>
        </p:txBody>
      </p:sp>
    </p:spTree>
    <p:extLst>
      <p:ext uri="{BB962C8B-B14F-4D97-AF65-F5344CB8AC3E}">
        <p14:creationId xmlns:p14="http://schemas.microsoft.com/office/powerpoint/2010/main" val="1603116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BD25CF-7E12-22D1-F58C-B75156D931AA}"/>
              </a:ext>
            </a:extLst>
          </p:cNvPr>
          <p:cNvSpPr>
            <a:spLocks noGrp="1"/>
          </p:cNvSpPr>
          <p:nvPr>
            <p:ph type="title"/>
          </p:nvPr>
        </p:nvSpPr>
        <p:spPr/>
        <p:txBody>
          <a:bodyPr/>
          <a:lstStyle/>
          <a:p>
            <a:r>
              <a:rPr lang="cs-CZ" dirty="0"/>
              <a:t>Z hlediska patofyziologie 4 základní skupiny</a:t>
            </a:r>
          </a:p>
        </p:txBody>
      </p:sp>
      <p:sp>
        <p:nvSpPr>
          <p:cNvPr id="3" name="Zástupný obsah 2">
            <a:extLst>
              <a:ext uri="{FF2B5EF4-FFF2-40B4-BE49-F238E27FC236}">
                <a16:creationId xmlns:a16="http://schemas.microsoft.com/office/drawing/2014/main" id="{A37C5E5F-9C6F-8B23-0157-F977DA3E8365}"/>
              </a:ext>
            </a:extLst>
          </p:cNvPr>
          <p:cNvSpPr>
            <a:spLocks noGrp="1"/>
          </p:cNvSpPr>
          <p:nvPr>
            <p:ph idx="1"/>
          </p:nvPr>
        </p:nvSpPr>
        <p:spPr>
          <a:xfrm>
            <a:off x="609600" y="1303320"/>
            <a:ext cx="10972800" cy="4525963"/>
          </a:xfrm>
        </p:spPr>
        <p:txBody>
          <a:bodyPr>
            <a:noAutofit/>
          </a:bodyPr>
          <a:lstStyle/>
          <a:p>
            <a:r>
              <a:rPr lang="cs-CZ" sz="2300" dirty="0" err="1"/>
              <a:t>Hypovolemický</a:t>
            </a:r>
            <a:r>
              <a:rPr lang="cs-CZ" sz="2300" dirty="0"/>
              <a:t> – ztráta intravaskulárního objemu, rozvoj tkáňové </a:t>
            </a:r>
            <a:r>
              <a:rPr lang="cs-CZ" sz="2300" dirty="0" err="1"/>
              <a:t>hypoperfuze</a:t>
            </a:r>
            <a:r>
              <a:rPr lang="cs-CZ" sz="2300" dirty="0"/>
              <a:t>, u dětí nejčastější, </a:t>
            </a:r>
            <a:r>
              <a:rPr lang="cs-CZ" sz="2300" dirty="0" err="1"/>
              <a:t>př.krvácení</a:t>
            </a:r>
            <a:r>
              <a:rPr lang="cs-CZ" sz="2300" dirty="0"/>
              <a:t>, GIT ztráty, popáleniny</a:t>
            </a:r>
          </a:p>
          <a:p>
            <a:r>
              <a:rPr lang="cs-CZ" sz="2300" dirty="0"/>
              <a:t>Kardiogenní – </a:t>
            </a:r>
            <a:r>
              <a:rPr lang="cs-CZ" sz="2300" dirty="0" err="1"/>
              <a:t>výzamný</a:t>
            </a:r>
            <a:r>
              <a:rPr lang="cs-CZ" sz="2300" dirty="0"/>
              <a:t> a náhlý pokles srdečního výdeje – kvůli myokardiální dysfunkci, rozvoj tkáňové a orgánové </a:t>
            </a:r>
            <a:r>
              <a:rPr lang="cs-CZ" sz="2300" dirty="0" err="1"/>
              <a:t>hypoperfuze</a:t>
            </a:r>
            <a:r>
              <a:rPr lang="cs-CZ" sz="2300" dirty="0"/>
              <a:t>, </a:t>
            </a:r>
            <a:r>
              <a:rPr lang="cs-CZ" sz="2300" dirty="0" err="1"/>
              <a:t>př.VSV</a:t>
            </a:r>
            <a:r>
              <a:rPr lang="cs-CZ" sz="2300" dirty="0"/>
              <a:t>, akutní myokarditida, kardiomyopatie, neuromuskulární onemocnění aj.</a:t>
            </a:r>
          </a:p>
          <a:p>
            <a:r>
              <a:rPr lang="cs-CZ" sz="2300" dirty="0"/>
              <a:t>Distribuční – </a:t>
            </a:r>
            <a:r>
              <a:rPr lang="cs-CZ" sz="2300" dirty="0" err="1"/>
              <a:t>maldistribuce</a:t>
            </a:r>
            <a:r>
              <a:rPr lang="cs-CZ" sz="2300" dirty="0"/>
              <a:t> cirkulujícího objemu – kvůli poruše </a:t>
            </a:r>
            <a:r>
              <a:rPr lang="cs-CZ" sz="2300" dirty="0" err="1"/>
              <a:t>vasomotoriky</a:t>
            </a:r>
            <a:r>
              <a:rPr lang="cs-CZ" sz="2300" dirty="0"/>
              <a:t> a regulaci průtoku tkáněmi ☛ vzniká </a:t>
            </a:r>
            <a:r>
              <a:rPr lang="cs-CZ" sz="2300" dirty="0" err="1"/>
              <a:t>nedostatčená</a:t>
            </a:r>
            <a:r>
              <a:rPr lang="cs-CZ" sz="2300" dirty="0"/>
              <a:t> tkáňová </a:t>
            </a:r>
            <a:r>
              <a:rPr lang="cs-CZ" sz="2300" dirty="0" err="1"/>
              <a:t>perfuze</a:t>
            </a:r>
            <a:r>
              <a:rPr lang="cs-CZ" sz="2300" dirty="0"/>
              <a:t> při normálním či dokonce i zvýšeném srdečním výdeji. </a:t>
            </a:r>
            <a:r>
              <a:rPr lang="cs-CZ" sz="2300" dirty="0" err="1"/>
              <a:t>Př.anafylaktický</a:t>
            </a:r>
            <a:r>
              <a:rPr lang="cs-CZ" sz="2300" dirty="0"/>
              <a:t> šok (</a:t>
            </a:r>
            <a:r>
              <a:rPr lang="cs-CZ" sz="2300" dirty="0" err="1"/>
              <a:t>vazodilatace+úbytek</a:t>
            </a:r>
            <a:r>
              <a:rPr lang="cs-CZ" sz="2300" dirty="0"/>
              <a:t> intravaskulárního </a:t>
            </a:r>
            <a:r>
              <a:rPr lang="cs-CZ" sz="2300" dirty="0" err="1"/>
              <a:t>volumu</a:t>
            </a:r>
            <a:r>
              <a:rPr lang="cs-CZ" sz="2300" dirty="0"/>
              <a:t>), neurogenní šok (vazodilatace při porušeném tonu sympatiku-</a:t>
            </a:r>
            <a:r>
              <a:rPr lang="cs-CZ" sz="2300" dirty="0" err="1"/>
              <a:t>př.míšní</a:t>
            </a:r>
            <a:r>
              <a:rPr lang="cs-CZ" sz="2300" dirty="0"/>
              <a:t> poranění), septický šok – porucha distribuce, hypovolemie i určitá míra myokardiální dysfunkce</a:t>
            </a:r>
          </a:p>
          <a:p>
            <a:r>
              <a:rPr lang="cs-CZ" sz="2300" dirty="0"/>
              <a:t>Obstrukční – nedostatečný srdeční výdej při normálním intravaskulárním objemu a normální funkci myokardu – obstrukce výtokového traktu srdce nebo útlakem srdce kompresivními silami (</a:t>
            </a:r>
            <a:r>
              <a:rPr lang="cs-CZ" sz="2300" dirty="0" err="1"/>
              <a:t>př.tenzní</a:t>
            </a:r>
            <a:r>
              <a:rPr lang="cs-CZ" sz="2300" dirty="0"/>
              <a:t> pneumotorax, srdeční tamponáda, plicní embolie)</a:t>
            </a:r>
          </a:p>
        </p:txBody>
      </p:sp>
    </p:spTree>
    <p:extLst>
      <p:ext uri="{BB962C8B-B14F-4D97-AF65-F5344CB8AC3E}">
        <p14:creationId xmlns:p14="http://schemas.microsoft.com/office/powerpoint/2010/main" val="25146214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8B76B5-00B1-EB09-7460-CE074612DCCF}"/>
              </a:ext>
            </a:extLst>
          </p:cNvPr>
          <p:cNvSpPr>
            <a:spLocks noGrp="1"/>
          </p:cNvSpPr>
          <p:nvPr>
            <p:ph type="title"/>
          </p:nvPr>
        </p:nvSpPr>
        <p:spPr/>
        <p:txBody>
          <a:bodyPr/>
          <a:lstStyle/>
          <a:p>
            <a:r>
              <a:rPr lang="cs-CZ" dirty="0"/>
              <a:t>Volumová terapie</a:t>
            </a:r>
          </a:p>
        </p:txBody>
      </p:sp>
      <p:sp>
        <p:nvSpPr>
          <p:cNvPr id="3" name="Zástupný obsah 2">
            <a:extLst>
              <a:ext uri="{FF2B5EF4-FFF2-40B4-BE49-F238E27FC236}">
                <a16:creationId xmlns:a16="http://schemas.microsoft.com/office/drawing/2014/main" id="{EF7E66CC-8E2C-665C-066F-4B3E89045BC3}"/>
              </a:ext>
            </a:extLst>
          </p:cNvPr>
          <p:cNvSpPr>
            <a:spLocks noGrp="1"/>
          </p:cNvSpPr>
          <p:nvPr>
            <p:ph idx="1"/>
          </p:nvPr>
        </p:nvSpPr>
        <p:spPr/>
        <p:txBody>
          <a:bodyPr>
            <a:normAutofit fontScale="70000" lnSpcReduction="20000"/>
          </a:bodyPr>
          <a:lstStyle/>
          <a:p>
            <a:r>
              <a:rPr lang="cs-CZ" dirty="0"/>
              <a:t>Úkolem je rychle obnovit intravaskulární objem a tkáňovou </a:t>
            </a:r>
            <a:r>
              <a:rPr lang="cs-CZ" dirty="0" err="1"/>
              <a:t>perfuzi</a:t>
            </a:r>
            <a:r>
              <a:rPr lang="cs-CZ" dirty="0"/>
              <a:t>, a tím předejít orgánovému poškození</a:t>
            </a:r>
          </a:p>
          <a:p>
            <a:pPr marL="0" indent="0">
              <a:buNone/>
            </a:pPr>
            <a:endParaRPr lang="cs-CZ" dirty="0"/>
          </a:p>
          <a:p>
            <a:pPr marL="0" indent="0">
              <a:buNone/>
            </a:pPr>
            <a:r>
              <a:rPr lang="cs-CZ" b="1" dirty="0"/>
              <a:t>Dekompenzovaný </a:t>
            </a:r>
            <a:r>
              <a:rPr lang="cs-CZ" b="1" dirty="0" err="1"/>
              <a:t>hypovolemický</a:t>
            </a:r>
            <a:r>
              <a:rPr lang="cs-CZ" b="1" dirty="0"/>
              <a:t> či distribuční šok </a:t>
            </a:r>
            <a:r>
              <a:rPr lang="cs-CZ" dirty="0"/>
              <a:t>– šok s hypotenzí</a:t>
            </a:r>
          </a:p>
          <a:p>
            <a:r>
              <a:rPr lang="cs-CZ" dirty="0"/>
              <a:t>Podáváme bolus izotonického krystaloidního roztoku o objemu 20ml/kg během 5-10min, dle potřeby celkem 3x</a:t>
            </a:r>
          </a:p>
          <a:p>
            <a:r>
              <a:rPr lang="cs-CZ" dirty="0"/>
              <a:t>Jak poznat účinnou volumovou terapii?</a:t>
            </a:r>
          </a:p>
          <a:p>
            <a:pPr marL="0" indent="0">
              <a:buNone/>
            </a:pPr>
            <a:r>
              <a:rPr lang="cs-CZ" dirty="0"/>
              <a:t>- kvalita centrální a periferní pulzace, kožní </a:t>
            </a:r>
            <a:r>
              <a:rPr lang="cs-CZ" dirty="0" err="1"/>
              <a:t>perfuze</a:t>
            </a:r>
            <a:r>
              <a:rPr lang="cs-CZ" dirty="0"/>
              <a:t>, stav vědomí, pokles FT, normalizace TK, obnova diurézy (alespoň 1ml/kg/hod)</a:t>
            </a:r>
          </a:p>
          <a:p>
            <a:r>
              <a:rPr lang="cs-CZ" dirty="0"/>
              <a:t>Jak poznat přetížení tekutinami?</a:t>
            </a:r>
          </a:p>
          <a:p>
            <a:pPr marL="0" indent="0">
              <a:buNone/>
            </a:pPr>
            <a:r>
              <a:rPr lang="cs-CZ" dirty="0"/>
              <a:t>- hepatomegalie, zvýšená náplň krčních žil, </a:t>
            </a:r>
            <a:r>
              <a:rPr lang="cs-CZ" dirty="0" err="1"/>
              <a:t>chrůpky</a:t>
            </a:r>
            <a:r>
              <a:rPr lang="cs-CZ" dirty="0"/>
              <a:t> </a:t>
            </a:r>
          </a:p>
          <a:p>
            <a:r>
              <a:rPr lang="cs-CZ" dirty="0"/>
              <a:t>Aplikujeme do PŽK, ideálně 2 vstupy, pokud do 5min nelze zajistit ☛ </a:t>
            </a:r>
            <a:r>
              <a:rPr lang="cs-CZ" dirty="0" err="1"/>
              <a:t>i.o</a:t>
            </a:r>
            <a:r>
              <a:rPr lang="cs-CZ" dirty="0"/>
              <a:t>.</a:t>
            </a:r>
          </a:p>
          <a:p>
            <a:r>
              <a:rPr lang="cs-CZ" dirty="0"/>
              <a:t>U distribučního šoku je zásadním krokem kromě podání volumové terapie ADRENALIN</a:t>
            </a:r>
          </a:p>
        </p:txBody>
      </p:sp>
    </p:spTree>
    <p:extLst>
      <p:ext uri="{BB962C8B-B14F-4D97-AF65-F5344CB8AC3E}">
        <p14:creationId xmlns:p14="http://schemas.microsoft.com/office/powerpoint/2010/main" val="106488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293EA1-3C2A-B758-7C53-FA53837C18EE}"/>
              </a:ext>
            </a:extLst>
          </p:cNvPr>
          <p:cNvSpPr>
            <a:spLocks noGrp="1"/>
          </p:cNvSpPr>
          <p:nvPr>
            <p:ph type="title"/>
          </p:nvPr>
        </p:nvSpPr>
        <p:spPr/>
        <p:txBody>
          <a:bodyPr/>
          <a:lstStyle/>
          <a:p>
            <a:r>
              <a:rPr lang="cs-CZ" dirty="0"/>
              <a:t>Adolescence</a:t>
            </a:r>
          </a:p>
        </p:txBody>
      </p:sp>
      <p:sp>
        <p:nvSpPr>
          <p:cNvPr id="3" name="Zástupný obsah 2">
            <a:extLst>
              <a:ext uri="{FF2B5EF4-FFF2-40B4-BE49-F238E27FC236}">
                <a16:creationId xmlns:a16="http://schemas.microsoft.com/office/drawing/2014/main" id="{D0BF1604-DE4A-5213-BF0D-423FB249514A}"/>
              </a:ext>
            </a:extLst>
          </p:cNvPr>
          <p:cNvSpPr>
            <a:spLocks noGrp="1"/>
          </p:cNvSpPr>
          <p:nvPr>
            <p:ph idx="1"/>
          </p:nvPr>
        </p:nvSpPr>
        <p:spPr/>
        <p:txBody>
          <a:bodyPr>
            <a:normAutofit fontScale="85000" lnSpcReduction="20000"/>
          </a:bodyPr>
          <a:lstStyle/>
          <a:p>
            <a:r>
              <a:rPr lang="cs-CZ" dirty="0"/>
              <a:t>Začíná počátkem pubertálního vývoje a končí dosažením pohlavní zralosti a ukončením tělesného růstu</a:t>
            </a:r>
          </a:p>
          <a:p>
            <a:r>
              <a:rPr lang="cs-CZ" dirty="0"/>
              <a:t>Začátek v průměru </a:t>
            </a:r>
          </a:p>
          <a:p>
            <a:pPr marL="514350" indent="-514350">
              <a:buFont typeface="+mj-lt"/>
              <a:buAutoNum type="alphaLcParenR"/>
            </a:pPr>
            <a:r>
              <a:rPr lang="cs-CZ" dirty="0"/>
              <a:t>Dívky o 2 a ½ roku dříve – v 10 letech</a:t>
            </a:r>
          </a:p>
          <a:p>
            <a:pPr marL="514350" indent="-514350">
              <a:buFont typeface="+mj-lt"/>
              <a:buAutoNum type="alphaLcParenR"/>
            </a:pPr>
            <a:r>
              <a:rPr lang="cs-CZ" dirty="0"/>
              <a:t>Chlapci – v 12,5 letech</a:t>
            </a:r>
          </a:p>
          <a:p>
            <a:r>
              <a:rPr lang="cs-CZ" dirty="0"/>
              <a:t>I mezi jedinci stejného pohlaví je variabilita plus mínus 2 roky</a:t>
            </a:r>
          </a:p>
          <a:p>
            <a:r>
              <a:rPr lang="cs-CZ" dirty="0"/>
              <a:t>Od začátku dospívání uplynou</a:t>
            </a:r>
          </a:p>
          <a:p>
            <a:pPr marL="514350" indent="-514350">
              <a:buFont typeface="+mj-lt"/>
              <a:buAutoNum type="alphaLcParenR"/>
            </a:pPr>
            <a:r>
              <a:rPr lang="cs-CZ" dirty="0"/>
              <a:t>2-3 roky do dosažení plné pohlavní zralosti (menarche, první ejakulace)</a:t>
            </a:r>
          </a:p>
          <a:p>
            <a:pPr marL="514350" indent="-514350">
              <a:buFont typeface="+mj-lt"/>
              <a:buAutoNum type="alphaLcParenR"/>
            </a:pPr>
            <a:r>
              <a:rPr lang="cs-CZ" dirty="0"/>
              <a:t>4-5 let do ukončení růstu</a:t>
            </a:r>
          </a:p>
          <a:p>
            <a:pPr marL="0" indent="0">
              <a:buNone/>
            </a:pPr>
            <a:r>
              <a:rPr lang="cs-CZ" dirty="0"/>
              <a:t>Fyzické dospívání pokračuje akumulací kostní hmoty a dobudováním muskulatury a šířkových rozměrů skeletu</a:t>
            </a:r>
          </a:p>
        </p:txBody>
      </p:sp>
    </p:spTree>
    <p:extLst>
      <p:ext uri="{BB962C8B-B14F-4D97-AF65-F5344CB8AC3E}">
        <p14:creationId xmlns:p14="http://schemas.microsoft.com/office/powerpoint/2010/main" val="847663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B81AA06-0F43-7E59-728C-CECEA697B304}"/>
              </a:ext>
            </a:extLst>
          </p:cNvPr>
          <p:cNvSpPr>
            <a:spLocks noGrp="1"/>
          </p:cNvSpPr>
          <p:nvPr>
            <p:ph idx="1"/>
          </p:nvPr>
        </p:nvSpPr>
        <p:spPr>
          <a:xfrm>
            <a:off x="609600" y="427513"/>
            <a:ext cx="10972800" cy="5698654"/>
          </a:xfrm>
        </p:spPr>
        <p:txBody>
          <a:bodyPr>
            <a:noAutofit/>
          </a:bodyPr>
          <a:lstStyle/>
          <a:p>
            <a:pPr marL="0" indent="0">
              <a:buNone/>
            </a:pPr>
            <a:r>
              <a:rPr lang="cs-CZ" sz="2400" b="1" dirty="0"/>
              <a:t>Kompenzovaný </a:t>
            </a:r>
            <a:r>
              <a:rPr lang="cs-CZ" sz="2400" b="1" dirty="0" err="1"/>
              <a:t>hypovolemický</a:t>
            </a:r>
            <a:r>
              <a:rPr lang="cs-CZ" sz="2400" b="1" dirty="0"/>
              <a:t> nebo distribuční šok</a:t>
            </a:r>
          </a:p>
          <a:p>
            <a:r>
              <a:rPr lang="cs-CZ" sz="2400" dirty="0"/>
              <a:t>Bolus izotonického krystaloidního roztoku 10-20ml/kg během 5-20min + nutná monitorace pacienta</a:t>
            </a:r>
          </a:p>
          <a:p>
            <a:r>
              <a:rPr lang="cs-CZ" sz="2400" dirty="0"/>
              <a:t>Riziko agresivní tekutinové resuscitace – edém mozku, proto po každém bolusu zhodnotit stav</a:t>
            </a:r>
          </a:p>
          <a:p>
            <a:pPr marL="0" indent="0">
              <a:buNone/>
            </a:pPr>
            <a:r>
              <a:rPr lang="cs-CZ" sz="2400" b="1" dirty="0"/>
              <a:t>Kardiogenní šok</a:t>
            </a:r>
          </a:p>
          <a:p>
            <a:r>
              <a:rPr lang="cs-CZ" sz="2400" dirty="0"/>
              <a:t>Symptomy – hepatomegalie, </a:t>
            </a:r>
            <a:r>
              <a:rPr lang="cs-CZ" sz="2400" dirty="0" err="1"/>
              <a:t>chrůpky</a:t>
            </a:r>
            <a:r>
              <a:rPr lang="cs-CZ" sz="2400" dirty="0"/>
              <a:t>, distenze krčních žil, cyanóza přetrvávající i při oxygenoterapii, </a:t>
            </a:r>
            <a:r>
              <a:rPr lang="cs-CZ" sz="2400" dirty="0" err="1"/>
              <a:t>ev.zhoršení</a:t>
            </a:r>
            <a:r>
              <a:rPr lang="cs-CZ" sz="2400" dirty="0"/>
              <a:t> při tekutinové resuscitaci, srdeční vada v anamnéze</a:t>
            </a:r>
          </a:p>
          <a:p>
            <a:r>
              <a:rPr lang="cs-CZ" sz="2400" dirty="0"/>
              <a:t>Můžeme podat menší množství izotonického krystaloidu 5-10ml/kg během 20min</a:t>
            </a:r>
          </a:p>
          <a:p>
            <a:r>
              <a:rPr lang="cs-CZ" sz="2400" dirty="0"/>
              <a:t>Nezbytné však bývá podání </a:t>
            </a:r>
            <a:r>
              <a:rPr lang="cs-CZ" sz="2400" dirty="0" err="1"/>
              <a:t>vazoaktivních</a:t>
            </a:r>
            <a:r>
              <a:rPr lang="cs-CZ" sz="2400" dirty="0"/>
              <a:t> látek a terapie arytmií</a:t>
            </a:r>
          </a:p>
          <a:p>
            <a:pPr marL="0" indent="0">
              <a:buNone/>
            </a:pPr>
            <a:r>
              <a:rPr lang="cs-CZ" sz="2400" b="1" dirty="0"/>
              <a:t>Obstrukční šok</a:t>
            </a:r>
          </a:p>
          <a:p>
            <a:r>
              <a:rPr lang="cs-CZ" sz="2400" dirty="0"/>
              <a:t>Provést intervenci. Která co nejdříve odstraní příčinu – urgentní punkce/drenáž tenzního </a:t>
            </a:r>
            <a:r>
              <a:rPr lang="cs-CZ" sz="2400" dirty="0" err="1"/>
              <a:t>penumotoraxu</a:t>
            </a:r>
            <a:r>
              <a:rPr lang="cs-CZ" sz="2400" dirty="0"/>
              <a:t>/</a:t>
            </a:r>
            <a:r>
              <a:rPr lang="cs-CZ" sz="2400" dirty="0" err="1"/>
              <a:t>hemotoraxu</a:t>
            </a:r>
            <a:r>
              <a:rPr lang="cs-CZ" sz="2400" dirty="0"/>
              <a:t>, urgentní punkce/drenáž perikardu u srdeční tamponády</a:t>
            </a:r>
          </a:p>
        </p:txBody>
      </p:sp>
    </p:spTree>
    <p:extLst>
      <p:ext uri="{BB962C8B-B14F-4D97-AF65-F5344CB8AC3E}">
        <p14:creationId xmlns:p14="http://schemas.microsoft.com/office/powerpoint/2010/main" val="32913837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3EF05D-E4CC-B370-C0DB-E576123EE31A}"/>
              </a:ext>
            </a:extLst>
          </p:cNvPr>
          <p:cNvSpPr>
            <a:spLocks noGrp="1"/>
          </p:cNvSpPr>
          <p:nvPr>
            <p:ph type="title"/>
          </p:nvPr>
        </p:nvSpPr>
        <p:spPr/>
        <p:txBody>
          <a:bodyPr>
            <a:normAutofit fontScale="90000"/>
          </a:bodyPr>
          <a:lstStyle/>
          <a:p>
            <a:r>
              <a:rPr lang="cs-CZ" dirty="0"/>
              <a:t>Základní propedeutické postupy - Oxygenoterapie</a:t>
            </a:r>
          </a:p>
        </p:txBody>
      </p:sp>
      <p:sp>
        <p:nvSpPr>
          <p:cNvPr id="3" name="Zástupný obsah 2">
            <a:extLst>
              <a:ext uri="{FF2B5EF4-FFF2-40B4-BE49-F238E27FC236}">
                <a16:creationId xmlns:a16="http://schemas.microsoft.com/office/drawing/2014/main" id="{D37971C0-93FD-CFFF-65EC-DE3D9CC2EDA3}"/>
              </a:ext>
            </a:extLst>
          </p:cNvPr>
          <p:cNvSpPr>
            <a:spLocks noGrp="1"/>
          </p:cNvSpPr>
          <p:nvPr>
            <p:ph idx="1"/>
          </p:nvPr>
        </p:nvSpPr>
        <p:spPr/>
        <p:txBody>
          <a:bodyPr>
            <a:normAutofit lnSpcReduction="10000"/>
          </a:bodyPr>
          <a:lstStyle/>
          <a:p>
            <a:r>
              <a:rPr lang="cs-CZ" dirty="0"/>
              <a:t>Aplikace kyslíku v koncentraci vyšší než 21%</a:t>
            </a:r>
          </a:p>
          <a:p>
            <a:r>
              <a:rPr lang="cs-CZ" dirty="0"/>
              <a:t>Cíl – léčba nebo předcházení hypoxie</a:t>
            </a:r>
          </a:p>
          <a:p>
            <a:r>
              <a:rPr lang="cs-CZ" dirty="0"/>
              <a:t>Indikace: hypoxie (SpO2 pod 92%), akutní nebo chronická </a:t>
            </a:r>
            <a:r>
              <a:rPr lang="cs-CZ" dirty="0" err="1"/>
              <a:t>hypoxémie</a:t>
            </a:r>
            <a:r>
              <a:rPr lang="cs-CZ" dirty="0"/>
              <a:t> (pO2 pod 8,6kPa), příznaky šoku, zástava dechu a oběhu (UPV)</a:t>
            </a:r>
          </a:p>
          <a:p>
            <a:r>
              <a:rPr lang="cs-CZ" dirty="0" err="1"/>
              <a:t>Koncetrace</a:t>
            </a:r>
            <a:r>
              <a:rPr lang="cs-CZ" dirty="0"/>
              <a:t> kyslíku odpovídá klinickému stavu pacienta (nepotřebujeme SpO2 100%), ideálně podáváme zvlhčený kyslík (ne v PNP)</a:t>
            </a:r>
          </a:p>
          <a:p>
            <a:r>
              <a:rPr lang="cs-CZ" dirty="0"/>
              <a:t>Při edému v oblasti HCD - vhodná inhalace studené směsi</a:t>
            </a:r>
          </a:p>
        </p:txBody>
      </p:sp>
    </p:spTree>
    <p:extLst>
      <p:ext uri="{BB962C8B-B14F-4D97-AF65-F5344CB8AC3E}">
        <p14:creationId xmlns:p14="http://schemas.microsoft.com/office/powerpoint/2010/main" val="28835332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340_kyslikova-maska-pro-vysokou-koncentraci-o2.jpg"/>
          <p:cNvPicPr>
            <a:picLocks noChangeAspect="1"/>
          </p:cNvPicPr>
          <p:nvPr/>
        </p:nvPicPr>
        <p:blipFill>
          <a:blip r:embed="rId2"/>
          <a:stretch>
            <a:fillRect/>
          </a:stretch>
        </p:blipFill>
        <p:spPr>
          <a:xfrm>
            <a:off x="8448000" y="4050000"/>
            <a:ext cx="3744000" cy="2808000"/>
          </a:xfrm>
          <a:prstGeom prst="rect">
            <a:avLst/>
          </a:prstGeom>
        </p:spPr>
      </p:pic>
      <p:sp>
        <p:nvSpPr>
          <p:cNvPr id="2" name="Nadpis 1">
            <a:extLst>
              <a:ext uri="{FF2B5EF4-FFF2-40B4-BE49-F238E27FC236}">
                <a16:creationId xmlns:a16="http://schemas.microsoft.com/office/drawing/2014/main" id="{6F0F8F67-1ADC-8D27-29D7-8741E04E6CA3}"/>
              </a:ext>
            </a:extLst>
          </p:cNvPr>
          <p:cNvSpPr>
            <a:spLocks noGrp="1"/>
          </p:cNvSpPr>
          <p:nvPr>
            <p:ph type="title"/>
          </p:nvPr>
        </p:nvSpPr>
        <p:spPr/>
        <p:txBody>
          <a:bodyPr/>
          <a:lstStyle/>
          <a:p>
            <a:r>
              <a:rPr lang="cs-CZ" dirty="0"/>
              <a:t>Jak podávat kyslík?</a:t>
            </a:r>
          </a:p>
        </p:txBody>
      </p:sp>
      <p:sp>
        <p:nvSpPr>
          <p:cNvPr id="3" name="Zástupný obsah 2">
            <a:extLst>
              <a:ext uri="{FF2B5EF4-FFF2-40B4-BE49-F238E27FC236}">
                <a16:creationId xmlns:a16="http://schemas.microsoft.com/office/drawing/2014/main" id="{7F2E4A89-E52C-D9DD-43A6-4E5F6BACF742}"/>
              </a:ext>
            </a:extLst>
          </p:cNvPr>
          <p:cNvSpPr>
            <a:spLocks noGrp="1"/>
          </p:cNvSpPr>
          <p:nvPr>
            <p:ph idx="1"/>
          </p:nvPr>
        </p:nvSpPr>
        <p:spPr/>
        <p:txBody>
          <a:bodyPr/>
          <a:lstStyle/>
          <a:p>
            <a:pPr marL="0" indent="0">
              <a:buNone/>
            </a:pPr>
            <a:r>
              <a:rPr lang="cs-CZ" dirty="0"/>
              <a:t>Do prostoru hadicí – u méně spolupracujících pacientů</a:t>
            </a:r>
          </a:p>
          <a:p>
            <a:pPr marL="0" indent="0">
              <a:buNone/>
            </a:pPr>
            <a:r>
              <a:rPr lang="cs-CZ" dirty="0"/>
              <a:t>Kyslíková polomaska s rezervoárem - </a:t>
            </a:r>
            <a:r>
              <a:rPr lang="cs-CZ" dirty="0" err="1"/>
              <a:t>max</a:t>
            </a:r>
            <a:r>
              <a:rPr lang="cs-CZ" dirty="0"/>
              <a:t> konc.O2 90% </a:t>
            </a:r>
          </a:p>
          <a:p>
            <a:pPr marL="0" indent="0">
              <a:buNone/>
            </a:pPr>
            <a:r>
              <a:rPr lang="cs-CZ" dirty="0"/>
              <a:t>Kyslíkové brýle – </a:t>
            </a:r>
            <a:r>
              <a:rPr lang="cs-CZ" dirty="0" err="1"/>
              <a:t>max</a:t>
            </a:r>
            <a:r>
              <a:rPr lang="cs-CZ" dirty="0"/>
              <a:t> průtok 2l/min</a:t>
            </a:r>
          </a:p>
          <a:p>
            <a:pPr marL="0" indent="0">
              <a:buNone/>
            </a:pPr>
            <a:r>
              <a:rPr lang="cs-CZ" dirty="0"/>
              <a:t>Nebulizace s průtokem O2 4-6L/min obličejovou maskou s rezervoárem na roztok FR a léčiva – takto podáváme </a:t>
            </a:r>
            <a:r>
              <a:rPr lang="cs-CZ" dirty="0" err="1"/>
              <a:t>bronchodilatancia</a:t>
            </a:r>
            <a:r>
              <a:rPr lang="cs-CZ" dirty="0"/>
              <a:t>/adrenalin v léčbě laryngitis </a:t>
            </a:r>
            <a:r>
              <a:rPr lang="cs-CZ" dirty="0" err="1"/>
              <a:t>acuta</a:t>
            </a:r>
            <a:endParaRPr lang="cs-CZ" dirty="0"/>
          </a:p>
        </p:txBody>
      </p:sp>
      <p:pic>
        <p:nvPicPr>
          <p:cNvPr id="4" name="Obrázek 3" descr="53.jpg"/>
          <p:cNvPicPr>
            <a:picLocks noChangeAspect="1"/>
          </p:cNvPicPr>
          <p:nvPr/>
        </p:nvPicPr>
        <p:blipFill>
          <a:blip r:embed="rId3"/>
          <a:stretch>
            <a:fillRect/>
          </a:stretch>
        </p:blipFill>
        <p:spPr>
          <a:xfrm>
            <a:off x="660964" y="5083260"/>
            <a:ext cx="2820179" cy="1584000"/>
          </a:xfrm>
          <a:prstGeom prst="rect">
            <a:avLst/>
          </a:prstGeom>
        </p:spPr>
      </p:pic>
      <p:pic>
        <p:nvPicPr>
          <p:cNvPr id="6" name="Obrázek 5" descr="Guinea-Bissau-UNI284923-banner_0.jpg"/>
          <p:cNvPicPr>
            <a:picLocks noChangeAspect="1"/>
          </p:cNvPicPr>
          <p:nvPr/>
        </p:nvPicPr>
        <p:blipFill>
          <a:blip r:embed="rId4"/>
          <a:stretch>
            <a:fillRect/>
          </a:stretch>
        </p:blipFill>
        <p:spPr>
          <a:xfrm>
            <a:off x="4562903" y="5061093"/>
            <a:ext cx="2430000" cy="1620000"/>
          </a:xfrm>
          <a:prstGeom prst="rect">
            <a:avLst/>
          </a:prstGeom>
        </p:spPr>
      </p:pic>
    </p:spTree>
    <p:extLst>
      <p:ext uri="{BB962C8B-B14F-4D97-AF65-F5344CB8AC3E}">
        <p14:creationId xmlns:p14="http://schemas.microsoft.com/office/powerpoint/2010/main" val="3230510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F04108-CB34-DBD1-1657-483F0AA73C0A}"/>
              </a:ext>
            </a:extLst>
          </p:cNvPr>
          <p:cNvSpPr>
            <a:spLocks noGrp="1"/>
          </p:cNvSpPr>
          <p:nvPr>
            <p:ph type="title"/>
          </p:nvPr>
        </p:nvSpPr>
        <p:spPr/>
        <p:txBody>
          <a:bodyPr/>
          <a:lstStyle/>
          <a:p>
            <a:r>
              <a:rPr lang="cs-CZ" dirty="0"/>
              <a:t>Zajištění dýchacích cest</a:t>
            </a:r>
          </a:p>
        </p:txBody>
      </p:sp>
      <p:sp>
        <p:nvSpPr>
          <p:cNvPr id="3" name="Zástupný obsah 2">
            <a:extLst>
              <a:ext uri="{FF2B5EF4-FFF2-40B4-BE49-F238E27FC236}">
                <a16:creationId xmlns:a16="http://schemas.microsoft.com/office/drawing/2014/main" id="{FFD5B335-EFA3-9CD6-AF0C-4F9041AE6AA1}"/>
              </a:ext>
            </a:extLst>
          </p:cNvPr>
          <p:cNvSpPr>
            <a:spLocks noGrp="1"/>
          </p:cNvSpPr>
          <p:nvPr>
            <p:ph idx="1"/>
          </p:nvPr>
        </p:nvSpPr>
        <p:spPr/>
        <p:txBody>
          <a:bodyPr>
            <a:normAutofit/>
          </a:bodyPr>
          <a:lstStyle/>
          <a:p>
            <a:r>
              <a:rPr lang="cs-CZ" sz="2400" dirty="0" err="1"/>
              <a:t>Supraglotické</a:t>
            </a:r>
            <a:r>
              <a:rPr lang="cs-CZ" sz="2400" dirty="0"/>
              <a:t> pomůcky </a:t>
            </a:r>
          </a:p>
          <a:p>
            <a:pPr marL="0" indent="0">
              <a:buNone/>
            </a:pPr>
            <a:r>
              <a:rPr lang="cs-CZ" sz="2400" dirty="0"/>
              <a:t>Obličejová maska – dobře zvládnutý trojitý manévr (záklon hlavy, předsunutí dolní čelisti, otevření úst) k udržení průchodnosti dýchacích cest – prodechnutí nedýchajícího či </a:t>
            </a:r>
            <a:r>
              <a:rPr lang="cs-CZ" sz="2400" dirty="0" err="1"/>
              <a:t>hypoventilujícího</a:t>
            </a:r>
            <a:r>
              <a:rPr lang="cs-CZ" sz="2400" dirty="0"/>
              <a:t> pacienta (po odsátí či odstranění cizích těles), nutno znát fyziologické dechové frekvence v daném věku</a:t>
            </a:r>
          </a:p>
          <a:p>
            <a:pPr marL="0" indent="0">
              <a:buNone/>
            </a:pPr>
            <a:r>
              <a:rPr lang="cs-CZ" sz="2400" dirty="0"/>
              <a:t>KI – aspirace mekonia u novorozence, známá brániční hernie, rozsáhlé obličejové poranění, pneumotorax a úplná obstrukce DC cizím tělesem</a:t>
            </a:r>
          </a:p>
        </p:txBody>
      </p:sp>
      <p:pic>
        <p:nvPicPr>
          <p:cNvPr id="4" name="Obrázek 3" descr="stažený soubor.jfif"/>
          <p:cNvPicPr>
            <a:picLocks noChangeAspect="1"/>
          </p:cNvPicPr>
          <p:nvPr/>
        </p:nvPicPr>
        <p:blipFill>
          <a:blip r:embed="rId2"/>
          <a:stretch>
            <a:fillRect/>
          </a:stretch>
        </p:blipFill>
        <p:spPr>
          <a:xfrm>
            <a:off x="680878" y="4795463"/>
            <a:ext cx="2857500" cy="1600200"/>
          </a:xfrm>
          <a:prstGeom prst="rect">
            <a:avLst/>
          </a:prstGeom>
        </p:spPr>
      </p:pic>
      <p:pic>
        <p:nvPicPr>
          <p:cNvPr id="5" name="Obrázek 4" descr="10-1.jpg"/>
          <p:cNvPicPr>
            <a:picLocks noChangeAspect="1"/>
          </p:cNvPicPr>
          <p:nvPr/>
        </p:nvPicPr>
        <p:blipFill>
          <a:blip r:embed="rId3"/>
          <a:stretch>
            <a:fillRect/>
          </a:stretch>
        </p:blipFill>
        <p:spPr>
          <a:xfrm>
            <a:off x="4656226" y="4795402"/>
            <a:ext cx="2272137" cy="1512000"/>
          </a:xfrm>
          <a:prstGeom prst="rect">
            <a:avLst/>
          </a:prstGeom>
        </p:spPr>
      </p:pic>
    </p:spTree>
    <p:extLst>
      <p:ext uri="{BB962C8B-B14F-4D97-AF65-F5344CB8AC3E}">
        <p14:creationId xmlns:p14="http://schemas.microsoft.com/office/powerpoint/2010/main" val="25559067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318-5_pouziti-ustniho-vzduchovodu-guedel.jpg"/>
          <p:cNvPicPr>
            <a:picLocks noChangeAspect="1"/>
          </p:cNvPicPr>
          <p:nvPr/>
        </p:nvPicPr>
        <p:blipFill>
          <a:blip r:embed="rId2"/>
          <a:stretch>
            <a:fillRect/>
          </a:stretch>
        </p:blipFill>
        <p:spPr>
          <a:xfrm>
            <a:off x="-828782" y="3780890"/>
            <a:ext cx="5472000" cy="4104000"/>
          </a:xfrm>
          <a:prstGeom prst="rect">
            <a:avLst/>
          </a:prstGeom>
        </p:spPr>
      </p:pic>
      <p:sp>
        <p:nvSpPr>
          <p:cNvPr id="3" name="Zástupný obsah 2">
            <a:extLst>
              <a:ext uri="{FF2B5EF4-FFF2-40B4-BE49-F238E27FC236}">
                <a16:creationId xmlns:a16="http://schemas.microsoft.com/office/drawing/2014/main" id="{70A9FF5D-C04D-1AE1-0395-CB58250E899D}"/>
              </a:ext>
            </a:extLst>
          </p:cNvPr>
          <p:cNvSpPr>
            <a:spLocks noGrp="1"/>
          </p:cNvSpPr>
          <p:nvPr>
            <p:ph idx="1"/>
          </p:nvPr>
        </p:nvSpPr>
        <p:spPr>
          <a:xfrm>
            <a:off x="609600" y="427513"/>
            <a:ext cx="10972800" cy="5698654"/>
          </a:xfrm>
        </p:spPr>
        <p:txBody>
          <a:bodyPr>
            <a:normAutofit/>
          </a:bodyPr>
          <a:lstStyle/>
          <a:p>
            <a:pPr marL="0" indent="0">
              <a:buNone/>
            </a:pPr>
            <a:r>
              <a:rPr lang="cs-CZ" sz="2200" dirty="0"/>
              <a:t>Ústní a nosní vzduchovod – prevence </a:t>
            </a:r>
            <a:r>
              <a:rPr lang="cs-CZ" sz="2200" dirty="0" err="1"/>
              <a:t>tzv.zapadlého</a:t>
            </a:r>
            <a:r>
              <a:rPr lang="cs-CZ" sz="2200" dirty="0"/>
              <a:t> jazyka u dostatečně spontánně ventilujícího pacienta, nutná správná velikost, nesmí dráždit ke kašli či způsobovat nauzeu</a:t>
            </a:r>
          </a:p>
          <a:p>
            <a:pPr>
              <a:buFontTx/>
              <a:buChar char="-"/>
            </a:pPr>
            <a:r>
              <a:rPr lang="cs-CZ" sz="2200" dirty="0"/>
              <a:t>Ústní vzduchovod může způsobit až </a:t>
            </a:r>
            <a:r>
              <a:rPr lang="cs-CZ" sz="2200" dirty="0" err="1"/>
              <a:t>laryngospamus</a:t>
            </a:r>
            <a:r>
              <a:rPr lang="cs-CZ" sz="2200" dirty="0"/>
              <a:t> – stejné KI jako u obličejové masky</a:t>
            </a:r>
          </a:p>
          <a:p>
            <a:pPr>
              <a:buFontTx/>
              <a:buChar char="-"/>
            </a:pPr>
            <a:r>
              <a:rPr lang="cs-CZ" sz="2200" dirty="0"/>
              <a:t>Nosní vzduchovod ne u dětí pod 1rok, u starších ne u obličejového poranění, fraktury </a:t>
            </a:r>
            <a:r>
              <a:rPr lang="cs-CZ" sz="2200" dirty="0" err="1"/>
              <a:t>baze</a:t>
            </a:r>
            <a:r>
              <a:rPr lang="cs-CZ" sz="2200" dirty="0"/>
              <a:t> lební, závažná epistaxe či aspirace cizího tělesa</a:t>
            </a:r>
          </a:p>
          <a:p>
            <a:pPr marL="0" indent="0">
              <a:buNone/>
            </a:pPr>
            <a:r>
              <a:rPr lang="cs-CZ" sz="2200" dirty="0" err="1"/>
              <a:t>Laryngeální</a:t>
            </a:r>
            <a:r>
              <a:rPr lang="cs-CZ" sz="2200" dirty="0"/>
              <a:t> masky – naléhají na vstup do hrtanu, oddělí vstup jícnu do dýchacích cest, lze zavést i v nestandardní poloze vůči pacientovi (z boku, zepředu, u pacienta zaklíněného ve vozidle) - může zavést nelékařská zdravotnický pracovník!</a:t>
            </a:r>
          </a:p>
          <a:p>
            <a:pPr>
              <a:buFontTx/>
              <a:buChar char="-"/>
            </a:pPr>
            <a:r>
              <a:rPr lang="cs-CZ" sz="2200" dirty="0"/>
              <a:t>Před použitím lubrikovat nebo aspoň navlhčit, poté fixovat</a:t>
            </a:r>
          </a:p>
          <a:p>
            <a:pPr>
              <a:buFontTx/>
              <a:buChar char="-"/>
            </a:pPr>
            <a:r>
              <a:rPr lang="cs-CZ" sz="2200" dirty="0"/>
              <a:t>Podržet si prstem jazyk, LAMU zavádíme podél patra</a:t>
            </a:r>
          </a:p>
          <a:p>
            <a:pPr>
              <a:buFontTx/>
              <a:buChar char="-"/>
            </a:pPr>
            <a:r>
              <a:rPr lang="cs-CZ" sz="2200" dirty="0"/>
              <a:t>Orientačně - děti do 1 roku – vel.0-1, děti 10-20kg – vel.2, děti 20-30kg – vel.3</a:t>
            </a:r>
          </a:p>
          <a:p>
            <a:pPr marL="0" indent="0">
              <a:buNone/>
            </a:pPr>
            <a:endParaRPr lang="cs-CZ" dirty="0"/>
          </a:p>
        </p:txBody>
      </p:sp>
      <p:pic>
        <p:nvPicPr>
          <p:cNvPr id="4" name="Obrázek 3" descr="images.jfif"/>
          <p:cNvPicPr>
            <a:picLocks noChangeAspect="1"/>
          </p:cNvPicPr>
          <p:nvPr/>
        </p:nvPicPr>
        <p:blipFill>
          <a:blip r:embed="rId3"/>
          <a:stretch>
            <a:fillRect/>
          </a:stretch>
        </p:blipFill>
        <p:spPr>
          <a:xfrm>
            <a:off x="4555091" y="4676775"/>
            <a:ext cx="2095500" cy="2181225"/>
          </a:xfrm>
          <a:prstGeom prst="rect">
            <a:avLst/>
          </a:prstGeom>
        </p:spPr>
      </p:pic>
      <p:pic>
        <p:nvPicPr>
          <p:cNvPr id="5" name="Obrázek 4" descr="stažený soubor (1).jfif"/>
          <p:cNvPicPr>
            <a:picLocks noChangeAspect="1"/>
          </p:cNvPicPr>
          <p:nvPr/>
        </p:nvPicPr>
        <p:blipFill>
          <a:blip r:embed="rId4"/>
          <a:stretch>
            <a:fillRect/>
          </a:stretch>
        </p:blipFill>
        <p:spPr>
          <a:xfrm>
            <a:off x="10463809" y="4328524"/>
            <a:ext cx="1254105" cy="2232000"/>
          </a:xfrm>
          <a:prstGeom prst="rect">
            <a:avLst/>
          </a:prstGeom>
        </p:spPr>
      </p:pic>
    </p:spTree>
    <p:extLst>
      <p:ext uri="{BB962C8B-B14F-4D97-AF65-F5344CB8AC3E}">
        <p14:creationId xmlns:p14="http://schemas.microsoft.com/office/powerpoint/2010/main" val="41261213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074B083-D95C-CF3B-64A3-CC03E2F96BC4}"/>
              </a:ext>
            </a:extLst>
          </p:cNvPr>
          <p:cNvSpPr>
            <a:spLocks noGrp="1"/>
          </p:cNvSpPr>
          <p:nvPr>
            <p:ph idx="1"/>
          </p:nvPr>
        </p:nvSpPr>
        <p:spPr>
          <a:xfrm>
            <a:off x="609600" y="368135"/>
            <a:ext cx="10972800" cy="5758031"/>
          </a:xfrm>
        </p:spPr>
        <p:txBody>
          <a:bodyPr/>
          <a:lstStyle/>
          <a:p>
            <a:r>
              <a:rPr lang="cs-CZ" dirty="0" err="1"/>
              <a:t>Subglotické</a:t>
            </a:r>
            <a:r>
              <a:rPr lang="cs-CZ" dirty="0"/>
              <a:t> pomůcky</a:t>
            </a:r>
          </a:p>
          <a:p>
            <a:pPr marL="0" indent="0">
              <a:buNone/>
            </a:pPr>
            <a:r>
              <a:rPr lang="cs-CZ" dirty="0" err="1"/>
              <a:t>Subglotická</a:t>
            </a:r>
            <a:r>
              <a:rPr lang="cs-CZ" dirty="0"/>
              <a:t> endotracheální intubace (ETI) – specializovaný výkon</a:t>
            </a:r>
          </a:p>
          <a:p>
            <a:pPr marL="0" indent="0">
              <a:buNone/>
            </a:pPr>
            <a:r>
              <a:rPr lang="cs-CZ" dirty="0"/>
              <a:t>Indikace: zástava oběhu, déletrvající KPR, hluboké bezvědomí (intoxikace, </a:t>
            </a:r>
            <a:r>
              <a:rPr lang="cs-CZ" dirty="0" err="1"/>
              <a:t>kraniotrauma</a:t>
            </a:r>
            <a:r>
              <a:rPr lang="cs-CZ" dirty="0"/>
              <a:t>) a zhoršením ventilační mechaniky, zhoršení průchodnosti dýchacích cest (</a:t>
            </a:r>
            <a:r>
              <a:rPr lang="cs-CZ" dirty="0" err="1"/>
              <a:t>epiglotitida</a:t>
            </a:r>
            <a:r>
              <a:rPr lang="cs-CZ" dirty="0"/>
              <a:t>, edém DC při anafylaxi, trauma obličeje), nutnost UPV při traumatu, respirační selhání</a:t>
            </a:r>
          </a:p>
        </p:txBody>
      </p:sp>
      <p:pic>
        <p:nvPicPr>
          <p:cNvPr id="4" name="Obrázek 3" descr="images (1).jfif"/>
          <p:cNvPicPr>
            <a:picLocks noChangeAspect="1"/>
          </p:cNvPicPr>
          <p:nvPr/>
        </p:nvPicPr>
        <p:blipFill>
          <a:blip r:embed="rId2"/>
          <a:stretch>
            <a:fillRect/>
          </a:stretch>
        </p:blipFill>
        <p:spPr>
          <a:xfrm>
            <a:off x="1365714" y="4654674"/>
            <a:ext cx="3028950" cy="1514475"/>
          </a:xfrm>
          <a:prstGeom prst="rect">
            <a:avLst/>
          </a:prstGeom>
        </p:spPr>
      </p:pic>
      <p:pic>
        <p:nvPicPr>
          <p:cNvPr id="5" name="Obrázek 4" descr="images (2).jfif"/>
          <p:cNvPicPr>
            <a:picLocks noChangeAspect="1"/>
          </p:cNvPicPr>
          <p:nvPr/>
        </p:nvPicPr>
        <p:blipFill>
          <a:blip r:embed="rId3"/>
          <a:stretch>
            <a:fillRect/>
          </a:stretch>
        </p:blipFill>
        <p:spPr>
          <a:xfrm>
            <a:off x="6903323" y="4270464"/>
            <a:ext cx="2371725" cy="1933575"/>
          </a:xfrm>
          <a:prstGeom prst="rect">
            <a:avLst/>
          </a:prstGeom>
        </p:spPr>
      </p:pic>
    </p:spTree>
    <p:extLst>
      <p:ext uri="{BB962C8B-B14F-4D97-AF65-F5344CB8AC3E}">
        <p14:creationId xmlns:p14="http://schemas.microsoft.com/office/powerpoint/2010/main" val="23026468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3A2205-9A43-AB1A-CB99-69E3DA617488}"/>
              </a:ext>
            </a:extLst>
          </p:cNvPr>
          <p:cNvSpPr>
            <a:spLocks noGrp="1"/>
          </p:cNvSpPr>
          <p:nvPr>
            <p:ph type="title"/>
          </p:nvPr>
        </p:nvSpPr>
        <p:spPr/>
        <p:txBody>
          <a:bodyPr>
            <a:normAutofit/>
          </a:bodyPr>
          <a:lstStyle/>
          <a:p>
            <a:r>
              <a:rPr lang="cs-CZ" sz="4000" dirty="0"/>
              <a:t>Cévní přístupy </a:t>
            </a:r>
          </a:p>
        </p:txBody>
      </p:sp>
      <p:sp>
        <p:nvSpPr>
          <p:cNvPr id="3" name="Zástupný obsah 2">
            <a:extLst>
              <a:ext uri="{FF2B5EF4-FFF2-40B4-BE49-F238E27FC236}">
                <a16:creationId xmlns:a16="http://schemas.microsoft.com/office/drawing/2014/main" id="{E565C51C-2731-E89C-3EE5-190BD41A4319}"/>
              </a:ext>
            </a:extLst>
          </p:cNvPr>
          <p:cNvSpPr>
            <a:spLocks noGrp="1"/>
          </p:cNvSpPr>
          <p:nvPr>
            <p:ph idx="1"/>
          </p:nvPr>
        </p:nvSpPr>
        <p:spPr>
          <a:xfrm>
            <a:off x="609600" y="1267694"/>
            <a:ext cx="10972800" cy="4525963"/>
          </a:xfrm>
        </p:spPr>
        <p:txBody>
          <a:bodyPr/>
          <a:lstStyle/>
          <a:p>
            <a:r>
              <a:rPr lang="cs-CZ" sz="2000" dirty="0"/>
              <a:t>Žilní přístupy</a:t>
            </a:r>
          </a:p>
          <a:p>
            <a:pPr marL="0" indent="0">
              <a:buNone/>
            </a:pPr>
            <a:r>
              <a:rPr lang="cs-CZ" sz="2000" dirty="0"/>
              <a:t>Periferní žilní </a:t>
            </a:r>
            <a:r>
              <a:rPr lang="cs-CZ" sz="2000" dirty="0" err="1"/>
              <a:t>kanylace</a:t>
            </a:r>
            <a:r>
              <a:rPr lang="cs-CZ" sz="2000" dirty="0"/>
              <a:t> – aplikace léků, rehydratační terapie, parenterální výživa, podání krve a jiných derivátů</a:t>
            </a:r>
          </a:p>
          <a:p>
            <a:pPr marL="0" indent="0">
              <a:buNone/>
            </a:pPr>
            <a:endParaRPr lang="cs-CZ" dirty="0"/>
          </a:p>
        </p:txBody>
      </p:sp>
      <p:graphicFrame>
        <p:nvGraphicFramePr>
          <p:cNvPr id="4" name="Tabulka 4">
            <a:extLst>
              <a:ext uri="{FF2B5EF4-FFF2-40B4-BE49-F238E27FC236}">
                <a16:creationId xmlns:a16="http://schemas.microsoft.com/office/drawing/2014/main" id="{7A0515E6-DA9D-DC4E-C85D-40187F8DCEC1}"/>
              </a:ext>
            </a:extLst>
          </p:cNvPr>
          <p:cNvGraphicFramePr>
            <a:graphicFrameLocks noGrp="1"/>
          </p:cNvGraphicFramePr>
          <p:nvPr>
            <p:extLst>
              <p:ext uri="{D42A27DB-BD31-4B8C-83A1-F6EECF244321}">
                <p14:modId xmlns:p14="http://schemas.microsoft.com/office/powerpoint/2010/main" val="2197846015"/>
              </p:ext>
            </p:extLst>
          </p:nvPr>
        </p:nvGraphicFramePr>
        <p:xfrm>
          <a:off x="609600" y="2383661"/>
          <a:ext cx="10972800" cy="4379304"/>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1812482970"/>
                    </a:ext>
                  </a:extLst>
                </a:gridCol>
                <a:gridCol w="1371600">
                  <a:extLst>
                    <a:ext uri="{9D8B030D-6E8A-4147-A177-3AD203B41FA5}">
                      <a16:colId xmlns:a16="http://schemas.microsoft.com/office/drawing/2014/main" val="3134872412"/>
                    </a:ext>
                  </a:extLst>
                </a:gridCol>
                <a:gridCol w="1371600">
                  <a:extLst>
                    <a:ext uri="{9D8B030D-6E8A-4147-A177-3AD203B41FA5}">
                      <a16:colId xmlns:a16="http://schemas.microsoft.com/office/drawing/2014/main" val="815771917"/>
                    </a:ext>
                  </a:extLst>
                </a:gridCol>
                <a:gridCol w="1371600">
                  <a:extLst>
                    <a:ext uri="{9D8B030D-6E8A-4147-A177-3AD203B41FA5}">
                      <a16:colId xmlns:a16="http://schemas.microsoft.com/office/drawing/2014/main" val="3625578083"/>
                    </a:ext>
                  </a:extLst>
                </a:gridCol>
                <a:gridCol w="1371600">
                  <a:extLst>
                    <a:ext uri="{9D8B030D-6E8A-4147-A177-3AD203B41FA5}">
                      <a16:colId xmlns:a16="http://schemas.microsoft.com/office/drawing/2014/main" val="662717734"/>
                    </a:ext>
                  </a:extLst>
                </a:gridCol>
                <a:gridCol w="1371600">
                  <a:extLst>
                    <a:ext uri="{9D8B030D-6E8A-4147-A177-3AD203B41FA5}">
                      <a16:colId xmlns:a16="http://schemas.microsoft.com/office/drawing/2014/main" val="3276584662"/>
                    </a:ext>
                  </a:extLst>
                </a:gridCol>
                <a:gridCol w="1371600">
                  <a:extLst>
                    <a:ext uri="{9D8B030D-6E8A-4147-A177-3AD203B41FA5}">
                      <a16:colId xmlns:a16="http://schemas.microsoft.com/office/drawing/2014/main" val="2270672046"/>
                    </a:ext>
                  </a:extLst>
                </a:gridCol>
                <a:gridCol w="1371600">
                  <a:extLst>
                    <a:ext uri="{9D8B030D-6E8A-4147-A177-3AD203B41FA5}">
                      <a16:colId xmlns:a16="http://schemas.microsoft.com/office/drawing/2014/main" val="2942935550"/>
                    </a:ext>
                  </a:extLst>
                </a:gridCol>
              </a:tblGrid>
              <a:tr h="456000">
                <a:tc>
                  <a:txBody>
                    <a:bodyPr/>
                    <a:lstStyle/>
                    <a:p>
                      <a:pPr algn="ctr"/>
                      <a:r>
                        <a:rPr lang="cs-CZ" sz="1800" dirty="0"/>
                        <a:t>Velikost</a:t>
                      </a:r>
                    </a:p>
                  </a:txBody>
                  <a:tcPr marL="112432" marR="112432" marT="56223" marB="56223"/>
                </a:tc>
                <a:tc>
                  <a:txBody>
                    <a:bodyPr/>
                    <a:lstStyle/>
                    <a:p>
                      <a:pPr algn="ctr"/>
                      <a:r>
                        <a:rPr lang="cs-CZ" sz="1800" dirty="0"/>
                        <a:t>24</a:t>
                      </a:r>
                    </a:p>
                  </a:txBody>
                  <a:tcPr marL="112432" marR="112432" marT="56223" marB="56223"/>
                </a:tc>
                <a:tc>
                  <a:txBody>
                    <a:bodyPr/>
                    <a:lstStyle/>
                    <a:p>
                      <a:pPr algn="ctr"/>
                      <a:r>
                        <a:rPr lang="cs-CZ" sz="1800" dirty="0"/>
                        <a:t>22</a:t>
                      </a:r>
                    </a:p>
                  </a:txBody>
                  <a:tcPr marL="112432" marR="112432" marT="56223" marB="56223"/>
                </a:tc>
                <a:tc>
                  <a:txBody>
                    <a:bodyPr/>
                    <a:lstStyle/>
                    <a:p>
                      <a:pPr algn="ctr"/>
                      <a:r>
                        <a:rPr lang="cs-CZ" sz="1800" dirty="0"/>
                        <a:t>20</a:t>
                      </a:r>
                    </a:p>
                  </a:txBody>
                  <a:tcPr marL="112432" marR="112432" marT="56223" marB="56223"/>
                </a:tc>
                <a:tc>
                  <a:txBody>
                    <a:bodyPr/>
                    <a:lstStyle/>
                    <a:p>
                      <a:pPr algn="ctr"/>
                      <a:r>
                        <a:rPr lang="cs-CZ" sz="1800" dirty="0"/>
                        <a:t>18</a:t>
                      </a:r>
                    </a:p>
                  </a:txBody>
                  <a:tcPr marL="112432" marR="112432" marT="56223" marB="56223"/>
                </a:tc>
                <a:tc>
                  <a:txBody>
                    <a:bodyPr/>
                    <a:lstStyle/>
                    <a:p>
                      <a:pPr algn="ctr"/>
                      <a:r>
                        <a:rPr lang="cs-CZ" sz="1800" dirty="0"/>
                        <a:t>17</a:t>
                      </a:r>
                    </a:p>
                  </a:txBody>
                  <a:tcPr marL="112432" marR="112432" marT="56223" marB="56223"/>
                </a:tc>
                <a:tc>
                  <a:txBody>
                    <a:bodyPr/>
                    <a:lstStyle/>
                    <a:p>
                      <a:pPr algn="ctr"/>
                      <a:r>
                        <a:rPr lang="cs-CZ" sz="1800" dirty="0"/>
                        <a:t>16</a:t>
                      </a:r>
                    </a:p>
                  </a:txBody>
                  <a:tcPr marL="112432" marR="112432" marT="56223" marB="56223"/>
                </a:tc>
                <a:tc>
                  <a:txBody>
                    <a:bodyPr/>
                    <a:lstStyle/>
                    <a:p>
                      <a:pPr algn="ctr"/>
                      <a:r>
                        <a:rPr lang="cs-CZ" sz="1800" dirty="0"/>
                        <a:t>14</a:t>
                      </a:r>
                    </a:p>
                  </a:txBody>
                  <a:tcPr marL="112432" marR="112432" marT="56223" marB="56223"/>
                </a:tc>
                <a:extLst>
                  <a:ext uri="{0D108BD9-81ED-4DB2-BD59-A6C34878D82A}">
                    <a16:rowId xmlns:a16="http://schemas.microsoft.com/office/drawing/2014/main" val="3432400983"/>
                  </a:ext>
                </a:extLst>
              </a:tr>
              <a:tr h="456000">
                <a:tc>
                  <a:txBody>
                    <a:bodyPr/>
                    <a:lstStyle/>
                    <a:p>
                      <a:pPr algn="ctr"/>
                      <a:r>
                        <a:rPr lang="cs-CZ" sz="1800" dirty="0"/>
                        <a:t>barva</a:t>
                      </a:r>
                    </a:p>
                  </a:txBody>
                  <a:tcPr marL="112432" marR="112432" marT="56223" marB="56223"/>
                </a:tc>
                <a:tc>
                  <a:txBody>
                    <a:bodyPr/>
                    <a:lstStyle/>
                    <a:p>
                      <a:pPr algn="ctr"/>
                      <a:r>
                        <a:rPr lang="cs-CZ" sz="1800" dirty="0"/>
                        <a:t>žlutá</a:t>
                      </a:r>
                    </a:p>
                  </a:txBody>
                  <a:tcPr marL="112432" marR="112432" marT="56223" marB="56223"/>
                </a:tc>
                <a:tc>
                  <a:txBody>
                    <a:bodyPr/>
                    <a:lstStyle/>
                    <a:p>
                      <a:pPr algn="ctr"/>
                      <a:r>
                        <a:rPr lang="cs-CZ" sz="1800" dirty="0"/>
                        <a:t>modrá</a:t>
                      </a:r>
                    </a:p>
                  </a:txBody>
                  <a:tcPr marL="112432" marR="112432" marT="56223" marB="56223"/>
                </a:tc>
                <a:tc>
                  <a:txBody>
                    <a:bodyPr/>
                    <a:lstStyle/>
                    <a:p>
                      <a:pPr algn="ctr"/>
                      <a:r>
                        <a:rPr lang="cs-CZ" sz="1800" dirty="0"/>
                        <a:t>růžová</a:t>
                      </a:r>
                    </a:p>
                  </a:txBody>
                  <a:tcPr marL="112432" marR="112432" marT="56223" marB="56223"/>
                </a:tc>
                <a:tc>
                  <a:txBody>
                    <a:bodyPr/>
                    <a:lstStyle/>
                    <a:p>
                      <a:pPr algn="ctr"/>
                      <a:r>
                        <a:rPr lang="cs-CZ" sz="1800" dirty="0"/>
                        <a:t>zelená</a:t>
                      </a:r>
                    </a:p>
                  </a:txBody>
                  <a:tcPr marL="112432" marR="112432" marT="56223" marB="56223"/>
                </a:tc>
                <a:tc>
                  <a:txBody>
                    <a:bodyPr/>
                    <a:lstStyle/>
                    <a:p>
                      <a:pPr algn="ctr"/>
                      <a:r>
                        <a:rPr lang="cs-CZ" sz="1800" dirty="0"/>
                        <a:t>bílá</a:t>
                      </a:r>
                    </a:p>
                  </a:txBody>
                  <a:tcPr marL="112432" marR="112432" marT="56223" marB="56223"/>
                </a:tc>
                <a:tc>
                  <a:txBody>
                    <a:bodyPr/>
                    <a:lstStyle/>
                    <a:p>
                      <a:pPr algn="ctr"/>
                      <a:r>
                        <a:rPr lang="cs-CZ" sz="1800" dirty="0"/>
                        <a:t>šedá</a:t>
                      </a:r>
                    </a:p>
                  </a:txBody>
                  <a:tcPr marL="112432" marR="112432" marT="56223" marB="56223"/>
                </a:tc>
                <a:tc>
                  <a:txBody>
                    <a:bodyPr/>
                    <a:lstStyle/>
                    <a:p>
                      <a:pPr algn="ctr"/>
                      <a:r>
                        <a:rPr lang="cs-CZ" sz="1800" dirty="0"/>
                        <a:t>oranžová</a:t>
                      </a:r>
                    </a:p>
                  </a:txBody>
                  <a:tcPr marL="112432" marR="112432" marT="56223" marB="56223"/>
                </a:tc>
                <a:extLst>
                  <a:ext uri="{0D108BD9-81ED-4DB2-BD59-A6C34878D82A}">
                    <a16:rowId xmlns:a16="http://schemas.microsoft.com/office/drawing/2014/main" val="1249794368"/>
                  </a:ext>
                </a:extLst>
              </a:tr>
              <a:tr h="456000">
                <a:tc>
                  <a:txBody>
                    <a:bodyPr/>
                    <a:lstStyle/>
                    <a:p>
                      <a:pPr algn="ctr"/>
                      <a:r>
                        <a:rPr lang="cs-CZ" sz="1800" dirty="0"/>
                        <a:t>Zevní průměr (mm)</a:t>
                      </a:r>
                    </a:p>
                  </a:txBody>
                  <a:tcPr marL="112432" marR="112432" marT="56223" marB="56223"/>
                </a:tc>
                <a:tc>
                  <a:txBody>
                    <a:bodyPr/>
                    <a:lstStyle/>
                    <a:p>
                      <a:pPr algn="ctr"/>
                      <a:r>
                        <a:rPr lang="cs-CZ" sz="1800" dirty="0"/>
                        <a:t>0,7</a:t>
                      </a:r>
                    </a:p>
                  </a:txBody>
                  <a:tcPr marL="112432" marR="112432" marT="56223" marB="56223"/>
                </a:tc>
                <a:tc>
                  <a:txBody>
                    <a:bodyPr/>
                    <a:lstStyle/>
                    <a:p>
                      <a:pPr algn="ctr"/>
                      <a:r>
                        <a:rPr lang="cs-CZ" sz="1800" dirty="0"/>
                        <a:t>0,9</a:t>
                      </a:r>
                    </a:p>
                  </a:txBody>
                  <a:tcPr marL="112432" marR="112432" marT="56223" marB="56223"/>
                </a:tc>
                <a:tc>
                  <a:txBody>
                    <a:bodyPr/>
                    <a:lstStyle/>
                    <a:p>
                      <a:pPr algn="ctr"/>
                      <a:r>
                        <a:rPr lang="cs-CZ" sz="1800" dirty="0"/>
                        <a:t>1,1</a:t>
                      </a:r>
                    </a:p>
                  </a:txBody>
                  <a:tcPr marL="112432" marR="112432" marT="56223" marB="56223"/>
                </a:tc>
                <a:tc>
                  <a:txBody>
                    <a:bodyPr/>
                    <a:lstStyle/>
                    <a:p>
                      <a:pPr algn="ctr"/>
                      <a:r>
                        <a:rPr lang="cs-CZ" sz="1800" dirty="0"/>
                        <a:t>1,3</a:t>
                      </a:r>
                    </a:p>
                  </a:txBody>
                  <a:tcPr marL="112432" marR="112432" marT="56223" marB="56223"/>
                </a:tc>
                <a:tc>
                  <a:txBody>
                    <a:bodyPr/>
                    <a:lstStyle/>
                    <a:p>
                      <a:pPr algn="ctr"/>
                      <a:r>
                        <a:rPr lang="cs-CZ" sz="1800" dirty="0"/>
                        <a:t>1,5</a:t>
                      </a:r>
                    </a:p>
                  </a:txBody>
                  <a:tcPr marL="112432" marR="112432" marT="56223" marB="56223"/>
                </a:tc>
                <a:tc>
                  <a:txBody>
                    <a:bodyPr/>
                    <a:lstStyle/>
                    <a:p>
                      <a:pPr algn="ctr"/>
                      <a:r>
                        <a:rPr lang="cs-CZ" sz="1800" dirty="0"/>
                        <a:t>1,7</a:t>
                      </a:r>
                    </a:p>
                  </a:txBody>
                  <a:tcPr marL="112432" marR="112432" marT="56223" marB="56223"/>
                </a:tc>
                <a:tc>
                  <a:txBody>
                    <a:bodyPr/>
                    <a:lstStyle/>
                    <a:p>
                      <a:pPr algn="ctr"/>
                      <a:r>
                        <a:rPr lang="cs-CZ" sz="1800" dirty="0"/>
                        <a:t>2,2</a:t>
                      </a:r>
                    </a:p>
                  </a:txBody>
                  <a:tcPr marL="112432" marR="112432" marT="56223" marB="56223"/>
                </a:tc>
                <a:extLst>
                  <a:ext uri="{0D108BD9-81ED-4DB2-BD59-A6C34878D82A}">
                    <a16:rowId xmlns:a16="http://schemas.microsoft.com/office/drawing/2014/main" val="2444939075"/>
                  </a:ext>
                </a:extLst>
              </a:tr>
              <a:tr h="456000">
                <a:tc>
                  <a:txBody>
                    <a:bodyPr/>
                    <a:lstStyle/>
                    <a:p>
                      <a:pPr algn="ctr"/>
                      <a:r>
                        <a:rPr lang="cs-CZ" sz="1800" dirty="0"/>
                        <a:t>Vnitřní průměr (mm)</a:t>
                      </a:r>
                    </a:p>
                  </a:txBody>
                  <a:tcPr marL="112432" marR="112432" marT="56223" marB="56223"/>
                </a:tc>
                <a:tc>
                  <a:txBody>
                    <a:bodyPr/>
                    <a:lstStyle/>
                    <a:p>
                      <a:pPr algn="ctr"/>
                      <a:r>
                        <a:rPr lang="cs-CZ" sz="1800" dirty="0"/>
                        <a:t>0,4</a:t>
                      </a:r>
                    </a:p>
                  </a:txBody>
                  <a:tcPr marL="112432" marR="112432" marT="56223" marB="56223"/>
                </a:tc>
                <a:tc>
                  <a:txBody>
                    <a:bodyPr/>
                    <a:lstStyle/>
                    <a:p>
                      <a:pPr algn="ctr"/>
                      <a:r>
                        <a:rPr lang="cs-CZ" sz="1800" dirty="0"/>
                        <a:t>0,6</a:t>
                      </a:r>
                    </a:p>
                  </a:txBody>
                  <a:tcPr marL="112432" marR="112432" marT="56223" marB="56223"/>
                </a:tc>
                <a:tc>
                  <a:txBody>
                    <a:bodyPr/>
                    <a:lstStyle/>
                    <a:p>
                      <a:pPr algn="ctr"/>
                      <a:r>
                        <a:rPr lang="cs-CZ" sz="1800" dirty="0"/>
                        <a:t>0,8</a:t>
                      </a:r>
                    </a:p>
                  </a:txBody>
                  <a:tcPr marL="112432" marR="112432" marT="56223" marB="56223"/>
                </a:tc>
                <a:tc>
                  <a:txBody>
                    <a:bodyPr/>
                    <a:lstStyle/>
                    <a:p>
                      <a:pPr algn="ctr"/>
                      <a:r>
                        <a:rPr lang="cs-CZ" sz="1800" dirty="0"/>
                        <a:t>1,0</a:t>
                      </a:r>
                    </a:p>
                  </a:txBody>
                  <a:tcPr marL="112432" marR="112432" marT="56223" marB="56223"/>
                </a:tc>
                <a:tc>
                  <a:txBody>
                    <a:bodyPr/>
                    <a:lstStyle/>
                    <a:p>
                      <a:pPr algn="ctr"/>
                      <a:r>
                        <a:rPr lang="cs-CZ" sz="1800" dirty="0"/>
                        <a:t>1,1</a:t>
                      </a:r>
                    </a:p>
                  </a:txBody>
                  <a:tcPr marL="112432" marR="112432" marT="56223" marB="56223"/>
                </a:tc>
                <a:tc>
                  <a:txBody>
                    <a:bodyPr/>
                    <a:lstStyle/>
                    <a:p>
                      <a:pPr algn="ctr"/>
                      <a:r>
                        <a:rPr lang="cs-CZ" sz="1800" dirty="0"/>
                        <a:t>1,3</a:t>
                      </a:r>
                    </a:p>
                  </a:txBody>
                  <a:tcPr marL="112432" marR="112432" marT="56223" marB="56223"/>
                </a:tc>
                <a:tc>
                  <a:txBody>
                    <a:bodyPr/>
                    <a:lstStyle/>
                    <a:p>
                      <a:pPr algn="ctr"/>
                      <a:r>
                        <a:rPr lang="cs-CZ" sz="1800" dirty="0"/>
                        <a:t>1,7</a:t>
                      </a:r>
                    </a:p>
                  </a:txBody>
                  <a:tcPr marL="112432" marR="112432" marT="56223" marB="56223"/>
                </a:tc>
                <a:extLst>
                  <a:ext uri="{0D108BD9-81ED-4DB2-BD59-A6C34878D82A}">
                    <a16:rowId xmlns:a16="http://schemas.microsoft.com/office/drawing/2014/main" val="1397488572"/>
                  </a:ext>
                </a:extLst>
              </a:tr>
              <a:tr h="456000">
                <a:tc>
                  <a:txBody>
                    <a:bodyPr/>
                    <a:lstStyle/>
                    <a:p>
                      <a:pPr algn="ctr"/>
                      <a:r>
                        <a:rPr lang="cs-CZ" sz="1800" dirty="0"/>
                        <a:t>Průtok (ml/min)</a:t>
                      </a:r>
                    </a:p>
                  </a:txBody>
                  <a:tcPr marL="112432" marR="112432" marT="56223" marB="56223"/>
                </a:tc>
                <a:tc>
                  <a:txBody>
                    <a:bodyPr/>
                    <a:lstStyle/>
                    <a:p>
                      <a:pPr algn="ctr"/>
                      <a:r>
                        <a:rPr lang="cs-CZ" sz="1800" dirty="0"/>
                        <a:t>22</a:t>
                      </a:r>
                    </a:p>
                  </a:txBody>
                  <a:tcPr marL="112432" marR="112432" marT="56223" marB="56223"/>
                </a:tc>
                <a:tc>
                  <a:txBody>
                    <a:bodyPr/>
                    <a:lstStyle/>
                    <a:p>
                      <a:pPr algn="ctr"/>
                      <a:r>
                        <a:rPr lang="cs-CZ" sz="1800" dirty="0"/>
                        <a:t>36</a:t>
                      </a:r>
                    </a:p>
                  </a:txBody>
                  <a:tcPr marL="112432" marR="112432" marT="56223" marB="56223"/>
                </a:tc>
                <a:tc>
                  <a:txBody>
                    <a:bodyPr/>
                    <a:lstStyle/>
                    <a:p>
                      <a:pPr algn="ctr"/>
                      <a:r>
                        <a:rPr lang="cs-CZ" sz="1800" dirty="0"/>
                        <a:t>61</a:t>
                      </a:r>
                    </a:p>
                  </a:txBody>
                  <a:tcPr marL="112432" marR="112432" marT="56223" marB="56223"/>
                </a:tc>
                <a:tc>
                  <a:txBody>
                    <a:bodyPr/>
                    <a:lstStyle/>
                    <a:p>
                      <a:pPr algn="ctr"/>
                      <a:r>
                        <a:rPr lang="cs-CZ" sz="1800" dirty="0"/>
                        <a:t>103</a:t>
                      </a:r>
                    </a:p>
                  </a:txBody>
                  <a:tcPr marL="112432" marR="112432" marT="56223" marB="56223"/>
                </a:tc>
                <a:tc>
                  <a:txBody>
                    <a:bodyPr/>
                    <a:lstStyle/>
                    <a:p>
                      <a:pPr algn="ctr"/>
                      <a:r>
                        <a:rPr lang="cs-CZ" sz="1800" dirty="0"/>
                        <a:t>128</a:t>
                      </a:r>
                    </a:p>
                  </a:txBody>
                  <a:tcPr marL="112432" marR="112432" marT="56223" marB="56223"/>
                </a:tc>
                <a:tc>
                  <a:txBody>
                    <a:bodyPr/>
                    <a:lstStyle/>
                    <a:p>
                      <a:pPr algn="ctr"/>
                      <a:r>
                        <a:rPr lang="cs-CZ" sz="1800" dirty="0"/>
                        <a:t>196</a:t>
                      </a:r>
                    </a:p>
                  </a:txBody>
                  <a:tcPr marL="112432" marR="112432" marT="56223" marB="56223"/>
                </a:tc>
                <a:tc>
                  <a:txBody>
                    <a:bodyPr/>
                    <a:lstStyle/>
                    <a:p>
                      <a:pPr algn="ctr"/>
                      <a:r>
                        <a:rPr lang="cs-CZ" sz="1800" dirty="0"/>
                        <a:t>343</a:t>
                      </a:r>
                    </a:p>
                  </a:txBody>
                  <a:tcPr marL="112432" marR="112432" marT="56223" marB="56223"/>
                </a:tc>
                <a:extLst>
                  <a:ext uri="{0D108BD9-81ED-4DB2-BD59-A6C34878D82A}">
                    <a16:rowId xmlns:a16="http://schemas.microsoft.com/office/drawing/2014/main" val="711642580"/>
                  </a:ext>
                </a:extLst>
              </a:tr>
              <a:tr h="456000">
                <a:tc>
                  <a:txBody>
                    <a:bodyPr/>
                    <a:lstStyle/>
                    <a:p>
                      <a:pPr algn="ctr"/>
                      <a:r>
                        <a:rPr lang="cs-CZ" sz="1800" dirty="0"/>
                        <a:t>Délka vpichu (mm)</a:t>
                      </a:r>
                    </a:p>
                  </a:txBody>
                  <a:tcPr marL="112432" marR="112432" marT="56223" marB="56223"/>
                </a:tc>
                <a:tc>
                  <a:txBody>
                    <a:bodyPr/>
                    <a:lstStyle/>
                    <a:p>
                      <a:pPr algn="ctr"/>
                      <a:r>
                        <a:rPr lang="cs-CZ" sz="1800" dirty="0"/>
                        <a:t>19</a:t>
                      </a:r>
                    </a:p>
                  </a:txBody>
                  <a:tcPr marL="112432" marR="112432" marT="56223" marB="56223"/>
                </a:tc>
                <a:tc>
                  <a:txBody>
                    <a:bodyPr/>
                    <a:lstStyle/>
                    <a:p>
                      <a:pPr algn="ctr"/>
                      <a:r>
                        <a:rPr lang="cs-CZ" sz="1800" dirty="0"/>
                        <a:t>25</a:t>
                      </a:r>
                    </a:p>
                  </a:txBody>
                  <a:tcPr marL="112432" marR="112432" marT="56223" marB="56223"/>
                </a:tc>
                <a:tc>
                  <a:txBody>
                    <a:bodyPr/>
                    <a:lstStyle/>
                    <a:p>
                      <a:pPr algn="ctr"/>
                      <a:r>
                        <a:rPr lang="cs-CZ" sz="1800" dirty="0"/>
                        <a:t>33</a:t>
                      </a:r>
                    </a:p>
                  </a:txBody>
                  <a:tcPr marL="112432" marR="112432" marT="56223" marB="56223"/>
                </a:tc>
                <a:tc>
                  <a:txBody>
                    <a:bodyPr/>
                    <a:lstStyle/>
                    <a:p>
                      <a:pPr algn="ctr"/>
                      <a:r>
                        <a:rPr lang="cs-CZ" sz="1800" dirty="0"/>
                        <a:t>33</a:t>
                      </a:r>
                    </a:p>
                  </a:txBody>
                  <a:tcPr marL="112432" marR="112432" marT="56223" marB="56223"/>
                </a:tc>
                <a:tc>
                  <a:txBody>
                    <a:bodyPr/>
                    <a:lstStyle/>
                    <a:p>
                      <a:pPr algn="ctr"/>
                      <a:r>
                        <a:rPr lang="cs-CZ" sz="1800" dirty="0"/>
                        <a:t>45</a:t>
                      </a:r>
                    </a:p>
                  </a:txBody>
                  <a:tcPr marL="112432" marR="112432" marT="56223" marB="56223"/>
                </a:tc>
                <a:tc>
                  <a:txBody>
                    <a:bodyPr/>
                    <a:lstStyle/>
                    <a:p>
                      <a:pPr algn="ctr"/>
                      <a:r>
                        <a:rPr lang="cs-CZ" sz="1800" dirty="0"/>
                        <a:t>50</a:t>
                      </a:r>
                    </a:p>
                  </a:txBody>
                  <a:tcPr marL="112432" marR="112432" marT="56223" marB="56223"/>
                </a:tc>
                <a:tc>
                  <a:txBody>
                    <a:bodyPr/>
                    <a:lstStyle/>
                    <a:p>
                      <a:pPr algn="ctr"/>
                      <a:r>
                        <a:rPr lang="cs-CZ" sz="1800" dirty="0"/>
                        <a:t>50</a:t>
                      </a:r>
                    </a:p>
                  </a:txBody>
                  <a:tcPr marL="112432" marR="112432" marT="56223" marB="56223"/>
                </a:tc>
                <a:extLst>
                  <a:ext uri="{0D108BD9-81ED-4DB2-BD59-A6C34878D82A}">
                    <a16:rowId xmlns:a16="http://schemas.microsoft.com/office/drawing/2014/main" val="1328782827"/>
                  </a:ext>
                </a:extLst>
              </a:tr>
            </a:tbl>
          </a:graphicData>
        </a:graphic>
      </p:graphicFrame>
    </p:spTree>
    <p:extLst>
      <p:ext uri="{BB962C8B-B14F-4D97-AF65-F5344CB8AC3E}">
        <p14:creationId xmlns:p14="http://schemas.microsoft.com/office/powerpoint/2010/main" val="39246288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208FA44-79AF-CF50-D268-B33CBA1DD7DE}"/>
              </a:ext>
            </a:extLst>
          </p:cNvPr>
          <p:cNvSpPr>
            <a:spLocks noGrp="1"/>
          </p:cNvSpPr>
          <p:nvPr>
            <p:ph idx="1"/>
          </p:nvPr>
        </p:nvSpPr>
        <p:spPr>
          <a:xfrm>
            <a:off x="609600" y="451263"/>
            <a:ext cx="10972800" cy="5674904"/>
          </a:xfrm>
        </p:spPr>
        <p:txBody>
          <a:bodyPr>
            <a:normAutofit fontScale="92500" lnSpcReduction="20000"/>
          </a:bodyPr>
          <a:lstStyle/>
          <a:p>
            <a:r>
              <a:rPr lang="cs-CZ" dirty="0"/>
              <a:t>Před vpichem – trpělivá, šetrná domluva dle věku a klinického stavu dítěte, nelhat!</a:t>
            </a:r>
          </a:p>
          <a:p>
            <a:r>
              <a:rPr lang="cs-CZ" dirty="0"/>
              <a:t>Možno </a:t>
            </a:r>
            <a:r>
              <a:rPr lang="cs-CZ" dirty="0" err="1"/>
              <a:t>sedovat</a:t>
            </a:r>
            <a:r>
              <a:rPr lang="cs-CZ" dirty="0"/>
              <a:t> předem </a:t>
            </a:r>
            <a:r>
              <a:rPr lang="cs-CZ" dirty="0" err="1"/>
              <a:t>p.o</a:t>
            </a:r>
            <a:r>
              <a:rPr lang="cs-CZ" dirty="0"/>
              <a:t>., </a:t>
            </a:r>
            <a:r>
              <a:rPr lang="cs-CZ" dirty="0" err="1"/>
              <a:t>i.m</a:t>
            </a:r>
            <a:r>
              <a:rPr lang="cs-CZ" dirty="0"/>
              <a:t>., EMLA krém</a:t>
            </a:r>
          </a:p>
          <a:p>
            <a:r>
              <a:rPr lang="cs-CZ" dirty="0"/>
              <a:t>U dětí možno zavádět kanyly i v dolní polovině těla</a:t>
            </a:r>
          </a:p>
          <a:p>
            <a:r>
              <a:rPr lang="cs-CZ" dirty="0"/>
              <a:t>Pořadí dle dostupnosti a úspěšnosti vpichu:</a:t>
            </a:r>
          </a:p>
          <a:p>
            <a:pPr marL="514350" indent="-514350">
              <a:buFont typeface="+mj-lt"/>
              <a:buAutoNum type="arabicPeriod"/>
            </a:pPr>
            <a:r>
              <a:rPr lang="cs-CZ" dirty="0"/>
              <a:t>Žíly na hřbetu ruky</a:t>
            </a:r>
          </a:p>
          <a:p>
            <a:pPr marL="514350" indent="-514350">
              <a:buFont typeface="+mj-lt"/>
              <a:buAutoNum type="arabicPeriod"/>
            </a:pPr>
            <a:r>
              <a:rPr lang="cs-CZ" dirty="0" err="1"/>
              <a:t>Vena</a:t>
            </a:r>
            <a:r>
              <a:rPr lang="cs-CZ" dirty="0"/>
              <a:t> </a:t>
            </a:r>
            <a:r>
              <a:rPr lang="cs-CZ" dirty="0" err="1"/>
              <a:t>saphena</a:t>
            </a:r>
            <a:r>
              <a:rPr lang="cs-CZ" dirty="0"/>
              <a:t> před vnitřním kotníkem</a:t>
            </a:r>
          </a:p>
          <a:p>
            <a:pPr marL="514350" indent="-514350">
              <a:buFont typeface="+mj-lt"/>
              <a:buAutoNum type="arabicPeriod"/>
            </a:pPr>
            <a:r>
              <a:rPr lang="cs-CZ" dirty="0"/>
              <a:t>Žilní síť na nártu nohy</a:t>
            </a:r>
          </a:p>
          <a:p>
            <a:pPr marL="514350" indent="-514350">
              <a:buFont typeface="+mj-lt"/>
              <a:buAutoNum type="arabicPeriod"/>
            </a:pPr>
            <a:r>
              <a:rPr lang="cs-CZ" dirty="0"/>
              <a:t>Žíly v </a:t>
            </a:r>
            <a:r>
              <a:rPr lang="cs-CZ" dirty="0" err="1"/>
              <a:t>kubitě</a:t>
            </a:r>
            <a:endParaRPr lang="cs-CZ" dirty="0"/>
          </a:p>
          <a:p>
            <a:pPr marL="514350" indent="-514350">
              <a:buFont typeface="+mj-lt"/>
              <a:buAutoNum type="arabicPeriod"/>
            </a:pPr>
            <a:r>
              <a:rPr lang="cs-CZ" dirty="0"/>
              <a:t>Žíly na dlaňové straně zápěstí</a:t>
            </a:r>
          </a:p>
          <a:p>
            <a:pPr marL="514350" indent="-514350">
              <a:buFont typeface="+mj-lt"/>
              <a:buAutoNum type="arabicPeriod"/>
            </a:pPr>
            <a:r>
              <a:rPr lang="cs-CZ" dirty="0"/>
              <a:t>Žíly na hlavičce</a:t>
            </a:r>
          </a:p>
          <a:p>
            <a:pPr marL="514350" indent="-514350">
              <a:buFont typeface="+mj-lt"/>
              <a:buAutoNum type="arabicPeriod"/>
            </a:pPr>
            <a:r>
              <a:rPr lang="cs-CZ" dirty="0"/>
              <a:t>Zevní jugulární žíla</a:t>
            </a:r>
          </a:p>
        </p:txBody>
      </p:sp>
    </p:spTree>
    <p:extLst>
      <p:ext uri="{BB962C8B-B14F-4D97-AF65-F5344CB8AC3E}">
        <p14:creationId xmlns:p14="http://schemas.microsoft.com/office/powerpoint/2010/main" val="28788921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9A8123D-A4A4-6A0C-1C25-565EF066AD42}"/>
              </a:ext>
            </a:extLst>
          </p:cNvPr>
          <p:cNvSpPr>
            <a:spLocks noGrp="1"/>
          </p:cNvSpPr>
          <p:nvPr>
            <p:ph idx="1"/>
          </p:nvPr>
        </p:nvSpPr>
        <p:spPr>
          <a:xfrm>
            <a:off x="609600" y="391887"/>
            <a:ext cx="10972800" cy="5734280"/>
          </a:xfrm>
        </p:spPr>
        <p:txBody>
          <a:bodyPr/>
          <a:lstStyle/>
          <a:p>
            <a:r>
              <a:rPr lang="cs-CZ" dirty="0"/>
              <a:t>Zaškrcení -  u malých stačí prsty</a:t>
            </a:r>
          </a:p>
          <a:p>
            <a:r>
              <a:rPr lang="cs-CZ" dirty="0"/>
              <a:t>Polohování končetiny pod úroveň trupu/sklonění lůžka</a:t>
            </a:r>
          </a:p>
          <a:p>
            <a:r>
              <a:rPr lang="cs-CZ" dirty="0"/>
              <a:t>Poklep na předpokládané místo (tonizuje se žilní stěna a zviditelní se žíla)</a:t>
            </a:r>
          </a:p>
          <a:p>
            <a:r>
              <a:rPr lang="cs-CZ" dirty="0"/>
              <a:t>Desinfekce místa vpichu</a:t>
            </a:r>
          </a:p>
          <a:p>
            <a:r>
              <a:rPr lang="cs-CZ" dirty="0"/>
              <a:t>Po vpichu – sterilní krytí, znehybnění končetiny dlahou</a:t>
            </a:r>
          </a:p>
          <a:p>
            <a:pPr marL="0" indent="0">
              <a:buNone/>
            </a:pPr>
            <a:r>
              <a:rPr lang="cs-CZ" dirty="0"/>
              <a:t>Komplikace: podkožní hematom, luxace kanyly (</a:t>
            </a:r>
            <a:r>
              <a:rPr lang="cs-CZ" dirty="0" err="1"/>
              <a:t>paravenózní</a:t>
            </a:r>
            <a:r>
              <a:rPr lang="cs-CZ" dirty="0"/>
              <a:t> únik – teplý obklad - vazodilatace zrychlí vstřebání), flebitida, </a:t>
            </a:r>
            <a:r>
              <a:rPr lang="cs-CZ" dirty="0" err="1"/>
              <a:t>intraarteriální</a:t>
            </a:r>
            <a:r>
              <a:rPr lang="cs-CZ" dirty="0"/>
              <a:t> zavedení (zblednutí a bolest končetiny), vzduchová embolie</a:t>
            </a:r>
          </a:p>
        </p:txBody>
      </p:sp>
    </p:spTree>
    <p:extLst>
      <p:ext uri="{BB962C8B-B14F-4D97-AF65-F5344CB8AC3E}">
        <p14:creationId xmlns:p14="http://schemas.microsoft.com/office/powerpoint/2010/main" val="17552287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A2DC56-688C-9385-52C8-2EA0A33543DE}"/>
              </a:ext>
            </a:extLst>
          </p:cNvPr>
          <p:cNvSpPr>
            <a:spLocks noGrp="1"/>
          </p:cNvSpPr>
          <p:nvPr>
            <p:ph type="title"/>
          </p:nvPr>
        </p:nvSpPr>
        <p:spPr/>
        <p:txBody>
          <a:bodyPr/>
          <a:lstStyle/>
          <a:p>
            <a:r>
              <a:rPr lang="cs-CZ" dirty="0" err="1"/>
              <a:t>Intraoseální</a:t>
            </a:r>
            <a:r>
              <a:rPr lang="cs-CZ" dirty="0"/>
              <a:t> </a:t>
            </a:r>
            <a:r>
              <a:rPr lang="cs-CZ" dirty="0" err="1"/>
              <a:t>kanylace</a:t>
            </a:r>
            <a:endParaRPr lang="cs-CZ" dirty="0"/>
          </a:p>
        </p:txBody>
      </p:sp>
      <p:sp>
        <p:nvSpPr>
          <p:cNvPr id="3" name="Zástupný obsah 2">
            <a:extLst>
              <a:ext uri="{FF2B5EF4-FFF2-40B4-BE49-F238E27FC236}">
                <a16:creationId xmlns:a16="http://schemas.microsoft.com/office/drawing/2014/main" id="{2E77571B-E0BC-A607-F77F-77EBE975265B}"/>
              </a:ext>
            </a:extLst>
          </p:cNvPr>
          <p:cNvSpPr>
            <a:spLocks noGrp="1"/>
          </p:cNvSpPr>
          <p:nvPr>
            <p:ph idx="1"/>
          </p:nvPr>
        </p:nvSpPr>
        <p:spPr/>
        <p:txBody>
          <a:bodyPr>
            <a:normAutofit/>
          </a:bodyPr>
          <a:lstStyle/>
          <a:p>
            <a:r>
              <a:rPr lang="cs-CZ" sz="2200" dirty="0"/>
              <a:t>Parenterální cesta podání infuzních roztoků </a:t>
            </a:r>
          </a:p>
          <a:p>
            <a:r>
              <a:rPr lang="cs-CZ" sz="2200" dirty="0"/>
              <a:t>Speciální vrtačka + </a:t>
            </a:r>
            <a:r>
              <a:rPr lang="cs-CZ" sz="2200" dirty="0" err="1"/>
              <a:t>i.o</a:t>
            </a:r>
            <a:r>
              <a:rPr lang="cs-CZ" sz="2200" dirty="0"/>
              <a:t>. jehly – vyhýbáme se růstovým chrupavkám kostí</a:t>
            </a:r>
          </a:p>
          <a:p>
            <a:pPr marL="514350" indent="-514350">
              <a:buFont typeface="+mj-lt"/>
              <a:buAutoNum type="arabicPeriod"/>
            </a:pPr>
            <a:r>
              <a:rPr lang="cs-CZ" sz="2200" dirty="0" err="1"/>
              <a:t>Anteromediální</a:t>
            </a:r>
            <a:r>
              <a:rPr lang="cs-CZ" sz="2200" dirty="0"/>
              <a:t> strana holeně – 1-2cm pod </a:t>
            </a:r>
            <a:r>
              <a:rPr lang="cs-CZ" sz="2200" dirty="0" err="1"/>
              <a:t>tuberositas</a:t>
            </a:r>
            <a:r>
              <a:rPr lang="cs-CZ" sz="2200" dirty="0"/>
              <a:t> </a:t>
            </a:r>
            <a:r>
              <a:rPr lang="cs-CZ" sz="2200" dirty="0" err="1"/>
              <a:t>tibiae</a:t>
            </a:r>
            <a:r>
              <a:rPr lang="cs-CZ" sz="2200" dirty="0"/>
              <a:t> a 1cm mediálně od středu, hloubka 0,5-1,5cm (kojenci, malé děti)</a:t>
            </a:r>
          </a:p>
          <a:p>
            <a:pPr marL="514350" indent="-514350">
              <a:buFont typeface="+mj-lt"/>
              <a:buAutoNum type="arabicPeriod"/>
            </a:pPr>
            <a:r>
              <a:rPr lang="cs-CZ" sz="2200" dirty="0"/>
              <a:t>Distální femur – 1cm proximálně od horní hranice </a:t>
            </a:r>
            <a:r>
              <a:rPr lang="cs-CZ" sz="2200" dirty="0" err="1"/>
              <a:t>patelly</a:t>
            </a:r>
            <a:r>
              <a:rPr lang="cs-CZ" sz="2200" dirty="0"/>
              <a:t> a 1-2cm mediálně od střední čáry (novorozenci, kojenci)</a:t>
            </a:r>
          </a:p>
          <a:p>
            <a:pPr marL="514350" indent="-514350">
              <a:buFont typeface="+mj-lt"/>
              <a:buAutoNum type="arabicPeriod"/>
            </a:pPr>
            <a:r>
              <a:rPr lang="cs-CZ" sz="2200" dirty="0"/>
              <a:t>Distální </a:t>
            </a:r>
            <a:r>
              <a:rPr lang="cs-CZ" sz="2200" dirty="0" err="1"/>
              <a:t>tibie</a:t>
            </a:r>
            <a:r>
              <a:rPr lang="cs-CZ" sz="2200" dirty="0"/>
              <a:t> – mediální strana </a:t>
            </a:r>
            <a:r>
              <a:rPr lang="cs-CZ" sz="2200" dirty="0" err="1"/>
              <a:t>tibie</a:t>
            </a:r>
            <a:r>
              <a:rPr lang="cs-CZ" sz="2200" dirty="0"/>
              <a:t> 3cm nad vnitřním kotníkem (u starších dětí)</a:t>
            </a:r>
          </a:p>
          <a:p>
            <a:pPr marL="514350" indent="-514350">
              <a:buFont typeface="+mj-lt"/>
              <a:buAutoNum type="arabicPeriod"/>
            </a:pPr>
            <a:r>
              <a:rPr lang="cs-CZ" sz="2200" dirty="0"/>
              <a:t>Hlavice humeru (od 5 let věku) – </a:t>
            </a:r>
            <a:r>
              <a:rPr lang="cs-CZ" sz="2200" dirty="0" err="1"/>
              <a:t>anterolaterálně</a:t>
            </a:r>
            <a:r>
              <a:rPr lang="cs-CZ" sz="2200" dirty="0"/>
              <a:t> od </a:t>
            </a:r>
            <a:r>
              <a:rPr lang="cs-CZ" sz="2200" dirty="0" err="1"/>
              <a:t>tuberculum</a:t>
            </a:r>
            <a:r>
              <a:rPr lang="cs-CZ" sz="2200" dirty="0"/>
              <a:t> major humeru</a:t>
            </a:r>
          </a:p>
        </p:txBody>
      </p:sp>
      <p:pic>
        <p:nvPicPr>
          <p:cNvPr id="4" name="Obrázek 3" descr="131-5.jpg"/>
          <p:cNvPicPr>
            <a:picLocks noChangeAspect="1"/>
          </p:cNvPicPr>
          <p:nvPr/>
        </p:nvPicPr>
        <p:blipFill>
          <a:blip r:embed="rId2"/>
          <a:stretch>
            <a:fillRect/>
          </a:stretch>
        </p:blipFill>
        <p:spPr>
          <a:xfrm>
            <a:off x="8622000" y="4741564"/>
            <a:ext cx="2262857" cy="1980000"/>
          </a:xfrm>
          <a:prstGeom prst="rect">
            <a:avLst/>
          </a:prstGeom>
        </p:spPr>
      </p:pic>
      <p:pic>
        <p:nvPicPr>
          <p:cNvPr id="5" name="Obrázek 4" descr="DSC_5627.jfif"/>
          <p:cNvPicPr>
            <a:picLocks noChangeAspect="1"/>
          </p:cNvPicPr>
          <p:nvPr/>
        </p:nvPicPr>
        <p:blipFill>
          <a:blip r:embed="rId3"/>
          <a:stretch>
            <a:fillRect/>
          </a:stretch>
        </p:blipFill>
        <p:spPr>
          <a:xfrm>
            <a:off x="2634706" y="4752688"/>
            <a:ext cx="2972903" cy="1980000"/>
          </a:xfrm>
          <a:prstGeom prst="rect">
            <a:avLst/>
          </a:prstGeom>
        </p:spPr>
      </p:pic>
    </p:spTree>
    <p:extLst>
      <p:ext uri="{BB962C8B-B14F-4D97-AF65-F5344CB8AC3E}">
        <p14:creationId xmlns:p14="http://schemas.microsoft.com/office/powerpoint/2010/main" val="3990869980"/>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5659</TotalTime>
  <Words>15290</Words>
  <Application>Microsoft Macintosh PowerPoint</Application>
  <PresentationFormat>Širokoúhlá obrazovka</PresentationFormat>
  <Paragraphs>1953</Paragraphs>
  <Slides>224</Slides>
  <Notes>1</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224</vt:i4>
      </vt:variant>
    </vt:vector>
  </HeadingPairs>
  <TitlesOfParts>
    <vt:vector size="231" baseType="lpstr">
      <vt:lpstr>-apple-system</vt:lpstr>
      <vt:lpstr>Arial</vt:lpstr>
      <vt:lpstr>Arial</vt:lpstr>
      <vt:lpstr>Calibri</vt:lpstr>
      <vt:lpstr>Google Sans</vt:lpstr>
      <vt:lpstr>Ubuntu</vt:lpstr>
      <vt:lpstr>Motiv sady Office</vt:lpstr>
      <vt:lpstr>Ošetřovatelská péče v pediatrii Vysoká škola zdravotnická</vt:lpstr>
      <vt:lpstr>Rozdělení dětského věku</vt:lpstr>
      <vt:lpstr>Prenatální období</vt:lpstr>
      <vt:lpstr>Novorozenecké období 1.-28.den života</vt:lpstr>
      <vt:lpstr>Kojenecké období 29.den života – 1 rok</vt:lpstr>
      <vt:lpstr>Batolecí období 1 – 3 roky</vt:lpstr>
      <vt:lpstr>Předškolní období 3 – 6 let</vt:lpstr>
      <vt:lpstr>Školní období od 6 let</vt:lpstr>
      <vt:lpstr>Adolescence</vt:lpstr>
      <vt:lpstr>Základní demografie v pediatrii</vt:lpstr>
      <vt:lpstr>Základní demografie v pediatrii</vt:lpstr>
      <vt:lpstr>Nejčastější příčiny mortality u dětí</vt:lpstr>
      <vt:lpstr>Psychomotorický a smyslový vývoj</vt:lpstr>
      <vt:lpstr>Vývoj motoriky podle Vlacha – 1.rok života</vt:lpstr>
      <vt:lpstr>Prezentace aplikace PowerPoint</vt:lpstr>
      <vt:lpstr>Batole a předškolní věk</vt:lpstr>
      <vt:lpstr>Preventivní prohlídky</vt:lpstr>
      <vt:lpstr>Novorozenecký screening </vt:lpstr>
      <vt:lpstr>Imunizace</vt:lpstr>
      <vt:lpstr>Organizace očkování v ČR </vt:lpstr>
      <vt:lpstr>Typy očkovacích látek</vt:lpstr>
      <vt:lpstr>Prezentace aplikace PowerPoint</vt:lpstr>
      <vt:lpstr>Prezentace aplikace PowerPoint</vt:lpstr>
      <vt:lpstr>Reakce po očkování, kontraindikace</vt:lpstr>
      <vt:lpstr>Růst – růstové grafy, vývoj hmotnosti</vt:lpstr>
      <vt:lpstr>Příčiny růstové retardace</vt:lpstr>
      <vt:lpstr>Achondroplázie</vt:lpstr>
      <vt:lpstr>Příčiny nadměrného vzrůstu</vt:lpstr>
      <vt:lpstr>Prezentace aplikace PowerPoint</vt:lpstr>
      <vt:lpstr>CAN syndrom</vt:lpstr>
      <vt:lpstr>CAN syndrom</vt:lpstr>
      <vt:lpstr>Pasivní týrání - zanedbávání</vt:lpstr>
      <vt:lpstr>Tělesné týrání a zanedbávání</vt:lpstr>
      <vt:lpstr>Na co se zaměřit?</vt:lpstr>
      <vt:lpstr>Postup při podezření na CAN syndrom</vt:lpstr>
      <vt:lpstr>Duševní a citové týrání</vt:lpstr>
      <vt:lpstr>Sexuální zneužívání</vt:lpstr>
      <vt:lpstr>Zvláštní formy CAN</vt:lpstr>
      <vt:lpstr>SIDS – sudden infant death syndrome – syndrom náhlého úmrtí kojence</vt:lpstr>
      <vt:lpstr>Úvod do neonatologie</vt:lpstr>
      <vt:lpstr>Porodní hmotnost</vt:lpstr>
      <vt:lpstr>Klasifikace dle vztahu porodní hmotnosti a gestačního věku</vt:lpstr>
      <vt:lpstr>Porod</vt:lpstr>
      <vt:lpstr>Poporodní adaptace</vt:lpstr>
      <vt:lpstr>Prezentace aplikace PowerPoint</vt:lpstr>
      <vt:lpstr>Skóre dle Apgarové</vt:lpstr>
      <vt:lpstr>Ošetření fyziologického novorozence s normální adaptací bezprostředně po porodu</vt:lpstr>
      <vt:lpstr>Vyšetření novorozence</vt:lpstr>
      <vt:lpstr>Nejčastější izolované malformace diagnostikované při prvním vyšetření</vt:lpstr>
      <vt:lpstr>Prezentace aplikace PowerPoint</vt:lpstr>
      <vt:lpstr>Prezentace aplikace PowerPoint</vt:lpstr>
      <vt:lpstr>Posouzení zralosti novorozence</vt:lpstr>
      <vt:lpstr>Posouzení kůže</vt:lpstr>
      <vt:lpstr>Prezentace aplikace PowerPoint</vt:lpstr>
      <vt:lpstr>Prezentace aplikace PowerPoint</vt:lpstr>
      <vt:lpstr>Posouzení dýchání a činnosti srdce</vt:lpstr>
      <vt:lpstr>Vyšetření hlavičky</vt:lpstr>
      <vt:lpstr>Vyšetření hrudníku, břicha a zad</vt:lpstr>
      <vt:lpstr>Vyšetření končetin + genitálu</vt:lpstr>
      <vt:lpstr>Orientační neurologické vyšetření</vt:lpstr>
      <vt:lpstr>Úbytek hmotnosti u novrozence</vt:lpstr>
      <vt:lpstr>Kojení</vt:lpstr>
      <vt:lpstr>Prezentace aplikace PowerPoint</vt:lpstr>
      <vt:lpstr>Ukončení / nezahájení resuscitace</vt:lpstr>
      <vt:lpstr>Vitální funkce a jejich monitorace</vt:lpstr>
      <vt:lpstr>Hodnocení bolesti u dětí</vt:lpstr>
      <vt:lpstr>Základy farmakologie v dětské urgentní medicíně</vt:lpstr>
      <vt:lpstr>Sedace a analgezie </vt:lpstr>
      <vt:lpstr>Analgosedace</vt:lpstr>
      <vt:lpstr>Druhy analgosedace</vt:lpstr>
      <vt:lpstr>Sedativa</vt:lpstr>
      <vt:lpstr>Prezentace aplikace PowerPoint</vt:lpstr>
      <vt:lpstr>Dávkování neopioidních analgetik a dalších léků určených k sedaci dětí</vt:lpstr>
      <vt:lpstr>Opioidy</vt:lpstr>
      <vt:lpstr>Prezentace aplikace PowerPoint</vt:lpstr>
      <vt:lpstr>Dávkování opioidů –jednorázová dávka</vt:lpstr>
      <vt:lpstr>Ketamin</vt:lpstr>
      <vt:lpstr>Neopioidní analgetika</vt:lpstr>
      <vt:lpstr>Prezentace aplikace PowerPoint</vt:lpstr>
      <vt:lpstr>Prezentace aplikace PowerPoint</vt:lpstr>
      <vt:lpstr>Vhodné kombinace farmak</vt:lpstr>
      <vt:lpstr>Shrnutí</vt:lpstr>
      <vt:lpstr>Podpora srdeční činnosti</vt:lpstr>
      <vt:lpstr>Léčba závažné arytmie</vt:lpstr>
      <vt:lpstr>Volumová terapie</vt:lpstr>
      <vt:lpstr>Složení roztoků</vt:lpstr>
      <vt:lpstr>Stádia šoku</vt:lpstr>
      <vt:lpstr>Z hlediska patofyziologie 4 základní skupiny</vt:lpstr>
      <vt:lpstr>Volumová terapie</vt:lpstr>
      <vt:lpstr>Prezentace aplikace PowerPoint</vt:lpstr>
      <vt:lpstr>Základní propedeutické postupy - Oxygenoterapie</vt:lpstr>
      <vt:lpstr>Jak podávat kyslík?</vt:lpstr>
      <vt:lpstr>Zajištění dýchacích cest</vt:lpstr>
      <vt:lpstr>Prezentace aplikace PowerPoint</vt:lpstr>
      <vt:lpstr>Prezentace aplikace PowerPoint</vt:lpstr>
      <vt:lpstr>Cévní přístupy </vt:lpstr>
      <vt:lpstr>Prezentace aplikace PowerPoint</vt:lpstr>
      <vt:lpstr>Prezentace aplikace PowerPoint</vt:lpstr>
      <vt:lpstr>Intraoseální kanylace</vt:lpstr>
      <vt:lpstr>Prezentace aplikace PowerPoint</vt:lpstr>
      <vt:lpstr>Prezentace aplikace PowerPoint</vt:lpstr>
      <vt:lpstr>CŽK – centrální žilní kanylace</vt:lpstr>
      <vt:lpstr>Postup zavedení CŽK</vt:lpstr>
      <vt:lpstr>Zvláštní typy CŽK</vt:lpstr>
      <vt:lpstr>Kanylace umbilikální žíly</vt:lpstr>
      <vt:lpstr>Arteriální kanylace</vt:lpstr>
      <vt:lpstr>Alternativní cesty pro podání léčiv</vt:lpstr>
      <vt:lpstr>Urgentní stavy – část I.</vt:lpstr>
      <vt:lpstr>Akronym MIST  /  AMPLE</vt:lpstr>
      <vt:lpstr>Polytrauma</vt:lpstr>
      <vt:lpstr>Prezentace aplikace PowerPoint</vt:lpstr>
      <vt:lpstr>PNP</vt:lpstr>
      <vt:lpstr>ABCDE</vt:lpstr>
      <vt:lpstr> Dopravní nehoda</vt:lpstr>
      <vt:lpstr>Spolujezdec ve voze</vt:lpstr>
      <vt:lpstr>Sražený cyklista/motocyklista</vt:lpstr>
      <vt:lpstr>Cyklista/motocyklista, který narazil do překážky</vt:lpstr>
      <vt:lpstr>Na co se ptáme?</vt:lpstr>
      <vt:lpstr>Cíl v PNP?</vt:lpstr>
      <vt:lpstr>Směrování transportu → dětské traumacentrum</vt:lpstr>
      <vt:lpstr>Péče o amputáty</vt:lpstr>
      <vt:lpstr>Kraniotrauma</vt:lpstr>
      <vt:lpstr>Úrazy – oko, nos, zuby</vt:lpstr>
      <vt:lpstr>Tenzní pneumotorax</vt:lpstr>
      <vt:lpstr>Poranění hrudníku</vt:lpstr>
      <vt:lpstr>Prezentace aplikace PowerPoint</vt:lpstr>
      <vt:lpstr>Úrazy páteře - spinální poranění</vt:lpstr>
      <vt:lpstr>Úrazy břicha</vt:lpstr>
      <vt:lpstr>Úrazy končetin – fraktury, luxace</vt:lpstr>
      <vt:lpstr>Prezentace aplikace PowerPoint</vt:lpstr>
      <vt:lpstr>Přijetí na UP, triáž</vt:lpstr>
      <vt:lpstr>Triáž</vt:lpstr>
      <vt:lpstr>Rychlé zhodnocení stavu na UP</vt:lpstr>
      <vt:lpstr>Jak správně odebrat anamnézu?</vt:lpstr>
      <vt:lpstr>Vyšetření</vt:lpstr>
      <vt:lpstr>Systematické vyšetření</vt:lpstr>
      <vt:lpstr>Systematické vyšetření</vt:lpstr>
      <vt:lpstr>Prezentace aplikace PowerPoint</vt:lpstr>
      <vt:lpstr>Rychlá vyšetření z kapilární krve</vt:lpstr>
      <vt:lpstr>Urgentní stavy v pediatrii – část II</vt:lpstr>
      <vt:lpstr>Popáleninový úraz v dětském věku</vt:lpstr>
      <vt:lpstr>Mechanismus úrazu</vt:lpstr>
      <vt:lpstr>Mechanismus úrazu</vt:lpstr>
      <vt:lpstr>Mechanismus úrazu</vt:lpstr>
      <vt:lpstr>Rozsah postižení</vt:lpstr>
      <vt:lpstr>Lokalizace postižení</vt:lpstr>
      <vt:lpstr>Hloubka poranění</vt:lpstr>
      <vt:lpstr>Prezentace aplikace PowerPoint</vt:lpstr>
      <vt:lpstr>Prezentace aplikace PowerPoint</vt:lpstr>
      <vt:lpstr>PNP</vt:lpstr>
      <vt:lpstr>PNP</vt:lpstr>
      <vt:lpstr>Tonutí</vt:lpstr>
      <vt:lpstr>Tonutí - PNP</vt:lpstr>
      <vt:lpstr>Pokousání psem</vt:lpstr>
      <vt:lpstr>Uštknutí hadem</vt:lpstr>
      <vt:lpstr>Úpal, Úžeh</vt:lpstr>
      <vt:lpstr>Intoxikace</vt:lpstr>
      <vt:lpstr>PNP</vt:lpstr>
      <vt:lpstr>Prezentace aplikace PowerPoint</vt:lpstr>
      <vt:lpstr>Výplach žaludku</vt:lpstr>
      <vt:lpstr>Kdy použít Carbo adsorbens?</vt:lpstr>
      <vt:lpstr>Antidota</vt:lpstr>
      <vt:lpstr>Otrava CO</vt:lpstr>
      <vt:lpstr>Otrava CO</vt:lpstr>
      <vt:lpstr>Křeče</vt:lpstr>
      <vt:lpstr>Křeče - PNP</vt:lpstr>
      <vt:lpstr>Alergie/Anafylaxe</vt:lpstr>
      <vt:lpstr>Anafylaxe v PNP</vt:lpstr>
      <vt:lpstr>Prezentace aplikace PowerPoint</vt:lpstr>
      <vt:lpstr>Cizí těleso v dýchacích cestách</vt:lpstr>
      <vt:lpstr>Cizí těleso v DC - PNP</vt:lpstr>
      <vt:lpstr>Prezentace aplikace PowerPoint</vt:lpstr>
      <vt:lpstr>Cizí těleso v GIT</vt:lpstr>
      <vt:lpstr>Cizí těleso v GIT</vt:lpstr>
      <vt:lpstr>Resuscitace</vt:lpstr>
      <vt:lpstr>Zákl.anatomické a fyziologické odlišnosti dle věku</vt:lpstr>
      <vt:lpstr>Prezentace aplikace PowerPoint</vt:lpstr>
      <vt:lpstr>Prezentace aplikace PowerPoint</vt:lpstr>
      <vt:lpstr>Sekundární zástava oběhu</vt:lpstr>
      <vt:lpstr>Quick look</vt:lpstr>
      <vt:lpstr>A – dýchací cesty</vt:lpstr>
      <vt:lpstr>B - dýchání</vt:lpstr>
      <vt:lpstr>C – krevní oběh</vt:lpstr>
      <vt:lpstr>D - Orientační neurologické vyšetření</vt:lpstr>
      <vt:lpstr>Monitorace a intervence</vt:lpstr>
      <vt:lpstr>PBLS – základní neodkladná resuscitace dětí</vt:lpstr>
      <vt:lpstr>Prezentace aplikace PowerPoint</vt:lpstr>
      <vt:lpstr>Prezentace aplikace PowerPoint</vt:lpstr>
      <vt:lpstr>Prezentace aplikace PowerPoint</vt:lpstr>
      <vt:lpstr>Prezentace aplikace PowerPoint</vt:lpstr>
      <vt:lpstr>Srdeční masáž u dětí do 1 roku</vt:lpstr>
      <vt:lpstr>Srdeční masáž u dětí nad 1 rok</vt:lpstr>
      <vt:lpstr>Prezentace aplikace PowerPoint</vt:lpstr>
      <vt:lpstr>Kdy přivolat pomoc?</vt:lpstr>
      <vt:lpstr>Prezentace aplikace PowerPoint</vt:lpstr>
      <vt:lpstr>PALS - Rozšířená neodkladná resuscitace dětí</vt:lpstr>
      <vt:lpstr>Zahájení resuscitace</vt:lpstr>
      <vt:lpstr>Rozšířená léčba zástavy dechu a oběhu</vt:lpstr>
      <vt:lpstr>Nedefibrilovatelné rytmy</vt:lpstr>
      <vt:lpstr>Prezentace aplikace PowerPoint</vt:lpstr>
      <vt:lpstr>Defibrilovatelné rytmy</vt:lpstr>
      <vt:lpstr>Prezentace aplikace PowerPoint</vt:lpstr>
      <vt:lpstr>Prezentace aplikace PowerPoint</vt:lpstr>
      <vt:lpstr>Reverzibilní příčiny</vt:lpstr>
      <vt:lpstr>Onemocnění dětského věku</vt:lpstr>
      <vt:lpstr>Exantémové onemocnění dětského věku</vt:lpstr>
      <vt:lpstr>Varicella – plané neštovice</vt:lpstr>
      <vt:lpstr>Erythema infectiosum – 5.dětská nemoc</vt:lpstr>
      <vt:lpstr>Exanthema subitum – 6.dětská nemoc</vt:lpstr>
      <vt:lpstr>HFMD – ruka, noha, ústa – 7.dětská nemoc</vt:lpstr>
      <vt:lpstr>Henochova–Schönleinova purpura</vt:lpstr>
      <vt:lpstr>IMO – Invazivní meningokokové onemocnění</vt:lpstr>
      <vt:lpstr>Akutní laryngitida</vt:lpstr>
      <vt:lpstr>Prezentace aplikace PowerPoint</vt:lpstr>
      <vt:lpstr>Dif.dg. bolest břicha</vt:lpstr>
      <vt:lpstr>Prezentace aplikace PowerPoint</vt:lpstr>
      <vt:lpstr>Bolest břicha – dif.dg.</vt:lpstr>
      <vt:lpstr>Vitální funkce</vt:lpstr>
      <vt:lpstr>Léky</vt:lpstr>
      <vt:lpstr>Prezentace aplikace PowerPoint</vt:lpstr>
      <vt:lpstr>Prezentace aplikace PowerPoint</vt:lpstr>
      <vt:lpstr>Prezentace aplikace PowerPoint</vt:lpstr>
      <vt:lpstr>Tabulky pro záchranáře</vt:lpstr>
      <vt:lpstr>Zdroje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Ošetřovatelská péče v pediatrii Vysoká škola zdravotnická</dc:title>
  <dc:creator>Michala Komyšáková</dc:creator>
  <cp:lastModifiedBy>Michal Kuba</cp:lastModifiedBy>
  <cp:revision>259</cp:revision>
  <dcterms:created xsi:type="dcterms:W3CDTF">2023-02-28T09:36:45Z</dcterms:created>
  <dcterms:modified xsi:type="dcterms:W3CDTF">2023-03-26T09:53:09Z</dcterms:modified>
</cp:coreProperties>
</file>