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2" r:id="rId3"/>
    <p:sldId id="257" r:id="rId4"/>
    <p:sldId id="258" r:id="rId5"/>
    <p:sldId id="259" r:id="rId6"/>
    <p:sldId id="260" r:id="rId7"/>
    <p:sldId id="261" r:id="rId8"/>
    <p:sldId id="283" r:id="rId9"/>
    <p:sldId id="262" r:id="rId10"/>
    <p:sldId id="280" r:id="rId11"/>
    <p:sldId id="263" r:id="rId12"/>
    <p:sldId id="264" r:id="rId13"/>
    <p:sldId id="265" r:id="rId14"/>
    <p:sldId id="266" r:id="rId15"/>
    <p:sldId id="267" r:id="rId16"/>
    <p:sldId id="268" r:id="rId17"/>
    <p:sldId id="281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84" r:id="rId26"/>
    <p:sldId id="285" r:id="rId27"/>
    <p:sldId id="287" r:id="rId28"/>
    <p:sldId id="286" r:id="rId29"/>
    <p:sldId id="288" r:id="rId30"/>
    <p:sldId id="277" r:id="rId31"/>
    <p:sldId id="278" r:id="rId32"/>
    <p:sldId id="279" r:id="rId3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60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02647-9F11-435B-8686-877845F09F98}" type="datetimeFigureOut">
              <a:rPr lang="cs-CZ" smtClean="0"/>
              <a:pPr/>
              <a:t>4.5.2012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D9EE9-26D7-4777-AB3F-62DF1804C6D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02647-9F11-435B-8686-877845F09F98}" type="datetimeFigureOut">
              <a:rPr lang="cs-CZ" smtClean="0"/>
              <a:pPr/>
              <a:t>4.5.2012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D9EE9-26D7-4777-AB3F-62DF1804C6D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02647-9F11-435B-8686-877845F09F98}" type="datetimeFigureOut">
              <a:rPr lang="cs-CZ" smtClean="0"/>
              <a:pPr/>
              <a:t>4.5.2012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D9EE9-26D7-4777-AB3F-62DF1804C6D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02647-9F11-435B-8686-877845F09F98}" type="datetimeFigureOut">
              <a:rPr lang="cs-CZ" smtClean="0"/>
              <a:pPr/>
              <a:t>4.5.2012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D9EE9-26D7-4777-AB3F-62DF1804C6D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02647-9F11-435B-8686-877845F09F98}" type="datetimeFigureOut">
              <a:rPr lang="cs-CZ" smtClean="0"/>
              <a:pPr/>
              <a:t>4.5.2012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D9EE9-26D7-4777-AB3F-62DF1804C6D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02647-9F11-435B-8686-877845F09F98}" type="datetimeFigureOut">
              <a:rPr lang="cs-CZ" smtClean="0"/>
              <a:pPr/>
              <a:t>4.5.2012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D9EE9-26D7-4777-AB3F-62DF1804C6D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02647-9F11-435B-8686-877845F09F98}" type="datetimeFigureOut">
              <a:rPr lang="cs-CZ" smtClean="0"/>
              <a:pPr/>
              <a:t>4.5.2012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D9EE9-26D7-4777-AB3F-62DF1804C6D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02647-9F11-435B-8686-877845F09F98}" type="datetimeFigureOut">
              <a:rPr lang="cs-CZ" smtClean="0"/>
              <a:pPr/>
              <a:t>4.5.2012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D9EE9-26D7-4777-AB3F-62DF1804C6D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02647-9F11-435B-8686-877845F09F98}" type="datetimeFigureOut">
              <a:rPr lang="cs-CZ" smtClean="0"/>
              <a:pPr/>
              <a:t>4.5.2012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D9EE9-26D7-4777-AB3F-62DF1804C6D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02647-9F11-435B-8686-877845F09F98}" type="datetimeFigureOut">
              <a:rPr lang="cs-CZ" smtClean="0"/>
              <a:pPr/>
              <a:t>4.5.2012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D9EE9-26D7-4777-AB3F-62DF1804C6D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02647-9F11-435B-8686-877845F09F98}" type="datetimeFigureOut">
              <a:rPr lang="cs-CZ" smtClean="0"/>
              <a:pPr/>
              <a:t>4.5.2012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D9EE9-26D7-4777-AB3F-62DF1804C6D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02647-9F11-435B-8686-877845F09F98}" type="datetimeFigureOut">
              <a:rPr lang="cs-CZ" smtClean="0"/>
              <a:pPr/>
              <a:t>4.5.2012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D9EE9-26D7-4777-AB3F-62DF1804C6D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>
                <a:latin typeface="Arial" pitchFamily="34" charset="0"/>
                <a:cs typeface="Arial" pitchFamily="34" charset="0"/>
              </a:rPr>
              <a:t>Akutní pankreatitis</a:t>
            </a:r>
            <a:endParaRPr lang="cs-C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Jaroslav Pekara</a:t>
            </a:r>
            <a:endParaRPr lang="cs-CZ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81000"/>
            <a:ext cx="8382000" cy="633414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endParaRPr lang="cs-CZ" sz="28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</a:pPr>
            <a:r>
              <a:rPr lang="cs-CZ" sz="2800" dirty="0" smtClean="0">
                <a:latin typeface="Arial" pitchFamily="34" charset="0"/>
                <a:cs typeface="Arial" pitchFamily="34" charset="0"/>
              </a:rPr>
              <a:t>Časté jsou  </a:t>
            </a:r>
            <a:r>
              <a:rPr lang="cs-CZ" sz="2800" dirty="0" err="1" smtClean="0">
                <a:latin typeface="Arial" pitchFamily="34" charset="0"/>
                <a:cs typeface="Arial" pitchFamily="34" charset="0"/>
              </a:rPr>
              <a:t>exsudáty</a:t>
            </a:r>
            <a:r>
              <a:rPr lang="cs-CZ" sz="2800" dirty="0" smtClean="0">
                <a:latin typeface="Arial" pitchFamily="34" charset="0"/>
                <a:cs typeface="Arial" pitchFamily="34" charset="0"/>
              </a:rPr>
              <a:t> v nejrůznějších tělesných dutinách . Systémový efekt aktivovaných enzymů může vést přímo či nepřímo k poškození:</a:t>
            </a:r>
          </a:p>
          <a:p>
            <a:pPr>
              <a:lnSpc>
                <a:spcPct val="80000"/>
              </a:lnSpc>
              <a:buClr>
                <a:srgbClr val="FFFF99"/>
              </a:buClr>
              <a:buFontTx/>
              <a:buChar char="•"/>
            </a:pPr>
            <a:r>
              <a:rPr lang="cs-CZ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plic</a:t>
            </a:r>
          </a:p>
          <a:p>
            <a:pPr>
              <a:lnSpc>
                <a:spcPct val="80000"/>
              </a:lnSpc>
              <a:buClr>
                <a:srgbClr val="FFFF99"/>
              </a:buClr>
              <a:buFontTx/>
              <a:buChar char="•"/>
            </a:pPr>
            <a:r>
              <a:rPr lang="cs-CZ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ledvin</a:t>
            </a:r>
          </a:p>
          <a:p>
            <a:pPr>
              <a:lnSpc>
                <a:spcPct val="80000"/>
              </a:lnSpc>
              <a:buClr>
                <a:srgbClr val="FFFF99"/>
              </a:buClr>
              <a:buFontTx/>
              <a:buChar char="•"/>
            </a:pPr>
            <a:r>
              <a:rPr lang="cs-CZ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jater</a:t>
            </a:r>
          </a:p>
          <a:p>
            <a:pPr>
              <a:lnSpc>
                <a:spcPct val="80000"/>
              </a:lnSpc>
              <a:buClr>
                <a:srgbClr val="FFFF99"/>
              </a:buClr>
              <a:buFontTx/>
              <a:buChar char="•"/>
            </a:pPr>
            <a:r>
              <a:rPr lang="cs-CZ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srdce a mozku</a:t>
            </a:r>
          </a:p>
          <a:p>
            <a:pPr>
              <a:lnSpc>
                <a:spcPct val="80000"/>
              </a:lnSpc>
              <a:buClr>
                <a:srgbClr val="FFFF99"/>
              </a:buClr>
              <a:buFontTx/>
              <a:buChar char="•"/>
            </a:pPr>
            <a:r>
              <a:rPr lang="cs-CZ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krevní koagulace</a:t>
            </a:r>
          </a:p>
          <a:p>
            <a:pPr>
              <a:lnSpc>
                <a:spcPct val="80000"/>
              </a:lnSpc>
              <a:buClr>
                <a:srgbClr val="FFFF99"/>
              </a:buClr>
              <a:buFontTx/>
              <a:buChar char="•"/>
            </a:pPr>
            <a:r>
              <a:rPr lang="cs-CZ" sz="2800" dirty="0" smtClean="0">
                <a:latin typeface="Arial" pitchFamily="34" charset="0"/>
                <a:cs typeface="Arial" pitchFamily="34" charset="0"/>
              </a:rPr>
              <a:t>sacharidového, elektrolytového a lipidového metabolizmu.</a:t>
            </a:r>
          </a:p>
          <a:p>
            <a:pPr>
              <a:lnSpc>
                <a:spcPct val="80000"/>
              </a:lnSpc>
              <a:buClr>
                <a:srgbClr val="FFFF99"/>
              </a:buClr>
              <a:buFontTx/>
              <a:buChar char="•"/>
            </a:pPr>
            <a:endParaRPr lang="cs-CZ" sz="28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</a:pPr>
            <a:r>
              <a:rPr lang="cs-CZ" sz="2800" dirty="0" smtClean="0">
                <a:latin typeface="Arial" pitchFamily="34" charset="0"/>
                <a:cs typeface="Arial" pitchFamily="34" charset="0"/>
              </a:rPr>
              <a:t>V nejtěžších případech dochází k rozvoji ARDS ( </a:t>
            </a:r>
            <a:r>
              <a:rPr lang="cs-CZ" sz="2800" dirty="0" err="1" smtClean="0">
                <a:latin typeface="Arial" pitchFamily="34" charset="0"/>
                <a:cs typeface="Arial" pitchFamily="34" charset="0"/>
              </a:rPr>
              <a:t>adult</a:t>
            </a:r>
            <a:r>
              <a:rPr lang="cs-CZ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2800" dirty="0" err="1" smtClean="0">
                <a:latin typeface="Arial" pitchFamily="34" charset="0"/>
                <a:cs typeface="Arial" pitchFamily="34" charset="0"/>
              </a:rPr>
              <a:t>respiratory</a:t>
            </a:r>
            <a:r>
              <a:rPr lang="cs-CZ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2800" dirty="0" err="1" smtClean="0">
                <a:latin typeface="Arial" pitchFamily="34" charset="0"/>
                <a:cs typeface="Arial" pitchFamily="34" charset="0"/>
              </a:rPr>
              <a:t>distress</a:t>
            </a:r>
            <a:r>
              <a:rPr lang="cs-CZ" sz="2800" dirty="0" smtClean="0">
                <a:latin typeface="Arial" pitchFamily="34" charset="0"/>
                <a:cs typeface="Arial" pitchFamily="34" charset="0"/>
              </a:rPr>
              <a:t> syndrome) s respiratorní insuficiencí. </a:t>
            </a:r>
            <a:endParaRPr lang="cs-CZ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382000" cy="4724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sz="2600" b="1" dirty="0">
                <a:latin typeface="Arial" pitchFamily="34" charset="0"/>
                <a:cs typeface="Arial" pitchFamily="34" charset="0"/>
              </a:rPr>
              <a:t>Tyto obecné patofyziologické mechanizmy jsou aktivovány nejrůznějšími etiologickými faktory, z nichž nejčastější jsou</a:t>
            </a:r>
            <a:r>
              <a:rPr lang="cs-CZ" sz="2600" dirty="0">
                <a:latin typeface="Arial" pitchFamily="34" charset="0"/>
                <a:cs typeface="Arial" pitchFamily="34" charset="0"/>
              </a:rPr>
              <a:t> :</a:t>
            </a:r>
          </a:p>
          <a:p>
            <a:pPr>
              <a:lnSpc>
                <a:spcPct val="80000"/>
              </a:lnSpc>
            </a:pPr>
            <a:r>
              <a:rPr lang="cs-CZ" sz="2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A:poškození alkoholem </a:t>
            </a:r>
          </a:p>
          <a:p>
            <a:pPr>
              <a:lnSpc>
                <a:spcPct val="80000"/>
              </a:lnSpc>
            </a:pPr>
            <a:r>
              <a:rPr lang="cs-CZ" sz="2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B:žlučové kameny.   </a:t>
            </a:r>
          </a:p>
          <a:p>
            <a:pPr>
              <a:lnSpc>
                <a:spcPct val="80000"/>
              </a:lnSpc>
              <a:spcBef>
                <a:spcPct val="40000"/>
              </a:spcBef>
            </a:pPr>
            <a:r>
              <a:rPr lang="cs-CZ" sz="2600" dirty="0">
                <a:latin typeface="Arial" pitchFamily="34" charset="0"/>
                <a:cs typeface="Arial" pitchFamily="34" charset="0"/>
              </a:rPr>
              <a:t>A: </a:t>
            </a:r>
            <a:r>
              <a:rPr lang="cs-CZ" sz="2600" dirty="0" err="1">
                <a:latin typeface="Arial" pitchFamily="34" charset="0"/>
                <a:cs typeface="Arial" pitchFamily="34" charset="0"/>
              </a:rPr>
              <a:t>Dlohodobý</a:t>
            </a:r>
            <a:r>
              <a:rPr lang="cs-CZ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2600" dirty="0" smtClean="0">
                <a:latin typeface="Arial" pitchFamily="34" charset="0"/>
                <a:cs typeface="Arial" pitchFamily="34" charset="0"/>
              </a:rPr>
              <a:t>abusus </a:t>
            </a:r>
            <a:r>
              <a:rPr lang="cs-CZ" sz="2600" dirty="0">
                <a:latin typeface="Arial" pitchFamily="34" charset="0"/>
                <a:cs typeface="Arial" pitchFamily="34" charset="0"/>
              </a:rPr>
              <a:t>alkoholu vede nejčastěji k chronickému poškození žlázy, akutní ataka pankreatitidy bývá tak  v terénu již rozvinuté chronické pankreatitidy. </a:t>
            </a:r>
          </a:p>
          <a:p>
            <a:pPr>
              <a:lnSpc>
                <a:spcPct val="80000"/>
              </a:lnSpc>
            </a:pPr>
            <a:r>
              <a:rPr lang="cs-CZ" sz="2600" dirty="0">
                <a:latin typeface="Arial" pitchFamily="34" charset="0"/>
                <a:cs typeface="Arial" pitchFamily="34" charset="0"/>
              </a:rPr>
              <a:t>Nepřímo </a:t>
            </a:r>
            <a:r>
              <a:rPr lang="cs-CZ" sz="2600" dirty="0" err="1">
                <a:latin typeface="Arial" pitchFamily="34" charset="0"/>
                <a:cs typeface="Arial" pitchFamily="34" charset="0"/>
              </a:rPr>
              <a:t>neurohumorální</a:t>
            </a:r>
            <a:r>
              <a:rPr lang="cs-CZ" sz="2600" dirty="0">
                <a:latin typeface="Arial" pitchFamily="34" charset="0"/>
                <a:cs typeface="Arial" pitchFamily="34" charset="0"/>
              </a:rPr>
              <a:t> regulací vede alkohol svým vlivem na </a:t>
            </a:r>
            <a:r>
              <a:rPr lang="cs-CZ" sz="2600" dirty="0" err="1">
                <a:latin typeface="Arial" pitchFamily="34" charset="0"/>
                <a:cs typeface="Arial" pitchFamily="34" charset="0"/>
              </a:rPr>
              <a:t>Oddiho</a:t>
            </a:r>
            <a:r>
              <a:rPr lang="cs-CZ" sz="2600" dirty="0">
                <a:latin typeface="Arial" pitchFamily="34" charset="0"/>
                <a:cs typeface="Arial" pitchFamily="34" charset="0"/>
              </a:rPr>
              <a:t> svěrač k patologickému </a:t>
            </a:r>
            <a:r>
              <a:rPr lang="cs-CZ" sz="2600" dirty="0" err="1">
                <a:latin typeface="Arial" pitchFamily="34" charset="0"/>
                <a:cs typeface="Arial" pitchFamily="34" charset="0"/>
              </a:rPr>
              <a:t>refluxu</a:t>
            </a:r>
            <a:r>
              <a:rPr lang="cs-CZ" sz="2600" dirty="0">
                <a:latin typeface="Arial" pitchFamily="34" charset="0"/>
                <a:cs typeface="Arial" pitchFamily="34" charset="0"/>
              </a:rPr>
              <a:t> duodenálního obsahu a následné </a:t>
            </a:r>
            <a:r>
              <a:rPr lang="cs-CZ" sz="2600" dirty="0" err="1">
                <a:latin typeface="Arial" pitchFamily="34" charset="0"/>
                <a:cs typeface="Arial" pitchFamily="34" charset="0"/>
              </a:rPr>
              <a:t>autodigesci</a:t>
            </a:r>
            <a:r>
              <a:rPr lang="cs-CZ" sz="2600" dirty="0">
                <a:latin typeface="Arial" pitchFamily="34" charset="0"/>
                <a:cs typeface="Arial" pitchFamily="34" charset="0"/>
              </a:rPr>
              <a:t> žlázy.</a:t>
            </a:r>
          </a:p>
          <a:p>
            <a:pPr>
              <a:lnSpc>
                <a:spcPct val="80000"/>
              </a:lnSpc>
            </a:pPr>
            <a:endParaRPr lang="cs-CZ" sz="2600" dirty="0">
              <a:cs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82000" cy="41148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cs-CZ" sz="2600" dirty="0">
              <a:cs typeface="Times New Roman" charset="0"/>
            </a:endParaRPr>
          </a:p>
          <a:p>
            <a:pPr>
              <a:lnSpc>
                <a:spcPct val="8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B: I když není přesný patogenetický podklad biliární pankreatitidy ještě jednoznačně definován, zdá se její podklad dán kontaktem konkrementu se společným kanálem vústění </a:t>
            </a:r>
            <a:r>
              <a:rPr lang="cs-CZ" sz="2400" dirty="0" err="1">
                <a:latin typeface="Arial" pitchFamily="34" charset="0"/>
                <a:cs typeface="Arial" pitchFamily="34" charset="0"/>
              </a:rPr>
              <a:t>choledochus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dirty="0" err="1">
                <a:latin typeface="Arial" pitchFamily="34" charset="0"/>
                <a:cs typeface="Arial" pitchFamily="34" charset="0"/>
              </a:rPr>
              <a:t>d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. </a:t>
            </a:r>
            <a:r>
              <a:rPr lang="cs-CZ" sz="2400" dirty="0" err="1">
                <a:latin typeface="Arial" pitchFamily="34" charset="0"/>
                <a:cs typeface="Arial" pitchFamily="34" charset="0"/>
              </a:rPr>
              <a:t>Wirsungi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 do duodena. </a:t>
            </a:r>
          </a:p>
          <a:p>
            <a:pPr>
              <a:lnSpc>
                <a:spcPct val="8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 </a:t>
            </a:r>
          </a:p>
          <a:p>
            <a:pPr>
              <a:lnSpc>
                <a:spcPct val="80000"/>
              </a:lnSpc>
              <a:buClr>
                <a:srgbClr val="FFFF99"/>
              </a:buClr>
              <a:buFontTx/>
              <a:buChar char="•"/>
            </a:pPr>
            <a:r>
              <a:rPr lang="cs-CZ" sz="2400" dirty="0" err="1">
                <a:latin typeface="Arial" pitchFamily="34" charset="0"/>
                <a:cs typeface="Arial" pitchFamily="34" charset="0"/>
              </a:rPr>
              <a:t>refluxu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 žluče do pankreatických vývodů. </a:t>
            </a:r>
          </a:p>
          <a:p>
            <a:pPr>
              <a:lnSpc>
                <a:spcPct val="80000"/>
              </a:lnSpc>
              <a:buClr>
                <a:srgbClr val="FFFF99"/>
              </a:buClr>
              <a:buFontTx/>
              <a:buChar char="•"/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insuficienci </a:t>
            </a:r>
            <a:r>
              <a:rPr lang="cs-CZ" sz="2400" dirty="0" err="1">
                <a:latin typeface="Arial" pitchFamily="34" charset="0"/>
                <a:cs typeface="Arial" pitchFamily="34" charset="0"/>
              </a:rPr>
              <a:t>Oddiho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 svěrače a patologickému </a:t>
            </a:r>
            <a:r>
              <a:rPr lang="cs-CZ" sz="2400" dirty="0" err="1">
                <a:latin typeface="Arial" pitchFamily="34" charset="0"/>
                <a:cs typeface="Arial" pitchFamily="34" charset="0"/>
              </a:rPr>
              <a:t>refluxu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 duodenálního obsahu do pankreatických vývodných cest     s následnou aktivací patologické zánětlivé kaskády.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cs-CZ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Klinický obraz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458200" cy="4648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sz="3000" dirty="0">
                <a:latin typeface="Arial" pitchFamily="34" charset="0"/>
                <a:cs typeface="Arial" pitchFamily="34" charset="0"/>
              </a:rPr>
              <a:t>-bolest </a:t>
            </a:r>
          </a:p>
          <a:p>
            <a:pPr>
              <a:lnSpc>
                <a:spcPct val="80000"/>
              </a:lnSpc>
            </a:pPr>
            <a:r>
              <a:rPr lang="cs-CZ" sz="3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Diferenciální diagnostika:</a:t>
            </a:r>
          </a:p>
          <a:p>
            <a:pPr>
              <a:lnSpc>
                <a:spcPct val="80000"/>
              </a:lnSpc>
            </a:pPr>
            <a:r>
              <a:rPr lang="cs-CZ" sz="3000" dirty="0">
                <a:latin typeface="Arial" pitchFamily="34" charset="0"/>
                <a:cs typeface="Arial" pitchFamily="34" charset="0"/>
              </a:rPr>
              <a:t>- komplikace peptického vředu( perforace)</a:t>
            </a:r>
          </a:p>
          <a:p>
            <a:pPr>
              <a:lnSpc>
                <a:spcPct val="80000"/>
              </a:lnSpc>
            </a:pPr>
            <a:r>
              <a:rPr lang="cs-CZ" sz="3000" dirty="0">
                <a:latin typeface="Arial" pitchFamily="34" charset="0"/>
                <a:cs typeface="Arial" pitchFamily="34" charset="0"/>
              </a:rPr>
              <a:t>- akutní cholecystitida, biliární kolika</a:t>
            </a:r>
          </a:p>
          <a:p>
            <a:pPr>
              <a:lnSpc>
                <a:spcPct val="80000"/>
              </a:lnSpc>
            </a:pPr>
            <a:r>
              <a:rPr lang="cs-CZ" sz="3000" dirty="0">
                <a:latin typeface="Arial" pitchFamily="34" charset="0"/>
                <a:cs typeface="Arial" pitchFamily="34" charset="0"/>
              </a:rPr>
              <a:t>- střevní obstrukce</a:t>
            </a:r>
          </a:p>
          <a:p>
            <a:pPr>
              <a:lnSpc>
                <a:spcPct val="80000"/>
              </a:lnSpc>
            </a:pPr>
            <a:r>
              <a:rPr lang="cs-CZ" sz="3000" dirty="0">
                <a:latin typeface="Arial" pitchFamily="34" charset="0"/>
                <a:cs typeface="Arial" pitchFamily="34" charset="0"/>
              </a:rPr>
              <a:t>- mezenteriální infarkt</a:t>
            </a:r>
          </a:p>
          <a:p>
            <a:pPr>
              <a:lnSpc>
                <a:spcPct val="80000"/>
              </a:lnSpc>
            </a:pPr>
            <a:r>
              <a:rPr lang="cs-CZ" sz="3000" dirty="0">
                <a:latin typeface="Arial" pitchFamily="34" charset="0"/>
                <a:cs typeface="Arial" pitchFamily="34" charset="0"/>
              </a:rPr>
              <a:t>- peritonitida</a:t>
            </a:r>
          </a:p>
          <a:p>
            <a:pPr>
              <a:lnSpc>
                <a:spcPct val="80000"/>
              </a:lnSpc>
            </a:pPr>
            <a:r>
              <a:rPr lang="cs-CZ" sz="3000" dirty="0">
                <a:latin typeface="Arial" pitchFamily="34" charset="0"/>
                <a:cs typeface="Arial" pitchFamily="34" charset="0"/>
              </a:rPr>
              <a:t>- perforace střeva, divertikulitida</a:t>
            </a:r>
          </a:p>
          <a:p>
            <a:pPr>
              <a:lnSpc>
                <a:spcPct val="80000"/>
              </a:lnSpc>
            </a:pPr>
            <a:r>
              <a:rPr lang="cs-CZ" sz="3000" dirty="0">
                <a:latin typeface="Arial" pitchFamily="34" charset="0"/>
                <a:cs typeface="Arial" pitchFamily="34" charset="0"/>
              </a:rPr>
              <a:t>- bazální pleuropneumonie</a:t>
            </a:r>
          </a:p>
          <a:p>
            <a:pPr>
              <a:lnSpc>
                <a:spcPct val="80000"/>
              </a:lnSpc>
            </a:pPr>
            <a:r>
              <a:rPr lang="cs-CZ" sz="3000" dirty="0">
                <a:latin typeface="Arial" pitchFamily="34" charset="0"/>
                <a:cs typeface="Arial" pitchFamily="34" charset="0"/>
              </a:rPr>
              <a:t>- infarkt myokardu-spodní stěny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cs-CZ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Klinický obraz</a:t>
            </a:r>
            <a:endParaRPr lang="cs-CZ" dirty="0">
              <a:cs typeface="Times New Roman" charset="0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458200" cy="4114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sz="2800" dirty="0">
                <a:latin typeface="Arial" pitchFamily="34" charset="0"/>
                <a:cs typeface="Arial" pitchFamily="34" charset="0"/>
              </a:rPr>
              <a:t>Další klinické příznaky - nauzea, zvracení, paralytický ileus, teplota, ikterus u biliární pankreatitidy . </a:t>
            </a:r>
          </a:p>
          <a:p>
            <a:pPr>
              <a:lnSpc>
                <a:spcPct val="80000"/>
              </a:lnSpc>
              <a:spcBef>
                <a:spcPct val="40000"/>
              </a:spcBef>
            </a:pPr>
            <a:r>
              <a:rPr lang="cs-CZ" sz="2800" dirty="0">
                <a:latin typeface="Arial" pitchFamily="34" charset="0"/>
                <a:cs typeface="Arial" pitchFamily="34" charset="0"/>
              </a:rPr>
              <a:t>V nejtěžších případech se rozvíjí šokový stav, hypotenze, tachykardie, pocení, vzácně bývá </a:t>
            </a:r>
            <a:r>
              <a:rPr lang="cs-CZ" sz="2800" dirty="0" err="1">
                <a:latin typeface="Arial" pitchFamily="34" charset="0"/>
                <a:cs typeface="Arial" pitchFamily="34" charset="0"/>
              </a:rPr>
              <a:t>přítomemen</a:t>
            </a:r>
            <a:r>
              <a:rPr lang="cs-CZ" sz="2800" dirty="0">
                <a:latin typeface="Arial" pitchFamily="34" charset="0"/>
                <a:cs typeface="Arial" pitchFamily="34" charset="0"/>
              </a:rPr>
              <a:t> ascites, </a:t>
            </a:r>
            <a:r>
              <a:rPr lang="cs-CZ" sz="2800" dirty="0" err="1">
                <a:latin typeface="Arial" pitchFamily="34" charset="0"/>
                <a:cs typeface="Arial" pitchFamily="34" charset="0"/>
              </a:rPr>
              <a:t>hydrothorax</a:t>
            </a:r>
            <a:r>
              <a:rPr lang="cs-CZ" sz="2800" dirty="0">
                <a:latin typeface="Arial" pitchFamily="34" charset="0"/>
                <a:cs typeface="Arial" pitchFamily="34" charset="0"/>
              </a:rPr>
              <a:t>.. </a:t>
            </a:r>
          </a:p>
          <a:p>
            <a:pPr>
              <a:lnSpc>
                <a:spcPct val="80000"/>
              </a:lnSpc>
            </a:pPr>
            <a:r>
              <a:rPr lang="cs-CZ" sz="2800" dirty="0">
                <a:latin typeface="Arial" pitchFamily="34" charset="0"/>
                <a:cs typeface="Arial" pitchFamily="34" charset="0"/>
              </a:rPr>
              <a:t> </a:t>
            </a:r>
          </a:p>
          <a:p>
            <a:pPr>
              <a:lnSpc>
                <a:spcPct val="80000"/>
              </a:lnSpc>
            </a:pPr>
            <a:r>
              <a:rPr lang="cs-CZ" sz="2800" dirty="0">
                <a:latin typeface="Arial" pitchFamily="34" charset="0"/>
                <a:cs typeface="Arial" pitchFamily="34" charset="0"/>
              </a:rPr>
              <a:t>Při rozvinutém onemocnění vzniká renální insuficience na podkladě akutní tubulární nekrózy a respirační insuficience při ARDS</a:t>
            </a:r>
          </a:p>
          <a:p>
            <a:pPr>
              <a:lnSpc>
                <a:spcPct val="80000"/>
              </a:lnSpc>
            </a:pPr>
            <a:endParaRPr 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 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001000" cy="47244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cs-CZ" sz="2800" dirty="0">
                <a:latin typeface="Arial" pitchFamily="34" charset="0"/>
                <a:cs typeface="Arial" pitchFamily="34" charset="0"/>
              </a:rPr>
              <a:t>Objektivně je pacient výrazně alterován, se zarudlým obličejem, břicho bývá palpačně </a:t>
            </a:r>
            <a:r>
              <a:rPr lang="cs-CZ" sz="2800" dirty="0" err="1">
                <a:latin typeface="Arial" pitchFamily="34" charset="0"/>
                <a:cs typeface="Arial" pitchFamily="34" charset="0"/>
              </a:rPr>
              <a:t>ciltivé</a:t>
            </a:r>
            <a:r>
              <a:rPr lang="cs-CZ" sz="2800" dirty="0">
                <a:latin typeface="Arial" pitchFamily="34" charset="0"/>
                <a:cs typeface="Arial" pitchFamily="34" charset="0"/>
              </a:rPr>
              <a:t> se známkami peritoneálního dráždění.</a:t>
            </a:r>
          </a:p>
          <a:p>
            <a:pPr>
              <a:lnSpc>
                <a:spcPct val="90000"/>
              </a:lnSpc>
            </a:pPr>
            <a:r>
              <a:rPr lang="cs-CZ" sz="2800" dirty="0">
                <a:latin typeface="Arial" pitchFamily="34" charset="0"/>
                <a:cs typeface="Arial" pitchFamily="34" charset="0"/>
              </a:rPr>
              <a:t>Modravé zbarvení v </a:t>
            </a:r>
            <a:r>
              <a:rPr lang="cs-CZ" sz="2800" dirty="0" err="1">
                <a:latin typeface="Arial" pitchFamily="34" charset="0"/>
                <a:cs typeface="Arial" pitchFamily="34" charset="0"/>
              </a:rPr>
              <a:t>inguinách</a:t>
            </a:r>
            <a:r>
              <a:rPr lang="cs-CZ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28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cs-CZ" sz="2800" dirty="0" err="1" smtClean="0">
                <a:latin typeface="Arial" pitchFamily="34" charset="0"/>
                <a:cs typeface="Arial" pitchFamily="34" charset="0"/>
              </a:rPr>
              <a:t>Turnerovo</a:t>
            </a:r>
            <a:r>
              <a:rPr lang="cs-CZ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2800" dirty="0">
                <a:latin typeface="Arial" pitchFamily="34" charset="0"/>
                <a:cs typeface="Arial" pitchFamily="34" charset="0"/>
              </a:rPr>
              <a:t>znamení) nebo v oblasti pupku </a:t>
            </a:r>
            <a:r>
              <a:rPr lang="cs-CZ" sz="28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cs-CZ" sz="2800" dirty="0" err="1" smtClean="0">
                <a:latin typeface="Arial" pitchFamily="34" charset="0"/>
                <a:cs typeface="Arial" pitchFamily="34" charset="0"/>
              </a:rPr>
              <a:t>Cullenovo</a:t>
            </a:r>
            <a:r>
              <a:rPr lang="cs-CZ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2800" dirty="0">
                <a:latin typeface="Arial" pitchFamily="34" charset="0"/>
                <a:cs typeface="Arial" pitchFamily="34" charset="0"/>
              </a:rPr>
              <a:t>znamení) bývají spíše vzácnější u těžkých příznaků.</a:t>
            </a:r>
          </a:p>
          <a:p>
            <a:pPr>
              <a:lnSpc>
                <a:spcPct val="90000"/>
              </a:lnSpc>
            </a:pPr>
            <a:r>
              <a:rPr lang="cs-CZ" sz="2800" dirty="0">
                <a:latin typeface="Arial" pitchFamily="34" charset="0"/>
                <a:cs typeface="Arial" pitchFamily="34" charset="0"/>
              </a:rPr>
              <a:t>Stav se většinou po několika dnech </a:t>
            </a:r>
            <a:r>
              <a:rPr lang="cs-CZ" sz="2800" dirty="0" smtClean="0">
                <a:latin typeface="Arial" pitchFamily="34" charset="0"/>
                <a:cs typeface="Arial" pitchFamily="34" charset="0"/>
              </a:rPr>
              <a:t>opravuje</a:t>
            </a:r>
            <a:br>
              <a:rPr lang="cs-CZ" sz="2800" dirty="0" smtClean="0">
                <a:latin typeface="Arial" pitchFamily="34" charset="0"/>
                <a:cs typeface="Arial" pitchFamily="34" charset="0"/>
              </a:rPr>
            </a:br>
            <a:r>
              <a:rPr lang="cs-CZ" sz="2800" dirty="0" smtClean="0">
                <a:latin typeface="Arial" pitchFamily="34" charset="0"/>
                <a:cs typeface="Arial" pitchFamily="34" charset="0"/>
              </a:rPr>
              <a:t>(asi </a:t>
            </a:r>
            <a:r>
              <a:rPr lang="cs-CZ" sz="2800" dirty="0">
                <a:latin typeface="Arial" pitchFamily="34" charset="0"/>
                <a:cs typeface="Arial" pitchFamily="34" charset="0"/>
              </a:rPr>
              <a:t>v 80</a:t>
            </a:r>
            <a:r>
              <a:rPr lang="cs-CZ" sz="2800" dirty="0" smtClean="0">
                <a:latin typeface="Arial" pitchFamily="34" charset="0"/>
                <a:cs typeface="Arial" pitchFamily="34" charset="0"/>
              </a:rPr>
              <a:t>%), </a:t>
            </a:r>
            <a:r>
              <a:rPr lang="cs-CZ" sz="2800" dirty="0">
                <a:latin typeface="Arial" pitchFamily="34" charset="0"/>
                <a:cs typeface="Arial" pitchFamily="34" charset="0"/>
              </a:rPr>
              <a:t>ale cca ve 20% stav </a:t>
            </a:r>
            <a:r>
              <a:rPr lang="cs-CZ" sz="2800" dirty="0" err="1">
                <a:latin typeface="Arial" pitchFamily="34" charset="0"/>
                <a:cs typeface="Arial" pitchFamily="34" charset="0"/>
              </a:rPr>
              <a:t>progreduje</a:t>
            </a:r>
            <a:r>
              <a:rPr lang="cs-CZ" sz="2800" dirty="0">
                <a:latin typeface="Arial" pitchFamily="34" charset="0"/>
                <a:cs typeface="Arial" pitchFamily="34" charset="0"/>
              </a:rPr>
              <a:t> do těžké formy s vysokou mortalitou.</a:t>
            </a:r>
          </a:p>
          <a:p>
            <a:pPr>
              <a:lnSpc>
                <a:spcPct val="90000"/>
              </a:lnSpc>
            </a:pPr>
            <a:r>
              <a:rPr lang="cs-CZ" sz="2800" dirty="0">
                <a:latin typeface="Arial" pitchFamily="34" charset="0"/>
                <a:cs typeface="Arial" pitchFamily="34" charset="0"/>
              </a:rPr>
              <a:t>Celková mortalita na akutní pankreatitidu se pohybuje mezi </a:t>
            </a:r>
            <a:r>
              <a:rPr lang="cs-CZ" sz="2800" dirty="0" smtClean="0">
                <a:latin typeface="Arial" pitchFamily="34" charset="0"/>
                <a:cs typeface="Arial" pitchFamily="34" charset="0"/>
              </a:rPr>
              <a:t>5-10 </a:t>
            </a:r>
            <a:r>
              <a:rPr lang="cs-CZ" sz="2800" dirty="0">
                <a:latin typeface="Arial" pitchFamily="34" charset="0"/>
                <a:cs typeface="Arial" pitchFamily="34" charset="0"/>
              </a:rPr>
              <a:t>%. </a:t>
            </a:r>
          </a:p>
          <a:p>
            <a:pPr>
              <a:lnSpc>
                <a:spcPct val="90000"/>
              </a:lnSpc>
            </a:pPr>
            <a:endParaRPr 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cs-CZ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Komplikace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53340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cs-CZ" sz="2800" b="1" dirty="0">
                <a:latin typeface="Arial" pitchFamily="34" charset="0"/>
                <a:cs typeface="Arial" pitchFamily="34" charset="0"/>
              </a:rPr>
              <a:t>A: Časné komplikace</a:t>
            </a:r>
            <a:r>
              <a:rPr lang="cs-CZ" sz="2800" dirty="0">
                <a:latin typeface="Arial" pitchFamily="34" charset="0"/>
                <a:cs typeface="Arial" pitchFamily="34" charset="0"/>
              </a:rPr>
              <a:t> </a:t>
            </a:r>
            <a:endParaRPr lang="cs-CZ" sz="28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</a:pPr>
            <a:endParaRPr lang="cs-CZ" sz="28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</a:pPr>
            <a:r>
              <a:rPr lang="cs-CZ" sz="2800" dirty="0" smtClean="0">
                <a:latin typeface="Arial" pitchFamily="34" charset="0"/>
                <a:cs typeface="Arial" pitchFamily="34" charset="0"/>
              </a:rPr>
              <a:t>vznikají </a:t>
            </a:r>
            <a:r>
              <a:rPr lang="cs-CZ" sz="2800" dirty="0">
                <a:latin typeface="Arial" pitchFamily="34" charset="0"/>
                <a:cs typeface="Arial" pitchFamily="34" charset="0"/>
              </a:rPr>
              <a:t>do 2 týdnů od vzniku onemocnění a jsou způsobeny </a:t>
            </a:r>
            <a:r>
              <a:rPr lang="cs-CZ" sz="2800" b="1" dirty="0" err="1">
                <a:latin typeface="Arial" pitchFamily="34" charset="0"/>
                <a:cs typeface="Arial" pitchFamily="34" charset="0"/>
              </a:rPr>
              <a:t>vasoaktivními</a:t>
            </a:r>
            <a:r>
              <a:rPr lang="cs-CZ" sz="2800" b="1" dirty="0">
                <a:latin typeface="Arial" pitchFamily="34" charset="0"/>
                <a:cs typeface="Arial" pitchFamily="34" charset="0"/>
              </a:rPr>
              <a:t> a toxickými </a:t>
            </a:r>
            <a:r>
              <a:rPr lang="cs-CZ" sz="2800" b="1" dirty="0" smtClean="0">
                <a:latin typeface="Arial" pitchFamily="34" charset="0"/>
                <a:cs typeface="Arial" pitchFamily="34" charset="0"/>
              </a:rPr>
              <a:t>látkami</a:t>
            </a:r>
          </a:p>
          <a:p>
            <a:pPr>
              <a:lnSpc>
                <a:spcPct val="90000"/>
              </a:lnSpc>
            </a:pPr>
            <a:r>
              <a:rPr lang="cs-CZ" sz="2800" dirty="0" smtClean="0">
                <a:latin typeface="Arial" pitchFamily="34" charset="0"/>
                <a:cs typeface="Arial" pitchFamily="34" charset="0"/>
              </a:rPr>
              <a:t>Tyto </a:t>
            </a:r>
            <a:r>
              <a:rPr lang="cs-CZ" sz="2800" dirty="0">
                <a:latin typeface="Arial" pitchFamily="34" charset="0"/>
                <a:cs typeface="Arial" pitchFamily="34" charset="0"/>
              </a:rPr>
              <a:t>látky se podílejí na masivní </a:t>
            </a:r>
            <a:r>
              <a:rPr lang="cs-CZ" sz="2800" dirty="0" err="1">
                <a:latin typeface="Arial" pitchFamily="34" charset="0"/>
                <a:cs typeface="Arial" pitchFamily="34" charset="0"/>
              </a:rPr>
              <a:t>retroperitoneální</a:t>
            </a:r>
            <a:r>
              <a:rPr lang="cs-CZ" sz="2800" dirty="0">
                <a:latin typeface="Arial" pitchFamily="34" charset="0"/>
                <a:cs typeface="Arial" pitchFamily="34" charset="0"/>
              </a:rPr>
              <a:t> exsudaci tekutiny se všemi důsledky a dále svým toxickým vlivem způsobují selhání krevního oběhu, renální selhání či respirační insuficienci</a:t>
            </a:r>
            <a:r>
              <a:rPr lang="cs-CZ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cs-CZ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cs-CZ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Komplikace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53340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cs-CZ" sz="2800" dirty="0" smtClean="0">
                <a:latin typeface="Arial" pitchFamily="34" charset="0"/>
                <a:cs typeface="Arial" pitchFamily="34" charset="0"/>
              </a:rPr>
              <a:t>B: </a:t>
            </a:r>
            <a:r>
              <a:rPr lang="cs-CZ" sz="2800" b="1" dirty="0" smtClean="0">
                <a:latin typeface="Arial" pitchFamily="34" charset="0"/>
                <a:cs typeface="Arial" pitchFamily="34" charset="0"/>
              </a:rPr>
              <a:t>Pozdní komplikace</a:t>
            </a:r>
            <a:r>
              <a:rPr lang="cs-CZ" sz="2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lnSpc>
                <a:spcPct val="90000"/>
              </a:lnSpc>
            </a:pPr>
            <a:endParaRPr lang="cs-CZ" sz="28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</a:pPr>
            <a:r>
              <a:rPr lang="cs-CZ" sz="2800" dirty="0" smtClean="0">
                <a:latin typeface="Arial" pitchFamily="34" charset="0"/>
                <a:cs typeface="Arial" pitchFamily="34" charset="0"/>
              </a:rPr>
              <a:t>se objevují s latencí 2 týdnů od vzniku onemocnění až do 4 . týdne. </a:t>
            </a:r>
          </a:p>
          <a:p>
            <a:pPr>
              <a:lnSpc>
                <a:spcPct val="90000"/>
              </a:lnSpc>
            </a:pPr>
            <a:r>
              <a:rPr lang="cs-CZ" sz="2800" dirty="0" smtClean="0">
                <a:latin typeface="Arial" pitchFamily="34" charset="0"/>
                <a:cs typeface="Arial" pitchFamily="34" charset="0"/>
              </a:rPr>
              <a:t>Komplikace jsou především </a:t>
            </a:r>
            <a:r>
              <a:rPr lang="cs-CZ" sz="2800" b="1" dirty="0" smtClean="0">
                <a:latin typeface="Arial" pitchFamily="34" charset="0"/>
                <a:cs typeface="Arial" pitchFamily="34" charset="0"/>
              </a:rPr>
              <a:t>infekční</a:t>
            </a:r>
            <a:r>
              <a:rPr lang="cs-CZ" sz="2800" dirty="0" smtClean="0">
                <a:latin typeface="Arial" pitchFamily="34" charset="0"/>
                <a:cs typeface="Arial" pitchFamily="34" charset="0"/>
              </a:rPr>
              <a:t>, způsobené infikováním pankreatické nekrózy. Tento stav velmi často vyústí do těžkého septického stavu s </a:t>
            </a:r>
            <a:r>
              <a:rPr lang="cs-CZ" sz="2800" dirty="0" err="1" smtClean="0">
                <a:latin typeface="Arial" pitchFamily="34" charset="0"/>
                <a:cs typeface="Arial" pitchFamily="34" charset="0"/>
              </a:rPr>
              <a:t>multiorgánovým</a:t>
            </a:r>
            <a:r>
              <a:rPr lang="cs-CZ" sz="2800" dirty="0" smtClean="0">
                <a:latin typeface="Arial" pitchFamily="34" charset="0"/>
                <a:cs typeface="Arial" pitchFamily="34" charset="0"/>
              </a:rPr>
              <a:t> selháním </a:t>
            </a:r>
            <a:endParaRPr lang="cs-CZ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cs-CZ" sz="3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Komplikace akutní pankreatitidy            z hlediska lokalizace 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114800"/>
          </a:xfrm>
        </p:spPr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cs-CZ" sz="2800" b="1" dirty="0">
                <a:cs typeface="Times New Roman" charset="0"/>
              </a:rPr>
              <a:t>Lokální </a:t>
            </a:r>
            <a:r>
              <a:rPr lang="cs-CZ" sz="2800" b="1" dirty="0"/>
              <a:t>                                        </a:t>
            </a:r>
            <a:r>
              <a:rPr lang="cs-CZ" sz="2800" b="1" dirty="0">
                <a:cs typeface="Times New Roman" charset="0"/>
              </a:rPr>
              <a:t>systémové</a:t>
            </a:r>
            <a:endParaRPr lang="cs-CZ" sz="2800" dirty="0">
              <a:cs typeface="Times New Roman" charset="0"/>
            </a:endParaRPr>
          </a:p>
          <a:p>
            <a:pPr>
              <a:lnSpc>
                <a:spcPct val="90000"/>
              </a:lnSpc>
            </a:pPr>
            <a:r>
              <a:rPr lang="cs-CZ" sz="2800" dirty="0">
                <a:latin typeface="Arial" pitchFamily="34" charset="0"/>
                <a:cs typeface="Arial" pitchFamily="34" charset="0"/>
              </a:rPr>
              <a:t>nekróza                                       </a:t>
            </a:r>
            <a:r>
              <a:rPr lang="cs-CZ" sz="2800" dirty="0" smtClean="0">
                <a:latin typeface="Arial" pitchFamily="34" charset="0"/>
                <a:cs typeface="Arial" pitchFamily="34" charset="0"/>
              </a:rPr>
              <a:t> selhání </a:t>
            </a:r>
            <a:r>
              <a:rPr lang="cs-CZ" sz="2800" dirty="0">
                <a:latin typeface="Arial" pitchFamily="34" charset="0"/>
                <a:cs typeface="Arial" pitchFamily="34" charset="0"/>
              </a:rPr>
              <a:t>plicní</a:t>
            </a:r>
          </a:p>
          <a:p>
            <a:pPr>
              <a:lnSpc>
                <a:spcPct val="90000"/>
              </a:lnSpc>
            </a:pPr>
            <a:r>
              <a:rPr lang="cs-CZ" sz="2800" dirty="0">
                <a:latin typeface="Arial" pitchFamily="34" charset="0"/>
                <a:cs typeface="Arial" pitchFamily="34" charset="0"/>
              </a:rPr>
              <a:t>krvácení                                      </a:t>
            </a:r>
            <a:r>
              <a:rPr lang="cs-CZ" sz="2800" dirty="0" smtClean="0">
                <a:latin typeface="Arial" pitchFamily="34" charset="0"/>
                <a:cs typeface="Arial" pitchFamily="34" charset="0"/>
              </a:rPr>
              <a:t> selhání </a:t>
            </a:r>
            <a:r>
              <a:rPr lang="cs-CZ" sz="2800" dirty="0">
                <a:latin typeface="Arial" pitchFamily="34" charset="0"/>
                <a:cs typeface="Arial" pitchFamily="34" charset="0"/>
              </a:rPr>
              <a:t>renální</a:t>
            </a:r>
          </a:p>
          <a:p>
            <a:pPr>
              <a:lnSpc>
                <a:spcPct val="90000"/>
              </a:lnSpc>
            </a:pPr>
            <a:r>
              <a:rPr lang="cs-CZ" sz="2800" dirty="0">
                <a:latin typeface="Arial" pitchFamily="34" charset="0"/>
                <a:cs typeface="Arial" pitchFamily="34" charset="0"/>
              </a:rPr>
              <a:t>absces                                         šok</a:t>
            </a:r>
          </a:p>
          <a:p>
            <a:pPr>
              <a:lnSpc>
                <a:spcPct val="90000"/>
              </a:lnSpc>
            </a:pPr>
            <a:r>
              <a:rPr lang="cs-CZ" sz="2800" dirty="0">
                <a:latin typeface="Arial" pitchFamily="34" charset="0"/>
                <a:cs typeface="Arial" pitchFamily="34" charset="0"/>
              </a:rPr>
              <a:t>paralytický ileus                        </a:t>
            </a:r>
            <a:r>
              <a:rPr lang="cs-CZ" sz="2800" dirty="0" smtClean="0">
                <a:latin typeface="Arial" pitchFamily="34" charset="0"/>
                <a:cs typeface="Arial" pitchFamily="34" charset="0"/>
              </a:rPr>
              <a:t>   sepse</a:t>
            </a:r>
            <a:endParaRPr lang="cs-CZ" sz="28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</a:pPr>
            <a:r>
              <a:rPr lang="cs-CZ" sz="2800" dirty="0" err="1">
                <a:latin typeface="Arial" pitchFamily="34" charset="0"/>
                <a:cs typeface="Arial" pitchFamily="34" charset="0"/>
              </a:rPr>
              <a:t>pseudocysty</a:t>
            </a:r>
            <a:r>
              <a:rPr lang="cs-CZ" sz="2800" dirty="0">
                <a:latin typeface="Arial" pitchFamily="34" charset="0"/>
                <a:cs typeface="Arial" pitchFamily="34" charset="0"/>
              </a:rPr>
              <a:t>                                encefalopatie</a:t>
            </a:r>
          </a:p>
          <a:p>
            <a:pPr>
              <a:lnSpc>
                <a:spcPct val="90000"/>
              </a:lnSpc>
            </a:pPr>
            <a:r>
              <a:rPr lang="cs-CZ" sz="2800" dirty="0">
                <a:latin typeface="Arial" pitchFamily="34" charset="0"/>
                <a:cs typeface="Arial" pitchFamily="34" charset="0"/>
              </a:rPr>
              <a:t>ascites                                         hyperglykémie</a:t>
            </a:r>
          </a:p>
          <a:p>
            <a:pPr>
              <a:lnSpc>
                <a:spcPct val="90000"/>
              </a:lnSpc>
            </a:pPr>
            <a:r>
              <a:rPr lang="cs-CZ" sz="2800" dirty="0">
                <a:latin typeface="Arial" pitchFamily="34" charset="0"/>
                <a:cs typeface="Arial" pitchFamily="34" charset="0"/>
              </a:rPr>
              <a:t>pleurální </a:t>
            </a:r>
            <a:r>
              <a:rPr lang="cs-CZ" sz="2800" dirty="0" err="1">
                <a:latin typeface="Arial" pitchFamily="34" charset="0"/>
                <a:cs typeface="Arial" pitchFamily="34" charset="0"/>
              </a:rPr>
              <a:t>irritace</a:t>
            </a:r>
            <a:r>
              <a:rPr lang="cs-CZ" sz="2800" dirty="0">
                <a:latin typeface="Arial" pitchFamily="34" charset="0"/>
                <a:cs typeface="Arial" pitchFamily="34" charset="0"/>
              </a:rPr>
              <a:t>                         </a:t>
            </a:r>
            <a:r>
              <a:rPr lang="cs-CZ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2800" dirty="0" err="1" smtClean="0">
                <a:latin typeface="Arial" pitchFamily="34" charset="0"/>
                <a:cs typeface="Arial" pitchFamily="34" charset="0"/>
              </a:rPr>
              <a:t>hypokalcémie</a:t>
            </a:r>
            <a:endParaRPr lang="cs-CZ" sz="28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</a:pPr>
            <a:r>
              <a:rPr lang="cs-CZ" sz="2800" dirty="0">
                <a:latin typeface="Arial" pitchFamily="34" charset="0"/>
                <a:cs typeface="Arial" pitchFamily="34" charset="0"/>
              </a:rPr>
              <a:t>ikterus                                         </a:t>
            </a:r>
            <a:r>
              <a:rPr lang="cs-CZ" sz="2200" dirty="0" smtClean="0">
                <a:latin typeface="Arial" pitchFamily="34" charset="0"/>
                <a:cs typeface="Arial" pitchFamily="34" charset="0"/>
              </a:rPr>
              <a:t>metabolická acidóza</a:t>
            </a:r>
            <a:endParaRPr lang="cs-CZ" sz="22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</a:pPr>
            <a:endParaRPr 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 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7772400" cy="4114800"/>
          </a:xfrm>
        </p:spPr>
        <p:txBody>
          <a:bodyPr/>
          <a:lstStyle/>
          <a:p>
            <a:pPr marL="0" indent="0" algn="ctr">
              <a:buNone/>
            </a:pPr>
            <a:r>
              <a:rPr lang="cs-CZ" sz="3000" i="1" dirty="0">
                <a:latin typeface="Times New Roman" pitchFamily="18" charset="0"/>
                <a:cs typeface="Times New Roman" pitchFamily="18" charset="0"/>
              </a:rPr>
              <a:t>Rozvoj nekrózy pankreatu je procentuálně vyjádřen v závislosti na časovém odstupu od vzniku bolesti takto: do 24 hod od vzniku bolestí je nekróza přítomna u 46% pacientů, mezi 24-48 hod u 70 pacientů, mezi 48-72 hod u 97% pacientů a mezi 72-96 hod je nekróza vyvinuta již u 100% </a:t>
            </a:r>
            <a:r>
              <a:rPr lang="cs-CZ" sz="3000" i="1" dirty="0" smtClean="0">
                <a:latin typeface="Times New Roman" pitchFamily="18" charset="0"/>
                <a:cs typeface="Times New Roman" pitchFamily="18" charset="0"/>
              </a:rPr>
              <a:t>pacientů!</a:t>
            </a:r>
            <a:endParaRPr lang="cs-CZ" sz="3000" i="1" dirty="0">
              <a:latin typeface="Times New Roman" pitchFamily="18" charset="0"/>
              <a:cs typeface="Times New Roman" pitchFamily="18" charset="0"/>
            </a:endParaRPr>
          </a:p>
          <a:p>
            <a:pPr marL="0" indent="0"/>
            <a:endParaRPr lang="cs-CZ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Obdélník 3"/>
          <p:cNvSpPr/>
          <p:nvPr/>
        </p:nvSpPr>
        <p:spPr>
          <a:xfrm>
            <a:off x="357158" y="357166"/>
            <a:ext cx="8786842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/>
          </a:p>
          <a:p>
            <a:endParaRPr lang="cs-CZ" sz="32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cs-CZ" sz="32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Akutnípankreatitis</a:t>
            </a:r>
            <a:r>
              <a:rPr lang="cs-CZ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endParaRPr lang="cs-CZ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cs-CZ" sz="2400" dirty="0" err="1" smtClean="0">
                <a:latin typeface="Arial" pitchFamily="34" charset="0"/>
                <a:cs typeface="Arial" pitchFamily="34" charset="0"/>
              </a:rPr>
              <a:t>Neinfekčnízánět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pankreatu ,okolních tkání. </a:t>
            </a:r>
            <a:r>
              <a:rPr lang="cs-CZ" sz="2400" dirty="0" err="1" smtClean="0">
                <a:latin typeface="Arial" pitchFamily="34" charset="0"/>
                <a:cs typeface="Arial" pitchFamily="34" charset="0"/>
              </a:rPr>
              <a:t>event.vzdálených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orgánových </a:t>
            </a:r>
            <a:r>
              <a:rPr lang="cs-CZ" sz="2400" dirty="0" err="1" smtClean="0">
                <a:latin typeface="Arial" pitchFamily="34" charset="0"/>
                <a:cs typeface="Arial" pitchFamily="34" charset="0"/>
              </a:rPr>
              <a:t>systemů</a:t>
            </a:r>
            <a:endParaRPr lang="cs-CZ" sz="2400" dirty="0" smtClean="0">
              <a:latin typeface="Arial" pitchFamily="34" charset="0"/>
              <a:cs typeface="Arial" pitchFamily="34" charset="0"/>
            </a:endParaRPr>
          </a:p>
          <a:p>
            <a:endParaRPr lang="cs-CZ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Incidence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5-20/100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000</a:t>
            </a:r>
          </a:p>
          <a:p>
            <a:endParaRPr lang="cs-CZ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cs-CZ" sz="2400" dirty="0" err="1" smtClean="0">
                <a:latin typeface="Arial" pitchFamily="34" charset="0"/>
                <a:cs typeface="Arial" pitchFamily="34" charset="0"/>
              </a:rPr>
              <a:t>Hemoragickonekrotickáforma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10-20% </a:t>
            </a:r>
            <a:endParaRPr lang="cs-CZ" sz="2400" dirty="0" smtClean="0">
              <a:latin typeface="Arial" pitchFamily="34" charset="0"/>
              <a:cs typeface="Arial" pitchFamily="34" charset="0"/>
            </a:endParaRPr>
          </a:p>
          <a:p>
            <a:endParaRPr lang="cs-CZ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cs-CZ" sz="2400" dirty="0" err="1" smtClean="0">
                <a:latin typeface="Arial" pitchFamily="34" charset="0"/>
                <a:cs typeface="Arial" pitchFamily="34" charset="0"/>
              </a:rPr>
              <a:t>Lehkáedematozníforma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75% </a:t>
            </a:r>
            <a:endParaRPr lang="cs-CZ" sz="2400" dirty="0" smtClean="0">
              <a:latin typeface="Arial" pitchFamily="34" charset="0"/>
              <a:cs typeface="Arial" pitchFamily="34" charset="0"/>
            </a:endParaRPr>
          </a:p>
          <a:p>
            <a:endParaRPr lang="cs-CZ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Mortalita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AP 4-10% , </a:t>
            </a:r>
            <a:r>
              <a:rPr lang="cs-CZ" sz="2400" dirty="0" err="1" smtClean="0">
                <a:latin typeface="Arial" pitchFamily="34" charset="0"/>
                <a:cs typeface="Arial" pitchFamily="34" charset="0"/>
              </a:rPr>
              <a:t>těžkáAP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30% , </a:t>
            </a:r>
            <a:r>
              <a:rPr lang="cs-CZ" sz="2400" dirty="0" err="1" smtClean="0">
                <a:latin typeface="Arial" pitchFamily="34" charset="0"/>
                <a:cs typeface="Arial" pitchFamily="34" charset="0"/>
              </a:rPr>
              <a:t>kteráse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2,5krát zvyšuje u infekčních komplikací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Diagnostika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2800" b="1" dirty="0">
                <a:latin typeface="Arial" pitchFamily="34" charset="0"/>
                <a:cs typeface="Arial" pitchFamily="34" charset="0"/>
              </a:rPr>
              <a:t>Cílem diagnostiky akutní pankreatitidy je: </a:t>
            </a:r>
            <a:endParaRPr lang="cs-CZ" sz="2800" dirty="0">
              <a:latin typeface="Arial" pitchFamily="34" charset="0"/>
              <a:cs typeface="Arial" pitchFamily="34" charset="0"/>
            </a:endParaRPr>
          </a:p>
          <a:p>
            <a:pPr>
              <a:buClr>
                <a:srgbClr val="FFFF99"/>
              </a:buClr>
              <a:buFontTx/>
              <a:buChar char="•"/>
            </a:pPr>
            <a:r>
              <a:rPr lang="cs-CZ" sz="2800" b="1" dirty="0">
                <a:latin typeface="Arial" pitchFamily="34" charset="0"/>
                <a:cs typeface="Arial" pitchFamily="34" charset="0"/>
              </a:rPr>
              <a:t>co nejrychlejší potvrzení </a:t>
            </a:r>
            <a:r>
              <a:rPr lang="cs-CZ" sz="2800" b="1" dirty="0" smtClean="0">
                <a:latin typeface="Arial" pitchFamily="34" charset="0"/>
                <a:cs typeface="Arial" pitchFamily="34" charset="0"/>
              </a:rPr>
              <a:t>diagnózy (což </a:t>
            </a:r>
            <a:r>
              <a:rPr lang="cs-CZ" sz="2800" b="1" dirty="0">
                <a:latin typeface="Arial" pitchFamily="34" charset="0"/>
                <a:cs typeface="Arial" pitchFamily="34" charset="0"/>
              </a:rPr>
              <a:t>nemusí být vůbec snadné, a to i u nejtěžších případů) </a:t>
            </a:r>
            <a:r>
              <a:rPr lang="cs-CZ" sz="2800" b="1" dirty="0" smtClean="0">
                <a:latin typeface="Arial" pitchFamily="34" charset="0"/>
                <a:cs typeface="Arial" pitchFamily="34" charset="0"/>
              </a:rPr>
              <a:t>dále </a:t>
            </a:r>
            <a:r>
              <a:rPr lang="cs-CZ" sz="2800" b="1" dirty="0">
                <a:latin typeface="Arial" pitchFamily="34" charset="0"/>
                <a:cs typeface="Arial" pitchFamily="34" charset="0"/>
              </a:rPr>
              <a:t>pak stanovení vyvolávající příčiny či etiologického agens( z hlediska praktického je nutné odlišení akutní biliární pankreatitidy) </a:t>
            </a:r>
            <a:r>
              <a:rPr lang="cs-CZ" sz="2800" b="1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cs-CZ" sz="2800" b="1" dirty="0">
                <a:latin typeface="Arial" pitchFamily="34" charset="0"/>
                <a:cs typeface="Arial" pitchFamily="34" charset="0"/>
              </a:rPr>
              <a:t>nakonec stanovení prognózy pacienta.</a:t>
            </a:r>
            <a:r>
              <a:rPr lang="cs-CZ" sz="2800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524000"/>
            <a:ext cx="7772400" cy="4114800"/>
          </a:xfrm>
        </p:spPr>
        <p:txBody>
          <a:bodyPr/>
          <a:lstStyle/>
          <a:p>
            <a:r>
              <a:rPr lang="cs-CZ" dirty="0">
                <a:latin typeface="Arial" pitchFamily="34" charset="0"/>
                <a:cs typeface="Arial" pitchFamily="34" charset="0"/>
              </a:rPr>
              <a:t>Vlastní určení diagnózy akutní pankreatitidy sestává kromě pečlivého klinického vyšetření z </a:t>
            </a:r>
          </a:p>
          <a:p>
            <a:r>
              <a:rPr lang="cs-CZ" dirty="0">
                <a:latin typeface="Arial" pitchFamily="34" charset="0"/>
                <a:cs typeface="Arial" pitchFamily="34" charset="0"/>
              </a:rPr>
              <a:t>1) laboratorní diagnostiky</a:t>
            </a:r>
          </a:p>
          <a:p>
            <a:r>
              <a:rPr lang="cs-CZ" dirty="0">
                <a:latin typeface="Arial" pitchFamily="34" charset="0"/>
                <a:cs typeface="Arial" pitchFamily="34" charset="0"/>
              </a:rPr>
              <a:t>2) celé škály zobrazovacích metod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114800"/>
          </a:xfrm>
        </p:spPr>
        <p:txBody>
          <a:bodyPr/>
          <a:lstStyle/>
          <a:p>
            <a:r>
              <a:rPr lang="cs-CZ" sz="2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1. Laboratorní diagnostika</a:t>
            </a:r>
          </a:p>
          <a:p>
            <a:r>
              <a:rPr lang="cs-CZ" sz="2800" dirty="0">
                <a:latin typeface="Arial" pitchFamily="34" charset="0"/>
                <a:cs typeface="Arial" pitchFamily="34" charset="0"/>
              </a:rPr>
              <a:t>-amylázy v séru a moči/ pankreatické izoenzymy/</a:t>
            </a:r>
          </a:p>
          <a:p>
            <a:r>
              <a:rPr lang="cs-CZ" sz="2800" dirty="0">
                <a:latin typeface="Arial" pitchFamily="34" charset="0"/>
                <a:cs typeface="Arial" pitchFamily="34" charset="0"/>
              </a:rPr>
              <a:t> lipáza v séru</a:t>
            </a:r>
          </a:p>
          <a:p>
            <a:r>
              <a:rPr lang="cs-CZ" sz="2800" dirty="0">
                <a:latin typeface="Arial" pitchFamily="34" charset="0"/>
                <a:cs typeface="Arial" pitchFamily="34" charset="0"/>
              </a:rPr>
              <a:t> KO</a:t>
            </a:r>
          </a:p>
          <a:p>
            <a:r>
              <a:rPr lang="cs-CZ" sz="2800" dirty="0">
                <a:latin typeface="Arial" pitchFamily="34" charset="0"/>
                <a:cs typeface="Arial" pitchFamily="34" charset="0"/>
              </a:rPr>
              <a:t> biochemie</a:t>
            </a:r>
          </a:p>
          <a:p>
            <a:r>
              <a:rPr lang="cs-CZ" sz="2800" dirty="0">
                <a:latin typeface="Arial" pitchFamily="34" charset="0"/>
                <a:cs typeface="Arial" pitchFamily="34" charset="0"/>
              </a:rPr>
              <a:t> ionty, Ca</a:t>
            </a:r>
          </a:p>
          <a:p>
            <a:r>
              <a:rPr lang="cs-CZ" sz="2800" dirty="0">
                <a:latin typeface="Arial" pitchFamily="34" charset="0"/>
                <a:cs typeface="Arial" pitchFamily="34" charset="0"/>
              </a:rPr>
              <a:t> CRP</a:t>
            </a:r>
          </a:p>
          <a:p>
            <a:endParaRPr 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 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914400"/>
            <a:ext cx="7772400" cy="41148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cs-CZ" sz="2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2)Zobrazovací metody: </a:t>
            </a:r>
            <a:endParaRPr lang="cs-CZ" sz="2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</a:pPr>
            <a:r>
              <a:rPr lang="cs-CZ" sz="2800" b="1" dirty="0">
                <a:latin typeface="Arial" pitchFamily="34" charset="0"/>
                <a:cs typeface="Arial" pitchFamily="34" charset="0"/>
              </a:rPr>
              <a:t> </a:t>
            </a:r>
            <a:endParaRPr lang="cs-CZ" sz="28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Clr>
                <a:srgbClr val="FFFF99"/>
              </a:buClr>
              <a:buFontTx/>
              <a:buChar char="•"/>
            </a:pPr>
            <a:r>
              <a:rPr lang="cs-CZ" sz="2800" dirty="0">
                <a:latin typeface="Arial" pitchFamily="34" charset="0"/>
                <a:cs typeface="Arial" pitchFamily="34" charset="0"/>
              </a:rPr>
              <a:t>konvenční rentgenové vyšetření .</a:t>
            </a:r>
          </a:p>
          <a:p>
            <a:pPr>
              <a:lnSpc>
                <a:spcPct val="90000"/>
              </a:lnSpc>
              <a:buClr>
                <a:srgbClr val="FFFF99"/>
              </a:buClr>
              <a:buFontTx/>
              <a:buChar char="•"/>
            </a:pPr>
            <a:r>
              <a:rPr lang="cs-CZ" sz="2800" dirty="0">
                <a:latin typeface="Arial" pitchFamily="34" charset="0"/>
                <a:cs typeface="Arial" pitchFamily="34" charset="0"/>
              </a:rPr>
              <a:t>ultrasonografie břišní.</a:t>
            </a:r>
          </a:p>
          <a:p>
            <a:pPr>
              <a:lnSpc>
                <a:spcPct val="90000"/>
              </a:lnSpc>
              <a:buClr>
                <a:srgbClr val="FFFF99"/>
              </a:buClr>
              <a:buFontTx/>
              <a:buChar char="•"/>
            </a:pPr>
            <a:r>
              <a:rPr lang="cs-CZ" sz="2800" dirty="0">
                <a:latin typeface="Arial" pitchFamily="34" charset="0"/>
                <a:cs typeface="Arial" pitchFamily="34" charset="0"/>
              </a:rPr>
              <a:t>CT ( počítačová tomografie).:</a:t>
            </a:r>
          </a:p>
          <a:p>
            <a:pPr>
              <a:lnSpc>
                <a:spcPct val="90000"/>
              </a:lnSpc>
              <a:buClr>
                <a:srgbClr val="FFFF99"/>
              </a:buClr>
              <a:buFontTx/>
              <a:buChar char="•"/>
            </a:pPr>
            <a:r>
              <a:rPr lang="cs-CZ" sz="2800" dirty="0">
                <a:latin typeface="Arial" pitchFamily="34" charset="0"/>
                <a:cs typeface="Arial" pitchFamily="34" charset="0"/>
              </a:rPr>
              <a:t>ERCP ( endoskopická retrográdní </a:t>
            </a:r>
            <a:r>
              <a:rPr lang="cs-CZ" sz="2800" dirty="0" err="1">
                <a:latin typeface="Arial" pitchFamily="34" charset="0"/>
                <a:cs typeface="Arial" pitchFamily="34" charset="0"/>
              </a:rPr>
              <a:t>cholangiopankreatografie</a:t>
            </a:r>
            <a:r>
              <a:rPr lang="cs-CZ" sz="2800" dirty="0">
                <a:latin typeface="Arial" pitchFamily="34" charset="0"/>
                <a:cs typeface="Arial" pitchFamily="34" charset="0"/>
              </a:rPr>
              <a:t>)</a:t>
            </a:r>
            <a:r>
              <a:rPr lang="cs-CZ" sz="2800" b="1" dirty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lnSpc>
                <a:spcPct val="90000"/>
              </a:lnSpc>
              <a:buClr>
                <a:srgbClr val="FFFF99"/>
              </a:buClr>
              <a:buFontTx/>
              <a:buChar char="•"/>
            </a:pPr>
            <a:endParaRPr lang="cs-CZ" sz="2800" b="1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Clr>
                <a:srgbClr val="FFFF99"/>
              </a:buClr>
            </a:pPr>
            <a:r>
              <a:rPr lang="cs-CZ" sz="2800" dirty="0">
                <a:latin typeface="Arial" pitchFamily="34" charset="0"/>
                <a:cs typeface="Arial" pitchFamily="34" charset="0"/>
              </a:rPr>
              <a:t>V běžné klinické praxi slouží pro stanovení prognózy a závažnosti onemocnění především hladina CRP- kdy jako kritickou hladinu se považuje hodnota 120mg/l za 48 hodin.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772400" cy="1143000"/>
          </a:xfrm>
        </p:spPr>
        <p:txBody>
          <a:bodyPr/>
          <a:lstStyle/>
          <a:p>
            <a:r>
              <a:rPr lang="cs-CZ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Terapie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1148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cs-CZ" sz="2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Konzervativní terapie</a:t>
            </a:r>
            <a:endParaRPr lang="cs-CZ" sz="2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Clr>
                <a:srgbClr val="FFFF99"/>
              </a:buClr>
              <a:buFontTx/>
              <a:buChar char="•"/>
            </a:pPr>
            <a:r>
              <a:rPr lang="cs-CZ" sz="2800" dirty="0">
                <a:latin typeface="Arial" pitchFamily="34" charset="0"/>
                <a:cs typeface="Arial" pitchFamily="34" charset="0"/>
              </a:rPr>
              <a:t>vyloučení příjmu potravy </a:t>
            </a:r>
            <a:r>
              <a:rPr lang="cs-CZ" sz="2800" dirty="0" err="1">
                <a:latin typeface="Arial" pitchFamily="34" charset="0"/>
                <a:cs typeface="Arial" pitchFamily="34" charset="0"/>
              </a:rPr>
              <a:t>p.o</a:t>
            </a:r>
            <a:r>
              <a:rPr lang="cs-CZ" sz="2800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lnSpc>
                <a:spcPct val="90000"/>
              </a:lnSpc>
              <a:buClr>
                <a:srgbClr val="FFFF99"/>
              </a:buClr>
              <a:buFontTx/>
              <a:buChar char="•"/>
            </a:pPr>
            <a:r>
              <a:rPr lang="cs-CZ" sz="2800" dirty="0">
                <a:latin typeface="Arial" pitchFamily="34" charset="0"/>
                <a:cs typeface="Arial" pitchFamily="34" charset="0"/>
              </a:rPr>
              <a:t>monitorování tepové frekvence, TK a teploty</a:t>
            </a:r>
          </a:p>
          <a:p>
            <a:pPr>
              <a:lnSpc>
                <a:spcPct val="90000"/>
              </a:lnSpc>
              <a:buClr>
                <a:srgbClr val="FFFF99"/>
              </a:buClr>
              <a:buFontTx/>
              <a:buChar char="•"/>
            </a:pPr>
            <a:r>
              <a:rPr lang="cs-CZ" sz="2800" dirty="0">
                <a:latin typeface="Arial" pitchFamily="34" charset="0"/>
                <a:cs typeface="Arial" pitchFamily="34" charset="0"/>
              </a:rPr>
              <a:t>zavedení centrálního žilního </a:t>
            </a:r>
            <a:r>
              <a:rPr lang="cs-CZ" sz="2800" dirty="0" err="1">
                <a:latin typeface="Arial" pitchFamily="34" charset="0"/>
                <a:cs typeface="Arial" pitchFamily="34" charset="0"/>
              </a:rPr>
              <a:t>katetru</a:t>
            </a:r>
            <a:endParaRPr lang="cs-CZ" sz="28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Clr>
                <a:srgbClr val="FFFF99"/>
              </a:buClr>
              <a:buFontTx/>
              <a:buChar char="•"/>
            </a:pPr>
            <a:r>
              <a:rPr lang="cs-CZ" sz="2800" dirty="0">
                <a:latin typeface="Arial" pitchFamily="34" charset="0"/>
                <a:cs typeface="Arial" pitchFamily="34" charset="0"/>
              </a:rPr>
              <a:t>zavedení močového </a:t>
            </a:r>
            <a:r>
              <a:rPr lang="cs-CZ" sz="2800" dirty="0" err="1">
                <a:latin typeface="Arial" pitchFamily="34" charset="0"/>
                <a:cs typeface="Arial" pitchFamily="34" charset="0"/>
              </a:rPr>
              <a:t>katetru</a:t>
            </a:r>
            <a:r>
              <a:rPr lang="cs-CZ" sz="2800" dirty="0">
                <a:latin typeface="Arial" pitchFamily="34" charset="0"/>
                <a:cs typeface="Arial" pitchFamily="34" charset="0"/>
              </a:rPr>
              <a:t> k monitoraci diurézy</a:t>
            </a:r>
          </a:p>
          <a:p>
            <a:pPr>
              <a:lnSpc>
                <a:spcPct val="90000"/>
              </a:lnSpc>
              <a:buClr>
                <a:srgbClr val="FFFF99"/>
              </a:buClr>
              <a:buFontTx/>
              <a:buChar char="•"/>
            </a:pPr>
            <a:r>
              <a:rPr lang="cs-CZ" sz="2800" dirty="0">
                <a:latin typeface="Arial" pitchFamily="34" charset="0"/>
                <a:cs typeface="Arial" pitchFamily="34" charset="0"/>
              </a:rPr>
              <a:t>infusní terapie (krystaloidy, albumin, krevní deriváty dle aktuálního vývoje ) za kontroly centr. žilního tlaku ( více než 3 l tekutiny/den). </a:t>
            </a:r>
          </a:p>
          <a:p>
            <a:pPr>
              <a:lnSpc>
                <a:spcPct val="90000"/>
              </a:lnSpc>
              <a:buClr>
                <a:srgbClr val="FFFF99"/>
              </a:buClr>
              <a:buFontTx/>
              <a:buChar char="•"/>
            </a:pPr>
            <a:r>
              <a:rPr lang="cs-CZ" sz="2800" dirty="0">
                <a:latin typeface="Arial" pitchFamily="34" charset="0"/>
                <a:cs typeface="Arial" pitchFamily="34" charset="0"/>
              </a:rPr>
              <a:t>tlumení bolesti ( </a:t>
            </a:r>
            <a:r>
              <a:rPr lang="cs-CZ" sz="2800" dirty="0" err="1">
                <a:latin typeface="Arial" pitchFamily="34" charset="0"/>
                <a:cs typeface="Arial" pitchFamily="34" charset="0"/>
              </a:rPr>
              <a:t>tramadol</a:t>
            </a:r>
            <a:r>
              <a:rPr lang="cs-CZ" sz="2800" dirty="0">
                <a:latin typeface="Arial" pitchFamily="34" charset="0"/>
                <a:cs typeface="Arial" pitchFamily="34" charset="0"/>
              </a:rPr>
              <a:t>, ), spasmolytika nevhodná</a:t>
            </a:r>
          </a:p>
          <a:p>
            <a:pPr>
              <a:lnSpc>
                <a:spcPct val="90000"/>
              </a:lnSpc>
              <a:buClr>
                <a:srgbClr val="FFFF99"/>
              </a:buClr>
              <a:buFontTx/>
              <a:buChar char="•"/>
            </a:pPr>
            <a:r>
              <a:rPr lang="cs-CZ" sz="2800" dirty="0">
                <a:latin typeface="Arial" pitchFamily="34" charset="0"/>
                <a:cs typeface="Arial" pitchFamily="34" charset="0"/>
              </a:rPr>
              <a:t>parenterální výživa</a:t>
            </a:r>
            <a:r>
              <a:rPr lang="cs-CZ" sz="2800" b="1" dirty="0">
                <a:latin typeface="Arial" pitchFamily="34" charset="0"/>
                <a:cs typeface="Arial" pitchFamily="34" charset="0"/>
              </a:rPr>
              <a:t>.</a:t>
            </a:r>
            <a:endParaRPr lang="cs-CZ" sz="28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</a:pPr>
            <a:endParaRPr 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Obdélník 3"/>
          <p:cNvSpPr/>
          <p:nvPr/>
        </p:nvSpPr>
        <p:spPr>
          <a:xfrm>
            <a:off x="500034" y="214290"/>
            <a:ext cx="8286808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/>
          </a:p>
          <a:p>
            <a:endParaRPr lang="cs-CZ" dirty="0" smtClean="0"/>
          </a:p>
          <a:p>
            <a:pPr algn="ctr"/>
            <a:r>
              <a:rPr lang="cs-CZ" sz="3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Zásady léčby AP</a:t>
            </a:r>
          </a:p>
          <a:p>
            <a:endParaRPr lang="cs-CZ" dirty="0" smtClean="0"/>
          </a:p>
          <a:p>
            <a:pPr algn="ctr"/>
            <a:r>
              <a:rPr lang="cs-CZ" sz="2400" dirty="0" err="1" smtClean="0">
                <a:latin typeface="Arial" pitchFamily="34" charset="0"/>
                <a:cs typeface="Arial" pitchFamily="34" charset="0"/>
              </a:rPr>
              <a:t>Monitorovanélůžko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( </a:t>
            </a:r>
            <a:r>
              <a:rPr lang="cs-CZ" sz="2400" dirty="0" err="1" smtClean="0">
                <a:latin typeface="Arial" pitchFamily="34" charset="0"/>
                <a:cs typeface="Arial" pitchFamily="34" charset="0"/>
              </a:rPr>
              <a:t>sledovánívitálníf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.) </a:t>
            </a:r>
          </a:p>
          <a:p>
            <a:pPr algn="ctr"/>
            <a:r>
              <a:rPr lang="cs-CZ" sz="2400" dirty="0" err="1" smtClean="0">
                <a:latin typeface="Arial" pitchFamily="34" charset="0"/>
                <a:cs typeface="Arial" pitchFamily="34" charset="0"/>
              </a:rPr>
              <a:t>Agresivníiontováa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dirty="0" err="1" smtClean="0">
                <a:latin typeface="Arial" pitchFamily="34" charset="0"/>
                <a:cs typeface="Arial" pitchFamily="34" charset="0"/>
              </a:rPr>
              <a:t>objemováresuscitace</a:t>
            </a:r>
            <a:endParaRPr lang="cs-CZ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cs-CZ" sz="2400" dirty="0" smtClean="0">
                <a:latin typeface="Arial" pitchFamily="34" charset="0"/>
                <a:cs typeface="Arial" pitchFamily="34" charset="0"/>
              </a:rPr>
              <a:t>Nic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per os,NGS, </a:t>
            </a:r>
            <a:r>
              <a:rPr lang="cs-CZ" sz="2400" dirty="0" err="1" smtClean="0">
                <a:latin typeface="Arial" pitchFamily="34" charset="0"/>
                <a:cs typeface="Arial" pitchFamily="34" charset="0"/>
              </a:rPr>
              <a:t>Antisekrečníléčba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cs-CZ" sz="2400" dirty="0" smtClean="0">
                <a:latin typeface="Arial" pitchFamily="34" charset="0"/>
                <a:cs typeface="Arial" pitchFamily="34" charset="0"/>
              </a:rPr>
              <a:t>Léčba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bolesti </a:t>
            </a:r>
          </a:p>
          <a:p>
            <a:pPr algn="ctr"/>
            <a:r>
              <a:rPr lang="cs-CZ" sz="2400" dirty="0" err="1" smtClean="0">
                <a:latin typeface="Arial" pitchFamily="34" charset="0"/>
                <a:cs typeface="Arial" pitchFamily="34" charset="0"/>
              </a:rPr>
              <a:t>Časnáenterální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+</a:t>
            </a:r>
            <a:r>
              <a:rPr lang="cs-CZ" sz="2400" dirty="0" err="1" smtClean="0">
                <a:latin typeface="Arial" pitchFamily="34" charset="0"/>
                <a:cs typeface="Arial" pitchFamily="34" charset="0"/>
              </a:rPr>
              <a:t>Úplnáparenterálnívýživa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cs-CZ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cs-CZ" sz="2400" dirty="0" smtClean="0">
                <a:latin typeface="Arial" pitchFamily="34" charset="0"/>
                <a:cs typeface="Arial" pitchFamily="34" charset="0"/>
              </a:rPr>
              <a:t>NSA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, léčba </a:t>
            </a:r>
            <a:r>
              <a:rPr lang="cs-CZ" sz="2400" dirty="0" err="1" smtClean="0">
                <a:latin typeface="Arial" pitchFamily="34" charset="0"/>
                <a:cs typeface="Arial" pitchFamily="34" charset="0"/>
              </a:rPr>
              <a:t>prokoagulačníhostavu</a:t>
            </a:r>
            <a:endParaRPr lang="cs-CZ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cs-CZ" sz="2400" dirty="0" smtClean="0">
                <a:latin typeface="Arial" pitchFamily="34" charset="0"/>
                <a:cs typeface="Arial" pitchFamily="34" charset="0"/>
              </a:rPr>
              <a:t>Náhrada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vitálních </a:t>
            </a:r>
            <a:r>
              <a:rPr lang="cs-CZ" sz="2400" dirty="0" err="1" smtClean="0">
                <a:latin typeface="Arial" pitchFamily="34" charset="0"/>
                <a:cs typeface="Arial" pitchFamily="34" charset="0"/>
              </a:rPr>
              <a:t>funkcíÚPV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, CVVH ,</a:t>
            </a:r>
          </a:p>
          <a:p>
            <a:pPr algn="ctr"/>
            <a:r>
              <a:rPr lang="cs-CZ" sz="2400" dirty="0" smtClean="0">
                <a:latin typeface="Arial" pitchFamily="34" charset="0"/>
                <a:cs typeface="Arial" pitchFamily="34" charset="0"/>
              </a:rPr>
              <a:t>ERCP-</a:t>
            </a:r>
            <a:r>
              <a:rPr lang="cs-CZ" sz="2400" dirty="0" err="1" smtClean="0">
                <a:latin typeface="Arial" pitchFamily="34" charset="0"/>
                <a:cs typeface="Arial" pitchFamily="34" charset="0"/>
              </a:rPr>
              <a:t>biliárnípankreatitida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EPT </a:t>
            </a:r>
          </a:p>
          <a:p>
            <a:pPr algn="ctr"/>
            <a:r>
              <a:rPr lang="cs-CZ" sz="2400" dirty="0" smtClean="0">
                <a:latin typeface="Arial" pitchFamily="34" charset="0"/>
                <a:cs typeface="Arial" pitchFamily="34" charset="0"/>
              </a:rPr>
              <a:t>ATB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léčba + </a:t>
            </a:r>
            <a:r>
              <a:rPr lang="cs-CZ" sz="2400" dirty="0" err="1" smtClean="0">
                <a:latin typeface="Arial" pitchFamily="34" charset="0"/>
                <a:cs typeface="Arial" pitchFamily="34" charset="0"/>
              </a:rPr>
              <a:t>léčba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infekčních komplikací</a:t>
            </a:r>
          </a:p>
          <a:p>
            <a:pPr algn="ctr"/>
            <a:r>
              <a:rPr lang="cs-CZ" sz="2400" dirty="0" err="1" smtClean="0">
                <a:latin typeface="Arial" pitchFamily="34" charset="0"/>
                <a:cs typeface="Arial" pitchFamily="34" charset="0"/>
              </a:rPr>
              <a:t>Chirurgickáléčba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cs-CZ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Obdélník 3"/>
          <p:cNvSpPr/>
          <p:nvPr/>
        </p:nvSpPr>
        <p:spPr>
          <a:xfrm>
            <a:off x="500034" y="214290"/>
            <a:ext cx="8286808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/>
          </a:p>
          <a:p>
            <a:endParaRPr lang="cs-CZ" b="1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cs-CZ" sz="3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Agresivní iontová a </a:t>
            </a:r>
            <a:r>
              <a:rPr lang="cs-CZ" sz="32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objemováresuscitace</a:t>
            </a:r>
            <a:endParaRPr lang="cs-CZ" sz="3200" b="1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endParaRPr lang="cs-CZ" sz="3200" dirty="0" smtClean="0"/>
          </a:p>
          <a:p>
            <a:r>
              <a:rPr lang="cs-CZ" sz="2400" dirty="0" err="1" smtClean="0">
                <a:latin typeface="Arial" pitchFamily="34" charset="0"/>
                <a:cs typeface="Arial" pitchFamily="34" charset="0"/>
              </a:rPr>
              <a:t>Infuzníléčba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–krystaloidy zabrání </a:t>
            </a:r>
            <a:r>
              <a:rPr lang="cs-CZ" sz="2400" dirty="0" err="1" smtClean="0">
                <a:latin typeface="Arial" pitchFamily="34" charset="0"/>
                <a:cs typeface="Arial" pitchFamily="34" charset="0"/>
              </a:rPr>
              <a:t>systemovému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zhroucení mikrocirkulace a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přechodu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do MODS</a:t>
            </a:r>
          </a:p>
          <a:p>
            <a:endParaRPr lang="cs-CZ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•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Denní dávka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iontových roztoku je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individuální podle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reakce nemocného,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doporučené postupy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jen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orientační charakter</a:t>
            </a:r>
          </a:p>
          <a:p>
            <a:endParaRPr lang="cs-CZ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Vysoký obrat tekutin –příjem až10-20 l </a:t>
            </a:r>
          </a:p>
          <a:p>
            <a:endParaRPr lang="pl-PL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pl-PL" sz="2400" dirty="0" smtClean="0">
                <a:latin typeface="Arial" pitchFamily="34" charset="0"/>
                <a:cs typeface="Arial" pitchFamily="34" charset="0"/>
              </a:rPr>
              <a:t>Může </a:t>
            </a:r>
            <a:r>
              <a:rPr lang="pl-PL" sz="2400" dirty="0" smtClean="0">
                <a:latin typeface="Arial" pitchFamily="34" charset="0"/>
                <a:cs typeface="Arial" pitchFamily="34" charset="0"/>
              </a:rPr>
              <a:t>dojít k akumulaci 6-12 l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500034" y="214290"/>
            <a:ext cx="8286808" cy="7325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/>
          </a:p>
          <a:p>
            <a:endParaRPr lang="cs-CZ" dirty="0" smtClean="0"/>
          </a:p>
          <a:p>
            <a:pPr algn="ctr"/>
            <a:r>
              <a:rPr lang="cs-CZ" sz="3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Časná </a:t>
            </a:r>
            <a:r>
              <a:rPr lang="cs-CZ" sz="32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enteráln</a:t>
            </a:r>
            <a:r>
              <a:rPr lang="cs-CZ" sz="3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32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ívýživa</a:t>
            </a:r>
            <a:r>
              <a:rPr lang="cs-CZ" sz="3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cs-CZ" sz="3200" b="1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endParaRPr lang="cs-CZ" dirty="0" smtClean="0"/>
          </a:p>
          <a:p>
            <a:r>
              <a:rPr lang="cs-CZ" dirty="0" smtClean="0"/>
              <a:t>•</a:t>
            </a:r>
            <a:r>
              <a:rPr lang="cs-CZ" sz="2400" dirty="0" err="1" smtClean="0">
                <a:latin typeface="Arial" pitchFamily="34" charset="0"/>
                <a:cs typeface="Arial" pitchFamily="34" charset="0"/>
              </a:rPr>
              <a:t>Nazojejunální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výživa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za </a:t>
            </a:r>
            <a:r>
              <a:rPr lang="cs-CZ" sz="2400" dirty="0" err="1" smtClean="0">
                <a:latin typeface="Arial" pitchFamily="34" charset="0"/>
                <a:cs typeface="Arial" pitchFamily="34" charset="0"/>
              </a:rPr>
              <a:t>duodenojejunální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ohbí</a:t>
            </a:r>
          </a:p>
          <a:p>
            <a:endParaRPr lang="cs-CZ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•Vláknina a </a:t>
            </a:r>
            <a:r>
              <a:rPr lang="cs-CZ" sz="2400" dirty="0" err="1" smtClean="0">
                <a:latin typeface="Arial" pitchFamily="34" charset="0"/>
                <a:cs typeface="Arial" pitchFamily="34" charset="0"/>
              </a:rPr>
              <a:t>probiotika</a:t>
            </a:r>
            <a:endParaRPr lang="cs-CZ" sz="2400" dirty="0" smtClean="0">
              <a:latin typeface="Arial" pitchFamily="34" charset="0"/>
              <a:cs typeface="Arial" pitchFamily="34" charset="0"/>
            </a:endParaRPr>
          </a:p>
          <a:p>
            <a:endParaRPr lang="cs-CZ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•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Udržení funkční i anatomické </a:t>
            </a:r>
            <a:r>
              <a:rPr lang="cs-CZ" sz="2400" dirty="0" err="1" smtClean="0">
                <a:latin typeface="Arial" pitchFamily="34" charset="0"/>
                <a:cs typeface="Arial" pitchFamily="34" charset="0"/>
              </a:rPr>
              <a:t>intergrity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GIT </a:t>
            </a:r>
          </a:p>
          <a:p>
            <a:endParaRPr lang="cs-CZ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•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Snížení rizika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translokace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bakterií</a:t>
            </a:r>
          </a:p>
          <a:p>
            <a:endParaRPr lang="cs-CZ" sz="2400" dirty="0" smtClean="0">
              <a:latin typeface="Arial" pitchFamily="34" charset="0"/>
              <a:cs typeface="Arial" pitchFamily="34" charset="0"/>
            </a:endParaRPr>
          </a:p>
          <a:p>
            <a:endParaRPr lang="cs-CZ" sz="2400" dirty="0" smtClean="0">
              <a:latin typeface="Arial" pitchFamily="34" charset="0"/>
              <a:cs typeface="Arial" pitchFamily="34" charset="0"/>
            </a:endParaRPr>
          </a:p>
          <a:p>
            <a:endParaRPr lang="cs-CZ" sz="2400" dirty="0" smtClean="0">
              <a:latin typeface="Arial" pitchFamily="34" charset="0"/>
              <a:cs typeface="Arial" pitchFamily="34" charset="0"/>
            </a:endParaRPr>
          </a:p>
          <a:p>
            <a:endParaRPr lang="cs-CZ" sz="2400" dirty="0" smtClean="0">
              <a:latin typeface="Arial" pitchFamily="34" charset="0"/>
              <a:cs typeface="Arial" pitchFamily="34" charset="0"/>
            </a:endParaRPr>
          </a:p>
          <a:p>
            <a:endParaRPr lang="cs-CZ" sz="2400" dirty="0" smtClean="0">
              <a:latin typeface="Arial" pitchFamily="34" charset="0"/>
              <a:cs typeface="Arial" pitchFamily="34" charset="0"/>
            </a:endParaRPr>
          </a:p>
          <a:p>
            <a:endParaRPr lang="cs-CZ" sz="2400" dirty="0" smtClean="0">
              <a:latin typeface="Arial" pitchFamily="34" charset="0"/>
              <a:cs typeface="Arial" pitchFamily="34" charset="0"/>
            </a:endParaRPr>
          </a:p>
          <a:p>
            <a:endParaRPr lang="cs-CZ" sz="2400" dirty="0" smtClean="0">
              <a:latin typeface="Arial" pitchFamily="34" charset="0"/>
              <a:cs typeface="Arial" pitchFamily="34" charset="0"/>
            </a:endParaRPr>
          </a:p>
          <a:p>
            <a:endParaRPr lang="cs-CZ" sz="2400" dirty="0" smtClean="0">
              <a:latin typeface="Arial" pitchFamily="34" charset="0"/>
              <a:cs typeface="Arial" pitchFamily="34" charset="0"/>
            </a:endParaRPr>
          </a:p>
          <a:p>
            <a:endParaRPr lang="cs-CZ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214282" y="357166"/>
            <a:ext cx="8429684" cy="80329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/>
          </a:p>
          <a:p>
            <a:endParaRPr lang="cs-CZ" sz="3200" b="1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pt-BR" sz="3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Algoritmus léčby a dg AP</a:t>
            </a:r>
          </a:p>
          <a:p>
            <a:endParaRPr lang="cs-CZ" dirty="0" smtClean="0"/>
          </a:p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•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1. Bolest břicha s podezřením na AP-</a:t>
            </a:r>
            <a:r>
              <a:rPr lang="cs-CZ" sz="2000" dirty="0" err="1" smtClean="0">
                <a:latin typeface="Arial" pitchFamily="34" charset="0"/>
                <a:cs typeface="Arial" pitchFamily="34" charset="0"/>
              </a:rPr>
              <a:t>iv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. kanyly a 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laboratorní   </a:t>
            </a:r>
          </a:p>
          <a:p>
            <a:r>
              <a:rPr lang="cs-CZ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 vyšetření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, infuze krystaloidu( RF, H1/1 1000 ml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endParaRPr lang="cs-CZ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cs-CZ" sz="2000" dirty="0" smtClean="0">
                <a:latin typeface="Arial" pitchFamily="34" charset="0"/>
                <a:cs typeface="Arial" pitchFamily="34" charset="0"/>
              </a:rPr>
              <a:t>•2. Typický obraz AP-elevace amyláz ad 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příjem + 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infuze 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cs-CZ" sz="2000" dirty="0" smtClean="0">
                <a:latin typeface="Arial" pitchFamily="34" charset="0"/>
                <a:cs typeface="Arial" pitchFamily="34" charset="0"/>
              </a:rPr>
            </a:br>
            <a:r>
              <a:rPr lang="cs-CZ" sz="2000" dirty="0" smtClean="0">
                <a:latin typeface="Arial" pitchFamily="34" charset="0"/>
                <a:cs typeface="Arial" pitchFamily="34" charset="0"/>
              </a:rPr>
              <a:t> 3-5 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/L za 3-5 za 5 hod 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individuální </a:t>
            </a:r>
          </a:p>
          <a:p>
            <a:endParaRPr lang="cs-CZ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cs-CZ" sz="2000" dirty="0" smtClean="0">
                <a:latin typeface="Arial" pitchFamily="34" charset="0"/>
                <a:cs typeface="Arial" pitchFamily="34" charset="0"/>
              </a:rPr>
              <a:t>•</a:t>
            </a:r>
            <a:r>
              <a:rPr lang="cs-CZ" sz="2000" dirty="0" err="1" smtClean="0">
                <a:latin typeface="Arial" pitchFamily="34" charset="0"/>
                <a:cs typeface="Arial" pitchFamily="34" charset="0"/>
              </a:rPr>
              <a:t>diuresa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 minimálně1-1,5 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ml/kg /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hod</a:t>
            </a:r>
          </a:p>
          <a:p>
            <a:r>
              <a:rPr lang="cs-CZ" sz="2000" dirty="0" smtClean="0"/>
              <a:t>• všichni </a:t>
            </a:r>
            <a:r>
              <a:rPr lang="cs-CZ" sz="2000" dirty="0" smtClean="0"/>
              <a:t>pac.,u </a:t>
            </a:r>
            <a:r>
              <a:rPr lang="cs-CZ" sz="2000" dirty="0" smtClean="0"/>
              <a:t>nichž se nepřepokládá plný perorální příjem </a:t>
            </a:r>
            <a:r>
              <a:rPr lang="cs-CZ" sz="2000" dirty="0" smtClean="0"/>
              <a:t>do 3 </a:t>
            </a:r>
            <a:r>
              <a:rPr lang="cs-CZ" sz="2000" dirty="0" smtClean="0"/>
              <a:t>dnů by </a:t>
            </a:r>
            <a:r>
              <a:rPr lang="cs-CZ" sz="2000" dirty="0" smtClean="0"/>
              <a:t>měli EV. </a:t>
            </a:r>
          </a:p>
          <a:p>
            <a:r>
              <a:rPr lang="cs-CZ" sz="2000" dirty="0" smtClean="0"/>
              <a:t>•Zahájit u </a:t>
            </a:r>
            <a:r>
              <a:rPr lang="cs-CZ" sz="2000" dirty="0" err="1" smtClean="0"/>
              <a:t>hemody</a:t>
            </a:r>
            <a:r>
              <a:rPr lang="cs-CZ" sz="2000" dirty="0" smtClean="0"/>
              <a:t>. stabilních </a:t>
            </a:r>
            <a:r>
              <a:rPr lang="cs-CZ" sz="2000" dirty="0" smtClean="0"/>
              <a:t>pac. časnou </a:t>
            </a:r>
            <a:r>
              <a:rPr lang="cs-CZ" sz="2000" dirty="0" smtClean="0"/>
              <a:t>EV</a:t>
            </a:r>
            <a:endParaRPr lang="cs-CZ" sz="2000" dirty="0" smtClean="0"/>
          </a:p>
          <a:p>
            <a:r>
              <a:rPr lang="cs-CZ" sz="2000" dirty="0" smtClean="0"/>
              <a:t>Iniciální fáze: </a:t>
            </a:r>
            <a:r>
              <a:rPr lang="cs-CZ" sz="2000" dirty="0" smtClean="0"/>
              <a:t>20-25 </a:t>
            </a:r>
            <a:r>
              <a:rPr lang="cs-CZ" sz="2000" dirty="0" err="1" smtClean="0"/>
              <a:t>kcal</a:t>
            </a:r>
            <a:r>
              <a:rPr lang="cs-CZ" sz="2000" dirty="0" smtClean="0"/>
              <a:t>/kg/den </a:t>
            </a:r>
          </a:p>
          <a:p>
            <a:r>
              <a:rPr lang="cs-CZ" sz="2000" dirty="0" err="1" smtClean="0"/>
              <a:t>Anabolickáf</a:t>
            </a:r>
            <a:r>
              <a:rPr lang="cs-CZ" sz="2000" dirty="0" smtClean="0"/>
              <a:t>. 25-30 </a:t>
            </a:r>
            <a:r>
              <a:rPr lang="cs-CZ" sz="2000" dirty="0" err="1" smtClean="0"/>
              <a:t>kcal</a:t>
            </a:r>
            <a:r>
              <a:rPr lang="cs-CZ" sz="2000" dirty="0" smtClean="0"/>
              <a:t>/kg/den</a:t>
            </a:r>
          </a:p>
          <a:p>
            <a:r>
              <a:rPr lang="cs-CZ" sz="2000" dirty="0" smtClean="0"/>
              <a:t>Vyhnout </a:t>
            </a:r>
            <a:r>
              <a:rPr lang="cs-CZ" sz="2000" dirty="0" smtClean="0"/>
              <a:t>se </a:t>
            </a:r>
            <a:r>
              <a:rPr lang="cs-CZ" sz="2000" dirty="0" smtClean="0"/>
              <a:t>přídatné PV </a:t>
            </a:r>
            <a:r>
              <a:rPr lang="cs-CZ" sz="2000" dirty="0" smtClean="0"/>
              <a:t>u pac. ,</a:t>
            </a:r>
            <a:r>
              <a:rPr lang="cs-CZ" sz="2000" dirty="0" err="1" smtClean="0"/>
              <a:t>kt</a:t>
            </a:r>
            <a:r>
              <a:rPr lang="cs-CZ" sz="2000" dirty="0" smtClean="0"/>
              <a:t>. t</a:t>
            </a:r>
            <a:r>
              <a:rPr lang="cs-CZ" sz="2000" dirty="0" smtClean="0"/>
              <a:t>olerují EV </a:t>
            </a:r>
            <a:r>
              <a:rPr lang="cs-CZ" sz="2000" dirty="0" smtClean="0"/>
              <a:t>a mohou být živeni cílovými </a:t>
            </a:r>
            <a:r>
              <a:rPr lang="cs-CZ" sz="2000" dirty="0" smtClean="0"/>
              <a:t>hodnotami</a:t>
            </a:r>
            <a:endParaRPr lang="cs-CZ" sz="2000" dirty="0" smtClean="0">
              <a:latin typeface="Arial" pitchFamily="34" charset="0"/>
              <a:cs typeface="Arial" pitchFamily="34" charset="0"/>
            </a:endParaRPr>
          </a:p>
          <a:p>
            <a:endParaRPr lang="cs-CZ" sz="2000" dirty="0" smtClean="0">
              <a:latin typeface="Arial" pitchFamily="34" charset="0"/>
              <a:cs typeface="Arial" pitchFamily="34" charset="0"/>
            </a:endParaRPr>
          </a:p>
          <a:p>
            <a:endParaRPr lang="cs-CZ" sz="2000" dirty="0" smtClean="0">
              <a:latin typeface="Arial" pitchFamily="34" charset="0"/>
              <a:cs typeface="Arial" pitchFamily="34" charset="0"/>
            </a:endParaRPr>
          </a:p>
          <a:p>
            <a:endParaRPr lang="cs-CZ" sz="2000" dirty="0" smtClean="0">
              <a:latin typeface="Arial" pitchFamily="34" charset="0"/>
              <a:cs typeface="Arial" pitchFamily="34" charset="0"/>
            </a:endParaRPr>
          </a:p>
          <a:p>
            <a:endParaRPr lang="cs-CZ" sz="2400" dirty="0" smtClean="0">
              <a:latin typeface="Arial" pitchFamily="34" charset="0"/>
              <a:cs typeface="Arial" pitchFamily="34" charset="0"/>
            </a:endParaRPr>
          </a:p>
          <a:p>
            <a:endParaRPr lang="cs-CZ" sz="2400" dirty="0" smtClean="0">
              <a:latin typeface="Arial" pitchFamily="34" charset="0"/>
              <a:cs typeface="Arial" pitchFamily="34" charset="0"/>
            </a:endParaRPr>
          </a:p>
          <a:p>
            <a:endParaRPr lang="cs-CZ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/>
          </a:p>
          <a:p>
            <a:endParaRPr lang="cs-CZ" dirty="0" smtClean="0"/>
          </a:p>
          <a:p>
            <a:pPr algn="ctr"/>
            <a:r>
              <a:rPr lang="cs-CZ" sz="2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Těžká akutní pankreatitis </a:t>
            </a:r>
            <a:endParaRPr lang="cs-CZ" sz="2800" b="1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endParaRPr lang="cs-CZ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cs-CZ" dirty="0" smtClean="0">
                <a:latin typeface="Arial" pitchFamily="34" charset="0"/>
                <a:cs typeface="Arial" pitchFamily="34" charset="0"/>
              </a:rPr>
              <a:t>•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Enterální výživa 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je indikovaná,pokud je to možné. </a:t>
            </a:r>
          </a:p>
          <a:p>
            <a:pPr algn="ctr"/>
            <a:r>
              <a:rPr lang="cs-CZ" sz="2000" dirty="0" smtClean="0">
                <a:latin typeface="Arial" pitchFamily="34" charset="0"/>
                <a:cs typeface="Arial" pitchFamily="34" charset="0"/>
              </a:rPr>
              <a:t>•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Enterální výživa má být 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doplněna s PV </a:t>
            </a:r>
          </a:p>
          <a:p>
            <a:pPr algn="ctr"/>
            <a:r>
              <a:rPr lang="cs-CZ" sz="2000" dirty="0" smtClean="0">
                <a:latin typeface="Arial" pitchFamily="34" charset="0"/>
                <a:cs typeface="Arial" pitchFamily="34" charset="0"/>
              </a:rPr>
              <a:t>•</a:t>
            </a:r>
            <a:r>
              <a:rPr lang="cs-CZ" sz="2000" dirty="0" err="1" smtClean="0">
                <a:latin typeface="Arial" pitchFamily="34" charset="0"/>
                <a:cs typeface="Arial" pitchFamily="34" charset="0"/>
              </a:rPr>
              <a:t>Sondová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 výživa možná u 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většiny AP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, ale 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může být 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nutná parenterální </a:t>
            </a:r>
            <a:r>
              <a:rPr lang="cs-CZ" sz="2000" dirty="0" err="1" smtClean="0">
                <a:latin typeface="Arial" pitchFamily="34" charset="0"/>
                <a:cs typeface="Arial" pitchFamily="34" charset="0"/>
              </a:rPr>
              <a:t>suplementace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 </a:t>
            </a:r>
            <a:endParaRPr lang="cs-CZ" sz="20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fr-FR" sz="2000" dirty="0" smtClean="0">
                <a:latin typeface="Arial" pitchFamily="34" charset="0"/>
                <a:cs typeface="Arial" pitchFamily="34" charset="0"/>
              </a:rPr>
              <a:t>•Peptidovéformule mohou být užity. 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 </a:t>
            </a:r>
            <a:endParaRPr lang="fr-FR" sz="20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cs-CZ" sz="2000" dirty="0" smtClean="0">
                <a:latin typeface="Arial" pitchFamily="34" charset="0"/>
                <a:cs typeface="Arial" pitchFamily="34" charset="0"/>
              </a:rPr>
              <a:t>•</a:t>
            </a:r>
            <a:r>
              <a:rPr lang="cs-CZ" sz="2000" dirty="0" err="1" smtClean="0">
                <a:latin typeface="Arial" pitchFamily="34" charset="0"/>
                <a:cs typeface="Arial" pitchFamily="34" charset="0"/>
              </a:rPr>
              <a:t>Standartní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 formule 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mohou být vyzkoušeny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, jsou-li tolerovány.</a:t>
            </a:r>
          </a:p>
          <a:p>
            <a:endParaRPr lang="cs-CZ" i="1" dirty="0" smtClean="0">
              <a:latin typeface="Arial" pitchFamily="34" charset="0"/>
              <a:cs typeface="Arial" pitchFamily="34" charset="0"/>
            </a:endParaRPr>
          </a:p>
          <a:p>
            <a:endParaRPr lang="cs-CZ" dirty="0" smtClean="0">
              <a:latin typeface="Arial" pitchFamily="34" charset="0"/>
              <a:cs typeface="Arial" pitchFamily="34" charset="0"/>
            </a:endParaRPr>
          </a:p>
          <a:p>
            <a:endParaRPr lang="cs-CZ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cs-CZ" sz="2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Výživa u </a:t>
            </a:r>
            <a:r>
              <a:rPr lang="cs-CZ" sz="2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akutní a mírné pankreatitidy</a:t>
            </a:r>
            <a:endParaRPr lang="cs-CZ" sz="2800" b="1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cs-CZ" sz="20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cs-CZ" sz="2000" dirty="0" smtClean="0">
                <a:latin typeface="Arial" pitchFamily="34" charset="0"/>
                <a:cs typeface="Arial" pitchFamily="34" charset="0"/>
              </a:rPr>
              <a:t>•EV 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není nezbytná, jestliže 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pac. může jíst 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normální stravu 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za 5-7 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dní </a:t>
            </a:r>
            <a:endParaRPr lang="cs-CZ" sz="20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cs-CZ" sz="2000" dirty="0" smtClean="0">
                <a:latin typeface="Arial" pitchFamily="34" charset="0"/>
                <a:cs typeface="Arial" pitchFamily="34" charset="0"/>
              </a:rPr>
              <a:t>•EV během 5-7 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dnů neměla 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žádný 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pozitivní efekt 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na průběh nemoci a proto 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není doporučována. </a:t>
            </a:r>
            <a:endParaRPr lang="cs-CZ" sz="20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cs-CZ" sz="2000" dirty="0" smtClean="0">
                <a:latin typeface="Arial" pitchFamily="34" charset="0"/>
                <a:cs typeface="Arial" pitchFamily="34" charset="0"/>
              </a:rPr>
              <a:t>•Podej </a:t>
            </a:r>
            <a:r>
              <a:rPr lang="cs-CZ" sz="2000" dirty="0" err="1" smtClean="0">
                <a:latin typeface="Arial" pitchFamily="34" charset="0"/>
                <a:cs typeface="Arial" pitchFamily="34" charset="0"/>
              </a:rPr>
              <a:t>sondovou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 výživu, není-li možná perorální příjem 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pro stálou bolest déle 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než 5 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dní. 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 </a:t>
            </a:r>
            <a:endParaRPr lang="cs-CZ" sz="20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cs-CZ" sz="20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cs-CZ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Akutní pankreatitida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534400" cy="41148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endParaRPr lang="cs-CZ" sz="2400" b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</a:pP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Akutní </a:t>
            </a:r>
            <a:r>
              <a:rPr lang="cs-CZ" sz="2400" b="1" dirty="0">
                <a:latin typeface="Arial" pitchFamily="34" charset="0"/>
                <a:cs typeface="Arial" pitchFamily="34" charset="0"/>
              </a:rPr>
              <a:t>pankreatitida je definována jako akutní zánětlivé onemocnění pankreatu s variabilním postižením okolních i vzdálených orgánů. </a:t>
            </a:r>
            <a:endParaRPr lang="cs-CZ" sz="24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 </a:t>
            </a:r>
          </a:p>
          <a:p>
            <a:pPr>
              <a:lnSpc>
                <a:spcPct val="90000"/>
              </a:lnSpc>
            </a:pP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Incidence </a:t>
            </a:r>
            <a:r>
              <a:rPr lang="cs-CZ" sz="2400" b="1" dirty="0">
                <a:latin typeface="Arial" pitchFamily="34" charset="0"/>
                <a:cs typeface="Arial" pitchFamily="34" charset="0"/>
              </a:rPr>
              <a:t>akutní pankreatitidy - 11-23/100 000 obyvatel. </a:t>
            </a:r>
            <a:endParaRPr lang="cs-CZ" sz="24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	že </a:t>
            </a:r>
            <a:r>
              <a:rPr lang="cs-CZ" sz="2400" b="1" dirty="0">
                <a:latin typeface="Arial" pitchFamily="34" charset="0"/>
                <a:cs typeface="Arial" pitchFamily="34" charset="0"/>
              </a:rPr>
              <a:t>incidence tohoto onemocnění od 70. let 20. století     v rozvinutých zemích  má trvale vzestupný charakter. Zřejmě to souvisí se stoupající konzumací alkoholu a vysoce kalorické potravy.</a:t>
            </a:r>
            <a:endParaRPr lang="cs-CZ" sz="24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</a:pPr>
            <a:endParaRPr lang="cs-CZ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Endoskopická léčba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r>
              <a:rPr lang="cs-CZ" sz="2800" dirty="0">
                <a:latin typeface="Arial" pitchFamily="34" charset="0"/>
                <a:cs typeface="Arial" pitchFamily="34" charset="0"/>
              </a:rPr>
              <a:t>Jedná se o pacienty s těžkým průběhem ,                      s </a:t>
            </a:r>
            <a:r>
              <a:rPr lang="cs-CZ" sz="2800" dirty="0" err="1">
                <a:latin typeface="Arial" pitchFamily="34" charset="0"/>
                <a:cs typeface="Arial" pitchFamily="34" charset="0"/>
              </a:rPr>
              <a:t>cholangoitidou</a:t>
            </a:r>
            <a:r>
              <a:rPr lang="cs-CZ" sz="2800" dirty="0">
                <a:latin typeface="Arial" pitchFamily="34" charset="0"/>
                <a:cs typeface="Arial" pitchFamily="34" charset="0"/>
              </a:rPr>
              <a:t> a přímými či nepřímými známkami </a:t>
            </a:r>
            <a:r>
              <a:rPr lang="cs-CZ" sz="2800" dirty="0" err="1" smtClean="0">
                <a:latin typeface="Arial" pitchFamily="34" charset="0"/>
                <a:cs typeface="Arial" pitchFamily="34" charset="0"/>
              </a:rPr>
              <a:t>choledocholithiasy</a:t>
            </a:r>
            <a:r>
              <a:rPr lang="cs-CZ" sz="2800" dirty="0" smtClean="0">
                <a:latin typeface="Arial" pitchFamily="34" charset="0"/>
                <a:cs typeface="Arial" pitchFamily="34" charset="0"/>
              </a:rPr>
              <a:t> (ikterus</a:t>
            </a:r>
            <a:r>
              <a:rPr lang="cs-CZ" sz="2800" dirty="0">
                <a:latin typeface="Arial" pitchFamily="34" charset="0"/>
                <a:cs typeface="Arial" pitchFamily="34" charset="0"/>
              </a:rPr>
              <a:t>, dilatace žlučových cest či průkaz </a:t>
            </a:r>
            <a:r>
              <a:rPr lang="cs-CZ" sz="2800" dirty="0" err="1">
                <a:latin typeface="Arial" pitchFamily="34" charset="0"/>
                <a:cs typeface="Arial" pitchFamily="34" charset="0"/>
              </a:rPr>
              <a:t>choledocholithiasy</a:t>
            </a:r>
            <a:r>
              <a:rPr lang="cs-CZ" sz="2800" dirty="0">
                <a:latin typeface="Arial" pitchFamily="34" charset="0"/>
                <a:cs typeface="Arial" pitchFamily="34" charset="0"/>
              </a:rPr>
              <a:t> při USG).</a:t>
            </a:r>
          </a:p>
          <a:p>
            <a:r>
              <a:rPr lang="cs-CZ" sz="2800" dirty="0">
                <a:latin typeface="Arial" pitchFamily="34" charset="0"/>
                <a:cs typeface="Arial" pitchFamily="34" charset="0"/>
              </a:rPr>
              <a:t>Nutno zdůraznit , že se jedná vždy o výkon velmi náročný, který by měl být prováděn zkušeným </a:t>
            </a:r>
            <a:r>
              <a:rPr lang="cs-CZ" sz="2800" dirty="0" err="1">
                <a:latin typeface="Arial" pitchFamily="34" charset="0"/>
                <a:cs typeface="Arial" pitchFamily="34" charset="0"/>
              </a:rPr>
              <a:t>endoskopistou</a:t>
            </a:r>
            <a:r>
              <a:rPr lang="cs-CZ" sz="2800" dirty="0">
                <a:latin typeface="Arial" pitchFamily="34" charset="0"/>
                <a:cs typeface="Arial" pitchFamily="34" charset="0"/>
              </a:rPr>
              <a:t> v rámci specializovaného endoskopického centra.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cs-CZ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Chirurgická terapie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83872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cs-CZ" sz="2800" dirty="0">
                <a:latin typeface="Arial" pitchFamily="34" charset="0"/>
                <a:cs typeface="Arial" pitchFamily="34" charset="0"/>
              </a:rPr>
              <a:t>Obecně platí-že hlavní indikací k chirurgické terapii je infikovaná nekróza pankreatu, které je provázená kontinuálním zhoršováním klinického stavu pacienta, nereagující na konzervativní terapii.. Výskyt infikovaných nekróz narůstá po </a:t>
            </a:r>
            <a:r>
              <a:rPr lang="cs-CZ" sz="2800" dirty="0" smtClean="0">
                <a:latin typeface="Arial" pitchFamily="34" charset="0"/>
                <a:cs typeface="Arial" pitchFamily="34" charset="0"/>
              </a:rPr>
              <a:t>1 </a:t>
            </a:r>
            <a:r>
              <a:rPr lang="cs-CZ" sz="2800" dirty="0">
                <a:latin typeface="Arial" pitchFamily="34" charset="0"/>
                <a:cs typeface="Arial" pitchFamily="34" charset="0"/>
              </a:rPr>
              <a:t>týdnu onemocnění, </a:t>
            </a:r>
            <a:r>
              <a:rPr lang="cs-CZ" sz="2800" dirty="0" smtClean="0">
                <a:latin typeface="Arial" pitchFamily="34" charset="0"/>
                <a:cs typeface="Arial" pitchFamily="34" charset="0"/>
              </a:rPr>
              <a:t>maxima </a:t>
            </a:r>
            <a:r>
              <a:rPr lang="cs-CZ" sz="2800" dirty="0">
                <a:latin typeface="Arial" pitchFamily="34" charset="0"/>
                <a:cs typeface="Arial" pitchFamily="34" charset="0"/>
              </a:rPr>
              <a:t>výskytu dosahuje 3. týden onemocnění.</a:t>
            </a:r>
          </a:p>
          <a:p>
            <a:pPr>
              <a:lnSpc>
                <a:spcPct val="90000"/>
              </a:lnSpc>
            </a:pPr>
            <a:r>
              <a:rPr lang="cs-CZ" sz="2800" dirty="0">
                <a:latin typeface="Arial" pitchFamily="34" charset="0"/>
                <a:cs typeface="Arial" pitchFamily="34" charset="0"/>
              </a:rPr>
              <a:t> K průkazu infikované nekrózy používáme v současné době dynamické CT s bolusem kontrastní látky spojené s aspirační biopsií nekrózy a její mikrobiologickou a kultivační analýzu.</a:t>
            </a:r>
          </a:p>
          <a:p>
            <a:pPr>
              <a:lnSpc>
                <a:spcPct val="90000"/>
              </a:lnSpc>
            </a:pPr>
            <a:endParaRPr 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 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533400"/>
            <a:ext cx="7772400" cy="60198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cs-CZ" sz="2800" dirty="0">
                <a:latin typeface="Arial" pitchFamily="34" charset="0"/>
                <a:cs typeface="Arial" pitchFamily="34" charset="0"/>
              </a:rPr>
              <a:t>Jako operační výkon se v této indikaci provádí  </a:t>
            </a:r>
            <a:r>
              <a:rPr lang="cs-CZ" sz="2800" dirty="0" err="1">
                <a:latin typeface="Arial" pitchFamily="34" charset="0"/>
                <a:cs typeface="Arial" pitchFamily="34" charset="0"/>
              </a:rPr>
              <a:t>nekrosektomie</a:t>
            </a:r>
            <a:r>
              <a:rPr lang="cs-CZ" sz="2800" dirty="0">
                <a:latin typeface="Arial" pitchFamily="34" charset="0"/>
                <a:cs typeface="Arial" pitchFamily="34" charset="0"/>
              </a:rPr>
              <a:t> s </a:t>
            </a:r>
            <a:r>
              <a:rPr lang="cs-CZ" sz="2800" dirty="0" err="1">
                <a:latin typeface="Arial" pitchFamily="34" charset="0"/>
                <a:cs typeface="Arial" pitchFamily="34" charset="0"/>
              </a:rPr>
              <a:t>retroperitoneální</a:t>
            </a:r>
            <a:r>
              <a:rPr lang="cs-CZ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2800" dirty="0" err="1">
                <a:latin typeface="Arial" pitchFamily="34" charset="0"/>
                <a:cs typeface="Arial" pitchFamily="34" charset="0"/>
              </a:rPr>
              <a:t>laváží</a:t>
            </a:r>
            <a:r>
              <a:rPr lang="cs-CZ" sz="2800" dirty="0">
                <a:latin typeface="Arial" pitchFamily="34" charset="0"/>
                <a:cs typeface="Arial" pitchFamily="34" charset="0"/>
              </a:rPr>
              <a:t>. Často se volí přístup postupného vybavování nekrotických hmot při zachovaném přístupu do břicha. Rozsáhlé resekce pankreatu se neprovádí.</a:t>
            </a:r>
          </a:p>
          <a:p>
            <a:pPr>
              <a:lnSpc>
                <a:spcPct val="90000"/>
              </a:lnSpc>
            </a:pPr>
            <a:r>
              <a:rPr lang="cs-CZ" sz="2800" dirty="0">
                <a:latin typeface="Arial" pitchFamily="34" charset="0"/>
                <a:cs typeface="Arial" pitchFamily="34" charset="0"/>
              </a:rPr>
              <a:t> </a:t>
            </a:r>
          </a:p>
          <a:p>
            <a:pPr>
              <a:lnSpc>
                <a:spcPct val="90000"/>
              </a:lnSpc>
            </a:pPr>
            <a:r>
              <a:rPr lang="cs-CZ" sz="2800" dirty="0">
                <a:latin typeface="Arial" pitchFamily="34" charset="0"/>
                <a:cs typeface="Arial" pitchFamily="34" charset="0"/>
              </a:rPr>
              <a:t>Dalšími indikacemi k chirurgické terapii jsou: pankreatický absces, symptomatická pankreatická </a:t>
            </a:r>
            <a:r>
              <a:rPr lang="cs-CZ" sz="2800" dirty="0" err="1">
                <a:latin typeface="Arial" pitchFamily="34" charset="0"/>
                <a:cs typeface="Arial" pitchFamily="34" charset="0"/>
              </a:rPr>
              <a:t>pseudocysta</a:t>
            </a:r>
            <a:r>
              <a:rPr lang="cs-CZ" sz="2800" dirty="0">
                <a:latin typeface="Arial" pitchFamily="34" charset="0"/>
                <a:cs typeface="Arial" pitchFamily="34" charset="0"/>
              </a:rPr>
              <a:t>( v těchto indikacích je velmi často úspěšná i endoskopická léčba), či ischémie okolních orgánů </a:t>
            </a:r>
            <a:r>
              <a:rPr lang="cs-CZ" sz="2800" dirty="0" smtClean="0">
                <a:latin typeface="Arial" pitchFamily="34" charset="0"/>
                <a:cs typeface="Arial" pitchFamily="34" charset="0"/>
              </a:rPr>
              <a:t>(např</a:t>
            </a:r>
            <a:r>
              <a:rPr lang="cs-CZ" sz="2800" dirty="0">
                <a:latin typeface="Arial" pitchFamily="34" charset="0"/>
                <a:cs typeface="Arial" pitchFamily="34" charset="0"/>
              </a:rPr>
              <a:t>. </a:t>
            </a:r>
            <a:r>
              <a:rPr lang="cs-CZ" sz="2800" dirty="0" err="1">
                <a:latin typeface="Arial" pitchFamily="34" charset="0"/>
                <a:cs typeface="Arial" pitchFamily="34" charset="0"/>
              </a:rPr>
              <a:t>colon</a:t>
            </a:r>
            <a:r>
              <a:rPr lang="cs-CZ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2800" dirty="0" err="1">
                <a:latin typeface="Arial" pitchFamily="34" charset="0"/>
                <a:cs typeface="Arial" pitchFamily="34" charset="0"/>
              </a:rPr>
              <a:t>transversum</a:t>
            </a:r>
            <a:r>
              <a:rPr lang="cs-CZ" sz="2800" dirty="0">
                <a:latin typeface="Arial" pitchFamily="34" charset="0"/>
                <a:cs typeface="Arial" pitchFamily="34" charset="0"/>
              </a:rPr>
              <a:t>) s následnou peritonitidou. Zřídka dochází k masivní hemoragii v rámci nekrotizujícího procesu pankreatu.</a:t>
            </a:r>
          </a:p>
          <a:p>
            <a:pPr>
              <a:lnSpc>
                <a:spcPct val="90000"/>
              </a:lnSpc>
            </a:pPr>
            <a:endParaRPr 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cs-CZ" b="1" dirty="0">
                <a:latin typeface="Arial" pitchFamily="34" charset="0"/>
                <a:cs typeface="Arial" pitchFamily="34" charset="0"/>
              </a:rPr>
              <a:t>Etiologie  akutní pankreatitidy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305800" cy="41148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cs-CZ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I. </a:t>
            </a:r>
            <a:r>
              <a:rPr lang="cs-CZ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Toxicko</a:t>
            </a:r>
            <a:r>
              <a:rPr lang="cs-CZ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- metabolické faktory</a:t>
            </a:r>
            <a:endParaRPr lang="cs-CZ" sz="28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Clr>
                <a:srgbClr val="FFFF99"/>
              </a:buClr>
              <a:buFontTx/>
              <a:buChar char="•"/>
            </a:pPr>
            <a:r>
              <a:rPr lang="cs-CZ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alkohol</a:t>
            </a:r>
            <a:endParaRPr lang="cs-CZ" sz="28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Clr>
                <a:srgbClr val="FFFF99"/>
              </a:buClr>
              <a:buFontTx/>
              <a:buChar char="•"/>
            </a:pPr>
            <a:r>
              <a:rPr lang="cs-CZ" sz="2800" dirty="0" err="1">
                <a:latin typeface="Arial" pitchFamily="34" charset="0"/>
                <a:cs typeface="Arial" pitchFamily="34" charset="0"/>
              </a:rPr>
              <a:t>hypertriglyceredémie</a:t>
            </a:r>
            <a:endParaRPr lang="cs-CZ" sz="28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Clr>
                <a:srgbClr val="FFFF99"/>
              </a:buClr>
              <a:buFontTx/>
              <a:buChar char="•"/>
            </a:pPr>
            <a:r>
              <a:rPr lang="cs-CZ" sz="2800" dirty="0">
                <a:latin typeface="Arial" pitchFamily="34" charset="0"/>
                <a:cs typeface="Arial" pitchFamily="34" charset="0"/>
              </a:rPr>
              <a:t>urémie, </a:t>
            </a:r>
            <a:r>
              <a:rPr lang="cs-CZ" sz="2800" dirty="0" err="1">
                <a:latin typeface="Arial" pitchFamily="34" charset="0"/>
                <a:cs typeface="Arial" pitchFamily="34" charset="0"/>
              </a:rPr>
              <a:t>hyperkalcémie</a:t>
            </a:r>
            <a:r>
              <a:rPr lang="cs-CZ" sz="2800" dirty="0">
                <a:latin typeface="Arial" pitchFamily="34" charset="0"/>
                <a:cs typeface="Arial" pitchFamily="34" charset="0"/>
              </a:rPr>
              <a:t> ( </a:t>
            </a:r>
            <a:r>
              <a:rPr lang="cs-CZ" sz="2800" dirty="0" err="1">
                <a:latin typeface="Arial" pitchFamily="34" charset="0"/>
                <a:cs typeface="Arial" pitchFamily="34" charset="0"/>
              </a:rPr>
              <a:t>hyperparathyroidismus</a:t>
            </a:r>
            <a:r>
              <a:rPr lang="cs-CZ" sz="2800" dirty="0">
                <a:latin typeface="Arial" pitchFamily="34" charset="0"/>
                <a:cs typeface="Arial" pitchFamily="34" charset="0"/>
              </a:rPr>
              <a:t>, exogenní)</a:t>
            </a:r>
          </a:p>
          <a:p>
            <a:pPr>
              <a:lnSpc>
                <a:spcPct val="90000"/>
              </a:lnSpc>
              <a:buClr>
                <a:srgbClr val="FFFF99"/>
              </a:buClr>
              <a:buFontTx/>
              <a:buChar char="•"/>
            </a:pPr>
            <a:r>
              <a:rPr lang="cs-CZ" sz="2800" dirty="0">
                <a:latin typeface="Arial" pitchFamily="34" charset="0"/>
                <a:cs typeface="Arial" pitchFamily="34" charset="0"/>
              </a:rPr>
              <a:t>léky</a:t>
            </a:r>
          </a:p>
          <a:p>
            <a:pPr>
              <a:lnSpc>
                <a:spcPct val="90000"/>
              </a:lnSpc>
              <a:buClr>
                <a:srgbClr val="FFFF99"/>
              </a:buClr>
              <a:buFontTx/>
              <a:buChar char="•"/>
            </a:pPr>
            <a:r>
              <a:rPr lang="cs-CZ" sz="2800" dirty="0" err="1">
                <a:latin typeface="Arial" pitchFamily="34" charset="0"/>
                <a:cs typeface="Arial" pitchFamily="34" charset="0"/>
              </a:rPr>
              <a:t>jístě</a:t>
            </a:r>
            <a:r>
              <a:rPr lang="cs-CZ" sz="2800" dirty="0"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lnSpc>
                <a:spcPct val="90000"/>
              </a:lnSpc>
            </a:pPr>
            <a:r>
              <a:rPr lang="cs-CZ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2800" dirty="0" err="1" smtClean="0">
                <a:latin typeface="Arial" pitchFamily="34" charset="0"/>
                <a:cs typeface="Arial" pitchFamily="34" charset="0"/>
              </a:rPr>
              <a:t>Azathioprin</a:t>
            </a:r>
            <a:r>
              <a:rPr lang="cs-CZ" sz="2800" dirty="0">
                <a:latin typeface="Arial" pitchFamily="34" charset="0"/>
                <a:cs typeface="Arial" pitchFamily="34" charset="0"/>
              </a:rPr>
              <a:t>, Sulfonamidy, </a:t>
            </a:r>
            <a:r>
              <a:rPr lang="cs-CZ" sz="2800" dirty="0" err="1">
                <a:latin typeface="Arial" pitchFamily="34" charset="0"/>
                <a:cs typeface="Arial" pitchFamily="34" charset="0"/>
              </a:rPr>
              <a:t>Thiazidy</a:t>
            </a:r>
            <a:r>
              <a:rPr lang="cs-CZ" sz="2800" dirty="0">
                <a:latin typeface="Arial" pitchFamily="34" charset="0"/>
                <a:cs typeface="Arial" pitchFamily="34" charset="0"/>
              </a:rPr>
              <a:t>, Furosemid, Tetracyklin, Estrogeny. 6- </a:t>
            </a:r>
            <a:r>
              <a:rPr lang="cs-CZ" sz="2800" dirty="0" err="1">
                <a:latin typeface="Arial" pitchFamily="34" charset="0"/>
                <a:cs typeface="Arial" pitchFamily="34" charset="0"/>
              </a:rPr>
              <a:t>Mercaptopurin</a:t>
            </a:r>
            <a:r>
              <a:rPr lang="cs-CZ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cs-CZ" sz="2800" dirty="0" err="1">
                <a:latin typeface="Arial" pitchFamily="34" charset="0"/>
                <a:cs typeface="Arial" pitchFamily="34" charset="0"/>
              </a:rPr>
              <a:t>Methyldopa</a:t>
            </a:r>
            <a:r>
              <a:rPr lang="cs-CZ" sz="2800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lnSpc>
                <a:spcPct val="90000"/>
              </a:lnSpc>
              <a:buClr>
                <a:srgbClr val="FFFF99"/>
              </a:buClr>
              <a:buFontTx/>
              <a:buChar char="•"/>
            </a:pPr>
            <a:r>
              <a:rPr lang="cs-CZ" sz="2800" dirty="0">
                <a:latin typeface="Arial" pitchFamily="34" charset="0"/>
                <a:cs typeface="Arial" pitchFamily="34" charset="0"/>
              </a:rPr>
              <a:t>pravděpodobně:</a:t>
            </a:r>
          </a:p>
          <a:p>
            <a:pPr>
              <a:lnSpc>
                <a:spcPct val="90000"/>
              </a:lnSpc>
            </a:pPr>
            <a:r>
              <a:rPr lang="cs-CZ" sz="2800" dirty="0" err="1">
                <a:latin typeface="Arial" pitchFamily="34" charset="0"/>
                <a:cs typeface="Arial" pitchFamily="34" charset="0"/>
              </a:rPr>
              <a:t>Chlotalidion</a:t>
            </a:r>
            <a:r>
              <a:rPr lang="cs-CZ" sz="2800" dirty="0">
                <a:latin typeface="Arial" pitchFamily="34" charset="0"/>
                <a:cs typeface="Arial" pitchFamily="34" charset="0"/>
              </a:rPr>
              <a:t>,</a:t>
            </a:r>
            <a:r>
              <a:rPr lang="cs-CZ" sz="2800" dirty="0" err="1">
                <a:latin typeface="Arial" pitchFamily="34" charset="0"/>
                <a:cs typeface="Arial" pitchFamily="34" charset="0"/>
              </a:rPr>
              <a:t>kotrikosteroidy</a:t>
            </a:r>
            <a:r>
              <a:rPr lang="cs-CZ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cs-CZ" sz="2800" dirty="0" err="1">
                <a:latin typeface="Arial" pitchFamily="34" charset="0"/>
                <a:cs typeface="Arial" pitchFamily="34" charset="0"/>
              </a:rPr>
              <a:t>kys.etakrynová</a:t>
            </a:r>
            <a:endParaRPr lang="cs-CZ" sz="28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</a:pPr>
            <a:endParaRPr lang="cs-CZ" sz="28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</a:pPr>
            <a:endParaRPr 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 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381000"/>
            <a:ext cx="7772400" cy="5405454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cs-CZ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II. Vaskulární faktory</a:t>
            </a:r>
          </a:p>
          <a:p>
            <a:pPr>
              <a:lnSpc>
                <a:spcPct val="80000"/>
              </a:lnSpc>
              <a:buClr>
                <a:srgbClr val="FFFF99"/>
              </a:buClr>
              <a:buFontTx/>
              <a:buChar char="•"/>
            </a:pPr>
            <a:r>
              <a:rPr lang="cs-CZ" sz="2800" dirty="0">
                <a:latin typeface="Arial" pitchFamily="34" charset="0"/>
                <a:cs typeface="Arial" pitchFamily="34" charset="0"/>
              </a:rPr>
              <a:t>oběhové selhání ( kardiochirurgické výkony)  </a:t>
            </a:r>
          </a:p>
          <a:p>
            <a:pPr>
              <a:lnSpc>
                <a:spcPct val="80000"/>
              </a:lnSpc>
              <a:buClr>
                <a:srgbClr val="FFFF99"/>
              </a:buClr>
              <a:buFontTx/>
              <a:buChar char="•"/>
            </a:pPr>
            <a:r>
              <a:rPr lang="cs-CZ" sz="2800" dirty="0" err="1">
                <a:latin typeface="Arial" pitchFamily="34" charset="0"/>
                <a:cs typeface="Arial" pitchFamily="34" charset="0"/>
              </a:rPr>
              <a:t>periarteritis</a:t>
            </a:r>
            <a:r>
              <a:rPr lang="cs-CZ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2800" dirty="0" err="1">
                <a:latin typeface="Arial" pitchFamily="34" charset="0"/>
                <a:cs typeface="Arial" pitchFamily="34" charset="0"/>
              </a:rPr>
              <a:t>nodosa</a:t>
            </a:r>
            <a:endParaRPr lang="cs-CZ" sz="28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buClr>
                <a:srgbClr val="FFFF99"/>
              </a:buClr>
              <a:buFontTx/>
              <a:buChar char="•"/>
            </a:pPr>
            <a:r>
              <a:rPr lang="cs-CZ" sz="2800" dirty="0" err="1">
                <a:latin typeface="Arial" pitchFamily="34" charset="0"/>
                <a:cs typeface="Arial" pitchFamily="34" charset="0"/>
              </a:rPr>
              <a:t>embolisace</a:t>
            </a:r>
            <a:endParaRPr lang="cs-CZ" sz="28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buClr>
                <a:srgbClr val="FFFF99"/>
              </a:buClr>
              <a:buFontTx/>
              <a:buChar char="•"/>
            </a:pPr>
            <a:r>
              <a:rPr lang="cs-CZ" sz="2800" dirty="0" err="1" smtClean="0">
                <a:latin typeface="Arial" pitchFamily="34" charset="0"/>
                <a:cs typeface="Arial" pitchFamily="34" charset="0"/>
              </a:rPr>
              <a:t>Hypothermie</a:t>
            </a:r>
            <a:endParaRPr lang="cs-CZ" sz="28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buClr>
                <a:srgbClr val="FFFF99"/>
              </a:buClr>
              <a:buFontTx/>
              <a:buChar char="•"/>
            </a:pPr>
            <a:endParaRPr lang="cs-CZ" sz="28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r>
              <a:rPr lang="cs-CZ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III. Mechanické faktory</a:t>
            </a:r>
          </a:p>
          <a:p>
            <a:pPr>
              <a:lnSpc>
                <a:spcPct val="80000"/>
              </a:lnSpc>
              <a:buClr>
                <a:srgbClr val="FFFF99"/>
              </a:buClr>
              <a:buFontTx/>
              <a:buChar char="•"/>
            </a:pPr>
            <a:r>
              <a:rPr lang="cs-CZ" sz="2800" b="1" dirty="0">
                <a:latin typeface="Arial" pitchFamily="34" charset="0"/>
                <a:cs typeface="Arial" pitchFamily="34" charset="0"/>
              </a:rPr>
              <a:t>žlučové kameny</a:t>
            </a:r>
            <a:endParaRPr lang="cs-CZ" sz="28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buClr>
                <a:srgbClr val="FFFF99"/>
              </a:buClr>
              <a:buFontTx/>
              <a:buChar char="•"/>
            </a:pPr>
            <a:r>
              <a:rPr lang="cs-CZ" sz="2800" dirty="0">
                <a:latin typeface="Arial" pitchFamily="34" charset="0"/>
                <a:cs typeface="Arial" pitchFamily="34" charset="0"/>
              </a:rPr>
              <a:t>traumata</a:t>
            </a:r>
          </a:p>
          <a:p>
            <a:pPr>
              <a:lnSpc>
                <a:spcPct val="80000"/>
              </a:lnSpc>
              <a:buClr>
                <a:srgbClr val="FFFF99"/>
              </a:buClr>
              <a:buFontTx/>
              <a:buChar char="•"/>
            </a:pPr>
            <a:r>
              <a:rPr lang="cs-CZ" sz="2800" dirty="0">
                <a:latin typeface="Arial" pitchFamily="34" charset="0"/>
                <a:cs typeface="Arial" pitchFamily="34" charset="0"/>
              </a:rPr>
              <a:t>ERCP</a:t>
            </a:r>
          </a:p>
          <a:p>
            <a:pPr>
              <a:lnSpc>
                <a:spcPct val="80000"/>
              </a:lnSpc>
              <a:buClr>
                <a:srgbClr val="FFFF99"/>
              </a:buClr>
              <a:buFontTx/>
              <a:buChar char="•"/>
            </a:pPr>
            <a:r>
              <a:rPr lang="cs-CZ" sz="2800" dirty="0">
                <a:latin typeface="Arial" pitchFamily="34" charset="0"/>
                <a:cs typeface="Arial" pitchFamily="34" charset="0"/>
              </a:rPr>
              <a:t>nádory pankreatu</a:t>
            </a:r>
          </a:p>
          <a:p>
            <a:pPr>
              <a:lnSpc>
                <a:spcPct val="80000"/>
              </a:lnSpc>
              <a:buClr>
                <a:srgbClr val="FFFF99"/>
              </a:buClr>
              <a:buFontTx/>
              <a:buChar char="•"/>
            </a:pPr>
            <a:r>
              <a:rPr lang="cs-CZ" sz="2800" dirty="0">
                <a:latin typeface="Arial" pitchFamily="34" charset="0"/>
                <a:cs typeface="Arial" pitchFamily="34" charset="0"/>
              </a:rPr>
              <a:t>nádory </a:t>
            </a:r>
            <a:r>
              <a:rPr lang="cs-CZ" sz="2800" dirty="0" err="1">
                <a:latin typeface="Arial" pitchFamily="34" charset="0"/>
                <a:cs typeface="Arial" pitchFamily="34" charset="0"/>
              </a:rPr>
              <a:t>Vaterské</a:t>
            </a:r>
            <a:r>
              <a:rPr lang="cs-CZ" sz="2800" dirty="0">
                <a:latin typeface="Arial" pitchFamily="34" charset="0"/>
                <a:cs typeface="Arial" pitchFamily="34" charset="0"/>
              </a:rPr>
              <a:t> papily</a:t>
            </a:r>
          </a:p>
          <a:p>
            <a:pPr>
              <a:lnSpc>
                <a:spcPct val="80000"/>
              </a:lnSpc>
              <a:buClr>
                <a:srgbClr val="FFFF99"/>
              </a:buClr>
              <a:buFontTx/>
              <a:buChar char="•"/>
            </a:pPr>
            <a:r>
              <a:rPr lang="cs-CZ" sz="2800" dirty="0">
                <a:latin typeface="Arial" pitchFamily="34" charset="0"/>
                <a:cs typeface="Arial" pitchFamily="34" charset="0"/>
              </a:rPr>
              <a:t>divertikl duodena</a:t>
            </a:r>
          </a:p>
          <a:p>
            <a:pPr>
              <a:lnSpc>
                <a:spcPct val="80000"/>
              </a:lnSpc>
              <a:buClr>
                <a:srgbClr val="FFFF99"/>
              </a:buClr>
              <a:buFontTx/>
              <a:buChar char="•"/>
            </a:pPr>
            <a:r>
              <a:rPr lang="cs-CZ" sz="2800" dirty="0">
                <a:latin typeface="Arial" pitchFamily="34" charset="0"/>
                <a:cs typeface="Arial" pitchFamily="34" charset="0"/>
              </a:rPr>
              <a:t>anomálie pankreatu ( </a:t>
            </a:r>
            <a:r>
              <a:rPr lang="cs-CZ" sz="2800" dirty="0" err="1">
                <a:latin typeface="Arial" pitchFamily="34" charset="0"/>
                <a:cs typeface="Arial" pitchFamily="34" charset="0"/>
              </a:rPr>
              <a:t>pancreas</a:t>
            </a:r>
            <a:r>
              <a:rPr lang="cs-CZ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2800" dirty="0" err="1">
                <a:latin typeface="Arial" pitchFamily="34" charset="0"/>
                <a:cs typeface="Arial" pitchFamily="34" charset="0"/>
              </a:rPr>
              <a:t>divisum</a:t>
            </a:r>
            <a:r>
              <a:rPr lang="cs-CZ" sz="2800" dirty="0">
                <a:latin typeface="Arial" pitchFamily="34" charset="0"/>
                <a:cs typeface="Arial" pitchFamily="34" charset="0"/>
              </a:rPr>
              <a:t>)</a:t>
            </a:r>
          </a:p>
          <a:p>
            <a:pPr>
              <a:lnSpc>
                <a:spcPct val="80000"/>
              </a:lnSpc>
              <a:buClr>
                <a:srgbClr val="FFFF99"/>
              </a:buClr>
              <a:buFontTx/>
              <a:buChar char="•"/>
            </a:pPr>
            <a:r>
              <a:rPr lang="cs-CZ" sz="2800" dirty="0">
                <a:latin typeface="Arial" pitchFamily="34" charset="0"/>
                <a:cs typeface="Arial" pitchFamily="34" charset="0"/>
              </a:rPr>
              <a:t>peptický vřed s penetrací do pankreatu </a:t>
            </a:r>
          </a:p>
          <a:p>
            <a:pPr>
              <a:lnSpc>
                <a:spcPct val="80000"/>
              </a:lnSpc>
            </a:pPr>
            <a:endParaRPr 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 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4478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IV. Infekce</a:t>
            </a:r>
          </a:p>
          <a:p>
            <a:pPr>
              <a:lnSpc>
                <a:spcPct val="90000"/>
              </a:lnSpc>
              <a:buClr>
                <a:srgbClr val="FFFF99"/>
              </a:buClr>
              <a:buFontTx/>
              <a:buChar char="•"/>
            </a:pPr>
            <a:r>
              <a:rPr lang="cs-CZ" sz="2800" dirty="0">
                <a:latin typeface="Arial" pitchFamily="34" charset="0"/>
                <a:cs typeface="Arial" pitchFamily="34" charset="0"/>
              </a:rPr>
              <a:t>bakterie ( </a:t>
            </a:r>
            <a:r>
              <a:rPr lang="cs-CZ" sz="2800" dirty="0" err="1">
                <a:latin typeface="Arial" pitchFamily="34" charset="0"/>
                <a:cs typeface="Arial" pitchFamily="34" charset="0"/>
              </a:rPr>
              <a:t>E.coli</a:t>
            </a:r>
            <a:r>
              <a:rPr lang="cs-CZ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cs-CZ" sz="2800" dirty="0" err="1">
                <a:latin typeface="Arial" pitchFamily="34" charset="0"/>
                <a:cs typeface="Arial" pitchFamily="34" charset="0"/>
              </a:rPr>
              <a:t>Legionela</a:t>
            </a:r>
            <a:r>
              <a:rPr lang="cs-CZ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cs-CZ" sz="2800" dirty="0" err="1">
                <a:latin typeface="Arial" pitchFamily="34" charset="0"/>
                <a:cs typeface="Arial" pitchFamily="34" charset="0"/>
              </a:rPr>
              <a:t>Yersinia</a:t>
            </a:r>
            <a:r>
              <a:rPr lang="cs-CZ" sz="2800" dirty="0">
                <a:latin typeface="Arial" pitchFamily="34" charset="0"/>
                <a:cs typeface="Arial" pitchFamily="34" charset="0"/>
              </a:rPr>
              <a:t>, tyfus, cholera)</a:t>
            </a:r>
          </a:p>
          <a:p>
            <a:pPr>
              <a:lnSpc>
                <a:spcPct val="90000"/>
              </a:lnSpc>
              <a:buClr>
                <a:srgbClr val="FFFF99"/>
              </a:buClr>
              <a:buFontTx/>
              <a:buChar char="•"/>
            </a:pPr>
            <a:r>
              <a:rPr lang="cs-CZ" sz="2800" dirty="0" err="1">
                <a:latin typeface="Arial" pitchFamily="34" charset="0"/>
                <a:cs typeface="Arial" pitchFamily="34" charset="0"/>
              </a:rPr>
              <a:t>mykoplazmové</a:t>
            </a:r>
            <a:r>
              <a:rPr lang="cs-CZ" sz="2800" dirty="0">
                <a:latin typeface="Arial" pitchFamily="34" charset="0"/>
                <a:cs typeface="Arial" pitchFamily="34" charset="0"/>
              </a:rPr>
              <a:t> infekce</a:t>
            </a:r>
          </a:p>
          <a:p>
            <a:pPr>
              <a:lnSpc>
                <a:spcPct val="90000"/>
              </a:lnSpc>
              <a:buClr>
                <a:srgbClr val="FFFF99"/>
              </a:buClr>
              <a:buFontTx/>
              <a:buChar char="•"/>
            </a:pPr>
            <a:r>
              <a:rPr lang="cs-CZ" sz="2800" dirty="0">
                <a:latin typeface="Arial" pitchFamily="34" charset="0"/>
                <a:cs typeface="Arial" pitchFamily="34" charset="0"/>
              </a:rPr>
              <a:t>viry ( příušnice, </a:t>
            </a:r>
            <a:r>
              <a:rPr lang="cs-CZ" sz="2800" dirty="0" err="1">
                <a:latin typeface="Arial" pitchFamily="34" charset="0"/>
                <a:cs typeface="Arial" pitchFamily="34" charset="0"/>
              </a:rPr>
              <a:t>coxsackie</a:t>
            </a:r>
            <a:r>
              <a:rPr lang="cs-CZ" sz="2800" dirty="0">
                <a:latin typeface="Arial" pitchFamily="34" charset="0"/>
                <a:cs typeface="Arial" pitchFamily="34" charset="0"/>
              </a:rPr>
              <a:t>, adenoviry, hepatitida A, HIV, varicela)</a:t>
            </a:r>
          </a:p>
          <a:p>
            <a:pPr>
              <a:lnSpc>
                <a:spcPct val="90000"/>
              </a:lnSpc>
              <a:buClr>
                <a:srgbClr val="FFFF99"/>
              </a:buClr>
              <a:buFontTx/>
              <a:buChar char="•"/>
            </a:pPr>
            <a:r>
              <a:rPr lang="cs-CZ" sz="2800" dirty="0" err="1">
                <a:latin typeface="Arial" pitchFamily="34" charset="0"/>
                <a:cs typeface="Arial" pitchFamily="34" charset="0"/>
              </a:rPr>
              <a:t>mykoplasma</a:t>
            </a:r>
            <a:endParaRPr lang="cs-CZ" sz="28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</a:pPr>
            <a:r>
              <a:rPr lang="cs-CZ" sz="2800" dirty="0">
                <a:latin typeface="Arial" pitchFamily="34" charset="0"/>
                <a:cs typeface="Arial" pitchFamily="34" charset="0"/>
              </a:rPr>
              <a:t> </a:t>
            </a:r>
          </a:p>
          <a:p>
            <a:pPr>
              <a:lnSpc>
                <a:spcPct val="90000"/>
              </a:lnSpc>
            </a:pPr>
            <a:r>
              <a:rPr lang="cs-CZ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V. Idiopatická pankreatitida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457200"/>
            <a:ext cx="7772400" cy="1143000"/>
          </a:xfrm>
        </p:spPr>
        <p:txBody>
          <a:bodyPr/>
          <a:lstStyle/>
          <a:p>
            <a:r>
              <a:rPr lang="cs-CZ" b="1" dirty="0">
                <a:latin typeface="Arial" pitchFamily="34" charset="0"/>
                <a:cs typeface="Arial" pitchFamily="34" charset="0"/>
              </a:rPr>
              <a:t>Patogeneze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514600"/>
            <a:ext cx="7467600" cy="25146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cs-CZ" dirty="0">
                <a:latin typeface="Arial" pitchFamily="34" charset="0"/>
                <a:cs typeface="Arial" pitchFamily="34" charset="0"/>
              </a:rPr>
              <a:t>Z hlediska klinického stále platí že, akutní pankreatitida je  </a:t>
            </a:r>
            <a:r>
              <a:rPr lang="cs-CZ" dirty="0" err="1">
                <a:latin typeface="Arial" pitchFamily="34" charset="0"/>
                <a:cs typeface="Arial" pitchFamily="34" charset="0"/>
              </a:rPr>
              <a:t>autodigesce</a:t>
            </a:r>
            <a:r>
              <a:rPr lang="cs-CZ" dirty="0">
                <a:latin typeface="Arial" pitchFamily="34" charset="0"/>
                <a:cs typeface="Arial" pitchFamily="34" charset="0"/>
              </a:rPr>
              <a:t> pankreatu, způsobená vlastními enzymy. </a:t>
            </a:r>
          </a:p>
          <a:p>
            <a:pPr>
              <a:lnSpc>
                <a:spcPct val="90000"/>
              </a:lnSpc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214282" y="357166"/>
            <a:ext cx="892971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Průběh </a:t>
            </a:r>
            <a:r>
              <a:rPr lang="cs-CZ" sz="32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akutnípankreatitidy</a:t>
            </a:r>
            <a:endParaRPr lang="cs-CZ" sz="32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cs-CZ" sz="32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r>
              <a:rPr lang="cs-CZ" sz="3200" dirty="0" err="1" smtClean="0">
                <a:latin typeface="Arial" pitchFamily="34" charset="0"/>
                <a:cs typeface="Arial" pitchFamily="34" charset="0"/>
              </a:rPr>
              <a:t>Intraacinárnífáze</a:t>
            </a:r>
            <a:r>
              <a:rPr lang="cs-CZ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3200" dirty="0" smtClean="0">
                <a:latin typeface="Arial" pitchFamily="34" charset="0"/>
                <a:cs typeface="Arial" pitchFamily="34" charset="0"/>
              </a:rPr>
              <a:t>–</a:t>
            </a:r>
            <a:r>
              <a:rPr lang="cs-CZ" sz="3200" dirty="0" err="1" smtClean="0">
                <a:latin typeface="Arial" pitchFamily="34" charset="0"/>
                <a:cs typeface="Arial" pitchFamily="34" charset="0"/>
              </a:rPr>
              <a:t>nitrobuněčnáautoaktivace</a:t>
            </a:r>
            <a:r>
              <a:rPr lang="cs-CZ" sz="3200" dirty="0" smtClean="0">
                <a:latin typeface="Arial" pitchFamily="34" charset="0"/>
                <a:cs typeface="Arial" pitchFamily="34" charset="0"/>
              </a:rPr>
              <a:t> digestivních </a:t>
            </a:r>
            <a:r>
              <a:rPr lang="cs-CZ" sz="3200" dirty="0" smtClean="0">
                <a:latin typeface="Arial" pitchFamily="34" charset="0"/>
                <a:cs typeface="Arial" pitchFamily="34" charset="0"/>
              </a:rPr>
              <a:t>enzymů(</a:t>
            </a:r>
            <a:r>
              <a:rPr lang="cs-CZ" sz="3200" dirty="0" err="1" smtClean="0">
                <a:latin typeface="Arial" pitchFamily="34" charset="0"/>
                <a:cs typeface="Arial" pitchFamily="34" charset="0"/>
              </a:rPr>
              <a:t>lipásy</a:t>
            </a:r>
            <a:r>
              <a:rPr lang="cs-CZ" sz="3200" dirty="0" smtClean="0">
                <a:latin typeface="Arial" pitchFamily="34" charset="0"/>
                <a:cs typeface="Arial" pitchFamily="34" charset="0"/>
              </a:rPr>
              <a:t>+</a:t>
            </a:r>
            <a:r>
              <a:rPr lang="cs-CZ" sz="3200" dirty="0" err="1" smtClean="0">
                <a:latin typeface="Arial" pitchFamily="34" charset="0"/>
                <a:cs typeface="Arial" pitchFamily="34" charset="0"/>
              </a:rPr>
              <a:t>proteázy</a:t>
            </a:r>
            <a:r>
              <a:rPr lang="cs-CZ" sz="3200" dirty="0" smtClean="0">
                <a:latin typeface="Arial" pitchFamily="34" charset="0"/>
                <a:cs typeface="Arial" pitchFamily="34" charset="0"/>
              </a:rPr>
              <a:t>)a </a:t>
            </a:r>
            <a:r>
              <a:rPr lang="cs-CZ" sz="3200" dirty="0" smtClean="0">
                <a:latin typeface="Arial" pitchFamily="34" charset="0"/>
                <a:cs typeface="Arial" pitchFamily="34" charset="0"/>
              </a:rPr>
              <a:t>přechod do </a:t>
            </a:r>
            <a:r>
              <a:rPr lang="cs-CZ" sz="3200" dirty="0" smtClean="0">
                <a:latin typeface="Arial" pitchFamily="34" charset="0"/>
                <a:cs typeface="Arial" pitchFamily="34" charset="0"/>
              </a:rPr>
              <a:t>intersticia</a:t>
            </a:r>
          </a:p>
          <a:p>
            <a:pPr marL="514350" indent="-514350">
              <a:buAutoNum type="arabicPeriod"/>
            </a:pPr>
            <a:endParaRPr lang="cs-CZ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cs-CZ" sz="32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cs-CZ" sz="32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cs-CZ" sz="3200" dirty="0" smtClean="0">
                <a:latin typeface="Arial" pitchFamily="34" charset="0"/>
                <a:cs typeface="Arial" pitchFamily="34" charset="0"/>
              </a:rPr>
              <a:t>Místní </a:t>
            </a:r>
            <a:r>
              <a:rPr lang="cs-CZ" sz="3200" dirty="0" err="1" smtClean="0">
                <a:latin typeface="Arial" pitchFamily="34" charset="0"/>
                <a:cs typeface="Arial" pitchFamily="34" charset="0"/>
              </a:rPr>
              <a:t>pankreatick</a:t>
            </a:r>
            <a:r>
              <a:rPr lang="cs-CZ" sz="3200" dirty="0" smtClean="0">
                <a:latin typeface="Arial" pitchFamily="34" charset="0"/>
                <a:cs typeface="Arial" pitchFamily="34" charset="0"/>
              </a:rPr>
              <a:t> a </a:t>
            </a:r>
            <a:r>
              <a:rPr lang="cs-CZ" sz="3200" dirty="0" err="1" smtClean="0">
                <a:latin typeface="Arial" pitchFamily="34" charset="0"/>
                <a:cs typeface="Arial" pitchFamily="34" charset="0"/>
              </a:rPr>
              <a:t>peripankreatická</a:t>
            </a:r>
            <a:r>
              <a:rPr lang="cs-CZ" sz="3200" dirty="0" smtClean="0">
                <a:latin typeface="Arial" pitchFamily="34" charset="0"/>
                <a:cs typeface="Arial" pitchFamily="34" charset="0"/>
              </a:rPr>
              <a:t> 	zánětlivá fáze</a:t>
            </a:r>
          </a:p>
          <a:p>
            <a:endParaRPr lang="cs-CZ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cs-CZ" sz="3200" dirty="0" smtClean="0">
                <a:latin typeface="Arial" pitchFamily="34" charset="0"/>
                <a:cs typeface="Arial" pitchFamily="34" charset="0"/>
              </a:rPr>
              <a:t>3.Systémovázánětliváfáze</a:t>
            </a:r>
          </a:p>
          <a:p>
            <a:endParaRPr lang="cs-CZ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cs-CZ" sz="3200" dirty="0" smtClean="0">
                <a:latin typeface="Arial" pitchFamily="34" charset="0"/>
                <a:cs typeface="Arial" pitchFamily="34" charset="0"/>
              </a:rPr>
              <a:t>4.Extrapankreatickéa infekční komplikace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81000"/>
            <a:ext cx="8382000" cy="633414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cs-CZ" sz="36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Kaskáda patogenetických jevů, která vede ke</a:t>
            </a:r>
            <a:r>
              <a:rPr lang="cs-CZ" sz="3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lnSpc>
                <a:spcPct val="90000"/>
              </a:lnSpc>
            </a:pPr>
            <a:endParaRPr lang="cs-CZ" sz="26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</a:pPr>
            <a:endParaRPr lang="cs-CZ" sz="26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</a:pPr>
            <a:r>
              <a:rPr lang="cs-CZ" dirty="0">
                <a:latin typeface="Arial" pitchFamily="34" charset="0"/>
                <a:cs typeface="Arial" pitchFamily="34" charset="0"/>
              </a:rPr>
              <a:t>1. </a:t>
            </a:r>
            <a:r>
              <a:rPr lang="cs-CZ" dirty="0" err="1" smtClean="0">
                <a:latin typeface="Arial" pitchFamily="34" charset="0"/>
                <a:cs typeface="Arial" pitchFamily="34" charset="0"/>
              </a:rPr>
              <a:t>hypoperfúzi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dirty="0">
                <a:latin typeface="Arial" pitchFamily="34" charset="0"/>
                <a:cs typeface="Arial" pitchFamily="34" charset="0"/>
              </a:rPr>
              <a:t>pankreatu a  jeho ischémii, což může vést ve svých důsledcích k 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nekróze žlázy.</a:t>
            </a:r>
          </a:p>
          <a:p>
            <a:pPr>
              <a:lnSpc>
                <a:spcPct val="90000"/>
              </a:lnSpc>
            </a:pPr>
            <a:endParaRPr lang="cs-CZ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</a:pPr>
            <a:endParaRPr lang="cs-CZ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</a:pPr>
            <a:r>
              <a:rPr lang="cs-CZ" dirty="0">
                <a:latin typeface="Arial" pitchFamily="34" charset="0"/>
                <a:cs typeface="Arial" pitchFamily="34" charset="0"/>
              </a:rPr>
              <a:t>2. zvýšené </a:t>
            </a:r>
            <a:r>
              <a:rPr lang="cs-CZ" dirty="0" err="1">
                <a:latin typeface="Arial" pitchFamily="34" charset="0"/>
                <a:cs typeface="Arial" pitchFamily="34" charset="0"/>
              </a:rPr>
              <a:t>permabilitě</a:t>
            </a:r>
            <a:r>
              <a:rPr lang="cs-CZ" dirty="0">
                <a:latin typeface="Arial" pitchFamily="34" charset="0"/>
                <a:cs typeface="Arial" pitchFamily="34" charset="0"/>
              </a:rPr>
              <a:t> cévního řečiště, což obecně vede k extravazaci tekutiny, </a:t>
            </a:r>
            <a:r>
              <a:rPr lang="cs-CZ" dirty="0" err="1">
                <a:latin typeface="Arial" pitchFamily="34" charset="0"/>
                <a:cs typeface="Arial" pitchFamily="34" charset="0"/>
              </a:rPr>
              <a:t>hemoncentraci</a:t>
            </a:r>
            <a:r>
              <a:rPr lang="cs-CZ" dirty="0">
                <a:latin typeface="Arial" pitchFamily="34" charset="0"/>
                <a:cs typeface="Arial" pitchFamily="34" charset="0"/>
              </a:rPr>
              <a:t> a oběhového 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selhání</a:t>
            </a:r>
            <a:endParaRPr lang="cs-CZ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1264</Words>
  <Application>Microsoft Office PowerPoint</Application>
  <PresentationFormat>Předvádění na obrazovce (4:3)</PresentationFormat>
  <Paragraphs>259</Paragraphs>
  <Slides>32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32</vt:i4>
      </vt:variant>
    </vt:vector>
  </HeadingPairs>
  <TitlesOfParts>
    <vt:vector size="33" baseType="lpstr">
      <vt:lpstr>Motiv sady Office</vt:lpstr>
      <vt:lpstr>Akutní pankreatitis</vt:lpstr>
      <vt:lpstr>Snímek 2</vt:lpstr>
      <vt:lpstr>Akutní pankreatitida</vt:lpstr>
      <vt:lpstr>Etiologie  akutní pankreatitidy</vt:lpstr>
      <vt:lpstr> </vt:lpstr>
      <vt:lpstr> </vt:lpstr>
      <vt:lpstr>Patogeneze</vt:lpstr>
      <vt:lpstr>Snímek 8</vt:lpstr>
      <vt:lpstr> </vt:lpstr>
      <vt:lpstr> </vt:lpstr>
      <vt:lpstr>Snímek 11</vt:lpstr>
      <vt:lpstr>Snímek 12</vt:lpstr>
      <vt:lpstr>Klinický obraz</vt:lpstr>
      <vt:lpstr>Klinický obraz</vt:lpstr>
      <vt:lpstr> </vt:lpstr>
      <vt:lpstr>Komplikace</vt:lpstr>
      <vt:lpstr>Komplikace</vt:lpstr>
      <vt:lpstr>Komplikace akutní pankreatitidy            z hlediska lokalizace </vt:lpstr>
      <vt:lpstr> </vt:lpstr>
      <vt:lpstr>Diagnostika</vt:lpstr>
      <vt:lpstr>Snímek 21</vt:lpstr>
      <vt:lpstr>Snímek 22</vt:lpstr>
      <vt:lpstr> </vt:lpstr>
      <vt:lpstr>Terapie</vt:lpstr>
      <vt:lpstr>Snímek 25</vt:lpstr>
      <vt:lpstr>Snímek 26</vt:lpstr>
      <vt:lpstr>Snímek 27</vt:lpstr>
      <vt:lpstr>Snímek 28</vt:lpstr>
      <vt:lpstr>Snímek 29</vt:lpstr>
      <vt:lpstr>Endoskopická léčba</vt:lpstr>
      <vt:lpstr>Chirurgická terapie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Akutní pankreatitis</dc:title>
  <dc:creator>Jarda</dc:creator>
  <cp:lastModifiedBy>Jarda</cp:lastModifiedBy>
  <cp:revision>4</cp:revision>
  <dcterms:created xsi:type="dcterms:W3CDTF">2012-05-04T20:20:08Z</dcterms:created>
  <dcterms:modified xsi:type="dcterms:W3CDTF">2012-05-04T20:49:46Z</dcterms:modified>
</cp:coreProperties>
</file>