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80" r:id="rId11"/>
    <p:sldId id="263" r:id="rId12"/>
    <p:sldId id="264" r:id="rId13"/>
    <p:sldId id="265" r:id="rId14"/>
    <p:sldId id="266" r:id="rId15"/>
    <p:sldId id="267" r:id="rId16"/>
    <p:sldId id="268" r:id="rId17"/>
    <p:sldId id="281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4" r:id="rId26"/>
    <p:sldId id="285" r:id="rId27"/>
    <p:sldId id="287" r:id="rId28"/>
    <p:sldId id="286" r:id="rId29"/>
    <p:sldId id="288" r:id="rId30"/>
    <p:sldId id="277" r:id="rId31"/>
    <p:sldId id="278" r:id="rId32"/>
    <p:sldId id="27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2647-9F11-435B-8686-877845F09F98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9EE9-26D7-4777-AB3F-62DF1804C6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Akutní pankreatitis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Jaroslav Pekara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382000" cy="63341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Časté jsou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exsudáty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 nejrůznějších tělesných dutinách . Systémový efekt aktivovaných enzymů může vést přímo či nepřímo k poškození: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plic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ledvin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jater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srdce a mozku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krevní koagulace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sacharidového, elektrolytového a lipidového metabolizmu.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 nejtěžších případech dochází k rozvoji ARDS (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adult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respiratory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distress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syndrome) s respiratorní insuficiencí.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Tyto obecné patofyziologické mechanizmy jsou aktivovány nejrůznějšími etiologickými faktory, z nichž nejčastější jsou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80000"/>
              </a:lnSpc>
            </a:pP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A:poškození alkoholem </a:t>
            </a:r>
          </a:p>
          <a:p>
            <a:pPr>
              <a:lnSpc>
                <a:spcPct val="80000"/>
              </a:lnSpc>
            </a:pP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B:žlučové kameny.  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A: </a:t>
            </a:r>
            <a:r>
              <a:rPr lang="cs-CZ" sz="2600" dirty="0" err="1">
                <a:latin typeface="Arial" pitchFamily="34" charset="0"/>
                <a:cs typeface="Arial" pitchFamily="34" charset="0"/>
              </a:rPr>
              <a:t>Dlohodobý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abusus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alkoholu vede nejčastěji k chronickému poškození žlázy, akutní ataka pankreatitidy bývá tak  v terénu již rozvinuté chronické pankreatitidy. </a:t>
            </a:r>
          </a:p>
          <a:p>
            <a:pPr>
              <a:lnSpc>
                <a:spcPct val="80000"/>
              </a:lnSpc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Nepřímo </a:t>
            </a:r>
            <a:r>
              <a:rPr lang="cs-CZ" sz="2600" dirty="0" err="1">
                <a:latin typeface="Arial" pitchFamily="34" charset="0"/>
                <a:cs typeface="Arial" pitchFamily="34" charset="0"/>
              </a:rPr>
              <a:t>neurohumorální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 regulací vede alkohol svým vlivem na </a:t>
            </a:r>
            <a:r>
              <a:rPr lang="cs-CZ" sz="2600" dirty="0" err="1">
                <a:latin typeface="Arial" pitchFamily="34" charset="0"/>
                <a:cs typeface="Arial" pitchFamily="34" charset="0"/>
              </a:rPr>
              <a:t>Oddiho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 svěrač k patologickému </a:t>
            </a:r>
            <a:r>
              <a:rPr lang="cs-CZ" sz="2600" dirty="0" err="1">
                <a:latin typeface="Arial" pitchFamily="34" charset="0"/>
                <a:cs typeface="Arial" pitchFamily="34" charset="0"/>
              </a:rPr>
              <a:t>refluxu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 duodenálního obsahu a následné </a:t>
            </a:r>
            <a:r>
              <a:rPr lang="cs-CZ" sz="2600" dirty="0" err="1">
                <a:latin typeface="Arial" pitchFamily="34" charset="0"/>
                <a:cs typeface="Arial" pitchFamily="34" charset="0"/>
              </a:rPr>
              <a:t>autodigesci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 žlázy.</a:t>
            </a:r>
          </a:p>
          <a:p>
            <a:pPr>
              <a:lnSpc>
                <a:spcPct val="80000"/>
              </a:lnSpc>
            </a:pPr>
            <a:endParaRPr lang="cs-CZ" sz="2600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2600" dirty="0"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B: I když není přesný patogenetický podklad biliární pankreatitidy ještě jednoznačně definován, zdá se její podklad dán kontaktem konkrementu se společným kanálem vústění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choledochus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Wirsungi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do duodena. 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400" dirty="0" err="1">
                <a:latin typeface="Arial" pitchFamily="34" charset="0"/>
                <a:cs typeface="Arial" pitchFamily="34" charset="0"/>
              </a:rPr>
              <a:t>refluxu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žluče do pankreatických vývodů. 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insuficienci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Oddiho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svěrače a patologickému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refluxu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duodenálního obsahu do pankreatických vývodných cest     s následnou aktivací patologické zánětlivé kaskády.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Klinický obraz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-bolest </a:t>
            </a:r>
          </a:p>
          <a:p>
            <a:pPr>
              <a:lnSpc>
                <a:spcPct val="80000"/>
              </a:lnSpc>
            </a:pPr>
            <a:r>
              <a:rPr lang="cs-CZ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Diferenciální diagnostika: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komplikace peptického vředu( perforace)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akutní cholecystitida, biliární kolika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střevní obstrukce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mezenteriální infarkt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peritonitida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perforace střeva, divertikulitida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bazální pleuropneumonie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- infarkt myokardu-spodní stěny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Klinický obraz</a:t>
            </a:r>
            <a:endParaRPr lang="cs-CZ" dirty="0">
              <a:cs typeface="Times New Roman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Další klinické příznaky - nauzea, zvracení, paralytický ileus, teplota, ikterus u biliární pankreatitidy .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V nejtěžších případech se rozvíjí šokový stav, hypotenze, tachykardie, pocení, vzácně bývá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přítomemen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ascites,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hydrothorax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.. 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Při rozvinutém onemocnění vzniká renální insuficience na podkladě akutní tubulární nekrózy a respirační insuficience při ARDS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Objektivně je pacient výrazně alterován, se zarudlým obličejem, břicho bývá palpačně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ciltivé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se známkami peritoneálního dráždění.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Modravé zbarvení v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inguinách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Turnerovo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znamení) nebo v oblasti pupku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Cullenovo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znamení) bývají spíše vzácnější u těžkých příznaků.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Stav se většinou po několika dnech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opravuje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(asi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 80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%),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ale cca ve 20% stav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progreduje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do těžké formy s vysokou mortalitou.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Celková mortalita na akutní pankreatitidu se pohybuje mezi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5-10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%. 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Komplikace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A: Časné komplikace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vznikají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do 2 týdnů od vzniku onemocnění a jsou způsobeny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vasoaktivními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a toxickými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látkami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Tyto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látky se podílejí na masivní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retroperitoneální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exsudaci tekutiny se všemi důsledky a dále svým toxickým vlivem způsobují selhání krevního oběhu, renální selhání či respirační insuficienci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Komplikace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B: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Pozdní komplikace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se objevují s latencí 2 týdnů od vzniku onemocnění až do 4 . týdne.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Komplikace jsou především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infekční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, způsobené infikováním pankreatické nekrózy. Tento stav velmi často vyústí do těžkého septického stavu s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multiorgánovým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selháním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Komplikace akutní pankreatitidy            z hlediska lokalizace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cs typeface="Times New Roman" charset="0"/>
              </a:rPr>
              <a:t>Lokální </a:t>
            </a:r>
            <a:r>
              <a:rPr lang="cs-CZ" sz="2800" b="1" dirty="0"/>
              <a:t>                                        </a:t>
            </a:r>
            <a:r>
              <a:rPr lang="cs-CZ" sz="2800" b="1" dirty="0">
                <a:cs typeface="Times New Roman" charset="0"/>
              </a:rPr>
              <a:t>systémové</a:t>
            </a:r>
            <a:endParaRPr lang="cs-CZ" sz="2800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nekróza                                     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selhání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plicní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krvácení                                    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selhání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renální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absces                                         šok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paralytický ileus                      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sepse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pseudocysty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                               encefalopatie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ascites                                         hyperglykémie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pleurální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irritace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hypokalcémie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ikterus                                        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metabolická acidóza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000" i="1" dirty="0">
                <a:latin typeface="Times New Roman" pitchFamily="18" charset="0"/>
                <a:cs typeface="Times New Roman" pitchFamily="18" charset="0"/>
              </a:rPr>
              <a:t>Rozvoj nekrózy pankreatu je procentuálně vyjádřen v závislosti na časovém odstupu od vzniku bolesti takto: do 24 hod od vzniku bolestí je nekróza přítomna u 46% pacientů, mezi 24-48 hod u 70 pacientů, mezi 48-72 hod u 97% pacientů a mezi 72-96 hod je nekróza vyvinuta již u 100%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pacientů!</a:t>
            </a:r>
            <a:endParaRPr lang="cs-CZ" sz="3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57158" y="357166"/>
            <a:ext cx="87868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Akutnípankreatitis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Neinfekčnízánět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pankreatu ,okolních tkání.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event.vzdálených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orgánových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systemů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Incidence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5-20/100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000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Hemoragickonekrotickáforma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10-20%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Lehkáedematozníforma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75%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Mortalita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AP 4-10% 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těžkáAP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30% 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kteráse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2,5krát zvyšuje u infekčních komplikací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Diagnostika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Cílem diagnostiky akutní pankreatitidy je: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99"/>
              </a:buClr>
              <a:buFontTx/>
              <a:buChar char="•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co nejrychlejší potvrzení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diagnózy (což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nemusí být vůbec snadné, a to i u nejtěžších případů)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dále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pak stanovení vyvolávající příčiny či etiologického agens( z hlediska praktického je nutné odlišení akutní biliární pankreatitidy)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nakonec stanovení prognózy pacienta.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Vlastní určení diagnózy akutní pankreatitidy sestává kromě pečlivého klinického vyšetření z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1) laboratorní diagnostiky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2) celé škály zobrazovacích metod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Laboratorní diagnostika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-amylázy v séru a moči/ pankreatické izoenzymy/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 lipáza v séru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 KO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 biochemie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 ionty, Ca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 CRP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2)Zobrazovací metody: </a:t>
            </a:r>
            <a:endParaRPr lang="cs-CZ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 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konvenční rentgenové vyšetření .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ultrasonografie břišní.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CT ( počítačová tomografie).: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ERCP ( endoskopická retrográdní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cholangiopankreatografie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)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V běžné klinické praxi slouží pro stanovení prognózy a závažnosti onemocnění především hladina CRP- kdy jako kritickou hladinu se považuje hodnota 120mg/l za 48 hodin.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Terapie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Konzervativní terapie</a:t>
            </a:r>
            <a:endParaRPr lang="cs-CZ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vyloučení příjmu potravy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p.o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monitorování tepové frekvence, TK a teploty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zavedení centrálního žilního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katetru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zavedení močového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katetru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k monitoraci diurézy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infusní terapie (krystaloidy, albumin, krevní deriváty dle aktuálního vývoje ) za kontroly centr. žilního tlaku ( více než 3 l tekutiny/den). 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tlumení bolesti (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tramadol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), spasmolytika nevhodná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parenterální výživa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00034" y="214290"/>
            <a:ext cx="828680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Zásady léčby AP</a:t>
            </a:r>
          </a:p>
          <a:p>
            <a:endParaRPr lang="cs-CZ" dirty="0" smtClean="0"/>
          </a:p>
          <a:p>
            <a:pPr algn="ctr"/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Monitorovanélůžko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sledovánívitálníf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.) </a:t>
            </a:r>
          </a:p>
          <a:p>
            <a:pPr algn="ctr"/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Agresivníiontováa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objemováresuscitace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Nic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per os,NGS,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Antisekrečníléčba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Léčba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bolesti </a:t>
            </a:r>
          </a:p>
          <a:p>
            <a:pPr algn="ctr"/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Časnáenterální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Úplnáparenterálnívýživa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NSA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léčba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prokoagulačníhostavu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Náhrada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vitálních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funkcíÚPV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CVVH ,</a:t>
            </a: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ERCP-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biliárnípankreatitida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EPT </a:t>
            </a: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ATB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léčba +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léčba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infekčních komplikací</a:t>
            </a:r>
          </a:p>
          <a:p>
            <a:pPr algn="ctr"/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Chirurgickáléčba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00034" y="214290"/>
            <a:ext cx="8286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Agresivní iontová a </a:t>
            </a:r>
            <a:r>
              <a:rPr lang="cs-CZ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objemováresuscitace</a:t>
            </a:r>
            <a:endParaRPr lang="cs-CZ" sz="3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dirty="0" smtClean="0"/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Infuzníléčba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–krystaloidy zabrání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systemovému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zhroucení mikrocirkulace 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přechodu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 MODS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Denní dávka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iontových roztoku je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individuální podle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reakce nemocného,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doporučené postupy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jen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orientační charakter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Vysoký obrat tekutin –příjem až10-20 l </a:t>
            </a: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Může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dojít k akumulaci 6-12 l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214290"/>
            <a:ext cx="8286808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Časná </a:t>
            </a:r>
            <a:r>
              <a:rPr lang="cs-CZ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enteráln</a:t>
            </a: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ívýživa</a:t>
            </a: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r>
              <a:rPr lang="cs-CZ" dirty="0" smtClean="0"/>
              <a:t>•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Nazojejunální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výživa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duodenojejunální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ohbí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•Vláknina 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probiotika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Udržení funkční i anatomické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intergrity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GIT 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Snížení rizika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translokace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bakterií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4282" y="357166"/>
            <a:ext cx="842968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sz="3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Algoritmus léčby a dg AP</a:t>
            </a:r>
          </a:p>
          <a:p>
            <a:endParaRPr lang="cs-CZ" dirty="0" smtClean="0"/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1. Bolest břicha s podezřením na AP-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iv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kanyly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laboratorní  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vyšetření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infuze krystaloidu( RF, H1/1 1000 ml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•2. Typický obraz AP-elevace amyláz ad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příjem +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infuze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 3-5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/L za 3-5 za 5 hod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individuální 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diuresa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minimálně1-1,5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ml/kg /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hod</a:t>
            </a:r>
          </a:p>
          <a:p>
            <a:r>
              <a:rPr lang="cs-CZ" sz="2000" dirty="0" smtClean="0"/>
              <a:t>• všichni </a:t>
            </a:r>
            <a:r>
              <a:rPr lang="cs-CZ" sz="2000" dirty="0" smtClean="0"/>
              <a:t>pac.,u </a:t>
            </a:r>
            <a:r>
              <a:rPr lang="cs-CZ" sz="2000" dirty="0" smtClean="0"/>
              <a:t>nichž se nepřepokládá plný perorální příjem </a:t>
            </a:r>
            <a:r>
              <a:rPr lang="cs-CZ" sz="2000" dirty="0" smtClean="0"/>
              <a:t>do 3 </a:t>
            </a:r>
            <a:r>
              <a:rPr lang="cs-CZ" sz="2000" dirty="0" smtClean="0"/>
              <a:t>dnů by </a:t>
            </a:r>
            <a:r>
              <a:rPr lang="cs-CZ" sz="2000" dirty="0" smtClean="0"/>
              <a:t>měli EV. </a:t>
            </a:r>
          </a:p>
          <a:p>
            <a:r>
              <a:rPr lang="cs-CZ" sz="2000" dirty="0" smtClean="0"/>
              <a:t>•Zahájit u </a:t>
            </a:r>
            <a:r>
              <a:rPr lang="cs-CZ" sz="2000" dirty="0" err="1" smtClean="0"/>
              <a:t>hemody</a:t>
            </a:r>
            <a:r>
              <a:rPr lang="cs-CZ" sz="2000" dirty="0" smtClean="0"/>
              <a:t>. stabilních </a:t>
            </a:r>
            <a:r>
              <a:rPr lang="cs-CZ" sz="2000" dirty="0" smtClean="0"/>
              <a:t>pac. časnou </a:t>
            </a:r>
            <a:r>
              <a:rPr lang="cs-CZ" sz="2000" dirty="0" smtClean="0"/>
              <a:t>EV</a:t>
            </a:r>
            <a:endParaRPr lang="cs-CZ" sz="2000" dirty="0" smtClean="0"/>
          </a:p>
          <a:p>
            <a:r>
              <a:rPr lang="cs-CZ" sz="2000" dirty="0" smtClean="0"/>
              <a:t>Iniciální fáze: </a:t>
            </a:r>
            <a:r>
              <a:rPr lang="cs-CZ" sz="2000" dirty="0" smtClean="0"/>
              <a:t>20-25 </a:t>
            </a:r>
            <a:r>
              <a:rPr lang="cs-CZ" sz="2000" dirty="0" err="1" smtClean="0"/>
              <a:t>kcal</a:t>
            </a:r>
            <a:r>
              <a:rPr lang="cs-CZ" sz="2000" dirty="0" smtClean="0"/>
              <a:t>/kg/den </a:t>
            </a:r>
          </a:p>
          <a:p>
            <a:r>
              <a:rPr lang="cs-CZ" sz="2000" dirty="0" err="1" smtClean="0"/>
              <a:t>Anabolickáf</a:t>
            </a:r>
            <a:r>
              <a:rPr lang="cs-CZ" sz="2000" dirty="0" smtClean="0"/>
              <a:t>. 25-30 </a:t>
            </a:r>
            <a:r>
              <a:rPr lang="cs-CZ" sz="2000" dirty="0" err="1" smtClean="0"/>
              <a:t>kcal</a:t>
            </a:r>
            <a:r>
              <a:rPr lang="cs-CZ" sz="2000" dirty="0" smtClean="0"/>
              <a:t>/kg/den</a:t>
            </a:r>
          </a:p>
          <a:p>
            <a:r>
              <a:rPr lang="cs-CZ" sz="2000" dirty="0" smtClean="0"/>
              <a:t>Vyhnout </a:t>
            </a:r>
            <a:r>
              <a:rPr lang="cs-CZ" sz="2000" dirty="0" smtClean="0"/>
              <a:t>se </a:t>
            </a:r>
            <a:r>
              <a:rPr lang="cs-CZ" sz="2000" dirty="0" smtClean="0"/>
              <a:t>přídatné PV </a:t>
            </a:r>
            <a:r>
              <a:rPr lang="cs-CZ" sz="2000" dirty="0" smtClean="0"/>
              <a:t>u pac. ,</a:t>
            </a:r>
            <a:r>
              <a:rPr lang="cs-CZ" sz="2000" dirty="0" err="1" smtClean="0"/>
              <a:t>kt</a:t>
            </a:r>
            <a:r>
              <a:rPr lang="cs-CZ" sz="2000" dirty="0" smtClean="0"/>
              <a:t>. t</a:t>
            </a:r>
            <a:r>
              <a:rPr lang="cs-CZ" sz="2000" dirty="0" smtClean="0"/>
              <a:t>olerují EV </a:t>
            </a:r>
            <a:r>
              <a:rPr lang="cs-CZ" sz="2000" dirty="0" smtClean="0"/>
              <a:t>a mohou být živeni cílovými </a:t>
            </a:r>
            <a:r>
              <a:rPr lang="cs-CZ" sz="2000" dirty="0" smtClean="0"/>
              <a:t>hodnotami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Těžká akutní pankreatitis </a:t>
            </a:r>
            <a:endParaRPr lang="cs-CZ" sz="28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Enterální výživa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je indikovaná,pokud je to možné. </a:t>
            </a: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Enterální výživa má být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doplněna s PV </a:t>
            </a: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Sondová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výživa možná 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většiny AP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ale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může být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nutná parenterální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suplementace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000" dirty="0" smtClean="0">
                <a:latin typeface="Arial" pitchFamily="34" charset="0"/>
                <a:cs typeface="Arial" pitchFamily="34" charset="0"/>
              </a:rPr>
              <a:t>•Peptidovéformule mohou být užity.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Standartní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formule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mohou být vyzkoušeny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jsou-li tolerovány.</a:t>
            </a:r>
          </a:p>
          <a:p>
            <a:endParaRPr lang="cs-CZ" i="1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Výživa u </a:t>
            </a:r>
            <a:r>
              <a:rPr lang="cs-CZ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akutní a mírné pankreatitidy</a:t>
            </a:r>
            <a:endParaRPr lang="cs-CZ" sz="28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•EV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není nezbytná, jestliže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pac. může jíst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normální stravu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 5-7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dní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•EV během 5-7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dnů neměla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žádný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pozitivní efekt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na průběh nemoci a proto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není doporučována.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•Podej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sondovou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výživu, není-li možná perorální příjem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pro stálou bolest déle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než 5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dní.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Akutní pankreatitida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Akutní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pankreatitida je definována jako akutní zánětlivé onemocnění pankreatu s variabilním postižením okolních i vzdálených orgánů.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Incidence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akutní pankreatitidy - 11-23/100 000 obyvatel.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že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incidence tohoto onemocnění od 70. let 20. století     v rozvinutých zemích  má trvale vzestupný charakter. Zřejmě to souvisí se stoupající konzumací alkoholu a vysoce kalorické potravy.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Endoskopická léčba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Jedná se o pacienty s těžkým průběhem ,                      s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cholangoitidou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a přímými či nepřímými známkami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choledocholithiasy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(ikterus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dilatace žlučových cest či průkaz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choledocholithiasy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při USG).</a:t>
            </a:r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Nutno zdůraznit , že se jedná vždy o výkon velmi náročný, který by měl být prováděn zkušeným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endoskopistou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v rámci specializovaného endoskopického centra.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Chirurgická terapie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Obecně platí-že hlavní indikací k chirurgické terapii je infikovaná nekróza pankreatu, které je provázená kontinuálním zhoršováním klinického stavu pacienta, nereagující na konzervativní terapii.. Výskyt infikovaných nekróz narůstá po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týdnu onemocnění,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maxima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výskytu dosahuje 3. týden onemocnění.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 K průkazu infikované nekrózy používáme v současné době dynamické CT s bolusem kontrastní látky spojené s aspirační biopsií nekrózy a její mikrobiologickou a kultivační analýzu.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Jako operační výkon se v této indikaci provádí 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nekrosektomie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s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retroperitoneální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laváží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 Často se volí přístup postupného vybavování nekrotických hmot při zachovaném přístupu do břicha. Rozsáhlé resekce pankreatu se neprovádí.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Dalšími indikacemi k chirurgické terapii jsou: pankreatický absces, symptomatická pankreatická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pseudocysta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 v těchto indikacích je velmi často úspěšná i endoskopická léčba), či ischémie okolních orgánů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(např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colon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transversum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) s následnou peritonitidou. Zřídka dochází k masivní hemoragii v rámci nekrotizujícího procesu pankreatu.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Etiologie  akutní pankreatitidy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cs-CZ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Toxicko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metabolické faktory</a:t>
            </a:r>
            <a:endParaRPr lang="cs-CZ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alkohol</a:t>
            </a:r>
            <a:endParaRPr lang="cs-CZ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hypertriglyceredémie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urémie,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hyperkalcémie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(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hyperparathyroidismus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exogenní)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léky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jístě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Azathioprin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Sulfonamidy,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Thiazidy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Furosemid, Tetracyklin, Estrogeny. 6-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Mercaptopurin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Methyldopa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pravděpodobně:</a:t>
            </a:r>
          </a:p>
          <a:p>
            <a:pPr>
              <a:lnSpc>
                <a:spcPct val="90000"/>
              </a:lnSpc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Chlotalidion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kotrikosteroidy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kys.etakrynová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772400" cy="54054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Vaskulární faktory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oběhové selhání ( kardiochirurgické výkony)  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periarteritis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nodosa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embolisace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Hypothermie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III. Mechanické faktory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žlučové kameny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traumata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ERCP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nádory pankreatu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nádory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Vaterské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papily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divertikl duodena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anomálie pankreatu (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pancreas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divisum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8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peptický vřed s penetrací do pankreatu 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IV. Infekce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bakterie (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E.coli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Legionela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Yersinia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tyfus, cholera)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mykoplazmové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infekce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viry ( příušnice,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coxsackie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adenoviry, hepatitida A, HIV, varicela)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•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mykoplasma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V. Idiopatická pankreatitida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Patogeneze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4676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latin typeface="Arial" pitchFamily="34" charset="0"/>
                <a:cs typeface="Arial" pitchFamily="34" charset="0"/>
              </a:rPr>
              <a:t>Z hlediska klinického stále platí že, akutní pankreatitida je 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autodigesce</a:t>
            </a:r>
            <a:r>
              <a:rPr lang="cs-CZ" dirty="0">
                <a:latin typeface="Arial" pitchFamily="34" charset="0"/>
                <a:cs typeface="Arial" pitchFamily="34" charset="0"/>
              </a:rPr>
              <a:t> pankreatu, způsobená vlastními enzymy. 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4282" y="357166"/>
            <a:ext cx="89297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Průběh </a:t>
            </a:r>
            <a:r>
              <a:rPr lang="cs-CZ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akutnípankreatitidy</a:t>
            </a:r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Intraacinárnífáze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nitrobuněčnáautoaktivace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digestivních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enzymů(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lipásy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proteázy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přechod do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intersticia</a:t>
            </a:r>
          </a:p>
          <a:p>
            <a:pPr marL="514350" indent="-514350">
              <a:buAutoNum type="arabicPeriod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Místní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pankreatick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peripankreatická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	zánětlivá fáze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3.Systémovázánětliváfáze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4.Extrapankreatickéa infekční komplikace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382000" cy="63341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Kaskáda patogenetických jevů, která vede ke</a:t>
            </a:r>
            <a:r>
              <a:rPr lang="cs-CZ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cs-CZ" sz="2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Arial" pitchFamily="34" charset="0"/>
                <a:cs typeface="Arial" pitchFamily="34" charset="0"/>
              </a:rPr>
              <a:t>1.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hypoperfúzi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pankreatu a  jeho ischémii, což může vést ve svých důsledcích 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nekróze žlázy.</a:t>
            </a:r>
          </a:p>
          <a:p>
            <a:pPr>
              <a:lnSpc>
                <a:spcPct val="90000"/>
              </a:lnSpc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Arial" pitchFamily="34" charset="0"/>
                <a:cs typeface="Arial" pitchFamily="34" charset="0"/>
              </a:rPr>
              <a:t>2. zvýšené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permabilitě</a:t>
            </a:r>
            <a:r>
              <a:rPr lang="cs-CZ" dirty="0">
                <a:latin typeface="Arial" pitchFamily="34" charset="0"/>
                <a:cs typeface="Arial" pitchFamily="34" charset="0"/>
              </a:rPr>
              <a:t> cévního řečiště, což obecně vede k extravazaci tekutiny,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hemoncentraci</a:t>
            </a:r>
            <a:r>
              <a:rPr lang="cs-CZ" dirty="0">
                <a:latin typeface="Arial" pitchFamily="34" charset="0"/>
                <a:cs typeface="Arial" pitchFamily="34" charset="0"/>
              </a:rPr>
              <a:t> a oběhového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selhání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1264</Words>
  <Application>Microsoft Office PowerPoint</Application>
  <PresentationFormat>Předvádění na obrazovce (4:3)</PresentationFormat>
  <Paragraphs>259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sady Office</vt:lpstr>
      <vt:lpstr>Akutní pankreatitis</vt:lpstr>
      <vt:lpstr>Snímek 2</vt:lpstr>
      <vt:lpstr>Akutní pankreatitida</vt:lpstr>
      <vt:lpstr>Etiologie  akutní pankreatitidy</vt:lpstr>
      <vt:lpstr> </vt:lpstr>
      <vt:lpstr> </vt:lpstr>
      <vt:lpstr>Patogeneze</vt:lpstr>
      <vt:lpstr>Snímek 8</vt:lpstr>
      <vt:lpstr> </vt:lpstr>
      <vt:lpstr> </vt:lpstr>
      <vt:lpstr>Snímek 11</vt:lpstr>
      <vt:lpstr>Snímek 12</vt:lpstr>
      <vt:lpstr>Klinický obraz</vt:lpstr>
      <vt:lpstr>Klinický obraz</vt:lpstr>
      <vt:lpstr> </vt:lpstr>
      <vt:lpstr>Komplikace</vt:lpstr>
      <vt:lpstr>Komplikace</vt:lpstr>
      <vt:lpstr>Komplikace akutní pankreatitidy            z hlediska lokalizace </vt:lpstr>
      <vt:lpstr> </vt:lpstr>
      <vt:lpstr>Diagnostika</vt:lpstr>
      <vt:lpstr>Snímek 21</vt:lpstr>
      <vt:lpstr>Snímek 22</vt:lpstr>
      <vt:lpstr> </vt:lpstr>
      <vt:lpstr>Terapie</vt:lpstr>
      <vt:lpstr>Snímek 25</vt:lpstr>
      <vt:lpstr>Snímek 26</vt:lpstr>
      <vt:lpstr>Snímek 27</vt:lpstr>
      <vt:lpstr>Snímek 28</vt:lpstr>
      <vt:lpstr>Snímek 29</vt:lpstr>
      <vt:lpstr>Endoskopická léčba</vt:lpstr>
      <vt:lpstr>Chirurgická terapie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Akutní pankreatitis</dc:title>
  <dc:creator>Jarda</dc:creator>
  <cp:lastModifiedBy>Jarda</cp:lastModifiedBy>
  <cp:revision>4</cp:revision>
  <dcterms:created xsi:type="dcterms:W3CDTF">2012-05-04T20:20:08Z</dcterms:created>
  <dcterms:modified xsi:type="dcterms:W3CDTF">2012-05-04T20:49:46Z</dcterms:modified>
</cp:coreProperties>
</file>