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sldIdLst>
    <p:sldId id="257" r:id="rId2"/>
    <p:sldId id="286" r:id="rId3"/>
    <p:sldId id="287" r:id="rId4"/>
    <p:sldId id="288" r:id="rId5"/>
    <p:sldId id="289" r:id="rId6"/>
    <p:sldId id="290" r:id="rId7"/>
    <p:sldId id="291" r:id="rId8"/>
    <p:sldId id="292" r:id="rId9"/>
    <p:sldId id="293" r:id="rId10"/>
    <p:sldId id="258" r:id="rId11"/>
    <p:sldId id="259" r:id="rId12"/>
    <p:sldId id="260" r:id="rId13"/>
    <p:sldId id="261" r:id="rId14"/>
    <p:sldId id="262" r:id="rId15"/>
    <p:sldId id="280" r:id="rId16"/>
    <p:sldId id="281" r:id="rId17"/>
    <p:sldId id="282" r:id="rId18"/>
    <p:sldId id="265" r:id="rId19"/>
    <p:sldId id="283" r:id="rId20"/>
    <p:sldId id="263" r:id="rId21"/>
    <p:sldId id="269" r:id="rId22"/>
    <p:sldId id="268" r:id="rId23"/>
    <p:sldId id="452" r:id="rId24"/>
    <p:sldId id="462" r:id="rId25"/>
    <p:sldId id="487" r:id="rId26"/>
    <p:sldId id="437" r:id="rId27"/>
    <p:sldId id="463"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294" r:id="rId42"/>
    <p:sldId id="295" r:id="rId43"/>
    <p:sldId id="296" r:id="rId44"/>
    <p:sldId id="297" r:id="rId45"/>
    <p:sldId id="298" r:id="rId46"/>
    <p:sldId id="302" r:id="rId47"/>
    <p:sldId id="270" r:id="rId48"/>
    <p:sldId id="488" r:id="rId49"/>
    <p:sldId id="489" r:id="rId50"/>
    <p:sldId id="490" r:id="rId51"/>
    <p:sldId id="491" r:id="rId52"/>
    <p:sldId id="492" r:id="rId53"/>
    <p:sldId id="493" r:id="rId54"/>
    <p:sldId id="494" r:id="rId55"/>
    <p:sldId id="495" r:id="rId56"/>
    <p:sldId id="496" r:id="rId57"/>
    <p:sldId id="627" r:id="rId58"/>
    <p:sldId id="532" r:id="rId59"/>
    <p:sldId id="544" r:id="rId60"/>
    <p:sldId id="545" r:id="rId61"/>
    <p:sldId id="546" r:id="rId62"/>
    <p:sldId id="547" r:id="rId63"/>
    <p:sldId id="549" r:id="rId64"/>
    <p:sldId id="550" r:id="rId65"/>
    <p:sldId id="551" r:id="rId66"/>
    <p:sldId id="552" r:id="rId67"/>
    <p:sldId id="553" r:id="rId68"/>
    <p:sldId id="554" r:id="rId69"/>
    <p:sldId id="555" r:id="rId70"/>
    <p:sldId id="556" r:id="rId71"/>
    <p:sldId id="557" r:id="rId72"/>
    <p:sldId id="558" r:id="rId73"/>
    <p:sldId id="559" r:id="rId74"/>
    <p:sldId id="560" r:id="rId75"/>
    <p:sldId id="561" r:id="rId76"/>
    <p:sldId id="562" r:id="rId77"/>
    <p:sldId id="563" r:id="rId78"/>
    <p:sldId id="565" r:id="rId79"/>
    <p:sldId id="566" r:id="rId80"/>
    <p:sldId id="567" r:id="rId81"/>
    <p:sldId id="568" r:id="rId82"/>
    <p:sldId id="564" r:id="rId83"/>
    <p:sldId id="579" r:id="rId84"/>
    <p:sldId id="569" r:id="rId85"/>
    <p:sldId id="501" r:id="rId86"/>
    <p:sldId id="570" r:id="rId87"/>
    <p:sldId id="571" r:id="rId88"/>
    <p:sldId id="573" r:id="rId89"/>
    <p:sldId id="572" r:id="rId90"/>
    <p:sldId id="574" r:id="rId91"/>
    <p:sldId id="575" r:id="rId92"/>
    <p:sldId id="577" r:id="rId93"/>
    <p:sldId id="576" r:id="rId94"/>
    <p:sldId id="578" r:id="rId95"/>
    <p:sldId id="580" r:id="rId96"/>
    <p:sldId id="581" r:id="rId97"/>
    <p:sldId id="582" r:id="rId98"/>
    <p:sldId id="583" r:id="rId99"/>
    <p:sldId id="584" r:id="rId100"/>
    <p:sldId id="585" r:id="rId101"/>
    <p:sldId id="586" r:id="rId102"/>
    <p:sldId id="587" r:id="rId103"/>
    <p:sldId id="588" r:id="rId104"/>
    <p:sldId id="589" r:id="rId105"/>
    <p:sldId id="590" r:id="rId106"/>
    <p:sldId id="591" r:id="rId107"/>
    <p:sldId id="592" r:id="rId108"/>
    <p:sldId id="593" r:id="rId109"/>
    <p:sldId id="595" r:id="rId110"/>
    <p:sldId id="596" r:id="rId111"/>
    <p:sldId id="597" r:id="rId112"/>
    <p:sldId id="598" r:id="rId113"/>
    <p:sldId id="599" r:id="rId114"/>
    <p:sldId id="600" r:id="rId115"/>
    <p:sldId id="601" r:id="rId116"/>
    <p:sldId id="626" r:id="rId117"/>
    <p:sldId id="604" r:id="rId118"/>
    <p:sldId id="606" r:id="rId119"/>
    <p:sldId id="608" r:id="rId120"/>
    <p:sldId id="609" r:id="rId121"/>
    <p:sldId id="610" r:id="rId122"/>
    <p:sldId id="612" r:id="rId123"/>
    <p:sldId id="613" r:id="rId124"/>
    <p:sldId id="622" r:id="rId125"/>
    <p:sldId id="614" r:id="rId126"/>
    <p:sldId id="615" r:id="rId127"/>
    <p:sldId id="616" r:id="rId128"/>
    <p:sldId id="617" r:id="rId129"/>
    <p:sldId id="618" r:id="rId130"/>
    <p:sldId id="619" r:id="rId131"/>
    <p:sldId id="623" r:id="rId132"/>
    <p:sldId id="611" r:id="rId133"/>
    <p:sldId id="624" r:id="rId134"/>
    <p:sldId id="528" r:id="rId135"/>
    <p:sldId id="529" r:id="rId136"/>
    <p:sldId id="531" r:id="rId137"/>
    <p:sldId id="530" r:id="rId138"/>
    <p:sldId id="625" r:id="rId13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82AC7-6C22-3B40-8D39-C445B986907C}" type="datetimeFigureOut">
              <a:rPr lang="cs-CZ" smtClean="0"/>
              <a:pPr/>
              <a:t>2.5.2024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3FDBD-DED4-014F-9191-0EAB288EB8E5}" type="slidenum">
              <a:rPr lang="cs-CZ" smtClean="0"/>
              <a:pPr/>
              <a:t>‹#›</a:t>
            </a:fld>
            <a:endParaRPr lang="cs-CZ"/>
          </a:p>
        </p:txBody>
      </p:sp>
    </p:spTree>
    <p:extLst>
      <p:ext uri="{BB962C8B-B14F-4D97-AF65-F5344CB8AC3E}">
        <p14:creationId xmlns:p14="http://schemas.microsoft.com/office/powerpoint/2010/main" xmlns="" val="222507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7EE888-E8E8-E549-AF95-D94E507748C6}" type="slidenum">
              <a:rPr lang="cs-CZ" smtClean="0"/>
              <a:pPr/>
              <a:t>53</a:t>
            </a:fld>
            <a:endParaRPr lang="cs-CZ"/>
          </a:p>
        </p:txBody>
      </p:sp>
    </p:spTree>
    <p:extLst>
      <p:ext uri="{BB962C8B-B14F-4D97-AF65-F5344CB8AC3E}">
        <p14:creationId xmlns:p14="http://schemas.microsoft.com/office/powerpoint/2010/main" xmlns="" val="91962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C73FDBD-DED4-014F-9191-0EAB288EB8E5}" type="slidenum">
              <a:rPr lang="cs-CZ" smtClean="0"/>
              <a:pPr/>
              <a:t>97</a:t>
            </a:fld>
            <a:endParaRPr lang="cs-CZ"/>
          </a:p>
        </p:txBody>
      </p:sp>
    </p:spTree>
    <p:extLst>
      <p:ext uri="{BB962C8B-B14F-4D97-AF65-F5344CB8AC3E}">
        <p14:creationId xmlns:p14="http://schemas.microsoft.com/office/powerpoint/2010/main" xmlns="" val="326139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67"/>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80"/>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80"/>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42"/>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9A0BD07-2847-4CDA-97DF-185E24DB9096}" type="datetimeFigureOut">
              <a:rPr lang="cs-CZ" smtClean="0"/>
              <a:pPr/>
              <a:t>2.5.2024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9A0BD07-2847-4CDA-97DF-185E24DB9096}" type="datetimeFigureOut">
              <a:rPr lang="cs-CZ" smtClean="0"/>
              <a:pPr/>
              <a:t>2.5.2024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99A0BD07-2847-4CDA-97DF-185E24DB9096}" type="datetimeFigureOut">
              <a:rPr lang="cs-CZ" smtClean="0"/>
              <a:pPr/>
              <a:t>2.5.2024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9A0BD07-2847-4CDA-97DF-185E24DB9096}" type="datetimeFigureOut">
              <a:rPr lang="cs-CZ" smtClean="0"/>
              <a:pPr/>
              <a:t>2.5.2024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9A0BD07-2847-4CDA-97DF-185E24DB9096}" type="datetimeFigureOut">
              <a:rPr lang="cs-CZ" smtClean="0"/>
              <a:pPr/>
              <a:t>2.5.2024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9A0BD07-2847-4CDA-97DF-185E24DB9096}" type="datetimeFigureOut">
              <a:rPr lang="cs-CZ" smtClean="0"/>
              <a:pPr/>
              <a:t>2.5.2024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0BD07-2847-4CDA-97DF-185E24DB9096}" type="datetimeFigureOut">
              <a:rPr lang="cs-CZ" smtClean="0"/>
              <a:pPr/>
              <a:t>2.5.2024</a:t>
            </a:fld>
            <a:endParaRPr lang="cs-CZ"/>
          </a:p>
        </p:txBody>
      </p:sp>
      <p:sp>
        <p:nvSpPr>
          <p:cNvPr id="5" name="Zástupný symbol pro zápatí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A348C-40D3-467F-8FFC-72D4ACDCC39B}"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s://www.solen.cz/pdfs/ped/2004/06/07.pdf"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hyperlink" Target="https://www.stefajir.cz/defekt-septa-sini" TargetMode="External"/><Relationship Id="rId13" Type="http://schemas.openxmlformats.org/officeDocument/2006/relationships/hyperlink" Target="https://www.wikiskripta.eu/w/Transpozice_velk&#253;ch_tepen" TargetMode="External"/><Relationship Id="rId18" Type="http://schemas.openxmlformats.org/officeDocument/2006/relationships/hyperlink" Target="https://www.wikiskripta.eu/w/Ulcer%C3%B3zn%C3%AD_kolitida" TargetMode="External"/><Relationship Id="rId3" Type="http://schemas.openxmlformats.org/officeDocument/2006/relationships/hyperlink" Target="https://theses.cz/id/lq97am/11585795" TargetMode="External"/><Relationship Id="rId21" Type="http://schemas.openxmlformats.org/officeDocument/2006/relationships/hyperlink" Target="https://www.youtube.com/watch?v=rHYk1sYsge0&amp;pp=ygUbbmV3Ym9ybiByZWZsZXhlcyBhc3Nlc3NtZW50" TargetMode="External"/><Relationship Id="rId7" Type="http://schemas.openxmlformats.org/officeDocument/2006/relationships/hyperlink" Target="https://www.umimefakta.cz/cviceni-srdce-cevy" TargetMode="External"/><Relationship Id="rId12" Type="http://schemas.openxmlformats.org/officeDocument/2006/relationships/hyperlink" Target="https://www.stefajir.cz/koarktace-aorty" TargetMode="External"/><Relationship Id="rId17" Type="http://schemas.openxmlformats.org/officeDocument/2006/relationships/hyperlink" Target="http://www.mudr.org/web/atrezie-jicnu" TargetMode="External"/><Relationship Id="rId2" Type="http://schemas.openxmlformats.org/officeDocument/2006/relationships/hyperlink" Target="https://cneos.cz/wp-content/uploads/2022/08/Resuscitace_ERC_2015_Algoritmus.pdf" TargetMode="External"/><Relationship Id="rId16" Type="http://schemas.openxmlformats.org/officeDocument/2006/relationships/hyperlink" Target="https://www.fnbrno.cz/10-bakaj-zbrozkova-uz-git-v-pediatrii/f4826" TargetMode="External"/><Relationship Id="rId20" Type="http://schemas.openxmlformats.org/officeDocument/2006/relationships/hyperlink" Target="https://www.pediatriepropraxi.cz/pdfs/ped/2013/04/05.pdf" TargetMode="External"/><Relationship Id="rId1" Type="http://schemas.openxmlformats.org/officeDocument/2006/relationships/slideLayout" Target="../slideLayouts/slideLayout2.xml"/><Relationship Id="rId6" Type="http://schemas.openxmlformats.org/officeDocument/2006/relationships/hyperlink" Target="https://www.szes-la.cz/objekty/fyziologie-a-anatomie-cloveka---dychaci-soustava.pdf" TargetMode="External"/><Relationship Id="rId11" Type="http://schemas.openxmlformats.org/officeDocument/2006/relationships/hyperlink" Target="https://cs.wikipedia.org/wiki/Sten&#243;za_plicnice" TargetMode="External"/><Relationship Id="rId5" Type="http://schemas.openxmlformats.org/officeDocument/2006/relationships/hyperlink" Target="https://www.dailymail.co.uk/news/article-3666224/Girl-3-left-severe-sunburn-white-X-nursery-school-staff-failed-apply-sunscreen-mother-provided-temperatures-soared-20C.html" TargetMode="External"/><Relationship Id="rId15" Type="http://schemas.openxmlformats.org/officeDocument/2006/relationships/hyperlink" Target="https://en.wikipedia.org/wiki/Oral_candidiasis" TargetMode="External"/><Relationship Id="rId23" Type="http://schemas.openxmlformats.org/officeDocument/2006/relationships/image" Target="../media/image46.png"/><Relationship Id="rId10" Type="http://schemas.openxmlformats.org/officeDocument/2006/relationships/hyperlink" Target="https://www.stefajir.cz/otevrena-botallova-ducej" TargetMode="External"/><Relationship Id="rId19" Type="http://schemas.openxmlformats.org/officeDocument/2006/relationships/hyperlink" Target="https://www.zpflorence.cz/dekaphan-leuco-50ks/" TargetMode="External"/><Relationship Id="rId4" Type="http://schemas.openxmlformats.org/officeDocument/2006/relationships/hyperlink" Target="https://www.pediatriepropraxi.cz/pdfs/ped/2016/04/10.pdf" TargetMode="External"/><Relationship Id="rId9" Type="http://schemas.openxmlformats.org/officeDocument/2006/relationships/hyperlink" Target="https://www.stefajir.cz/defekt-komoroveho-septa" TargetMode="External"/><Relationship Id="rId14" Type="http://schemas.openxmlformats.org/officeDocument/2006/relationships/hyperlink" Target="https://www.stefajir.cz/fallotova-tetralogie" TargetMode="External"/><Relationship Id="rId22"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1EFD1FC-E03A-63BD-CA1B-CBAB403E6C37}"/>
              </a:ext>
            </a:extLst>
          </p:cNvPr>
          <p:cNvSpPr>
            <a:spLocks noGrp="1"/>
          </p:cNvSpPr>
          <p:nvPr>
            <p:ph type="ctrTitle"/>
          </p:nvPr>
        </p:nvSpPr>
        <p:spPr>
          <a:xfrm>
            <a:off x="1143000" y="406400"/>
            <a:ext cx="6858000" cy="2387600"/>
          </a:xfrm>
        </p:spPr>
        <p:txBody>
          <a:bodyPr>
            <a:normAutofit/>
          </a:bodyPr>
          <a:lstStyle/>
          <a:p>
            <a:r>
              <a:rPr lang="cs-CZ" dirty="0"/>
              <a:t>Pediatrie 1</a:t>
            </a:r>
            <a:br>
              <a:rPr lang="cs-CZ" dirty="0"/>
            </a:br>
            <a:r>
              <a:rPr lang="cs-CZ" dirty="0"/>
              <a:t>Vysoká škola zdravotnická</a:t>
            </a:r>
          </a:p>
        </p:txBody>
      </p:sp>
      <p:sp>
        <p:nvSpPr>
          <p:cNvPr id="3" name="Podnadpis 2">
            <a:extLst>
              <a:ext uri="{FF2B5EF4-FFF2-40B4-BE49-F238E27FC236}">
                <a16:creationId xmlns:a16="http://schemas.microsoft.com/office/drawing/2014/main" xmlns="" id="{8B152047-D6EB-A31F-2291-538E136ABD92}"/>
              </a:ext>
            </a:extLst>
          </p:cNvPr>
          <p:cNvSpPr>
            <a:spLocks noGrp="1"/>
          </p:cNvSpPr>
          <p:nvPr>
            <p:ph type="subTitle" idx="1"/>
          </p:nvPr>
        </p:nvSpPr>
        <p:spPr/>
        <p:txBody>
          <a:bodyPr>
            <a:normAutofit fontScale="70000" lnSpcReduction="20000"/>
          </a:bodyPr>
          <a:lstStyle/>
          <a:p>
            <a:endParaRPr lang="cs-CZ" dirty="0"/>
          </a:p>
          <a:p>
            <a:endParaRPr lang="cs-CZ" dirty="0"/>
          </a:p>
          <a:p>
            <a:r>
              <a:rPr lang="cs-CZ" dirty="0"/>
              <a:t>MUDr. Michala </a:t>
            </a:r>
            <a:r>
              <a:rPr lang="cs-CZ" dirty="0" err="1"/>
              <a:t>Komyšáková</a:t>
            </a:r>
            <a:r>
              <a:rPr lang="cs-CZ" dirty="0"/>
              <a:t>, MBA</a:t>
            </a:r>
          </a:p>
          <a:p>
            <a:r>
              <a:rPr lang="cs-CZ" dirty="0"/>
              <a:t>Pediatrická klinika FN Motol</a:t>
            </a:r>
          </a:p>
          <a:p>
            <a:r>
              <a:rPr lang="cs-CZ" dirty="0"/>
              <a:t>Oddělení urgentního příjmu dětí a LSPP FN Motol</a:t>
            </a:r>
          </a:p>
        </p:txBody>
      </p:sp>
    </p:spTree>
    <p:extLst>
      <p:ext uri="{BB962C8B-B14F-4D97-AF65-F5344CB8AC3E}">
        <p14:creationId xmlns:p14="http://schemas.microsoft.com/office/powerpoint/2010/main" xmlns="" val="393077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latin typeface="+mn-lt"/>
              </a:rPr>
              <a:t>KARDIOPULMONÁLNÍ RESUSCITACE (KPR)</a:t>
            </a:r>
          </a:p>
        </p:txBody>
      </p:sp>
      <p:sp>
        <p:nvSpPr>
          <p:cNvPr id="3" name="Zástupný symbol pro obsah 2"/>
          <p:cNvSpPr>
            <a:spLocks noGrp="1"/>
          </p:cNvSpPr>
          <p:nvPr>
            <p:ph idx="1"/>
          </p:nvPr>
        </p:nvSpPr>
        <p:spPr/>
        <p:txBody>
          <a:bodyPr>
            <a:normAutofit fontScale="25000" lnSpcReduction="20000"/>
          </a:bodyPr>
          <a:lstStyle/>
          <a:p>
            <a:pPr>
              <a:buNone/>
            </a:pPr>
            <a:r>
              <a:rPr lang="cs-CZ" sz="4800" b="1" dirty="0"/>
              <a:t> </a:t>
            </a:r>
            <a:endParaRPr lang="cs-CZ" sz="4800" dirty="0"/>
          </a:p>
          <a:p>
            <a:pPr lvl="0"/>
            <a:r>
              <a:rPr lang="cs-CZ" sz="4800" dirty="0"/>
              <a:t>soubor opatření, které vedou k obnovení oběhu okysličené krve mozkem u osoby postižené náhlým selháním jedné nebo více základních životních funkcí</a:t>
            </a:r>
          </a:p>
          <a:p>
            <a:pPr lvl="0"/>
            <a:r>
              <a:rPr lang="cs-CZ" sz="4800" dirty="0"/>
              <a:t>rozlišujeme: základní neodkladnou resuscitaci </a:t>
            </a:r>
            <a:r>
              <a:rPr lang="cs-CZ" sz="4800" b="1" dirty="0"/>
              <a:t>(BLS) </a:t>
            </a:r>
            <a:r>
              <a:rPr lang="cs-CZ" sz="4800" dirty="0"/>
              <a:t>– bez pomůcek, poznání zástavy, KPR – ABC, AED</a:t>
            </a:r>
          </a:p>
          <a:p>
            <a:pPr lvl="0"/>
            <a:r>
              <a:rPr lang="cs-CZ" sz="4800" dirty="0"/>
              <a:t>rozšířenou neodkladnou resuscitaci </a:t>
            </a:r>
            <a:r>
              <a:rPr lang="cs-CZ" sz="4800" b="1" dirty="0"/>
              <a:t>(ALS) </a:t>
            </a:r>
            <a:r>
              <a:rPr lang="cs-CZ" sz="4800" dirty="0"/>
              <a:t>– využití medikamentů a techniky</a:t>
            </a:r>
          </a:p>
          <a:p>
            <a:pPr>
              <a:buNone/>
            </a:pPr>
            <a:r>
              <a:rPr lang="cs-CZ" sz="4800" dirty="0"/>
              <a:t> </a:t>
            </a:r>
            <a:endParaRPr lang="cs-CZ" sz="4800" b="1" dirty="0"/>
          </a:p>
          <a:p>
            <a:pPr>
              <a:buNone/>
            </a:pPr>
            <a:r>
              <a:rPr lang="cs-CZ" sz="4800" b="1" dirty="0"/>
              <a:t>Rozdělení dětského věku pro účely resuscitace</a:t>
            </a:r>
          </a:p>
          <a:p>
            <a:pPr lvl="1">
              <a:buFont typeface="Arial" pitchFamily="34" charset="0"/>
              <a:buChar char="•"/>
            </a:pPr>
            <a:r>
              <a:rPr lang="cs-CZ" sz="4800" dirty="0"/>
              <a:t>novorozenec těsně po porodu – novorozenec, u </a:t>
            </a:r>
            <a:r>
              <a:rPr lang="cs-CZ" sz="4800" dirty="0" err="1"/>
              <a:t>kt</a:t>
            </a:r>
            <a:r>
              <a:rPr lang="cs-CZ" sz="4800" dirty="0"/>
              <a:t>. dosud probíhá poporodní adaptace</a:t>
            </a:r>
          </a:p>
          <a:p>
            <a:pPr lvl="1">
              <a:buFont typeface="Arial" pitchFamily="34" charset="0"/>
              <a:buChar char="•"/>
            </a:pPr>
            <a:r>
              <a:rPr lang="cs-CZ" sz="4800" dirty="0"/>
              <a:t>kojenec – dítě do 1 roku věku vč. novorozenců, u </a:t>
            </a:r>
            <a:r>
              <a:rPr lang="cs-CZ" sz="4800" dirty="0" err="1"/>
              <a:t>kt</a:t>
            </a:r>
            <a:r>
              <a:rPr lang="cs-CZ" sz="4800" dirty="0"/>
              <a:t>. proběhla poporodní adaptace</a:t>
            </a:r>
          </a:p>
          <a:p>
            <a:pPr lvl="1">
              <a:buFont typeface="Arial" pitchFamily="34" charset="0"/>
              <a:buChar char="•"/>
            </a:pPr>
            <a:r>
              <a:rPr lang="cs-CZ" sz="4800" dirty="0"/>
              <a:t>větší dítě – od 1 roku do nástupu puberty</a:t>
            </a:r>
          </a:p>
          <a:p>
            <a:pPr lvl="1">
              <a:buFont typeface="Arial" pitchFamily="34" charset="0"/>
              <a:buChar char="•"/>
            </a:pPr>
            <a:r>
              <a:rPr lang="cs-CZ" sz="4800" dirty="0"/>
              <a:t>adolescent – po nástupu puberty</a:t>
            </a:r>
          </a:p>
          <a:p>
            <a:pPr lvl="0"/>
            <a:r>
              <a:rPr lang="cs-CZ" sz="4800" dirty="0"/>
              <a:t>kojenci + větší děti ➔ PBLS a PALS</a:t>
            </a:r>
          </a:p>
          <a:p>
            <a:pPr lvl="0"/>
            <a:r>
              <a:rPr lang="cs-CZ" sz="4800" dirty="0"/>
              <a:t>adolescenti ➔ BLS a ALS</a:t>
            </a:r>
          </a:p>
          <a:p>
            <a:pPr>
              <a:buNone/>
            </a:pPr>
            <a:endParaRPr lang="cs-CZ" sz="4800" b="1" dirty="0"/>
          </a:p>
          <a:p>
            <a:pPr>
              <a:buNone/>
            </a:pPr>
            <a:r>
              <a:rPr lang="cs-CZ" sz="4800" b="1" dirty="0"/>
              <a:t>Příčiny srdeční zástavy u děti:</a:t>
            </a:r>
          </a:p>
          <a:p>
            <a:pPr lvl="0"/>
            <a:r>
              <a:rPr lang="cs-CZ" sz="4800" b="1" dirty="0"/>
              <a:t>primární srdeční zástava </a:t>
            </a:r>
            <a:r>
              <a:rPr lang="cs-CZ" sz="4800" dirty="0"/>
              <a:t>– u dětí málo častá, zejm. u VVV a po kardiochirurgických operacích</a:t>
            </a:r>
          </a:p>
          <a:p>
            <a:pPr lvl="0"/>
            <a:r>
              <a:rPr lang="cs-CZ" sz="4800" b="1" dirty="0"/>
              <a:t>sekundární srdeční zástava </a:t>
            </a:r>
            <a:r>
              <a:rPr lang="cs-CZ" sz="4800" dirty="0"/>
              <a:t>– nejčastější, důsledek prohlubující se tkáňové hypoxie ➔ </a:t>
            </a:r>
            <a:r>
              <a:rPr lang="cs-CZ" sz="4800" dirty="0" err="1"/>
              <a:t>myokardiální</a:t>
            </a:r>
            <a:r>
              <a:rPr lang="cs-CZ" sz="4800" dirty="0"/>
              <a:t> dysfunkci</a:t>
            </a:r>
          </a:p>
          <a:p>
            <a:pPr lvl="1">
              <a:buFont typeface="Arial" pitchFamily="34" charset="0"/>
              <a:buChar char="•"/>
            </a:pPr>
            <a:r>
              <a:rPr lang="cs-CZ" sz="4800" dirty="0"/>
              <a:t>příčiny tkáňové hypoxie: </a:t>
            </a:r>
            <a:r>
              <a:rPr lang="cs-CZ" sz="4800" b="1" dirty="0"/>
              <a:t>respirační selhání</a:t>
            </a:r>
            <a:endParaRPr lang="cs-CZ" sz="4800" dirty="0"/>
          </a:p>
          <a:p>
            <a:r>
              <a:rPr lang="cs-CZ" sz="4800" b="1" dirty="0"/>
              <a:t>závažná </a:t>
            </a:r>
            <a:r>
              <a:rPr lang="cs-CZ" sz="4800" b="1" dirty="0" err="1"/>
              <a:t>hypoperfuze</a:t>
            </a:r>
            <a:r>
              <a:rPr lang="cs-CZ" sz="4800" b="1" dirty="0"/>
              <a:t> a oběhové selhání </a:t>
            </a:r>
            <a:r>
              <a:rPr lang="cs-CZ" sz="4800" dirty="0"/>
              <a:t>– šokové stavy</a:t>
            </a:r>
          </a:p>
          <a:p>
            <a:endParaRPr lang="cs-CZ" sz="4800" b="1" dirty="0"/>
          </a:p>
          <a:p>
            <a:pPr>
              <a:buNone/>
            </a:pPr>
            <a:r>
              <a:rPr lang="cs-CZ" sz="4800" b="1" dirty="0"/>
              <a:t>Etiologie</a:t>
            </a:r>
          </a:p>
          <a:p>
            <a:pPr>
              <a:buNone/>
            </a:pPr>
            <a:endParaRPr lang="cs-CZ" sz="4800" b="1" dirty="0"/>
          </a:p>
          <a:p>
            <a:r>
              <a:rPr lang="cs-CZ" sz="4800" b="1" dirty="0"/>
              <a:t>Novorozenci – </a:t>
            </a:r>
            <a:r>
              <a:rPr lang="cs-CZ" sz="4800" b="1" dirty="0" err="1"/>
              <a:t>prematurita</a:t>
            </a:r>
            <a:r>
              <a:rPr lang="cs-CZ" sz="4800" b="1" dirty="0"/>
              <a:t>, prenatální asfyxie, </a:t>
            </a:r>
            <a:r>
              <a:rPr lang="cs-CZ" sz="4800" b="1" dirty="0" err="1"/>
              <a:t>pneumopatie</a:t>
            </a:r>
            <a:r>
              <a:rPr lang="cs-CZ" sz="4800" b="1" dirty="0"/>
              <a:t>, VVV</a:t>
            </a:r>
          </a:p>
          <a:p>
            <a:r>
              <a:rPr lang="cs-CZ" sz="4800" b="1" dirty="0"/>
              <a:t>Kojenci-předškoláci </a:t>
            </a:r>
            <a:r>
              <a:rPr lang="cs-CZ" sz="4800" dirty="0"/>
              <a:t>– aspirace, infekce, VVV, úrazy</a:t>
            </a:r>
            <a:endParaRPr lang="cs-CZ" sz="4800" b="1" dirty="0"/>
          </a:p>
          <a:p>
            <a:r>
              <a:rPr lang="cs-CZ" sz="4800" b="1" dirty="0"/>
              <a:t>Školní věk-adolescenti </a:t>
            </a:r>
            <a:r>
              <a:rPr lang="cs-CZ" sz="4800" dirty="0"/>
              <a:t>– úrazy, intoxikace, infekce</a:t>
            </a:r>
            <a:r>
              <a:rPr lang="cs-CZ" sz="4800" b="1" dirty="0"/>
              <a:t>	</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down)">
                                      <p:cBhvr>
                                        <p:cTn id="41" dur="500"/>
                                        <p:tgtEl>
                                          <p:spTgt spid="3">
                                            <p:txEl>
                                              <p:pRg st="8" end="8"/>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down)">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wipe(down)">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down)">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wipe(down)">
                                      <p:cBhvr>
                                        <p:cTn id="59" dur="500"/>
                                        <p:tgtEl>
                                          <p:spTgt spid="3">
                                            <p:txEl>
                                              <p:pRg st="13" end="1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wipe(down)">
                                      <p:cBhvr>
                                        <p:cTn id="64" dur="500"/>
                                        <p:tgtEl>
                                          <p:spTgt spid="3">
                                            <p:txEl>
                                              <p:pRg st="14" end="1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Effect transition="in" filter="wipe(down)">
                                      <p:cBhvr>
                                        <p:cTn id="69" dur="500"/>
                                        <p:tgtEl>
                                          <p:spTgt spid="3">
                                            <p:txEl>
                                              <p:pRg st="15" end="15"/>
                                            </p:txEl>
                                          </p:spTgt>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
                                            <p:txEl>
                                              <p:pRg st="16" end="16"/>
                                            </p:txEl>
                                          </p:spTgt>
                                        </p:tgtEl>
                                        <p:attrNameLst>
                                          <p:attrName>style.visibility</p:attrName>
                                        </p:attrNameLst>
                                      </p:cBhvr>
                                      <p:to>
                                        <p:strVal val="visible"/>
                                      </p:to>
                                    </p:set>
                                    <p:animEffect transition="in" filter="wipe(down)">
                                      <p:cBhvr>
                                        <p:cTn id="72" dur="500"/>
                                        <p:tgtEl>
                                          <p:spTgt spid="3">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
                                            <p:txEl>
                                              <p:pRg st="17" end="17"/>
                                            </p:txEl>
                                          </p:spTgt>
                                        </p:tgtEl>
                                        <p:attrNameLst>
                                          <p:attrName>style.visibility</p:attrName>
                                        </p:attrNameLst>
                                      </p:cBhvr>
                                      <p:to>
                                        <p:strVal val="visible"/>
                                      </p:to>
                                    </p:set>
                                    <p:animEffect transition="in" filter="wipe(down)">
                                      <p:cBhvr>
                                        <p:cTn id="77" dur="500"/>
                                        <p:tgtEl>
                                          <p:spTgt spid="3">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
                                            <p:txEl>
                                              <p:pRg st="19" end="19"/>
                                            </p:txEl>
                                          </p:spTgt>
                                        </p:tgtEl>
                                        <p:attrNameLst>
                                          <p:attrName>style.visibility</p:attrName>
                                        </p:attrNameLst>
                                      </p:cBhvr>
                                      <p:to>
                                        <p:strVal val="visible"/>
                                      </p:to>
                                    </p:set>
                                    <p:animEffect transition="in" filter="wipe(down)">
                                      <p:cBhvr>
                                        <p:cTn id="82" dur="500"/>
                                        <p:tgtEl>
                                          <p:spTgt spid="3">
                                            <p:txEl>
                                              <p:pRg st="19" end="1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
                                            <p:txEl>
                                              <p:pRg st="21" end="21"/>
                                            </p:txEl>
                                          </p:spTgt>
                                        </p:tgtEl>
                                        <p:attrNameLst>
                                          <p:attrName>style.visibility</p:attrName>
                                        </p:attrNameLst>
                                      </p:cBhvr>
                                      <p:to>
                                        <p:strVal val="visible"/>
                                      </p:to>
                                    </p:set>
                                    <p:animEffect transition="in" filter="wipe(down)">
                                      <p:cBhvr>
                                        <p:cTn id="87" dur="500"/>
                                        <p:tgtEl>
                                          <p:spTgt spid="3">
                                            <p:txEl>
                                              <p:pRg st="21" end="2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
                                            <p:txEl>
                                              <p:pRg st="22" end="22"/>
                                            </p:txEl>
                                          </p:spTgt>
                                        </p:tgtEl>
                                        <p:attrNameLst>
                                          <p:attrName>style.visibility</p:attrName>
                                        </p:attrNameLst>
                                      </p:cBhvr>
                                      <p:to>
                                        <p:strVal val="visible"/>
                                      </p:to>
                                    </p:set>
                                    <p:animEffect transition="in" filter="wipe(down)">
                                      <p:cBhvr>
                                        <p:cTn id="92" dur="500"/>
                                        <p:tgtEl>
                                          <p:spTgt spid="3">
                                            <p:txEl>
                                              <p:pRg st="22" end="2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
                                            <p:txEl>
                                              <p:pRg st="23" end="23"/>
                                            </p:txEl>
                                          </p:spTgt>
                                        </p:tgtEl>
                                        <p:attrNameLst>
                                          <p:attrName>style.visibility</p:attrName>
                                        </p:attrNameLst>
                                      </p:cBhvr>
                                      <p:to>
                                        <p:strVal val="visible"/>
                                      </p:to>
                                    </p:set>
                                    <p:animEffect transition="in" filter="wipe(down)">
                                      <p:cBhvr>
                                        <p:cTn id="97" dur="500"/>
                                        <p:tgtEl>
                                          <p:spTgt spid="3">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E94B83B-A91A-F6A6-B744-F72B7CF77C8F}"/>
              </a:ext>
            </a:extLst>
          </p:cNvPr>
          <p:cNvSpPr>
            <a:spLocks noGrp="1"/>
          </p:cNvSpPr>
          <p:nvPr>
            <p:ph type="title"/>
          </p:nvPr>
        </p:nvSpPr>
        <p:spPr/>
        <p:txBody>
          <a:bodyPr/>
          <a:lstStyle/>
          <a:p>
            <a:r>
              <a:rPr lang="cs-CZ" dirty="0"/>
              <a:t>Obstrukční vady</a:t>
            </a:r>
          </a:p>
        </p:txBody>
      </p:sp>
      <p:sp>
        <p:nvSpPr>
          <p:cNvPr id="3" name="Zástupný obsah 2">
            <a:extLst>
              <a:ext uri="{FF2B5EF4-FFF2-40B4-BE49-F238E27FC236}">
                <a16:creationId xmlns:a16="http://schemas.microsoft.com/office/drawing/2014/main" xmlns="" id="{7F7784D9-B2C9-F81E-0631-14758DEDEEFC}"/>
              </a:ext>
            </a:extLst>
          </p:cNvPr>
          <p:cNvSpPr>
            <a:spLocks noGrp="1"/>
          </p:cNvSpPr>
          <p:nvPr>
            <p:ph idx="1"/>
          </p:nvPr>
        </p:nvSpPr>
        <p:spPr/>
        <p:txBody>
          <a:bodyPr/>
          <a:lstStyle/>
          <a:p>
            <a:pPr marL="0" indent="0">
              <a:buNone/>
            </a:pPr>
            <a:r>
              <a:rPr lang="cs-CZ" sz="1800" dirty="0" err="1">
                <a:effectLst/>
                <a:latin typeface="Helvetica" pitchFamily="2" charset="0"/>
              </a:rPr>
              <a:t>Stenóza</a:t>
            </a:r>
            <a:r>
              <a:rPr lang="cs-CZ" sz="1800" dirty="0">
                <a:effectLst/>
                <a:latin typeface="Helvetica" pitchFamily="2" charset="0"/>
              </a:rPr>
              <a:t> plicnice </a:t>
            </a:r>
          </a:p>
          <a:p>
            <a:r>
              <a:rPr lang="cs-CZ" sz="1800" dirty="0">
                <a:latin typeface="Helvetica" pitchFamily="2" charset="0"/>
              </a:rPr>
              <a:t>P</a:t>
            </a:r>
            <a:r>
              <a:rPr lang="cs-CZ" sz="1800" dirty="0">
                <a:effectLst/>
                <a:latin typeface="Helvetica" pitchFamily="2" charset="0"/>
              </a:rPr>
              <a:t>ro novorozence </a:t>
            </a:r>
            <a:r>
              <a:rPr lang="cs-CZ" sz="1800" dirty="0" err="1">
                <a:effectLst/>
                <a:latin typeface="Helvetica" pitchFamily="2" charset="0"/>
              </a:rPr>
              <a:t>pat</a:t>
            </a:r>
            <a:r>
              <a:rPr lang="cs-CZ" sz="1800" dirty="0" err="1">
                <a:effectLst/>
                <a:latin typeface="Arial" panose="020B0604020202020204" pitchFamily="34" charset="0"/>
              </a:rPr>
              <a:t>ř</a:t>
            </a:r>
            <a:r>
              <a:rPr lang="cs-CZ" sz="1800" dirty="0" err="1">
                <a:latin typeface="Helvetica" pitchFamily="2" charset="0"/>
              </a:rPr>
              <a:t>í</a:t>
            </a:r>
            <a:r>
              <a:rPr lang="cs-CZ" sz="1800" dirty="0">
                <a:effectLst/>
                <a:latin typeface="Helvetica" pitchFamily="2" charset="0"/>
              </a:rPr>
              <a:t> mezi </a:t>
            </a:r>
            <a:r>
              <a:rPr lang="cs-CZ" sz="1800" dirty="0" err="1">
                <a:effectLst/>
                <a:latin typeface="Helvetica" pitchFamily="2" charset="0"/>
              </a:rPr>
              <a:t>cyanoticke</a:t>
            </a:r>
            <a:r>
              <a:rPr lang="cs-CZ" sz="1800" dirty="0">
                <a:effectLst/>
                <a:latin typeface="Helvetica" pitchFamily="2" charset="0"/>
              </a:rPr>
              <a:t>́ </a:t>
            </a:r>
            <a:r>
              <a:rPr lang="cs-CZ" sz="1800" dirty="0" err="1">
                <a:effectLst/>
                <a:latin typeface="Helvetica" pitchFamily="2" charset="0"/>
              </a:rPr>
              <a:t>život</a:t>
            </a:r>
            <a:r>
              <a:rPr lang="cs-CZ" sz="1800" dirty="0">
                <a:effectLst/>
                <a:latin typeface="Helvetica" pitchFamily="2" charset="0"/>
              </a:rPr>
              <a:t> </a:t>
            </a:r>
            <a:r>
              <a:rPr lang="cs-CZ" sz="1800" dirty="0" err="1">
                <a:effectLst/>
                <a:latin typeface="Helvetica" pitchFamily="2" charset="0"/>
              </a:rPr>
              <a:t>ohrožující</a:t>
            </a:r>
            <a:r>
              <a:rPr lang="cs-CZ" sz="1800" dirty="0">
                <a:effectLst/>
                <a:latin typeface="Helvetica" pitchFamily="2" charset="0"/>
              </a:rPr>
              <a:t> vady</a:t>
            </a:r>
          </a:p>
          <a:p>
            <a:r>
              <a:rPr lang="cs-CZ" sz="1800" dirty="0">
                <a:effectLst/>
                <a:latin typeface="Helvetica" pitchFamily="2" charset="0"/>
              </a:rPr>
              <a:t>U </a:t>
            </a:r>
            <a:r>
              <a:rPr lang="cs-CZ" sz="1800" dirty="0" err="1">
                <a:effectLst/>
                <a:latin typeface="Helvetica" pitchFamily="2" charset="0"/>
              </a:rPr>
              <a:t>novorozenc</a:t>
            </a:r>
            <a:r>
              <a:rPr lang="cs-CZ" sz="1800" dirty="0" err="1">
                <a:effectLst/>
                <a:latin typeface="Arial" panose="020B0604020202020204" pitchFamily="34" charset="0"/>
              </a:rPr>
              <a:t>u</a:t>
            </a:r>
            <a:r>
              <a:rPr lang="cs-CZ" sz="1800" dirty="0">
                <a:effectLst/>
                <a:latin typeface="Arial" panose="020B0604020202020204" pitchFamily="34" charset="0"/>
              </a:rPr>
              <a:t>̊ </a:t>
            </a:r>
            <a:r>
              <a:rPr lang="cs-CZ" sz="1800" dirty="0" err="1">
                <a:effectLst/>
                <a:latin typeface="Helvetica" pitchFamily="2" charset="0"/>
              </a:rPr>
              <a:t>provádíme</a:t>
            </a:r>
            <a:r>
              <a:rPr lang="cs-CZ" sz="1800" dirty="0">
                <a:effectLst/>
                <a:latin typeface="Helvetica" pitchFamily="2" charset="0"/>
              </a:rPr>
              <a:t> </a:t>
            </a:r>
            <a:r>
              <a:rPr lang="cs-CZ" sz="1800" dirty="0" err="1">
                <a:effectLst/>
                <a:latin typeface="Helvetica" pitchFamily="2" charset="0"/>
              </a:rPr>
              <a:t>urgentni</a:t>
            </a:r>
            <a:r>
              <a:rPr lang="cs-CZ" sz="1800" dirty="0">
                <a:effectLst/>
                <a:latin typeface="Helvetica" pitchFamily="2" charset="0"/>
              </a:rPr>
              <a:t>́ </a:t>
            </a:r>
            <a:r>
              <a:rPr lang="cs-CZ" sz="1800" dirty="0" err="1">
                <a:effectLst/>
                <a:latin typeface="Helvetica" pitchFamily="2" charset="0"/>
              </a:rPr>
              <a:t>balónkovou</a:t>
            </a:r>
            <a:r>
              <a:rPr lang="cs-CZ" sz="1800" dirty="0">
                <a:effectLst/>
                <a:latin typeface="Helvetica" pitchFamily="2" charset="0"/>
              </a:rPr>
              <a:t> dilatace</a:t>
            </a:r>
            <a:endParaRPr lang="cs-CZ" dirty="0"/>
          </a:p>
          <a:p>
            <a:endParaRPr lang="cs-CZ" dirty="0"/>
          </a:p>
        </p:txBody>
      </p:sp>
      <p:pic>
        <p:nvPicPr>
          <p:cNvPr id="5" name="Obrázek 4">
            <a:extLst>
              <a:ext uri="{FF2B5EF4-FFF2-40B4-BE49-F238E27FC236}">
                <a16:creationId xmlns:a16="http://schemas.microsoft.com/office/drawing/2014/main" xmlns="" id="{6FEFE653-E09F-4C91-9D7B-24EC396F5C0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2692" t="17418" r="19868" b="20424"/>
          <a:stretch/>
        </p:blipFill>
        <p:spPr>
          <a:xfrm>
            <a:off x="2339753" y="2780928"/>
            <a:ext cx="4464496" cy="3019474"/>
          </a:xfrm>
          <a:prstGeom prst="rect">
            <a:avLst/>
          </a:prstGeom>
        </p:spPr>
      </p:pic>
      <p:sp>
        <p:nvSpPr>
          <p:cNvPr id="6" name="TextovéPole 5">
            <a:extLst>
              <a:ext uri="{FF2B5EF4-FFF2-40B4-BE49-F238E27FC236}">
                <a16:creationId xmlns:a16="http://schemas.microsoft.com/office/drawing/2014/main" xmlns="" id="{5E87DE38-0E4D-D6BB-BA2D-BDC45C32EA11}"/>
              </a:ext>
            </a:extLst>
          </p:cNvPr>
          <p:cNvSpPr txBox="1"/>
          <p:nvPr/>
        </p:nvSpPr>
        <p:spPr>
          <a:xfrm>
            <a:off x="2339752" y="5879950"/>
            <a:ext cx="410445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cs.wikipedia.org</a:t>
            </a:r>
            <a:r>
              <a:rPr lang="cs-CZ" sz="1000" dirty="0">
                <a:solidFill>
                  <a:schemeClr val="bg1">
                    <a:lumMod val="85000"/>
                  </a:schemeClr>
                </a:solidFill>
              </a:rPr>
              <a:t>/wiki/</a:t>
            </a:r>
            <a:r>
              <a:rPr lang="cs-CZ" sz="1000" dirty="0" err="1">
                <a:solidFill>
                  <a:schemeClr val="bg1">
                    <a:lumMod val="85000"/>
                  </a:schemeClr>
                </a:solidFill>
              </a:rPr>
              <a:t>Stenóza_plicnice</a:t>
            </a:r>
            <a:endParaRPr lang="cs-CZ" sz="1000" dirty="0">
              <a:solidFill>
                <a:schemeClr val="bg1">
                  <a:lumMod val="85000"/>
                </a:schemeClr>
              </a:solidFill>
            </a:endParaRPr>
          </a:p>
        </p:txBody>
      </p:sp>
    </p:spTree>
    <p:extLst>
      <p:ext uri="{BB962C8B-B14F-4D97-AF65-F5344CB8AC3E}">
        <p14:creationId xmlns:p14="http://schemas.microsoft.com/office/powerpoint/2010/main" xmlns="" val="3284392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E7034A12-1559-E46C-7F05-600AD6468DEC}"/>
              </a:ext>
            </a:extLst>
          </p:cNvPr>
          <p:cNvSpPr>
            <a:spLocks noGrp="1"/>
          </p:cNvSpPr>
          <p:nvPr>
            <p:ph idx="1"/>
          </p:nvPr>
        </p:nvSpPr>
        <p:spPr>
          <a:xfrm>
            <a:off x="457200" y="476674"/>
            <a:ext cx="8229600" cy="5649497"/>
          </a:xfrm>
        </p:spPr>
        <p:txBody>
          <a:bodyPr/>
          <a:lstStyle/>
          <a:p>
            <a:pPr marL="0" indent="0">
              <a:buNone/>
            </a:pPr>
            <a:r>
              <a:rPr lang="cs-CZ" sz="1800" b="1" dirty="0">
                <a:effectLst/>
                <a:latin typeface="Helvetica" pitchFamily="2" charset="0"/>
              </a:rPr>
              <a:t>Koarktace aorty </a:t>
            </a:r>
          </a:p>
          <a:p>
            <a:r>
              <a:rPr lang="cs-CZ" sz="1800" dirty="0" err="1">
                <a:effectLst/>
                <a:latin typeface="Helvetica" pitchFamily="2" charset="0"/>
              </a:rPr>
              <a:t>zúžení</a:t>
            </a:r>
            <a:r>
              <a:rPr lang="cs-CZ" sz="1800" dirty="0">
                <a:effectLst/>
                <a:latin typeface="Helvetica" pitchFamily="2" charset="0"/>
              </a:rPr>
              <a:t> v </a:t>
            </a:r>
            <a:r>
              <a:rPr lang="cs-CZ" sz="1800" dirty="0" err="1">
                <a:effectLst/>
                <a:latin typeface="Helvetica" pitchFamily="2" charset="0"/>
              </a:rPr>
              <a:t>pr</a:t>
            </a:r>
            <a:r>
              <a:rPr lang="cs-CZ" sz="1800" dirty="0" err="1">
                <a:effectLst/>
                <a:latin typeface="Arial" panose="020B0604020202020204" pitchFamily="34" charset="0"/>
              </a:rPr>
              <a:t>ů</a:t>
            </a:r>
            <a:r>
              <a:rPr lang="cs-CZ" sz="1800" dirty="0" err="1">
                <a:effectLst/>
                <a:latin typeface="Helvetica" pitchFamily="2" charset="0"/>
              </a:rPr>
              <a:t>b</a:t>
            </a:r>
            <a:r>
              <a:rPr lang="cs-CZ" sz="1800" dirty="0" err="1">
                <a:effectLst/>
                <a:latin typeface="Arial" panose="020B0604020202020204" pitchFamily="34" charset="0"/>
              </a:rPr>
              <a:t>ě</a:t>
            </a:r>
            <a:r>
              <a:rPr lang="cs-CZ" sz="1800" dirty="0" err="1">
                <a:effectLst/>
                <a:latin typeface="Helvetica" pitchFamily="2" charset="0"/>
              </a:rPr>
              <a:t>hu</a:t>
            </a:r>
            <a:r>
              <a:rPr lang="cs-CZ" sz="1800" dirty="0">
                <a:effectLst/>
                <a:latin typeface="Helvetica" pitchFamily="2" charset="0"/>
              </a:rPr>
              <a:t> aorty, </a:t>
            </a:r>
            <a:r>
              <a:rPr lang="cs-CZ" sz="1800" dirty="0" err="1">
                <a:effectLst/>
                <a:latin typeface="Helvetica" pitchFamily="2" charset="0"/>
              </a:rPr>
              <a:t>nej</a:t>
            </a:r>
            <a:r>
              <a:rPr lang="cs-CZ" sz="1800" dirty="0" err="1">
                <a:effectLst/>
                <a:latin typeface="Arial" panose="020B0604020202020204" pitchFamily="34" charset="0"/>
              </a:rPr>
              <a:t>č</a:t>
            </a:r>
            <a:r>
              <a:rPr lang="cs-CZ" sz="1800" dirty="0" err="1">
                <a:effectLst/>
                <a:latin typeface="Helvetica" pitchFamily="2" charset="0"/>
              </a:rPr>
              <a:t>ast</a:t>
            </a:r>
            <a:r>
              <a:rPr lang="cs-CZ" sz="1800" dirty="0" err="1">
                <a:effectLst/>
                <a:latin typeface="Arial" panose="020B0604020202020204" pitchFamily="34" charset="0"/>
              </a:rPr>
              <a:t>ě</a:t>
            </a:r>
            <a:r>
              <a:rPr lang="cs-CZ" sz="1800" dirty="0" err="1">
                <a:effectLst/>
                <a:latin typeface="Helvetica" pitchFamily="2" charset="0"/>
              </a:rPr>
              <a:t>ji</a:t>
            </a:r>
            <a:r>
              <a:rPr lang="cs-CZ" sz="1800" dirty="0">
                <a:effectLst/>
                <a:latin typeface="Helvetica" pitchFamily="2" charset="0"/>
              </a:rPr>
              <a:t> v </a:t>
            </a:r>
            <a:r>
              <a:rPr lang="cs-CZ" sz="1800" dirty="0" err="1">
                <a:effectLst/>
                <a:latin typeface="Helvetica" pitchFamily="2" charset="0"/>
              </a:rPr>
              <a:t>blízkosti</a:t>
            </a:r>
            <a:r>
              <a:rPr lang="cs-CZ" sz="1800" dirty="0">
                <a:effectLst/>
                <a:latin typeface="Helvetica" pitchFamily="2" charset="0"/>
              </a:rPr>
              <a:t> odstupu </a:t>
            </a:r>
            <a:r>
              <a:rPr lang="cs-CZ" sz="1800" dirty="0" err="1">
                <a:effectLst/>
                <a:latin typeface="Helvetica" pitchFamily="2" charset="0"/>
              </a:rPr>
              <a:t>leve</a:t>
            </a:r>
            <a:r>
              <a:rPr lang="cs-CZ" sz="1800" dirty="0">
                <a:effectLst/>
                <a:latin typeface="Helvetica" pitchFamily="2" charset="0"/>
              </a:rPr>
              <a:t>́ </a:t>
            </a:r>
            <a:r>
              <a:rPr lang="cs-CZ" sz="1800" dirty="0" err="1">
                <a:effectLst/>
                <a:latin typeface="Helvetica" pitchFamily="2" charset="0"/>
              </a:rPr>
              <a:t>podklí</a:t>
            </a:r>
            <a:r>
              <a:rPr lang="cs-CZ" sz="1800" dirty="0" err="1">
                <a:effectLst/>
                <a:latin typeface="Arial" panose="020B0604020202020204" pitchFamily="34" charset="0"/>
              </a:rPr>
              <a:t>č</a:t>
            </a:r>
            <a:r>
              <a:rPr lang="cs-CZ" sz="1800" dirty="0" err="1">
                <a:effectLst/>
                <a:latin typeface="Helvetica" pitchFamily="2" charset="0"/>
              </a:rPr>
              <a:t>kove</a:t>
            </a:r>
            <a:r>
              <a:rPr lang="cs-CZ" sz="1800" dirty="0">
                <a:effectLst/>
                <a:latin typeface="Helvetica" pitchFamily="2" charset="0"/>
              </a:rPr>
              <a:t>́ tepny</a:t>
            </a:r>
          </a:p>
          <a:p>
            <a:r>
              <a:rPr lang="cs-CZ" sz="1800" dirty="0">
                <a:effectLst/>
                <a:latin typeface="Helvetica" pitchFamily="2" charset="0"/>
              </a:rPr>
              <a:t>vede ke </a:t>
            </a:r>
            <a:r>
              <a:rPr lang="cs-CZ" sz="1800" dirty="0" err="1">
                <a:effectLst/>
                <a:latin typeface="Helvetica" pitchFamily="2" charset="0"/>
              </a:rPr>
              <a:t>ztrát</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tlaku v </a:t>
            </a:r>
            <a:r>
              <a:rPr lang="cs-CZ" sz="1800" dirty="0" err="1">
                <a:effectLst/>
                <a:latin typeface="Arial" panose="020B0604020202020204" pitchFamily="34" charset="0"/>
              </a:rPr>
              <a:t>ř</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išti</a:t>
            </a:r>
            <a:r>
              <a:rPr lang="cs-CZ" sz="1800" dirty="0">
                <a:effectLst/>
                <a:latin typeface="Helvetica" pitchFamily="2" charset="0"/>
              </a:rPr>
              <a:t> za touto obstrukcí a k vzestupu tlaku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ed</a:t>
            </a:r>
            <a:r>
              <a:rPr lang="cs-CZ" sz="1800" dirty="0">
                <a:effectLst/>
                <a:latin typeface="Helvetica" pitchFamily="2" charset="0"/>
              </a:rPr>
              <a:t> ni</a:t>
            </a:r>
          </a:p>
          <a:p>
            <a:r>
              <a:rPr lang="cs-CZ" sz="1800" dirty="0" err="1">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íznakem</a:t>
            </a:r>
            <a:r>
              <a:rPr lang="cs-CZ" sz="1800" dirty="0">
                <a:effectLst/>
                <a:latin typeface="Helvetica" pitchFamily="2" charset="0"/>
              </a:rPr>
              <a:t> je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a:t>
            </a:r>
            <a:r>
              <a:rPr lang="cs-CZ" sz="1800" dirty="0">
                <a:effectLst/>
                <a:latin typeface="Helvetica" pitchFamily="2" charset="0"/>
              </a:rPr>
              <a:t>́ </a:t>
            </a:r>
            <a:r>
              <a:rPr lang="cs-CZ" sz="1800" dirty="0" err="1">
                <a:effectLst/>
                <a:latin typeface="Helvetica" pitchFamily="2" charset="0"/>
              </a:rPr>
              <a:t>selhávání</a:t>
            </a:r>
            <a:r>
              <a:rPr lang="cs-CZ" sz="1800" dirty="0">
                <a:effectLst/>
                <a:latin typeface="Helvetica" pitchFamily="2" charset="0"/>
              </a:rPr>
              <a:t> s </a:t>
            </a:r>
            <a:r>
              <a:rPr lang="cs-CZ" sz="1800" dirty="0" err="1">
                <a:effectLst/>
                <a:latin typeface="Helvetica" pitchFamily="2" charset="0"/>
              </a:rPr>
              <a:t>nízkým</a:t>
            </a:r>
            <a:r>
              <a:rPr lang="cs-CZ" sz="1800" dirty="0">
                <a:effectLst/>
                <a:latin typeface="Helvetica" pitchFamily="2" charset="0"/>
              </a:rPr>
              <a:t> </a:t>
            </a:r>
            <a:r>
              <a:rPr lang="cs-CZ" sz="1800" dirty="0" err="1">
                <a:effectLst/>
                <a:latin typeface="Helvetica" pitchFamily="2" charset="0"/>
              </a:rPr>
              <a:t>výdejem</a:t>
            </a:r>
            <a:r>
              <a:rPr lang="cs-CZ" sz="1800" dirty="0">
                <a:effectLst/>
                <a:latin typeface="Helvetica" pitchFamily="2" charset="0"/>
              </a:rPr>
              <a:t> a </a:t>
            </a:r>
            <a:r>
              <a:rPr lang="cs-CZ" sz="1800" dirty="0" err="1">
                <a:effectLst/>
                <a:latin typeface="Helvetica" pitchFamily="2" charset="0"/>
              </a:rPr>
              <a:t>nehmatným</a:t>
            </a:r>
            <a:r>
              <a:rPr lang="cs-CZ" sz="1800" dirty="0">
                <a:effectLst/>
                <a:latin typeface="Helvetica" pitchFamily="2" charset="0"/>
              </a:rPr>
              <a:t> pulzem na </a:t>
            </a:r>
            <a:r>
              <a:rPr lang="cs-CZ" sz="1800" dirty="0" err="1">
                <a:effectLst/>
                <a:latin typeface="Helvetica" pitchFamily="2" charset="0"/>
              </a:rPr>
              <a:t>femorálni</a:t>
            </a:r>
            <a:r>
              <a:rPr lang="cs-CZ" sz="1800" dirty="0">
                <a:effectLst/>
                <a:latin typeface="Helvetica" pitchFamily="2" charset="0"/>
              </a:rPr>
              <a:t>́ </a:t>
            </a:r>
            <a:r>
              <a:rPr lang="cs-CZ" sz="1800" dirty="0" err="1">
                <a:effectLst/>
                <a:latin typeface="Helvetica" pitchFamily="2" charset="0"/>
              </a:rPr>
              <a:t>tepn</a:t>
            </a:r>
            <a:r>
              <a:rPr lang="cs-CZ" sz="1800" dirty="0" err="1">
                <a:effectLst/>
                <a:latin typeface="Arial" panose="020B0604020202020204" pitchFamily="34" charset="0"/>
              </a:rPr>
              <a:t>e</a:t>
            </a:r>
            <a:r>
              <a:rPr lang="cs-CZ" sz="1800" dirty="0">
                <a:effectLst/>
                <a:latin typeface="Arial" panose="020B0604020202020204" pitchFamily="34" charset="0"/>
              </a:rPr>
              <a:t>̌</a:t>
            </a:r>
            <a:r>
              <a:rPr lang="cs-CZ" sz="1800" dirty="0">
                <a:effectLst/>
                <a:latin typeface="Helvetica" pitchFamily="2" charset="0"/>
              </a:rPr>
              <a:t>, anurie, </a:t>
            </a:r>
            <a:r>
              <a:rPr lang="cs-CZ" sz="1800" dirty="0" err="1">
                <a:effectLst/>
                <a:latin typeface="Helvetica" pitchFamily="2" charset="0"/>
              </a:rPr>
              <a:t>metabolicka</a:t>
            </a:r>
            <a:r>
              <a:rPr lang="cs-CZ" sz="1800" dirty="0">
                <a:effectLst/>
                <a:latin typeface="Helvetica" pitchFamily="2" charset="0"/>
              </a:rPr>
              <a:t>́ </a:t>
            </a:r>
            <a:r>
              <a:rPr lang="cs-CZ" sz="1800" dirty="0" err="1">
                <a:effectLst/>
                <a:latin typeface="Helvetica" pitchFamily="2" charset="0"/>
              </a:rPr>
              <a:t>acidóza</a:t>
            </a:r>
            <a:r>
              <a:rPr lang="cs-CZ" sz="1800" dirty="0">
                <a:effectLst/>
                <a:latin typeface="Helvetica" pitchFamily="2" charset="0"/>
              </a:rPr>
              <a:t>, neprospívání, diference TK na </a:t>
            </a:r>
            <a:r>
              <a:rPr lang="cs-CZ" sz="1800" dirty="0">
                <a:latin typeface="Helvetica" pitchFamily="2" charset="0"/>
              </a:rPr>
              <a:t>H</a:t>
            </a:r>
            <a:r>
              <a:rPr lang="cs-CZ" sz="1800" dirty="0">
                <a:effectLst/>
                <a:latin typeface="Helvetica" pitchFamily="2" charset="0"/>
              </a:rPr>
              <a:t>K a DK</a:t>
            </a:r>
            <a:endParaRPr lang="cs-CZ" sz="1800" dirty="0">
              <a:latin typeface="Helvetica" pitchFamily="2" charset="0"/>
            </a:endParaRPr>
          </a:p>
          <a:p>
            <a:r>
              <a:rPr lang="cs-CZ" sz="1800" dirty="0">
                <a:latin typeface="Helvetica" pitchFamily="2" charset="0"/>
              </a:rPr>
              <a:t>d</a:t>
            </a:r>
            <a:r>
              <a:rPr lang="cs-CZ" sz="1800" dirty="0">
                <a:effectLst/>
                <a:latin typeface="Helvetica" pitchFamily="2" charset="0"/>
              </a:rPr>
              <a:t>iagnostika – echokardiograficky především</a:t>
            </a:r>
          </a:p>
          <a:p>
            <a:r>
              <a:rPr lang="cs-CZ" sz="1800" dirty="0" err="1">
                <a:latin typeface="Helvetica" pitchFamily="2" charset="0"/>
              </a:rPr>
              <a:t>l</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a:t>
            </a:r>
            <a:r>
              <a:rPr lang="cs-CZ" sz="1800" dirty="0" err="1">
                <a:effectLst/>
                <a:latin typeface="Helvetica" pitchFamily="2" charset="0"/>
              </a:rPr>
              <a:t>chirurgicka</a:t>
            </a:r>
            <a:r>
              <a:rPr lang="cs-CZ" sz="1800" dirty="0">
                <a:effectLst/>
                <a:latin typeface="Helvetica" pitchFamily="2" charset="0"/>
              </a:rPr>
              <a:t>́</a:t>
            </a:r>
            <a:endParaRPr lang="cs-CZ" dirty="0"/>
          </a:p>
          <a:p>
            <a:pPr marL="0" indent="0">
              <a:buNone/>
            </a:pPr>
            <a:endParaRPr lang="cs-CZ" dirty="0"/>
          </a:p>
        </p:txBody>
      </p:sp>
      <p:pic>
        <p:nvPicPr>
          <p:cNvPr id="5" name="Obrázek 4">
            <a:extLst>
              <a:ext uri="{FF2B5EF4-FFF2-40B4-BE49-F238E27FC236}">
                <a16:creationId xmlns:a16="http://schemas.microsoft.com/office/drawing/2014/main" xmlns="" id="{E0E306F5-BB62-9C4F-6E7D-3D0DA22136A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4736" t="14354" r="27280" b="26353"/>
          <a:stretch/>
        </p:blipFill>
        <p:spPr>
          <a:xfrm>
            <a:off x="5734473" y="3245849"/>
            <a:ext cx="2952328" cy="2880320"/>
          </a:xfrm>
          <a:prstGeom prst="rect">
            <a:avLst/>
          </a:prstGeom>
        </p:spPr>
      </p:pic>
      <p:sp>
        <p:nvSpPr>
          <p:cNvPr id="6" name="TextovéPole 5">
            <a:extLst>
              <a:ext uri="{FF2B5EF4-FFF2-40B4-BE49-F238E27FC236}">
                <a16:creationId xmlns:a16="http://schemas.microsoft.com/office/drawing/2014/main" xmlns="" id="{08310AD2-6308-2FE1-83B6-BE5006F07E60}"/>
              </a:ext>
            </a:extLst>
          </p:cNvPr>
          <p:cNvSpPr txBox="1"/>
          <p:nvPr/>
        </p:nvSpPr>
        <p:spPr>
          <a:xfrm>
            <a:off x="5907844" y="5879950"/>
            <a:ext cx="2808312"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/koarktace-aorty</a:t>
            </a:r>
          </a:p>
        </p:txBody>
      </p:sp>
    </p:spTree>
    <p:extLst>
      <p:ext uri="{BB962C8B-B14F-4D97-AF65-F5344CB8AC3E}">
        <p14:creationId xmlns:p14="http://schemas.microsoft.com/office/powerpoint/2010/main" xmlns="" val="11506742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F94E10F-DBE4-B439-4DE4-80C7D41A918F}"/>
              </a:ext>
            </a:extLst>
          </p:cNvPr>
          <p:cNvSpPr>
            <a:spLocks noGrp="1"/>
          </p:cNvSpPr>
          <p:nvPr>
            <p:ph type="title"/>
          </p:nvPr>
        </p:nvSpPr>
        <p:spPr/>
        <p:txBody>
          <a:bodyPr>
            <a:normAutofit/>
          </a:bodyPr>
          <a:lstStyle/>
          <a:p>
            <a:r>
              <a:rPr lang="cs-CZ" sz="2200" b="1" dirty="0" err="1">
                <a:effectLst/>
                <a:latin typeface="+mn-lt"/>
              </a:rPr>
              <a:t>Vrozene</a:t>
            </a:r>
            <a:r>
              <a:rPr lang="cs-CZ" sz="2200" b="1" dirty="0">
                <a:effectLst/>
                <a:latin typeface="+mn-lt"/>
              </a:rPr>
              <a:t>́ srde</a:t>
            </a:r>
            <a:r>
              <a:rPr lang="cs-CZ" sz="2200" b="1" dirty="0">
                <a:latin typeface="+mn-lt"/>
              </a:rPr>
              <a:t>ční</a:t>
            </a:r>
            <a:r>
              <a:rPr lang="cs-CZ" sz="2200" b="1" dirty="0">
                <a:effectLst/>
                <a:latin typeface="+mn-lt"/>
              </a:rPr>
              <a:t> vady s </a:t>
            </a:r>
            <a:r>
              <a:rPr lang="cs-CZ" sz="2200" b="1" dirty="0" err="1">
                <a:effectLst/>
                <a:latin typeface="+mn-lt"/>
              </a:rPr>
              <a:t>cyanózou</a:t>
            </a:r>
            <a:r>
              <a:rPr lang="cs-CZ" sz="2200" b="1" dirty="0">
                <a:latin typeface="+mn-lt"/>
              </a:rPr>
              <a:t/>
            </a:r>
            <a:br>
              <a:rPr lang="cs-CZ" sz="2200" b="1" dirty="0">
                <a:latin typeface="+mn-lt"/>
              </a:rPr>
            </a:br>
            <a:r>
              <a:rPr lang="cs-CZ" sz="2200" b="1" dirty="0">
                <a:effectLst/>
                <a:latin typeface="+mn-lt"/>
              </a:rPr>
              <a:t>Zkrat zprava doleva </a:t>
            </a:r>
            <a:endParaRPr lang="cs-CZ" sz="2200" dirty="0">
              <a:latin typeface="+mn-lt"/>
            </a:endParaRPr>
          </a:p>
        </p:txBody>
      </p:sp>
      <p:sp>
        <p:nvSpPr>
          <p:cNvPr id="3" name="Zástupný obsah 2">
            <a:extLst>
              <a:ext uri="{FF2B5EF4-FFF2-40B4-BE49-F238E27FC236}">
                <a16:creationId xmlns:a16="http://schemas.microsoft.com/office/drawing/2014/main" xmlns="" id="{9D41F1B6-1A5B-34D2-2794-64979BE4DEBA}"/>
              </a:ext>
            </a:extLst>
          </p:cNvPr>
          <p:cNvSpPr>
            <a:spLocks noGrp="1"/>
          </p:cNvSpPr>
          <p:nvPr>
            <p:ph idx="1"/>
          </p:nvPr>
        </p:nvSpPr>
        <p:spPr/>
        <p:txBody>
          <a:bodyPr/>
          <a:lstStyle/>
          <a:p>
            <a:pPr marL="0" indent="0">
              <a:buNone/>
            </a:pPr>
            <a:r>
              <a:rPr lang="cs-CZ" sz="1800" b="1" dirty="0">
                <a:effectLst/>
              </a:rPr>
              <a:t>Transpozice </a:t>
            </a:r>
            <a:r>
              <a:rPr lang="cs-CZ" sz="1800" b="1" dirty="0" err="1">
                <a:effectLst/>
              </a:rPr>
              <a:t>velkých</a:t>
            </a:r>
            <a:r>
              <a:rPr lang="cs-CZ" sz="1800" b="1" dirty="0">
                <a:effectLst/>
              </a:rPr>
              <a:t> tepen </a:t>
            </a:r>
            <a:endParaRPr lang="cs-CZ" sz="1800" b="1" i="1" dirty="0"/>
          </a:p>
          <a:p>
            <a:r>
              <a:rPr lang="cs-CZ" sz="1800" dirty="0" err="1">
                <a:effectLst/>
              </a:rPr>
              <a:t>nejčastějši</a:t>
            </a:r>
            <a:r>
              <a:rPr lang="cs-CZ" sz="1800" dirty="0">
                <a:effectLst/>
              </a:rPr>
              <a:t>́ </a:t>
            </a:r>
            <a:r>
              <a:rPr lang="cs-CZ" sz="1800" dirty="0" err="1">
                <a:effectLst/>
              </a:rPr>
              <a:t>cyanoticka</a:t>
            </a:r>
            <a:r>
              <a:rPr lang="cs-CZ" sz="1800" dirty="0">
                <a:effectLst/>
              </a:rPr>
              <a:t>́ vada</a:t>
            </a:r>
          </a:p>
          <a:p>
            <a:r>
              <a:rPr lang="cs-CZ" sz="1800" dirty="0">
                <a:effectLst/>
              </a:rPr>
              <a:t>hlavní tepny odstupují z </a:t>
            </a:r>
            <a:r>
              <a:rPr lang="cs-CZ" sz="1800" dirty="0" err="1">
                <a:effectLst/>
              </a:rPr>
              <a:t>nepatřičných</a:t>
            </a:r>
            <a:r>
              <a:rPr lang="cs-CZ" sz="1800" dirty="0">
                <a:effectLst/>
              </a:rPr>
              <a:t> komor, </a:t>
            </a:r>
            <a:r>
              <a:rPr lang="cs-CZ" sz="1800" dirty="0" err="1">
                <a:effectLst/>
              </a:rPr>
              <a:t>takže</a:t>
            </a:r>
            <a:r>
              <a:rPr lang="cs-CZ" sz="1800" dirty="0">
                <a:effectLst/>
              </a:rPr>
              <a:t> </a:t>
            </a:r>
            <a:r>
              <a:rPr lang="cs-CZ" sz="1800" dirty="0" err="1">
                <a:effectLst/>
              </a:rPr>
              <a:t>neokysličena</a:t>
            </a:r>
            <a:r>
              <a:rPr lang="cs-CZ" sz="1800" dirty="0">
                <a:effectLst/>
              </a:rPr>
              <a:t>́ krev z </a:t>
            </a:r>
            <a:r>
              <a:rPr lang="cs-CZ" sz="1800" dirty="0" err="1">
                <a:effectLst/>
              </a:rPr>
              <a:t>těla</a:t>
            </a:r>
            <a:r>
              <a:rPr lang="cs-CZ" sz="1800" dirty="0">
                <a:effectLst/>
              </a:rPr>
              <a:t> se vrací aortou </a:t>
            </a:r>
            <a:r>
              <a:rPr lang="cs-CZ" sz="1800" dirty="0" err="1">
                <a:effectLst/>
              </a:rPr>
              <a:t>zpět</a:t>
            </a:r>
            <a:r>
              <a:rPr lang="cs-CZ" sz="1800" dirty="0">
                <a:effectLst/>
              </a:rPr>
              <a:t> do </a:t>
            </a:r>
            <a:r>
              <a:rPr lang="cs-CZ" sz="1800" dirty="0" err="1">
                <a:effectLst/>
              </a:rPr>
              <a:t>velkého</a:t>
            </a:r>
            <a:r>
              <a:rPr lang="cs-CZ" sz="1800" dirty="0">
                <a:effectLst/>
              </a:rPr>
              <a:t> </a:t>
            </a:r>
            <a:r>
              <a:rPr lang="cs-CZ" sz="1800" dirty="0" err="1">
                <a:effectLst/>
              </a:rPr>
              <a:t>oběhu</a:t>
            </a:r>
            <a:r>
              <a:rPr lang="cs-CZ" sz="1800" dirty="0">
                <a:effectLst/>
              </a:rPr>
              <a:t> a </a:t>
            </a:r>
            <a:r>
              <a:rPr lang="cs-CZ" sz="1800" dirty="0" err="1">
                <a:effectLst/>
              </a:rPr>
              <a:t>okysličena</a:t>
            </a:r>
            <a:r>
              <a:rPr lang="cs-CZ" sz="1800" dirty="0">
                <a:effectLst/>
              </a:rPr>
              <a:t>́ krev necirkuluje v </a:t>
            </a:r>
            <a:r>
              <a:rPr lang="cs-CZ" sz="1800" dirty="0" err="1">
                <a:effectLst/>
              </a:rPr>
              <a:t>plicním</a:t>
            </a:r>
            <a:r>
              <a:rPr lang="cs-CZ" sz="1800" dirty="0">
                <a:effectLst/>
              </a:rPr>
              <a:t> </a:t>
            </a:r>
            <a:r>
              <a:rPr lang="cs-CZ" sz="1800" dirty="0" err="1">
                <a:effectLst/>
              </a:rPr>
              <a:t>řečišti</a:t>
            </a:r>
            <a:endParaRPr lang="cs-CZ" sz="1800" dirty="0"/>
          </a:p>
          <a:p>
            <a:r>
              <a:rPr lang="cs-CZ" sz="1800" dirty="0" err="1">
                <a:effectLst/>
              </a:rPr>
              <a:t>podmínkou</a:t>
            </a:r>
            <a:r>
              <a:rPr lang="cs-CZ" sz="1800" dirty="0">
                <a:effectLst/>
              </a:rPr>
              <a:t> </a:t>
            </a:r>
            <a:r>
              <a:rPr lang="cs-CZ" sz="1800" dirty="0" err="1">
                <a:effectLst/>
              </a:rPr>
              <a:t>přežiti</a:t>
            </a:r>
            <a:r>
              <a:rPr lang="cs-CZ" sz="1800" dirty="0">
                <a:effectLst/>
              </a:rPr>
              <a:t>́ </a:t>
            </a:r>
            <a:r>
              <a:rPr lang="cs-CZ" sz="1800" dirty="0" err="1">
                <a:effectLst/>
              </a:rPr>
              <a:t>prvních</a:t>
            </a:r>
            <a:r>
              <a:rPr lang="cs-CZ" sz="1800" dirty="0">
                <a:effectLst/>
              </a:rPr>
              <a:t> dnů </a:t>
            </a:r>
            <a:r>
              <a:rPr lang="cs-CZ" sz="1800" dirty="0" err="1">
                <a:effectLst/>
              </a:rPr>
              <a:t>života</a:t>
            </a:r>
            <a:r>
              <a:rPr lang="cs-CZ" sz="1800" dirty="0">
                <a:effectLst/>
              </a:rPr>
              <a:t> je </a:t>
            </a:r>
            <a:r>
              <a:rPr lang="cs-CZ" sz="1800" dirty="0" err="1">
                <a:effectLst/>
              </a:rPr>
              <a:t>přítomnost</a:t>
            </a:r>
            <a:r>
              <a:rPr lang="cs-CZ" sz="1800" dirty="0">
                <a:effectLst/>
              </a:rPr>
              <a:t> komunikace mezi </a:t>
            </a:r>
            <a:r>
              <a:rPr lang="cs-CZ" sz="1800" dirty="0" err="1">
                <a:effectLst/>
              </a:rPr>
              <a:t>oběma</a:t>
            </a:r>
            <a:r>
              <a:rPr lang="cs-CZ" sz="1800" dirty="0">
                <a:effectLst/>
              </a:rPr>
              <a:t> </a:t>
            </a:r>
            <a:r>
              <a:rPr lang="cs-CZ" sz="1800" dirty="0" err="1">
                <a:effectLst/>
              </a:rPr>
              <a:t>řečišti</a:t>
            </a:r>
            <a:r>
              <a:rPr lang="cs-CZ" sz="1800" dirty="0">
                <a:effectLst/>
              </a:rPr>
              <a:t> – </a:t>
            </a:r>
            <a:r>
              <a:rPr lang="cs-CZ" sz="1800" dirty="0" err="1">
                <a:effectLst/>
              </a:rPr>
              <a:t>optimální</a:t>
            </a:r>
            <a:r>
              <a:rPr lang="cs-CZ" sz="1800" dirty="0">
                <a:effectLst/>
              </a:rPr>
              <a:t> je defekt </a:t>
            </a:r>
            <a:r>
              <a:rPr lang="cs-CZ" sz="1800" dirty="0" err="1">
                <a:effectLst/>
              </a:rPr>
              <a:t>síňového</a:t>
            </a:r>
            <a:r>
              <a:rPr lang="cs-CZ" sz="1800" dirty="0">
                <a:effectLst/>
              </a:rPr>
              <a:t> septa</a:t>
            </a:r>
          </a:p>
          <a:p>
            <a:r>
              <a:rPr lang="cs-CZ" sz="1800" dirty="0"/>
              <a:t>d</a:t>
            </a:r>
            <a:r>
              <a:rPr lang="cs-CZ" sz="1800" dirty="0">
                <a:effectLst/>
              </a:rPr>
              <a:t>iagnostika je </a:t>
            </a:r>
            <a:r>
              <a:rPr lang="cs-CZ" sz="1800" dirty="0" err="1">
                <a:effectLst/>
              </a:rPr>
              <a:t>echokardiograficka</a:t>
            </a:r>
            <a:r>
              <a:rPr lang="cs-CZ" sz="1800" dirty="0">
                <a:effectLst/>
              </a:rPr>
              <a:t>́</a:t>
            </a:r>
          </a:p>
          <a:p>
            <a:r>
              <a:rPr lang="cs-CZ" sz="1800" dirty="0" err="1">
                <a:effectLst/>
              </a:rPr>
              <a:t>léčba</a:t>
            </a:r>
            <a:r>
              <a:rPr lang="cs-CZ" sz="1800" dirty="0">
                <a:effectLst/>
              </a:rPr>
              <a:t> je </a:t>
            </a:r>
            <a:r>
              <a:rPr lang="cs-CZ" sz="1800" dirty="0" err="1">
                <a:effectLst/>
              </a:rPr>
              <a:t>chirurgicka</a:t>
            </a:r>
            <a:r>
              <a:rPr lang="cs-CZ" sz="1800" dirty="0">
                <a:effectLst/>
              </a:rPr>
              <a:t>́ </a:t>
            </a:r>
            <a:endParaRPr lang="cs-CZ" dirty="0"/>
          </a:p>
          <a:p>
            <a:pPr marL="0" indent="0">
              <a:buNone/>
            </a:pPr>
            <a:endParaRPr lang="cs-CZ" dirty="0"/>
          </a:p>
        </p:txBody>
      </p:sp>
      <p:pic>
        <p:nvPicPr>
          <p:cNvPr id="5" name="Obrázek 4">
            <a:extLst>
              <a:ext uri="{FF2B5EF4-FFF2-40B4-BE49-F238E27FC236}">
                <a16:creationId xmlns:a16="http://schemas.microsoft.com/office/drawing/2014/main" xmlns="" id="{ED3A145A-5032-E7C6-692E-8668FB40BD9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5309" t="36588" r="18942" b="35247"/>
          <a:stretch/>
        </p:blipFill>
        <p:spPr>
          <a:xfrm>
            <a:off x="5724128" y="3417402"/>
            <a:ext cx="2254752" cy="2520000"/>
          </a:xfrm>
          <a:prstGeom prst="rect">
            <a:avLst/>
          </a:prstGeom>
        </p:spPr>
      </p:pic>
      <p:sp>
        <p:nvSpPr>
          <p:cNvPr id="6" name="TextovéPole 5">
            <a:extLst>
              <a:ext uri="{FF2B5EF4-FFF2-40B4-BE49-F238E27FC236}">
                <a16:creationId xmlns:a16="http://schemas.microsoft.com/office/drawing/2014/main" xmlns="" id="{C8C7078D-11F7-8040-E134-F12BF24FFCDB}"/>
              </a:ext>
            </a:extLst>
          </p:cNvPr>
          <p:cNvSpPr txBox="1"/>
          <p:nvPr/>
        </p:nvSpPr>
        <p:spPr>
          <a:xfrm>
            <a:off x="5724129" y="6131206"/>
            <a:ext cx="4258816" cy="246221"/>
          </a:xfrm>
          <a:prstGeom prst="rect">
            <a:avLst/>
          </a:prstGeom>
          <a:noFill/>
        </p:spPr>
        <p:txBody>
          <a:bodyPr wrap="square" rtlCol="0">
            <a:spAutoFit/>
          </a:bodyPr>
          <a:lstStyle/>
          <a:p>
            <a:r>
              <a:rPr lang="cs-CZ" sz="1000" dirty="0">
                <a:solidFill>
                  <a:schemeClr val="bg1">
                    <a:lumMod val="85000"/>
                  </a:schemeClr>
                </a:solidFill>
              </a:rPr>
              <a:t> https://</a:t>
            </a:r>
            <a:r>
              <a:rPr lang="cs-CZ" sz="1000" dirty="0" err="1">
                <a:solidFill>
                  <a:schemeClr val="bg1">
                    <a:lumMod val="85000"/>
                  </a:schemeClr>
                </a:solidFill>
              </a:rPr>
              <a:t>www.wikiskripta.eu</a:t>
            </a:r>
            <a:r>
              <a:rPr lang="cs-CZ" sz="1000" dirty="0">
                <a:solidFill>
                  <a:schemeClr val="bg1">
                    <a:lumMod val="85000"/>
                  </a:schemeClr>
                </a:solidFill>
              </a:rPr>
              <a:t>/</a:t>
            </a:r>
            <a:r>
              <a:rPr lang="cs-CZ" sz="1000" dirty="0" err="1">
                <a:solidFill>
                  <a:schemeClr val="bg1">
                    <a:lumMod val="85000"/>
                  </a:schemeClr>
                </a:solidFill>
              </a:rPr>
              <a:t>w</a:t>
            </a:r>
            <a:r>
              <a:rPr lang="cs-CZ" sz="1000" dirty="0">
                <a:solidFill>
                  <a:schemeClr val="bg1">
                    <a:lumMod val="85000"/>
                  </a:schemeClr>
                </a:solidFill>
              </a:rPr>
              <a:t>/</a:t>
            </a:r>
            <a:r>
              <a:rPr lang="cs-CZ" sz="1000" dirty="0" err="1">
                <a:solidFill>
                  <a:schemeClr val="bg1">
                    <a:lumMod val="85000"/>
                  </a:schemeClr>
                </a:solidFill>
              </a:rPr>
              <a:t>Transpozice_velkých_tepen</a:t>
            </a:r>
            <a:endParaRPr lang="cs-CZ" sz="1000" dirty="0">
              <a:solidFill>
                <a:schemeClr val="bg1">
                  <a:lumMod val="85000"/>
                </a:schemeClr>
              </a:solidFill>
            </a:endParaRPr>
          </a:p>
        </p:txBody>
      </p:sp>
    </p:spTree>
    <p:extLst>
      <p:ext uri="{BB962C8B-B14F-4D97-AF65-F5344CB8AC3E}">
        <p14:creationId xmlns:p14="http://schemas.microsoft.com/office/powerpoint/2010/main" xmlns="" val="3368111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C4DC853-6DE2-AB9B-E5F7-AC2689E7157A}"/>
              </a:ext>
            </a:extLst>
          </p:cNvPr>
          <p:cNvSpPr>
            <a:spLocks noGrp="1"/>
          </p:cNvSpPr>
          <p:nvPr>
            <p:ph type="title"/>
          </p:nvPr>
        </p:nvSpPr>
        <p:spPr/>
        <p:txBody>
          <a:bodyPr/>
          <a:lstStyle/>
          <a:p>
            <a:r>
              <a:rPr lang="cs-CZ" dirty="0" err="1"/>
              <a:t>Fallotova</a:t>
            </a:r>
            <a:r>
              <a:rPr lang="cs-CZ" dirty="0"/>
              <a:t> tetralogie</a:t>
            </a:r>
          </a:p>
        </p:txBody>
      </p:sp>
      <p:sp>
        <p:nvSpPr>
          <p:cNvPr id="3" name="Zástupný obsah 2">
            <a:extLst>
              <a:ext uri="{FF2B5EF4-FFF2-40B4-BE49-F238E27FC236}">
                <a16:creationId xmlns:a16="http://schemas.microsoft.com/office/drawing/2014/main" xmlns="" id="{C6841931-3BB0-6FE8-595B-9EE1E113EF4B}"/>
              </a:ext>
            </a:extLst>
          </p:cNvPr>
          <p:cNvSpPr>
            <a:spLocks noGrp="1"/>
          </p:cNvSpPr>
          <p:nvPr>
            <p:ph idx="1"/>
          </p:nvPr>
        </p:nvSpPr>
        <p:spPr/>
        <p:txBody>
          <a:bodyPr/>
          <a:lstStyle/>
          <a:p>
            <a:r>
              <a:rPr lang="cs-CZ" sz="1800" dirty="0" err="1">
                <a:effectLst/>
                <a:latin typeface="Helvetica" pitchFamily="2" charset="0"/>
              </a:rPr>
              <a:t>stenóza</a:t>
            </a:r>
            <a:r>
              <a:rPr lang="cs-CZ" sz="1800" dirty="0">
                <a:effectLst/>
                <a:latin typeface="Helvetica" pitchFamily="2" charset="0"/>
              </a:rPr>
              <a:t> plicnice</a:t>
            </a:r>
          </a:p>
          <a:p>
            <a:r>
              <a:rPr lang="cs-CZ" sz="1800" dirty="0">
                <a:effectLst/>
                <a:latin typeface="Helvetica" pitchFamily="2" charset="0"/>
              </a:rPr>
              <a:t>defekt </a:t>
            </a:r>
            <a:r>
              <a:rPr lang="cs-CZ" sz="1800" dirty="0" err="1">
                <a:effectLst/>
                <a:latin typeface="Helvetica" pitchFamily="2" charset="0"/>
              </a:rPr>
              <a:t>komorového</a:t>
            </a:r>
            <a:r>
              <a:rPr lang="cs-CZ" sz="1800" dirty="0">
                <a:effectLst/>
                <a:latin typeface="Helvetica" pitchFamily="2" charset="0"/>
              </a:rPr>
              <a:t> septa s </a:t>
            </a:r>
            <a:r>
              <a:rPr lang="cs-CZ" sz="1800" dirty="0" err="1">
                <a:effectLst/>
                <a:latin typeface="Helvetica" pitchFamily="2" charset="0"/>
              </a:rPr>
              <a:t>nasedajíci</a:t>
            </a:r>
            <a:r>
              <a:rPr lang="cs-CZ" sz="1800" dirty="0">
                <a:effectLst/>
                <a:latin typeface="Helvetica" pitchFamily="2" charset="0"/>
              </a:rPr>
              <a:t>́ aortou</a:t>
            </a:r>
          </a:p>
          <a:p>
            <a:r>
              <a:rPr lang="cs-CZ" sz="1800" dirty="0">
                <a:effectLst/>
                <a:latin typeface="Helvetica" pitchFamily="2" charset="0"/>
              </a:rPr>
              <a:t>hypertrofie </a:t>
            </a:r>
            <a:r>
              <a:rPr lang="cs-CZ" sz="1800" dirty="0" err="1">
                <a:effectLst/>
                <a:latin typeface="Helvetica" pitchFamily="2" charset="0"/>
              </a:rPr>
              <a:t>prave</a:t>
            </a:r>
            <a:r>
              <a:rPr lang="cs-CZ" sz="1800" dirty="0">
                <a:effectLst/>
                <a:latin typeface="Helvetica" pitchFamily="2" charset="0"/>
              </a:rPr>
              <a:t>́ komory </a:t>
            </a:r>
          </a:p>
          <a:p>
            <a:r>
              <a:rPr lang="cs-CZ" sz="1800" dirty="0" err="1">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íznakem</a:t>
            </a:r>
            <a:r>
              <a:rPr lang="cs-CZ" sz="1800" dirty="0">
                <a:effectLst/>
                <a:latin typeface="Helvetica" pitchFamily="2" charset="0"/>
              </a:rPr>
              <a:t> u </a:t>
            </a:r>
            <a:r>
              <a:rPr lang="cs-CZ" sz="1800" dirty="0" err="1">
                <a:effectLst/>
                <a:latin typeface="Helvetica" pitchFamily="2" charset="0"/>
              </a:rPr>
              <a:t>novorozenc</a:t>
            </a:r>
            <a:r>
              <a:rPr lang="cs-CZ" sz="1800" dirty="0" err="1">
                <a:effectLst/>
                <a:latin typeface="Arial" panose="020B0604020202020204" pitchFamily="34" charset="0"/>
              </a:rPr>
              <a:t>u</a:t>
            </a:r>
            <a:r>
              <a:rPr lang="cs-CZ" sz="1800" dirty="0">
                <a:effectLst/>
                <a:latin typeface="Arial" panose="020B0604020202020204" pitchFamily="34" charset="0"/>
              </a:rPr>
              <a:t>̊ </a:t>
            </a:r>
            <a:r>
              <a:rPr lang="cs-CZ" sz="1800" dirty="0">
                <a:effectLst/>
                <a:latin typeface="Helvetica" pitchFamily="2" charset="0"/>
              </a:rPr>
              <a:t>je </a:t>
            </a:r>
            <a:r>
              <a:rPr lang="cs-CZ" sz="1800" dirty="0" err="1">
                <a:effectLst/>
                <a:latin typeface="Helvetica" pitchFamily="2" charset="0"/>
              </a:rPr>
              <a:t>hypoxémie</a:t>
            </a:r>
            <a:endParaRPr lang="cs-CZ" sz="1800" dirty="0">
              <a:latin typeface="Helvetica" pitchFamily="2" charset="0"/>
            </a:endParaRPr>
          </a:p>
          <a:p>
            <a:r>
              <a:rPr lang="cs-CZ" sz="1800" dirty="0" err="1">
                <a:effectLst/>
                <a:latin typeface="Helvetica" pitchFamily="2" charset="0"/>
              </a:rPr>
              <a:t>podávají</a:t>
            </a:r>
            <a:r>
              <a:rPr lang="cs-CZ" sz="1800" dirty="0">
                <a:effectLst/>
                <a:latin typeface="Helvetica" pitchFamily="2" charset="0"/>
              </a:rPr>
              <a:t> se prostaglandiny, </a:t>
            </a:r>
            <a:r>
              <a:rPr lang="cs-CZ" sz="1800" dirty="0" err="1">
                <a:effectLst/>
                <a:latin typeface="Helvetica" pitchFamily="2" charset="0"/>
              </a:rPr>
              <a:t>ktere</a:t>
            </a:r>
            <a:r>
              <a:rPr lang="cs-CZ" sz="1800" dirty="0">
                <a:effectLst/>
                <a:latin typeface="Helvetica" pitchFamily="2" charset="0"/>
              </a:rPr>
              <a:t>́ blokují </a:t>
            </a:r>
            <a:r>
              <a:rPr lang="cs-CZ" sz="1800" dirty="0" err="1">
                <a:effectLst/>
                <a:latin typeface="Helvetica" pitchFamily="2" charset="0"/>
              </a:rPr>
              <a:t>uzav</a:t>
            </a:r>
            <a:r>
              <a:rPr lang="cs-CZ" sz="1800" dirty="0" err="1">
                <a:effectLst/>
                <a:latin typeface="Arial" panose="020B0604020202020204" pitchFamily="34" charset="0"/>
              </a:rPr>
              <a:t>ř</a:t>
            </a:r>
            <a:r>
              <a:rPr lang="cs-CZ" sz="1800" dirty="0" err="1">
                <a:effectLst/>
                <a:latin typeface="Helvetica" pitchFamily="2" charset="0"/>
              </a:rPr>
              <a:t>eni</a:t>
            </a:r>
            <a:r>
              <a:rPr lang="cs-CZ" sz="1800" dirty="0">
                <a:effectLst/>
                <a:latin typeface="Helvetica" pitchFamily="2" charset="0"/>
              </a:rPr>
              <a:t>́ </a:t>
            </a:r>
            <a:r>
              <a:rPr lang="cs-CZ" sz="1800" dirty="0" err="1">
                <a:effectLst/>
                <a:latin typeface="Helvetica" pitchFamily="2" charset="0"/>
              </a:rPr>
              <a:t>tepenne</a:t>
            </a:r>
            <a:r>
              <a:rPr lang="cs-CZ" sz="1800" dirty="0">
                <a:effectLst/>
                <a:latin typeface="Helvetica" pitchFamily="2" charset="0"/>
              </a:rPr>
              <a:t>́ </a:t>
            </a:r>
            <a:r>
              <a:rPr lang="cs-CZ" sz="1800" dirty="0" err="1">
                <a:effectLst/>
                <a:latin typeface="Helvetica" pitchFamily="2" charset="0"/>
              </a:rPr>
              <a:t>du</a:t>
            </a:r>
            <a:r>
              <a:rPr lang="cs-CZ" sz="1800" dirty="0" err="1">
                <a:effectLst/>
                <a:latin typeface="Arial" panose="020B0604020202020204" pitchFamily="34" charset="0"/>
              </a:rPr>
              <a:t>č</a:t>
            </a:r>
            <a:r>
              <a:rPr lang="cs-CZ" sz="1800" dirty="0" err="1">
                <a:effectLst/>
                <a:latin typeface="Helvetica" pitchFamily="2" charset="0"/>
              </a:rPr>
              <a:t>eje</a:t>
            </a:r>
            <a:endParaRPr lang="cs-CZ" sz="1800" dirty="0">
              <a:latin typeface="Helvetica" pitchFamily="2" charset="0"/>
            </a:endParaRPr>
          </a:p>
          <a:p>
            <a:r>
              <a:rPr lang="cs-CZ" sz="1800" dirty="0">
                <a:latin typeface="Helvetica" pitchFamily="2" charset="0"/>
              </a:rPr>
              <a:t>d</a:t>
            </a:r>
            <a:r>
              <a:rPr lang="cs-CZ" sz="1800" dirty="0">
                <a:effectLst/>
                <a:latin typeface="Helvetica" pitchFamily="2" charset="0"/>
              </a:rPr>
              <a:t>iagnostika je </a:t>
            </a:r>
            <a:r>
              <a:rPr lang="cs-CZ" sz="1800" dirty="0" err="1">
                <a:effectLst/>
                <a:latin typeface="Helvetica" pitchFamily="2" charset="0"/>
              </a:rPr>
              <a:t>echokardiograficka</a:t>
            </a:r>
            <a:r>
              <a:rPr lang="cs-CZ" sz="1800" dirty="0">
                <a:effectLst/>
                <a:latin typeface="Helvetica" pitchFamily="2" charset="0"/>
              </a:rPr>
              <a:t>́</a:t>
            </a:r>
          </a:p>
          <a:p>
            <a:r>
              <a:rPr lang="cs-CZ" sz="1800" dirty="0" err="1">
                <a:effectLst/>
                <a:latin typeface="Helvetica" pitchFamily="2" charset="0"/>
              </a:rPr>
              <a:t>lé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a:t>
            </a:r>
            <a:r>
              <a:rPr lang="cs-CZ" sz="1800" dirty="0" err="1">
                <a:effectLst/>
                <a:latin typeface="Helvetica" pitchFamily="2" charset="0"/>
              </a:rPr>
              <a:t>chirurgicka</a:t>
            </a:r>
            <a:r>
              <a:rPr lang="cs-CZ" sz="1800" dirty="0">
                <a:effectLst/>
                <a:latin typeface="Helvetica" pitchFamily="2" charset="0"/>
              </a:rPr>
              <a:t>́</a:t>
            </a:r>
            <a:endParaRPr lang="cs-CZ" dirty="0"/>
          </a:p>
          <a:p>
            <a:endParaRPr lang="cs-CZ" dirty="0"/>
          </a:p>
        </p:txBody>
      </p:sp>
      <p:pic>
        <p:nvPicPr>
          <p:cNvPr id="5" name="Obrázek 4">
            <a:extLst>
              <a:ext uri="{FF2B5EF4-FFF2-40B4-BE49-F238E27FC236}">
                <a16:creationId xmlns:a16="http://schemas.microsoft.com/office/drawing/2014/main" xmlns="" id="{6FBB7115-CB43-95C9-428F-1B5F6079576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2882" t="17418" r="27279" b="35247"/>
          <a:stretch/>
        </p:blipFill>
        <p:spPr>
          <a:xfrm>
            <a:off x="5220073" y="3429000"/>
            <a:ext cx="3096344" cy="2299394"/>
          </a:xfrm>
          <a:prstGeom prst="rect">
            <a:avLst/>
          </a:prstGeom>
        </p:spPr>
      </p:pic>
      <p:sp>
        <p:nvSpPr>
          <p:cNvPr id="6" name="TextovéPole 5">
            <a:extLst>
              <a:ext uri="{FF2B5EF4-FFF2-40B4-BE49-F238E27FC236}">
                <a16:creationId xmlns:a16="http://schemas.microsoft.com/office/drawing/2014/main" xmlns="" id="{D9F6211D-71C1-29AF-DA40-641AEBF83B95}"/>
              </a:ext>
            </a:extLst>
          </p:cNvPr>
          <p:cNvSpPr txBox="1"/>
          <p:nvPr/>
        </p:nvSpPr>
        <p:spPr>
          <a:xfrm>
            <a:off x="5220072" y="5948339"/>
            <a:ext cx="425881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a:t>
            </a:r>
            <a:r>
              <a:rPr lang="cs-CZ" sz="1000" dirty="0" err="1">
                <a:solidFill>
                  <a:schemeClr val="bg1">
                    <a:lumMod val="85000"/>
                  </a:schemeClr>
                </a:solidFill>
              </a:rPr>
              <a:t>fallotova</a:t>
            </a:r>
            <a:r>
              <a:rPr lang="cs-CZ" sz="1000" dirty="0">
                <a:solidFill>
                  <a:schemeClr val="bg1">
                    <a:lumMod val="85000"/>
                  </a:schemeClr>
                </a:solidFill>
              </a:rPr>
              <a:t>-tetralogie</a:t>
            </a:r>
          </a:p>
        </p:txBody>
      </p:sp>
    </p:spTree>
    <p:extLst>
      <p:ext uri="{BB962C8B-B14F-4D97-AF65-F5344CB8AC3E}">
        <p14:creationId xmlns:p14="http://schemas.microsoft.com/office/powerpoint/2010/main" xmlns="" val="21300370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655B0EE-DE42-B593-464E-52DC66D4D3B4}"/>
              </a:ext>
            </a:extLst>
          </p:cNvPr>
          <p:cNvSpPr>
            <a:spLocks noGrp="1"/>
          </p:cNvSpPr>
          <p:nvPr>
            <p:ph type="title"/>
          </p:nvPr>
        </p:nvSpPr>
        <p:spPr/>
        <p:txBody>
          <a:bodyPr>
            <a:normAutofit fontScale="90000"/>
          </a:bodyPr>
          <a:lstStyle/>
          <a:p>
            <a:r>
              <a:rPr lang="cs-CZ" dirty="0"/>
              <a:t>Onemocnění trávicího systému u dětí</a:t>
            </a:r>
          </a:p>
        </p:txBody>
      </p:sp>
      <p:sp>
        <p:nvSpPr>
          <p:cNvPr id="3" name="Zástupný obsah 2">
            <a:extLst>
              <a:ext uri="{FF2B5EF4-FFF2-40B4-BE49-F238E27FC236}">
                <a16:creationId xmlns:a16="http://schemas.microsoft.com/office/drawing/2014/main" xmlns="" id="{9B654DE8-39BD-C67F-6103-FD9D37193A45}"/>
              </a:ext>
            </a:extLst>
          </p:cNvPr>
          <p:cNvSpPr>
            <a:spLocks noGrp="1"/>
          </p:cNvSpPr>
          <p:nvPr>
            <p:ph idx="1"/>
          </p:nvPr>
        </p:nvSpPr>
        <p:spPr/>
        <p:txBody>
          <a:bodyPr>
            <a:normAutofit/>
          </a:bodyPr>
          <a:lstStyle/>
          <a:p>
            <a:pPr>
              <a:buNone/>
            </a:pPr>
            <a:r>
              <a:rPr lang="cs-CZ" sz="2200" b="1" dirty="0" err="1"/>
              <a:t>Soor</a:t>
            </a:r>
            <a:r>
              <a:rPr lang="cs-CZ" sz="2200" b="1" dirty="0"/>
              <a:t> </a:t>
            </a:r>
            <a:r>
              <a:rPr lang="cs-CZ" sz="2200" dirty="0"/>
              <a:t>(moučnivka) – onemocnění způsobeno kvasinkami</a:t>
            </a:r>
          </a:p>
          <a:p>
            <a:r>
              <a:rPr lang="cs-CZ" sz="2200" dirty="0"/>
              <a:t>Na sliznici dutiny ústní se tvoří bělavé povláčky</a:t>
            </a:r>
          </a:p>
          <a:p>
            <a:r>
              <a:rPr lang="cs-CZ" sz="2200" dirty="0"/>
              <a:t>Typicky novorozenci a kojenci (pac. s imunodeficiencí)</a:t>
            </a:r>
          </a:p>
          <a:p>
            <a:r>
              <a:rPr lang="cs-CZ" sz="2200" dirty="0"/>
              <a:t>Léčba je topická – </a:t>
            </a:r>
            <a:r>
              <a:rPr lang="cs-CZ" sz="2200" dirty="0" err="1"/>
              <a:t>Nystatinová</a:t>
            </a:r>
            <a:r>
              <a:rPr lang="cs-CZ" sz="2200" dirty="0"/>
              <a:t> suspenze</a:t>
            </a:r>
          </a:p>
          <a:p>
            <a:r>
              <a:rPr lang="cs-CZ" sz="2200" dirty="0"/>
              <a:t>prevence (individualizace pomůcek, zvýšená hygiena)</a:t>
            </a:r>
          </a:p>
          <a:p>
            <a:pPr>
              <a:buNone/>
            </a:pPr>
            <a:r>
              <a:rPr lang="cs-CZ" sz="2200" b="1" dirty="0" err="1"/>
              <a:t>Stomatitis</a:t>
            </a:r>
            <a:r>
              <a:rPr lang="cs-CZ" sz="2200" b="1" dirty="0"/>
              <a:t> </a:t>
            </a:r>
            <a:r>
              <a:rPr lang="cs-CZ" sz="2200" dirty="0"/>
              <a:t>(zánět dutiny ústní)</a:t>
            </a:r>
          </a:p>
          <a:p>
            <a:r>
              <a:rPr lang="cs-CZ" sz="2200" dirty="0"/>
              <a:t>Často </a:t>
            </a:r>
            <a:r>
              <a:rPr lang="cs-CZ" sz="2200" dirty="0" err="1"/>
              <a:t>febrílie</a:t>
            </a:r>
            <a:r>
              <a:rPr lang="cs-CZ" sz="2200" dirty="0"/>
              <a:t>, změny na sliznici, krvácení, slinění, zápach z úst, bolestivost, odmítání jídla i pití</a:t>
            </a:r>
          </a:p>
          <a:p>
            <a:r>
              <a:rPr lang="cs-CZ" sz="2200" dirty="0"/>
              <a:t>Léčba topická (gely chladivé, bylinkové apod.)</a:t>
            </a:r>
          </a:p>
          <a:p>
            <a:r>
              <a:rPr lang="cs-CZ" sz="2200" dirty="0"/>
              <a:t>Často řešen důsledek nemoci - dehydratace</a:t>
            </a:r>
          </a:p>
        </p:txBody>
      </p:sp>
      <p:pic>
        <p:nvPicPr>
          <p:cNvPr id="5" name="Picture 2"/>
          <p:cNvPicPr>
            <a:picLocks noChangeAspect="1" noChangeArrowheads="1"/>
          </p:cNvPicPr>
          <p:nvPr/>
        </p:nvPicPr>
        <p:blipFill>
          <a:blip r:embed="rId2" cstate="print"/>
          <a:srcRect l="63391" t="19724" r="6001" b="13454"/>
          <a:stretch>
            <a:fillRect/>
          </a:stretch>
        </p:blipFill>
        <p:spPr bwMode="auto">
          <a:xfrm>
            <a:off x="7164288" y="1484784"/>
            <a:ext cx="1508568" cy="1980000"/>
          </a:xfrm>
          <a:prstGeom prst="rect">
            <a:avLst/>
          </a:prstGeom>
          <a:noFill/>
          <a:ln w="9525">
            <a:noFill/>
            <a:miter lim="800000"/>
            <a:headEnd/>
            <a:tailEnd/>
          </a:ln>
        </p:spPr>
      </p:pic>
      <p:sp>
        <p:nvSpPr>
          <p:cNvPr id="6" name="TextovéPole 5"/>
          <p:cNvSpPr txBox="1"/>
          <p:nvPr/>
        </p:nvSpPr>
        <p:spPr>
          <a:xfrm>
            <a:off x="7092280" y="3429001"/>
            <a:ext cx="2160240" cy="400110"/>
          </a:xfrm>
          <a:prstGeom prst="rect">
            <a:avLst/>
          </a:prstGeom>
          <a:noFill/>
        </p:spPr>
        <p:txBody>
          <a:bodyPr wrap="square" rtlCol="0">
            <a:spAutoFit/>
          </a:bodyPr>
          <a:lstStyle/>
          <a:p>
            <a:r>
              <a:rPr lang="cs-CZ" sz="1000" dirty="0">
                <a:solidFill>
                  <a:schemeClr val="bg1">
                    <a:lumMod val="85000"/>
                  </a:schemeClr>
                </a:solidFill>
              </a:rPr>
              <a:t>https://en.wikipedia.org/wiki/Oral_candidiasis</a:t>
            </a:r>
          </a:p>
        </p:txBody>
      </p:sp>
    </p:spTree>
    <p:extLst>
      <p:ext uri="{BB962C8B-B14F-4D97-AF65-F5344CB8AC3E}">
        <p14:creationId xmlns:p14="http://schemas.microsoft.com/office/powerpoint/2010/main" xmlns="" val="37010730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Vrozené vady</a:t>
            </a:r>
          </a:p>
        </p:txBody>
      </p:sp>
      <p:sp>
        <p:nvSpPr>
          <p:cNvPr id="3" name="Zástupný symbol pro obsah 2"/>
          <p:cNvSpPr>
            <a:spLocks noGrp="1"/>
          </p:cNvSpPr>
          <p:nvPr>
            <p:ph idx="1"/>
          </p:nvPr>
        </p:nvSpPr>
        <p:spPr/>
        <p:txBody>
          <a:bodyPr>
            <a:normAutofit/>
          </a:bodyPr>
          <a:lstStyle/>
          <a:p>
            <a:pPr>
              <a:buNone/>
            </a:pPr>
            <a:r>
              <a:rPr lang="cs-CZ" dirty="0" err="1"/>
              <a:t>Pylorostenóza</a:t>
            </a:r>
            <a:endParaRPr lang="cs-CZ" dirty="0"/>
          </a:p>
          <a:p>
            <a:r>
              <a:rPr lang="cs-CZ" sz="2600" dirty="0"/>
              <a:t>Zúžení pyloru, vyžaduje chirurgickou léčbu</a:t>
            </a:r>
          </a:p>
          <a:p>
            <a:r>
              <a:rPr lang="cs-CZ" sz="2600" dirty="0"/>
              <a:t>Typicky zvracení obloukem u dětí kolem 3-6týdnů věku</a:t>
            </a:r>
          </a:p>
          <a:p>
            <a:r>
              <a:rPr lang="cs-CZ" sz="2600" dirty="0"/>
              <a:t>Dítě zvrací ihned po napití, nejdéle do hodiny po jídle</a:t>
            </a:r>
          </a:p>
          <a:p>
            <a:r>
              <a:rPr lang="cs-CZ" sz="2600" dirty="0"/>
              <a:t>Diagnostika – UZ břicha (</a:t>
            </a:r>
            <a:r>
              <a:rPr lang="cs-CZ" sz="2600" dirty="0" err="1"/>
              <a:t>ev.RTG</a:t>
            </a:r>
            <a:r>
              <a:rPr lang="cs-CZ" sz="2600" dirty="0"/>
              <a:t>)</a:t>
            </a:r>
          </a:p>
        </p:txBody>
      </p:sp>
      <p:pic>
        <p:nvPicPr>
          <p:cNvPr id="5" name="Picture 2"/>
          <p:cNvPicPr>
            <a:picLocks noChangeAspect="1" noChangeArrowheads="1"/>
          </p:cNvPicPr>
          <p:nvPr/>
        </p:nvPicPr>
        <p:blipFill>
          <a:blip r:embed="rId2" cstate="print"/>
          <a:srcRect l="47131" t="41998" r="34696" b="34137"/>
          <a:stretch>
            <a:fillRect/>
          </a:stretch>
        </p:blipFill>
        <p:spPr bwMode="auto">
          <a:xfrm>
            <a:off x="5796136" y="4149080"/>
            <a:ext cx="2280000" cy="1800000"/>
          </a:xfrm>
          <a:prstGeom prst="rect">
            <a:avLst/>
          </a:prstGeom>
          <a:noFill/>
          <a:ln w="9525">
            <a:noFill/>
            <a:miter lim="800000"/>
            <a:headEnd/>
            <a:tailEnd/>
          </a:ln>
        </p:spPr>
      </p:pic>
      <p:sp>
        <p:nvSpPr>
          <p:cNvPr id="6" name="TextovéPole 5"/>
          <p:cNvSpPr txBox="1"/>
          <p:nvPr/>
        </p:nvSpPr>
        <p:spPr>
          <a:xfrm>
            <a:off x="4283968" y="6021290"/>
            <a:ext cx="4536504" cy="246221"/>
          </a:xfrm>
          <a:prstGeom prst="rect">
            <a:avLst/>
          </a:prstGeom>
          <a:noFill/>
        </p:spPr>
        <p:txBody>
          <a:bodyPr wrap="square" rtlCol="0">
            <a:spAutoFit/>
          </a:bodyPr>
          <a:lstStyle/>
          <a:p>
            <a:r>
              <a:rPr lang="cs-CZ" sz="1000" dirty="0">
                <a:solidFill>
                  <a:schemeClr val="bg1">
                    <a:lumMod val="85000"/>
                  </a:schemeClr>
                </a:solidFill>
              </a:rPr>
              <a:t>https://www.fnbrno.cz/10-bakaj-zbrozkova-uz-git-v-pediatrii/f4826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Atrézie jícnu</a:t>
            </a:r>
          </a:p>
        </p:txBody>
      </p:sp>
      <p:sp>
        <p:nvSpPr>
          <p:cNvPr id="3" name="Zástupný symbol pro obsah 2"/>
          <p:cNvSpPr>
            <a:spLocks noGrp="1"/>
          </p:cNvSpPr>
          <p:nvPr>
            <p:ph idx="1"/>
          </p:nvPr>
        </p:nvSpPr>
        <p:spPr/>
        <p:txBody>
          <a:bodyPr>
            <a:normAutofit/>
          </a:bodyPr>
          <a:lstStyle/>
          <a:p>
            <a:r>
              <a:rPr lang="cs-CZ" sz="2400" dirty="0"/>
              <a:t>ohrožuje dítě rozvojem plicních komplikací při nevčasné léčbě</a:t>
            </a:r>
          </a:p>
          <a:p>
            <a:r>
              <a:rPr lang="cs-CZ" sz="2400" dirty="0"/>
              <a:t>klinický obraz – nadměrné slinění, záchvaty kašle a cyanózy s opakovanou aspirací, vzedmutí břicha vzduchem z </a:t>
            </a:r>
            <a:r>
              <a:rPr lang="cs-CZ" sz="2400" dirty="0" err="1"/>
              <a:t>tracheoesofageální</a:t>
            </a:r>
            <a:r>
              <a:rPr lang="cs-CZ" sz="2400" dirty="0"/>
              <a:t> píštěle</a:t>
            </a:r>
          </a:p>
          <a:p>
            <a:r>
              <a:rPr lang="cs-CZ" sz="2400" dirty="0"/>
              <a:t>Diagnostika – zavedení </a:t>
            </a:r>
            <a:r>
              <a:rPr lang="cs-CZ" sz="2400" dirty="0" err="1"/>
              <a:t>nasogastrické</a:t>
            </a:r>
            <a:r>
              <a:rPr lang="cs-CZ" sz="2400" dirty="0"/>
              <a:t> sondy je neúspěšné, RTG s kontrastem</a:t>
            </a:r>
          </a:p>
          <a:p>
            <a:r>
              <a:rPr lang="cs-CZ" sz="2400" dirty="0"/>
              <a:t>Léčba – chirurgická</a:t>
            </a:r>
          </a:p>
        </p:txBody>
      </p:sp>
      <p:pic>
        <p:nvPicPr>
          <p:cNvPr id="5" name="Picture 2"/>
          <p:cNvPicPr>
            <a:picLocks noChangeAspect="1" noChangeArrowheads="1"/>
          </p:cNvPicPr>
          <p:nvPr/>
        </p:nvPicPr>
        <p:blipFill>
          <a:blip r:embed="rId2" cstate="print"/>
          <a:srcRect l="30136" t="57908" r="42611" b="27773"/>
          <a:stretch>
            <a:fillRect/>
          </a:stretch>
        </p:blipFill>
        <p:spPr bwMode="auto">
          <a:xfrm>
            <a:off x="2267745" y="4509120"/>
            <a:ext cx="4786820" cy="1512000"/>
          </a:xfrm>
          <a:prstGeom prst="rect">
            <a:avLst/>
          </a:prstGeom>
          <a:noFill/>
          <a:ln w="9525">
            <a:noFill/>
            <a:miter lim="800000"/>
            <a:headEnd/>
            <a:tailEnd/>
          </a:ln>
        </p:spPr>
      </p:pic>
      <p:sp>
        <p:nvSpPr>
          <p:cNvPr id="6" name="TextovéPole 5"/>
          <p:cNvSpPr txBox="1"/>
          <p:nvPr/>
        </p:nvSpPr>
        <p:spPr>
          <a:xfrm>
            <a:off x="2555776" y="5805266"/>
            <a:ext cx="4176464" cy="246221"/>
          </a:xfrm>
          <a:prstGeom prst="rect">
            <a:avLst/>
          </a:prstGeom>
          <a:noFill/>
        </p:spPr>
        <p:txBody>
          <a:bodyPr wrap="square" rtlCol="0">
            <a:spAutoFit/>
          </a:bodyPr>
          <a:lstStyle/>
          <a:p>
            <a:r>
              <a:rPr lang="cs-CZ" sz="1000" dirty="0">
                <a:solidFill>
                  <a:schemeClr val="bg1">
                    <a:lumMod val="85000"/>
                  </a:schemeClr>
                </a:solidFill>
              </a:rPr>
              <a:t>http://www.</a:t>
            </a:r>
            <a:r>
              <a:rPr lang="cs-CZ" sz="1000" dirty="0" err="1">
                <a:solidFill>
                  <a:schemeClr val="bg1">
                    <a:lumMod val="85000"/>
                  </a:schemeClr>
                </a:solidFill>
              </a:rPr>
              <a:t>mudr.org</a:t>
            </a:r>
            <a:r>
              <a:rPr lang="cs-CZ" sz="1000" dirty="0">
                <a:solidFill>
                  <a:schemeClr val="bg1">
                    <a:lumMod val="85000"/>
                  </a:schemeClr>
                </a:solidFill>
              </a:rPr>
              <a:t>/web/</a:t>
            </a:r>
            <a:r>
              <a:rPr lang="cs-CZ" sz="1000" dirty="0" err="1">
                <a:solidFill>
                  <a:schemeClr val="bg1">
                    <a:lumMod val="85000"/>
                  </a:schemeClr>
                </a:solidFill>
              </a:rPr>
              <a:t>atrezie</a:t>
            </a:r>
            <a:r>
              <a:rPr lang="cs-CZ" sz="1000" dirty="0">
                <a:solidFill>
                  <a:schemeClr val="bg1">
                    <a:lumMod val="85000"/>
                  </a:schemeClr>
                </a:solidFill>
              </a:rPr>
              <a:t>-</a:t>
            </a:r>
            <a:r>
              <a:rPr lang="cs-CZ" sz="1000" dirty="0" err="1">
                <a:solidFill>
                  <a:schemeClr val="bg1">
                    <a:lumMod val="85000"/>
                  </a:schemeClr>
                </a:solidFill>
              </a:rPr>
              <a:t>jicnu</a:t>
            </a:r>
            <a:endParaRPr lang="cs-CZ" sz="1000" dirty="0">
              <a:solidFill>
                <a:schemeClr val="bg1">
                  <a:lumMod val="85000"/>
                </a:schemeClr>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Idiopatické střevní záněty- IBD</a:t>
            </a:r>
          </a:p>
        </p:txBody>
      </p:sp>
      <p:sp>
        <p:nvSpPr>
          <p:cNvPr id="3" name="Zástupný symbol pro obsah 2"/>
          <p:cNvSpPr>
            <a:spLocks noGrp="1"/>
          </p:cNvSpPr>
          <p:nvPr>
            <p:ph idx="1"/>
          </p:nvPr>
        </p:nvSpPr>
        <p:spPr/>
        <p:txBody>
          <a:bodyPr>
            <a:normAutofit fontScale="70000" lnSpcReduction="20000"/>
          </a:bodyPr>
          <a:lstStyle/>
          <a:p>
            <a:pPr>
              <a:buNone/>
            </a:pPr>
            <a:r>
              <a:rPr lang="cs-CZ" dirty="0"/>
              <a:t>Ulcerózní kolitida </a:t>
            </a:r>
          </a:p>
          <a:p>
            <a:r>
              <a:rPr lang="cs-CZ" dirty="0"/>
              <a:t>hemoragicko-hnisavý až ulcerózní zánět sliznice tlustého střeva a konečníku (</a:t>
            </a:r>
            <a:r>
              <a:rPr lang="cs-CZ" dirty="0" err="1"/>
              <a:t>proktokolitida</a:t>
            </a:r>
            <a:r>
              <a:rPr lang="cs-CZ" dirty="0"/>
              <a:t>, nikdy nejsou změny v tenkém střevě) </a:t>
            </a:r>
          </a:p>
          <a:p>
            <a:r>
              <a:rPr lang="cs-CZ" dirty="0" err="1"/>
              <a:t>Hypetrofická</a:t>
            </a:r>
            <a:r>
              <a:rPr lang="cs-CZ" dirty="0"/>
              <a:t> sliznice s vředy, kryptové abscesy, kontinuální postižení</a:t>
            </a:r>
          </a:p>
          <a:p>
            <a:r>
              <a:rPr lang="cs-CZ" dirty="0"/>
              <a:t>Klinicky: průjmy s krví, bolest břicha v souvislosti s defekací, tenesmy</a:t>
            </a:r>
          </a:p>
          <a:p>
            <a:r>
              <a:rPr lang="cs-CZ" dirty="0"/>
              <a:t>Dále </a:t>
            </a:r>
            <a:r>
              <a:rPr lang="cs-CZ" dirty="0" err="1"/>
              <a:t>atralgie</a:t>
            </a:r>
            <a:r>
              <a:rPr lang="cs-CZ" dirty="0"/>
              <a:t>, </a:t>
            </a:r>
            <a:r>
              <a:rPr lang="cs-CZ" dirty="0" err="1"/>
              <a:t>erythema</a:t>
            </a:r>
            <a:r>
              <a:rPr lang="cs-CZ" dirty="0"/>
              <a:t> </a:t>
            </a:r>
            <a:r>
              <a:rPr lang="cs-CZ" dirty="0" err="1"/>
              <a:t>nodosum</a:t>
            </a:r>
            <a:r>
              <a:rPr lang="cs-CZ" dirty="0"/>
              <a:t> aj.</a:t>
            </a:r>
          </a:p>
          <a:p>
            <a:r>
              <a:rPr lang="cs-CZ" dirty="0"/>
              <a:t>Komplikace: oční postižení, PSC, </a:t>
            </a:r>
            <a:r>
              <a:rPr lang="cs-CZ" dirty="0" err="1"/>
              <a:t>overlap</a:t>
            </a:r>
            <a:r>
              <a:rPr lang="cs-CZ" dirty="0"/>
              <a:t> </a:t>
            </a:r>
            <a:r>
              <a:rPr lang="cs-CZ" dirty="0" err="1"/>
              <a:t>sy</a:t>
            </a:r>
            <a:r>
              <a:rPr lang="cs-CZ" dirty="0"/>
              <a:t>, toxické </a:t>
            </a:r>
            <a:r>
              <a:rPr lang="cs-CZ" dirty="0" err="1"/>
              <a:t>megakolon</a:t>
            </a:r>
            <a:endParaRPr lang="cs-CZ" dirty="0"/>
          </a:p>
          <a:p>
            <a:r>
              <a:rPr lang="cs-CZ" dirty="0"/>
              <a:t>Diagnostika: anamnéza, fyzikální vyšetření, laboratoř (ANCA, </a:t>
            </a:r>
            <a:r>
              <a:rPr lang="cs-CZ" dirty="0" err="1"/>
              <a:t>Hgb</a:t>
            </a:r>
            <a:r>
              <a:rPr lang="cs-CZ" dirty="0"/>
              <a:t>), endoskopie (metoda volby), </a:t>
            </a:r>
            <a:r>
              <a:rPr lang="cs-CZ" dirty="0" err="1"/>
              <a:t>kalprotektin</a:t>
            </a:r>
            <a:r>
              <a:rPr lang="cs-CZ" dirty="0"/>
              <a:t> ze stolice</a:t>
            </a:r>
          </a:p>
          <a:p>
            <a:r>
              <a:rPr lang="cs-CZ" dirty="0"/>
              <a:t>Terapie: biologická léčba, </a:t>
            </a:r>
            <a:r>
              <a:rPr lang="cs-CZ" dirty="0" err="1"/>
              <a:t>imunosupresiva</a:t>
            </a:r>
            <a:r>
              <a:rPr lang="cs-CZ" dirty="0"/>
              <a:t>, KS dle fáze onemocnění – remise/akutní fáze</a:t>
            </a:r>
          </a:p>
          <a:p>
            <a:endParaRPr lang="cs-CZ" dirty="0"/>
          </a:p>
          <a:p>
            <a:endParaRPr lang="cs-CZ"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2"/>
            <a:ext cx="8229600" cy="5577489"/>
          </a:xfrm>
        </p:spPr>
        <p:txBody>
          <a:bodyPr>
            <a:normAutofit fontScale="92500" lnSpcReduction="20000"/>
          </a:bodyPr>
          <a:lstStyle/>
          <a:p>
            <a:pPr>
              <a:buNone/>
            </a:pPr>
            <a:r>
              <a:rPr lang="cs-CZ" dirty="0"/>
              <a:t>Crohnova choroba (terminální ileitida)</a:t>
            </a:r>
          </a:p>
          <a:p>
            <a:r>
              <a:rPr lang="cs-CZ" dirty="0"/>
              <a:t>Kterákoli část trávicí trubice, </a:t>
            </a:r>
            <a:r>
              <a:rPr lang="cs-CZ" dirty="0" err="1"/>
              <a:t>segmentální</a:t>
            </a:r>
            <a:r>
              <a:rPr lang="cs-CZ" dirty="0"/>
              <a:t> charakter</a:t>
            </a:r>
          </a:p>
          <a:p>
            <a:r>
              <a:rPr lang="cs-CZ" dirty="0"/>
              <a:t>Zánět postihuje celou tloušťku střeva</a:t>
            </a:r>
          </a:p>
          <a:p>
            <a:r>
              <a:rPr lang="cs-CZ" dirty="0"/>
              <a:t>Klinicky: bolesti břicha, chronický průjem, </a:t>
            </a:r>
            <a:r>
              <a:rPr lang="cs-CZ" dirty="0" err="1"/>
              <a:t>perianální</a:t>
            </a:r>
            <a:r>
              <a:rPr lang="cs-CZ" dirty="0"/>
              <a:t> fisury/píštěle</a:t>
            </a:r>
          </a:p>
          <a:p>
            <a:r>
              <a:rPr lang="cs-CZ" dirty="0" err="1"/>
              <a:t>Mimostřevní</a:t>
            </a:r>
            <a:r>
              <a:rPr lang="cs-CZ" dirty="0"/>
              <a:t>: porucha růstu/</a:t>
            </a:r>
            <a:r>
              <a:rPr lang="cs-CZ" dirty="0" err="1"/>
              <a:t>osteoporoza</a:t>
            </a:r>
            <a:r>
              <a:rPr lang="cs-CZ" dirty="0"/>
              <a:t>, oční komplikace aj.</a:t>
            </a:r>
          </a:p>
          <a:p>
            <a:r>
              <a:rPr lang="cs-CZ" dirty="0"/>
              <a:t>Diagnostika: anamnéza, </a:t>
            </a:r>
            <a:r>
              <a:rPr lang="cs-CZ" dirty="0" err="1"/>
              <a:t>fyz.vyšetření</a:t>
            </a:r>
            <a:r>
              <a:rPr lang="cs-CZ" dirty="0"/>
              <a:t>, ASCA aj. </a:t>
            </a:r>
            <a:r>
              <a:rPr lang="cs-CZ" dirty="0" err="1"/>
              <a:t>lab</a:t>
            </a:r>
            <a:r>
              <a:rPr lang="cs-CZ" dirty="0"/>
              <a:t> vyš., UZ břicha, endoskopie, </a:t>
            </a:r>
            <a:r>
              <a:rPr lang="cs-CZ" dirty="0" err="1"/>
              <a:t>enterografie</a:t>
            </a:r>
            <a:endParaRPr lang="cs-CZ" dirty="0"/>
          </a:p>
          <a:p>
            <a:r>
              <a:rPr lang="cs-CZ" dirty="0"/>
              <a:t>Léčba: KS, biologická léčba, </a:t>
            </a:r>
            <a:r>
              <a:rPr lang="cs-CZ" dirty="0" err="1"/>
              <a:t>imunosupresva</a:t>
            </a:r>
            <a:r>
              <a:rPr lang="cs-CZ" dirty="0"/>
              <a:t>, </a:t>
            </a:r>
            <a:r>
              <a:rPr lang="cs-CZ" dirty="0" err="1"/>
              <a:t>ev.chirurgická</a:t>
            </a:r>
            <a:r>
              <a:rPr lang="cs-CZ" dirty="0"/>
              <a:t> léčba</a:t>
            </a:r>
          </a:p>
          <a:p>
            <a:endParaRPr lang="cs-CZ" dirty="0"/>
          </a:p>
          <a:p>
            <a:pPr>
              <a:buNone/>
            </a:pPr>
            <a:endParaRPr lang="cs-CZ"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9122" t="30404" r="12029" b="33668"/>
          <a:stretch>
            <a:fillRect/>
          </a:stretch>
        </p:blipFill>
        <p:spPr bwMode="auto">
          <a:xfrm>
            <a:off x="323528" y="476672"/>
            <a:ext cx="8491500" cy="2664000"/>
          </a:xfrm>
          <a:prstGeom prst="rect">
            <a:avLst/>
          </a:prstGeom>
          <a:noFill/>
          <a:ln w="9525">
            <a:noFill/>
            <a:miter lim="800000"/>
            <a:headEnd/>
            <a:tailEnd/>
          </a:ln>
        </p:spPr>
      </p:pic>
      <p:sp>
        <p:nvSpPr>
          <p:cNvPr id="5" name="TextovéPole 4"/>
          <p:cNvSpPr txBox="1"/>
          <p:nvPr/>
        </p:nvSpPr>
        <p:spPr>
          <a:xfrm>
            <a:off x="323529" y="3140970"/>
            <a:ext cx="5976664" cy="246221"/>
          </a:xfrm>
          <a:prstGeom prst="rect">
            <a:avLst/>
          </a:prstGeom>
          <a:noFill/>
        </p:spPr>
        <p:txBody>
          <a:bodyPr wrap="square" rtlCol="0">
            <a:spAutoFit/>
          </a:bodyPr>
          <a:lstStyle/>
          <a:p>
            <a:r>
              <a:rPr lang="cs-CZ" sz="1000" dirty="0">
                <a:solidFill>
                  <a:schemeClr val="bg1">
                    <a:lumMod val="85000"/>
                  </a:schemeClr>
                </a:solidFill>
              </a:rPr>
              <a:t>https://www.wikiskripta.eu/w/Ulcer%C3%B3zn%C3%AD_kolitida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400" dirty="0"/>
              <a:t>ZÁKLADNÍ NEODKLADNÁ RESUSCITACE (PBLS) – POSTUP</a:t>
            </a:r>
          </a:p>
        </p:txBody>
      </p:sp>
      <p:sp>
        <p:nvSpPr>
          <p:cNvPr id="3" name="Zástupný symbol pro obsah 2"/>
          <p:cNvSpPr>
            <a:spLocks noGrp="1"/>
          </p:cNvSpPr>
          <p:nvPr>
            <p:ph idx="1"/>
          </p:nvPr>
        </p:nvSpPr>
        <p:spPr/>
        <p:txBody>
          <a:bodyPr>
            <a:normAutofit/>
          </a:bodyPr>
          <a:lstStyle/>
          <a:p>
            <a:pPr lvl="0"/>
            <a:r>
              <a:rPr lang="cs-CZ" sz="2800" dirty="0"/>
              <a:t>zajistěte </a:t>
            </a:r>
            <a:r>
              <a:rPr lang="cs-CZ" sz="2800" b="1" dirty="0"/>
              <a:t>bezpečí </a:t>
            </a:r>
            <a:r>
              <a:rPr lang="cs-CZ" sz="2800" dirty="0"/>
              <a:t>zachránce a dítěte</a:t>
            </a:r>
          </a:p>
          <a:p>
            <a:pPr lvl="0"/>
            <a:r>
              <a:rPr lang="cs-CZ" sz="2800" dirty="0"/>
              <a:t>zkontrolujte, zda </a:t>
            </a:r>
            <a:r>
              <a:rPr lang="cs-CZ" sz="2800" b="1" dirty="0"/>
              <a:t>dítě reaguje</a:t>
            </a:r>
            <a:endParaRPr lang="cs-CZ" sz="2800" dirty="0"/>
          </a:p>
          <a:p>
            <a:pPr lvl="0"/>
            <a:r>
              <a:rPr lang="cs-CZ" sz="2800" dirty="0"/>
              <a:t>dítě odpovídá, reaguje pláčem nebo pohybem ➔ ponechej dítě v poloze </a:t>
            </a:r>
            <a:r>
              <a:rPr lang="cs-CZ" sz="2800" dirty="0" err="1"/>
              <a:t>kt</a:t>
            </a:r>
            <a:r>
              <a:rPr lang="cs-CZ" sz="2800" dirty="0"/>
              <a:t>. vyhledává, kontroluj stav a zavolej pomoc</a:t>
            </a:r>
          </a:p>
          <a:p>
            <a:pPr lvl="0"/>
            <a:r>
              <a:rPr lang="cs-CZ" sz="2800" dirty="0"/>
              <a:t>dítě </a:t>
            </a:r>
            <a:r>
              <a:rPr lang="cs-CZ" sz="2800" b="1" dirty="0"/>
              <a:t>nereaguje </a:t>
            </a:r>
            <a:r>
              <a:rPr lang="cs-CZ" sz="2800" dirty="0"/>
              <a:t>➔ zavolej hlasitě o pomoc, otoč dítě opatrně na záda ➔ </a:t>
            </a:r>
            <a:r>
              <a:rPr lang="cs-CZ" sz="2800" b="1" dirty="0"/>
              <a:t>ABC</a:t>
            </a:r>
            <a:endParaRPr lang="cs-CZ" sz="2800" dirty="0"/>
          </a:p>
          <a:p>
            <a:pPr>
              <a:buNone/>
            </a:pPr>
            <a:endParaRPr lang="cs-CZ"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Onemocnění </a:t>
            </a:r>
            <a:r>
              <a:rPr lang="cs-CZ" dirty="0" err="1"/>
              <a:t>urotraktu</a:t>
            </a:r>
            <a:r>
              <a:rPr lang="cs-CZ" dirty="0"/>
              <a:t> v dětském věku</a:t>
            </a:r>
          </a:p>
        </p:txBody>
      </p:sp>
      <p:sp>
        <p:nvSpPr>
          <p:cNvPr id="3" name="Zástupný symbol pro obsah 2"/>
          <p:cNvSpPr>
            <a:spLocks noGrp="1"/>
          </p:cNvSpPr>
          <p:nvPr>
            <p:ph idx="1"/>
          </p:nvPr>
        </p:nvSpPr>
        <p:spPr/>
        <p:txBody>
          <a:bodyPr>
            <a:normAutofit fontScale="85000" lnSpcReduction="20000"/>
          </a:bodyPr>
          <a:lstStyle/>
          <a:p>
            <a:pPr>
              <a:buNone/>
            </a:pPr>
            <a:r>
              <a:rPr lang="cs-CZ" dirty="0"/>
              <a:t>Příznaky:</a:t>
            </a:r>
          </a:p>
          <a:p>
            <a:pPr>
              <a:buNone/>
            </a:pPr>
            <a:r>
              <a:rPr lang="cs-CZ" dirty="0"/>
              <a:t>Bolest v </a:t>
            </a:r>
            <a:r>
              <a:rPr lang="cs-CZ" dirty="0" err="1"/>
              <a:t>podbříšku</a:t>
            </a:r>
            <a:r>
              <a:rPr lang="cs-CZ" dirty="0"/>
              <a:t>, při močení (dysurie), v oblasti beder/na jedné straně</a:t>
            </a:r>
          </a:p>
          <a:p>
            <a:pPr>
              <a:buNone/>
            </a:pPr>
            <a:r>
              <a:rPr lang="cs-CZ" dirty="0"/>
              <a:t>Časté močení malých porcí (</a:t>
            </a:r>
            <a:r>
              <a:rPr lang="cs-CZ" dirty="0" err="1"/>
              <a:t>polakisurie</a:t>
            </a:r>
            <a:r>
              <a:rPr lang="cs-CZ" dirty="0"/>
              <a:t>)</a:t>
            </a:r>
          </a:p>
          <a:p>
            <a:pPr>
              <a:buNone/>
            </a:pPr>
            <a:r>
              <a:rPr lang="cs-CZ" dirty="0"/>
              <a:t>Polyurie, oligurie, anurie</a:t>
            </a:r>
          </a:p>
          <a:p>
            <a:pPr>
              <a:buNone/>
            </a:pPr>
            <a:r>
              <a:rPr lang="cs-CZ" dirty="0"/>
              <a:t>Otoky – v oblasti víček, tváří, dolních končetin </a:t>
            </a:r>
          </a:p>
          <a:p>
            <a:pPr>
              <a:buNone/>
            </a:pPr>
            <a:r>
              <a:rPr lang="cs-CZ" dirty="0"/>
              <a:t>Hypertenze</a:t>
            </a:r>
          </a:p>
          <a:p>
            <a:pPr>
              <a:buNone/>
            </a:pPr>
            <a:r>
              <a:rPr lang="cs-CZ" dirty="0"/>
              <a:t>Celkový vzhled a výraz tváře – bledost, únava</a:t>
            </a:r>
          </a:p>
          <a:p>
            <a:pPr>
              <a:buNone/>
            </a:pPr>
            <a:r>
              <a:rPr lang="cs-CZ" dirty="0"/>
              <a:t>Horečka</a:t>
            </a:r>
          </a:p>
          <a:p>
            <a:pPr>
              <a:buNone/>
            </a:pPr>
            <a:r>
              <a:rPr lang="cs-CZ" dirty="0"/>
              <a:t>Zvracení </a:t>
            </a:r>
          </a:p>
          <a:p>
            <a:pPr>
              <a:buNone/>
            </a:pPr>
            <a:r>
              <a:rPr lang="cs-CZ" dirty="0"/>
              <a:t>Změny barvy moči/patologické příměsi</a:t>
            </a:r>
          </a:p>
        </p:txBody>
      </p:sp>
      <p:pic>
        <p:nvPicPr>
          <p:cNvPr id="5" name="Picture 2"/>
          <p:cNvPicPr>
            <a:picLocks noChangeAspect="1" noChangeArrowheads="1"/>
          </p:cNvPicPr>
          <p:nvPr/>
        </p:nvPicPr>
        <p:blipFill>
          <a:blip r:embed="rId2" cstate="print"/>
          <a:srcRect l="42348" t="26088" r="42348" b="18227"/>
          <a:stretch>
            <a:fillRect/>
          </a:stretch>
        </p:blipFill>
        <p:spPr bwMode="auto">
          <a:xfrm>
            <a:off x="7236278" y="2636912"/>
            <a:ext cx="1777366" cy="3888000"/>
          </a:xfrm>
          <a:prstGeom prst="rect">
            <a:avLst/>
          </a:prstGeom>
          <a:noFill/>
          <a:ln w="9525">
            <a:noFill/>
            <a:miter lim="800000"/>
            <a:headEnd/>
            <a:tailEnd/>
          </a:ln>
        </p:spPr>
      </p:pic>
      <p:sp>
        <p:nvSpPr>
          <p:cNvPr id="6" name="TextovéPole 5"/>
          <p:cNvSpPr txBox="1"/>
          <p:nvPr/>
        </p:nvSpPr>
        <p:spPr>
          <a:xfrm>
            <a:off x="5580112" y="6525346"/>
            <a:ext cx="3960440" cy="246221"/>
          </a:xfrm>
          <a:prstGeom prst="rect">
            <a:avLst/>
          </a:prstGeom>
          <a:noFill/>
        </p:spPr>
        <p:txBody>
          <a:bodyPr wrap="square" rtlCol="0">
            <a:spAutoFit/>
          </a:bodyPr>
          <a:lstStyle/>
          <a:p>
            <a:r>
              <a:rPr lang="cs-CZ" sz="1000" dirty="0">
                <a:solidFill>
                  <a:schemeClr val="bg1">
                    <a:lumMod val="85000"/>
                  </a:schemeClr>
                </a:solidFill>
              </a:rPr>
              <a:t>https://www.zpflorence.cz/dekaphan-leuco-50ks/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Akutní cystitida</a:t>
            </a:r>
          </a:p>
        </p:txBody>
      </p:sp>
      <p:sp>
        <p:nvSpPr>
          <p:cNvPr id="3" name="Zástupný symbol pro obsah 2"/>
          <p:cNvSpPr>
            <a:spLocks noGrp="1"/>
          </p:cNvSpPr>
          <p:nvPr>
            <p:ph idx="1"/>
          </p:nvPr>
        </p:nvSpPr>
        <p:spPr/>
        <p:txBody>
          <a:bodyPr/>
          <a:lstStyle/>
          <a:p>
            <a:r>
              <a:rPr lang="cs-CZ" dirty="0"/>
              <a:t>Typicky bolest v </a:t>
            </a:r>
            <a:r>
              <a:rPr lang="cs-CZ" dirty="0" err="1"/>
              <a:t>podbříšku</a:t>
            </a:r>
            <a:r>
              <a:rPr lang="cs-CZ" dirty="0"/>
              <a:t>, </a:t>
            </a:r>
            <a:r>
              <a:rPr lang="cs-CZ" dirty="0" err="1"/>
              <a:t>polakisurie</a:t>
            </a:r>
            <a:r>
              <a:rPr lang="cs-CZ" dirty="0"/>
              <a:t>, dysurie, může být </a:t>
            </a:r>
            <a:r>
              <a:rPr lang="cs-CZ" dirty="0" err="1"/>
              <a:t>subfebílie</a:t>
            </a:r>
            <a:endParaRPr lang="cs-CZ" dirty="0"/>
          </a:p>
          <a:p>
            <a:r>
              <a:rPr lang="cs-CZ" dirty="0"/>
              <a:t>Diagnostika - nález v  moči – leukocyty, </a:t>
            </a:r>
            <a:r>
              <a:rPr lang="cs-CZ" dirty="0" err="1"/>
              <a:t>ev</a:t>
            </a:r>
            <a:r>
              <a:rPr lang="cs-CZ" dirty="0"/>
              <a:t>. i erytrocyty</a:t>
            </a:r>
          </a:p>
          <a:p>
            <a:r>
              <a:rPr lang="cs-CZ" dirty="0"/>
              <a:t>Typické agens – </a:t>
            </a:r>
            <a:r>
              <a:rPr lang="cs-CZ" dirty="0" err="1"/>
              <a:t>E.coli</a:t>
            </a:r>
            <a:r>
              <a:rPr lang="cs-CZ" dirty="0"/>
              <a:t> (v dostatečné kvantitě, nejméně 10 na 5 – moč ze středního proudu)</a:t>
            </a:r>
          </a:p>
          <a:p>
            <a:r>
              <a:rPr lang="cs-CZ" dirty="0"/>
              <a:t>Léčba - antibiotická</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Akutní pyelonefritida</a:t>
            </a:r>
          </a:p>
        </p:txBody>
      </p:sp>
      <p:sp>
        <p:nvSpPr>
          <p:cNvPr id="3" name="Zástupný symbol pro obsah 2"/>
          <p:cNvSpPr>
            <a:spLocks noGrp="1"/>
          </p:cNvSpPr>
          <p:nvPr>
            <p:ph idx="1"/>
          </p:nvPr>
        </p:nvSpPr>
        <p:spPr/>
        <p:txBody>
          <a:bodyPr/>
          <a:lstStyle/>
          <a:p>
            <a:r>
              <a:rPr lang="cs-CZ" dirty="0"/>
              <a:t>Typicky bolest na jedné straně v bedrech, dysurie, horečky (častěji kojenci, děti s vrozenou vadou </a:t>
            </a:r>
            <a:r>
              <a:rPr lang="cs-CZ" dirty="0" err="1"/>
              <a:t>urotraktu</a:t>
            </a:r>
            <a:r>
              <a:rPr lang="cs-CZ" dirty="0"/>
              <a:t> aj.)</a:t>
            </a:r>
          </a:p>
          <a:p>
            <a:r>
              <a:rPr lang="cs-CZ" dirty="0"/>
              <a:t>Diagnostika – nález v moči – leukocyty, nitrity, kultivačně obdobná agens – </a:t>
            </a:r>
            <a:r>
              <a:rPr lang="cs-CZ" dirty="0" err="1"/>
              <a:t>E.coli</a:t>
            </a:r>
            <a:r>
              <a:rPr lang="cs-CZ" dirty="0"/>
              <a:t>, </a:t>
            </a:r>
            <a:r>
              <a:rPr lang="cs-CZ" dirty="0" err="1"/>
              <a:t>Klebsiella</a:t>
            </a:r>
            <a:r>
              <a:rPr lang="cs-CZ" dirty="0"/>
              <a:t>, UZ ledvin (k posouzení </a:t>
            </a:r>
            <a:r>
              <a:rPr lang="cs-CZ" dirty="0" err="1"/>
              <a:t>ev.vrozené</a:t>
            </a:r>
            <a:r>
              <a:rPr lang="cs-CZ" dirty="0"/>
              <a:t> </a:t>
            </a:r>
            <a:r>
              <a:rPr lang="cs-CZ" dirty="0" err="1"/>
              <a:t>vadey</a:t>
            </a:r>
            <a:r>
              <a:rPr lang="cs-CZ" dirty="0"/>
              <a:t>/jizvení ledvin)</a:t>
            </a:r>
          </a:p>
          <a:p>
            <a:r>
              <a:rPr lang="cs-CZ" dirty="0"/>
              <a:t>Léčba – ATB na delší dobu (10-14dní)</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Vezikouretrální</a:t>
            </a:r>
            <a:r>
              <a:rPr lang="cs-CZ" dirty="0"/>
              <a:t> reflux</a:t>
            </a:r>
          </a:p>
        </p:txBody>
      </p:sp>
      <p:sp>
        <p:nvSpPr>
          <p:cNvPr id="3" name="Zástupný symbol pro obsah 2"/>
          <p:cNvSpPr>
            <a:spLocks noGrp="1"/>
          </p:cNvSpPr>
          <p:nvPr>
            <p:ph idx="1"/>
          </p:nvPr>
        </p:nvSpPr>
        <p:spPr/>
        <p:txBody>
          <a:bodyPr/>
          <a:lstStyle/>
          <a:p>
            <a:r>
              <a:rPr lang="cs-CZ" sz="1600" dirty="0" err="1">
                <a:effectLst/>
              </a:rPr>
              <a:t>zpětny</a:t>
            </a:r>
            <a:r>
              <a:rPr lang="cs-CZ" sz="1600" dirty="0">
                <a:effectLst/>
              </a:rPr>
              <a:t>́ tok </a:t>
            </a:r>
            <a:r>
              <a:rPr lang="cs-CZ" sz="1600" dirty="0" err="1">
                <a:effectLst/>
              </a:rPr>
              <a:t>moče</a:t>
            </a:r>
            <a:r>
              <a:rPr lang="cs-CZ" sz="1600" dirty="0">
                <a:effectLst/>
              </a:rPr>
              <a:t> z </a:t>
            </a:r>
            <a:r>
              <a:rPr lang="cs-CZ" sz="1600" dirty="0" err="1">
                <a:effectLst/>
              </a:rPr>
              <a:t>močového</a:t>
            </a:r>
            <a:r>
              <a:rPr lang="cs-CZ" sz="1600" dirty="0">
                <a:effectLst/>
              </a:rPr>
              <a:t> </a:t>
            </a:r>
            <a:r>
              <a:rPr lang="cs-CZ" sz="1600" dirty="0" err="1">
                <a:effectLst/>
              </a:rPr>
              <a:t>měchýře</a:t>
            </a:r>
            <a:r>
              <a:rPr lang="cs-CZ" sz="1600" dirty="0">
                <a:effectLst/>
              </a:rPr>
              <a:t> do </a:t>
            </a:r>
            <a:r>
              <a:rPr lang="cs-CZ" sz="1600" dirty="0" err="1">
                <a:effectLst/>
              </a:rPr>
              <a:t>močovodu</a:t>
            </a:r>
            <a:r>
              <a:rPr lang="cs-CZ" sz="1600" dirty="0">
                <a:effectLst/>
              </a:rPr>
              <a:t>, nebo </a:t>
            </a:r>
            <a:r>
              <a:rPr lang="cs-CZ" sz="1600" dirty="0" err="1">
                <a:effectLst/>
              </a:rPr>
              <a:t>az</a:t>
            </a:r>
            <a:r>
              <a:rPr lang="cs-CZ" sz="1600" dirty="0">
                <a:effectLst/>
              </a:rPr>
              <a:t>̌ do </a:t>
            </a:r>
            <a:r>
              <a:rPr lang="cs-CZ" sz="1600" dirty="0" err="1">
                <a:effectLst/>
              </a:rPr>
              <a:t>dutého</a:t>
            </a:r>
            <a:r>
              <a:rPr lang="cs-CZ" sz="1600" dirty="0">
                <a:effectLst/>
              </a:rPr>
              <a:t> </a:t>
            </a:r>
            <a:r>
              <a:rPr lang="cs-CZ" sz="1600" dirty="0" err="1">
                <a:effectLst/>
              </a:rPr>
              <a:t>systému</a:t>
            </a:r>
            <a:r>
              <a:rPr lang="cs-CZ" sz="1600" dirty="0">
                <a:effectLst/>
              </a:rPr>
              <a:t> ledviny</a:t>
            </a:r>
          </a:p>
          <a:p>
            <a:r>
              <a:rPr lang="cs-CZ" sz="1600" dirty="0"/>
              <a:t>Etiologie – reflux při IMC / sekundární reflux při vrozených vadách </a:t>
            </a:r>
            <a:r>
              <a:rPr lang="cs-CZ" sz="1600" dirty="0" err="1"/>
              <a:t>urotraktu</a:t>
            </a:r>
            <a:r>
              <a:rPr lang="cs-CZ" sz="1600" dirty="0"/>
              <a:t> (chlopeň zadní </a:t>
            </a:r>
            <a:r>
              <a:rPr lang="cs-CZ" sz="1600" dirty="0" err="1"/>
              <a:t>uretry</a:t>
            </a:r>
            <a:r>
              <a:rPr lang="cs-CZ" sz="1600" dirty="0"/>
              <a:t> aj.)</a:t>
            </a:r>
            <a:endParaRPr lang="cs-CZ" sz="1600" dirty="0">
              <a:effectLst/>
            </a:endParaRPr>
          </a:p>
          <a:p>
            <a:r>
              <a:rPr lang="cs-CZ" sz="1600" b="1" dirty="0" err="1">
                <a:effectLst/>
              </a:rPr>
              <a:t>pasivni</a:t>
            </a:r>
            <a:r>
              <a:rPr lang="cs-CZ" sz="1600" b="1" dirty="0">
                <a:effectLst/>
              </a:rPr>
              <a:t>́ </a:t>
            </a:r>
            <a:r>
              <a:rPr lang="cs-CZ" sz="1600" dirty="0">
                <a:effectLst/>
              </a:rPr>
              <a:t>– moč se </a:t>
            </a:r>
            <a:r>
              <a:rPr lang="cs-CZ" sz="1600" dirty="0" err="1">
                <a:effectLst/>
              </a:rPr>
              <a:t>vraci</a:t>
            </a:r>
            <a:r>
              <a:rPr lang="cs-CZ" sz="1600" dirty="0">
                <a:effectLst/>
              </a:rPr>
              <a:t>́ </a:t>
            </a:r>
            <a:r>
              <a:rPr lang="cs-CZ" sz="1600" dirty="0" err="1">
                <a:effectLst/>
              </a:rPr>
              <a:t>směrem</a:t>
            </a:r>
            <a:r>
              <a:rPr lang="cs-CZ" sz="1600" dirty="0">
                <a:effectLst/>
              </a:rPr>
              <a:t> k </a:t>
            </a:r>
            <a:r>
              <a:rPr lang="cs-CZ" sz="1600" dirty="0" err="1">
                <a:effectLst/>
              </a:rPr>
              <a:t>ledvine</a:t>
            </a:r>
            <a:r>
              <a:rPr lang="cs-CZ" sz="1600" dirty="0">
                <a:effectLst/>
              </a:rPr>
              <a:t>̌ </a:t>
            </a:r>
            <a:r>
              <a:rPr lang="cs-CZ" sz="1600" dirty="0" err="1">
                <a:effectLst/>
              </a:rPr>
              <a:t>jiz</a:t>
            </a:r>
            <a:r>
              <a:rPr lang="cs-CZ" sz="1600" dirty="0">
                <a:effectLst/>
              </a:rPr>
              <a:t>̌ </a:t>
            </a:r>
            <a:r>
              <a:rPr lang="cs-CZ" sz="1600" dirty="0" err="1">
                <a:effectLst/>
              </a:rPr>
              <a:t>při</a:t>
            </a:r>
            <a:r>
              <a:rPr lang="cs-CZ" sz="1600" dirty="0">
                <a:effectLst/>
              </a:rPr>
              <a:t> </a:t>
            </a:r>
            <a:r>
              <a:rPr lang="cs-CZ" sz="1600" dirty="0" err="1">
                <a:effectLst/>
              </a:rPr>
              <a:t>plněni</a:t>
            </a:r>
            <a:r>
              <a:rPr lang="cs-CZ" sz="1600" dirty="0">
                <a:effectLst/>
              </a:rPr>
              <a:t>́ </a:t>
            </a:r>
            <a:r>
              <a:rPr lang="cs-CZ" sz="1600" dirty="0" err="1">
                <a:effectLst/>
              </a:rPr>
              <a:t>měchýře</a:t>
            </a:r>
            <a:r>
              <a:rPr lang="cs-CZ" sz="1600" dirty="0">
                <a:effectLst/>
              </a:rPr>
              <a:t> </a:t>
            </a:r>
            <a:r>
              <a:rPr lang="cs-CZ" sz="1600" dirty="0" err="1">
                <a:effectLst/>
              </a:rPr>
              <a:t>kontrastni</a:t>
            </a:r>
            <a:r>
              <a:rPr lang="cs-CZ" sz="1600" dirty="0">
                <a:effectLst/>
              </a:rPr>
              <a:t>́ </a:t>
            </a:r>
            <a:r>
              <a:rPr lang="cs-CZ" sz="1600" dirty="0" err="1">
                <a:effectLst/>
              </a:rPr>
              <a:t>látkou</a:t>
            </a:r>
            <a:r>
              <a:rPr lang="cs-CZ" sz="1600" dirty="0">
                <a:effectLst/>
              </a:rPr>
              <a:t> </a:t>
            </a:r>
          </a:p>
          <a:p>
            <a:r>
              <a:rPr lang="cs-CZ" sz="1600" b="1" dirty="0" err="1">
                <a:effectLst/>
              </a:rPr>
              <a:t>aktivni</a:t>
            </a:r>
            <a:r>
              <a:rPr lang="cs-CZ" sz="1600" b="1" dirty="0">
                <a:effectLst/>
              </a:rPr>
              <a:t>́ </a:t>
            </a:r>
            <a:r>
              <a:rPr lang="cs-CZ" sz="1600" dirty="0">
                <a:effectLst/>
              </a:rPr>
              <a:t>– VUR se objevuje </a:t>
            </a:r>
            <a:r>
              <a:rPr lang="cs-CZ" sz="1600" dirty="0" err="1">
                <a:effectLst/>
              </a:rPr>
              <a:t>az</a:t>
            </a:r>
            <a:r>
              <a:rPr lang="cs-CZ" sz="1600" dirty="0">
                <a:effectLst/>
              </a:rPr>
              <a:t>̌ </a:t>
            </a:r>
            <a:r>
              <a:rPr lang="cs-CZ" sz="1600" dirty="0" err="1">
                <a:effectLst/>
              </a:rPr>
              <a:t>při</a:t>
            </a:r>
            <a:r>
              <a:rPr lang="cs-CZ" sz="1600" dirty="0">
                <a:effectLst/>
              </a:rPr>
              <a:t> mikci </a:t>
            </a:r>
          </a:p>
          <a:p>
            <a:r>
              <a:rPr lang="cs-CZ" sz="1600" dirty="0">
                <a:effectLst/>
              </a:rPr>
              <a:t>Refluxem infikovanou </a:t>
            </a:r>
            <a:r>
              <a:rPr lang="cs-CZ" sz="1600" dirty="0" err="1">
                <a:effectLst/>
              </a:rPr>
              <a:t>močí</a:t>
            </a:r>
            <a:r>
              <a:rPr lang="cs-CZ" sz="1600" dirty="0">
                <a:effectLst/>
              </a:rPr>
              <a:t> se bakterie </a:t>
            </a:r>
            <a:r>
              <a:rPr lang="cs-CZ" sz="1600" dirty="0" err="1">
                <a:effectLst/>
              </a:rPr>
              <a:t>dostávají</a:t>
            </a:r>
            <a:r>
              <a:rPr lang="cs-CZ" sz="1600" dirty="0">
                <a:effectLst/>
              </a:rPr>
              <a:t> do ledviny</a:t>
            </a:r>
          </a:p>
          <a:p>
            <a:r>
              <a:rPr lang="cs-CZ" sz="1600" dirty="0"/>
              <a:t>Neprojevuje se klinicky, ale spíše recidivujícími IMC</a:t>
            </a:r>
          </a:p>
          <a:p>
            <a:r>
              <a:rPr lang="cs-CZ" sz="1600" dirty="0">
                <a:effectLst/>
              </a:rPr>
              <a:t>Diagnostika: MCUG – mikční </a:t>
            </a:r>
            <a:r>
              <a:rPr lang="cs-CZ" sz="1600" dirty="0" err="1">
                <a:effectLst/>
              </a:rPr>
              <a:t>cystouretrografie</a:t>
            </a:r>
            <a:endParaRPr lang="cs-CZ" sz="1600" dirty="0">
              <a:effectLst/>
            </a:endParaRPr>
          </a:p>
          <a:p>
            <a:r>
              <a:rPr lang="cs-CZ" sz="1600" dirty="0"/>
              <a:t>Terapie: </a:t>
            </a:r>
            <a:r>
              <a:rPr lang="cs-CZ" sz="1600" dirty="0" err="1">
                <a:effectLst/>
              </a:rPr>
              <a:t>zabránit</a:t>
            </a:r>
            <a:r>
              <a:rPr lang="cs-CZ" sz="1600" dirty="0">
                <a:effectLst/>
              </a:rPr>
              <a:t> </a:t>
            </a:r>
            <a:r>
              <a:rPr lang="cs-CZ" sz="1600" dirty="0" err="1">
                <a:effectLst/>
              </a:rPr>
              <a:t>morfologickému</a:t>
            </a:r>
            <a:r>
              <a:rPr lang="cs-CZ" sz="1600" dirty="0">
                <a:effectLst/>
              </a:rPr>
              <a:t> a </a:t>
            </a:r>
            <a:r>
              <a:rPr lang="cs-CZ" sz="1600" dirty="0" err="1">
                <a:effectLst/>
              </a:rPr>
              <a:t>funkčnímu</a:t>
            </a:r>
            <a:r>
              <a:rPr lang="cs-CZ" sz="1600" dirty="0">
                <a:effectLst/>
              </a:rPr>
              <a:t> </a:t>
            </a:r>
            <a:r>
              <a:rPr lang="cs-CZ" sz="1600" dirty="0" err="1">
                <a:effectLst/>
              </a:rPr>
              <a:t>poškozeni</a:t>
            </a:r>
            <a:r>
              <a:rPr lang="cs-CZ" sz="1600" dirty="0">
                <a:effectLst/>
              </a:rPr>
              <a:t>́ ledvin, </a:t>
            </a:r>
            <a:r>
              <a:rPr lang="cs-CZ" sz="1600" dirty="0" err="1">
                <a:effectLst/>
              </a:rPr>
              <a:t>zabezpečit</a:t>
            </a:r>
            <a:r>
              <a:rPr lang="cs-CZ" sz="1600" dirty="0">
                <a:effectLst/>
              </a:rPr>
              <a:t> jejich </a:t>
            </a:r>
            <a:r>
              <a:rPr lang="cs-CZ" sz="1600" dirty="0" err="1">
                <a:effectLst/>
              </a:rPr>
              <a:t>normálni</a:t>
            </a:r>
            <a:r>
              <a:rPr lang="cs-CZ" sz="1600" dirty="0">
                <a:effectLst/>
              </a:rPr>
              <a:t>́ </a:t>
            </a:r>
            <a:r>
              <a:rPr lang="cs-CZ" sz="1600" dirty="0" err="1">
                <a:effectLst/>
              </a:rPr>
              <a:t>vývoj</a:t>
            </a:r>
            <a:r>
              <a:rPr lang="cs-CZ" sz="1600" dirty="0">
                <a:effectLst/>
              </a:rPr>
              <a:t> a </a:t>
            </a:r>
            <a:r>
              <a:rPr lang="cs-CZ" sz="1600" dirty="0" err="1">
                <a:effectLst/>
              </a:rPr>
              <a:t>růst</a:t>
            </a:r>
            <a:r>
              <a:rPr lang="cs-CZ" sz="1600" dirty="0">
                <a:effectLst/>
              </a:rPr>
              <a:t>, upravit funkci </a:t>
            </a:r>
            <a:r>
              <a:rPr lang="cs-CZ" sz="1600" dirty="0" err="1">
                <a:effectLst/>
              </a:rPr>
              <a:t>ureterovezikálního</a:t>
            </a:r>
            <a:r>
              <a:rPr lang="cs-CZ" sz="1600" dirty="0">
                <a:effectLst/>
              </a:rPr>
              <a:t> spojení a eliminovat bakteriurii </a:t>
            </a:r>
            <a:endParaRPr lang="cs-CZ" sz="1600" dirty="0"/>
          </a:p>
          <a:p>
            <a:r>
              <a:rPr lang="cs-CZ" sz="1600" dirty="0">
                <a:effectLst/>
              </a:rPr>
              <a:t>Konzervativní: </a:t>
            </a:r>
            <a:r>
              <a:rPr lang="cs-CZ" sz="1600" dirty="0"/>
              <a:t>profylaxe ATB</a:t>
            </a:r>
          </a:p>
          <a:p>
            <a:r>
              <a:rPr lang="cs-CZ" sz="1600" dirty="0">
                <a:effectLst/>
              </a:rPr>
              <a:t>Chirurgická: endoskopická/otevřená chirurgická</a:t>
            </a:r>
          </a:p>
          <a:p>
            <a:pPr marL="0" indent="0">
              <a:buNone/>
            </a:pPr>
            <a:endParaRPr lang="cs-CZ" dirty="0">
              <a:effectLst/>
            </a:endParaRPr>
          </a:p>
        </p:txBody>
      </p:sp>
      <p:pic>
        <p:nvPicPr>
          <p:cNvPr id="6" name="Obrázek 5">
            <a:extLst>
              <a:ext uri="{FF2B5EF4-FFF2-40B4-BE49-F238E27FC236}">
                <a16:creationId xmlns:a16="http://schemas.microsoft.com/office/drawing/2014/main" xmlns="" id="{3A6165E5-CB42-C895-2479-EBAFFCA8B99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4735" t="21177" r="32838" b="27836"/>
          <a:stretch/>
        </p:blipFill>
        <p:spPr>
          <a:xfrm>
            <a:off x="6799617" y="4543158"/>
            <a:ext cx="2344384" cy="2304000"/>
          </a:xfrm>
          <a:prstGeom prst="rect">
            <a:avLst/>
          </a:prstGeom>
        </p:spPr>
      </p:pic>
      <p:sp>
        <p:nvSpPr>
          <p:cNvPr id="7" name="TextovéPole 6">
            <a:extLst>
              <a:ext uri="{FF2B5EF4-FFF2-40B4-BE49-F238E27FC236}">
                <a16:creationId xmlns:a16="http://schemas.microsoft.com/office/drawing/2014/main" xmlns="" id="{20AC47A2-DD6E-D5EA-B6D2-FA29AF8F6490}"/>
              </a:ext>
            </a:extLst>
          </p:cNvPr>
          <p:cNvSpPr txBox="1"/>
          <p:nvPr/>
        </p:nvSpPr>
        <p:spPr>
          <a:xfrm>
            <a:off x="34871" y="6583364"/>
            <a:ext cx="6408712"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www.wikiskripta.eu</a:t>
            </a:r>
            <a:r>
              <a:rPr lang="cs-CZ" sz="1000" dirty="0">
                <a:solidFill>
                  <a:schemeClr val="bg1">
                    <a:lumMod val="75000"/>
                  </a:schemeClr>
                </a:solidFill>
              </a:rPr>
              <a:t>/</a:t>
            </a:r>
            <a:r>
              <a:rPr lang="cs-CZ" sz="1000" dirty="0" err="1">
                <a:solidFill>
                  <a:schemeClr val="bg1">
                    <a:lumMod val="75000"/>
                  </a:schemeClr>
                </a:solidFill>
              </a:rPr>
              <a:t>w</a:t>
            </a:r>
            <a:r>
              <a:rPr lang="cs-CZ" sz="1000" dirty="0">
                <a:solidFill>
                  <a:schemeClr val="bg1">
                    <a:lumMod val="75000"/>
                  </a:schemeClr>
                </a:solidFill>
              </a:rPr>
              <a:t>/Vezikoureteráln%C3%AD_reflux#/media/Soubor:Vesicoureteral-reflux-004.jpg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A7D5161-4538-F27A-33D9-9D2AE63BA554}"/>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xmlns="" id="{FFE84748-EF3F-B546-3A1A-281BDEC6565D}"/>
              </a:ext>
            </a:extLst>
          </p:cNvPr>
          <p:cNvSpPr>
            <a:spLocks noGrp="1"/>
          </p:cNvSpPr>
          <p:nvPr>
            <p:ph idx="1"/>
          </p:nvPr>
        </p:nvSpPr>
        <p:spPr/>
        <p:txBody>
          <a:bodyPr>
            <a:normAutofit fontScale="92500" lnSpcReduction="20000"/>
          </a:bodyPr>
          <a:lstStyle/>
          <a:p>
            <a:pPr marL="0" indent="0">
              <a:buNone/>
            </a:pPr>
            <a:r>
              <a:rPr lang="cs-CZ" dirty="0"/>
              <a:t>Retence – úplná zástava močení</a:t>
            </a:r>
          </a:p>
          <a:p>
            <a:pPr marL="0" indent="0">
              <a:buNone/>
            </a:pPr>
            <a:endParaRPr lang="cs-CZ" dirty="0"/>
          </a:p>
          <a:p>
            <a:pPr marL="0" indent="0">
              <a:buNone/>
            </a:pPr>
            <a:r>
              <a:rPr lang="cs-CZ" dirty="0"/>
              <a:t>Enuréza – nekontrolovatelný únik moči u dětí starších 5 let, primární/sekundární, většinou v noci, anamnéza, mikční karta, fyzikální vyšetření, zobrazovací metody, režimová opatření, </a:t>
            </a:r>
            <a:r>
              <a:rPr lang="cs-CZ" dirty="0" err="1"/>
              <a:t>Minirin</a:t>
            </a:r>
            <a:r>
              <a:rPr lang="cs-CZ" dirty="0"/>
              <a:t>, enuretické alarmy</a:t>
            </a:r>
          </a:p>
          <a:p>
            <a:pPr marL="0" indent="0">
              <a:buNone/>
            </a:pPr>
            <a:endParaRPr lang="cs-CZ" dirty="0"/>
          </a:p>
          <a:p>
            <a:pPr marL="0" indent="0">
              <a:buNone/>
            </a:pPr>
            <a:r>
              <a:rPr lang="cs-CZ"/>
              <a:t>Enkopréza</a:t>
            </a:r>
            <a:r>
              <a:rPr lang="cs-CZ" dirty="0"/>
              <a:t> – neschopnost zadržet stolici – po 4.roce věku, často spojeno s umazáváním či enurézou (zpomalení PMV, obtékání při </a:t>
            </a:r>
            <a:r>
              <a:rPr lang="cs-CZ" dirty="0" err="1"/>
              <a:t>chron.zácpě</a:t>
            </a:r>
            <a:endParaRPr lang="cs-CZ" dirty="0"/>
          </a:p>
          <a:p>
            <a:pPr marL="0" indent="0">
              <a:buNone/>
            </a:pPr>
            <a:endParaRPr lang="cs-CZ" dirty="0"/>
          </a:p>
        </p:txBody>
      </p:sp>
    </p:spTree>
    <p:extLst>
      <p:ext uri="{BB962C8B-B14F-4D97-AF65-F5344CB8AC3E}">
        <p14:creationId xmlns:p14="http://schemas.microsoft.com/office/powerpoint/2010/main" xmlns="" val="3681501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Novorozenecké reflexy a vývoj</a:t>
            </a:r>
          </a:p>
        </p:txBody>
      </p:sp>
      <p:sp>
        <p:nvSpPr>
          <p:cNvPr id="3" name="Podnadpis 2"/>
          <p:cNvSpPr>
            <a:spLocks noGrp="1"/>
          </p:cNvSpPr>
          <p:nvPr>
            <p:ph type="subTitle" idx="1"/>
          </p:nvPr>
        </p:nvSpPr>
        <p:spPr/>
        <p:txBody>
          <a:bodyPr/>
          <a:lstStyle/>
          <a:p>
            <a:endParaRPr lang="cs-CZ"/>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5A55194-76ED-ADE6-4CFF-BCCA1E3943E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xmlns="" id="{6BF6B96E-3114-C7FF-5B0A-580280EA7980}"/>
              </a:ext>
            </a:extLst>
          </p:cNvPr>
          <p:cNvSpPr>
            <a:spLocks noGrp="1"/>
          </p:cNvSpPr>
          <p:nvPr>
            <p:ph idx="1"/>
          </p:nvPr>
        </p:nvSpPr>
        <p:spPr/>
        <p:txBody>
          <a:bodyPr/>
          <a:lstStyle/>
          <a:p>
            <a:r>
              <a:rPr lang="cs-CZ" dirty="0">
                <a:hlinkClick r:id="rId2"/>
              </a:rPr>
              <a:t>https://www.solen.cz/pdfs/ped/2004/06/07.pdf</a:t>
            </a:r>
            <a:endParaRPr lang="cs-CZ" dirty="0"/>
          </a:p>
          <a:p>
            <a:endParaRPr lang="cs-CZ" dirty="0"/>
          </a:p>
        </p:txBody>
      </p:sp>
    </p:spTree>
    <p:extLst>
      <p:ext uri="{BB962C8B-B14F-4D97-AF65-F5344CB8AC3E}">
        <p14:creationId xmlns:p14="http://schemas.microsoft.com/office/powerpoint/2010/main" xmlns="" val="6799296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a:t>
            </a:r>
          </a:p>
        </p:txBody>
      </p:sp>
      <p:sp>
        <p:nvSpPr>
          <p:cNvPr id="3" name="Zástupný symbol pro obsah 2"/>
          <p:cNvSpPr>
            <a:spLocks noGrp="1"/>
          </p:cNvSpPr>
          <p:nvPr>
            <p:ph idx="1"/>
          </p:nvPr>
        </p:nvSpPr>
        <p:spPr/>
        <p:txBody>
          <a:bodyPr/>
          <a:lstStyle/>
          <a:p>
            <a:r>
              <a:rPr lang="cs-CZ" dirty="0"/>
              <a:t>Nutné znát průběh těhotenství a porodu</a:t>
            </a:r>
          </a:p>
          <a:p>
            <a:r>
              <a:rPr lang="cs-CZ" dirty="0"/>
              <a:t>Donošenost, poporodní adaptace, způsob porodu, </a:t>
            </a:r>
            <a:r>
              <a:rPr lang="cs-CZ" dirty="0" err="1"/>
              <a:t>ev.poranění</a:t>
            </a:r>
            <a:r>
              <a:rPr lang="cs-CZ" dirty="0"/>
              <a:t>, VVV aj.</a:t>
            </a:r>
          </a:p>
          <a:p>
            <a:r>
              <a:rPr lang="cs-CZ" dirty="0"/>
              <a:t>Anamnézu matky, a to včetně medikace chronické, během porodu atd.</a:t>
            </a:r>
          </a:p>
          <a:p>
            <a:endParaRPr lang="cs-CZ" dirty="0"/>
          </a:p>
        </p:txBody>
      </p:sp>
      <p:sp>
        <p:nvSpPr>
          <p:cNvPr id="4" name="TextovéPole 3"/>
          <p:cNvSpPr txBox="1"/>
          <p:nvPr/>
        </p:nvSpPr>
        <p:spPr>
          <a:xfrm>
            <a:off x="0" y="6611781"/>
            <a:ext cx="6624736" cy="246221"/>
          </a:xfrm>
          <a:prstGeom prst="rect">
            <a:avLst/>
          </a:prstGeom>
          <a:noFill/>
        </p:spPr>
        <p:txBody>
          <a:bodyPr wrap="square" rtlCol="0">
            <a:spAutoFit/>
          </a:bodyPr>
          <a:lstStyle/>
          <a:p>
            <a:r>
              <a:rPr lang="cs-CZ" sz="1000" dirty="0">
                <a:solidFill>
                  <a:schemeClr val="bg1">
                    <a:lumMod val="85000"/>
                  </a:schemeClr>
                </a:solidFill>
              </a:rPr>
              <a:t>https://www.pediatriepropraxi.cz/pdfs/ped/2013/04/05.pdf</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novorozence</a:t>
            </a:r>
          </a:p>
        </p:txBody>
      </p:sp>
      <p:sp>
        <p:nvSpPr>
          <p:cNvPr id="3" name="Zástupný symbol pro obsah 2"/>
          <p:cNvSpPr>
            <a:spLocks noGrp="1"/>
          </p:cNvSpPr>
          <p:nvPr>
            <p:ph idx="1"/>
          </p:nvPr>
        </p:nvSpPr>
        <p:spPr/>
        <p:txBody>
          <a:bodyPr>
            <a:normAutofit fontScale="62500" lnSpcReduction="20000"/>
          </a:bodyPr>
          <a:lstStyle/>
          <a:p>
            <a:r>
              <a:rPr lang="cs-CZ" dirty="0"/>
              <a:t>Bdělý (s otevřenýma očima), klidný, ideálně půl hodiny po kojení</a:t>
            </a:r>
          </a:p>
          <a:p>
            <a:r>
              <a:rPr lang="cs-CZ" dirty="0"/>
              <a:t>Ve vyšetřovně je zajištěna přiměřená teplota a osvětlení, ruce vyšetřujícího nesmí být chladné</a:t>
            </a:r>
          </a:p>
          <a:p>
            <a:r>
              <a:rPr lang="cs-CZ" dirty="0"/>
              <a:t>Postup vyšetření je standardizovaný, reprodukovatelný, přičemž aplikaci </a:t>
            </a:r>
            <a:r>
              <a:rPr lang="cs-CZ" dirty="0" err="1"/>
              <a:t>nociceptivních</a:t>
            </a:r>
            <a:r>
              <a:rPr lang="cs-CZ" dirty="0"/>
              <a:t> podnětů, kdy se dítě obvykle rozpláče, zařazujeme na závěr</a:t>
            </a:r>
          </a:p>
          <a:p>
            <a:r>
              <a:rPr lang="cs-CZ" dirty="0"/>
              <a:t>Porod dítěte a bezprostřední poporodní období je velmi náročné vzhledem k adaptaci na novou situaci, prostředí a stabilizaci vegetativních funkcí. Z těchto důvodů je vhodné realizovat vyšetření nejdříve 3. až 5. den po porodu</a:t>
            </a:r>
          </a:p>
          <a:p>
            <a:r>
              <a:rPr lang="cs-CZ" dirty="0"/>
              <a:t>U každého předčasně narozeného dítěte je nezbytné provést korekci věku kalendářního na věk gestační</a:t>
            </a:r>
          </a:p>
          <a:p>
            <a:r>
              <a:rPr lang="cs-CZ" dirty="0"/>
              <a:t>Vlastní </a:t>
            </a:r>
            <a:r>
              <a:rPr lang="cs-CZ" dirty="0" err="1"/>
              <a:t>neurovývojové</a:t>
            </a:r>
            <a:r>
              <a:rPr lang="cs-CZ" dirty="0"/>
              <a:t> vyšetření se skládá ze dvou hlavních etap</a:t>
            </a:r>
          </a:p>
          <a:p>
            <a:r>
              <a:rPr lang="cs-CZ" dirty="0"/>
              <a:t>Nejprve pozorujeme spontánní aktivitu dítěte, poté reflexy, motorické reakce</a:t>
            </a:r>
          </a:p>
          <a:p>
            <a:r>
              <a:rPr lang="cs-CZ" dirty="0"/>
              <a:t>polohy na zádech (v supinaci), na bříšku (v pronaci), v trakci, </a:t>
            </a:r>
            <a:r>
              <a:rPr lang="cs-CZ" dirty="0" err="1"/>
              <a:t>vertikalizace</a:t>
            </a:r>
            <a:r>
              <a:rPr lang="cs-CZ" dirty="0"/>
              <a:t> a polohové reakce (závěsy)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62500" lnSpcReduction="20000"/>
          </a:bodyPr>
          <a:lstStyle/>
          <a:p>
            <a:r>
              <a:rPr lang="cs-CZ" dirty="0"/>
              <a:t>fyziologický novorozenec většinu dne prospí, jeho spontánní pohybová aktivita je </a:t>
            </a:r>
            <a:r>
              <a:rPr lang="cs-CZ" dirty="0" err="1"/>
              <a:t>nepodmíněněmreflexního</a:t>
            </a:r>
            <a:r>
              <a:rPr lang="cs-CZ" dirty="0"/>
              <a:t> původu</a:t>
            </a:r>
          </a:p>
          <a:p>
            <a:r>
              <a:rPr lang="cs-CZ" dirty="0"/>
              <a:t>Zásadní je fyziologická flekční hypertonie, která je patrna ve všech polohách a je jedním z hlavních odlišujících znaků donošeného a nedonošeného novorozence</a:t>
            </a:r>
          </a:p>
          <a:p>
            <a:r>
              <a:rPr lang="cs-CZ" dirty="0"/>
              <a:t>Po porodu je schopno fixovat jen velké předměty či obličej v blízké vzdálenosti, krátce sledovat v horizontálním směru, otáčí se za světlem, postrádá schopnost akomodace a zraková ostrost je celkově nízká</a:t>
            </a:r>
          </a:p>
          <a:p>
            <a:r>
              <a:rPr lang="cs-CZ" dirty="0"/>
              <a:t>může být vyznačen strabismus, který nesmí být konstantní a fixovaný</a:t>
            </a:r>
          </a:p>
          <a:p>
            <a:r>
              <a:rPr lang="cs-CZ" dirty="0"/>
              <a:t>Na akustické podněty reaguje mrknutím či záškubem celého těla (tzv. </a:t>
            </a:r>
            <a:r>
              <a:rPr lang="cs-CZ" dirty="0" err="1"/>
              <a:t>akustikofaciální</a:t>
            </a:r>
            <a:r>
              <a:rPr lang="cs-CZ" dirty="0"/>
              <a:t> reflex)</a:t>
            </a:r>
          </a:p>
          <a:p>
            <a:r>
              <a:rPr lang="cs-CZ" dirty="0"/>
              <a:t>Sociální kontakt se vyvíjí již od prvního týdne, do sociální interakce zapojuje všechny smysly, nejdůležitější je rozvoj vztahu matka – dítě, kterému výrazně napomáhá kojení. </a:t>
            </a:r>
          </a:p>
          <a:p>
            <a:r>
              <a:rPr lang="cs-CZ" dirty="0"/>
              <a:t>Necílený úsměv se objevuje již od 1.–2. týdne, sociální (cílený k vyvolání reakce) pak na konci prvního měsíce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 </a:t>
            </a:r>
            <a:r>
              <a:rPr lang="cs-CZ" dirty="0" err="1"/>
              <a:t>airway</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a:t>A (</a:t>
            </a:r>
            <a:r>
              <a:rPr lang="cs-CZ" b="1" dirty="0" err="1"/>
              <a:t>airway</a:t>
            </a:r>
            <a:r>
              <a:rPr lang="cs-CZ" b="1" dirty="0"/>
              <a:t>) – zprůchodnění dýchacích cest </a:t>
            </a:r>
            <a:r>
              <a:rPr lang="cs-CZ" dirty="0"/>
              <a:t>(zhodnocení průchodnosti – look, listen </a:t>
            </a:r>
            <a:r>
              <a:rPr lang="cs-CZ" dirty="0" err="1"/>
              <a:t>and</a:t>
            </a:r>
            <a:r>
              <a:rPr lang="cs-CZ" dirty="0"/>
              <a:t> </a:t>
            </a:r>
            <a:r>
              <a:rPr lang="cs-CZ" dirty="0" err="1"/>
              <a:t>feel</a:t>
            </a:r>
            <a:r>
              <a:rPr lang="cs-CZ" dirty="0"/>
              <a:t>)</a:t>
            </a:r>
          </a:p>
          <a:p>
            <a:pPr lvl="0"/>
            <a:r>
              <a:rPr lang="cs-CZ" b="1" dirty="0"/>
              <a:t>neutrální pozice hlavy </a:t>
            </a:r>
            <a:r>
              <a:rPr lang="cs-CZ" dirty="0"/>
              <a:t>(kojenci a malé děti) nebo </a:t>
            </a:r>
            <a:r>
              <a:rPr lang="cs-CZ" b="1" dirty="0"/>
              <a:t>záklon hlavy s vytažením brady vzhůru</a:t>
            </a:r>
            <a:endParaRPr lang="cs-CZ" dirty="0"/>
          </a:p>
          <a:p>
            <a:pPr lvl="0"/>
            <a:r>
              <a:rPr lang="cs-CZ" dirty="0"/>
              <a:t>pokud je riziko poranění páteře ➔ zprůchodnění DC </a:t>
            </a:r>
            <a:r>
              <a:rPr lang="cs-CZ" b="1" dirty="0"/>
              <a:t>předsunutím čelisti </a:t>
            </a:r>
            <a:r>
              <a:rPr lang="cs-CZ" dirty="0"/>
              <a:t>(dvěma nebo třemi prsty každé ruky umístěnými za úhly mandibuly zvedáme dolní čelist vzhůru, lokty opřené o podložku, palce na tvářích dítěte) – pokud to nevede</a:t>
            </a:r>
          </a:p>
          <a:p>
            <a:r>
              <a:rPr lang="cs-CZ" dirty="0"/>
              <a:t>k zprůchodnění DC ➔ postupně pomalý záklon, dokud se nezprůchodní</a:t>
            </a:r>
          </a:p>
          <a:p>
            <a:pPr lvl="0"/>
            <a:r>
              <a:rPr lang="cs-CZ" dirty="0"/>
              <a:t>dítě normálně dýchá ➔ otoč na bok do zotavovací polohy, zavolej pomoc, kontrola stav</a:t>
            </a:r>
          </a:p>
          <a:p>
            <a:pPr lvl="0"/>
            <a:r>
              <a:rPr lang="cs-CZ" dirty="0"/>
              <a:t>dítě nedýchá normálně nebo vůbec</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 tomto období jsou výbavné některé vývojové reflexy vycházející z nižších etáží centrální nervové soustavy (CNS)</a:t>
            </a:r>
          </a:p>
          <a:p>
            <a:r>
              <a:rPr lang="cs-CZ" dirty="0"/>
              <a:t>Jsou vyjádřeny v  přesně stanoveném období ontogeneze, s vyzráváním nervových oblastí a funkcí mizí a/nebo jsou zapojeny do hybných stereotypů a překryty inhibičním vlivem kůry.</a:t>
            </a:r>
          </a:p>
          <a:p>
            <a:r>
              <a:rPr lang="cs-CZ" dirty="0"/>
              <a:t>Patologická je v novorozeneckém věku jejich nepřítomnost či asymetrie, v následném období přetrvávání v době, kdy mají být již vyhaslé</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supinaci (na zádech) </a:t>
            </a:r>
          </a:p>
        </p:txBody>
      </p:sp>
      <p:sp>
        <p:nvSpPr>
          <p:cNvPr id="3" name="Zástupný symbol pro obsah 2"/>
          <p:cNvSpPr>
            <a:spLocks noGrp="1"/>
          </p:cNvSpPr>
          <p:nvPr>
            <p:ph idx="1"/>
          </p:nvPr>
        </p:nvSpPr>
        <p:spPr/>
        <p:txBody>
          <a:bodyPr>
            <a:normAutofit fontScale="47500" lnSpcReduction="20000"/>
          </a:bodyPr>
          <a:lstStyle/>
          <a:p>
            <a:r>
              <a:rPr lang="cs-CZ" dirty="0"/>
              <a:t>Hodnotíme celkový stav dítěte, vědomí, chování, barvu kůže, konfiguraci hlavičky (obvod, tvar, predilekční držení, švy, velikost velké a malé fontanely), trupu a končetin, asymetrii či abnormální držení</a:t>
            </a:r>
          </a:p>
          <a:p>
            <a:r>
              <a:rPr lang="cs-CZ" dirty="0" err="1"/>
              <a:t>Postura</a:t>
            </a:r>
            <a:r>
              <a:rPr lang="cs-CZ" dirty="0"/>
              <a:t> dítěte je často fyziologicky asymetrická – hlava je rotována k jedné straně, čemuž odpovídá i držení končetin (tzv. postavení šermíře).</a:t>
            </a:r>
          </a:p>
          <a:p>
            <a:r>
              <a:rPr lang="cs-CZ" dirty="0"/>
              <a:t>Z hlediska motoriky hodnotíme:</a:t>
            </a:r>
          </a:p>
          <a:p>
            <a:pPr marL="514350" indent="-514350">
              <a:buFont typeface="+mj-lt"/>
              <a:buAutoNum type="arabicPeriod"/>
            </a:pPr>
            <a:r>
              <a:rPr lang="cs-CZ" dirty="0"/>
              <a:t> Hybnost aktivní spontánní – živost, symetričnost, rozsah, cílení, přesnost (</a:t>
            </a:r>
            <a:r>
              <a:rPr lang="cs-CZ" dirty="0" err="1"/>
              <a:t>metrie</a:t>
            </a:r>
            <a:r>
              <a:rPr lang="cs-CZ" dirty="0"/>
              <a:t>), dále </a:t>
            </a:r>
            <a:r>
              <a:rPr lang="cs-CZ" dirty="0" err="1"/>
              <a:t>okulomotoriku</a:t>
            </a:r>
            <a:r>
              <a:rPr lang="cs-CZ" dirty="0"/>
              <a:t>, mimiku, či přítomnost abnormality typu parézy, </a:t>
            </a:r>
            <a:r>
              <a:rPr lang="cs-CZ" dirty="0" err="1"/>
              <a:t>dyskineze</a:t>
            </a:r>
            <a:r>
              <a:rPr lang="cs-CZ" dirty="0"/>
              <a:t>, křeče, </a:t>
            </a:r>
            <a:r>
              <a:rPr lang="cs-CZ" dirty="0" err="1"/>
              <a:t>tremoru</a:t>
            </a:r>
            <a:r>
              <a:rPr lang="cs-CZ" dirty="0"/>
              <a:t> a jiné </a:t>
            </a:r>
          </a:p>
          <a:p>
            <a:pPr marL="514350" indent="-514350">
              <a:buFont typeface="+mj-lt"/>
              <a:buAutoNum type="arabicPeriod"/>
            </a:pPr>
            <a:r>
              <a:rPr lang="cs-CZ" dirty="0"/>
              <a:t>Hybnost pasivní – svalový tonus, </a:t>
            </a:r>
            <a:r>
              <a:rPr lang="cs-CZ" dirty="0" err="1"/>
              <a:t>extenzibilitu</a:t>
            </a:r>
            <a:r>
              <a:rPr lang="cs-CZ" dirty="0"/>
              <a:t> a návrat končetin (z pasivní extenze do flexe) </a:t>
            </a:r>
          </a:p>
          <a:p>
            <a:pPr marL="514350" indent="-514350">
              <a:buFont typeface="+mj-lt"/>
              <a:buAutoNum type="arabicPeriod"/>
            </a:pPr>
            <a:r>
              <a:rPr lang="cs-CZ" dirty="0"/>
              <a:t>Hybnost provokovaná – exteroceptivní reflexy (hledací, sací, reflexní úchopy na končetinách)</a:t>
            </a:r>
          </a:p>
          <a:p>
            <a:pPr marL="514350" indent="-514350">
              <a:buNone/>
            </a:pPr>
            <a:endParaRPr lang="cs-CZ" dirty="0"/>
          </a:p>
          <a:p>
            <a:pPr marL="514350" indent="-514350"/>
            <a:r>
              <a:rPr lang="cs-CZ" dirty="0"/>
              <a:t>Novorozenec se nachází v tzv. I. flekčním stadiu přetrvávajícím do 6. týdne, pro nějž je charakteristická fyziologická hypertonie s flekčním držením končetin.</a:t>
            </a:r>
          </a:p>
          <a:p>
            <a:pPr marL="514350" indent="-514350"/>
            <a:r>
              <a:rPr lang="cs-CZ" dirty="0"/>
              <a:t>Z hlediska motoriky se jedná o období </a:t>
            </a:r>
            <a:r>
              <a:rPr lang="cs-CZ" dirty="0" err="1"/>
              <a:t>holokinetické</a:t>
            </a:r>
            <a:r>
              <a:rPr lang="cs-CZ" dirty="0"/>
              <a:t> hybnosti s přítomností spontánních motorických projevů nepodmíněně reflexní povahy – na horních končetinách pohyby „mávavé, </a:t>
            </a:r>
            <a:r>
              <a:rPr lang="cs-CZ" dirty="0" err="1"/>
              <a:t>kraulovací</a:t>
            </a:r>
            <a:r>
              <a:rPr lang="cs-CZ" dirty="0"/>
              <a:t>“ a na dolních končetinách „kopavé“</a:t>
            </a:r>
          </a:p>
          <a:p>
            <a:pPr marL="514350" indent="-514350"/>
            <a:r>
              <a:rPr lang="cs-CZ" dirty="0"/>
              <a:t>Postupný rozvoj hybnosti je v této poloze </a:t>
            </a:r>
            <a:r>
              <a:rPr lang="cs-CZ" dirty="0" err="1"/>
              <a:t>kaudokraniální</a:t>
            </a:r>
            <a:r>
              <a:rPr lang="cs-CZ" dirty="0"/>
              <a:t>, zatímco v poloze pronační </a:t>
            </a:r>
            <a:r>
              <a:rPr lang="cs-CZ" dirty="0" err="1"/>
              <a:t>kraniokaudální</a:t>
            </a:r>
            <a:r>
              <a:rPr lang="cs-CZ" dirty="0"/>
              <a:t> (zjednodušeně od hlavy k patě).</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pronaci (na bříšku)</a:t>
            </a:r>
          </a:p>
        </p:txBody>
      </p:sp>
      <p:sp>
        <p:nvSpPr>
          <p:cNvPr id="3" name="Zástupný symbol pro obsah 2"/>
          <p:cNvSpPr>
            <a:spLocks noGrp="1"/>
          </p:cNvSpPr>
          <p:nvPr>
            <p:ph idx="1"/>
          </p:nvPr>
        </p:nvSpPr>
        <p:spPr/>
        <p:txBody>
          <a:bodyPr>
            <a:normAutofit/>
          </a:bodyPr>
          <a:lstStyle/>
          <a:p>
            <a:r>
              <a:rPr lang="cs-CZ" sz="1800" dirty="0"/>
              <a:t>Novorozence obracíme na bříško pomocí valivého reflexu (= </a:t>
            </a:r>
            <a:r>
              <a:rPr lang="cs-CZ" sz="1800" dirty="0" err="1"/>
              <a:t>rolling</a:t>
            </a:r>
            <a:r>
              <a:rPr lang="cs-CZ" sz="1800" dirty="0"/>
              <a:t> – pasivní rotace trupu ze zad na bok a bříško tlakem v oblasti lopatky vyvolá flexi v kyčelním a kolenním kloubu shodné končetiny se směrem rotace)</a:t>
            </a:r>
          </a:p>
          <a:p>
            <a:r>
              <a:rPr lang="cs-CZ" sz="1800" dirty="0"/>
              <a:t>V pronaci sledujeme polohu a postavení hlavy, trupu a končetin, spontánní, pasivní i provokovanou motoriku</a:t>
            </a:r>
          </a:p>
          <a:p>
            <a:r>
              <a:rPr lang="cs-CZ" sz="1800" dirty="0"/>
              <a:t>Vybavujeme reflex exteroceptivní </a:t>
            </a:r>
            <a:r>
              <a:rPr lang="cs-CZ" sz="1800" dirty="0" err="1"/>
              <a:t>Galantův</a:t>
            </a:r>
            <a:r>
              <a:rPr lang="cs-CZ" sz="1800" dirty="0"/>
              <a:t> (lze vývoje se posouvá kaudálně směrem k symfýze (vývoj hybnosti postupuje </a:t>
            </a:r>
            <a:r>
              <a:rPr lang="cs-CZ" sz="1800" dirty="0" err="1"/>
              <a:t>kraniokaudálním</a:t>
            </a:r>
            <a:r>
              <a:rPr lang="cs-CZ" sz="1800" dirty="0"/>
              <a:t> směrem)</a:t>
            </a:r>
          </a:p>
          <a:p>
            <a:r>
              <a:rPr lang="cs-CZ" sz="1800" dirty="0"/>
              <a:t>U dítěte lze evokovat tzv. reflexní plazení. Za patologickou považujeme výraznou </a:t>
            </a:r>
            <a:r>
              <a:rPr lang="cs-CZ" sz="1800" dirty="0" err="1"/>
              <a:t>reklinaci</a:t>
            </a:r>
            <a:r>
              <a:rPr lang="cs-CZ" sz="1800" dirty="0"/>
              <a:t> hlavy s extenční hypertonií trupu a možným následným chybným švihovým přetočením na záda</a:t>
            </a:r>
          </a:p>
        </p:txBody>
      </p:sp>
      <p:pic>
        <p:nvPicPr>
          <p:cNvPr id="4" name="Picture 2"/>
          <p:cNvPicPr>
            <a:picLocks noChangeAspect="1" noChangeArrowheads="1"/>
          </p:cNvPicPr>
          <p:nvPr/>
        </p:nvPicPr>
        <p:blipFill>
          <a:blip r:embed="rId2" cstate="print"/>
          <a:srcRect l="69971" t="40883" r="8879" b="36662"/>
          <a:stretch>
            <a:fillRect/>
          </a:stretch>
        </p:blipFill>
        <p:spPr bwMode="auto">
          <a:xfrm>
            <a:off x="4932041" y="4437112"/>
            <a:ext cx="3384376" cy="216024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závěsu </a:t>
            </a:r>
          </a:p>
        </p:txBody>
      </p:sp>
      <p:sp>
        <p:nvSpPr>
          <p:cNvPr id="3" name="Zástupný symbol pro obsah 2"/>
          <p:cNvSpPr>
            <a:spLocks noGrp="1"/>
          </p:cNvSpPr>
          <p:nvPr>
            <p:ph idx="1"/>
          </p:nvPr>
        </p:nvSpPr>
        <p:spPr/>
        <p:txBody>
          <a:bodyPr>
            <a:normAutofit/>
          </a:bodyPr>
          <a:lstStyle/>
          <a:p>
            <a:r>
              <a:rPr lang="cs-CZ" sz="2200" dirty="0"/>
              <a:t>Jedná se o vyšetření posturální reaktivity (schopnost automatického řízení polohy těla impulzy z centrální nervové soustavy), při nichž je hodnocena motorická odpověď během provokovaných změn polohy těla</a:t>
            </a:r>
          </a:p>
          <a:p>
            <a:r>
              <a:rPr lang="cs-CZ" sz="2200" dirty="0"/>
              <a:t>Vyšetření je diagnosticky velmi cenné, i když jeho provedení a vyhodnocení je náročnější a vyžaduje jistou zkušenost</a:t>
            </a:r>
          </a:p>
          <a:p>
            <a:r>
              <a:rPr lang="cs-CZ" sz="2200" dirty="0"/>
              <a:t>Po uvedení dítěte do příslušné polohy sledujeme postavení hlavy, trupu a končetin.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2"/>
            <a:ext cx="8229600" cy="5577489"/>
          </a:xfrm>
        </p:spPr>
        <p:txBody>
          <a:bodyPr>
            <a:normAutofit/>
          </a:bodyPr>
          <a:lstStyle/>
          <a:p>
            <a:r>
              <a:rPr lang="cs-CZ" sz="2000" dirty="0" err="1"/>
              <a:t>Landau</a:t>
            </a:r>
            <a:r>
              <a:rPr lang="cs-CZ" sz="2000" dirty="0"/>
              <a:t> – závěs pod bříškem: Z pronace zvedneme novorozence lehce nad podložku do horizontálního závěsu bříškem směrem dolů. Fyziologická odpověď zahrnuje po většinu času hlavu novorozence v lehké </a:t>
            </a:r>
            <a:r>
              <a:rPr lang="cs-CZ" sz="2000" dirty="0" err="1"/>
              <a:t>anteverzi</a:t>
            </a:r>
            <a:r>
              <a:rPr lang="cs-CZ" sz="2000" dirty="0"/>
              <a:t>, trup v lehké flexi stejně jako horní i dolní končetiny. Chvílemi se snaží </a:t>
            </a:r>
            <a:r>
              <a:rPr lang="cs-CZ" sz="2000" dirty="0" err="1"/>
              <a:t>extendovat</a:t>
            </a:r>
            <a:r>
              <a:rPr lang="cs-CZ" sz="2000" dirty="0"/>
              <a:t> šíji, </a:t>
            </a:r>
            <a:r>
              <a:rPr lang="cs-CZ" sz="2000" dirty="0" err="1"/>
              <a:t>ev</a:t>
            </a:r>
            <a:r>
              <a:rPr lang="cs-CZ" sz="2000" dirty="0"/>
              <a:t>. i se zapojením trupu</a:t>
            </a:r>
          </a:p>
          <a:p>
            <a:r>
              <a:rPr lang="cs-CZ" sz="2000" dirty="0"/>
              <a:t>Vertikální závěs v podpaží: Vyšetřující bere dítě v podpaží, dolní končetiny volně visí k zemi bez kontaktu s podložkou. Postavení horních končetin a trupu je ovlivněno držením vyšetřujícího, proto je nehodnotíme. Novorozenec hlavičku na okamžik vzpřimuje, dolní končetiny jsou v </a:t>
            </a:r>
            <a:r>
              <a:rPr lang="cs-CZ" sz="2000" dirty="0" err="1"/>
              <a:t>semiflekčním</a:t>
            </a:r>
            <a:r>
              <a:rPr lang="cs-CZ" sz="2000" dirty="0"/>
              <a:t> postavení, ještě nedochází k aktivnímu přitahování k břichu. V případě přiblížení hřbetu jedné nohy k okraji vyšetřovacího stolu a stimulace kůže </a:t>
            </a:r>
            <a:r>
              <a:rPr lang="cs-CZ" sz="2000" dirty="0" err="1"/>
              <a:t>dorza</a:t>
            </a:r>
            <a:r>
              <a:rPr lang="cs-CZ" sz="2000" dirty="0"/>
              <a:t> nohy je vyvolána flexe stejné končetiny s nakročením na stůl a následnou extenzí (tzv. umisťovací reflex)</a:t>
            </a:r>
          </a:p>
          <a:p>
            <a:endParaRPr lang="cs-CZ" dirty="0"/>
          </a:p>
        </p:txBody>
      </p:sp>
      <p:pic>
        <p:nvPicPr>
          <p:cNvPr id="4" name="Picture 2"/>
          <p:cNvPicPr>
            <a:picLocks noChangeAspect="1" noChangeArrowheads="1"/>
          </p:cNvPicPr>
          <p:nvPr/>
        </p:nvPicPr>
        <p:blipFill>
          <a:blip r:embed="rId2" cstate="print"/>
          <a:srcRect l="24749" t="22170" r="52751" b="57905"/>
          <a:stretch>
            <a:fillRect/>
          </a:stretch>
        </p:blipFill>
        <p:spPr bwMode="auto">
          <a:xfrm>
            <a:off x="251520" y="4725144"/>
            <a:ext cx="3600400" cy="191683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4749" t="42095" r="52751" b="34701"/>
          <a:stretch>
            <a:fillRect/>
          </a:stretch>
        </p:blipFill>
        <p:spPr bwMode="auto">
          <a:xfrm>
            <a:off x="5220072" y="4625752"/>
            <a:ext cx="3600400" cy="2232248"/>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4"/>
            <a:ext cx="8229600" cy="5649497"/>
          </a:xfrm>
        </p:spPr>
        <p:txBody>
          <a:bodyPr>
            <a:normAutofit/>
          </a:bodyPr>
          <a:lstStyle/>
          <a:p>
            <a:r>
              <a:rPr lang="cs-CZ" sz="2200" dirty="0"/>
              <a:t>Vojta – bočný závěs: Výchozím postavením je vertikální závěs v podpaží, výsledné polohy je dosaženo rychlou rotací dítěte kolem osy procházející pupkem. Důsledkem stimulační techniky dochází k vyvolání až </a:t>
            </a:r>
            <a:r>
              <a:rPr lang="cs-CZ" sz="2200" dirty="0" err="1"/>
              <a:t>moroovské</a:t>
            </a:r>
            <a:r>
              <a:rPr lang="cs-CZ" sz="2200" dirty="0"/>
              <a:t> </a:t>
            </a:r>
            <a:r>
              <a:rPr lang="cs-CZ" sz="2200" dirty="0" err="1"/>
              <a:t>kinézy</a:t>
            </a:r>
            <a:r>
              <a:rPr lang="cs-CZ" sz="2200" dirty="0"/>
              <a:t> na horních končetinách ve smyslu </a:t>
            </a:r>
            <a:r>
              <a:rPr lang="cs-CZ" sz="2200" dirty="0" err="1"/>
              <a:t>abduk</a:t>
            </a:r>
            <a:r>
              <a:rPr lang="cs-CZ" sz="2200" dirty="0"/>
              <a:t> čně-extenčním. U novorozence se svrchní horní končetina nepatrně </a:t>
            </a:r>
            <a:r>
              <a:rPr lang="cs-CZ" sz="2200" dirty="0" err="1"/>
              <a:t>abdukuje</a:t>
            </a:r>
            <a:r>
              <a:rPr lang="cs-CZ" sz="2200" dirty="0"/>
              <a:t> a ručka uvolňuje, svrchní dolní končetina </a:t>
            </a:r>
            <a:r>
              <a:rPr lang="cs-CZ" sz="2200" dirty="0" err="1"/>
              <a:t>fázicky</a:t>
            </a:r>
            <a:r>
              <a:rPr lang="cs-CZ" sz="2200" dirty="0"/>
              <a:t> </a:t>
            </a:r>
            <a:r>
              <a:rPr lang="cs-CZ" sz="2200" dirty="0" err="1"/>
              <a:t>naklekává</a:t>
            </a:r>
            <a:r>
              <a:rPr lang="cs-CZ" sz="2200" dirty="0"/>
              <a:t>, spodní dolní končetina zůstává ve volné extenzi</a:t>
            </a:r>
          </a:p>
          <a:p>
            <a:r>
              <a:rPr lang="cs-CZ" sz="2200" dirty="0"/>
              <a:t>Horizontální závěs dle </a:t>
            </a:r>
            <a:r>
              <a:rPr lang="cs-CZ" sz="2200" dirty="0" err="1"/>
              <a:t>Collisové</a:t>
            </a:r>
            <a:r>
              <a:rPr lang="cs-CZ" sz="2200" dirty="0"/>
              <a:t>: Novo rozence uchopíme za proximální části </a:t>
            </a:r>
            <a:r>
              <a:rPr lang="cs-CZ" sz="2200" dirty="0" err="1"/>
              <a:t>homolaterálních</a:t>
            </a:r>
            <a:r>
              <a:rPr lang="cs-CZ" sz="2200" dirty="0"/>
              <a:t> končetin a uvedeme do horizontální polohy nad podložku. Hodnotíme postavení volných končetin, přičemž horní je </a:t>
            </a:r>
            <a:r>
              <a:rPr lang="cs-CZ" sz="2200" dirty="0" err="1"/>
              <a:t>semiextendovaná</a:t>
            </a:r>
            <a:r>
              <a:rPr lang="cs-CZ" sz="2200" dirty="0"/>
              <a:t>, dolní flektovaná, eventuálně s předcházející krátkou extenzí</a:t>
            </a:r>
          </a:p>
        </p:txBody>
      </p:sp>
      <p:pic>
        <p:nvPicPr>
          <p:cNvPr id="4" name="Picture 2"/>
          <p:cNvPicPr>
            <a:picLocks noChangeAspect="1" noChangeArrowheads="1"/>
          </p:cNvPicPr>
          <p:nvPr/>
        </p:nvPicPr>
        <p:blipFill>
          <a:blip r:embed="rId2" cstate="print"/>
          <a:srcRect l="24749" t="64551" r="52751" b="11497"/>
          <a:stretch>
            <a:fillRect/>
          </a:stretch>
        </p:blipFill>
        <p:spPr bwMode="auto">
          <a:xfrm>
            <a:off x="0" y="4553744"/>
            <a:ext cx="3600400" cy="230425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5421" t="38638" r="52979" b="35913"/>
          <a:stretch>
            <a:fillRect/>
          </a:stretch>
        </p:blipFill>
        <p:spPr bwMode="auto">
          <a:xfrm>
            <a:off x="5687616" y="4409728"/>
            <a:ext cx="3456384" cy="2448272"/>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Vertikalizace</a:t>
            </a:r>
            <a:endParaRPr lang="cs-CZ" dirty="0"/>
          </a:p>
        </p:txBody>
      </p:sp>
      <p:sp>
        <p:nvSpPr>
          <p:cNvPr id="3" name="Zástupný symbol pro obsah 2"/>
          <p:cNvSpPr>
            <a:spLocks noGrp="1"/>
          </p:cNvSpPr>
          <p:nvPr>
            <p:ph idx="1"/>
          </p:nvPr>
        </p:nvSpPr>
        <p:spPr/>
        <p:txBody>
          <a:bodyPr>
            <a:normAutofit/>
          </a:bodyPr>
          <a:lstStyle/>
          <a:p>
            <a:r>
              <a:rPr lang="cs-CZ" sz="2200" dirty="0"/>
              <a:t>U novorozence vyvoláváme během vertikální polohy s oporou o podložku tzv. vzpěrný reflex (při kontaktu plosek s podložkou dochází k extenzi dolních končetin, trupu i hlavy) a </a:t>
            </a:r>
            <a:r>
              <a:rPr lang="cs-CZ" sz="2200" dirty="0" err="1"/>
              <a:t>chůzový</a:t>
            </a:r>
            <a:r>
              <a:rPr lang="cs-CZ" sz="2200" dirty="0"/>
              <a:t> mechanismus</a:t>
            </a:r>
          </a:p>
        </p:txBody>
      </p:sp>
      <p:pic>
        <p:nvPicPr>
          <p:cNvPr id="4" name="Picture 2"/>
          <p:cNvPicPr>
            <a:picLocks noChangeAspect="1" noChangeArrowheads="1"/>
          </p:cNvPicPr>
          <p:nvPr/>
        </p:nvPicPr>
        <p:blipFill>
          <a:blip r:embed="rId2" cstate="print"/>
          <a:srcRect l="25421" t="64087" r="52979" b="12710"/>
          <a:stretch>
            <a:fillRect/>
          </a:stretch>
        </p:blipFill>
        <p:spPr bwMode="auto">
          <a:xfrm>
            <a:off x="5364088" y="4221088"/>
            <a:ext cx="3456384" cy="2232248"/>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Bolestivé a úlekové reakce </a:t>
            </a:r>
          </a:p>
        </p:txBody>
      </p:sp>
      <p:sp>
        <p:nvSpPr>
          <p:cNvPr id="3" name="Zástupný symbol pro obsah 2"/>
          <p:cNvSpPr>
            <a:spLocks noGrp="1"/>
          </p:cNvSpPr>
          <p:nvPr>
            <p:ph idx="1"/>
          </p:nvPr>
        </p:nvSpPr>
        <p:spPr/>
        <p:txBody>
          <a:bodyPr>
            <a:normAutofit/>
          </a:bodyPr>
          <a:lstStyle/>
          <a:p>
            <a:r>
              <a:rPr lang="cs-CZ" sz="2000" dirty="0"/>
              <a:t>U novorozence vybavujeme: reflex </a:t>
            </a:r>
            <a:r>
              <a:rPr lang="cs-CZ" sz="2000" dirty="0" err="1"/>
              <a:t>akustikofaciální</a:t>
            </a:r>
            <a:r>
              <a:rPr lang="cs-CZ" sz="2000" dirty="0"/>
              <a:t>, </a:t>
            </a:r>
            <a:r>
              <a:rPr lang="cs-CZ" sz="2000" dirty="0" err="1"/>
              <a:t>Moroův</a:t>
            </a:r>
            <a:r>
              <a:rPr lang="cs-CZ" sz="2000" dirty="0"/>
              <a:t> a </a:t>
            </a:r>
            <a:r>
              <a:rPr lang="cs-CZ" sz="2000" dirty="0" err="1"/>
              <a:t>nociceptivní</a:t>
            </a:r>
            <a:r>
              <a:rPr lang="cs-CZ" sz="2000" dirty="0"/>
              <a:t> únikový reflex dolní končetiny.</a:t>
            </a:r>
          </a:p>
          <a:p>
            <a:pPr marL="514350" indent="-514350">
              <a:buFont typeface="+mj-lt"/>
              <a:buAutoNum type="arabicPeriod"/>
            </a:pPr>
            <a:r>
              <a:rPr lang="cs-CZ" sz="2000" dirty="0"/>
              <a:t>Reflex </a:t>
            </a:r>
            <a:r>
              <a:rPr lang="cs-CZ" sz="2000" dirty="0" err="1"/>
              <a:t>akustikofaciální</a:t>
            </a:r>
            <a:r>
              <a:rPr lang="cs-CZ" sz="2000" dirty="0"/>
              <a:t> – tlesknutí či třesk vedle ucha vybaví mrknutí až záškub celým tělem</a:t>
            </a:r>
          </a:p>
          <a:p>
            <a:pPr marL="514350" indent="-514350">
              <a:buFont typeface="+mj-lt"/>
              <a:buAutoNum type="arabicPeriod"/>
            </a:pPr>
            <a:r>
              <a:rPr lang="cs-CZ" sz="2000" dirty="0" err="1"/>
              <a:t>Moroův</a:t>
            </a:r>
            <a:r>
              <a:rPr lang="cs-CZ" sz="2000" dirty="0"/>
              <a:t> reflex – vybavíme jej několika způsoby – např. úderem dlaní vedle hlavy dítěte, podtrhnutím podložky, lineárním posunem dítěte po podložce směrem kaudálním, prudkým poklesem hlavy do záklonu atd. Hybná odpověď se skládá ze dvou fází – první extenčně-abdukční a druhé flekční. V prvním měsíci se odpověď zesiluje, poté slábne až zcela vyhasíná koncem prvního </a:t>
            </a:r>
            <a:r>
              <a:rPr lang="cs-CZ" sz="2000" dirty="0" err="1"/>
              <a:t>trimenonu</a:t>
            </a:r>
            <a:endParaRPr lang="cs-CZ" sz="2000" dirty="0"/>
          </a:p>
          <a:p>
            <a:pPr marL="514350" indent="-514350">
              <a:buFont typeface="+mj-lt"/>
              <a:buAutoNum type="arabicPeriod"/>
            </a:pPr>
            <a:r>
              <a:rPr lang="cs-CZ" sz="2000" dirty="0" err="1"/>
              <a:t>Nociceptivní</a:t>
            </a:r>
            <a:r>
              <a:rPr lang="cs-CZ" sz="2000" dirty="0"/>
              <a:t> únikový reflex dolní končetiny – při bolestivém stimulu nohy dochází k </a:t>
            </a:r>
            <a:r>
              <a:rPr lang="cs-CZ" sz="2000" dirty="0" err="1"/>
              <a:t>trojflexi</a:t>
            </a:r>
            <a:r>
              <a:rPr lang="cs-CZ" sz="2000" dirty="0"/>
              <a:t> v rámci únikového manévru</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Základní patologické syndromy v novorozeneckém a kojeneckém věku</a:t>
            </a:r>
          </a:p>
        </p:txBody>
      </p:sp>
      <p:sp>
        <p:nvSpPr>
          <p:cNvPr id="3" name="Zástupný symbol pro obsah 2"/>
          <p:cNvSpPr>
            <a:spLocks noGrp="1"/>
          </p:cNvSpPr>
          <p:nvPr>
            <p:ph idx="1"/>
          </p:nvPr>
        </p:nvSpPr>
        <p:spPr/>
        <p:txBody>
          <a:bodyPr>
            <a:normAutofit/>
          </a:bodyPr>
          <a:lstStyle/>
          <a:p>
            <a:r>
              <a:rPr lang="cs-CZ" sz="2200" dirty="0"/>
              <a:t>Hypotonický syndrom– svalové napětí je nižší stejně jako spontánní hybnost, přítomna chabá </a:t>
            </a:r>
            <a:r>
              <a:rPr lang="cs-CZ" sz="2200" dirty="0" err="1"/>
              <a:t>postura</a:t>
            </a:r>
            <a:r>
              <a:rPr lang="cs-CZ" sz="2200" dirty="0"/>
              <a:t>, reflexní úchopy na končetinách jsou méně výbavné a rozsah pohybu v jednotlivých kloubech je zvýšený. V tomto období patří k  nejčastějším syndromům, přičemž rozlišujeme typ centrální a periferní</a:t>
            </a:r>
          </a:p>
          <a:p>
            <a:r>
              <a:rPr lang="cs-CZ" sz="2200" dirty="0"/>
              <a:t>Hypertonický syndrom – svalové napětí a </a:t>
            </a:r>
            <a:r>
              <a:rPr lang="cs-CZ" sz="2200" dirty="0" err="1"/>
              <a:t>šlachookosticové</a:t>
            </a:r>
            <a:r>
              <a:rPr lang="cs-CZ" sz="2200" dirty="0"/>
              <a:t> reflexy jsou zvýšené, naopak spontánní hybnost a rozsah pohybů v kloubech snížené, ruce typicky silně v pěst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6"/>
            <a:ext cx="8229600" cy="5721505"/>
          </a:xfrm>
        </p:spPr>
        <p:txBody>
          <a:bodyPr>
            <a:normAutofit/>
          </a:bodyPr>
          <a:lstStyle/>
          <a:p>
            <a:r>
              <a:rPr lang="cs-CZ" sz="2200" dirty="0" err="1"/>
              <a:t>Hyperexcitabilní</a:t>
            </a:r>
            <a:r>
              <a:rPr lang="cs-CZ" sz="2200" dirty="0"/>
              <a:t> syndrom – charakterizován hrubým třesem, často </a:t>
            </a:r>
            <a:r>
              <a:rPr lang="cs-CZ" sz="2200" dirty="0" err="1"/>
              <a:t>opistotonickým</a:t>
            </a:r>
            <a:r>
              <a:rPr lang="cs-CZ" sz="2200" dirty="0"/>
              <a:t> postavením hlavy, </a:t>
            </a:r>
            <a:r>
              <a:rPr lang="cs-CZ" sz="2200" dirty="0" err="1"/>
              <a:t>Moroův</a:t>
            </a:r>
            <a:r>
              <a:rPr lang="cs-CZ" sz="2200" dirty="0"/>
              <a:t> reflex je vyvolatelný i minimálním podnětem, </a:t>
            </a:r>
            <a:r>
              <a:rPr lang="cs-CZ" sz="2200" dirty="0" err="1"/>
              <a:t>šlachookosticové</a:t>
            </a:r>
            <a:r>
              <a:rPr lang="cs-CZ" sz="2200" dirty="0"/>
              <a:t> reflexy jsou zvýšené</a:t>
            </a:r>
          </a:p>
          <a:p>
            <a:r>
              <a:rPr lang="cs-CZ" sz="2200" dirty="0"/>
              <a:t>Apatický syndrom – lze považovat za opak předcházejícího. Dítě je spavé, obtížně </a:t>
            </a:r>
            <a:r>
              <a:rPr lang="cs-CZ" sz="2200" dirty="0" err="1"/>
              <a:t>probuditelné</a:t>
            </a:r>
            <a:r>
              <a:rPr lang="cs-CZ" sz="2200" dirty="0"/>
              <a:t>, nevykazuje adekvátní reakci na vnější podněty, je omezeno sání, nerozvíjí se očekávaná zraková fixace, úchopy na horních i dolních končetinách jsou snížené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 - </a:t>
            </a:r>
            <a:r>
              <a:rPr lang="cs-CZ" dirty="0" err="1"/>
              <a:t>breathing</a:t>
            </a:r>
            <a:endParaRPr lang="cs-CZ" dirty="0"/>
          </a:p>
        </p:txBody>
      </p:sp>
      <p:sp>
        <p:nvSpPr>
          <p:cNvPr id="3" name="Zástupný symbol pro obsah 2"/>
          <p:cNvSpPr>
            <a:spLocks noGrp="1"/>
          </p:cNvSpPr>
          <p:nvPr>
            <p:ph idx="1"/>
          </p:nvPr>
        </p:nvSpPr>
        <p:spPr/>
        <p:txBody>
          <a:bodyPr>
            <a:normAutofit fontScale="62500" lnSpcReduction="20000"/>
          </a:bodyPr>
          <a:lstStyle/>
          <a:p>
            <a:r>
              <a:rPr lang="cs-CZ" b="1" dirty="0"/>
              <a:t>B (</a:t>
            </a:r>
            <a:r>
              <a:rPr lang="cs-CZ" b="1" dirty="0" err="1"/>
              <a:t>breathing</a:t>
            </a:r>
            <a:r>
              <a:rPr lang="cs-CZ" b="1" dirty="0"/>
              <a:t>) – zajištění ventilace</a:t>
            </a:r>
          </a:p>
          <a:p>
            <a:pPr lvl="0"/>
            <a:r>
              <a:rPr lang="cs-CZ" b="1" dirty="0"/>
              <a:t>5 úvodních umělých vdechů</a:t>
            </a:r>
            <a:endParaRPr lang="cs-CZ" sz="4000" dirty="0"/>
          </a:p>
          <a:p>
            <a:pPr lvl="1"/>
            <a:r>
              <a:rPr lang="cs-CZ" dirty="0"/>
              <a:t>u dítěte </a:t>
            </a:r>
            <a:r>
              <a:rPr lang="cs-CZ" b="1" dirty="0"/>
              <a:t>do 1 roku:	</a:t>
            </a:r>
            <a:r>
              <a:rPr lang="cs-CZ" dirty="0"/>
              <a:t>neutrální poloha hlavy s vytažením brady vzhůru</a:t>
            </a:r>
            <a:endParaRPr lang="cs-CZ" sz="3600" dirty="0"/>
          </a:p>
          <a:p>
            <a:r>
              <a:rPr lang="cs-CZ" dirty="0"/>
              <a:t>překrytí ústy nos i ústa dítěte</a:t>
            </a:r>
          </a:p>
          <a:p>
            <a:r>
              <a:rPr lang="cs-CZ" dirty="0"/>
              <a:t>rovnoměrný výdech trvající cca 1 s, aby se hrudník viditelně zvedl</a:t>
            </a:r>
          </a:p>
          <a:p>
            <a:pPr lvl="1"/>
            <a:r>
              <a:rPr lang="cs-CZ" dirty="0"/>
              <a:t>dítě </a:t>
            </a:r>
            <a:r>
              <a:rPr lang="cs-CZ" b="1" dirty="0"/>
              <a:t>nad 1 rok:	</a:t>
            </a:r>
            <a:r>
              <a:rPr lang="cs-CZ" dirty="0"/>
              <a:t>záklon hlavy s předsunutím čelisti</a:t>
            </a:r>
            <a:endParaRPr lang="cs-CZ" sz="3600" dirty="0"/>
          </a:p>
          <a:p>
            <a:r>
              <a:rPr lang="cs-CZ" dirty="0"/>
              <a:t>dýchání z úst do úst při zacpaném nose</a:t>
            </a:r>
          </a:p>
          <a:p>
            <a:r>
              <a:rPr lang="cs-CZ" dirty="0"/>
              <a:t>rovnoměrný výdech trvající cca 1 s, aby se hrudník viditelně zvedl</a:t>
            </a:r>
          </a:p>
          <a:p>
            <a:pPr lvl="0"/>
            <a:r>
              <a:rPr lang="cs-CZ" dirty="0"/>
              <a:t>pokud se nedaří dosáhnout účinného umělého dýchání – </a:t>
            </a:r>
            <a:r>
              <a:rPr lang="cs-CZ" b="1" dirty="0"/>
              <a:t>může být obstrukce v DC:</a:t>
            </a:r>
            <a:endParaRPr lang="cs-CZ" sz="4000" dirty="0"/>
          </a:p>
          <a:p>
            <a:pPr lvl="1"/>
            <a:r>
              <a:rPr lang="cs-CZ" dirty="0"/>
              <a:t>otevřít ústa a odstranit viditelnou překážku</a:t>
            </a:r>
            <a:endParaRPr lang="cs-CZ" sz="3600" dirty="0"/>
          </a:p>
          <a:p>
            <a:pPr lvl="1"/>
            <a:r>
              <a:rPr lang="cs-CZ" dirty="0"/>
              <a:t>změnit polohu hlavy</a:t>
            </a:r>
            <a:endParaRPr lang="cs-CZ" sz="3600" dirty="0"/>
          </a:p>
          <a:p>
            <a:pPr lvl="1"/>
            <a:r>
              <a:rPr lang="cs-CZ" dirty="0"/>
              <a:t>záklon a vytažení brady nestačí ➔ předsunutí čelisti</a:t>
            </a:r>
            <a:endParaRPr lang="cs-CZ" sz="3600" dirty="0"/>
          </a:p>
          <a:p>
            <a:pPr lvl="1"/>
            <a:r>
              <a:rPr lang="cs-CZ" dirty="0"/>
              <a:t>proveďte maximálně 5 pokusů o umělý vdech, pokud nejsou účinné ➔ komprese hrudníku</a:t>
            </a:r>
            <a:endParaRPr lang="cs-CZ" sz="3600"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down)">
                                      <p:cBhvr>
                                        <p:cTn id="46" dur="500"/>
                                        <p:tgtEl>
                                          <p:spTgt spid="3">
                                            <p:txEl>
                                              <p:pRg st="9" end="9"/>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wipe(down)">
                                      <p:cBhvr>
                                        <p:cTn id="49" dur="500"/>
                                        <p:tgtEl>
                                          <p:spTgt spid="3">
                                            <p:txEl>
                                              <p:pRg st="10" end="10"/>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wipe(down)">
                                      <p:cBhvr>
                                        <p:cTn id="52" dur="500"/>
                                        <p:tgtEl>
                                          <p:spTgt spid="3">
                                            <p:txEl>
                                              <p:pRg st="11" end="11"/>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wipe(down)">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2"/>
            <a:ext cx="8229600" cy="5577489"/>
          </a:xfrm>
        </p:spPr>
        <p:txBody>
          <a:bodyPr>
            <a:normAutofit/>
          </a:bodyPr>
          <a:lstStyle/>
          <a:p>
            <a:r>
              <a:rPr lang="cs-CZ" sz="2200" dirty="0" err="1"/>
              <a:t>Hemisyndrom</a:t>
            </a:r>
            <a:r>
              <a:rPr lang="cs-CZ" sz="2200" dirty="0"/>
              <a:t>– vývojová asymetrie v tonu a/ nebo hybnosti končetin v neprospěch jedné strany. Včasná rehabilitační péče a neurologická dispenzarizace jsou nezbytné. Obvykle dochází k remisi v kojeneckém věku, nicméně může být předzvěstí fixované poruchy s následným rozvojem </a:t>
            </a:r>
            <a:r>
              <a:rPr lang="cs-CZ" sz="2200" dirty="0" err="1"/>
              <a:t>hemiparézy</a:t>
            </a:r>
            <a:endParaRPr lang="cs-CZ" sz="2200" dirty="0"/>
          </a:p>
          <a:p>
            <a:r>
              <a:rPr lang="cs-CZ" sz="2200" dirty="0"/>
              <a:t>Centrální koordinační porucha – zahrnuje labilitu posturální reaktibility hodnocenou v  polohových reakcích. Dle stupně těžkosti je indikována terapie reflexní lokomocí, ideálně již v novorozeneckém věku k dosažení optimálního vývoje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37799" t="53144" r="19451" b="9431"/>
          <a:stretch>
            <a:fillRect/>
          </a:stretch>
        </p:blipFill>
        <p:spPr bwMode="auto">
          <a:xfrm>
            <a:off x="775800" y="1431000"/>
            <a:ext cx="7592400" cy="3996000"/>
          </a:xfrm>
          <a:prstGeom prst="rect">
            <a:avLst/>
          </a:prstGeom>
          <a:noFill/>
          <a:ln w="9525">
            <a:noFill/>
            <a:miter lim="800000"/>
            <a:headEnd/>
            <a:tailEnd/>
          </a:ln>
        </p:spPr>
      </p:pic>
      <p:sp>
        <p:nvSpPr>
          <p:cNvPr id="3" name="TextovéPole 2"/>
          <p:cNvSpPr txBox="1"/>
          <p:nvPr/>
        </p:nvSpPr>
        <p:spPr>
          <a:xfrm>
            <a:off x="755577" y="5949282"/>
            <a:ext cx="7920880" cy="246221"/>
          </a:xfrm>
          <a:prstGeom prst="rect">
            <a:avLst/>
          </a:prstGeom>
          <a:noFill/>
        </p:spPr>
        <p:txBody>
          <a:bodyPr wrap="square" rtlCol="0">
            <a:spAutoFit/>
          </a:bodyPr>
          <a:lstStyle/>
          <a:p>
            <a:r>
              <a:rPr lang="cs-CZ" sz="1000" dirty="0">
                <a:solidFill>
                  <a:schemeClr val="bg1">
                    <a:lumMod val="75000"/>
                  </a:schemeClr>
                </a:solidFill>
              </a:rPr>
              <a:t>https://www.pediatriepropraxi.cz/pdfs/ped/2013/04/05.pdf</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trakci (v tahu) </a:t>
            </a:r>
          </a:p>
        </p:txBody>
      </p:sp>
      <p:sp>
        <p:nvSpPr>
          <p:cNvPr id="3" name="Zástupný symbol pro obsah 2"/>
          <p:cNvSpPr>
            <a:spLocks noGrp="1"/>
          </p:cNvSpPr>
          <p:nvPr>
            <p:ph idx="1"/>
          </p:nvPr>
        </p:nvSpPr>
        <p:spPr/>
        <p:txBody>
          <a:bodyPr>
            <a:normAutofit/>
          </a:bodyPr>
          <a:lstStyle/>
          <a:p>
            <a:r>
              <a:rPr lang="cs-CZ" sz="2200" dirty="0"/>
              <a:t>Trakci realizujeme tahem za ručky dítěte směrem do sedu</a:t>
            </a:r>
          </a:p>
          <a:p>
            <a:r>
              <a:rPr lang="cs-CZ" sz="2200" dirty="0"/>
              <a:t>Při úhlu přibližně 45° od podložky proces na chvíli zpomalíme a sledujeme polohu hlavy vůči tělu, postavení a reakci horních a dolních končetin</a:t>
            </a:r>
          </a:p>
          <a:p>
            <a:r>
              <a:rPr lang="cs-CZ" sz="2200" dirty="0"/>
              <a:t>U fyziologického novorozence jsou horní končetiny lehce flektovány, dolní končetiny v mírné flexi s lehkou abdukcí, hlavička je v retroverzi, ale je pozorovatelná tendence ke vzpřimování krátkými několikasekundovými oscilacemi</a:t>
            </a:r>
          </a:p>
        </p:txBody>
      </p:sp>
      <p:pic>
        <p:nvPicPr>
          <p:cNvPr id="1026" name="Picture 2"/>
          <p:cNvPicPr>
            <a:picLocks noChangeAspect="1" noChangeArrowheads="1"/>
          </p:cNvPicPr>
          <p:nvPr/>
        </p:nvPicPr>
        <p:blipFill>
          <a:blip r:embed="rId2" cstate="print"/>
          <a:srcRect l="69971" t="22919" r="8879" b="59117"/>
          <a:stretch>
            <a:fillRect/>
          </a:stretch>
        </p:blipFill>
        <p:spPr bwMode="auto">
          <a:xfrm>
            <a:off x="5148065" y="4797152"/>
            <a:ext cx="3384376" cy="1728192"/>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a:buNone/>
            </a:pPr>
            <a:r>
              <a:rPr lang="cs-CZ" dirty="0"/>
              <a:t>https://www.youtube.com/watch?v=rHYk1sYsge0&amp;pp=ygUbbmV3Ym9ybiByZWZsZXhlcyBhc3Nlc3NtZW50</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xmlns="" id="{3923185D-4938-4D28-0ECD-72F4007BB50F}"/>
              </a:ext>
            </a:extLst>
          </p:cNvPr>
          <p:cNvPicPr>
            <a:picLocks noChangeAspect="1"/>
          </p:cNvPicPr>
          <p:nvPr/>
        </p:nvPicPr>
        <p:blipFill>
          <a:blip r:embed="rId2" cstate="print"/>
          <a:stretch>
            <a:fillRect/>
          </a:stretch>
        </p:blipFill>
        <p:spPr>
          <a:xfrm>
            <a:off x="2355852" y="266700"/>
            <a:ext cx="4432300" cy="6324600"/>
          </a:xfrm>
          <a:prstGeom prst="rect">
            <a:avLst/>
          </a:prstGeom>
        </p:spPr>
      </p:pic>
      <p:sp>
        <p:nvSpPr>
          <p:cNvPr id="8" name="TextovéPole 7">
            <a:extLst>
              <a:ext uri="{FF2B5EF4-FFF2-40B4-BE49-F238E27FC236}">
                <a16:creationId xmlns:a16="http://schemas.microsoft.com/office/drawing/2014/main" xmlns="" id="{3AD66106-485A-512A-B680-8B09933B3117}"/>
              </a:ext>
            </a:extLst>
          </p:cNvPr>
          <p:cNvSpPr txBox="1"/>
          <p:nvPr/>
        </p:nvSpPr>
        <p:spPr>
          <a:xfrm>
            <a:off x="2355852" y="6591308"/>
            <a:ext cx="4432300" cy="246221"/>
          </a:xfrm>
          <a:prstGeom prst="rect">
            <a:avLst/>
          </a:prstGeom>
          <a:noFill/>
        </p:spPr>
        <p:txBody>
          <a:bodyPr wrap="square" rtlCol="0">
            <a:spAutoFit/>
          </a:bodyPr>
          <a:lstStyle/>
          <a:p>
            <a:r>
              <a:rPr lang="cs-CZ" sz="1000" dirty="0" err="1"/>
              <a:t>www.pediatriepropraxi.cz</a:t>
            </a:r>
            <a:endParaRPr lang="cs-CZ" sz="1000" dirty="0"/>
          </a:p>
        </p:txBody>
      </p:sp>
    </p:spTree>
    <p:extLst>
      <p:ext uri="{BB962C8B-B14F-4D97-AF65-F5344CB8AC3E}">
        <p14:creationId xmlns:p14="http://schemas.microsoft.com/office/powerpoint/2010/main" xmlns="" val="5753596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xmlns="" id="{7D8C1731-EFC8-388F-3DB3-367BF14B7DA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404664"/>
            <a:ext cx="7772400" cy="1241170"/>
          </a:xfrm>
          <a:prstGeom prst="rect">
            <a:avLst/>
          </a:prstGeom>
        </p:spPr>
      </p:pic>
      <p:pic>
        <p:nvPicPr>
          <p:cNvPr id="11" name="Obrázek 10">
            <a:extLst>
              <a:ext uri="{FF2B5EF4-FFF2-40B4-BE49-F238E27FC236}">
                <a16:creationId xmlns:a16="http://schemas.microsoft.com/office/drawing/2014/main" xmlns="" id="{E4C5B9A6-F6D6-AD81-3452-53FFA553520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2636912"/>
            <a:ext cx="7772400" cy="3514864"/>
          </a:xfrm>
          <a:prstGeom prst="rect">
            <a:avLst/>
          </a:prstGeom>
        </p:spPr>
      </p:pic>
    </p:spTree>
    <p:extLst>
      <p:ext uri="{BB962C8B-B14F-4D97-AF65-F5344CB8AC3E}">
        <p14:creationId xmlns:p14="http://schemas.microsoft.com/office/powerpoint/2010/main" xmlns="" val="17157498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44562986-7F99-E04B-2C97-4CA5E70829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476672"/>
            <a:ext cx="7772400" cy="1896552"/>
          </a:xfrm>
          <a:prstGeom prst="rect">
            <a:avLst/>
          </a:prstGeom>
        </p:spPr>
      </p:pic>
      <p:pic>
        <p:nvPicPr>
          <p:cNvPr id="5" name="Zástupný obsah 4">
            <a:extLst>
              <a:ext uri="{FF2B5EF4-FFF2-40B4-BE49-F238E27FC236}">
                <a16:creationId xmlns:a16="http://schemas.microsoft.com/office/drawing/2014/main" xmlns="" id="{3DEC374B-7E42-C998-05BC-48173E766F61}"/>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3212984"/>
            <a:ext cx="8229600" cy="2821111"/>
          </a:xfrm>
        </p:spPr>
      </p:pic>
    </p:spTree>
    <p:extLst>
      <p:ext uri="{BB962C8B-B14F-4D97-AF65-F5344CB8AC3E}">
        <p14:creationId xmlns:p14="http://schemas.microsoft.com/office/powerpoint/2010/main" xmlns="" val="32442369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xmlns="" id="{C263FE77-392A-7746-80D9-28E132F8175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404664"/>
            <a:ext cx="7772400" cy="2164032"/>
          </a:xfrm>
          <a:prstGeom prst="rect">
            <a:avLst/>
          </a:prstGeom>
        </p:spPr>
      </p:pic>
      <p:pic>
        <p:nvPicPr>
          <p:cNvPr id="5" name="Obrázek 4">
            <a:extLst>
              <a:ext uri="{FF2B5EF4-FFF2-40B4-BE49-F238E27FC236}">
                <a16:creationId xmlns:a16="http://schemas.microsoft.com/office/drawing/2014/main" xmlns="" id="{0C69BEF2-8649-C9D7-F049-D6BAFD33319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3789048"/>
            <a:ext cx="7772400" cy="1889685"/>
          </a:xfrm>
          <a:prstGeom prst="rect">
            <a:avLst/>
          </a:prstGeom>
        </p:spPr>
      </p:pic>
    </p:spTree>
    <p:extLst>
      <p:ext uri="{BB962C8B-B14F-4D97-AF65-F5344CB8AC3E}">
        <p14:creationId xmlns:p14="http://schemas.microsoft.com/office/powerpoint/2010/main" xmlns="" val="855884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091A22EC-73A7-FB0F-F558-BE434A9EC559}"/>
              </a:ext>
            </a:extLst>
          </p:cNvPr>
          <p:cNvSpPr>
            <a:spLocks noGrp="1"/>
          </p:cNvSpPr>
          <p:nvPr>
            <p:ph idx="1"/>
          </p:nvPr>
        </p:nvSpPr>
        <p:spPr>
          <a:xfrm>
            <a:off x="457200" y="1268762"/>
            <a:ext cx="8229600" cy="4857409"/>
          </a:xfrm>
        </p:spPr>
        <p:txBody>
          <a:bodyPr>
            <a:normAutofit fontScale="40000" lnSpcReduction="20000"/>
          </a:bodyPr>
          <a:lstStyle/>
          <a:p>
            <a:pPr marL="0" indent="0">
              <a:buNone/>
            </a:pPr>
            <a:r>
              <a:rPr lang="cs-CZ" sz="3000" dirty="0">
                <a:hlinkClick r:id="rId2">
                  <a:extLst>
                    <a:ext uri="{A12FA001-AC4F-418D-AE19-62706E023703}">
                      <ahyp:hlinkClr xmlns:ahyp="http://schemas.microsoft.com/office/drawing/2018/hyperlinkcolor" xmlns="" val="tx"/>
                    </a:ext>
                  </a:extLst>
                </a:hlinkClick>
              </a:rPr>
              <a:t>https://cneos.cz/wp-content/uploads/2022/08/Resuscitace_ERC_2015_Algoritmus.pdf</a:t>
            </a:r>
            <a:endParaRPr lang="cs-CZ" sz="3000" dirty="0"/>
          </a:p>
          <a:p>
            <a:pPr marL="0" indent="0">
              <a:buNone/>
            </a:pPr>
            <a:r>
              <a:rPr lang="cs-CZ" sz="3000" dirty="0">
                <a:hlinkClick r:id="rId3">
                  <a:extLst>
                    <a:ext uri="{A12FA001-AC4F-418D-AE19-62706E023703}">
                      <ahyp:hlinkClr xmlns:ahyp="http://schemas.microsoft.com/office/drawing/2018/hyperlinkcolor" xmlns="" val="tx"/>
                    </a:ext>
                  </a:extLst>
                </a:hlinkClick>
              </a:rPr>
              <a:t>https://theses.cz/id/lq97am/11585795</a:t>
            </a:r>
            <a:endParaRPr lang="cs-CZ" sz="3000" dirty="0"/>
          </a:p>
          <a:p>
            <a:pPr marL="0" indent="0">
              <a:buNone/>
            </a:pPr>
            <a:r>
              <a:rPr lang="cs-CZ" sz="3000" dirty="0">
                <a:hlinkClick r:id="rId4">
                  <a:extLst>
                    <a:ext uri="{A12FA001-AC4F-418D-AE19-62706E023703}">
                      <ahyp:hlinkClr xmlns:ahyp="http://schemas.microsoft.com/office/drawing/2018/hyperlinkcolor" xmlns="" val="tx"/>
                    </a:ext>
                  </a:extLst>
                </a:hlinkClick>
              </a:rPr>
              <a:t>https://www.pediatriepropraxi.cz/pdfs/ped/2016/04/10.pdf</a:t>
            </a:r>
            <a:endParaRPr lang="cs-CZ" sz="3000" dirty="0"/>
          </a:p>
          <a:p>
            <a:pPr marL="0" indent="0">
              <a:buNone/>
            </a:pPr>
            <a:r>
              <a:rPr lang="cs-CZ" sz="3000" dirty="0">
                <a:hlinkClick r:id="rId5">
                  <a:extLst>
                    <a:ext uri="{A12FA001-AC4F-418D-AE19-62706E023703}">
                      <ahyp:hlinkClr xmlns:ahyp="http://schemas.microsoft.com/office/drawing/2018/hyperlinkcolor" xmlns="" val="tx"/>
                    </a:ext>
                  </a:extLst>
                </a:hlinkClick>
              </a:rPr>
              <a:t>https://www.dailymail.co.uk/news/article-3666224/Girl-3-left-severe-sunburn-white-X-nursery-school-staff-failed-apply-sunscreen-mother-provided-temperatures-soared-20C.html</a:t>
            </a:r>
            <a:endParaRPr lang="cs-CZ" sz="3000" dirty="0"/>
          </a:p>
          <a:p>
            <a:pPr marL="0" indent="0">
              <a:buNone/>
            </a:pPr>
            <a:r>
              <a:rPr lang="cs-CZ" sz="3000" dirty="0">
                <a:hlinkClick r:id="rId4">
                  <a:extLst>
                    <a:ext uri="{A12FA001-AC4F-418D-AE19-62706E023703}">
                      <ahyp:hlinkClr xmlns:ahyp="http://schemas.microsoft.com/office/drawing/2018/hyperlinkcolor" xmlns="" val="tx"/>
                    </a:ext>
                  </a:extLst>
                </a:hlinkClick>
              </a:rPr>
              <a:t>https://www.pediatriepropraxi.cz/pdfs/ped/2016/04/10.pdf</a:t>
            </a:r>
            <a:endParaRPr lang="cs-CZ" sz="3000" dirty="0"/>
          </a:p>
          <a:p>
            <a:pPr marL="0" indent="0">
              <a:buNone/>
            </a:pPr>
            <a:r>
              <a:rPr lang="cs-CZ" sz="3000" dirty="0">
                <a:hlinkClick r:id="rId6">
                  <a:extLst>
                    <a:ext uri="{A12FA001-AC4F-418D-AE19-62706E023703}">
                      <ahyp:hlinkClr xmlns:ahyp="http://schemas.microsoft.com/office/drawing/2018/hyperlinkcolor" xmlns="" val="tx"/>
                    </a:ext>
                  </a:extLst>
                </a:hlinkClick>
              </a:rPr>
              <a:t>https://www.szes-la.cz/objekty/fyziologie-a-anatomie-cloveka---dychaci-soustava.pdf</a:t>
            </a:r>
            <a:endParaRPr lang="cs-CZ" sz="3000" dirty="0"/>
          </a:p>
          <a:p>
            <a:pPr marL="0" indent="0">
              <a:buNone/>
            </a:pPr>
            <a:r>
              <a:rPr lang="cs-CZ" sz="3000" dirty="0">
                <a:hlinkClick r:id="rId7">
                  <a:extLst>
                    <a:ext uri="{A12FA001-AC4F-418D-AE19-62706E023703}">
                      <ahyp:hlinkClr xmlns:ahyp="http://schemas.microsoft.com/office/drawing/2018/hyperlinkcolor" xmlns="" val="tx"/>
                    </a:ext>
                  </a:extLst>
                </a:hlinkClick>
              </a:rPr>
              <a:t>https://www.umimefakta.cz/cviceni-srdce-cevy</a:t>
            </a:r>
            <a:endParaRPr lang="cs-CZ" sz="3000" dirty="0"/>
          </a:p>
          <a:p>
            <a:pPr marL="0" indent="0">
              <a:buNone/>
            </a:pPr>
            <a:r>
              <a:rPr lang="cs-CZ" sz="3000" dirty="0">
                <a:hlinkClick r:id="rId8">
                  <a:extLst>
                    <a:ext uri="{A12FA001-AC4F-418D-AE19-62706E023703}">
                      <ahyp:hlinkClr xmlns:ahyp="http://schemas.microsoft.com/office/drawing/2018/hyperlinkcolor" xmlns="" val="tx"/>
                    </a:ext>
                  </a:extLst>
                </a:hlinkClick>
              </a:rPr>
              <a:t>https://www.stefajir.cz/defekt-septa-sini</a:t>
            </a:r>
            <a:endParaRPr lang="cs-CZ" sz="3000" dirty="0"/>
          </a:p>
          <a:p>
            <a:pPr marL="0" indent="0">
              <a:buNone/>
            </a:pPr>
            <a:r>
              <a:rPr lang="cs-CZ" sz="3000" dirty="0">
                <a:hlinkClick r:id="rId9">
                  <a:extLst>
                    <a:ext uri="{A12FA001-AC4F-418D-AE19-62706E023703}">
                      <ahyp:hlinkClr xmlns:ahyp="http://schemas.microsoft.com/office/drawing/2018/hyperlinkcolor" xmlns="" val="tx"/>
                    </a:ext>
                  </a:extLst>
                </a:hlinkClick>
              </a:rPr>
              <a:t>https://www.stefajir.cz/defekt-komoroveho-septa</a:t>
            </a:r>
            <a:endParaRPr lang="cs-CZ" sz="3000" dirty="0"/>
          </a:p>
          <a:p>
            <a:pPr marL="0" indent="0">
              <a:buNone/>
            </a:pPr>
            <a:r>
              <a:rPr lang="cs-CZ" sz="3000" dirty="0">
                <a:hlinkClick r:id="rId10">
                  <a:extLst>
                    <a:ext uri="{A12FA001-AC4F-418D-AE19-62706E023703}">
                      <ahyp:hlinkClr xmlns:ahyp="http://schemas.microsoft.com/office/drawing/2018/hyperlinkcolor" xmlns="" val="tx"/>
                    </a:ext>
                  </a:extLst>
                </a:hlinkClick>
              </a:rPr>
              <a:t>https://www.stefajir.cz/otevrena-botallova-ducej</a:t>
            </a:r>
            <a:endParaRPr lang="cs-CZ" sz="3000" dirty="0"/>
          </a:p>
          <a:p>
            <a:pPr marL="0" indent="0">
              <a:buNone/>
            </a:pPr>
            <a:r>
              <a:rPr lang="cs-CZ" sz="3000" dirty="0">
                <a:hlinkClick r:id="rId11">
                  <a:extLst>
                    <a:ext uri="{A12FA001-AC4F-418D-AE19-62706E023703}">
                      <ahyp:hlinkClr xmlns:ahyp="http://schemas.microsoft.com/office/drawing/2018/hyperlinkcolor" xmlns="" val="tx"/>
                    </a:ext>
                  </a:extLst>
                </a:hlinkClick>
              </a:rPr>
              <a:t>https://cs.wikipedia.org/wiki/Stenóza_plicnice</a:t>
            </a:r>
            <a:endParaRPr lang="cs-CZ" sz="3000" dirty="0"/>
          </a:p>
          <a:p>
            <a:pPr marL="0" indent="0">
              <a:buNone/>
            </a:pPr>
            <a:r>
              <a:rPr lang="cs-CZ" sz="3000" dirty="0">
                <a:hlinkClick r:id="rId12">
                  <a:extLst>
                    <a:ext uri="{A12FA001-AC4F-418D-AE19-62706E023703}">
                      <ahyp:hlinkClr xmlns:ahyp="http://schemas.microsoft.com/office/drawing/2018/hyperlinkcolor" xmlns="" val="tx"/>
                    </a:ext>
                  </a:extLst>
                </a:hlinkClick>
              </a:rPr>
              <a:t>https://www.stefajir.cz/koarktace-aorty</a:t>
            </a:r>
            <a:endParaRPr lang="cs-CZ" sz="3000" dirty="0"/>
          </a:p>
          <a:p>
            <a:pPr marL="0" indent="0">
              <a:buNone/>
            </a:pPr>
            <a:r>
              <a:rPr lang="cs-CZ" sz="3000" dirty="0"/>
              <a:t> </a:t>
            </a:r>
            <a:r>
              <a:rPr lang="cs-CZ" sz="3000" dirty="0">
                <a:hlinkClick r:id="rId13">
                  <a:extLst>
                    <a:ext uri="{A12FA001-AC4F-418D-AE19-62706E023703}">
                      <ahyp:hlinkClr xmlns:ahyp="http://schemas.microsoft.com/office/drawing/2018/hyperlinkcolor" xmlns="" val="tx"/>
                    </a:ext>
                  </a:extLst>
                </a:hlinkClick>
              </a:rPr>
              <a:t>https://www.wikiskripta.eu/w/Transpozice_velkých_tepen</a:t>
            </a:r>
            <a:endParaRPr lang="cs-CZ" sz="3000" dirty="0"/>
          </a:p>
          <a:p>
            <a:pPr marL="0" indent="0">
              <a:buNone/>
            </a:pPr>
            <a:r>
              <a:rPr lang="cs-CZ" sz="3000" dirty="0">
                <a:hlinkClick r:id="rId14">
                  <a:extLst>
                    <a:ext uri="{A12FA001-AC4F-418D-AE19-62706E023703}">
                      <ahyp:hlinkClr xmlns:ahyp="http://schemas.microsoft.com/office/drawing/2018/hyperlinkcolor" xmlns="" val="tx"/>
                    </a:ext>
                  </a:extLst>
                </a:hlinkClick>
              </a:rPr>
              <a:t>https://www.stefajir.cz/fallotova-tetralogie</a:t>
            </a:r>
            <a:endParaRPr lang="cs-CZ" sz="3000" dirty="0"/>
          </a:p>
          <a:p>
            <a:pPr marL="0" indent="0">
              <a:buNone/>
            </a:pPr>
            <a:r>
              <a:rPr lang="cs-CZ" sz="3000" dirty="0">
                <a:hlinkClick r:id="rId15">
                  <a:extLst>
                    <a:ext uri="{A12FA001-AC4F-418D-AE19-62706E023703}">
                      <ahyp:hlinkClr xmlns:ahyp="http://schemas.microsoft.com/office/drawing/2018/hyperlinkcolor" xmlns="" val="tx"/>
                    </a:ext>
                  </a:extLst>
                </a:hlinkClick>
              </a:rPr>
              <a:t>https://en.wikipedia.org/wiki/Oral_candidiasis</a:t>
            </a:r>
            <a:endParaRPr lang="cs-CZ" sz="3000" dirty="0"/>
          </a:p>
          <a:p>
            <a:pPr marL="0" indent="0">
              <a:buNone/>
            </a:pPr>
            <a:r>
              <a:rPr lang="cs-CZ" sz="3000" dirty="0">
                <a:hlinkClick r:id="rId16">
                  <a:extLst>
                    <a:ext uri="{A12FA001-AC4F-418D-AE19-62706E023703}">
                      <ahyp:hlinkClr xmlns:ahyp="http://schemas.microsoft.com/office/drawing/2018/hyperlinkcolor" xmlns="" val="tx"/>
                    </a:ext>
                  </a:extLst>
                </a:hlinkClick>
              </a:rPr>
              <a:t>https://www.fnbrno.cz/10-bakaj-zbrozkova-uz-git-v-pediatrii/f4826</a:t>
            </a:r>
            <a:endParaRPr lang="cs-CZ" sz="3000" dirty="0"/>
          </a:p>
          <a:p>
            <a:pPr marL="0" indent="0">
              <a:buNone/>
            </a:pPr>
            <a:r>
              <a:rPr lang="cs-CZ" sz="3000" dirty="0">
                <a:hlinkClick r:id="rId17">
                  <a:extLst>
                    <a:ext uri="{A12FA001-AC4F-418D-AE19-62706E023703}">
                      <ahyp:hlinkClr xmlns:ahyp="http://schemas.microsoft.com/office/drawing/2018/hyperlinkcolor" xmlns="" val="tx"/>
                    </a:ext>
                  </a:extLst>
                </a:hlinkClick>
              </a:rPr>
              <a:t>http://www.mudr.org/web/atrezie-jicnu</a:t>
            </a:r>
            <a:endParaRPr lang="cs-CZ" sz="3000" dirty="0"/>
          </a:p>
          <a:p>
            <a:pPr marL="0" indent="0">
              <a:buNone/>
            </a:pPr>
            <a:r>
              <a:rPr lang="cs-CZ" sz="3000" dirty="0">
                <a:hlinkClick r:id="rId18">
                  <a:extLst>
                    <a:ext uri="{A12FA001-AC4F-418D-AE19-62706E023703}">
                      <ahyp:hlinkClr xmlns:ahyp="http://schemas.microsoft.com/office/drawing/2018/hyperlinkcolor" xmlns="" val="tx"/>
                    </a:ext>
                  </a:extLst>
                </a:hlinkClick>
              </a:rPr>
              <a:t>https://www.wikiskripta.eu/w/Ulcer%C3%B3zn%C3%AD_kolitida</a:t>
            </a:r>
            <a:endParaRPr lang="cs-CZ" sz="3000" dirty="0"/>
          </a:p>
          <a:p>
            <a:pPr marL="0" indent="0">
              <a:buNone/>
            </a:pPr>
            <a:r>
              <a:rPr lang="cs-CZ" sz="3000" dirty="0">
                <a:hlinkClick r:id="rId19">
                  <a:extLst>
                    <a:ext uri="{A12FA001-AC4F-418D-AE19-62706E023703}">
                      <ahyp:hlinkClr xmlns:ahyp="http://schemas.microsoft.com/office/drawing/2018/hyperlinkcolor" xmlns="" val="tx"/>
                    </a:ext>
                  </a:extLst>
                </a:hlinkClick>
              </a:rPr>
              <a:t>https://www.zpflorence.cz/dekaphan-leuco-50ks/</a:t>
            </a:r>
            <a:endParaRPr lang="cs-CZ" sz="3000" dirty="0"/>
          </a:p>
          <a:p>
            <a:pPr marL="0" indent="0">
              <a:buNone/>
            </a:pPr>
            <a:r>
              <a:rPr lang="cs-CZ" sz="3000" dirty="0"/>
              <a:t>https://</a:t>
            </a:r>
            <a:r>
              <a:rPr lang="cs-CZ" sz="3000" dirty="0" err="1"/>
              <a:t>www.wikiskripta.eu</a:t>
            </a:r>
            <a:r>
              <a:rPr lang="cs-CZ" sz="3000" dirty="0"/>
              <a:t>/</a:t>
            </a:r>
            <a:r>
              <a:rPr lang="cs-CZ" sz="3000" dirty="0" err="1"/>
              <a:t>w</a:t>
            </a:r>
            <a:r>
              <a:rPr lang="cs-CZ" sz="3000" dirty="0"/>
              <a:t>/Vezikoureteráln%C3%AD_reflux#/media/Soubor:Vesicoureteral-reflux-004.jpg</a:t>
            </a:r>
          </a:p>
          <a:p>
            <a:pPr marL="0" indent="0">
              <a:buNone/>
            </a:pPr>
            <a:r>
              <a:rPr lang="cs-CZ" sz="3000" dirty="0">
                <a:hlinkClick r:id="rId20">
                  <a:extLst>
                    <a:ext uri="{A12FA001-AC4F-418D-AE19-62706E023703}">
                      <ahyp:hlinkClr xmlns:ahyp="http://schemas.microsoft.com/office/drawing/2018/hyperlinkcolor" xmlns="" val="tx"/>
                    </a:ext>
                  </a:extLst>
                </a:hlinkClick>
              </a:rPr>
              <a:t>https://www.pediatriepropraxi.cz/pdfs/ped/2013/04/05.pdf</a:t>
            </a:r>
            <a:endParaRPr lang="cs-CZ" sz="3000" dirty="0"/>
          </a:p>
          <a:p>
            <a:pPr marL="0" indent="0">
              <a:buNone/>
            </a:pPr>
            <a:r>
              <a:rPr lang="cs-CZ" sz="3000" dirty="0">
                <a:hlinkClick r:id="rId21">
                  <a:extLst>
                    <a:ext uri="{A12FA001-AC4F-418D-AE19-62706E023703}">
                      <ahyp:hlinkClr xmlns:ahyp="http://schemas.microsoft.com/office/drawing/2018/hyperlinkcolor" xmlns="" val="tx"/>
                    </a:ext>
                  </a:extLst>
                </a:hlinkClick>
              </a:rPr>
              <a:t>https://www.youtube.com/watch?v=rHYk1sYsge0&amp;pp=ygUbbmV3Ym9ybiByZWZsZXhlcyBhc3Nlc3NtZW50</a:t>
            </a:r>
            <a:endParaRPr lang="cs-CZ" sz="3000" dirty="0"/>
          </a:p>
          <a:p>
            <a:pPr marL="0" indent="0">
              <a:buNone/>
            </a:pPr>
            <a:r>
              <a:rPr lang="cs-CZ" sz="3000" dirty="0"/>
              <a:t>Dětská přednemocniční a urgentní péče: druhé, přepracované a doplněné vydání, </a:t>
            </a:r>
            <a:r>
              <a:rPr lang="cs-CZ" sz="3000" dirty="0" err="1"/>
              <a:t>V.Mixa</a:t>
            </a:r>
            <a:r>
              <a:rPr lang="cs-CZ" sz="3000" dirty="0"/>
              <a:t>, 2021</a:t>
            </a:r>
          </a:p>
          <a:p>
            <a:pPr marL="0" indent="0">
              <a:buNone/>
            </a:pPr>
            <a:r>
              <a:rPr lang="cs-CZ" sz="3000" dirty="0"/>
              <a:t>Preklinická pediatrie, </a:t>
            </a:r>
            <a:r>
              <a:rPr lang="cs-CZ" sz="3000" dirty="0" err="1"/>
              <a:t>J.Lébl</a:t>
            </a:r>
            <a:r>
              <a:rPr lang="cs-CZ" sz="3000" dirty="0"/>
              <a:t>, 2007</a:t>
            </a:r>
          </a:p>
          <a:p>
            <a:pPr marL="0" indent="0">
              <a:buNone/>
            </a:pPr>
            <a:r>
              <a:rPr lang="cs-CZ" sz="3000" dirty="0"/>
              <a:t>Ošetřovatelská péče v pediatrii, Vlachová, Mrzena, 2014</a:t>
            </a:r>
          </a:p>
          <a:p>
            <a:pPr marL="0" indent="0">
              <a:buNone/>
            </a:pPr>
            <a:endParaRPr lang="cs-CZ" dirty="0"/>
          </a:p>
          <a:p>
            <a:pPr marL="0" indent="0">
              <a:buNone/>
            </a:pPr>
            <a:endParaRPr lang="cs-CZ" dirty="0"/>
          </a:p>
          <a:p>
            <a:pPr marL="0" indent="0">
              <a:buNone/>
            </a:pPr>
            <a:endParaRPr lang="cs-CZ" sz="3200" dirty="0">
              <a:solidFill>
                <a:schemeClr val="bg1">
                  <a:lumMod val="7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85000"/>
                </a:schemeClr>
              </a:solidFill>
            </a:endParaRPr>
          </a:p>
          <a:p>
            <a:pPr marL="0" indent="0">
              <a:buNone/>
            </a:pPr>
            <a:endParaRPr lang="cs-CZ" dirty="0"/>
          </a:p>
        </p:txBody>
      </p:sp>
      <p:sp>
        <p:nvSpPr>
          <p:cNvPr id="6" name="TextovéPole 5">
            <a:extLst>
              <a:ext uri="{FF2B5EF4-FFF2-40B4-BE49-F238E27FC236}">
                <a16:creationId xmlns:a16="http://schemas.microsoft.com/office/drawing/2014/main" xmlns="" id="{E207A380-5C47-A7BD-FDC2-8C01C14B75DA}"/>
              </a:ext>
            </a:extLst>
          </p:cNvPr>
          <p:cNvSpPr txBox="1"/>
          <p:nvPr/>
        </p:nvSpPr>
        <p:spPr>
          <a:xfrm>
            <a:off x="457200" y="332656"/>
            <a:ext cx="7715200" cy="369332"/>
          </a:xfrm>
          <a:prstGeom prst="rect">
            <a:avLst/>
          </a:prstGeom>
          <a:noFill/>
        </p:spPr>
        <p:txBody>
          <a:bodyPr wrap="square" rtlCol="0">
            <a:spAutoFit/>
          </a:bodyPr>
          <a:lstStyle/>
          <a:p>
            <a:r>
              <a:rPr lang="cs-CZ" dirty="0"/>
              <a:t>Zdroje</a:t>
            </a:r>
          </a:p>
        </p:txBody>
      </p:sp>
      <p:pic>
        <p:nvPicPr>
          <p:cNvPr id="1025" name="Picture 1" descr="page1image3722855744">
            <a:extLst>
              <a:ext uri="{FF2B5EF4-FFF2-40B4-BE49-F238E27FC236}">
                <a16:creationId xmlns:a16="http://schemas.microsoft.com/office/drawing/2014/main" xmlns="" id="{FE24EA1C-FD49-E514-0089-4BD3422DEB00}"/>
              </a:ext>
            </a:extLst>
          </p:cNvPr>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0" y="0"/>
            <a:ext cx="4000500" cy="596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page1image3722855328">
            <a:extLst>
              <a:ext uri="{FF2B5EF4-FFF2-40B4-BE49-F238E27FC236}">
                <a16:creationId xmlns:a16="http://schemas.microsoft.com/office/drawing/2014/main" xmlns="" id="{C90775DB-8D64-24E7-85BA-FF01733302AA}"/>
              </a:ext>
            </a:extLst>
          </p:cNvPr>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0" y="0"/>
            <a:ext cx="3886200" cy="114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page1image3722855744">
            <a:extLst>
              <a:ext uri="{FF2B5EF4-FFF2-40B4-BE49-F238E27FC236}">
                <a16:creationId xmlns:a16="http://schemas.microsoft.com/office/drawing/2014/main" xmlns="" id="{97EFD17F-3DD9-95BC-0B31-8D9E9FDF3EC9}"/>
              </a:ext>
            </a:extLst>
          </p:cNvPr>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0" y="0"/>
            <a:ext cx="4000500" cy="596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page1image3722855328">
            <a:extLst>
              <a:ext uri="{FF2B5EF4-FFF2-40B4-BE49-F238E27FC236}">
                <a16:creationId xmlns:a16="http://schemas.microsoft.com/office/drawing/2014/main" xmlns="" id="{5F99BC1E-0D53-5EE6-A9F1-687DEA9EBB74}"/>
              </a:ext>
            </a:extLst>
          </p:cNvPr>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0" y="0"/>
            <a:ext cx="3886200" cy="114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947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 – </a:t>
            </a:r>
            <a:r>
              <a:rPr lang="cs-CZ" dirty="0" err="1"/>
              <a:t>circulation</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a:t>C (</a:t>
            </a:r>
            <a:r>
              <a:rPr lang="cs-CZ" b="1" dirty="0" err="1"/>
              <a:t>circulation</a:t>
            </a:r>
            <a:r>
              <a:rPr lang="cs-CZ" b="1" dirty="0"/>
              <a:t>) – zhodnocení krevního oběhu</a:t>
            </a:r>
          </a:p>
          <a:p>
            <a:pPr lvl="0"/>
            <a:r>
              <a:rPr lang="cs-CZ" dirty="0"/>
              <a:t>po dobu max. 10 sekund – známky života, pohyb, kašel nebo dýchání, </a:t>
            </a:r>
            <a:r>
              <a:rPr lang="cs-CZ" dirty="0" err="1"/>
              <a:t>event</a:t>
            </a:r>
            <a:r>
              <a:rPr lang="cs-CZ" dirty="0"/>
              <a:t>. kontrola tepu (ale nezdržovat se tím)</a:t>
            </a:r>
            <a:endParaRPr lang="cs-CZ" sz="4000" dirty="0"/>
          </a:p>
          <a:p>
            <a:pPr lvl="0"/>
            <a:r>
              <a:rPr lang="cs-CZ" dirty="0"/>
              <a:t>známky života jsou zcela jistě přítomné</a:t>
            </a:r>
            <a:endParaRPr lang="cs-CZ" sz="4000" dirty="0"/>
          </a:p>
          <a:p>
            <a:pPr lvl="1"/>
            <a:r>
              <a:rPr lang="cs-CZ" dirty="0"/>
              <a:t>pokud je to nutné, pokračovat v umělém dýchání, dokud nezačne dítě účinně dýchat</a:t>
            </a:r>
            <a:endParaRPr lang="cs-CZ" sz="3600" dirty="0"/>
          </a:p>
          <a:p>
            <a:pPr lvl="1"/>
            <a:r>
              <a:rPr lang="cs-CZ" dirty="0"/>
              <a:t>dítě dýchá ale přetrvává bezvědomí ➔ zotavovací poloha a častá kontrola stavu</a:t>
            </a:r>
            <a:endParaRPr lang="cs-CZ" sz="3600" dirty="0"/>
          </a:p>
          <a:p>
            <a:pPr lvl="0"/>
            <a:r>
              <a:rPr lang="cs-CZ" dirty="0"/>
              <a:t>známky života nejsou přítomné ➔ </a:t>
            </a:r>
            <a:r>
              <a:rPr lang="cs-CZ" b="1" dirty="0"/>
              <a:t>srdeční masáž:</a:t>
            </a:r>
            <a:endParaRPr lang="cs-CZ" sz="4000" dirty="0"/>
          </a:p>
          <a:p>
            <a:pPr lvl="0"/>
            <a:r>
              <a:rPr lang="cs-CZ" dirty="0"/>
              <a:t>stlačujeme dolní polovinu hrudní kosti do hloubky alespoň 1/3</a:t>
            </a:r>
            <a:endParaRPr lang="cs-CZ" sz="4000" dirty="0"/>
          </a:p>
          <a:p>
            <a:pPr lvl="0"/>
            <a:r>
              <a:rPr lang="cs-CZ" dirty="0"/>
              <a:t>frekvence 100-120/min</a:t>
            </a:r>
            <a:endParaRPr lang="cs-CZ" sz="4000" dirty="0"/>
          </a:p>
          <a:p>
            <a:pPr lvl="0"/>
            <a:r>
              <a:rPr lang="cs-CZ" dirty="0"/>
              <a:t>po 15 stlačení ➔ 2 umělé vdechy</a:t>
            </a:r>
            <a:endParaRPr lang="cs-CZ" sz="4000" dirty="0"/>
          </a:p>
          <a:p>
            <a:pPr>
              <a:buNone/>
            </a:pPr>
            <a:endParaRPr lang="cs-CZ"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Srdeční masáž u dětí do 1 roku</a:t>
            </a:r>
          </a:p>
        </p:txBody>
      </p:sp>
      <p:sp>
        <p:nvSpPr>
          <p:cNvPr id="3" name="Zástupný symbol pro obsah 2"/>
          <p:cNvSpPr>
            <a:spLocks noGrp="1"/>
          </p:cNvSpPr>
          <p:nvPr>
            <p:ph idx="1"/>
          </p:nvPr>
        </p:nvSpPr>
        <p:spPr/>
        <p:txBody>
          <a:bodyPr/>
          <a:lstStyle/>
          <a:p>
            <a:pPr>
              <a:buFontTx/>
              <a:buChar char="-"/>
            </a:pPr>
            <a:r>
              <a:rPr lang="cs-CZ" dirty="0"/>
              <a:t>Samotný zachránce – stlačujeme hrudník špičkami dvou natažených prstů</a:t>
            </a:r>
          </a:p>
          <a:p>
            <a:pPr>
              <a:buFontTx/>
              <a:buChar char="-"/>
            </a:pPr>
            <a:r>
              <a:rPr lang="cs-CZ" dirty="0"/>
              <a:t>Dva zachránci – technika obemknutí hrudníku (prsty podpírají záda dítěte, </a:t>
            </a:r>
            <a:r>
              <a:rPr lang="cs-CZ" dirty="0" err="1"/>
              <a:t>špičkama</a:t>
            </a:r>
            <a:r>
              <a:rPr lang="cs-CZ" dirty="0"/>
              <a:t> palců masírujeme)</a:t>
            </a:r>
          </a:p>
          <a:p>
            <a:pPr>
              <a:buFontTx/>
              <a:buChar char="-"/>
            </a:pPr>
            <a:r>
              <a:rPr lang="cs-CZ" dirty="0"/>
              <a:t>Hloubka cca 4cm</a:t>
            </a:r>
          </a:p>
        </p:txBody>
      </p:sp>
      <p:pic>
        <p:nvPicPr>
          <p:cNvPr id="4" name="Obrázek 3" descr="resuscitace pod 1rok.jpg"/>
          <p:cNvPicPr>
            <a:picLocks noChangeAspect="1"/>
          </p:cNvPicPr>
          <p:nvPr/>
        </p:nvPicPr>
        <p:blipFill>
          <a:blip r:embed="rId2" cstate="print"/>
          <a:stretch>
            <a:fillRect/>
          </a:stretch>
        </p:blipFill>
        <p:spPr>
          <a:xfrm>
            <a:off x="6228184" y="3933056"/>
            <a:ext cx="1869006" cy="273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Srdeční masáž u dětí nad 1 rok</a:t>
            </a:r>
          </a:p>
        </p:txBody>
      </p:sp>
      <p:sp>
        <p:nvSpPr>
          <p:cNvPr id="3" name="Zástupný symbol pro obsah 2"/>
          <p:cNvSpPr>
            <a:spLocks noGrp="1"/>
          </p:cNvSpPr>
          <p:nvPr>
            <p:ph idx="1"/>
          </p:nvPr>
        </p:nvSpPr>
        <p:spPr/>
        <p:txBody>
          <a:bodyPr/>
          <a:lstStyle/>
          <a:p>
            <a:pPr>
              <a:buFontTx/>
              <a:buChar char="-"/>
            </a:pPr>
            <a:r>
              <a:rPr lang="cs-CZ" dirty="0"/>
              <a:t>1 prst nad mečovitým výběžkem (abychom nestlačovali břicho)</a:t>
            </a:r>
          </a:p>
          <a:p>
            <a:pPr>
              <a:buFontTx/>
              <a:buChar char="-"/>
            </a:pPr>
            <a:r>
              <a:rPr lang="cs-CZ" dirty="0"/>
              <a:t>Masírujeme zápěstními částmi dlaně, prsty jsou zvednuty (abychom netlačili na žebra dítěte), propnout ruce v loktech</a:t>
            </a:r>
          </a:p>
          <a:p>
            <a:pPr>
              <a:buFontTx/>
              <a:buChar char="-"/>
            </a:pPr>
            <a:r>
              <a:rPr lang="cs-CZ" dirty="0"/>
              <a:t> hloubka cca 5cm</a:t>
            </a:r>
          </a:p>
        </p:txBody>
      </p:sp>
      <p:pic>
        <p:nvPicPr>
          <p:cNvPr id="4" name="Zástupný symbol pro obsah 9" descr="resuscitace nad 1 rok.jpg"/>
          <p:cNvPicPr>
            <a:picLocks noChangeAspect="1"/>
          </p:cNvPicPr>
          <p:nvPr/>
        </p:nvPicPr>
        <p:blipFill>
          <a:blip r:embed="rId2" cstate="print"/>
          <a:stretch>
            <a:fillRect/>
          </a:stretch>
        </p:blipFill>
        <p:spPr>
          <a:xfrm>
            <a:off x="5580118" y="4221088"/>
            <a:ext cx="2626775" cy="248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Kdy přivolat pomoc?</a:t>
            </a:r>
          </a:p>
        </p:txBody>
      </p:sp>
      <p:sp>
        <p:nvSpPr>
          <p:cNvPr id="3" name="Zástupný symbol pro obsah 2"/>
          <p:cNvSpPr>
            <a:spLocks noGrp="1"/>
          </p:cNvSpPr>
          <p:nvPr>
            <p:ph idx="1"/>
          </p:nvPr>
        </p:nvSpPr>
        <p:spPr/>
        <p:txBody>
          <a:bodyPr>
            <a:normAutofit fontScale="92500"/>
          </a:bodyPr>
          <a:lstStyle/>
          <a:p>
            <a:r>
              <a:rPr lang="cs-CZ" dirty="0"/>
              <a:t>Pokud je přítomen pouze jeden zachránce</a:t>
            </a:r>
          </a:p>
          <a:p>
            <a:r>
              <a:rPr lang="cs-CZ" dirty="0"/>
              <a:t>Pokud jsme sami na místě a spatříme náhlý kolaps dítěte → existuje podezření na primární kardiální příčinu – nejprve zavoláme pomoc a poté zahajte KPR, neboť dítě bude pravděpodobně potřebovat urgentní defibrilaci (neděje se příliš často) → pokračujte v KPR, dokud nemáte AED → připojte AED + elektrody (pro 1-8 let dětské elektrody)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AED (automatizovaná externí defibrilace)</a:t>
            </a:r>
          </a:p>
        </p:txBody>
      </p:sp>
      <p:sp>
        <p:nvSpPr>
          <p:cNvPr id="3" name="Zástupný symbol pro obsah 2"/>
          <p:cNvSpPr>
            <a:spLocks noGrp="1"/>
          </p:cNvSpPr>
          <p:nvPr>
            <p:ph idx="1"/>
          </p:nvPr>
        </p:nvSpPr>
        <p:spPr/>
        <p:txBody>
          <a:bodyPr/>
          <a:lstStyle/>
          <a:p>
            <a:pPr lvl="0"/>
            <a:r>
              <a:rPr lang="cs-CZ" dirty="0"/>
              <a:t>pokračuj v KPR dokud není přinesen AED – připoj a postupuj dle pokynů</a:t>
            </a:r>
          </a:p>
          <a:p>
            <a:pPr lvl="0"/>
            <a:r>
              <a:rPr lang="cs-CZ" dirty="0"/>
              <a:t>děti 1-8 let – dětské elektrody, pokud jsou k dispozici, pokud nejsou – standardní elektrody</a:t>
            </a:r>
          </a:p>
          <a:p>
            <a:pPr lvl="0"/>
            <a:r>
              <a:rPr lang="cs-CZ" dirty="0"/>
              <a:t>nad 8 let – standardní elektrody</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Reverzibilní příčiny</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xmlns="" val="3688503060"/>
              </p:ext>
            </p:extLst>
          </p:nvPr>
        </p:nvGraphicFramePr>
        <p:xfrm>
          <a:off x="457200" y="1600200"/>
          <a:ext cx="8229600" cy="1483360"/>
        </p:xfrm>
        <a:graphic>
          <a:graphicData uri="http://schemas.openxmlformats.org/drawingml/2006/table">
            <a:tbl>
              <a:tblPr firstRow="1" bandRow="1">
                <a:tableStyleId>{69CF1AB2-1976-4502-BF36-3FF5EA218861}</a:tableStyleId>
              </a:tblPr>
              <a:tblGrid>
                <a:gridCol w="1018067">
                  <a:extLst>
                    <a:ext uri="{9D8B030D-6E8A-4147-A177-3AD203B41FA5}">
                      <a16:colId xmlns:a16="http://schemas.microsoft.com/office/drawing/2014/main" xmlns="" val="20000"/>
                    </a:ext>
                  </a:extLst>
                </a:gridCol>
                <a:gridCol w="3096733">
                  <a:extLst>
                    <a:ext uri="{9D8B030D-6E8A-4147-A177-3AD203B41FA5}">
                      <a16:colId xmlns:a16="http://schemas.microsoft.com/office/drawing/2014/main" xmlns="" val="20001"/>
                    </a:ext>
                  </a:extLst>
                </a:gridCol>
                <a:gridCol w="978195">
                  <a:extLst>
                    <a:ext uri="{9D8B030D-6E8A-4147-A177-3AD203B41FA5}">
                      <a16:colId xmlns:a16="http://schemas.microsoft.com/office/drawing/2014/main" xmlns="" val="20002"/>
                    </a:ext>
                  </a:extLst>
                </a:gridCol>
                <a:gridCol w="3136605">
                  <a:extLst>
                    <a:ext uri="{9D8B030D-6E8A-4147-A177-3AD203B41FA5}">
                      <a16:colId xmlns:a16="http://schemas.microsoft.com/office/drawing/2014/main" xmlns="" val="20003"/>
                    </a:ext>
                  </a:extLst>
                </a:gridCol>
              </a:tblGrid>
              <a:tr h="370840">
                <a:tc rowSpan="4">
                  <a:txBody>
                    <a:bodyPr/>
                    <a:lstStyle/>
                    <a:p>
                      <a:pPr algn="ctr"/>
                      <a:r>
                        <a:rPr lang="cs-CZ" dirty="0"/>
                        <a:t>4H</a:t>
                      </a:r>
                    </a:p>
                  </a:txBody>
                  <a:tcPr marL="68580" marR="68580"/>
                </a:tc>
                <a:tc>
                  <a:txBody>
                    <a:bodyPr/>
                    <a:lstStyle/>
                    <a:p>
                      <a:pPr algn="l"/>
                      <a:r>
                        <a:rPr lang="cs-CZ" dirty="0"/>
                        <a:t>Hypoxie</a:t>
                      </a:r>
                    </a:p>
                  </a:txBody>
                  <a:tcPr marL="68580" marR="68580"/>
                </a:tc>
                <a:tc rowSpan="4">
                  <a:txBody>
                    <a:bodyPr/>
                    <a:lstStyle/>
                    <a:p>
                      <a:pPr algn="ctr"/>
                      <a:r>
                        <a:rPr lang="cs-CZ" dirty="0"/>
                        <a:t>4T</a:t>
                      </a:r>
                    </a:p>
                  </a:txBody>
                  <a:tcPr marL="68580" marR="68580"/>
                </a:tc>
                <a:tc>
                  <a:txBody>
                    <a:bodyPr/>
                    <a:lstStyle/>
                    <a:p>
                      <a:r>
                        <a:rPr lang="cs-CZ" dirty="0"/>
                        <a:t>Tenzní pneumotorax</a:t>
                      </a:r>
                    </a:p>
                  </a:txBody>
                  <a:tcPr marL="68580" marR="68580"/>
                </a:tc>
                <a:extLst>
                  <a:ext uri="{0D108BD9-81ED-4DB2-BD59-A6C34878D82A}">
                    <a16:rowId xmlns:a16="http://schemas.microsoft.com/office/drawing/2014/main" xmlns="" val="10000"/>
                  </a:ext>
                </a:extLst>
              </a:tr>
              <a:tr h="370840">
                <a:tc vMerge="1">
                  <a:txBody>
                    <a:bodyPr/>
                    <a:lstStyle/>
                    <a:p>
                      <a:endParaRPr lang="cs-CZ" dirty="0"/>
                    </a:p>
                  </a:txBody>
                  <a:tcPr/>
                </a:tc>
                <a:tc>
                  <a:txBody>
                    <a:bodyPr/>
                    <a:lstStyle/>
                    <a:p>
                      <a:r>
                        <a:rPr lang="cs-CZ" dirty="0" err="1"/>
                        <a:t>Hypovolémie</a:t>
                      </a:r>
                      <a:endParaRPr lang="cs-CZ" dirty="0"/>
                    </a:p>
                  </a:txBody>
                  <a:tcPr marL="68580" marR="68580"/>
                </a:tc>
                <a:tc vMerge="1">
                  <a:txBody>
                    <a:bodyPr/>
                    <a:lstStyle/>
                    <a:p>
                      <a:endParaRPr lang="cs-CZ" dirty="0"/>
                    </a:p>
                  </a:txBody>
                  <a:tcPr/>
                </a:tc>
                <a:tc>
                  <a:txBody>
                    <a:bodyPr/>
                    <a:lstStyle/>
                    <a:p>
                      <a:r>
                        <a:rPr lang="cs-CZ" dirty="0"/>
                        <a:t>Toxiny</a:t>
                      </a:r>
                    </a:p>
                  </a:txBody>
                  <a:tcPr marL="68580" marR="68580"/>
                </a:tc>
                <a:extLst>
                  <a:ext uri="{0D108BD9-81ED-4DB2-BD59-A6C34878D82A}">
                    <a16:rowId xmlns:a16="http://schemas.microsoft.com/office/drawing/2014/main" xmlns="" val="10001"/>
                  </a:ext>
                </a:extLst>
              </a:tr>
              <a:tr h="370840">
                <a:tc vMerge="1">
                  <a:txBody>
                    <a:bodyPr/>
                    <a:lstStyle/>
                    <a:p>
                      <a:endParaRPr lang="cs-CZ" dirty="0"/>
                    </a:p>
                  </a:txBody>
                  <a:tcPr/>
                </a:tc>
                <a:tc>
                  <a:txBody>
                    <a:bodyPr/>
                    <a:lstStyle/>
                    <a:p>
                      <a:r>
                        <a:rPr lang="cs-CZ" dirty="0"/>
                        <a:t>Hyper/</a:t>
                      </a:r>
                      <a:r>
                        <a:rPr lang="cs-CZ" dirty="0" err="1"/>
                        <a:t>hypokalemie</a:t>
                      </a:r>
                      <a:endParaRPr lang="cs-CZ" dirty="0"/>
                    </a:p>
                  </a:txBody>
                  <a:tcPr marL="68580" marR="68580"/>
                </a:tc>
                <a:tc vMerge="1">
                  <a:txBody>
                    <a:bodyPr/>
                    <a:lstStyle/>
                    <a:p>
                      <a:endParaRPr lang="cs-CZ" dirty="0"/>
                    </a:p>
                  </a:txBody>
                  <a:tcPr/>
                </a:tc>
                <a:tc>
                  <a:txBody>
                    <a:bodyPr/>
                    <a:lstStyle/>
                    <a:p>
                      <a:r>
                        <a:rPr lang="cs-CZ" dirty="0"/>
                        <a:t>Tamponáda</a:t>
                      </a:r>
                      <a:r>
                        <a:rPr lang="cs-CZ" baseline="0" dirty="0"/>
                        <a:t> srdeční</a:t>
                      </a:r>
                      <a:endParaRPr lang="cs-CZ" dirty="0"/>
                    </a:p>
                  </a:txBody>
                  <a:tcPr marL="68580" marR="68580"/>
                </a:tc>
                <a:extLst>
                  <a:ext uri="{0D108BD9-81ED-4DB2-BD59-A6C34878D82A}">
                    <a16:rowId xmlns:a16="http://schemas.microsoft.com/office/drawing/2014/main" xmlns="" val="10002"/>
                  </a:ext>
                </a:extLst>
              </a:tr>
              <a:tr h="370840">
                <a:tc vMerge="1">
                  <a:txBody>
                    <a:bodyPr/>
                    <a:lstStyle/>
                    <a:p>
                      <a:endParaRPr lang="cs-CZ" dirty="0"/>
                    </a:p>
                  </a:txBody>
                  <a:tcPr/>
                </a:tc>
                <a:tc>
                  <a:txBody>
                    <a:bodyPr/>
                    <a:lstStyle/>
                    <a:p>
                      <a:r>
                        <a:rPr lang="cs-CZ" dirty="0"/>
                        <a:t>Hypotermie</a:t>
                      </a:r>
                    </a:p>
                  </a:txBody>
                  <a:tcPr marL="68580" marR="68580"/>
                </a:tc>
                <a:tc vMerge="1">
                  <a:txBody>
                    <a:bodyPr/>
                    <a:lstStyle/>
                    <a:p>
                      <a:endParaRPr lang="cs-CZ" dirty="0"/>
                    </a:p>
                  </a:txBody>
                  <a:tcPr/>
                </a:tc>
                <a:tc>
                  <a:txBody>
                    <a:bodyPr/>
                    <a:lstStyle/>
                    <a:p>
                      <a:r>
                        <a:rPr lang="cs-CZ" dirty="0"/>
                        <a:t>Trombóza (koronární/plicní)</a:t>
                      </a:r>
                    </a:p>
                  </a:txBody>
                  <a:tcPr marL="68580" marR="68580"/>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533FF87-128C-A8A5-0D2A-FFDBC31AE2D7}"/>
              </a:ext>
            </a:extLst>
          </p:cNvPr>
          <p:cNvSpPr>
            <a:spLocks noGrp="1"/>
          </p:cNvSpPr>
          <p:nvPr>
            <p:ph type="title"/>
          </p:nvPr>
        </p:nvSpPr>
        <p:spPr/>
        <p:txBody>
          <a:bodyPr/>
          <a:lstStyle/>
          <a:p>
            <a:r>
              <a:rPr lang="cs-CZ" dirty="0"/>
              <a:t>Rozdělení dětského věku</a:t>
            </a:r>
          </a:p>
        </p:txBody>
      </p:sp>
      <p:sp>
        <p:nvSpPr>
          <p:cNvPr id="3" name="Zástupný obsah 2">
            <a:extLst>
              <a:ext uri="{FF2B5EF4-FFF2-40B4-BE49-F238E27FC236}">
                <a16:creationId xmlns:a16="http://schemas.microsoft.com/office/drawing/2014/main" xmlns="" id="{0ACE0B6A-276B-E679-EDF7-7C724325FCC4}"/>
              </a:ext>
            </a:extLst>
          </p:cNvPr>
          <p:cNvSpPr>
            <a:spLocks noGrp="1"/>
          </p:cNvSpPr>
          <p:nvPr>
            <p:ph idx="1"/>
          </p:nvPr>
        </p:nvSpPr>
        <p:spPr/>
        <p:txBody>
          <a:bodyPr/>
          <a:lstStyle/>
          <a:p>
            <a:r>
              <a:rPr lang="cs-CZ" dirty="0"/>
              <a:t>Prenatální období</a:t>
            </a:r>
          </a:p>
          <a:p>
            <a:r>
              <a:rPr lang="cs-CZ" dirty="0"/>
              <a:t>Novorozenecké období</a:t>
            </a:r>
          </a:p>
          <a:p>
            <a:r>
              <a:rPr lang="cs-CZ" dirty="0"/>
              <a:t>Kojenecké období</a:t>
            </a:r>
          </a:p>
          <a:p>
            <a:r>
              <a:rPr lang="cs-CZ" dirty="0"/>
              <a:t>Batolecí období</a:t>
            </a:r>
          </a:p>
          <a:p>
            <a:r>
              <a:rPr lang="cs-CZ" dirty="0"/>
              <a:t>Předškolní věk</a:t>
            </a:r>
          </a:p>
          <a:p>
            <a:r>
              <a:rPr lang="cs-CZ" dirty="0"/>
              <a:t>Školní věk</a:t>
            </a:r>
          </a:p>
          <a:p>
            <a:r>
              <a:rPr lang="cs-CZ" dirty="0"/>
              <a:t>Adolescence</a:t>
            </a:r>
          </a:p>
        </p:txBody>
      </p:sp>
    </p:spTree>
    <p:extLst>
      <p:ext uri="{BB962C8B-B14F-4D97-AF65-F5344CB8AC3E}">
        <p14:creationId xmlns:p14="http://schemas.microsoft.com/office/powerpoint/2010/main" xmlns="" val="365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Přerušení resuscitace</a:t>
            </a:r>
          </a:p>
        </p:txBody>
      </p:sp>
      <p:sp>
        <p:nvSpPr>
          <p:cNvPr id="3" name="Zástupný symbol pro obsah 2"/>
          <p:cNvSpPr>
            <a:spLocks noGrp="1"/>
          </p:cNvSpPr>
          <p:nvPr>
            <p:ph idx="1"/>
          </p:nvPr>
        </p:nvSpPr>
        <p:spPr/>
        <p:txBody>
          <a:bodyPr>
            <a:normAutofit/>
          </a:bodyPr>
          <a:lstStyle/>
          <a:p>
            <a:pPr lvl="0"/>
            <a:r>
              <a:rPr lang="cs-CZ" dirty="0"/>
              <a:t>dítě začne jevit známky života</a:t>
            </a:r>
          </a:p>
          <a:p>
            <a:pPr lvl="0"/>
            <a:r>
              <a:rPr lang="cs-CZ" dirty="0"/>
              <a:t>dorazí další zdravotnický personál, </a:t>
            </a:r>
            <a:r>
              <a:rPr lang="cs-CZ" dirty="0" err="1"/>
              <a:t>kt</a:t>
            </a:r>
            <a:r>
              <a:rPr lang="cs-CZ" dirty="0"/>
              <a:t>. resuscitaci převezme</a:t>
            </a:r>
          </a:p>
          <a:p>
            <a:pPr lvl="0"/>
            <a:r>
              <a:rPr lang="cs-CZ" dirty="0"/>
              <a:t>vyčerpání zachránce</a:t>
            </a:r>
          </a:p>
          <a:p>
            <a:pPr>
              <a:buNone/>
            </a:pPr>
            <a:endParaRPr lang="cs-CZ" b="1"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77"/>
            <a:ext cx="8229600" cy="801127"/>
          </a:xfrm>
        </p:spPr>
        <p:txBody>
          <a:bodyPr>
            <a:normAutofit/>
          </a:bodyPr>
          <a:lstStyle/>
          <a:p>
            <a:r>
              <a:rPr lang="cs-CZ" sz="2800" dirty="0"/>
              <a:t>ABCDE</a:t>
            </a:r>
          </a:p>
        </p:txBody>
      </p:sp>
      <p:graphicFrame>
        <p:nvGraphicFramePr>
          <p:cNvPr id="4" name="Zástupný symbol pro obsah 3"/>
          <p:cNvGraphicFramePr>
            <a:graphicFrameLocks noGrp="1"/>
          </p:cNvGraphicFramePr>
          <p:nvPr>
            <p:ph idx="1"/>
          </p:nvPr>
        </p:nvGraphicFramePr>
        <p:xfrm>
          <a:off x="1422028" y="927852"/>
          <a:ext cx="6299946" cy="5651999"/>
        </p:xfrm>
        <a:graphic>
          <a:graphicData uri="http://schemas.openxmlformats.org/drawingml/2006/table">
            <a:tbl>
              <a:tblPr firstRow="1" bandRow="1">
                <a:tableStyleId>{5C22544A-7EE6-4342-B048-85BDC9FD1C3A}</a:tableStyleId>
              </a:tblPr>
              <a:tblGrid>
                <a:gridCol w="1494600">
                  <a:extLst>
                    <a:ext uri="{9D8B030D-6E8A-4147-A177-3AD203B41FA5}">
                      <a16:colId xmlns:a16="http://schemas.microsoft.com/office/drawing/2014/main" xmlns="" val="20000"/>
                    </a:ext>
                  </a:extLst>
                </a:gridCol>
                <a:gridCol w="1655372">
                  <a:extLst>
                    <a:ext uri="{9D8B030D-6E8A-4147-A177-3AD203B41FA5}">
                      <a16:colId xmlns:a16="http://schemas.microsoft.com/office/drawing/2014/main" xmlns="" val="20001"/>
                    </a:ext>
                  </a:extLst>
                </a:gridCol>
                <a:gridCol w="1574987">
                  <a:extLst>
                    <a:ext uri="{9D8B030D-6E8A-4147-A177-3AD203B41FA5}">
                      <a16:colId xmlns:a16="http://schemas.microsoft.com/office/drawing/2014/main" xmlns="" val="20002"/>
                    </a:ext>
                  </a:extLst>
                </a:gridCol>
                <a:gridCol w="1574987">
                  <a:extLst>
                    <a:ext uri="{9D8B030D-6E8A-4147-A177-3AD203B41FA5}">
                      <a16:colId xmlns:a16="http://schemas.microsoft.com/office/drawing/2014/main" xmlns="" val="20003"/>
                    </a:ext>
                  </a:extLst>
                </a:gridCol>
              </a:tblGrid>
              <a:tr h="202811">
                <a:tc>
                  <a:txBody>
                    <a:bodyPr/>
                    <a:lstStyle/>
                    <a:p>
                      <a:endParaRPr lang="cs-CZ" sz="1000" dirty="0"/>
                    </a:p>
                  </a:txBody>
                  <a:tcPr marL="34541" marR="34541" marT="23029" marB="23029"/>
                </a:tc>
                <a:tc>
                  <a:txBody>
                    <a:bodyPr/>
                    <a:lstStyle/>
                    <a:p>
                      <a:r>
                        <a:rPr lang="cs-CZ" sz="1000" dirty="0"/>
                        <a:t>Vyšetření</a:t>
                      </a:r>
                    </a:p>
                  </a:txBody>
                  <a:tcPr marL="34541" marR="34541" marT="23029" marB="23029"/>
                </a:tc>
                <a:tc>
                  <a:txBody>
                    <a:bodyPr/>
                    <a:lstStyle/>
                    <a:p>
                      <a:r>
                        <a:rPr lang="cs-CZ" sz="1000" dirty="0"/>
                        <a:t>Intervence</a:t>
                      </a:r>
                    </a:p>
                  </a:txBody>
                  <a:tcPr marL="34541" marR="34541" marT="23029" marB="23029"/>
                </a:tc>
                <a:tc>
                  <a:txBody>
                    <a:bodyPr/>
                    <a:lstStyle/>
                    <a:p>
                      <a:r>
                        <a:rPr lang="cs-CZ" sz="1000" dirty="0"/>
                        <a:t>Cíl</a:t>
                      </a:r>
                    </a:p>
                  </a:txBody>
                  <a:tcPr marL="34541" marR="34541" marT="23029" marB="23029"/>
                </a:tc>
                <a:extLst>
                  <a:ext uri="{0D108BD9-81ED-4DB2-BD59-A6C34878D82A}">
                    <a16:rowId xmlns:a16="http://schemas.microsoft.com/office/drawing/2014/main" xmlns="" val="10000"/>
                  </a:ext>
                </a:extLst>
              </a:tr>
              <a:tr h="516317">
                <a:tc>
                  <a:txBody>
                    <a:bodyPr/>
                    <a:lstStyle/>
                    <a:p>
                      <a:r>
                        <a:rPr lang="cs-CZ" sz="1000" dirty="0" err="1"/>
                        <a:t>Quick</a:t>
                      </a:r>
                      <a:r>
                        <a:rPr lang="cs-CZ" sz="1000" dirty="0"/>
                        <a:t> Look </a:t>
                      </a:r>
                    </a:p>
                    <a:p>
                      <a:r>
                        <a:rPr lang="cs-CZ" sz="1000" dirty="0"/>
                        <a:t>(BBB)</a:t>
                      </a:r>
                    </a:p>
                  </a:txBody>
                  <a:tcPr marL="34541" marR="34541" marT="23029" marB="23029"/>
                </a:tc>
                <a:tc>
                  <a:txBody>
                    <a:bodyPr/>
                    <a:lstStyle/>
                    <a:p>
                      <a:r>
                        <a:rPr lang="cs-CZ" sz="1000" dirty="0"/>
                        <a:t>Chování (</a:t>
                      </a:r>
                      <a:r>
                        <a:rPr lang="cs-CZ" sz="1000" dirty="0" err="1"/>
                        <a:t>Behaviour</a:t>
                      </a:r>
                      <a:r>
                        <a:rPr lang="cs-CZ" sz="1000" dirty="0"/>
                        <a:t>)</a:t>
                      </a:r>
                    </a:p>
                    <a:p>
                      <a:r>
                        <a:rPr lang="cs-CZ" sz="1000" dirty="0"/>
                        <a:t>Dýchání</a:t>
                      </a:r>
                      <a:r>
                        <a:rPr lang="cs-CZ" sz="1000" baseline="0" dirty="0"/>
                        <a:t> (</a:t>
                      </a:r>
                      <a:r>
                        <a:rPr lang="cs-CZ" sz="1000" baseline="0" dirty="0" err="1"/>
                        <a:t>Breathing</a:t>
                      </a:r>
                      <a:r>
                        <a:rPr lang="cs-CZ" sz="1000" baseline="0" dirty="0"/>
                        <a:t>)</a:t>
                      </a:r>
                    </a:p>
                    <a:p>
                      <a:r>
                        <a:rPr lang="cs-CZ" sz="1000" baseline="0" dirty="0"/>
                        <a:t>Barva (Body </a:t>
                      </a:r>
                      <a:r>
                        <a:rPr lang="cs-CZ" sz="1000" baseline="0" dirty="0" err="1"/>
                        <a:t>colour</a:t>
                      </a:r>
                      <a:r>
                        <a:rPr lang="cs-CZ" sz="1000" baseline="0" dirty="0"/>
                        <a:t>)</a:t>
                      </a:r>
                      <a:endParaRPr lang="cs-CZ" sz="1000" dirty="0"/>
                    </a:p>
                  </a:txBody>
                  <a:tcPr marL="34541" marR="34541" marT="23029" marB="23029"/>
                </a:tc>
                <a:tc>
                  <a:txBody>
                    <a:bodyPr/>
                    <a:lstStyle/>
                    <a:p>
                      <a:pPr algn="ctr"/>
                      <a:r>
                        <a:rPr lang="cs-CZ" sz="1000" dirty="0"/>
                        <a:t>-</a:t>
                      </a:r>
                    </a:p>
                  </a:txBody>
                  <a:tcPr marL="34541" marR="34541" marT="23029" marB="23029"/>
                </a:tc>
                <a:tc>
                  <a:txBody>
                    <a:bodyPr/>
                    <a:lstStyle/>
                    <a:p>
                      <a:r>
                        <a:rPr lang="cs-CZ" sz="1000" dirty="0"/>
                        <a:t>Zhodnocení</a:t>
                      </a:r>
                      <a:r>
                        <a:rPr lang="cs-CZ" sz="1000" baseline="0" dirty="0"/>
                        <a:t> rizika – pokud je riziko, pokračujeme níže</a:t>
                      </a:r>
                      <a:endParaRPr lang="cs-CZ" sz="1000" dirty="0"/>
                    </a:p>
                  </a:txBody>
                  <a:tcPr marL="34541" marR="34541" marT="23029" marB="23029"/>
                </a:tc>
                <a:extLst>
                  <a:ext uri="{0D108BD9-81ED-4DB2-BD59-A6C34878D82A}">
                    <a16:rowId xmlns:a16="http://schemas.microsoft.com/office/drawing/2014/main" xmlns="" val="10001"/>
                  </a:ext>
                </a:extLst>
              </a:tr>
              <a:tr h="673069">
                <a:tc>
                  <a:txBody>
                    <a:bodyPr/>
                    <a:lstStyle/>
                    <a:p>
                      <a:r>
                        <a:rPr lang="cs-CZ" sz="1000" dirty="0"/>
                        <a:t>A – </a:t>
                      </a:r>
                      <a:r>
                        <a:rPr lang="cs-CZ" sz="1000" dirty="0" err="1"/>
                        <a:t>Airway</a:t>
                      </a:r>
                      <a:r>
                        <a:rPr lang="cs-CZ" sz="1000" dirty="0"/>
                        <a:t> - Dýchací cesty</a:t>
                      </a:r>
                    </a:p>
                  </a:txBody>
                  <a:tcPr marL="34541" marR="34541" marT="23029" marB="23029"/>
                </a:tc>
                <a:tc>
                  <a:txBody>
                    <a:bodyPr/>
                    <a:lstStyle/>
                    <a:p>
                      <a:r>
                        <a:rPr lang="cs-CZ" sz="1000" dirty="0"/>
                        <a:t>Look-listen-</a:t>
                      </a:r>
                      <a:r>
                        <a:rPr lang="cs-CZ" sz="1000" dirty="0" err="1"/>
                        <a:t>feel</a:t>
                      </a:r>
                      <a:endParaRPr lang="cs-CZ" sz="1000" dirty="0"/>
                    </a:p>
                    <a:p>
                      <a:r>
                        <a:rPr lang="cs-CZ" sz="1000" dirty="0"/>
                        <a:t>Volné?</a:t>
                      </a:r>
                    </a:p>
                    <a:p>
                      <a:r>
                        <a:rPr lang="cs-CZ" sz="1000" dirty="0"/>
                        <a:t>Riziko</a:t>
                      </a:r>
                      <a:r>
                        <a:rPr lang="cs-CZ" sz="1000" baseline="0" dirty="0"/>
                        <a:t> obstrukce?</a:t>
                      </a:r>
                    </a:p>
                    <a:p>
                      <a:r>
                        <a:rPr lang="cs-CZ" sz="1000" baseline="0" dirty="0"/>
                        <a:t>Obstrukce?</a:t>
                      </a:r>
                      <a:endParaRPr lang="cs-CZ" sz="1000" dirty="0"/>
                    </a:p>
                  </a:txBody>
                  <a:tcPr marL="34541" marR="34541" marT="23029" marB="23029"/>
                </a:tc>
                <a:tc>
                  <a:txBody>
                    <a:bodyPr/>
                    <a:lstStyle/>
                    <a:p>
                      <a:r>
                        <a:rPr lang="cs-CZ" sz="1000" dirty="0"/>
                        <a:t>Zprůchodnění</a:t>
                      </a:r>
                    </a:p>
                    <a:p>
                      <a:r>
                        <a:rPr lang="cs-CZ" sz="1000" dirty="0"/>
                        <a:t>Odsátí</a:t>
                      </a:r>
                    </a:p>
                    <a:p>
                      <a:r>
                        <a:rPr lang="cs-CZ" sz="1000" dirty="0"/>
                        <a:t>Zajištění</a:t>
                      </a:r>
                      <a:r>
                        <a:rPr lang="cs-CZ" sz="1000" baseline="0" dirty="0"/>
                        <a:t> DC</a:t>
                      </a:r>
                    </a:p>
                    <a:p>
                      <a:r>
                        <a:rPr lang="cs-CZ" sz="1000" baseline="0" dirty="0"/>
                        <a:t>O2</a:t>
                      </a:r>
                      <a:endParaRPr lang="cs-CZ" sz="1000" dirty="0"/>
                    </a:p>
                  </a:txBody>
                  <a:tcPr marL="34541" marR="34541" marT="23029" marB="23029"/>
                </a:tc>
                <a:tc>
                  <a:txBody>
                    <a:bodyPr/>
                    <a:lstStyle/>
                    <a:p>
                      <a:r>
                        <a:rPr lang="cs-CZ" sz="1000" dirty="0"/>
                        <a:t>Průchodné dýchací cesty</a:t>
                      </a:r>
                    </a:p>
                  </a:txBody>
                  <a:tcPr marL="34541" marR="34541" marT="23029" marB="23029"/>
                </a:tc>
                <a:extLst>
                  <a:ext uri="{0D108BD9-81ED-4DB2-BD59-A6C34878D82A}">
                    <a16:rowId xmlns:a16="http://schemas.microsoft.com/office/drawing/2014/main" xmlns="" val="10002"/>
                  </a:ext>
                </a:extLst>
              </a:tr>
              <a:tr h="986574">
                <a:tc>
                  <a:txBody>
                    <a:bodyPr/>
                    <a:lstStyle/>
                    <a:p>
                      <a:r>
                        <a:rPr lang="cs-CZ" sz="1000" dirty="0"/>
                        <a:t>B – </a:t>
                      </a:r>
                      <a:r>
                        <a:rPr lang="cs-CZ" sz="1000" dirty="0" err="1"/>
                        <a:t>Breathing</a:t>
                      </a:r>
                      <a:r>
                        <a:rPr lang="cs-CZ" sz="1000" dirty="0"/>
                        <a:t> –Dýchání</a:t>
                      </a:r>
                    </a:p>
                  </a:txBody>
                  <a:tcPr marL="34541" marR="34541" marT="23029" marB="23029"/>
                </a:tc>
                <a:tc>
                  <a:txBody>
                    <a:bodyPr/>
                    <a:lstStyle/>
                    <a:p>
                      <a:r>
                        <a:rPr lang="cs-CZ" sz="1000" dirty="0"/>
                        <a:t>Dechová frekvence</a:t>
                      </a:r>
                    </a:p>
                    <a:p>
                      <a:r>
                        <a:rPr lang="cs-CZ" sz="1000" dirty="0"/>
                        <a:t>Dechové objemy</a:t>
                      </a:r>
                    </a:p>
                    <a:p>
                      <a:r>
                        <a:rPr lang="cs-CZ" sz="1000" dirty="0"/>
                        <a:t>Dechová práce</a:t>
                      </a:r>
                    </a:p>
                    <a:p>
                      <a:r>
                        <a:rPr lang="cs-CZ" sz="1000" dirty="0" err="1"/>
                        <a:t>Oxygenace</a:t>
                      </a:r>
                      <a:endParaRPr lang="cs-CZ" sz="1000" dirty="0"/>
                    </a:p>
                    <a:p>
                      <a:r>
                        <a:rPr lang="cs-CZ" sz="1000" dirty="0"/>
                        <a:t>SpO2, EtCO2</a:t>
                      </a:r>
                    </a:p>
                  </a:txBody>
                  <a:tcPr marL="34541" marR="34541" marT="23029" marB="23029"/>
                </a:tc>
                <a:tc>
                  <a:txBody>
                    <a:bodyPr/>
                    <a:lstStyle/>
                    <a:p>
                      <a:r>
                        <a:rPr lang="cs-CZ" sz="1000" dirty="0"/>
                        <a:t>O2</a:t>
                      </a:r>
                    </a:p>
                    <a:p>
                      <a:r>
                        <a:rPr lang="cs-CZ" sz="1000" dirty="0"/>
                        <a:t>Terapie tenzního</a:t>
                      </a:r>
                      <a:r>
                        <a:rPr lang="cs-CZ" sz="1000" baseline="0" dirty="0"/>
                        <a:t> pneumotoraxu</a:t>
                      </a:r>
                    </a:p>
                    <a:p>
                      <a:r>
                        <a:rPr lang="cs-CZ" sz="1000" baseline="0" dirty="0"/>
                        <a:t>Ventilace</a:t>
                      </a:r>
                    </a:p>
                    <a:p>
                      <a:r>
                        <a:rPr lang="cs-CZ" sz="1000" baseline="0" dirty="0"/>
                        <a:t>Inhalační terapie</a:t>
                      </a:r>
                    </a:p>
                    <a:p>
                      <a:endParaRPr lang="cs-CZ" sz="1000" dirty="0"/>
                    </a:p>
                  </a:txBody>
                  <a:tcPr marL="34541" marR="34541" marT="23029" marB="23029"/>
                </a:tc>
                <a:tc>
                  <a:txBody>
                    <a:bodyPr/>
                    <a:lstStyle/>
                    <a:p>
                      <a:r>
                        <a:rPr lang="cs-CZ" sz="1000" dirty="0"/>
                        <a:t>Dostatečná ventilace a </a:t>
                      </a:r>
                      <a:r>
                        <a:rPr lang="cs-CZ" sz="1000" dirty="0" err="1"/>
                        <a:t>oxygenace</a:t>
                      </a:r>
                      <a:endParaRPr lang="cs-CZ" sz="1000" dirty="0"/>
                    </a:p>
                  </a:txBody>
                  <a:tcPr marL="34541" marR="34541" marT="23029" marB="23029"/>
                </a:tc>
                <a:extLst>
                  <a:ext uri="{0D108BD9-81ED-4DB2-BD59-A6C34878D82A}">
                    <a16:rowId xmlns:a16="http://schemas.microsoft.com/office/drawing/2014/main" xmlns="" val="10003"/>
                  </a:ext>
                </a:extLst>
              </a:tr>
              <a:tr h="986574">
                <a:tc>
                  <a:txBody>
                    <a:bodyPr/>
                    <a:lstStyle/>
                    <a:p>
                      <a:r>
                        <a:rPr lang="cs-CZ" sz="1000" dirty="0"/>
                        <a:t>C</a:t>
                      </a:r>
                      <a:r>
                        <a:rPr lang="cs-CZ" sz="1000" baseline="0" dirty="0"/>
                        <a:t> – </a:t>
                      </a:r>
                      <a:r>
                        <a:rPr lang="cs-CZ" sz="1000" baseline="0" dirty="0" err="1"/>
                        <a:t>Circulation</a:t>
                      </a:r>
                      <a:r>
                        <a:rPr lang="cs-CZ" sz="1000" baseline="0" dirty="0"/>
                        <a:t> – Oběh</a:t>
                      </a:r>
                      <a:endParaRPr lang="cs-CZ" sz="1000" dirty="0"/>
                    </a:p>
                  </a:txBody>
                  <a:tcPr marL="34541" marR="34541" marT="23029" marB="23029"/>
                </a:tc>
                <a:tc>
                  <a:txBody>
                    <a:bodyPr/>
                    <a:lstStyle/>
                    <a:p>
                      <a:r>
                        <a:rPr lang="cs-CZ" sz="1000" dirty="0"/>
                        <a:t>Tepová frekvence</a:t>
                      </a:r>
                    </a:p>
                    <a:p>
                      <a:r>
                        <a:rPr lang="cs-CZ" sz="1000" dirty="0"/>
                        <a:t>Kvalita pulzace</a:t>
                      </a:r>
                    </a:p>
                    <a:p>
                      <a:r>
                        <a:rPr lang="cs-CZ" sz="1000" dirty="0"/>
                        <a:t>Kapilární návrat</a:t>
                      </a:r>
                    </a:p>
                    <a:p>
                      <a:r>
                        <a:rPr lang="cs-CZ" sz="1000" dirty="0"/>
                        <a:t>Krevní tlak</a:t>
                      </a:r>
                    </a:p>
                    <a:p>
                      <a:r>
                        <a:rPr lang="cs-CZ" sz="1000" dirty="0" err="1"/>
                        <a:t>Preload</a:t>
                      </a:r>
                      <a:r>
                        <a:rPr lang="cs-CZ" sz="1000" dirty="0"/>
                        <a:t> </a:t>
                      </a:r>
                    </a:p>
                    <a:p>
                      <a:r>
                        <a:rPr lang="cs-CZ" sz="1000" dirty="0"/>
                        <a:t>EKG, USG</a:t>
                      </a:r>
                    </a:p>
                  </a:txBody>
                  <a:tcPr marL="34541" marR="34541" marT="23029" marB="23029"/>
                </a:tc>
                <a:tc>
                  <a:txBody>
                    <a:bodyPr/>
                    <a:lstStyle/>
                    <a:p>
                      <a:r>
                        <a:rPr lang="cs-CZ" sz="1000" dirty="0"/>
                        <a:t>i.v./i.o.</a:t>
                      </a:r>
                      <a:r>
                        <a:rPr lang="cs-CZ" sz="1000" baseline="0" dirty="0"/>
                        <a:t> vstup (+ ostatní odběry)</a:t>
                      </a:r>
                    </a:p>
                    <a:p>
                      <a:r>
                        <a:rPr lang="cs-CZ" sz="1000" baseline="0" dirty="0"/>
                        <a:t>Tekutiny</a:t>
                      </a:r>
                    </a:p>
                    <a:p>
                      <a:r>
                        <a:rPr lang="cs-CZ" sz="1000" baseline="0" dirty="0"/>
                        <a:t>Léky</a:t>
                      </a:r>
                    </a:p>
                    <a:p>
                      <a:r>
                        <a:rPr lang="cs-CZ" sz="1000" baseline="0" dirty="0" err="1"/>
                        <a:t>Transfúzní</a:t>
                      </a:r>
                      <a:r>
                        <a:rPr lang="cs-CZ" sz="1000" baseline="0" dirty="0"/>
                        <a:t> přípravky</a:t>
                      </a:r>
                    </a:p>
                    <a:p>
                      <a:r>
                        <a:rPr lang="cs-CZ" sz="1000" baseline="0" dirty="0" err="1"/>
                        <a:t>Kardioverze</a:t>
                      </a:r>
                      <a:endParaRPr lang="cs-CZ" sz="1000" dirty="0"/>
                    </a:p>
                  </a:txBody>
                  <a:tcPr marL="34541" marR="34541" marT="23029" marB="23029"/>
                </a:tc>
                <a:tc>
                  <a:txBody>
                    <a:bodyPr/>
                    <a:lstStyle/>
                    <a:p>
                      <a:r>
                        <a:rPr lang="cs-CZ" sz="1000" dirty="0"/>
                        <a:t>Stabilizace</a:t>
                      </a:r>
                      <a:r>
                        <a:rPr lang="cs-CZ" sz="1000" baseline="0" dirty="0"/>
                        <a:t> oběhu</a:t>
                      </a:r>
                      <a:endParaRPr lang="cs-CZ" sz="1000" dirty="0"/>
                    </a:p>
                  </a:txBody>
                  <a:tcPr marL="34541" marR="34541" marT="23029" marB="23029"/>
                </a:tc>
                <a:extLst>
                  <a:ext uri="{0D108BD9-81ED-4DB2-BD59-A6C34878D82A}">
                    <a16:rowId xmlns:a16="http://schemas.microsoft.com/office/drawing/2014/main" xmlns="" val="10004"/>
                  </a:ext>
                </a:extLst>
              </a:tr>
              <a:tr h="829822">
                <a:tc>
                  <a:txBody>
                    <a:bodyPr/>
                    <a:lstStyle/>
                    <a:p>
                      <a:r>
                        <a:rPr lang="cs-CZ" sz="1000" dirty="0"/>
                        <a:t>D – </a:t>
                      </a:r>
                      <a:r>
                        <a:rPr lang="cs-CZ" sz="1000" dirty="0" err="1"/>
                        <a:t>Disability</a:t>
                      </a:r>
                      <a:r>
                        <a:rPr lang="cs-CZ" sz="1000" dirty="0"/>
                        <a:t> – </a:t>
                      </a:r>
                      <a:r>
                        <a:rPr lang="cs-CZ" sz="1000" dirty="0" err="1"/>
                        <a:t>Neurol.stav</a:t>
                      </a:r>
                      <a:endParaRPr lang="cs-CZ" sz="1000" dirty="0"/>
                    </a:p>
                  </a:txBody>
                  <a:tcPr marL="34541" marR="34541" marT="23029" marB="23029"/>
                </a:tc>
                <a:tc>
                  <a:txBody>
                    <a:bodyPr/>
                    <a:lstStyle/>
                    <a:p>
                      <a:r>
                        <a:rPr lang="cs-CZ" sz="1000" dirty="0"/>
                        <a:t>AVPU/</a:t>
                      </a:r>
                      <a:r>
                        <a:rPr lang="cs-CZ" sz="1000" dirty="0" err="1"/>
                        <a:t>pGCS</a:t>
                      </a:r>
                      <a:endParaRPr lang="cs-CZ" sz="1000" dirty="0"/>
                    </a:p>
                    <a:p>
                      <a:r>
                        <a:rPr lang="cs-CZ" sz="1000" dirty="0"/>
                        <a:t>Zornice</a:t>
                      </a:r>
                    </a:p>
                    <a:p>
                      <a:r>
                        <a:rPr lang="cs-CZ" sz="1000" dirty="0" err="1"/>
                        <a:t>Zákl.neurol.vyš</a:t>
                      </a:r>
                      <a:r>
                        <a:rPr lang="cs-CZ" sz="1000" dirty="0"/>
                        <a:t>.</a:t>
                      </a:r>
                    </a:p>
                    <a:p>
                      <a:r>
                        <a:rPr lang="cs-CZ" sz="1000" dirty="0"/>
                        <a:t>Glykémie</a:t>
                      </a:r>
                    </a:p>
                    <a:p>
                      <a:r>
                        <a:rPr lang="cs-CZ" sz="1000" dirty="0"/>
                        <a:t>Toxikologie</a:t>
                      </a:r>
                    </a:p>
                  </a:txBody>
                  <a:tcPr marL="34541" marR="34541" marT="23029" marB="23029"/>
                </a:tc>
                <a:tc>
                  <a:txBody>
                    <a:bodyPr/>
                    <a:lstStyle/>
                    <a:p>
                      <a:r>
                        <a:rPr lang="cs-CZ" sz="1000" dirty="0"/>
                        <a:t>Glukóza</a:t>
                      </a:r>
                    </a:p>
                    <a:p>
                      <a:r>
                        <a:rPr lang="cs-CZ" sz="1000" dirty="0" err="1"/>
                        <a:t>Antidota</a:t>
                      </a:r>
                      <a:endParaRPr lang="cs-CZ" sz="1000" dirty="0"/>
                    </a:p>
                    <a:p>
                      <a:r>
                        <a:rPr lang="cs-CZ" sz="1000" dirty="0" err="1"/>
                        <a:t>Neuroprotektivní</a:t>
                      </a:r>
                      <a:r>
                        <a:rPr lang="cs-CZ" sz="1000" dirty="0"/>
                        <a:t> péče</a:t>
                      </a:r>
                    </a:p>
                    <a:p>
                      <a:r>
                        <a:rPr lang="cs-CZ" sz="1000" dirty="0"/>
                        <a:t>Léčba křečí</a:t>
                      </a:r>
                    </a:p>
                  </a:txBody>
                  <a:tcPr marL="34541" marR="34541" marT="23029" marB="23029"/>
                </a:tc>
                <a:tc>
                  <a:txBody>
                    <a:bodyPr/>
                    <a:lstStyle/>
                    <a:p>
                      <a:r>
                        <a:rPr lang="cs-CZ" sz="1000" dirty="0"/>
                        <a:t>Zhodnocení a</a:t>
                      </a:r>
                      <a:r>
                        <a:rPr lang="cs-CZ" sz="1000" baseline="0" dirty="0"/>
                        <a:t> stabilizace neurologického stavu</a:t>
                      </a:r>
                      <a:endParaRPr lang="cs-CZ" sz="1000" dirty="0"/>
                    </a:p>
                  </a:txBody>
                  <a:tcPr marL="34541" marR="34541" marT="23029" marB="23029"/>
                </a:tc>
                <a:extLst>
                  <a:ext uri="{0D108BD9-81ED-4DB2-BD59-A6C34878D82A}">
                    <a16:rowId xmlns:a16="http://schemas.microsoft.com/office/drawing/2014/main" xmlns="" val="10005"/>
                  </a:ext>
                </a:extLst>
              </a:tr>
              <a:tr h="1456832">
                <a:tc>
                  <a:txBody>
                    <a:bodyPr/>
                    <a:lstStyle/>
                    <a:p>
                      <a:r>
                        <a:rPr lang="cs-CZ" sz="1000" dirty="0"/>
                        <a:t>E – </a:t>
                      </a:r>
                      <a:r>
                        <a:rPr lang="cs-CZ" sz="1000" dirty="0" err="1"/>
                        <a:t>Exposure</a:t>
                      </a:r>
                      <a:r>
                        <a:rPr lang="cs-CZ" sz="1000" dirty="0"/>
                        <a:t> – další vyšetření</a:t>
                      </a:r>
                      <a:r>
                        <a:rPr lang="cs-CZ" sz="1000" baseline="0" dirty="0"/>
                        <a:t> </a:t>
                      </a:r>
                      <a:endParaRPr lang="cs-CZ" sz="1000" dirty="0"/>
                    </a:p>
                  </a:txBody>
                  <a:tcPr marL="34541" marR="34541" marT="23029" marB="23029"/>
                </a:tc>
                <a:tc>
                  <a:txBody>
                    <a:bodyPr/>
                    <a:lstStyle/>
                    <a:p>
                      <a:r>
                        <a:rPr lang="cs-CZ" sz="1000" dirty="0"/>
                        <a:t>Vyšetření od</a:t>
                      </a:r>
                      <a:r>
                        <a:rPr lang="cs-CZ" sz="1000" baseline="0" dirty="0"/>
                        <a:t> hlavy k patě</a:t>
                      </a:r>
                    </a:p>
                    <a:p>
                      <a:r>
                        <a:rPr lang="cs-CZ" sz="1000" baseline="0" dirty="0"/>
                        <a:t>Teplota</a:t>
                      </a:r>
                    </a:p>
                    <a:p>
                      <a:r>
                        <a:rPr lang="cs-CZ" sz="1000" baseline="0" dirty="0"/>
                        <a:t>Poranění</a:t>
                      </a:r>
                    </a:p>
                    <a:p>
                      <a:r>
                        <a:rPr lang="cs-CZ" sz="1000" baseline="0" dirty="0"/>
                        <a:t>Otoky</a:t>
                      </a:r>
                    </a:p>
                    <a:p>
                      <a:r>
                        <a:rPr lang="cs-CZ" sz="1000" baseline="0" dirty="0"/>
                        <a:t>Jizvy</a:t>
                      </a:r>
                    </a:p>
                    <a:p>
                      <a:r>
                        <a:rPr lang="cs-CZ" sz="1000" baseline="0" dirty="0"/>
                        <a:t>Kožní změny</a:t>
                      </a:r>
                    </a:p>
                    <a:p>
                      <a:r>
                        <a:rPr lang="cs-CZ" sz="1000" baseline="0" dirty="0"/>
                        <a:t>Známky infekce</a:t>
                      </a:r>
                    </a:p>
                    <a:p>
                      <a:r>
                        <a:rPr lang="cs-CZ" sz="1000" baseline="0" dirty="0"/>
                        <a:t>Odběr anamnézy - AMPLE</a:t>
                      </a:r>
                      <a:endParaRPr lang="cs-CZ" sz="1000" dirty="0"/>
                    </a:p>
                  </a:txBody>
                  <a:tcPr marL="34541" marR="34541" marT="23029" marB="23029"/>
                </a:tc>
                <a:tc>
                  <a:txBody>
                    <a:bodyPr/>
                    <a:lstStyle/>
                    <a:p>
                      <a:r>
                        <a:rPr lang="cs-CZ" sz="1000" dirty="0"/>
                        <a:t>Terapie</a:t>
                      </a:r>
                      <a:r>
                        <a:rPr lang="cs-CZ" sz="1000" baseline="0" dirty="0"/>
                        <a:t> zjištěné příčiny</a:t>
                      </a:r>
                    </a:p>
                    <a:p>
                      <a:r>
                        <a:rPr lang="cs-CZ" sz="1000" baseline="0" dirty="0" err="1"/>
                        <a:t>Termomanagement</a:t>
                      </a:r>
                      <a:endParaRPr lang="cs-CZ" sz="1000" baseline="0" dirty="0"/>
                    </a:p>
                    <a:p>
                      <a:r>
                        <a:rPr lang="cs-CZ" sz="1000" baseline="0" dirty="0"/>
                        <a:t>Zavedení NGS, PMK</a:t>
                      </a:r>
                      <a:endParaRPr lang="cs-CZ" sz="1000" dirty="0"/>
                    </a:p>
                  </a:txBody>
                  <a:tcPr marL="34541" marR="34541" marT="23029" marB="23029"/>
                </a:tc>
                <a:tc>
                  <a:txBody>
                    <a:bodyPr/>
                    <a:lstStyle/>
                    <a:p>
                      <a:r>
                        <a:rPr lang="cs-CZ" sz="1000" dirty="0" err="1"/>
                        <a:t>Termomanagement</a:t>
                      </a:r>
                      <a:r>
                        <a:rPr lang="cs-CZ" sz="1000" dirty="0"/>
                        <a:t> a odhalení dalších možných</a:t>
                      </a:r>
                      <a:r>
                        <a:rPr lang="cs-CZ" sz="1000" baseline="0" dirty="0"/>
                        <a:t> příznaků</a:t>
                      </a:r>
                      <a:endParaRPr lang="cs-CZ" sz="1000" dirty="0"/>
                    </a:p>
                  </a:txBody>
                  <a:tcPr marL="34541" marR="34541" marT="23029" marB="23029"/>
                </a:tc>
                <a:extLst>
                  <a:ext uri="{0D108BD9-81ED-4DB2-BD59-A6C34878D82A}">
                    <a16:rowId xmlns:a16="http://schemas.microsoft.com/office/drawing/2014/main" xmlns=""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3" descr="cz-nls-algorithm.jpg"/>
          <p:cNvPicPr>
            <a:picLocks noGrp="1" noChangeAspect="1"/>
          </p:cNvPicPr>
          <p:nvPr>
            <p:ph idx="1"/>
          </p:nvPr>
        </p:nvPicPr>
        <p:blipFill>
          <a:blip r:embed="rId2" cstate="print"/>
          <a:stretch>
            <a:fillRect/>
          </a:stretch>
        </p:blipFill>
        <p:spPr>
          <a:xfrm>
            <a:off x="2930216" y="333000"/>
            <a:ext cx="3283569" cy="6192000"/>
          </a:xfrm>
        </p:spPr>
      </p:pic>
      <p:sp>
        <p:nvSpPr>
          <p:cNvPr id="8" name="TextovéPole 7"/>
          <p:cNvSpPr txBox="1"/>
          <p:nvPr/>
        </p:nvSpPr>
        <p:spPr>
          <a:xfrm>
            <a:off x="0" y="6611820"/>
            <a:ext cx="9144000" cy="246221"/>
          </a:xfrm>
          <a:prstGeom prst="rect">
            <a:avLst/>
          </a:prstGeom>
          <a:noFill/>
        </p:spPr>
        <p:txBody>
          <a:bodyPr wrap="square" rtlCol="0">
            <a:spAutoFit/>
          </a:bodyPr>
          <a:lstStyle/>
          <a:p>
            <a:r>
              <a:rPr lang="cs-CZ" sz="1000" dirty="0">
                <a:solidFill>
                  <a:schemeClr val="bg1">
                    <a:lumMod val="85000"/>
                  </a:schemeClr>
                </a:solidFill>
              </a:rPr>
              <a:t>https://cneos.cz/wp-content/uploads/2022/08/Resuscitace_ERC_2015_Algoritmus.pdf</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dýchacích cestách</a:t>
            </a:r>
          </a:p>
        </p:txBody>
      </p:sp>
      <p:sp>
        <p:nvSpPr>
          <p:cNvPr id="3" name="Zástupný symbol pro obsah 2"/>
          <p:cNvSpPr>
            <a:spLocks noGrp="1"/>
          </p:cNvSpPr>
          <p:nvPr>
            <p:ph idx="1"/>
          </p:nvPr>
        </p:nvSpPr>
        <p:spPr/>
        <p:txBody>
          <a:bodyPr>
            <a:normAutofit fontScale="70000" lnSpcReduction="20000"/>
          </a:bodyPr>
          <a:lstStyle/>
          <a:p>
            <a:r>
              <a:rPr lang="cs-CZ" dirty="0"/>
              <a:t>Aspirace pevného tělesa, tekutiny, plynu nebo emulze do DC</a:t>
            </a:r>
          </a:p>
          <a:p>
            <a:r>
              <a:rPr lang="cs-CZ" dirty="0"/>
              <a:t>Částečná či úplná obturace DC</a:t>
            </a:r>
          </a:p>
          <a:p>
            <a:r>
              <a:rPr lang="cs-CZ" dirty="0"/>
              <a:t>Riziko zánětu</a:t>
            </a:r>
          </a:p>
          <a:p>
            <a:r>
              <a:rPr lang="cs-CZ" dirty="0"/>
              <a:t>Nejčastěji do 3let věku</a:t>
            </a:r>
          </a:p>
          <a:p>
            <a:pPr>
              <a:buNone/>
            </a:pPr>
            <a:endParaRPr lang="cs-CZ" dirty="0"/>
          </a:p>
          <a:p>
            <a:pPr>
              <a:buNone/>
            </a:pPr>
            <a:r>
              <a:rPr lang="cs-CZ" dirty="0"/>
              <a:t>Co děti aspirují?</a:t>
            </a:r>
          </a:p>
          <a:p>
            <a:pPr>
              <a:buNone/>
            </a:pPr>
            <a:r>
              <a:rPr lang="cs-CZ" dirty="0"/>
              <a:t>MM, stravu, korálky, mince, oříšky, luštěniny, zvratky</a:t>
            </a:r>
          </a:p>
          <a:p>
            <a:pPr>
              <a:buNone/>
            </a:pPr>
            <a:endParaRPr lang="cs-CZ" dirty="0"/>
          </a:p>
          <a:p>
            <a:pPr>
              <a:buNone/>
            </a:pPr>
            <a:r>
              <a:rPr lang="cs-CZ" dirty="0"/>
              <a:t>Typická anamnéza?</a:t>
            </a:r>
          </a:p>
          <a:p>
            <a:pPr>
              <a:buNone/>
            </a:pPr>
            <a:r>
              <a:rPr lang="cs-CZ" dirty="0"/>
              <a:t>Kašle při pití, jídle, CT při hře, smíchu pláči v ruce, náhlý rozvoj dušnosti, usilovný kašel až cyanóza, bolest na hrudi, tachypnoe, apnoe, bezvědomí</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DC - PNP</a:t>
            </a:r>
          </a:p>
        </p:txBody>
      </p:sp>
      <p:sp>
        <p:nvSpPr>
          <p:cNvPr id="3" name="Zástupný symbol pro obsah 2"/>
          <p:cNvSpPr>
            <a:spLocks noGrp="1"/>
          </p:cNvSpPr>
          <p:nvPr>
            <p:ph idx="1"/>
          </p:nvPr>
        </p:nvSpPr>
        <p:spPr/>
        <p:txBody>
          <a:bodyPr/>
          <a:lstStyle/>
          <a:p>
            <a:r>
              <a:rPr lang="cs-CZ" dirty="0"/>
              <a:t>Nutit dítě ke kašli, údery mezi lopatky, </a:t>
            </a:r>
            <a:r>
              <a:rPr lang="cs-CZ" dirty="0" err="1"/>
              <a:t>Heimlichův</a:t>
            </a:r>
            <a:r>
              <a:rPr lang="cs-CZ" dirty="0"/>
              <a:t> manévr, </a:t>
            </a:r>
            <a:r>
              <a:rPr lang="cs-CZ" dirty="0" err="1"/>
              <a:t>ev.prodechnutí</a:t>
            </a:r>
            <a:r>
              <a:rPr lang="cs-CZ" dirty="0"/>
              <a:t> a posunutí CT nejčastěji do P bronchu</a:t>
            </a:r>
          </a:p>
          <a:p>
            <a:r>
              <a:rPr lang="cs-CZ" dirty="0"/>
              <a:t>Při </a:t>
            </a:r>
            <a:r>
              <a:rPr lang="cs-CZ" dirty="0" err="1"/>
              <a:t>bezděší</a:t>
            </a:r>
            <a:r>
              <a:rPr lang="cs-CZ" dirty="0"/>
              <a:t> zahájit KPR </a:t>
            </a:r>
            <a:r>
              <a:rPr lang="cs-CZ" dirty="0" err="1"/>
              <a:t>vč.intubace</a:t>
            </a:r>
            <a:r>
              <a:rPr lang="cs-CZ" dirty="0"/>
              <a:t>/</a:t>
            </a:r>
            <a:r>
              <a:rPr lang="cs-CZ" dirty="0" err="1"/>
              <a:t>koniotomie</a:t>
            </a:r>
            <a:endParaRPr lang="cs-CZ" dirty="0"/>
          </a:p>
          <a:p>
            <a:r>
              <a:rPr lang="cs-CZ" dirty="0"/>
              <a:t>Kontrola vitálních funkcí</a:t>
            </a:r>
          </a:p>
          <a:p>
            <a:r>
              <a:rPr lang="cs-CZ" dirty="0"/>
              <a:t>V nemocnici endoskopické odstranění CT - bronchoskopie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cizí těleso v DC 1.jpg"/>
          <p:cNvPicPr>
            <a:picLocks noGrp="1" noChangeAspect="1"/>
          </p:cNvPicPr>
          <p:nvPr>
            <p:ph idx="1"/>
          </p:nvPr>
        </p:nvPicPr>
        <p:blipFill>
          <a:blip r:embed="rId2" cstate="print"/>
          <a:stretch>
            <a:fillRect/>
          </a:stretch>
        </p:blipFill>
        <p:spPr>
          <a:xfrm>
            <a:off x="945915" y="1944901"/>
            <a:ext cx="1504321" cy="3394472"/>
          </a:xfrm>
        </p:spPr>
      </p:pic>
      <p:pic>
        <p:nvPicPr>
          <p:cNvPr id="5" name="Obrázek 4" descr="cizí těleso v DC.jpg"/>
          <p:cNvPicPr>
            <a:picLocks noChangeAspect="1"/>
          </p:cNvPicPr>
          <p:nvPr/>
        </p:nvPicPr>
        <p:blipFill>
          <a:blip r:embed="rId3" cstate="print"/>
          <a:stretch>
            <a:fillRect/>
          </a:stretch>
        </p:blipFill>
        <p:spPr>
          <a:xfrm>
            <a:off x="4" y="857250"/>
            <a:ext cx="3621143" cy="5143500"/>
          </a:xfrm>
          <a:prstGeom prst="rect">
            <a:avLst/>
          </a:prstGeom>
        </p:spPr>
      </p:pic>
      <p:pic>
        <p:nvPicPr>
          <p:cNvPr id="6" name="Obrázek 5" descr="cizí těleso v DC 1.jpg"/>
          <p:cNvPicPr>
            <a:picLocks noChangeAspect="1"/>
          </p:cNvPicPr>
          <p:nvPr/>
        </p:nvPicPr>
        <p:blipFill>
          <a:blip r:embed="rId4" cstate="print"/>
          <a:stretch>
            <a:fillRect/>
          </a:stretch>
        </p:blipFill>
        <p:spPr>
          <a:xfrm rot="16200000">
            <a:off x="5194629" y="625992"/>
            <a:ext cx="2279434"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normAutofit fontScale="92500" lnSpcReduction="20000"/>
          </a:bodyPr>
          <a:lstStyle/>
          <a:p>
            <a:r>
              <a:rPr lang="cs-CZ" dirty="0"/>
              <a:t>Nejčastěji kojenci/batolata – ze zvědavosti</a:t>
            </a:r>
          </a:p>
          <a:p>
            <a:r>
              <a:rPr lang="cs-CZ" dirty="0"/>
              <a:t>Adolescenti – sázky, sebepoškozování</a:t>
            </a:r>
          </a:p>
          <a:p>
            <a:r>
              <a:rPr lang="cs-CZ" dirty="0"/>
              <a:t>Mentálně postižené děti</a:t>
            </a:r>
          </a:p>
          <a:p>
            <a:r>
              <a:rPr lang="cs-CZ" dirty="0"/>
              <a:t>Většina těles není nebezpečná a ani se o požití neví, spontánně odejdou stolicí</a:t>
            </a:r>
          </a:p>
          <a:p>
            <a:r>
              <a:rPr lang="cs-CZ" dirty="0"/>
              <a:t>Jiná jsou nebezpečná stran – velikosti (zaklínění v jícnu, tlakové nekrózy), leptání (baterie), poranění GIT (baterie-dle nabití), perforace GIT (2 a více magnetů, </a:t>
            </a:r>
            <a:r>
              <a:rPr lang="cs-CZ"/>
              <a:t>disková baterie v jícnu) </a:t>
            </a:r>
            <a:r>
              <a:rPr lang="cs-CZ" dirty="0"/>
              <a:t>také u ostrých/hrotnatých těles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normAutofit fontScale="92500" lnSpcReduction="10000"/>
          </a:bodyPr>
          <a:lstStyle/>
          <a:p>
            <a:r>
              <a:rPr lang="cs-CZ" dirty="0"/>
              <a:t>Anamnéza – jaké těleso (materiál, ostrost, velikost), kdy, u baterií stav (vybité/nabité), poslední per os příjem</a:t>
            </a:r>
          </a:p>
          <a:p>
            <a:r>
              <a:rPr lang="cs-CZ" dirty="0"/>
              <a:t>Příznaky – </a:t>
            </a:r>
            <a:r>
              <a:rPr lang="cs-CZ" dirty="0" err="1"/>
              <a:t>hypersalivace</a:t>
            </a:r>
            <a:r>
              <a:rPr lang="cs-CZ" dirty="0"/>
              <a:t>, dysfonie, </a:t>
            </a:r>
            <a:r>
              <a:rPr lang="cs-CZ" dirty="0" err="1"/>
              <a:t>stridor</a:t>
            </a:r>
            <a:r>
              <a:rPr lang="cs-CZ" dirty="0"/>
              <a:t>, dysfagie, bolestivý kašel, bolest za sternem, nauzea až zvracení</a:t>
            </a:r>
          </a:p>
          <a:p>
            <a:r>
              <a:rPr lang="cs-CZ" dirty="0"/>
              <a:t>PNP – </a:t>
            </a:r>
            <a:r>
              <a:rPr lang="cs-CZ" dirty="0" err="1"/>
              <a:t>monitorace</a:t>
            </a:r>
            <a:r>
              <a:rPr lang="cs-CZ" dirty="0"/>
              <a:t> VF, zvýšená poloha, zajištění PŽK, nic per os!</a:t>
            </a:r>
          </a:p>
          <a:p>
            <a:r>
              <a:rPr lang="cs-CZ" dirty="0"/>
              <a:t>Transport na pracoviště se zajištěnou endoskopickou službou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8F820A2-1E4A-A126-C2D1-B47C041D32A5}"/>
              </a:ext>
            </a:extLst>
          </p:cNvPr>
          <p:cNvSpPr>
            <a:spLocks noGrp="1"/>
          </p:cNvSpPr>
          <p:nvPr>
            <p:ph type="title"/>
          </p:nvPr>
        </p:nvSpPr>
        <p:spPr/>
        <p:txBody>
          <a:bodyPr/>
          <a:lstStyle/>
          <a:p>
            <a:r>
              <a:rPr lang="cs-CZ" dirty="0"/>
              <a:t>Infekce novorozence</a:t>
            </a:r>
          </a:p>
        </p:txBody>
      </p:sp>
      <p:sp>
        <p:nvSpPr>
          <p:cNvPr id="3" name="Zástupný obsah 2">
            <a:extLst>
              <a:ext uri="{FF2B5EF4-FFF2-40B4-BE49-F238E27FC236}">
                <a16:creationId xmlns:a16="http://schemas.microsoft.com/office/drawing/2014/main" xmlns="" id="{316E4B32-215E-8E25-C2C5-59522768CB21}"/>
              </a:ext>
            </a:extLst>
          </p:cNvPr>
          <p:cNvSpPr>
            <a:spLocks noGrp="1"/>
          </p:cNvSpPr>
          <p:nvPr>
            <p:ph idx="1"/>
          </p:nvPr>
        </p:nvSpPr>
        <p:spPr/>
        <p:txBody>
          <a:bodyPr/>
          <a:lstStyle/>
          <a:p>
            <a:pPr marL="0" indent="0">
              <a:buNone/>
            </a:pPr>
            <a:r>
              <a:rPr lang="cs-CZ" dirty="0"/>
              <a:t>Perinatální</a:t>
            </a:r>
          </a:p>
          <a:p>
            <a:r>
              <a:rPr lang="cs-CZ" dirty="0"/>
              <a:t>Intrauterinní</a:t>
            </a:r>
          </a:p>
          <a:p>
            <a:r>
              <a:rPr lang="cs-CZ" dirty="0" err="1"/>
              <a:t>Intranatální</a:t>
            </a:r>
            <a:endParaRPr lang="cs-CZ" dirty="0"/>
          </a:p>
          <a:p>
            <a:r>
              <a:rPr lang="cs-CZ" dirty="0"/>
              <a:t>Postnatální</a:t>
            </a:r>
          </a:p>
          <a:p>
            <a:pPr marL="0" indent="0">
              <a:buNone/>
            </a:pPr>
            <a:endParaRPr lang="cs-CZ" dirty="0"/>
          </a:p>
        </p:txBody>
      </p:sp>
    </p:spTree>
    <p:extLst>
      <p:ext uri="{BB962C8B-B14F-4D97-AF65-F5344CB8AC3E}">
        <p14:creationId xmlns:p14="http://schemas.microsoft.com/office/powerpoint/2010/main" xmlns="" val="526874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B33C714-67D9-639E-0A15-7CA161B435C6}"/>
              </a:ext>
            </a:extLst>
          </p:cNvPr>
          <p:cNvSpPr>
            <a:spLocks noGrp="1"/>
          </p:cNvSpPr>
          <p:nvPr>
            <p:ph type="title"/>
          </p:nvPr>
        </p:nvSpPr>
        <p:spPr/>
        <p:txBody>
          <a:bodyPr/>
          <a:lstStyle/>
          <a:p>
            <a:r>
              <a:rPr lang="cs-CZ" dirty="0"/>
              <a:t>Intrauterinní</a:t>
            </a:r>
          </a:p>
        </p:txBody>
      </p:sp>
      <p:sp>
        <p:nvSpPr>
          <p:cNvPr id="3" name="Zástupný obsah 2">
            <a:extLst>
              <a:ext uri="{FF2B5EF4-FFF2-40B4-BE49-F238E27FC236}">
                <a16:creationId xmlns:a16="http://schemas.microsoft.com/office/drawing/2014/main" xmlns="" id="{8471F6B0-A033-E2A4-5609-2FC4C79A8108}"/>
              </a:ext>
            </a:extLst>
          </p:cNvPr>
          <p:cNvSpPr>
            <a:spLocks noGrp="1"/>
          </p:cNvSpPr>
          <p:nvPr>
            <p:ph idx="1"/>
          </p:nvPr>
        </p:nvSpPr>
        <p:spPr/>
        <p:txBody>
          <a:bodyPr>
            <a:normAutofit fontScale="85000" lnSpcReduction="20000"/>
          </a:bodyPr>
          <a:lstStyle/>
          <a:p>
            <a:r>
              <a:rPr lang="cs-CZ" dirty="0">
                <a:solidFill>
                  <a:srgbClr val="333333"/>
                </a:solidFill>
                <a:latin typeface="Arial" panose="020B0604020202020204" pitchFamily="34" charset="0"/>
              </a:rPr>
              <a:t>P</a:t>
            </a:r>
            <a:r>
              <a:rPr lang="cs-CZ" b="0" i="0" u="none" strike="noStrike" dirty="0">
                <a:solidFill>
                  <a:srgbClr val="333333"/>
                </a:solidFill>
                <a:effectLst/>
                <a:latin typeface="Arial" panose="020B0604020202020204" pitchFamily="34" charset="0"/>
              </a:rPr>
              <a:t>renatální infekce – infekce, které proběhly v období vývoje dítěte v děloze</a:t>
            </a:r>
          </a:p>
          <a:p>
            <a:r>
              <a:rPr lang="cs-CZ" dirty="0">
                <a:solidFill>
                  <a:srgbClr val="333333"/>
                </a:solidFill>
                <a:latin typeface="Arial" panose="020B0604020202020204" pitchFamily="34" charset="0"/>
              </a:rPr>
              <a:t>Rizikové období – do 3.měsíce (prvních 12 týdnů)</a:t>
            </a:r>
            <a:r>
              <a:rPr lang="cs-CZ" b="0" i="0" u="none" strike="noStrike" dirty="0">
                <a:solidFill>
                  <a:srgbClr val="333333"/>
                </a:solidFill>
                <a:effectLst/>
                <a:latin typeface="Arial" panose="020B0604020202020204" pitchFamily="34" charset="0"/>
              </a:rPr>
              <a:t>, tzv. organogeneze</a:t>
            </a:r>
          </a:p>
          <a:p>
            <a:r>
              <a:rPr lang="cs-CZ" dirty="0">
                <a:solidFill>
                  <a:srgbClr val="333333"/>
                </a:solidFill>
                <a:latin typeface="Arial" panose="020B0604020202020204" pitchFamily="34" charset="0"/>
              </a:rPr>
              <a:t>M</a:t>
            </a:r>
            <a:r>
              <a:rPr lang="cs-CZ" b="0" i="0" u="none" strike="noStrike" dirty="0">
                <a:solidFill>
                  <a:srgbClr val="333333"/>
                </a:solidFill>
                <a:effectLst/>
                <a:latin typeface="Arial" panose="020B0604020202020204" pitchFamily="34" charset="0"/>
              </a:rPr>
              <a:t>ůže vést k odumření plodu nebo k závažným vývojovým vadám (srdeční vady, rozštěpové vady páteře a míchy aj.)</a:t>
            </a:r>
          </a:p>
          <a:p>
            <a:r>
              <a:rPr lang="cs-CZ" b="0" i="0" u="none" strike="noStrike" dirty="0">
                <a:solidFill>
                  <a:srgbClr val="333333"/>
                </a:solidFill>
                <a:effectLst/>
                <a:latin typeface="Arial" panose="020B0604020202020204" pitchFamily="34" charset="0"/>
              </a:rPr>
              <a:t>Došlo-li k infekci v pozdním stadiu těhotenství, rodí se dítě buď již se známkami akutně probíhající nákazy, nebo v inkubační době infekce, jež propuká ve zjevné formě až s určitým odstupem po narození</a:t>
            </a:r>
            <a:endParaRPr lang="cs-CZ" dirty="0"/>
          </a:p>
        </p:txBody>
      </p:sp>
    </p:spTree>
    <p:extLst>
      <p:ext uri="{BB962C8B-B14F-4D97-AF65-F5344CB8AC3E}">
        <p14:creationId xmlns:p14="http://schemas.microsoft.com/office/powerpoint/2010/main" xmlns="" val="354055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DC86E5F-CE01-61F2-7D5E-6B60ACB76394}"/>
              </a:ext>
            </a:extLst>
          </p:cNvPr>
          <p:cNvSpPr>
            <a:spLocks noGrp="1"/>
          </p:cNvSpPr>
          <p:nvPr>
            <p:ph type="title"/>
          </p:nvPr>
        </p:nvSpPr>
        <p:spPr/>
        <p:txBody>
          <a:bodyPr/>
          <a:lstStyle/>
          <a:p>
            <a:r>
              <a:rPr lang="cs-CZ" dirty="0"/>
              <a:t>Prenatální období</a:t>
            </a:r>
          </a:p>
        </p:txBody>
      </p:sp>
      <p:sp>
        <p:nvSpPr>
          <p:cNvPr id="3" name="Zástupný obsah 2">
            <a:extLst>
              <a:ext uri="{FF2B5EF4-FFF2-40B4-BE49-F238E27FC236}">
                <a16:creationId xmlns:a16="http://schemas.microsoft.com/office/drawing/2014/main" xmlns="" id="{F985CCD1-D88A-051F-3BC7-D946097A72EA}"/>
              </a:ext>
            </a:extLst>
          </p:cNvPr>
          <p:cNvSpPr>
            <a:spLocks noGrp="1"/>
          </p:cNvSpPr>
          <p:nvPr>
            <p:ph idx="1"/>
          </p:nvPr>
        </p:nvSpPr>
        <p:spPr/>
        <p:txBody>
          <a:bodyPr>
            <a:normAutofit fontScale="77500" lnSpcReduction="20000"/>
          </a:bodyPr>
          <a:lstStyle/>
          <a:p>
            <a:r>
              <a:rPr lang="cs-CZ" dirty="0"/>
              <a:t>Doba prožitá v matčině těle – intrauterinní období – od oplodnění vajíčka po porod</a:t>
            </a:r>
          </a:p>
          <a:p>
            <a:pPr marL="514350" indent="-514350">
              <a:buAutoNum type="arabicPeriod"/>
            </a:pPr>
            <a:r>
              <a:rPr lang="cs-CZ" dirty="0"/>
              <a:t>Embryonální období (zárodečné) – 0. až 8. týden</a:t>
            </a:r>
          </a:p>
          <a:p>
            <a:pPr>
              <a:buFontTx/>
              <a:buChar char="-"/>
            </a:pPr>
            <a:r>
              <a:rPr lang="cs-CZ" dirty="0"/>
              <a:t>Diferenciace jednotlivých částí těla, utváření základů všech orgánů a tělních systémů</a:t>
            </a:r>
          </a:p>
          <a:p>
            <a:pPr>
              <a:buFontTx/>
              <a:buChar char="-"/>
            </a:pPr>
            <a:r>
              <a:rPr lang="cs-CZ" dirty="0"/>
              <a:t>Na konci období jsou založeny všechny orgány a zárodek má nezaměnitelnou lidskou podobu</a:t>
            </a:r>
          </a:p>
          <a:p>
            <a:pPr marL="0" indent="0">
              <a:buNone/>
            </a:pPr>
            <a:r>
              <a:rPr lang="cs-CZ" dirty="0"/>
              <a:t>2. Fetální období – 9. až 40. týden</a:t>
            </a:r>
          </a:p>
          <a:p>
            <a:pPr>
              <a:buFontTx/>
              <a:buChar char="-"/>
            </a:pPr>
            <a:r>
              <a:rPr lang="cs-CZ" dirty="0"/>
              <a:t>dozrávání plodu – strukturální a funkční diferenciace orgánů, orgány zahajují svou činnost</a:t>
            </a:r>
          </a:p>
          <a:p>
            <a:pPr marL="0" indent="0">
              <a:buNone/>
            </a:pPr>
            <a:r>
              <a:rPr lang="cs-CZ" dirty="0"/>
              <a:t>Dozrávání probíhá </a:t>
            </a:r>
            <a:r>
              <a:rPr lang="cs-CZ" dirty="0" err="1"/>
              <a:t>kraniokaudálně</a:t>
            </a:r>
            <a:r>
              <a:rPr lang="cs-CZ" dirty="0"/>
              <a:t> a </a:t>
            </a:r>
            <a:r>
              <a:rPr lang="cs-CZ" dirty="0" err="1"/>
              <a:t>proximodistálně</a:t>
            </a:r>
            <a:r>
              <a:rPr lang="cs-CZ" dirty="0"/>
              <a:t> (nejdříve </a:t>
            </a:r>
            <a:r>
              <a:rPr lang="cs-CZ" dirty="0" err="1"/>
              <a:t>humerus+femur</a:t>
            </a:r>
            <a:r>
              <a:rPr lang="cs-CZ" dirty="0"/>
              <a:t>, poté ruce, chodidla a prsty)</a:t>
            </a:r>
          </a:p>
        </p:txBody>
      </p:sp>
    </p:spTree>
    <p:extLst>
      <p:ext uri="{BB962C8B-B14F-4D97-AF65-F5344CB8AC3E}">
        <p14:creationId xmlns:p14="http://schemas.microsoft.com/office/powerpoint/2010/main" xmlns="" val="11260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D6CF37F-C50F-FD80-D465-562C0824B8A5}"/>
              </a:ext>
            </a:extLst>
          </p:cNvPr>
          <p:cNvSpPr>
            <a:spLocks noGrp="1"/>
          </p:cNvSpPr>
          <p:nvPr>
            <p:ph type="title"/>
          </p:nvPr>
        </p:nvSpPr>
        <p:spPr/>
        <p:txBody>
          <a:bodyPr/>
          <a:lstStyle/>
          <a:p>
            <a:r>
              <a:rPr lang="cs-CZ" dirty="0" err="1"/>
              <a:t>Intranatální</a:t>
            </a:r>
            <a:endParaRPr lang="cs-CZ" dirty="0"/>
          </a:p>
        </p:txBody>
      </p:sp>
      <p:sp>
        <p:nvSpPr>
          <p:cNvPr id="3" name="Zástupný obsah 2">
            <a:extLst>
              <a:ext uri="{FF2B5EF4-FFF2-40B4-BE49-F238E27FC236}">
                <a16:creationId xmlns:a16="http://schemas.microsoft.com/office/drawing/2014/main" xmlns="" id="{94E6FBDA-5DB3-F064-85D9-6D861B536C33}"/>
              </a:ext>
            </a:extLst>
          </p:cNvPr>
          <p:cNvSpPr>
            <a:spLocks noGrp="1"/>
          </p:cNvSpPr>
          <p:nvPr>
            <p:ph idx="1"/>
          </p:nvPr>
        </p:nvSpPr>
        <p:spPr/>
        <p:txBody>
          <a:bodyPr>
            <a:normAutofit fontScale="92500"/>
          </a:bodyPr>
          <a:lstStyle/>
          <a:p>
            <a:r>
              <a:rPr lang="cs-CZ" b="0" i="0" u="none" strike="noStrike" dirty="0">
                <a:solidFill>
                  <a:srgbClr val="333333"/>
                </a:solidFill>
                <a:effectLst/>
                <a:latin typeface="Arial" panose="020B0604020202020204" pitchFamily="34" charset="0"/>
              </a:rPr>
              <a:t>Relativní izolace plodu od vnějšího světa končí během porodu prasknutím vaku plodových blan</a:t>
            </a:r>
          </a:p>
          <a:p>
            <a:r>
              <a:rPr lang="cs-CZ" b="0" i="0" u="none" strike="noStrike" dirty="0">
                <a:solidFill>
                  <a:srgbClr val="333333"/>
                </a:solidFill>
                <a:effectLst/>
                <a:latin typeface="Arial" panose="020B0604020202020204" pitchFamily="34" charset="0"/>
              </a:rPr>
              <a:t>Choroboplodné zárodky v porodních cestách mohou (ještě před porodem nebo během průchodu porodními cestami) dítě vzestupně infikovat (kapavka - viz prevence </a:t>
            </a:r>
            <a:r>
              <a:rPr lang="cs-CZ" b="0" i="0" u="none" strike="noStrike" dirty="0" err="1">
                <a:solidFill>
                  <a:srgbClr val="333333"/>
                </a:solidFill>
                <a:effectLst/>
                <a:latin typeface="Arial" panose="020B0604020202020204" pitchFamily="34" charset="0"/>
              </a:rPr>
              <a:t>kredeizací</a:t>
            </a:r>
            <a:r>
              <a:rPr lang="cs-CZ" b="0" i="0" u="none" strike="noStrike" dirty="0">
                <a:solidFill>
                  <a:srgbClr val="333333"/>
                </a:solidFill>
                <a:effectLst/>
                <a:latin typeface="Arial" panose="020B0604020202020204" pitchFamily="34" charset="0"/>
              </a:rPr>
              <a:t> při prvním ošetření) nebo infekce virem herpes simplex při herpes </a:t>
            </a:r>
            <a:r>
              <a:rPr lang="cs-CZ" b="0" i="0" u="none" strike="noStrike" dirty="0" err="1">
                <a:solidFill>
                  <a:srgbClr val="333333"/>
                </a:solidFill>
                <a:effectLst/>
                <a:latin typeface="Arial" panose="020B0604020202020204" pitchFamily="34" charset="0"/>
              </a:rPr>
              <a:t>genitalis</a:t>
            </a:r>
            <a:r>
              <a:rPr lang="cs-CZ" b="0" i="0" u="none" strike="noStrike" dirty="0">
                <a:solidFill>
                  <a:srgbClr val="333333"/>
                </a:solidFill>
                <a:effectLst/>
                <a:latin typeface="Arial" panose="020B0604020202020204" pitchFamily="34" charset="0"/>
              </a:rPr>
              <a:t> matky</a:t>
            </a:r>
            <a:endParaRPr lang="cs-CZ" dirty="0"/>
          </a:p>
        </p:txBody>
      </p:sp>
    </p:spTree>
    <p:extLst>
      <p:ext uri="{BB962C8B-B14F-4D97-AF65-F5344CB8AC3E}">
        <p14:creationId xmlns:p14="http://schemas.microsoft.com/office/powerpoint/2010/main" xmlns="" val="467670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3FCA79F-1EC8-3471-B320-B900CD4EE1FE}"/>
              </a:ext>
            </a:extLst>
          </p:cNvPr>
          <p:cNvSpPr>
            <a:spLocks noGrp="1"/>
          </p:cNvSpPr>
          <p:nvPr>
            <p:ph type="title"/>
          </p:nvPr>
        </p:nvSpPr>
        <p:spPr/>
        <p:txBody>
          <a:bodyPr/>
          <a:lstStyle/>
          <a:p>
            <a:r>
              <a:rPr lang="cs-CZ" dirty="0"/>
              <a:t>Postnatální</a:t>
            </a:r>
          </a:p>
        </p:txBody>
      </p:sp>
      <p:sp>
        <p:nvSpPr>
          <p:cNvPr id="3" name="Zástupný obsah 2">
            <a:extLst>
              <a:ext uri="{FF2B5EF4-FFF2-40B4-BE49-F238E27FC236}">
                <a16:creationId xmlns:a16="http://schemas.microsoft.com/office/drawing/2014/main" xmlns="" id="{31C9C628-2F82-CF20-4D2C-94BEDA67D170}"/>
              </a:ext>
            </a:extLst>
          </p:cNvPr>
          <p:cNvSpPr>
            <a:spLocks noGrp="1"/>
          </p:cNvSpPr>
          <p:nvPr>
            <p:ph idx="1"/>
          </p:nvPr>
        </p:nvSpPr>
        <p:spPr/>
        <p:txBody>
          <a:bodyPr>
            <a:normAutofit/>
          </a:bodyPr>
          <a:lstStyle/>
          <a:p>
            <a:r>
              <a:rPr lang="cs-CZ" b="0" i="0" u="none" strike="noStrike" dirty="0">
                <a:solidFill>
                  <a:srgbClr val="333333"/>
                </a:solidFill>
                <a:effectLst/>
                <a:latin typeface="Arial" panose="020B0604020202020204" pitchFamily="34" charset="0"/>
              </a:rPr>
              <a:t>Infekce vznikající až po porodu – hlavní zdroje – matka/personál</a:t>
            </a:r>
          </a:p>
          <a:p>
            <a:r>
              <a:rPr lang="cs-CZ" dirty="0">
                <a:solidFill>
                  <a:srgbClr val="333333"/>
                </a:solidFill>
                <a:latin typeface="Arial" panose="020B0604020202020204" pitchFamily="34" charset="0"/>
              </a:rPr>
              <a:t>Nižší schopnost imunitního systému vyrovnávat se s infekcemi</a:t>
            </a:r>
          </a:p>
          <a:p>
            <a:r>
              <a:rPr lang="cs-CZ" b="0" i="0" u="none" strike="noStrike" dirty="0">
                <a:solidFill>
                  <a:srgbClr val="333333"/>
                </a:solidFill>
                <a:effectLst/>
                <a:latin typeface="Arial" panose="020B0604020202020204" pitchFamily="34" charset="0"/>
              </a:rPr>
              <a:t>Klinický obraz infekce velmi nespecifický – např. snížený příjem stravy, apatie, únava, slabý křik nebo naopak neklid a dráždivost</a:t>
            </a:r>
            <a:endParaRPr lang="cs-CZ" dirty="0"/>
          </a:p>
        </p:txBody>
      </p:sp>
    </p:spTree>
    <p:extLst>
      <p:ext uri="{BB962C8B-B14F-4D97-AF65-F5344CB8AC3E}">
        <p14:creationId xmlns:p14="http://schemas.microsoft.com/office/powerpoint/2010/main" xmlns="" val="4146785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935E3075-33A0-82F6-A82E-828268BA0CE1}"/>
              </a:ext>
            </a:extLst>
          </p:cNvPr>
          <p:cNvSpPr>
            <a:spLocks noGrp="1"/>
          </p:cNvSpPr>
          <p:nvPr>
            <p:ph idx="1"/>
          </p:nvPr>
        </p:nvSpPr>
        <p:spPr>
          <a:xfrm>
            <a:off x="457200" y="260656"/>
            <a:ext cx="8229600" cy="5865521"/>
          </a:xfrm>
        </p:spPr>
        <p:txBody>
          <a:bodyPr>
            <a:normAutofit fontScale="62500" lnSpcReduction="20000"/>
          </a:bodyPr>
          <a:lstStyle/>
          <a:p>
            <a:r>
              <a:rPr lang="cs-CZ" b="1" i="0" u="none" strike="noStrike" dirty="0">
                <a:solidFill>
                  <a:srgbClr val="333333"/>
                </a:solidFill>
                <a:effectLst/>
                <a:latin typeface="Arial" panose="020B0604020202020204" pitchFamily="34" charset="0"/>
              </a:rPr>
              <a:t>Zarděnky</a:t>
            </a:r>
            <a:r>
              <a:rPr lang="cs-CZ" b="0" i="0" u="none" strike="noStrike" dirty="0">
                <a:solidFill>
                  <a:srgbClr val="333333"/>
                </a:solidFill>
                <a:effectLst/>
                <a:latin typeface="Arial" panose="020B0604020202020204" pitchFamily="34" charset="0"/>
              </a:rPr>
              <a:t> (rubeola) – v raném období těhotenství – těžké postižení plodu - rubeolová embryopatie: postižení srdce, očí (katarakta, retinopatie), vnitřního ucha, výrazné opoždění růstu, </a:t>
            </a:r>
            <a:r>
              <a:rPr lang="cs-CZ" b="0" i="0" u="none" strike="noStrike" dirty="0" err="1">
                <a:solidFill>
                  <a:srgbClr val="333333"/>
                </a:solidFill>
                <a:effectLst/>
                <a:latin typeface="Arial" panose="020B0604020202020204" pitchFamily="34" charset="0"/>
              </a:rPr>
              <a:t>hepatosplenomegalie</a:t>
            </a:r>
            <a:r>
              <a:rPr lang="cs-CZ" b="0" i="0" u="none" strike="noStrike" dirty="0">
                <a:solidFill>
                  <a:srgbClr val="333333"/>
                </a:solidFill>
                <a:effectLst/>
                <a:latin typeface="Arial" panose="020B0604020202020204" pitchFamily="34" charset="0"/>
              </a:rPr>
              <a:t>. Postižení mozku se může projevit i apatií, poruchami svalového tonu, křečemi</a:t>
            </a:r>
          </a:p>
          <a:p>
            <a:r>
              <a:rPr lang="cs-CZ" b="0" i="0" u="none" strike="noStrike" dirty="0">
                <a:solidFill>
                  <a:srgbClr val="333333"/>
                </a:solidFill>
                <a:effectLst/>
                <a:latin typeface="Arial" panose="020B0604020202020204" pitchFamily="34" charset="0"/>
              </a:rPr>
              <a:t>Očkování proti rubeole, indikace k přerušení těhotenství (do 12.týdne)</a:t>
            </a:r>
          </a:p>
          <a:p>
            <a:pPr marL="0" indent="0">
              <a:buNone/>
            </a:pPr>
            <a:endParaRPr lang="cs-CZ" b="0" i="0" u="none" strike="noStrike" dirty="0">
              <a:solidFill>
                <a:srgbClr val="333333"/>
              </a:solidFill>
              <a:effectLst/>
              <a:latin typeface="Arial" panose="020B0604020202020204" pitchFamily="34" charset="0"/>
            </a:endParaRPr>
          </a:p>
          <a:p>
            <a:r>
              <a:rPr lang="cs-CZ" b="1" i="0" u="none" strike="noStrike" dirty="0">
                <a:solidFill>
                  <a:srgbClr val="333333"/>
                </a:solidFill>
                <a:effectLst/>
                <a:latin typeface="Arial" panose="020B0604020202020204" pitchFamily="34" charset="0"/>
              </a:rPr>
              <a:t>Toxoplazmóza</a:t>
            </a:r>
            <a:r>
              <a:rPr lang="cs-CZ" dirty="0">
                <a:solidFill>
                  <a:srgbClr val="333333"/>
                </a:solidFill>
                <a:latin typeface="Arial" panose="020B0604020202020204" pitchFamily="34" charset="0"/>
              </a:rPr>
              <a:t> - </a:t>
            </a:r>
            <a:r>
              <a:rPr lang="cs-CZ" b="0" i="0" u="none" strike="noStrike" dirty="0">
                <a:solidFill>
                  <a:srgbClr val="333333"/>
                </a:solidFill>
                <a:effectLst/>
                <a:latin typeface="Arial" panose="020B0604020202020204" pitchFamily="34" charset="0"/>
              </a:rPr>
              <a:t>zdrojem infekce jsou domácí zvířata, např. kočky</a:t>
            </a:r>
          </a:p>
          <a:p>
            <a:r>
              <a:rPr lang="cs-CZ" dirty="0">
                <a:solidFill>
                  <a:srgbClr val="333333"/>
                </a:solidFill>
                <a:latin typeface="Arial" panose="020B0604020202020204" pitchFamily="34" charset="0"/>
              </a:rPr>
              <a:t>Velké</a:t>
            </a:r>
            <a:r>
              <a:rPr lang="cs-CZ" b="0" i="0" u="none" strike="noStrike" dirty="0">
                <a:solidFill>
                  <a:srgbClr val="333333"/>
                </a:solidFill>
                <a:effectLst/>
                <a:latin typeface="Arial" panose="020B0604020202020204" pitchFamily="34" charset="0"/>
              </a:rPr>
              <a:t> procento infekcí zůstává nezjištěno, nebezpečí v prvních 2 trimestrech – postižení mozku, zraku, mnohdy dojde až k odumření plodu. Prognóza onemocnění je navzdory určitým možnostem léčby špatná.</a:t>
            </a:r>
          </a:p>
          <a:p>
            <a:endParaRPr lang="cs-CZ" dirty="0">
              <a:solidFill>
                <a:srgbClr val="333333"/>
              </a:solidFill>
              <a:latin typeface="Arial" panose="020B0604020202020204" pitchFamily="34" charset="0"/>
            </a:endParaRPr>
          </a:p>
          <a:p>
            <a:r>
              <a:rPr lang="cs-CZ" b="0" i="0" u="none" strike="noStrike" dirty="0">
                <a:solidFill>
                  <a:srgbClr val="333333"/>
                </a:solidFill>
                <a:effectLst/>
                <a:latin typeface="Arial" panose="020B0604020202020204" pitchFamily="34" charset="0"/>
              </a:rPr>
              <a:t>Kongenitální </a:t>
            </a:r>
            <a:r>
              <a:rPr lang="cs-CZ" b="1" i="0" u="none" strike="noStrike" dirty="0">
                <a:solidFill>
                  <a:srgbClr val="333333"/>
                </a:solidFill>
                <a:effectLst/>
                <a:latin typeface="Arial" panose="020B0604020202020204" pitchFamily="34" charset="0"/>
              </a:rPr>
              <a:t>syfilis</a:t>
            </a:r>
            <a:r>
              <a:rPr lang="cs-CZ" b="0" i="0" u="none" strike="noStrike" dirty="0">
                <a:solidFill>
                  <a:srgbClr val="333333"/>
                </a:solidFill>
                <a:effectLst/>
                <a:latin typeface="Arial" panose="020B0604020202020204" pitchFamily="34" charset="0"/>
              </a:rPr>
              <a:t>, přenos na plod v druhé polovině těhotenství, proto jsou všechny matky v těhotenství testovány (stejně jako HIV, hepatitida B)</a:t>
            </a:r>
          </a:p>
          <a:p>
            <a:r>
              <a:rPr lang="cs-CZ" b="0" i="0" u="none" strike="noStrike" dirty="0">
                <a:solidFill>
                  <a:srgbClr val="333333"/>
                </a:solidFill>
                <a:effectLst/>
                <a:latin typeface="Arial" panose="020B0604020202020204" pitchFamily="34" charset="0"/>
              </a:rPr>
              <a:t>Projevy dle doby onemocnění matky, léčba ATB matce v těhotenství, sledování dítěte</a:t>
            </a:r>
          </a:p>
        </p:txBody>
      </p:sp>
    </p:spTree>
    <p:extLst>
      <p:ext uri="{BB962C8B-B14F-4D97-AF65-F5344CB8AC3E}">
        <p14:creationId xmlns:p14="http://schemas.microsoft.com/office/powerpoint/2010/main" xmlns="" val="1300109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6838379-D23B-7795-C3EF-155FA795E10E}"/>
              </a:ext>
            </a:extLst>
          </p:cNvPr>
          <p:cNvSpPr>
            <a:spLocks noGrp="1"/>
          </p:cNvSpPr>
          <p:nvPr>
            <p:ph type="title"/>
          </p:nvPr>
        </p:nvSpPr>
        <p:spPr/>
        <p:txBody>
          <a:bodyPr/>
          <a:lstStyle/>
          <a:p>
            <a:r>
              <a:rPr lang="cs-CZ" dirty="0"/>
              <a:t>Anamnéza</a:t>
            </a:r>
          </a:p>
        </p:txBody>
      </p:sp>
      <p:sp>
        <p:nvSpPr>
          <p:cNvPr id="3" name="Zástupný obsah 2">
            <a:extLst>
              <a:ext uri="{FF2B5EF4-FFF2-40B4-BE49-F238E27FC236}">
                <a16:creationId xmlns:a16="http://schemas.microsoft.com/office/drawing/2014/main" xmlns="" id="{54BEC19B-A84E-E792-F41F-0A5DC313CC8F}"/>
              </a:ext>
            </a:extLst>
          </p:cNvPr>
          <p:cNvSpPr>
            <a:spLocks noGrp="1"/>
          </p:cNvSpPr>
          <p:nvPr>
            <p:ph idx="1"/>
          </p:nvPr>
        </p:nvSpPr>
        <p:spPr/>
        <p:txBody>
          <a:bodyPr>
            <a:normAutofit fontScale="92500" lnSpcReduction="20000"/>
          </a:bodyPr>
          <a:lstStyle/>
          <a:p>
            <a:pPr marL="0" indent="0">
              <a:buNone/>
            </a:pPr>
            <a:r>
              <a:rPr lang="cs-CZ" dirty="0"/>
              <a:t>Dle věku a zralosti, většinou pak s rodičem</a:t>
            </a:r>
          </a:p>
          <a:p>
            <a:r>
              <a:rPr lang="cs-CZ" dirty="0"/>
              <a:t>Rodinná anamnéza</a:t>
            </a:r>
          </a:p>
          <a:p>
            <a:r>
              <a:rPr lang="cs-CZ" dirty="0"/>
              <a:t>Osobní anamnéza</a:t>
            </a:r>
          </a:p>
          <a:p>
            <a:r>
              <a:rPr lang="cs-CZ" dirty="0"/>
              <a:t>Nynější onemocnění</a:t>
            </a:r>
          </a:p>
          <a:p>
            <a:r>
              <a:rPr lang="cs-CZ" dirty="0"/>
              <a:t>Sociální anamnéza</a:t>
            </a:r>
          </a:p>
          <a:p>
            <a:r>
              <a:rPr lang="cs-CZ" dirty="0"/>
              <a:t>Alergická anamnéza</a:t>
            </a:r>
          </a:p>
          <a:p>
            <a:r>
              <a:rPr lang="cs-CZ" dirty="0"/>
              <a:t>Farmakologická anamnéza</a:t>
            </a:r>
          </a:p>
          <a:p>
            <a:r>
              <a:rPr lang="cs-CZ" dirty="0"/>
              <a:t>Gynekologická anamnéza</a:t>
            </a:r>
          </a:p>
          <a:p>
            <a:r>
              <a:rPr lang="cs-CZ" dirty="0"/>
              <a:t>Epidemiologická anamnéza</a:t>
            </a:r>
          </a:p>
        </p:txBody>
      </p:sp>
    </p:spTree>
    <p:extLst>
      <p:ext uri="{BB962C8B-B14F-4D97-AF65-F5344CB8AC3E}">
        <p14:creationId xmlns:p14="http://schemas.microsoft.com/office/powerpoint/2010/main" xmlns="" val="178474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AB782C7-5684-3683-07D1-239FCF785A89}"/>
              </a:ext>
            </a:extLst>
          </p:cNvPr>
          <p:cNvSpPr>
            <a:spLocks noGrp="1"/>
          </p:cNvSpPr>
          <p:nvPr>
            <p:ph type="title"/>
          </p:nvPr>
        </p:nvSpPr>
        <p:spPr/>
        <p:txBody>
          <a:bodyPr/>
          <a:lstStyle/>
          <a:p>
            <a:r>
              <a:rPr lang="cs-CZ" dirty="0"/>
              <a:t>Rodinná anamnéza</a:t>
            </a:r>
          </a:p>
        </p:txBody>
      </p:sp>
      <p:sp>
        <p:nvSpPr>
          <p:cNvPr id="3" name="Zástupný obsah 2">
            <a:extLst>
              <a:ext uri="{FF2B5EF4-FFF2-40B4-BE49-F238E27FC236}">
                <a16:creationId xmlns:a16="http://schemas.microsoft.com/office/drawing/2014/main" xmlns="" id="{93C6A4D6-13F6-113A-457C-4C271FE06E15}"/>
              </a:ext>
            </a:extLst>
          </p:cNvPr>
          <p:cNvSpPr>
            <a:spLocks noGrp="1"/>
          </p:cNvSpPr>
          <p:nvPr>
            <p:ph idx="1"/>
          </p:nvPr>
        </p:nvSpPr>
        <p:spPr/>
        <p:txBody>
          <a:bodyPr/>
          <a:lstStyle/>
          <a:p>
            <a:r>
              <a:rPr lang="cs-CZ" b="0" i="0" u="none" strike="noStrike" dirty="0">
                <a:solidFill>
                  <a:srgbClr val="333333"/>
                </a:solidFill>
                <a:effectLst/>
                <a:latin typeface="Arial" panose="020B0604020202020204" pitchFamily="34" charset="0"/>
              </a:rPr>
              <a:t>Data o rodičích, sourozencích, </a:t>
            </a:r>
            <a:r>
              <a:rPr lang="cs-CZ" b="0" i="0" u="none" strike="noStrike" dirty="0" err="1">
                <a:solidFill>
                  <a:srgbClr val="333333"/>
                </a:solidFill>
                <a:effectLst/>
                <a:latin typeface="Arial" panose="020B0604020202020204" pitchFamily="34" charset="0"/>
              </a:rPr>
              <a:t>ev.prarodičích</a:t>
            </a:r>
            <a:endParaRPr lang="cs-CZ" b="0" i="0" u="none" strike="noStrike" dirty="0">
              <a:solidFill>
                <a:srgbClr val="333333"/>
              </a:solidFill>
              <a:effectLst/>
              <a:latin typeface="Arial" panose="020B0604020202020204" pitchFamily="34" charset="0"/>
            </a:endParaRPr>
          </a:p>
          <a:p>
            <a:r>
              <a:rPr lang="cs-CZ" dirty="0">
                <a:solidFill>
                  <a:srgbClr val="333333"/>
                </a:solidFill>
                <a:latin typeface="Arial" panose="020B0604020202020204" pitchFamily="34" charset="0"/>
              </a:rPr>
              <a:t>Zajímají nás dědičné choroby, vrozené vady, či predispozice k nim</a:t>
            </a:r>
          </a:p>
          <a:p>
            <a:r>
              <a:rPr lang="cs-CZ" dirty="0">
                <a:solidFill>
                  <a:srgbClr val="333333"/>
                </a:solidFill>
                <a:latin typeface="Arial" panose="020B0604020202020204" pitchFamily="34" charset="0"/>
              </a:rPr>
              <a:t>Ptáme se na obdobné potíže v rodině, se kterými dítě přichází do zdravotnického zařízení</a:t>
            </a:r>
            <a:endParaRPr lang="cs-CZ" dirty="0"/>
          </a:p>
        </p:txBody>
      </p:sp>
    </p:spTree>
    <p:extLst>
      <p:ext uri="{BB962C8B-B14F-4D97-AF65-F5344CB8AC3E}">
        <p14:creationId xmlns:p14="http://schemas.microsoft.com/office/powerpoint/2010/main" xmlns="" val="75109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E10F856-5BBE-62A9-922C-4EB2D658BD0C}"/>
              </a:ext>
            </a:extLst>
          </p:cNvPr>
          <p:cNvSpPr>
            <a:spLocks noGrp="1"/>
          </p:cNvSpPr>
          <p:nvPr>
            <p:ph type="title"/>
          </p:nvPr>
        </p:nvSpPr>
        <p:spPr/>
        <p:txBody>
          <a:bodyPr/>
          <a:lstStyle/>
          <a:p>
            <a:r>
              <a:rPr lang="cs-CZ" dirty="0"/>
              <a:t>Osobní anamnéza</a:t>
            </a:r>
          </a:p>
        </p:txBody>
      </p:sp>
      <p:sp>
        <p:nvSpPr>
          <p:cNvPr id="3" name="Zástupný obsah 2">
            <a:extLst>
              <a:ext uri="{FF2B5EF4-FFF2-40B4-BE49-F238E27FC236}">
                <a16:creationId xmlns:a16="http://schemas.microsoft.com/office/drawing/2014/main" xmlns="" id="{4C1219C4-D0E6-AABA-A286-1D6AD7D749BB}"/>
              </a:ext>
            </a:extLst>
          </p:cNvPr>
          <p:cNvSpPr>
            <a:spLocks noGrp="1"/>
          </p:cNvSpPr>
          <p:nvPr>
            <p:ph idx="1"/>
          </p:nvPr>
        </p:nvSpPr>
        <p:spPr/>
        <p:txBody>
          <a:bodyPr>
            <a:normAutofit fontScale="85000" lnSpcReduction="10000"/>
          </a:bodyPr>
          <a:lstStyle/>
          <a:p>
            <a:pPr marL="0" indent="0">
              <a:buNone/>
            </a:pPr>
            <a:r>
              <a:rPr lang="cs-CZ" dirty="0"/>
              <a:t>Průběh těhotenství a poporodní adaptace </a:t>
            </a:r>
          </a:p>
          <a:p>
            <a:r>
              <a:rPr lang="cs-CZ" b="0" i="0" u="none" strike="noStrike" dirty="0">
                <a:solidFill>
                  <a:srgbClr val="333333"/>
                </a:solidFill>
                <a:effectLst/>
                <a:latin typeface="Arial" panose="020B0604020202020204" pitchFamily="34" charset="0"/>
              </a:rPr>
              <a:t>Těhotenství – hlavně prvních 12 týdnů – organogeneze (nemoc, zvýšená zátěž a, vystavení se škodlivinám (chemické nebo fyzikální)</a:t>
            </a:r>
          </a:p>
          <a:p>
            <a:r>
              <a:rPr lang="cs-CZ" b="0" i="0" u="none" strike="noStrike" dirty="0">
                <a:solidFill>
                  <a:srgbClr val="333333"/>
                </a:solidFill>
                <a:effectLst/>
                <a:latin typeface="Arial" panose="020B0604020202020204" pitchFamily="34" charset="0"/>
              </a:rPr>
              <a:t>Porod – v termínu?, samovolný?, </a:t>
            </a:r>
            <a:r>
              <a:rPr lang="cs-CZ" b="0" i="0" u="none" strike="noStrike" dirty="0" err="1">
                <a:solidFill>
                  <a:srgbClr val="333333"/>
                </a:solidFill>
                <a:effectLst/>
                <a:latin typeface="Arial" panose="020B0604020202020204" pitchFamily="34" charset="0"/>
              </a:rPr>
              <a:t>příp.indikace</a:t>
            </a:r>
            <a:r>
              <a:rPr lang="cs-CZ" b="0" i="0" u="none" strike="noStrike" dirty="0">
                <a:solidFill>
                  <a:srgbClr val="333333"/>
                </a:solidFill>
                <a:effectLst/>
                <a:latin typeface="Arial" panose="020B0604020202020204" pitchFamily="34" charset="0"/>
              </a:rPr>
              <a:t> k </a:t>
            </a:r>
            <a:r>
              <a:rPr lang="cs-CZ" b="0" i="0" u="none" strike="noStrike" dirty="0" err="1">
                <a:solidFill>
                  <a:srgbClr val="333333"/>
                </a:solidFill>
                <a:effectLst/>
                <a:latin typeface="Arial" panose="020B0604020202020204" pitchFamily="34" charset="0"/>
              </a:rPr>
              <a:t>s.c</a:t>
            </a:r>
            <a:r>
              <a:rPr lang="cs-CZ" b="0" i="0" u="none" strike="noStrike" dirty="0">
                <a:solidFill>
                  <a:srgbClr val="333333"/>
                </a:solidFill>
                <a:effectLst/>
                <a:latin typeface="Arial" panose="020B0604020202020204" pitchFamily="34" charset="0"/>
              </a:rPr>
              <a:t>. (matka/dítě), poloha </a:t>
            </a:r>
            <a:r>
              <a:rPr lang="cs-CZ" b="0" i="0" u="none" strike="noStrike" dirty="0" err="1">
                <a:solidFill>
                  <a:srgbClr val="333333"/>
                </a:solidFill>
                <a:effectLst/>
                <a:latin typeface="Arial" panose="020B0604020202020204" pitchFamily="34" charset="0"/>
              </a:rPr>
              <a:t>polodu</a:t>
            </a:r>
            <a:r>
              <a:rPr lang="cs-CZ" b="0" i="0" u="none" strike="noStrike" dirty="0">
                <a:solidFill>
                  <a:srgbClr val="333333"/>
                </a:solidFill>
                <a:effectLst/>
                <a:latin typeface="Arial" panose="020B0604020202020204" pitchFamily="34" charset="0"/>
              </a:rPr>
              <a:t> při porodu, případní poranění, PH, PD, zralosti plodu</a:t>
            </a:r>
          </a:p>
          <a:p>
            <a:r>
              <a:rPr lang="cs-CZ" b="0" i="0" u="none" strike="noStrike" dirty="0">
                <a:solidFill>
                  <a:srgbClr val="333333"/>
                </a:solidFill>
                <a:effectLst/>
                <a:latin typeface="Arial" panose="020B0604020202020204" pitchFamily="34" charset="0"/>
              </a:rPr>
              <a:t>Poporodní adaptace – </a:t>
            </a:r>
            <a:r>
              <a:rPr lang="cs-CZ" b="0" i="0" u="none" strike="noStrike" dirty="0" err="1">
                <a:solidFill>
                  <a:srgbClr val="333333"/>
                </a:solidFill>
                <a:effectLst/>
                <a:latin typeface="Arial" panose="020B0604020202020204" pitchFamily="34" charset="0"/>
              </a:rPr>
              <a:t>apgar</a:t>
            </a:r>
            <a:r>
              <a:rPr lang="cs-CZ" b="0" i="0" u="none" strike="noStrike" dirty="0">
                <a:solidFill>
                  <a:srgbClr val="333333"/>
                </a:solidFill>
                <a:effectLst/>
                <a:latin typeface="Arial" panose="020B0604020202020204" pitchFamily="34" charset="0"/>
              </a:rPr>
              <a:t> </a:t>
            </a:r>
            <a:r>
              <a:rPr lang="cs-CZ" b="0" i="0" u="none" strike="noStrike" dirty="0" err="1">
                <a:solidFill>
                  <a:srgbClr val="333333"/>
                </a:solidFill>
                <a:effectLst/>
                <a:latin typeface="Arial" panose="020B0604020202020204" pitchFamily="34" charset="0"/>
              </a:rPr>
              <a:t>score</a:t>
            </a:r>
            <a:r>
              <a:rPr lang="cs-CZ" b="0" i="0" u="none" strike="noStrike" dirty="0">
                <a:solidFill>
                  <a:srgbClr val="333333"/>
                </a:solidFill>
                <a:effectLst/>
                <a:latin typeface="Arial" panose="020B0604020202020204" pitchFamily="34" charset="0"/>
              </a:rPr>
              <a:t>, </a:t>
            </a:r>
            <a:r>
              <a:rPr lang="cs-CZ" b="0" i="0" u="none" strike="noStrike" dirty="0" err="1">
                <a:solidFill>
                  <a:srgbClr val="333333"/>
                </a:solidFill>
                <a:effectLst/>
                <a:latin typeface="Arial" panose="020B0604020202020204" pitchFamily="34" charset="0"/>
              </a:rPr>
              <a:t>ev.nutnost</a:t>
            </a:r>
            <a:r>
              <a:rPr lang="cs-CZ" b="0" i="0" u="none" strike="noStrike" dirty="0">
                <a:solidFill>
                  <a:srgbClr val="333333"/>
                </a:solidFill>
                <a:effectLst/>
                <a:latin typeface="Arial" panose="020B0604020202020204" pitchFamily="34" charset="0"/>
              </a:rPr>
              <a:t> kříšení, výbavnost základních reflexů (vyhledávací, sací, polykací, </a:t>
            </a:r>
            <a:r>
              <a:rPr lang="cs-CZ" b="0" i="0" u="none" strike="noStrike" dirty="0" err="1">
                <a:solidFill>
                  <a:srgbClr val="333333"/>
                </a:solidFill>
                <a:effectLst/>
                <a:latin typeface="Arial" panose="020B0604020202020204" pitchFamily="34" charset="0"/>
              </a:rPr>
              <a:t>kašlací</a:t>
            </a:r>
            <a:r>
              <a:rPr lang="cs-CZ" b="0" i="0" u="none" strike="noStrike" dirty="0">
                <a:solidFill>
                  <a:srgbClr val="333333"/>
                </a:solidFill>
                <a:effectLst/>
                <a:latin typeface="Arial" panose="020B0604020202020204" pitchFamily="34" charset="0"/>
              </a:rPr>
              <a:t>)</a:t>
            </a:r>
            <a:endParaRPr lang="cs-CZ" dirty="0"/>
          </a:p>
        </p:txBody>
      </p:sp>
    </p:spTree>
    <p:extLst>
      <p:ext uri="{BB962C8B-B14F-4D97-AF65-F5344CB8AC3E}">
        <p14:creationId xmlns:p14="http://schemas.microsoft.com/office/powerpoint/2010/main" xmlns="" val="1028577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3FBF526-FEC9-E925-2F1C-4FCE933CA90B}"/>
              </a:ext>
            </a:extLst>
          </p:cNvPr>
          <p:cNvSpPr>
            <a:spLocks noGrp="1"/>
          </p:cNvSpPr>
          <p:nvPr>
            <p:ph type="title"/>
          </p:nvPr>
        </p:nvSpPr>
        <p:spPr/>
        <p:txBody>
          <a:bodyPr/>
          <a:lstStyle/>
          <a:p>
            <a:r>
              <a:rPr lang="cs-CZ" dirty="0"/>
              <a:t>Osobní anamnéza</a:t>
            </a:r>
          </a:p>
        </p:txBody>
      </p:sp>
      <p:sp>
        <p:nvSpPr>
          <p:cNvPr id="3" name="Zástupný obsah 2">
            <a:extLst>
              <a:ext uri="{FF2B5EF4-FFF2-40B4-BE49-F238E27FC236}">
                <a16:creationId xmlns:a16="http://schemas.microsoft.com/office/drawing/2014/main" xmlns="" id="{D58628AB-EC36-0F40-8C4A-F5323528B0B4}"/>
              </a:ext>
            </a:extLst>
          </p:cNvPr>
          <p:cNvSpPr>
            <a:spLocks noGrp="1"/>
          </p:cNvSpPr>
          <p:nvPr>
            <p:ph idx="1"/>
          </p:nvPr>
        </p:nvSpPr>
        <p:spPr/>
        <p:txBody>
          <a:bodyPr>
            <a:normAutofit fontScale="70000" lnSpcReduction="20000"/>
          </a:bodyPr>
          <a:lstStyle/>
          <a:p>
            <a:pPr marL="0" indent="0">
              <a:buNone/>
            </a:pPr>
            <a:r>
              <a:rPr lang="cs-CZ" dirty="0"/>
              <a:t>Růst a vývoj</a:t>
            </a:r>
          </a:p>
          <a:p>
            <a:r>
              <a:rPr lang="cs-CZ" dirty="0"/>
              <a:t>Záznamy hmotnost, délka/výška, obvod hlavy, uzavření VF, prořezávání zubů</a:t>
            </a:r>
          </a:p>
          <a:p>
            <a:r>
              <a:rPr lang="cs-CZ" b="0" i="0" u="none" strike="noStrike" dirty="0">
                <a:solidFill>
                  <a:srgbClr val="333333"/>
                </a:solidFill>
                <a:effectLst/>
              </a:rPr>
              <a:t>Psychomotorický vývoj - hrubá motorika (polohy, přetáčení, lezení, stoj, chůze), jemná motorika (úchop, dovednosti při hře), dovednosti - samoobslužnost (jídlo, umývání, čištění zubů), slovní komunikace s okolím</a:t>
            </a:r>
          </a:p>
          <a:p>
            <a:r>
              <a:rPr lang="cs-CZ" b="0" i="0" u="none" strike="noStrike" dirty="0">
                <a:solidFill>
                  <a:srgbClr val="333333"/>
                </a:solidFill>
                <a:effectLst/>
              </a:rPr>
              <a:t>U dospívajících – sekundární pohlavní znaky (první menses, pravidelnost), ptáme se na povahu, chování dítěte ve společnosti, adaptace na školní docházku, </a:t>
            </a:r>
            <a:r>
              <a:rPr lang="cs-CZ" b="0" i="0" u="none" strike="noStrike" dirty="0" err="1">
                <a:solidFill>
                  <a:srgbClr val="333333"/>
                </a:solidFill>
                <a:effectLst/>
              </a:rPr>
              <a:t>ev.školní</a:t>
            </a:r>
            <a:r>
              <a:rPr lang="cs-CZ" b="0" i="0" u="none" strike="noStrike" dirty="0">
                <a:solidFill>
                  <a:srgbClr val="333333"/>
                </a:solidFill>
                <a:effectLst/>
              </a:rPr>
              <a:t> prospěch, denní režim dítěte, strava (s tím souvisí prospívání) – čím menší dítě, tím bychom měli mít podrobnější informace o výživě</a:t>
            </a:r>
          </a:p>
          <a:p>
            <a:r>
              <a:rPr lang="cs-CZ" b="0" i="0" u="none" strike="noStrike" dirty="0">
                <a:solidFill>
                  <a:srgbClr val="333333"/>
                </a:solidFill>
                <a:effectLst/>
                <a:latin typeface="Arial" panose="020B0604020202020204" pitchFamily="34" charset="0"/>
              </a:rPr>
              <a:t>Proběhlé nemoci, operace, úrazy, hospitalizace, očkování, odborné dispenzarizace</a:t>
            </a:r>
            <a:endParaRPr lang="cs-CZ" dirty="0"/>
          </a:p>
        </p:txBody>
      </p:sp>
    </p:spTree>
    <p:extLst>
      <p:ext uri="{BB962C8B-B14F-4D97-AF65-F5344CB8AC3E}">
        <p14:creationId xmlns:p14="http://schemas.microsoft.com/office/powerpoint/2010/main" xmlns="" val="2850356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11DFAB2-8ACB-FAE5-6E92-A16B461D44E9}"/>
              </a:ext>
            </a:extLst>
          </p:cNvPr>
          <p:cNvSpPr>
            <a:spLocks noGrp="1"/>
          </p:cNvSpPr>
          <p:nvPr>
            <p:ph type="title"/>
          </p:nvPr>
        </p:nvSpPr>
        <p:spPr/>
        <p:txBody>
          <a:bodyPr>
            <a:normAutofit fontScale="90000"/>
          </a:bodyPr>
          <a:lstStyle/>
          <a:p>
            <a:r>
              <a:rPr lang="cs-CZ" dirty="0"/>
              <a:t>Alergologická anamnéza, Sociální anamnéza, Farmakologická anamnéza</a:t>
            </a:r>
          </a:p>
        </p:txBody>
      </p:sp>
      <p:sp>
        <p:nvSpPr>
          <p:cNvPr id="3" name="Zástupný obsah 2">
            <a:extLst>
              <a:ext uri="{FF2B5EF4-FFF2-40B4-BE49-F238E27FC236}">
                <a16:creationId xmlns:a16="http://schemas.microsoft.com/office/drawing/2014/main" xmlns="" id="{5E1C1C77-F307-C085-DCB1-8F3E8492CDDF}"/>
              </a:ext>
            </a:extLst>
          </p:cNvPr>
          <p:cNvSpPr>
            <a:spLocks noGrp="1"/>
          </p:cNvSpPr>
          <p:nvPr>
            <p:ph idx="1"/>
          </p:nvPr>
        </p:nvSpPr>
        <p:spPr/>
        <p:txBody>
          <a:bodyPr>
            <a:normAutofit fontScale="85000" lnSpcReduction="10000"/>
          </a:bodyPr>
          <a:lstStyle/>
          <a:p>
            <a:r>
              <a:rPr lang="cs-CZ" b="0" i="0" u="none" strike="noStrike" dirty="0">
                <a:solidFill>
                  <a:srgbClr val="333333"/>
                </a:solidFill>
                <a:effectLst/>
                <a:latin typeface="Arial" panose="020B0604020202020204" pitchFamily="34" charset="0"/>
              </a:rPr>
              <a:t>Alergologická anamn</a:t>
            </a:r>
            <a:r>
              <a:rPr lang="cs-CZ" dirty="0">
                <a:solidFill>
                  <a:srgbClr val="333333"/>
                </a:solidFill>
                <a:latin typeface="Arial" panose="020B0604020202020204" pitchFamily="34" charset="0"/>
              </a:rPr>
              <a:t>éza - </a:t>
            </a:r>
            <a:r>
              <a:rPr lang="cs-CZ" b="0" i="0" u="none" strike="noStrike" dirty="0">
                <a:solidFill>
                  <a:srgbClr val="333333"/>
                </a:solidFill>
                <a:effectLst/>
                <a:latin typeface="Arial" panose="020B0604020202020204" pitchFamily="34" charset="0"/>
              </a:rPr>
              <a:t>projevy přecitlivělosti, alergické reakce po lécích/potravinách, alergie na rostliny, stromy, hmyz, peří apod, projevy a kůži, dechové obtíže</a:t>
            </a:r>
          </a:p>
          <a:p>
            <a:r>
              <a:rPr lang="cs-CZ" b="0" i="0" u="none" strike="noStrike" dirty="0">
                <a:solidFill>
                  <a:srgbClr val="333333"/>
                </a:solidFill>
                <a:effectLst/>
                <a:latin typeface="Arial" panose="020B0604020202020204" pitchFamily="34" charset="0"/>
              </a:rPr>
              <a:t>Sociální anamnéza – informace o rodinném zázemí, kde žije, s kým žije, z</a:t>
            </a:r>
            <a:r>
              <a:rPr lang="cs-CZ" dirty="0">
                <a:solidFill>
                  <a:srgbClr val="333333"/>
                </a:solidFill>
                <a:latin typeface="Arial" panose="020B0604020202020204" pitchFamily="34" charset="0"/>
              </a:rPr>
              <a:t>vířata doma, dále kam chodí do školy, u starších volba povolání, abúzus (kouření, alkohol, drogy)</a:t>
            </a:r>
          </a:p>
          <a:p>
            <a:r>
              <a:rPr lang="cs-CZ" dirty="0">
                <a:solidFill>
                  <a:srgbClr val="333333"/>
                </a:solidFill>
                <a:latin typeface="Arial" panose="020B0604020202020204" pitchFamily="34" charset="0"/>
              </a:rPr>
              <a:t>Farmakologická anamnéza – všechny léky, které dítě pravidelně či jen sezónně užívá, také doplňky stravy, včetně dávkování</a:t>
            </a:r>
            <a:endParaRPr lang="cs-CZ" dirty="0"/>
          </a:p>
        </p:txBody>
      </p:sp>
    </p:spTree>
    <p:extLst>
      <p:ext uri="{BB962C8B-B14F-4D97-AF65-F5344CB8AC3E}">
        <p14:creationId xmlns:p14="http://schemas.microsoft.com/office/powerpoint/2010/main" xmlns="" val="1637156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70B90FC-D51C-C8BC-8332-E8FD75DEFEEC}"/>
              </a:ext>
            </a:extLst>
          </p:cNvPr>
          <p:cNvSpPr>
            <a:spLocks noGrp="1"/>
          </p:cNvSpPr>
          <p:nvPr>
            <p:ph type="title"/>
          </p:nvPr>
        </p:nvSpPr>
        <p:spPr/>
        <p:txBody>
          <a:bodyPr/>
          <a:lstStyle/>
          <a:p>
            <a:r>
              <a:rPr lang="cs-CZ" dirty="0"/>
              <a:t>Nynější onemocnění</a:t>
            </a:r>
          </a:p>
        </p:txBody>
      </p:sp>
      <p:sp>
        <p:nvSpPr>
          <p:cNvPr id="3" name="Zástupný obsah 2">
            <a:extLst>
              <a:ext uri="{FF2B5EF4-FFF2-40B4-BE49-F238E27FC236}">
                <a16:creationId xmlns:a16="http://schemas.microsoft.com/office/drawing/2014/main" xmlns="" id="{1C8B0F8D-C78A-3690-CE12-3AC42A21FF45}"/>
              </a:ext>
            </a:extLst>
          </p:cNvPr>
          <p:cNvSpPr>
            <a:spLocks noGrp="1"/>
          </p:cNvSpPr>
          <p:nvPr>
            <p:ph idx="1"/>
          </p:nvPr>
        </p:nvSpPr>
        <p:spPr/>
        <p:txBody>
          <a:bodyPr>
            <a:normAutofit/>
          </a:bodyPr>
          <a:lstStyle/>
          <a:p>
            <a:r>
              <a:rPr lang="cs-CZ" b="0" i="0" u="none" strike="noStrike" dirty="0">
                <a:solidFill>
                  <a:srgbClr val="333333"/>
                </a:solidFill>
                <a:effectLst/>
                <a:latin typeface="Arial" panose="020B0604020202020204" pitchFamily="34" charset="0"/>
              </a:rPr>
              <a:t>Proč je dítě nyní v ambulanci / hospitalizované – určit začátek onemocnění, první příznaky, jejich intenzitu, </a:t>
            </a:r>
            <a:r>
              <a:rPr lang="cs-CZ" b="0" i="0" u="none" strike="noStrike" dirty="0" err="1">
                <a:solidFill>
                  <a:srgbClr val="333333"/>
                </a:solidFill>
                <a:effectLst/>
                <a:latin typeface="Arial" panose="020B0604020202020204" pitchFamily="34" charset="0"/>
              </a:rPr>
              <a:t>měnlivost</a:t>
            </a:r>
            <a:r>
              <a:rPr lang="cs-CZ" b="0" i="0" u="none" strike="noStrike" dirty="0">
                <a:solidFill>
                  <a:srgbClr val="333333"/>
                </a:solidFill>
                <a:effectLst/>
                <a:latin typeface="Arial" panose="020B0604020202020204" pitchFamily="34" charset="0"/>
              </a:rPr>
              <a:t> v čase, zda se jedná o první případ udávaných obtíží </a:t>
            </a:r>
            <a:endParaRPr lang="cs-CZ" dirty="0"/>
          </a:p>
        </p:txBody>
      </p:sp>
    </p:spTree>
    <p:extLst>
      <p:ext uri="{BB962C8B-B14F-4D97-AF65-F5344CB8AC3E}">
        <p14:creationId xmlns:p14="http://schemas.microsoft.com/office/powerpoint/2010/main" xmlns="" val="2232505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B2BFAB6-C652-7E09-E10B-DF638CDA2F68}"/>
              </a:ext>
            </a:extLst>
          </p:cNvPr>
          <p:cNvSpPr>
            <a:spLocks noGrp="1"/>
          </p:cNvSpPr>
          <p:nvPr>
            <p:ph type="title"/>
          </p:nvPr>
        </p:nvSpPr>
        <p:spPr/>
        <p:txBody>
          <a:bodyPr/>
          <a:lstStyle/>
          <a:p>
            <a:r>
              <a:rPr lang="cs-CZ" dirty="0"/>
              <a:t>Farmakologie v dětském věku</a:t>
            </a:r>
          </a:p>
        </p:txBody>
      </p:sp>
      <p:sp>
        <p:nvSpPr>
          <p:cNvPr id="3" name="Zástupný obsah 2">
            <a:extLst>
              <a:ext uri="{FF2B5EF4-FFF2-40B4-BE49-F238E27FC236}">
                <a16:creationId xmlns:a16="http://schemas.microsoft.com/office/drawing/2014/main" xmlns="" id="{68E7EA12-5443-92A9-7AD4-E162F7E301EB}"/>
              </a:ext>
            </a:extLst>
          </p:cNvPr>
          <p:cNvSpPr>
            <a:spLocks noGrp="1"/>
          </p:cNvSpPr>
          <p:nvPr>
            <p:ph idx="1"/>
          </p:nvPr>
        </p:nvSpPr>
        <p:spPr/>
        <p:txBody>
          <a:bodyPr>
            <a:normAutofit fontScale="92500" lnSpcReduction="10000"/>
          </a:bodyPr>
          <a:lstStyle/>
          <a:p>
            <a:r>
              <a:rPr lang="cs-CZ" b="0" i="0" u="none" strike="noStrike" dirty="0">
                <a:solidFill>
                  <a:srgbClr val="333333"/>
                </a:solidFill>
                <a:effectLst/>
                <a:latin typeface="Arial" panose="020B0604020202020204" pitchFamily="34" charset="0"/>
              </a:rPr>
              <a:t>U dětí probíhají farmakokinetické děje odlišně (velikost dítěte, jiný průběh vstřebávání, metabolismu, detoxikace a vylučování léčiva)</a:t>
            </a:r>
          </a:p>
          <a:p>
            <a:r>
              <a:rPr lang="cs-CZ" b="0" i="0" u="none" strike="noStrike" dirty="0">
                <a:solidFill>
                  <a:srgbClr val="333333"/>
                </a:solidFill>
                <a:effectLst/>
                <a:latin typeface="Arial" panose="020B0604020202020204" pitchFamily="34" charset="0"/>
              </a:rPr>
              <a:t>Řada forem podávání léků  nebo léků samotných je v některém z dětských období nevhodná či dokonce nebezpečná</a:t>
            </a:r>
          </a:p>
          <a:p>
            <a:r>
              <a:rPr lang="cs-CZ" dirty="0">
                <a:solidFill>
                  <a:srgbClr val="333333"/>
                </a:solidFill>
                <a:latin typeface="Arial" panose="020B0604020202020204" pitchFamily="34" charset="0"/>
              </a:rPr>
              <a:t>K výpočtu dávek používáme váhu v kilogramech (např. 1mg/kg/den)</a:t>
            </a:r>
          </a:p>
          <a:p>
            <a:r>
              <a:rPr lang="cs-CZ" dirty="0">
                <a:solidFill>
                  <a:srgbClr val="333333"/>
                </a:solidFill>
                <a:latin typeface="Arial" panose="020B0604020202020204" pitchFamily="34" charset="0"/>
              </a:rPr>
              <a:t>Méně často přepočet na tělesný povrch (přepočtové tabulky a grafy)</a:t>
            </a:r>
          </a:p>
        </p:txBody>
      </p:sp>
    </p:spTree>
    <p:extLst>
      <p:ext uri="{BB962C8B-B14F-4D97-AF65-F5344CB8AC3E}">
        <p14:creationId xmlns:p14="http://schemas.microsoft.com/office/powerpoint/2010/main" xmlns="" val="402876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5AA63D9-804A-1F11-ED5C-C651D1BFCC10}"/>
              </a:ext>
            </a:extLst>
          </p:cNvPr>
          <p:cNvSpPr>
            <a:spLocks noGrp="1"/>
          </p:cNvSpPr>
          <p:nvPr>
            <p:ph type="title"/>
          </p:nvPr>
        </p:nvSpPr>
        <p:spPr/>
        <p:txBody>
          <a:bodyPr>
            <a:normAutofit fontScale="90000"/>
          </a:bodyPr>
          <a:lstStyle/>
          <a:p>
            <a:r>
              <a:rPr lang="cs-CZ" dirty="0"/>
              <a:t>Novorozenecké období 1.-28.den života</a:t>
            </a:r>
          </a:p>
        </p:txBody>
      </p:sp>
      <p:sp>
        <p:nvSpPr>
          <p:cNvPr id="3" name="Zástupný obsah 2">
            <a:extLst>
              <a:ext uri="{FF2B5EF4-FFF2-40B4-BE49-F238E27FC236}">
                <a16:creationId xmlns:a16="http://schemas.microsoft.com/office/drawing/2014/main" xmlns="" id="{E717B2D6-AE60-B177-CC7E-692B9F6F414A}"/>
              </a:ext>
            </a:extLst>
          </p:cNvPr>
          <p:cNvSpPr>
            <a:spLocks noGrp="1"/>
          </p:cNvSpPr>
          <p:nvPr>
            <p:ph idx="1"/>
          </p:nvPr>
        </p:nvSpPr>
        <p:spPr/>
        <p:txBody>
          <a:bodyPr>
            <a:normAutofit lnSpcReduction="10000"/>
          </a:bodyPr>
          <a:lstStyle/>
          <a:p>
            <a:r>
              <a:rPr lang="cs-CZ" dirty="0"/>
              <a:t>Období adaptace na mimoděložní podmínky a období nejvyšší mortality – 1,3</a:t>
            </a:r>
            <a:r>
              <a:rPr lang="cs-CZ" i="0" u="none" strike="noStrike" dirty="0">
                <a:solidFill>
                  <a:srgbClr val="202124"/>
                </a:solidFill>
                <a:effectLst/>
                <a:latin typeface="arial" panose="020B0604020202020204" pitchFamily="34" charset="0"/>
              </a:rPr>
              <a:t>‰</a:t>
            </a:r>
          </a:p>
          <a:p>
            <a:r>
              <a:rPr lang="cs-CZ" dirty="0"/>
              <a:t>VVV</a:t>
            </a:r>
          </a:p>
          <a:p>
            <a:r>
              <a:rPr lang="cs-CZ" dirty="0"/>
              <a:t>Následky perinatální patologie – asfyxie a infekce z porodních cest</a:t>
            </a:r>
          </a:p>
          <a:p>
            <a:r>
              <a:rPr lang="cs-CZ" dirty="0"/>
              <a:t>Pokračování intrauterinních patologických stavů (infekce)</a:t>
            </a:r>
          </a:p>
          <a:p>
            <a:r>
              <a:rPr lang="cs-CZ" dirty="0"/>
              <a:t>Tendence ke generalizaci infekcí (nezralý imunitní systém)</a:t>
            </a:r>
          </a:p>
        </p:txBody>
      </p:sp>
    </p:spTree>
    <p:extLst>
      <p:ext uri="{BB962C8B-B14F-4D97-AF65-F5344CB8AC3E}">
        <p14:creationId xmlns:p14="http://schemas.microsoft.com/office/powerpoint/2010/main" xmlns="" val="11060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B5CE3181-F306-8FEC-C91C-1FA59D7E3717}"/>
              </a:ext>
            </a:extLst>
          </p:cNvPr>
          <p:cNvSpPr>
            <a:spLocks noGrp="1"/>
          </p:cNvSpPr>
          <p:nvPr>
            <p:ph idx="1"/>
          </p:nvPr>
        </p:nvSpPr>
        <p:spPr/>
        <p:txBody>
          <a:bodyPr>
            <a:normAutofit fontScale="92500"/>
          </a:bodyPr>
          <a:lstStyle/>
          <a:p>
            <a:r>
              <a:rPr lang="cs-CZ" b="0" i="0" u="none" strike="noStrike" dirty="0">
                <a:solidFill>
                  <a:srgbClr val="333333"/>
                </a:solidFill>
                <a:effectLst/>
                <a:latin typeface="Arial" panose="020B0604020202020204" pitchFamily="34" charset="0"/>
              </a:rPr>
              <a:t>Rychlost resorpce klesá v tomto pořadí: intravenózní (</a:t>
            </a:r>
            <a:r>
              <a:rPr lang="cs-CZ" b="0" i="0" u="none" strike="noStrike" dirty="0" err="1">
                <a:solidFill>
                  <a:srgbClr val="333333"/>
                </a:solidFill>
                <a:effectLst/>
                <a:latin typeface="Arial" panose="020B0604020202020204" pitchFamily="34" charset="0"/>
              </a:rPr>
              <a:t>i.v</a:t>
            </a:r>
            <a:r>
              <a:rPr lang="cs-CZ" b="0" i="0" u="none" strike="noStrike" dirty="0">
                <a:solidFill>
                  <a:srgbClr val="333333"/>
                </a:solidFill>
                <a:effectLst/>
                <a:latin typeface="Arial" panose="020B0604020202020204" pitchFamily="34" charset="0"/>
              </a:rPr>
              <a:t>.), inhalační, intramuskulární (</a:t>
            </a:r>
            <a:r>
              <a:rPr lang="cs-CZ" b="0" i="0" u="none" strike="noStrike" dirty="0" err="1">
                <a:solidFill>
                  <a:srgbClr val="333333"/>
                </a:solidFill>
                <a:effectLst/>
                <a:latin typeface="Arial" panose="020B0604020202020204" pitchFamily="34" charset="0"/>
              </a:rPr>
              <a:t>i.m</a:t>
            </a:r>
            <a:r>
              <a:rPr lang="cs-CZ" b="0" i="0" u="none" strike="noStrike" dirty="0">
                <a:solidFill>
                  <a:srgbClr val="333333"/>
                </a:solidFill>
                <a:effectLst/>
                <a:latin typeface="Arial" panose="020B0604020202020204" pitchFamily="34" charset="0"/>
              </a:rPr>
              <a:t>.), rektální (u dětí a některých léků je rychlost vstřebávání na úrovni inhalační), subkutánní (</a:t>
            </a:r>
            <a:r>
              <a:rPr lang="cs-CZ" b="0" i="0" u="none" strike="noStrike" dirty="0" err="1">
                <a:solidFill>
                  <a:srgbClr val="333333"/>
                </a:solidFill>
                <a:effectLst/>
                <a:latin typeface="Arial" panose="020B0604020202020204" pitchFamily="34" charset="0"/>
              </a:rPr>
              <a:t>s.c</a:t>
            </a:r>
            <a:r>
              <a:rPr lang="cs-CZ" b="0" i="0" u="none" strike="noStrike" dirty="0">
                <a:solidFill>
                  <a:srgbClr val="333333"/>
                </a:solidFill>
                <a:effectLst/>
                <a:latin typeface="Arial" panose="020B0604020202020204" pitchFamily="34" charset="0"/>
              </a:rPr>
              <a:t>.) a perorální (</a:t>
            </a:r>
            <a:r>
              <a:rPr lang="cs-CZ" b="0" i="0" u="none" strike="noStrike" dirty="0" err="1">
                <a:solidFill>
                  <a:srgbClr val="333333"/>
                </a:solidFill>
                <a:effectLst/>
                <a:latin typeface="Arial" panose="020B0604020202020204" pitchFamily="34" charset="0"/>
              </a:rPr>
              <a:t>p.o</a:t>
            </a:r>
            <a:r>
              <a:rPr lang="cs-CZ" b="0" i="0" u="none" strike="noStrike" dirty="0">
                <a:solidFill>
                  <a:srgbClr val="333333"/>
                </a:solidFill>
                <a:effectLst/>
                <a:latin typeface="Arial" panose="020B0604020202020204" pitchFamily="34" charset="0"/>
              </a:rPr>
              <a:t>., per os)</a:t>
            </a:r>
          </a:p>
          <a:p>
            <a:r>
              <a:rPr lang="cs-CZ" b="0" i="0" u="none" strike="noStrike" dirty="0">
                <a:solidFill>
                  <a:srgbClr val="333333"/>
                </a:solidFill>
                <a:effectLst/>
                <a:latin typeface="Arial" panose="020B0604020202020204" pitchFamily="34" charset="0"/>
              </a:rPr>
              <a:t>Rychlost vstřebávání ovlivní forma léku – nosné médium, </a:t>
            </a:r>
            <a:r>
              <a:rPr lang="cs-CZ" b="0" i="0" u="none" strike="noStrike" dirty="0" err="1">
                <a:solidFill>
                  <a:srgbClr val="333333"/>
                </a:solidFill>
                <a:effectLst/>
                <a:latin typeface="Arial" panose="020B0604020202020204" pitchFamily="34" charset="0"/>
              </a:rPr>
              <a:t>př.rektální</a:t>
            </a:r>
            <a:r>
              <a:rPr lang="cs-CZ" b="0" i="0" u="none" strike="noStrike" dirty="0">
                <a:solidFill>
                  <a:srgbClr val="333333"/>
                </a:solidFill>
                <a:effectLst/>
                <a:latin typeface="Arial" panose="020B0604020202020204" pitchFamily="34" charset="0"/>
              </a:rPr>
              <a:t> podání roztoku (nálevu) s téměř okamžitým účinkem a stejné podání v čípku (prodleva až 15 minut)</a:t>
            </a:r>
            <a:endParaRPr lang="cs-CZ" dirty="0"/>
          </a:p>
        </p:txBody>
      </p:sp>
      <p:sp>
        <p:nvSpPr>
          <p:cNvPr id="4" name="Nadpis 1">
            <a:extLst>
              <a:ext uri="{FF2B5EF4-FFF2-40B4-BE49-F238E27FC236}">
                <a16:creationId xmlns:a16="http://schemas.microsoft.com/office/drawing/2014/main" xmlns="" id="{E3A332AA-B401-2936-6692-347964B553CD}"/>
              </a:ext>
            </a:extLst>
          </p:cNvPr>
          <p:cNvSpPr>
            <a:spLocks noGrp="1"/>
          </p:cNvSpPr>
          <p:nvPr>
            <p:ph type="title"/>
          </p:nvPr>
        </p:nvSpPr>
        <p:spPr/>
        <p:txBody>
          <a:bodyPr/>
          <a:lstStyle/>
          <a:p>
            <a:r>
              <a:rPr lang="cs-CZ" dirty="0"/>
              <a:t>Farmakologie v dětském věku</a:t>
            </a:r>
          </a:p>
        </p:txBody>
      </p:sp>
    </p:spTree>
    <p:extLst>
      <p:ext uri="{BB962C8B-B14F-4D97-AF65-F5344CB8AC3E}">
        <p14:creationId xmlns:p14="http://schemas.microsoft.com/office/powerpoint/2010/main" xmlns="" val="1662315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5011FD7-CFC1-73EE-F4B4-6C6C900FA6F1}"/>
              </a:ext>
            </a:extLst>
          </p:cNvPr>
          <p:cNvSpPr>
            <a:spLocks noGrp="1"/>
          </p:cNvSpPr>
          <p:nvPr>
            <p:ph type="title"/>
          </p:nvPr>
        </p:nvSpPr>
        <p:spPr/>
        <p:txBody>
          <a:bodyPr/>
          <a:lstStyle/>
          <a:p>
            <a:r>
              <a:rPr lang="cs-CZ" dirty="0"/>
              <a:t>Imunizace</a:t>
            </a:r>
          </a:p>
        </p:txBody>
      </p:sp>
      <p:sp>
        <p:nvSpPr>
          <p:cNvPr id="3" name="Zástupný obsah 2">
            <a:extLst>
              <a:ext uri="{FF2B5EF4-FFF2-40B4-BE49-F238E27FC236}">
                <a16:creationId xmlns:a16="http://schemas.microsoft.com/office/drawing/2014/main" xmlns="" id="{6A472C56-20BC-9338-4CF9-1C50E598E295}"/>
              </a:ext>
            </a:extLst>
          </p:cNvPr>
          <p:cNvSpPr>
            <a:spLocks noGrp="1"/>
          </p:cNvSpPr>
          <p:nvPr>
            <p:ph idx="1"/>
          </p:nvPr>
        </p:nvSpPr>
        <p:spPr/>
        <p:txBody>
          <a:bodyPr>
            <a:normAutofit fontScale="70000" lnSpcReduction="20000"/>
          </a:bodyPr>
          <a:lstStyle/>
          <a:p>
            <a:r>
              <a:rPr lang="cs-CZ" dirty="0"/>
              <a:t>Pasivní</a:t>
            </a:r>
          </a:p>
          <a:p>
            <a:pPr marL="385763" indent="-385763">
              <a:buFont typeface="+mj-lt"/>
              <a:buAutoNum type="alphaLcParenR"/>
            </a:pPr>
            <a:r>
              <a:rPr lang="cs-CZ" dirty="0"/>
              <a:t>Přirozená - </a:t>
            </a:r>
            <a:r>
              <a:rPr lang="cs-CZ" dirty="0" err="1"/>
              <a:t>transplacentární</a:t>
            </a:r>
            <a:r>
              <a:rPr lang="cs-CZ" dirty="0"/>
              <a:t> přenos protilátek</a:t>
            </a:r>
          </a:p>
          <a:p>
            <a:pPr marL="385763" indent="-385763">
              <a:buFont typeface="+mj-lt"/>
              <a:buAutoNum type="alphaLcParenR"/>
            </a:pPr>
            <a:r>
              <a:rPr lang="cs-CZ" dirty="0"/>
              <a:t>Umělá – podání specifických imunoglobulinů</a:t>
            </a:r>
          </a:p>
          <a:p>
            <a:r>
              <a:rPr lang="cs-CZ" dirty="0"/>
              <a:t>Aktivní</a:t>
            </a:r>
          </a:p>
          <a:p>
            <a:pPr marL="385763" indent="-385763">
              <a:buFont typeface="+mj-lt"/>
              <a:buAutoNum type="alphaLcParenR"/>
            </a:pPr>
            <a:r>
              <a:rPr lang="cs-CZ" dirty="0"/>
              <a:t>Přirozená – </a:t>
            </a:r>
            <a:r>
              <a:rPr lang="cs-CZ" dirty="0" err="1"/>
              <a:t>postinfekční</a:t>
            </a:r>
            <a:r>
              <a:rPr lang="cs-CZ" dirty="0"/>
              <a:t> imunita</a:t>
            </a:r>
          </a:p>
          <a:p>
            <a:pPr marL="385763" indent="-385763">
              <a:buFont typeface="+mj-lt"/>
              <a:buAutoNum type="alphaLcParenR"/>
            </a:pPr>
            <a:r>
              <a:rPr lang="cs-CZ" dirty="0"/>
              <a:t>Umělá – podáním očkovací látky (postvakcinační imunita)</a:t>
            </a:r>
          </a:p>
          <a:p>
            <a:pPr marL="385763" indent="-385763">
              <a:buFont typeface="+mj-lt"/>
              <a:buAutoNum type="alphaLcParenR"/>
            </a:pPr>
            <a:endParaRPr lang="cs-CZ" dirty="0"/>
          </a:p>
          <a:p>
            <a:pPr marL="0" indent="0">
              <a:buNone/>
            </a:pPr>
            <a:r>
              <a:rPr lang="cs-CZ" dirty="0"/>
              <a:t>Očkování je tedy aktivní umělá imunizace, kdy navodíme ochranu před závažnými infekcemi vpravením antigenní komponenty do těla – nevyvolá onemocnění, ale stimuluje imunitní systém ☛ ochrana před nákazou nebo alespoň před závažným průběhem</a:t>
            </a:r>
          </a:p>
          <a:p>
            <a:pPr marL="0" indent="0">
              <a:buNone/>
            </a:pPr>
            <a:endParaRPr lang="cs-CZ" dirty="0"/>
          </a:p>
          <a:p>
            <a:pPr marL="0" indent="0">
              <a:buNone/>
            </a:pPr>
            <a:r>
              <a:rPr lang="cs-CZ" dirty="0"/>
              <a:t>Očkovací látky – vakcíny – obsahují konkrétní antigen, ale i adjuvantní složky – zvyšují imunitní odpověď organismu a zajišťují stálost vakcíny</a:t>
            </a:r>
          </a:p>
        </p:txBody>
      </p:sp>
    </p:spTree>
    <p:extLst>
      <p:ext uri="{BB962C8B-B14F-4D97-AF65-F5344CB8AC3E}">
        <p14:creationId xmlns:p14="http://schemas.microsoft.com/office/powerpoint/2010/main" xmlns="" val="2120940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654F5DC-69C5-E851-6C7C-28F7E8696EE0}"/>
              </a:ext>
            </a:extLst>
          </p:cNvPr>
          <p:cNvSpPr>
            <a:spLocks noGrp="1"/>
          </p:cNvSpPr>
          <p:nvPr>
            <p:ph type="title"/>
          </p:nvPr>
        </p:nvSpPr>
        <p:spPr/>
        <p:txBody>
          <a:bodyPr>
            <a:normAutofit fontScale="90000"/>
          </a:bodyPr>
          <a:lstStyle/>
          <a:p>
            <a:r>
              <a:rPr lang="cs-CZ" dirty="0"/>
              <a:t>Organizace očkování v ČR</a:t>
            </a:r>
            <a:br>
              <a:rPr lang="cs-CZ" dirty="0"/>
            </a:br>
            <a:endParaRPr lang="cs-CZ" dirty="0"/>
          </a:p>
        </p:txBody>
      </p:sp>
      <p:sp>
        <p:nvSpPr>
          <p:cNvPr id="3" name="Zástupný obsah 2">
            <a:extLst>
              <a:ext uri="{FF2B5EF4-FFF2-40B4-BE49-F238E27FC236}">
                <a16:creationId xmlns:a16="http://schemas.microsoft.com/office/drawing/2014/main" xmlns="" id="{49D908E5-631A-96D6-D3CD-60020F433DDC}"/>
              </a:ext>
            </a:extLst>
          </p:cNvPr>
          <p:cNvSpPr>
            <a:spLocks noGrp="1"/>
          </p:cNvSpPr>
          <p:nvPr>
            <p:ph idx="1"/>
          </p:nvPr>
        </p:nvSpPr>
        <p:spPr/>
        <p:txBody>
          <a:bodyPr>
            <a:normAutofit fontScale="85000" lnSpcReduction="20000"/>
          </a:bodyPr>
          <a:lstStyle/>
          <a:p>
            <a:r>
              <a:rPr lang="cs-CZ" dirty="0"/>
              <a:t>Kolektivní imunita – procento nákaze nevnímavých osob, u různých infekcí jiná, většinou nad 90%</a:t>
            </a:r>
          </a:p>
          <a:p>
            <a:pPr marL="0" indent="0">
              <a:buNone/>
            </a:pPr>
            <a:r>
              <a:rPr lang="cs-CZ" dirty="0"/>
              <a:t>Povinné očkování</a:t>
            </a:r>
          </a:p>
          <a:p>
            <a:pPr marL="385763" indent="-385763">
              <a:buFont typeface="+mj-lt"/>
              <a:buAutoNum type="alphaLcParenR"/>
            </a:pPr>
            <a:r>
              <a:rPr lang="cs-CZ" dirty="0"/>
              <a:t>Pravidelné – dle očkovacího kalendáře</a:t>
            </a:r>
          </a:p>
          <a:p>
            <a:pPr marL="385763" indent="-385763">
              <a:buFont typeface="+mj-lt"/>
              <a:buAutoNum type="alphaLcParenR"/>
            </a:pPr>
            <a:r>
              <a:rPr lang="cs-CZ" dirty="0"/>
              <a:t>Zvláštní – pro osoby ve zvýšeném riziku určité infekce (zdravotníci)</a:t>
            </a:r>
          </a:p>
          <a:p>
            <a:pPr marL="385763" indent="-385763">
              <a:buFont typeface="+mj-lt"/>
              <a:buAutoNum type="alphaLcParenR"/>
            </a:pPr>
            <a:r>
              <a:rPr lang="cs-CZ" dirty="0"/>
              <a:t>Mimořádné – prevence v mimořádných situacích (epidemie Hepatitida A)</a:t>
            </a:r>
          </a:p>
          <a:p>
            <a:pPr marL="385763" indent="-385763">
              <a:buFont typeface="+mj-lt"/>
              <a:buAutoNum type="alphaLcParenR"/>
            </a:pPr>
            <a:r>
              <a:rPr lang="cs-CZ" dirty="0"/>
              <a:t>Při úrazech/poraněních – př. Tetanus, vzteklina</a:t>
            </a:r>
          </a:p>
          <a:p>
            <a:pPr marL="385763" indent="-385763">
              <a:buFont typeface="+mj-lt"/>
              <a:buAutoNum type="alphaLcParenR"/>
            </a:pPr>
            <a:r>
              <a:rPr lang="cs-CZ" dirty="0"/>
              <a:t>Na žádost – očkování jinou dostupnou vakcínou/kombinací – hradí si pacient</a:t>
            </a:r>
          </a:p>
          <a:p>
            <a:pPr marL="385763" indent="-385763">
              <a:buFont typeface="+mj-lt"/>
              <a:buAutoNum type="alphaLcParenR"/>
            </a:pPr>
            <a:endParaRPr lang="cs-CZ" dirty="0"/>
          </a:p>
        </p:txBody>
      </p:sp>
    </p:spTree>
    <p:extLst>
      <p:ext uri="{BB962C8B-B14F-4D97-AF65-F5344CB8AC3E}">
        <p14:creationId xmlns:p14="http://schemas.microsoft.com/office/powerpoint/2010/main" xmlns="" val="1754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5A26A9A-B6EF-5BBC-817F-0EEA8F8F3762}"/>
              </a:ext>
            </a:extLst>
          </p:cNvPr>
          <p:cNvSpPr>
            <a:spLocks noGrp="1"/>
          </p:cNvSpPr>
          <p:nvPr>
            <p:ph type="title"/>
          </p:nvPr>
        </p:nvSpPr>
        <p:spPr/>
        <p:txBody>
          <a:bodyPr/>
          <a:lstStyle/>
          <a:p>
            <a:r>
              <a:rPr lang="cs-CZ" dirty="0"/>
              <a:t>Typy očkovacích látek</a:t>
            </a:r>
          </a:p>
        </p:txBody>
      </p:sp>
      <p:sp>
        <p:nvSpPr>
          <p:cNvPr id="3" name="Zástupný obsah 2">
            <a:extLst>
              <a:ext uri="{FF2B5EF4-FFF2-40B4-BE49-F238E27FC236}">
                <a16:creationId xmlns:a16="http://schemas.microsoft.com/office/drawing/2014/main" xmlns="" id="{497B6BAF-02A1-555E-8B01-BCAC72B3F3CC}"/>
              </a:ext>
            </a:extLst>
          </p:cNvPr>
          <p:cNvSpPr>
            <a:spLocks noGrp="1"/>
          </p:cNvSpPr>
          <p:nvPr>
            <p:ph idx="1"/>
          </p:nvPr>
        </p:nvSpPr>
        <p:spPr/>
        <p:txBody>
          <a:bodyPr>
            <a:normAutofit fontScale="70000" lnSpcReduction="20000"/>
          </a:bodyPr>
          <a:lstStyle/>
          <a:p>
            <a:r>
              <a:rPr lang="cs-CZ" dirty="0"/>
              <a:t>Živé vakcíny – živé oslabené mikroorganismy v nepatogenní formě, silná buněčná i protilátková odpověď, KI u dětí s poruchou imunity -MMR (spalničky, zarděnky, příušnice), </a:t>
            </a:r>
            <a:r>
              <a:rPr lang="cs-CZ" dirty="0" err="1"/>
              <a:t>Rotaviry</a:t>
            </a:r>
            <a:r>
              <a:rPr lang="cs-CZ" dirty="0"/>
              <a:t>, TBC, Žlutá zimnice</a:t>
            </a:r>
          </a:p>
          <a:p>
            <a:r>
              <a:rPr lang="cs-CZ" dirty="0"/>
              <a:t>Mrtvé (inaktivované) vakcíny – usmrcené patogeny, nižší </a:t>
            </a:r>
            <a:r>
              <a:rPr lang="cs-CZ" dirty="0" err="1"/>
              <a:t>antigenicita</a:t>
            </a:r>
            <a:r>
              <a:rPr lang="cs-CZ" dirty="0"/>
              <a:t>, nutné přeočkování - </a:t>
            </a:r>
            <a:r>
              <a:rPr lang="cs-CZ" dirty="0" err="1"/>
              <a:t>Pertusse</a:t>
            </a:r>
            <a:r>
              <a:rPr lang="cs-CZ" dirty="0"/>
              <a:t>, Hepatitida A, Klíšťová encefalitida, Chřipka</a:t>
            </a:r>
          </a:p>
          <a:p>
            <a:r>
              <a:rPr lang="cs-CZ" dirty="0"/>
              <a:t>Toxoidy – inaktivované toxiny – záškrt, tetanus</a:t>
            </a:r>
          </a:p>
          <a:p>
            <a:r>
              <a:rPr lang="cs-CZ" dirty="0" err="1"/>
              <a:t>Subjednotkové</a:t>
            </a:r>
            <a:r>
              <a:rPr lang="cs-CZ" dirty="0"/>
              <a:t> – obsahují pouze polysacharidové pouzdro virů/bakterií – meningokok, pneumokok, </a:t>
            </a:r>
            <a:r>
              <a:rPr lang="cs-CZ" dirty="0" err="1"/>
              <a:t>hemofilus</a:t>
            </a:r>
            <a:r>
              <a:rPr lang="cs-CZ" dirty="0"/>
              <a:t>, chřipka</a:t>
            </a:r>
          </a:p>
          <a:p>
            <a:r>
              <a:rPr lang="cs-CZ" dirty="0"/>
              <a:t>Rekombinantní – syntetické antigeny – hepatitida B, HPV</a:t>
            </a:r>
          </a:p>
          <a:p>
            <a:r>
              <a:rPr lang="cs-CZ" dirty="0"/>
              <a:t>Genová vakcína – nejnovější koncept vakcíny, která donutí buňky očkovaného, aby dočasně produkovaly fragment patogenu, proti kterým imunitní systém vytvoří imunitní odpověď – mRNA vakcína proti SARS- CoV-2</a:t>
            </a:r>
          </a:p>
        </p:txBody>
      </p:sp>
    </p:spTree>
    <p:extLst>
      <p:ext uri="{BB962C8B-B14F-4D97-AF65-F5344CB8AC3E}">
        <p14:creationId xmlns:p14="http://schemas.microsoft.com/office/powerpoint/2010/main" xmlns="" val="760895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AEA964B4-79D4-5554-8C45-3238DA579175}"/>
              </a:ext>
            </a:extLst>
          </p:cNvPr>
          <p:cNvSpPr>
            <a:spLocks noGrp="1"/>
          </p:cNvSpPr>
          <p:nvPr>
            <p:ph idx="1"/>
          </p:nvPr>
        </p:nvSpPr>
        <p:spPr>
          <a:xfrm>
            <a:off x="628650" y="1382734"/>
            <a:ext cx="7886700" cy="4107239"/>
          </a:xfrm>
        </p:spPr>
        <p:txBody>
          <a:bodyPr>
            <a:normAutofit fontScale="85000" lnSpcReduction="10000"/>
          </a:bodyPr>
          <a:lstStyle/>
          <a:p>
            <a:pPr marL="0" indent="0">
              <a:buNone/>
            </a:pPr>
            <a:r>
              <a:rPr lang="cs-CZ" dirty="0"/>
              <a:t>Nepovinná očkování</a:t>
            </a:r>
          </a:p>
          <a:p>
            <a:pPr marL="385763" indent="-385763">
              <a:buFont typeface="+mj-lt"/>
              <a:buAutoNum type="alphaLcParenR"/>
            </a:pPr>
            <a:r>
              <a:rPr lang="cs-CZ" dirty="0"/>
              <a:t>Hrazená – doporučená – některých rizikových skupin – HPV, pneumokok, meningokok</a:t>
            </a:r>
          </a:p>
          <a:p>
            <a:pPr marL="385763" indent="-385763">
              <a:buFont typeface="+mj-lt"/>
              <a:buAutoNum type="alphaLcParenR"/>
            </a:pPr>
            <a:r>
              <a:rPr lang="cs-CZ" dirty="0"/>
              <a:t>Nehrazená – na vyžádání</a:t>
            </a:r>
          </a:p>
          <a:p>
            <a:r>
              <a:rPr lang="cs-CZ" dirty="0"/>
              <a:t>Osoby bez zvláštního rizika – </a:t>
            </a:r>
            <a:r>
              <a:rPr lang="cs-CZ" dirty="0" err="1"/>
              <a:t>varicella</a:t>
            </a:r>
            <a:r>
              <a:rPr lang="cs-CZ" dirty="0"/>
              <a:t>, </a:t>
            </a:r>
            <a:r>
              <a:rPr lang="cs-CZ" dirty="0" err="1"/>
              <a:t>rotavirus</a:t>
            </a:r>
            <a:r>
              <a:rPr lang="cs-CZ" dirty="0"/>
              <a:t>, hepatitida A, meningokok, klíšťová encefalitida</a:t>
            </a:r>
          </a:p>
          <a:p>
            <a:r>
              <a:rPr lang="cs-CZ" dirty="0"/>
              <a:t>Cestovatelská očkování – dle místa pobytu (rutinní, povinné, doporučené) – žlutá zimnice, hepatitida A, břišní tyfus, japonská encefalitida, vzteklina</a:t>
            </a:r>
          </a:p>
        </p:txBody>
      </p:sp>
    </p:spTree>
    <p:extLst>
      <p:ext uri="{BB962C8B-B14F-4D97-AF65-F5344CB8AC3E}">
        <p14:creationId xmlns:p14="http://schemas.microsoft.com/office/powerpoint/2010/main" xmlns="" val="1846835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6E2EBFA7-7E01-B63C-184F-44040455DCBA}"/>
              </a:ext>
            </a:extLst>
          </p:cNvPr>
          <p:cNvPicPr>
            <a:picLocks noChangeAspect="1"/>
          </p:cNvPicPr>
          <p:nvPr/>
        </p:nvPicPr>
        <p:blipFill>
          <a:blip r:embed="rId2" cstate="print"/>
          <a:stretch>
            <a:fillRect/>
          </a:stretch>
        </p:blipFill>
        <p:spPr>
          <a:xfrm>
            <a:off x="2638358" y="857250"/>
            <a:ext cx="3867293" cy="5143500"/>
          </a:xfrm>
          <a:prstGeom prst="rect">
            <a:avLst/>
          </a:prstGeom>
        </p:spPr>
      </p:pic>
      <p:pic>
        <p:nvPicPr>
          <p:cNvPr id="7" name="Obrázek 6">
            <a:extLst>
              <a:ext uri="{FF2B5EF4-FFF2-40B4-BE49-F238E27FC236}">
                <a16:creationId xmlns:a16="http://schemas.microsoft.com/office/drawing/2014/main" xmlns="" id="{5B3177AE-BA6E-E1E8-5242-15508AFA62AA}"/>
              </a:ext>
            </a:extLst>
          </p:cNvPr>
          <p:cNvPicPr>
            <a:picLocks noChangeAspect="1"/>
          </p:cNvPicPr>
          <p:nvPr/>
        </p:nvPicPr>
        <p:blipFill>
          <a:blip r:embed="rId2" cstate="print"/>
          <a:stretch>
            <a:fillRect/>
          </a:stretch>
        </p:blipFill>
        <p:spPr>
          <a:xfrm>
            <a:off x="2638358" y="857250"/>
            <a:ext cx="3867293" cy="5143500"/>
          </a:xfrm>
          <a:prstGeom prst="rect">
            <a:avLst/>
          </a:prstGeom>
        </p:spPr>
      </p:pic>
    </p:spTree>
    <p:extLst>
      <p:ext uri="{BB962C8B-B14F-4D97-AF65-F5344CB8AC3E}">
        <p14:creationId xmlns:p14="http://schemas.microsoft.com/office/powerpoint/2010/main" xmlns="" val="1569839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EA8A9E-DA35-DB5C-ED98-F5D482016299}"/>
              </a:ext>
            </a:extLst>
          </p:cNvPr>
          <p:cNvSpPr>
            <a:spLocks noGrp="1"/>
          </p:cNvSpPr>
          <p:nvPr>
            <p:ph type="title"/>
          </p:nvPr>
        </p:nvSpPr>
        <p:spPr/>
        <p:txBody>
          <a:bodyPr/>
          <a:lstStyle/>
          <a:p>
            <a:r>
              <a:rPr lang="cs-CZ" dirty="0"/>
              <a:t>Reakce po očkování, kontraindikace</a:t>
            </a:r>
          </a:p>
        </p:txBody>
      </p:sp>
      <p:sp>
        <p:nvSpPr>
          <p:cNvPr id="3" name="Zástupný obsah 2">
            <a:extLst>
              <a:ext uri="{FF2B5EF4-FFF2-40B4-BE49-F238E27FC236}">
                <a16:creationId xmlns:a16="http://schemas.microsoft.com/office/drawing/2014/main" xmlns="" id="{0466A671-C47E-CFD1-97E9-4827E855221F}"/>
              </a:ext>
            </a:extLst>
          </p:cNvPr>
          <p:cNvSpPr>
            <a:spLocks noGrp="1"/>
          </p:cNvSpPr>
          <p:nvPr>
            <p:ph idx="1"/>
          </p:nvPr>
        </p:nvSpPr>
        <p:spPr/>
        <p:txBody>
          <a:bodyPr>
            <a:normAutofit lnSpcReduction="10000"/>
          </a:bodyPr>
          <a:lstStyle/>
          <a:p>
            <a:r>
              <a:rPr lang="cs-CZ" dirty="0"/>
              <a:t>Lokální – zarudnutí v místě vpichu, indurace</a:t>
            </a:r>
          </a:p>
          <a:p>
            <a:r>
              <a:rPr lang="cs-CZ" dirty="0"/>
              <a:t>Celkové – </a:t>
            </a:r>
            <a:r>
              <a:rPr lang="cs-CZ" dirty="0" err="1"/>
              <a:t>febrílie</a:t>
            </a:r>
            <a:r>
              <a:rPr lang="cs-CZ" dirty="0"/>
              <a:t>, </a:t>
            </a:r>
            <a:r>
              <a:rPr lang="cs-CZ" dirty="0" err="1"/>
              <a:t>exantém</a:t>
            </a:r>
            <a:r>
              <a:rPr lang="cs-CZ" dirty="0"/>
              <a:t>, alergická reakce, neurologické reakce</a:t>
            </a:r>
          </a:p>
          <a:p>
            <a:endParaRPr lang="cs-CZ" dirty="0"/>
          </a:p>
          <a:p>
            <a:pPr marL="0" indent="0">
              <a:buNone/>
            </a:pPr>
            <a:r>
              <a:rPr lang="cs-CZ" dirty="0"/>
              <a:t>Kontraindikace – akutní febrilní infekt, závažná reakce při předchozí aplikaci, anafylaktická reakce, u živých vakcín – neočkovat děti s poruchou imunity, na biologické léčbě, imunosupresivech aj.</a:t>
            </a:r>
          </a:p>
        </p:txBody>
      </p:sp>
    </p:spTree>
    <p:extLst>
      <p:ext uri="{BB962C8B-B14F-4D97-AF65-F5344CB8AC3E}">
        <p14:creationId xmlns:p14="http://schemas.microsoft.com/office/powerpoint/2010/main" xmlns="" val="2804127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7D339C7-835C-5E6F-E166-6BA87928C735}"/>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xmlns="" id="{BDE382D0-CDA2-80AD-D961-3AB5FCB34275}"/>
              </a:ext>
            </a:extLst>
          </p:cNvPr>
          <p:cNvSpPr>
            <a:spLocks noGrp="1"/>
          </p:cNvSpPr>
          <p:nvPr>
            <p:ph idx="1"/>
          </p:nvPr>
        </p:nvSpPr>
        <p:spPr/>
        <p:txBody>
          <a:bodyPr>
            <a:normAutofit fontScale="77500" lnSpcReduction="20000"/>
          </a:bodyPr>
          <a:lstStyle/>
          <a:p>
            <a:pPr marL="0" indent="0">
              <a:buNone/>
            </a:pPr>
            <a:r>
              <a:rPr lang="cs-CZ" dirty="0"/>
              <a:t>CAN syndrom – </a:t>
            </a:r>
            <a:r>
              <a:rPr lang="cs-CZ" dirty="0" err="1"/>
              <a:t>child</a:t>
            </a:r>
            <a:r>
              <a:rPr lang="cs-CZ" dirty="0"/>
              <a:t> abuse and </a:t>
            </a:r>
            <a:r>
              <a:rPr lang="cs-CZ" dirty="0" err="1"/>
              <a:t>neglect</a:t>
            </a:r>
            <a:r>
              <a:rPr lang="cs-CZ" dirty="0"/>
              <a:t> – syndrom týraného a zanedbávaného dítěte </a:t>
            </a:r>
          </a:p>
          <a:p>
            <a:r>
              <a:rPr lang="cs-CZ" dirty="0"/>
              <a:t>Jakékoliv nenáhodné, </a:t>
            </a:r>
            <a:r>
              <a:rPr lang="cs-CZ" dirty="0" err="1"/>
              <a:t>preventabilní</a:t>
            </a:r>
            <a:r>
              <a:rPr lang="cs-CZ" dirty="0"/>
              <a:t>, vědomé (příp. i nevědomé) jednání rodiče, vychovatele či jiné osoby vůči dítěti, které poškozuje tělesný, duševní i společenský stav a vývoj dítěte, </a:t>
            </a:r>
            <a:r>
              <a:rPr lang="cs-CZ" dirty="0" err="1"/>
              <a:t>popř.až</a:t>
            </a:r>
            <a:r>
              <a:rPr lang="cs-CZ" dirty="0"/>
              <a:t> smrt</a:t>
            </a:r>
          </a:p>
          <a:p>
            <a:r>
              <a:rPr lang="cs-CZ" dirty="0"/>
              <a:t>V ČR cca 2% dětí, dívky i chlapci stejně, častěji do 2 let věku, sexuálně spíše dívky</a:t>
            </a:r>
          </a:p>
          <a:p>
            <a:r>
              <a:rPr lang="cs-CZ" dirty="0"/>
              <a:t>RF: prvorozené děti, děti s mentálním či tělesným hendikepem, nechtěné, hyperaktivní, děti z neúplných nebo doplněných rodin, nízký socioekonomický status, násilí mezi rodiči/partnery, psychický nemocní rodiče, nezaměstnanost či závislost rodičů, týraní rodiče</a:t>
            </a:r>
          </a:p>
          <a:p>
            <a:endParaRPr lang="cs-CZ" dirty="0"/>
          </a:p>
        </p:txBody>
      </p:sp>
    </p:spTree>
    <p:extLst>
      <p:ext uri="{BB962C8B-B14F-4D97-AF65-F5344CB8AC3E}">
        <p14:creationId xmlns:p14="http://schemas.microsoft.com/office/powerpoint/2010/main" xmlns="" val="3331400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68EC9FA-FDE3-D58E-784B-57DBDD868AFC}"/>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xmlns="" id="{8C69A1BC-EB88-9439-2A47-17F6EC963C84}"/>
              </a:ext>
            </a:extLst>
          </p:cNvPr>
          <p:cNvSpPr>
            <a:spLocks noGrp="1"/>
          </p:cNvSpPr>
          <p:nvPr>
            <p:ph idx="1"/>
          </p:nvPr>
        </p:nvSpPr>
        <p:spPr/>
        <p:txBody>
          <a:bodyPr>
            <a:normAutofit fontScale="92500" lnSpcReduction="10000"/>
          </a:bodyPr>
          <a:lstStyle/>
          <a:p>
            <a:r>
              <a:rPr lang="cs-CZ" dirty="0"/>
              <a:t>Aktivní – dítě je přímo ohroženo násilím</a:t>
            </a:r>
          </a:p>
          <a:p>
            <a:r>
              <a:rPr lang="cs-CZ" dirty="0"/>
              <a:t>Pasivní – dítě poškozování v tělesní i psychické oblasti nedostatečným uspokojováním potřeb – hrubé. zanedbávání </a:t>
            </a:r>
          </a:p>
          <a:p>
            <a:r>
              <a:rPr lang="cs-CZ" dirty="0"/>
              <a:t>Formy CAN</a:t>
            </a:r>
          </a:p>
          <a:p>
            <a:pPr marL="0" indent="0">
              <a:buNone/>
            </a:pPr>
            <a:r>
              <a:rPr lang="cs-CZ" dirty="0"/>
              <a:t>Tělesné týrání a zanedbávání</a:t>
            </a:r>
          </a:p>
          <a:p>
            <a:pPr marL="0" indent="0">
              <a:buNone/>
            </a:pPr>
            <a:r>
              <a:rPr lang="cs-CZ" dirty="0"/>
              <a:t>Duševní a citové týrání</a:t>
            </a:r>
          </a:p>
          <a:p>
            <a:pPr marL="0" indent="0">
              <a:buNone/>
            </a:pPr>
            <a:r>
              <a:rPr lang="cs-CZ" dirty="0"/>
              <a:t>Sexuální zneužívání</a:t>
            </a:r>
          </a:p>
          <a:p>
            <a:pPr marL="0" indent="0">
              <a:buNone/>
            </a:pPr>
            <a:r>
              <a:rPr lang="cs-CZ" dirty="0"/>
              <a:t>Zvláštní formy CAN</a:t>
            </a:r>
          </a:p>
        </p:txBody>
      </p:sp>
    </p:spTree>
    <p:extLst>
      <p:ext uri="{BB962C8B-B14F-4D97-AF65-F5344CB8AC3E}">
        <p14:creationId xmlns:p14="http://schemas.microsoft.com/office/powerpoint/2010/main" xmlns="" val="16356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5802B8-B05E-1A6F-A9C1-CCF49EE09826}"/>
              </a:ext>
            </a:extLst>
          </p:cNvPr>
          <p:cNvSpPr>
            <a:spLocks noGrp="1"/>
          </p:cNvSpPr>
          <p:nvPr>
            <p:ph type="title"/>
          </p:nvPr>
        </p:nvSpPr>
        <p:spPr/>
        <p:txBody>
          <a:bodyPr/>
          <a:lstStyle/>
          <a:p>
            <a:r>
              <a:rPr lang="cs-CZ" dirty="0"/>
              <a:t>Pasivní týrání - zanedbávání</a:t>
            </a:r>
          </a:p>
        </p:txBody>
      </p:sp>
      <p:sp>
        <p:nvSpPr>
          <p:cNvPr id="3" name="Zástupný obsah 2">
            <a:extLst>
              <a:ext uri="{FF2B5EF4-FFF2-40B4-BE49-F238E27FC236}">
                <a16:creationId xmlns:a16="http://schemas.microsoft.com/office/drawing/2014/main" xmlns="" id="{7EDFA1C0-D711-3775-747C-75CE05EA480E}"/>
              </a:ext>
            </a:extLst>
          </p:cNvPr>
          <p:cNvSpPr>
            <a:spLocks noGrp="1"/>
          </p:cNvSpPr>
          <p:nvPr>
            <p:ph idx="1"/>
          </p:nvPr>
        </p:nvSpPr>
        <p:spPr/>
        <p:txBody>
          <a:bodyPr>
            <a:normAutofit lnSpcReduction="10000"/>
          </a:bodyPr>
          <a:lstStyle/>
          <a:p>
            <a:r>
              <a:rPr lang="cs-CZ" dirty="0"/>
              <a:t>Neprospívání, vitaminová/</a:t>
            </a:r>
            <a:r>
              <a:rPr lang="cs-CZ" dirty="0" err="1"/>
              <a:t>minerálová</a:t>
            </a:r>
            <a:r>
              <a:rPr lang="cs-CZ" dirty="0"/>
              <a:t> karence, zvýšená nemocnost</a:t>
            </a:r>
          </a:p>
          <a:p>
            <a:r>
              <a:rPr lang="cs-CZ" dirty="0"/>
              <a:t>Nerovnoměrnost PVM, pasivita, citová plochost, poruchy chování</a:t>
            </a:r>
          </a:p>
          <a:p>
            <a:r>
              <a:rPr lang="cs-CZ" dirty="0"/>
              <a:t>Dítě působí zanedbaně, je vyhladovělé, špinavé, často s poruchou chování</a:t>
            </a:r>
          </a:p>
          <a:p>
            <a:r>
              <a:rPr lang="cs-CZ" dirty="0"/>
              <a:t>Dítěti je odnímána strava a spánek</a:t>
            </a:r>
          </a:p>
          <a:p>
            <a:r>
              <a:rPr lang="cs-CZ" dirty="0"/>
              <a:t>Rodiče se vyhýbají zdravotní péči, nedostatky ve výchovné péči</a:t>
            </a:r>
          </a:p>
        </p:txBody>
      </p:sp>
    </p:spTree>
    <p:extLst>
      <p:ext uri="{BB962C8B-B14F-4D97-AF65-F5344CB8AC3E}">
        <p14:creationId xmlns:p14="http://schemas.microsoft.com/office/powerpoint/2010/main" xmlns="" val="357394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48F9185-E240-FDB4-1EC8-EDF675D2BBD6}"/>
              </a:ext>
            </a:extLst>
          </p:cNvPr>
          <p:cNvSpPr>
            <a:spLocks noGrp="1"/>
          </p:cNvSpPr>
          <p:nvPr>
            <p:ph type="title"/>
          </p:nvPr>
        </p:nvSpPr>
        <p:spPr/>
        <p:txBody>
          <a:bodyPr>
            <a:normAutofit fontScale="90000"/>
          </a:bodyPr>
          <a:lstStyle/>
          <a:p>
            <a:r>
              <a:rPr lang="cs-CZ" dirty="0"/>
              <a:t>Kojenecké období 29.den života – 1 rok</a:t>
            </a:r>
          </a:p>
        </p:txBody>
      </p:sp>
      <p:sp>
        <p:nvSpPr>
          <p:cNvPr id="3" name="Zástupný obsah 2">
            <a:extLst>
              <a:ext uri="{FF2B5EF4-FFF2-40B4-BE49-F238E27FC236}">
                <a16:creationId xmlns:a16="http://schemas.microsoft.com/office/drawing/2014/main" xmlns="" id="{68F51BF4-6C0E-D164-3966-5E346C7BFDD2}"/>
              </a:ext>
            </a:extLst>
          </p:cNvPr>
          <p:cNvSpPr>
            <a:spLocks noGrp="1"/>
          </p:cNvSpPr>
          <p:nvPr>
            <p:ph idx="1"/>
          </p:nvPr>
        </p:nvSpPr>
        <p:spPr/>
        <p:txBody>
          <a:bodyPr>
            <a:normAutofit fontScale="85000" lnSpcReduction="20000"/>
          </a:bodyPr>
          <a:lstStyle/>
          <a:p>
            <a:r>
              <a:rPr lang="cs-CZ" dirty="0"/>
              <a:t>Prudký rozvoj (motorický, neuropsychický i somatický vývoj)</a:t>
            </a:r>
          </a:p>
          <a:p>
            <a:r>
              <a:rPr lang="cs-CZ" dirty="0"/>
              <a:t>Doznívání problematiky VVV</a:t>
            </a:r>
          </a:p>
          <a:p>
            <a:r>
              <a:rPr lang="cs-CZ" dirty="0"/>
              <a:t>Pozdní následky perinatální patologie (vliv asfyxie na vznik DMO)</a:t>
            </a:r>
          </a:p>
          <a:p>
            <a:r>
              <a:rPr lang="cs-CZ" dirty="0"/>
              <a:t>Manifestace vrozených chorobných stavů (dědičně poruchy </a:t>
            </a:r>
            <a:r>
              <a:rPr lang="cs-CZ" dirty="0" err="1"/>
              <a:t>mtb</a:t>
            </a:r>
            <a:r>
              <a:rPr lang="cs-CZ" dirty="0"/>
              <a:t>, endokrinní aj. onemocnění)</a:t>
            </a:r>
          </a:p>
          <a:p>
            <a:r>
              <a:rPr lang="cs-CZ" dirty="0"/>
              <a:t>Významný podíl na nemocnosti  - infekce, CAVE dehydratace (průjmy při GE, nižší koncentrační schopnost ledvin)</a:t>
            </a:r>
          </a:p>
          <a:p>
            <a:r>
              <a:rPr lang="cs-CZ" dirty="0"/>
              <a:t>Kojenecká úmrtnost 2,5</a:t>
            </a:r>
            <a:r>
              <a:rPr lang="cs-CZ" i="0" u="none" strike="noStrike" dirty="0">
                <a:solidFill>
                  <a:srgbClr val="202124"/>
                </a:solidFill>
                <a:effectLst/>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xmlns="" val="354202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5981E47-4EE3-4EE4-26DE-B624F69735F6}"/>
              </a:ext>
            </a:extLst>
          </p:cNvPr>
          <p:cNvSpPr>
            <a:spLocks noGrp="1"/>
          </p:cNvSpPr>
          <p:nvPr>
            <p:ph type="title"/>
          </p:nvPr>
        </p:nvSpPr>
        <p:spPr/>
        <p:txBody>
          <a:bodyPr/>
          <a:lstStyle/>
          <a:p>
            <a:r>
              <a:rPr lang="cs-CZ" dirty="0"/>
              <a:t>Tělesné týrání a zanedbávání</a:t>
            </a:r>
          </a:p>
        </p:txBody>
      </p:sp>
      <p:sp>
        <p:nvSpPr>
          <p:cNvPr id="3" name="Zástupný obsah 2">
            <a:extLst>
              <a:ext uri="{FF2B5EF4-FFF2-40B4-BE49-F238E27FC236}">
                <a16:creationId xmlns:a16="http://schemas.microsoft.com/office/drawing/2014/main" xmlns="" id="{E669FAC6-C92C-C926-81ED-DCC53C2739C6}"/>
              </a:ext>
            </a:extLst>
          </p:cNvPr>
          <p:cNvSpPr>
            <a:spLocks noGrp="1"/>
          </p:cNvSpPr>
          <p:nvPr>
            <p:ph idx="1"/>
          </p:nvPr>
        </p:nvSpPr>
        <p:spPr/>
        <p:txBody>
          <a:bodyPr>
            <a:normAutofit fontScale="77500" lnSpcReduction="20000"/>
          </a:bodyPr>
          <a:lstStyle/>
          <a:p>
            <a:r>
              <a:rPr lang="cs-CZ" dirty="0"/>
              <a:t>Jakýkoliv úder, jakékoliv intenzity, jakýmkoliv předmětem či rukou do hlavy</a:t>
            </a:r>
          </a:p>
          <a:p>
            <a:r>
              <a:rPr lang="cs-CZ" dirty="0"/>
              <a:t>Jakýkoliv úder, jakékoliv intenzity, jakýmkoliv předmětem na jiném místě</a:t>
            </a:r>
          </a:p>
          <a:p>
            <a:r>
              <a:rPr lang="cs-CZ" dirty="0"/>
              <a:t>Úder rukou výrazné intenzity zanechávající stopy</a:t>
            </a:r>
          </a:p>
          <a:p>
            <a:endParaRPr lang="cs-CZ" dirty="0"/>
          </a:p>
          <a:p>
            <a:pPr marL="0" indent="0">
              <a:buNone/>
            </a:pPr>
            <a:r>
              <a:rPr lang="cs-CZ" dirty="0"/>
              <a:t>Nutno odlišit fyzické týrání od úrazového děje</a:t>
            </a:r>
          </a:p>
          <a:p>
            <a:r>
              <a:rPr lang="cs-CZ" dirty="0"/>
              <a:t>Nepravděpodobný mechanismus, dlouhý časový interval mezi událostí a vyhledáním lékaře, opakované a časté „nehody“, rodiče často mění výpověď</a:t>
            </a:r>
          </a:p>
          <a:p>
            <a:pPr marL="0" indent="0">
              <a:buNone/>
            </a:pPr>
            <a:r>
              <a:rPr lang="cs-CZ" dirty="0"/>
              <a:t>Nutno odlišit onemocnění s lehčím vznikem známek násilí (leukémie, hemofilie, rachitida, </a:t>
            </a:r>
            <a:r>
              <a:rPr lang="cs-CZ" dirty="0" err="1"/>
              <a:t>osteogenesis</a:t>
            </a:r>
            <a:r>
              <a:rPr lang="cs-CZ" dirty="0"/>
              <a:t> </a:t>
            </a:r>
            <a:r>
              <a:rPr lang="cs-CZ" dirty="0" err="1"/>
              <a:t>imperfecta</a:t>
            </a:r>
            <a:r>
              <a:rPr lang="cs-CZ" dirty="0"/>
              <a:t>)</a:t>
            </a:r>
          </a:p>
        </p:txBody>
      </p:sp>
    </p:spTree>
    <p:extLst>
      <p:ext uri="{BB962C8B-B14F-4D97-AF65-F5344CB8AC3E}">
        <p14:creationId xmlns:p14="http://schemas.microsoft.com/office/powerpoint/2010/main" xmlns="" val="2339943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16B50B-0839-C5FC-9270-1A8A60EF27CB}"/>
              </a:ext>
            </a:extLst>
          </p:cNvPr>
          <p:cNvSpPr>
            <a:spLocks noGrp="1"/>
          </p:cNvSpPr>
          <p:nvPr>
            <p:ph type="title"/>
          </p:nvPr>
        </p:nvSpPr>
        <p:spPr/>
        <p:txBody>
          <a:bodyPr/>
          <a:lstStyle/>
          <a:p>
            <a:r>
              <a:rPr lang="cs-CZ" dirty="0"/>
              <a:t>Na co se zaměřit?</a:t>
            </a:r>
          </a:p>
        </p:txBody>
      </p:sp>
      <p:sp>
        <p:nvSpPr>
          <p:cNvPr id="3" name="Zástupný obsah 2">
            <a:extLst>
              <a:ext uri="{FF2B5EF4-FFF2-40B4-BE49-F238E27FC236}">
                <a16:creationId xmlns:a16="http://schemas.microsoft.com/office/drawing/2014/main" xmlns="" id="{4A53D4D5-AFF3-5A49-87C3-8D844A971473}"/>
              </a:ext>
            </a:extLst>
          </p:cNvPr>
          <p:cNvSpPr>
            <a:spLocks noGrp="1"/>
          </p:cNvSpPr>
          <p:nvPr>
            <p:ph idx="1"/>
          </p:nvPr>
        </p:nvSpPr>
        <p:spPr/>
        <p:txBody>
          <a:bodyPr>
            <a:normAutofit fontScale="77500" lnSpcReduction="20000"/>
          </a:bodyPr>
          <a:lstStyle/>
          <a:p>
            <a:r>
              <a:rPr lang="cs-CZ" dirty="0"/>
              <a:t>Poranění různého stáří</a:t>
            </a:r>
          </a:p>
          <a:p>
            <a:r>
              <a:rPr lang="cs-CZ" dirty="0"/>
              <a:t>Nediagnostikované, špatně zhojené i mnohočetné zlomeniny</a:t>
            </a:r>
          </a:p>
          <a:p>
            <a:r>
              <a:rPr lang="cs-CZ" dirty="0"/>
              <a:t>Opařeniny, specifické spáleniny, kruhovité podlitiny, strangulační rýhy</a:t>
            </a:r>
          </a:p>
          <a:p>
            <a:r>
              <a:rPr lang="cs-CZ" dirty="0"/>
              <a:t>Úmyslné intoxikace</a:t>
            </a:r>
          </a:p>
          <a:p>
            <a:r>
              <a:rPr lang="cs-CZ" dirty="0" err="1"/>
              <a:t>Shaken</a:t>
            </a:r>
            <a:r>
              <a:rPr lang="cs-CZ" dirty="0"/>
              <a:t> baby syndrom – způsobeno agresivním třesení dítěte</a:t>
            </a:r>
          </a:p>
          <a:p>
            <a:pPr marL="0" indent="0">
              <a:buNone/>
            </a:pPr>
            <a:r>
              <a:rPr lang="cs-CZ" dirty="0"/>
              <a:t>Sériové zlomeniny pažních kostí, poškození CNS (subdurální krvácení, krvácení do sítnice aj.)</a:t>
            </a:r>
          </a:p>
          <a:p>
            <a:pPr marL="0" indent="0">
              <a:buNone/>
            </a:pPr>
            <a:r>
              <a:rPr lang="cs-CZ" dirty="0"/>
              <a:t>Symptomy – extrémní neklid, dráždivost, spavost až apatie, bradykardie, zvracení, křeče, vyklenutí fontanely až smrt</a:t>
            </a:r>
          </a:p>
          <a:p>
            <a:endParaRPr lang="cs-CZ" dirty="0"/>
          </a:p>
        </p:txBody>
      </p:sp>
    </p:spTree>
    <p:extLst>
      <p:ext uri="{BB962C8B-B14F-4D97-AF65-F5344CB8AC3E}">
        <p14:creationId xmlns:p14="http://schemas.microsoft.com/office/powerpoint/2010/main" xmlns="" val="429205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5322719-1898-A6B6-D87B-C74B1AC21B3A}"/>
              </a:ext>
            </a:extLst>
          </p:cNvPr>
          <p:cNvSpPr>
            <a:spLocks noGrp="1"/>
          </p:cNvSpPr>
          <p:nvPr>
            <p:ph type="title"/>
          </p:nvPr>
        </p:nvSpPr>
        <p:spPr/>
        <p:txBody>
          <a:bodyPr>
            <a:normAutofit fontScale="90000"/>
          </a:bodyPr>
          <a:lstStyle/>
          <a:p>
            <a:r>
              <a:rPr lang="cs-CZ" dirty="0"/>
              <a:t>Postup při podezření na CAN syndrom</a:t>
            </a:r>
          </a:p>
        </p:txBody>
      </p:sp>
      <p:sp>
        <p:nvSpPr>
          <p:cNvPr id="3" name="Zástupný obsah 2">
            <a:extLst>
              <a:ext uri="{FF2B5EF4-FFF2-40B4-BE49-F238E27FC236}">
                <a16:creationId xmlns:a16="http://schemas.microsoft.com/office/drawing/2014/main" xmlns="" id="{A08131F1-EDDA-CD56-9E61-222B9F94CC9A}"/>
              </a:ext>
            </a:extLst>
          </p:cNvPr>
          <p:cNvSpPr>
            <a:spLocks noGrp="1"/>
          </p:cNvSpPr>
          <p:nvPr>
            <p:ph idx="1"/>
          </p:nvPr>
        </p:nvSpPr>
        <p:spPr/>
        <p:txBody>
          <a:bodyPr/>
          <a:lstStyle/>
          <a:p>
            <a:r>
              <a:rPr lang="cs-CZ" dirty="0"/>
              <a:t>Hospitalizace dítěte i proti vůli rodičům, nelze negativní reverz</a:t>
            </a:r>
          </a:p>
          <a:p>
            <a:r>
              <a:rPr lang="cs-CZ" dirty="0"/>
              <a:t>Zahájení sociálního šetření</a:t>
            </a:r>
          </a:p>
          <a:p>
            <a:r>
              <a:rPr lang="cs-CZ" dirty="0"/>
              <a:t>Všichni zdravotníci mají zákonnou povinnost oznámit podezření ze spáchání trestného činu týrání nebo těžkého ublížení na zdraví bezodkladně státnímu zástupci nebo Policii ČR</a:t>
            </a:r>
          </a:p>
          <a:p>
            <a:pPr marL="0" indent="0">
              <a:buNone/>
            </a:pPr>
            <a:endParaRPr lang="cs-CZ" dirty="0"/>
          </a:p>
        </p:txBody>
      </p:sp>
    </p:spTree>
    <p:extLst>
      <p:ext uri="{BB962C8B-B14F-4D97-AF65-F5344CB8AC3E}">
        <p14:creationId xmlns:p14="http://schemas.microsoft.com/office/powerpoint/2010/main" xmlns="" val="3952377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6C756C4-51F6-CD1F-F856-C06FACE5709C}"/>
              </a:ext>
            </a:extLst>
          </p:cNvPr>
          <p:cNvSpPr>
            <a:spLocks noGrp="1"/>
          </p:cNvSpPr>
          <p:nvPr>
            <p:ph type="title"/>
          </p:nvPr>
        </p:nvSpPr>
        <p:spPr/>
        <p:txBody>
          <a:bodyPr/>
          <a:lstStyle/>
          <a:p>
            <a:r>
              <a:rPr lang="cs-CZ" dirty="0"/>
              <a:t>Duševní a citové týrání</a:t>
            </a:r>
          </a:p>
        </p:txBody>
      </p:sp>
      <p:sp>
        <p:nvSpPr>
          <p:cNvPr id="3" name="Zástupný obsah 2">
            <a:extLst>
              <a:ext uri="{FF2B5EF4-FFF2-40B4-BE49-F238E27FC236}">
                <a16:creationId xmlns:a16="http://schemas.microsoft.com/office/drawing/2014/main" xmlns="" id="{D67C9937-389D-2832-00F7-C6D1DF78CF55}"/>
              </a:ext>
            </a:extLst>
          </p:cNvPr>
          <p:cNvSpPr>
            <a:spLocks noGrp="1"/>
          </p:cNvSpPr>
          <p:nvPr>
            <p:ph idx="1"/>
          </p:nvPr>
        </p:nvSpPr>
        <p:spPr/>
        <p:txBody>
          <a:bodyPr>
            <a:normAutofit fontScale="92500" lnSpcReduction="10000"/>
          </a:bodyPr>
          <a:lstStyle/>
          <a:p>
            <a:r>
              <a:rPr lang="cs-CZ" dirty="0"/>
              <a:t>Aktivní forma – nadávky, šikanování, ponižování</a:t>
            </a:r>
          </a:p>
          <a:p>
            <a:r>
              <a:rPr lang="cs-CZ" dirty="0"/>
              <a:t>Pasivní forma – ignorování, citový chlad vůči dítěti, izolace dítěte, citové vydírání, zde i nepřiměřené požadavky rodičů na výkon dítěte</a:t>
            </a:r>
          </a:p>
          <a:p>
            <a:pPr marL="0" indent="0">
              <a:buNone/>
            </a:pPr>
            <a:endParaRPr lang="cs-CZ" dirty="0"/>
          </a:p>
          <a:p>
            <a:pPr marL="0" indent="0">
              <a:buNone/>
            </a:pPr>
            <a:r>
              <a:rPr lang="cs-CZ" dirty="0"/>
              <a:t>Dítě – depresivně laděné, ustrašené, lítostivé, poruchy navazování kontaktu, někdy známky agrese vůči rodičům, psychosomatická onemocnění (bolesti hlavy, břicha, enuréza, </a:t>
            </a:r>
            <a:r>
              <a:rPr lang="cs-CZ" dirty="0" err="1"/>
              <a:t>enkopréza</a:t>
            </a:r>
            <a:r>
              <a:rPr lang="cs-CZ" dirty="0"/>
              <a:t>, zvracení), zhoršení prospěchu, drobná kriminalita, </a:t>
            </a:r>
            <a:r>
              <a:rPr lang="cs-CZ" dirty="0" err="1"/>
              <a:t>sociopatie</a:t>
            </a:r>
            <a:endParaRPr lang="cs-CZ" dirty="0"/>
          </a:p>
        </p:txBody>
      </p:sp>
    </p:spTree>
    <p:extLst>
      <p:ext uri="{BB962C8B-B14F-4D97-AF65-F5344CB8AC3E}">
        <p14:creationId xmlns:p14="http://schemas.microsoft.com/office/powerpoint/2010/main" xmlns="" val="2982246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5CB5C2D-EE04-0EAF-6286-005EE386626A}"/>
              </a:ext>
            </a:extLst>
          </p:cNvPr>
          <p:cNvSpPr>
            <a:spLocks noGrp="1"/>
          </p:cNvSpPr>
          <p:nvPr>
            <p:ph type="title"/>
          </p:nvPr>
        </p:nvSpPr>
        <p:spPr/>
        <p:txBody>
          <a:bodyPr/>
          <a:lstStyle/>
          <a:p>
            <a:r>
              <a:rPr lang="cs-CZ" dirty="0"/>
              <a:t>Sexuální zneužívání</a:t>
            </a:r>
          </a:p>
        </p:txBody>
      </p:sp>
      <p:sp>
        <p:nvSpPr>
          <p:cNvPr id="3" name="Zástupný obsah 2">
            <a:extLst>
              <a:ext uri="{FF2B5EF4-FFF2-40B4-BE49-F238E27FC236}">
                <a16:creationId xmlns:a16="http://schemas.microsoft.com/office/drawing/2014/main" xmlns="" id="{A63F7F9B-A051-2D0C-0459-8E2353DF488E}"/>
              </a:ext>
            </a:extLst>
          </p:cNvPr>
          <p:cNvSpPr>
            <a:spLocks noGrp="1"/>
          </p:cNvSpPr>
          <p:nvPr>
            <p:ph idx="1"/>
          </p:nvPr>
        </p:nvSpPr>
        <p:spPr/>
        <p:txBody>
          <a:bodyPr>
            <a:normAutofit fontScale="70000" lnSpcReduction="20000"/>
          </a:bodyPr>
          <a:lstStyle/>
          <a:p>
            <a:r>
              <a:rPr lang="cs-CZ" dirty="0"/>
              <a:t>Těžko se odhaluje a prokazuje, oběti zneužívání tají, přizpůsobují se agresorovi, často výpověď odvolají</a:t>
            </a:r>
          </a:p>
          <a:p>
            <a:r>
              <a:rPr lang="cs-CZ" dirty="0"/>
              <a:t>Klasifikace kontaktních forem</a:t>
            </a:r>
          </a:p>
          <a:p>
            <a:pPr marL="0" indent="0">
              <a:buNone/>
            </a:pPr>
            <a:r>
              <a:rPr lang="cs-CZ" dirty="0"/>
              <a:t>1.Stupeň – dotyky na pohlavních orgánech</a:t>
            </a:r>
          </a:p>
          <a:p>
            <a:pPr marL="0" indent="0">
              <a:buNone/>
            </a:pPr>
            <a:r>
              <a:rPr lang="cs-CZ" dirty="0"/>
              <a:t>2.Stupeň – manipulace s pohlavními orgány</a:t>
            </a:r>
          </a:p>
          <a:p>
            <a:pPr marL="0" indent="0">
              <a:buNone/>
            </a:pPr>
            <a:r>
              <a:rPr lang="cs-CZ" dirty="0"/>
              <a:t>3.Stupeň – jakákoliv forma pohlavního styku</a:t>
            </a:r>
          </a:p>
          <a:p>
            <a:r>
              <a:rPr lang="cs-CZ" dirty="0"/>
              <a:t>Příznaky až při velmi hrubém zneužití – STD, hematomy, ragády genitálu, anální poranění, výtok z genitálu, gravidita nezletilé</a:t>
            </a:r>
          </a:p>
          <a:p>
            <a:r>
              <a:rPr lang="cs-CZ" dirty="0"/>
              <a:t>Nekontaktní formy – telefonické hovory/videa, konverzace se </a:t>
            </a:r>
            <a:r>
              <a:rPr lang="cs-CZ" dirty="0" err="1"/>
              <a:t>sex.tématikou</a:t>
            </a:r>
            <a:r>
              <a:rPr lang="cs-CZ" dirty="0"/>
              <a:t>, fetišismus, exhibicionismus</a:t>
            </a:r>
          </a:p>
          <a:p>
            <a:pPr marL="0" indent="0">
              <a:buNone/>
            </a:pPr>
            <a:r>
              <a:rPr lang="cs-CZ" dirty="0"/>
              <a:t>Následky – deprese, abúzus alkoholu/drog, suicidální chování, PPP, psychosomatické problémy, promiskuita</a:t>
            </a:r>
          </a:p>
          <a:p>
            <a:pPr marL="0" indent="0">
              <a:buNone/>
            </a:pPr>
            <a:endParaRPr lang="cs-CZ" dirty="0"/>
          </a:p>
        </p:txBody>
      </p:sp>
    </p:spTree>
    <p:extLst>
      <p:ext uri="{BB962C8B-B14F-4D97-AF65-F5344CB8AC3E}">
        <p14:creationId xmlns:p14="http://schemas.microsoft.com/office/powerpoint/2010/main" xmlns="" val="891400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482F2D7-493F-A06F-F438-253054B2755E}"/>
              </a:ext>
            </a:extLst>
          </p:cNvPr>
          <p:cNvSpPr>
            <a:spLocks noGrp="1"/>
          </p:cNvSpPr>
          <p:nvPr>
            <p:ph type="title"/>
          </p:nvPr>
        </p:nvSpPr>
        <p:spPr/>
        <p:txBody>
          <a:bodyPr/>
          <a:lstStyle/>
          <a:p>
            <a:r>
              <a:rPr lang="cs-CZ" dirty="0"/>
              <a:t>Zvláštní formy CAN</a:t>
            </a:r>
          </a:p>
        </p:txBody>
      </p:sp>
      <p:sp>
        <p:nvSpPr>
          <p:cNvPr id="3" name="Zástupný obsah 2">
            <a:extLst>
              <a:ext uri="{FF2B5EF4-FFF2-40B4-BE49-F238E27FC236}">
                <a16:creationId xmlns:a16="http://schemas.microsoft.com/office/drawing/2014/main" xmlns="" id="{4B3FCB79-B5D6-C715-BEC5-9D4ACA5E2FD3}"/>
              </a:ext>
            </a:extLst>
          </p:cNvPr>
          <p:cNvSpPr>
            <a:spLocks noGrp="1"/>
          </p:cNvSpPr>
          <p:nvPr>
            <p:ph idx="1"/>
          </p:nvPr>
        </p:nvSpPr>
        <p:spPr/>
        <p:txBody>
          <a:bodyPr/>
          <a:lstStyle/>
          <a:p>
            <a:r>
              <a:rPr lang="cs-CZ" dirty="0" err="1"/>
              <a:t>Munchhausen</a:t>
            </a:r>
            <a:r>
              <a:rPr lang="cs-CZ" dirty="0"/>
              <a:t> by </a:t>
            </a:r>
            <a:r>
              <a:rPr lang="cs-CZ" dirty="0" err="1"/>
              <a:t>proxy</a:t>
            </a:r>
            <a:r>
              <a:rPr lang="cs-CZ" dirty="0"/>
              <a:t> – rodiče si vymýšlejí nebo předstírají příznaky a onemocnění dítěte – nechají dítě podrobovat se vyšetření léčbě, </a:t>
            </a:r>
            <a:r>
              <a:rPr lang="cs-CZ" dirty="0" err="1"/>
              <a:t>vč.invazí</a:t>
            </a:r>
            <a:endParaRPr lang="cs-CZ" dirty="0"/>
          </a:p>
          <a:p>
            <a:r>
              <a:rPr lang="cs-CZ" dirty="0"/>
              <a:t>Sekundární viktimizace – druhotné poškozování dítěte např. nevhodným vyšetřováním týrání, opakovaných vyslýcháním aj.</a:t>
            </a:r>
          </a:p>
        </p:txBody>
      </p:sp>
    </p:spTree>
    <p:extLst>
      <p:ext uri="{BB962C8B-B14F-4D97-AF65-F5344CB8AC3E}">
        <p14:creationId xmlns:p14="http://schemas.microsoft.com/office/powerpoint/2010/main" xmlns="" val="1179910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7362C6-0A64-8744-8750-8AE87697B927}"/>
              </a:ext>
            </a:extLst>
          </p:cNvPr>
          <p:cNvSpPr>
            <a:spLocks noGrp="1"/>
          </p:cNvSpPr>
          <p:nvPr>
            <p:ph type="title"/>
          </p:nvPr>
        </p:nvSpPr>
        <p:spPr/>
        <p:txBody>
          <a:bodyPr>
            <a:normAutofit fontScale="90000"/>
          </a:bodyPr>
          <a:lstStyle/>
          <a:p>
            <a:r>
              <a:rPr lang="cs-CZ" dirty="0"/>
              <a:t>SIDS – </a:t>
            </a:r>
            <a:r>
              <a:rPr lang="cs-CZ" dirty="0" err="1"/>
              <a:t>sudden</a:t>
            </a:r>
            <a:r>
              <a:rPr lang="cs-CZ" dirty="0"/>
              <a:t> infant </a:t>
            </a:r>
            <a:r>
              <a:rPr lang="cs-CZ" dirty="0" err="1"/>
              <a:t>death</a:t>
            </a:r>
            <a:r>
              <a:rPr lang="cs-CZ" dirty="0"/>
              <a:t> syndrome – syndrom náhlého úmrtí kojence</a:t>
            </a:r>
          </a:p>
        </p:txBody>
      </p:sp>
      <p:sp>
        <p:nvSpPr>
          <p:cNvPr id="3" name="Zástupný obsah 2">
            <a:extLst>
              <a:ext uri="{FF2B5EF4-FFF2-40B4-BE49-F238E27FC236}">
                <a16:creationId xmlns:a16="http://schemas.microsoft.com/office/drawing/2014/main" xmlns="" id="{F15C719A-D9C4-CAF0-AA8D-4E255F0B0F2D}"/>
              </a:ext>
            </a:extLst>
          </p:cNvPr>
          <p:cNvSpPr>
            <a:spLocks noGrp="1"/>
          </p:cNvSpPr>
          <p:nvPr>
            <p:ph idx="1"/>
          </p:nvPr>
        </p:nvSpPr>
        <p:spPr/>
        <p:txBody>
          <a:bodyPr>
            <a:normAutofit fontScale="70000" lnSpcReduction="20000"/>
          </a:bodyPr>
          <a:lstStyle/>
          <a:p>
            <a:r>
              <a:rPr lang="cs-CZ" dirty="0"/>
              <a:t>Stav, kdy do té doby zdravý novorozenec či kojenec je nalezen bez známek života a příčinu úmrtí neobjasní ani pitva</a:t>
            </a:r>
          </a:p>
          <a:p>
            <a:r>
              <a:rPr lang="cs-CZ" dirty="0"/>
              <a:t>1/1000 živě narozených dětí (hlavně do 6 měsíců), častěji chlapci</a:t>
            </a:r>
          </a:p>
          <a:p>
            <a:r>
              <a:rPr lang="cs-CZ" dirty="0"/>
              <a:t>RF – kouření matky v těhotenství a po porodu, kouření v rodině, časné zavádění umělé výživy, ukládání dítěte ke spánku v jiném pokoji, ukládání dítěte ke spánku do stejného lůžka, kde spí rodiče, poloha na břiše, nízký věk matky, častá těhotenství matky, absence prenatální péče, nízká porodní hmotnost nebo nedonošené děti, sourozenci se SIDS, perinatální asfyxie</a:t>
            </a:r>
          </a:p>
          <a:p>
            <a:r>
              <a:rPr lang="cs-CZ" dirty="0"/>
              <a:t>Prevence – nekuřácké prostředí, poloha na zádech při spaní, žádné peřinky/polštáře, postýlka v ložnici rodičů, teplota do 18</a:t>
            </a:r>
            <a:r>
              <a:rPr lang="cs-CZ" b="0" i="0" u="none" strike="noStrike" dirty="0">
                <a:effectLst/>
              </a:rPr>
              <a:t>°C, kojení do 6 měsíců, dudlík do 1 roku</a:t>
            </a:r>
          </a:p>
          <a:p>
            <a:pPr marL="0" indent="0">
              <a:buNone/>
            </a:pPr>
            <a:endParaRPr lang="cs-CZ" b="0" i="0" u="none" strike="noStrike" dirty="0">
              <a:solidFill>
                <a:srgbClr val="444444"/>
              </a:solidFill>
              <a:effectLst/>
              <a:latin typeface="Ubuntu" panose="020F0502020204030204" pitchFamily="34" charset="0"/>
            </a:endParaRPr>
          </a:p>
          <a:p>
            <a:endParaRPr lang="cs-CZ" dirty="0"/>
          </a:p>
        </p:txBody>
      </p:sp>
    </p:spTree>
    <p:extLst>
      <p:ext uri="{BB962C8B-B14F-4D97-AF65-F5344CB8AC3E}">
        <p14:creationId xmlns:p14="http://schemas.microsoft.com/office/powerpoint/2010/main" xmlns="" val="2375698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xmlns="" id="{EAE6AD01-8375-A826-35C9-1E88142E215C}"/>
              </a:ext>
            </a:extLst>
          </p:cNvPr>
          <p:cNvPicPr>
            <a:picLocks noGrp="1" noChangeAspect="1"/>
          </p:cNvPicPr>
          <p:nvPr>
            <p:ph idx="1"/>
          </p:nvPr>
        </p:nvPicPr>
        <p:blipFill rotWithShape="1">
          <a:blip r:embed="rId2" cstate="print"/>
          <a:srcRect l="20826" t="18695" r="11681" b="12562"/>
          <a:stretch/>
        </p:blipFill>
        <p:spPr>
          <a:xfrm>
            <a:off x="924462" y="333000"/>
            <a:ext cx="7295076" cy="6192000"/>
          </a:xfrm>
        </p:spPr>
      </p:pic>
    </p:spTree>
    <p:extLst>
      <p:ext uri="{BB962C8B-B14F-4D97-AF65-F5344CB8AC3E}">
        <p14:creationId xmlns:p14="http://schemas.microsoft.com/office/powerpoint/2010/main" xmlns="" val="4001998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154BE635-066D-B528-4513-FC2737083096}"/>
              </a:ext>
            </a:extLst>
          </p:cNvPr>
          <p:cNvSpPr>
            <a:spLocks noGrp="1"/>
          </p:cNvSpPr>
          <p:nvPr>
            <p:ph idx="1"/>
          </p:nvPr>
        </p:nvSpPr>
        <p:spPr/>
        <p:txBody>
          <a:bodyPr>
            <a:normAutofit/>
          </a:bodyPr>
          <a:lstStyle/>
          <a:p>
            <a:pPr>
              <a:buNone/>
            </a:pPr>
            <a:endParaRPr lang="cs-CZ" dirty="0">
              <a:solidFill>
                <a:srgbClr val="333333"/>
              </a:solidFill>
              <a:latin typeface="Arial" panose="020B0604020202020204" pitchFamily="34" charset="0"/>
            </a:endParaRPr>
          </a:p>
          <a:p>
            <a:pPr>
              <a:buNone/>
            </a:pPr>
            <a:endParaRPr lang="cs-CZ" dirty="0"/>
          </a:p>
        </p:txBody>
      </p:sp>
      <p:sp>
        <p:nvSpPr>
          <p:cNvPr id="4" name="Nadpis 3"/>
          <p:cNvSpPr>
            <a:spLocks noGrp="1"/>
          </p:cNvSpPr>
          <p:nvPr>
            <p:ph type="title"/>
          </p:nvPr>
        </p:nvSpPr>
        <p:spPr/>
        <p:txBody>
          <a:bodyPr/>
          <a:lstStyle/>
          <a:p>
            <a:r>
              <a:rPr lang="cs-CZ" dirty="0"/>
              <a:t>Náhlé stavy v pediatrii</a:t>
            </a:r>
          </a:p>
        </p:txBody>
      </p:sp>
    </p:spTree>
    <p:extLst>
      <p:ext uri="{BB962C8B-B14F-4D97-AF65-F5344CB8AC3E}">
        <p14:creationId xmlns:p14="http://schemas.microsoft.com/office/powerpoint/2010/main" xmlns="" val="57456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B3FE0B8-50DD-CDD2-9983-A2697BBD56EB}"/>
              </a:ext>
            </a:extLst>
          </p:cNvPr>
          <p:cNvSpPr>
            <a:spLocks noGrp="1"/>
          </p:cNvSpPr>
          <p:nvPr>
            <p:ph type="title"/>
          </p:nvPr>
        </p:nvSpPr>
        <p:spPr/>
        <p:txBody>
          <a:bodyPr/>
          <a:lstStyle/>
          <a:p>
            <a:r>
              <a:rPr lang="cs-CZ" dirty="0"/>
              <a:t>Úrazy a otravy</a:t>
            </a:r>
          </a:p>
        </p:txBody>
      </p:sp>
      <p:sp>
        <p:nvSpPr>
          <p:cNvPr id="3" name="Zástupný obsah 2">
            <a:extLst>
              <a:ext uri="{FF2B5EF4-FFF2-40B4-BE49-F238E27FC236}">
                <a16:creationId xmlns:a16="http://schemas.microsoft.com/office/drawing/2014/main" xmlns="" id="{217789EE-7C98-F589-5911-6B8ECFBA527E}"/>
              </a:ext>
            </a:extLst>
          </p:cNvPr>
          <p:cNvSpPr>
            <a:spLocks noGrp="1"/>
          </p:cNvSpPr>
          <p:nvPr>
            <p:ph idx="1"/>
          </p:nvPr>
        </p:nvSpPr>
        <p:spPr/>
        <p:txBody>
          <a:bodyPr>
            <a:normAutofit fontScale="92500" lnSpcReduction="10000"/>
          </a:bodyPr>
          <a:lstStyle/>
          <a:p>
            <a:r>
              <a:rPr lang="cs-CZ" b="0" i="0" u="none" strike="noStrike" dirty="0">
                <a:solidFill>
                  <a:srgbClr val="333333"/>
                </a:solidFill>
                <a:effectLst/>
                <a:latin typeface="Arial" panose="020B0604020202020204" pitchFamily="34" charset="0"/>
              </a:rPr>
              <a:t>Významná příčina dětské úmrtnosti</a:t>
            </a:r>
          </a:p>
          <a:p>
            <a:r>
              <a:rPr lang="cs-CZ" b="0" i="0" u="none" strike="noStrike" dirty="0">
                <a:solidFill>
                  <a:srgbClr val="333333"/>
                </a:solidFill>
                <a:effectLst/>
                <a:latin typeface="Arial" panose="020B0604020202020204" pitchFamily="34" charset="0"/>
              </a:rPr>
              <a:t>Kojenci - nejčastěji pády (z přebalovacího stolu, nezajištěné postýlky apod.), většinou na hlavu, vždy cizím zaviněním, později zhmožděné/tržné rány od nekrytých hran nábytku apod, když si dítě začíná stoupat - opařeniny horkou tekutinou</a:t>
            </a:r>
          </a:p>
          <a:p>
            <a:r>
              <a:rPr lang="cs-CZ" b="0" i="0" u="none" strike="noStrike" dirty="0">
                <a:solidFill>
                  <a:srgbClr val="333333"/>
                </a:solidFill>
                <a:effectLst/>
                <a:latin typeface="Arial" panose="020B0604020202020204" pitchFamily="34" charset="0"/>
              </a:rPr>
              <a:t>Příčinou je nejčastěji nedbalost a nedostatečný dozor dospělých, podcenění schopností a zvídavosti dítěte</a:t>
            </a:r>
            <a:endParaRPr lang="cs-CZ" dirty="0"/>
          </a:p>
        </p:txBody>
      </p:sp>
    </p:spTree>
    <p:extLst>
      <p:ext uri="{BB962C8B-B14F-4D97-AF65-F5344CB8AC3E}">
        <p14:creationId xmlns:p14="http://schemas.microsoft.com/office/powerpoint/2010/main" xmlns="" val="341403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6A7ABE9-88C1-8F0B-611C-475983D1CC39}"/>
              </a:ext>
            </a:extLst>
          </p:cNvPr>
          <p:cNvSpPr>
            <a:spLocks noGrp="1"/>
          </p:cNvSpPr>
          <p:nvPr>
            <p:ph type="title"/>
          </p:nvPr>
        </p:nvSpPr>
        <p:spPr/>
        <p:txBody>
          <a:bodyPr/>
          <a:lstStyle/>
          <a:p>
            <a:r>
              <a:rPr lang="cs-CZ" dirty="0"/>
              <a:t>Batolecí období 1 – 3 roky</a:t>
            </a:r>
          </a:p>
        </p:txBody>
      </p:sp>
      <p:sp>
        <p:nvSpPr>
          <p:cNvPr id="3" name="Zástupný obsah 2">
            <a:extLst>
              <a:ext uri="{FF2B5EF4-FFF2-40B4-BE49-F238E27FC236}">
                <a16:creationId xmlns:a16="http://schemas.microsoft.com/office/drawing/2014/main" xmlns="" id="{8346D53A-769E-2829-644C-B759C0C1B1B3}"/>
              </a:ext>
            </a:extLst>
          </p:cNvPr>
          <p:cNvSpPr>
            <a:spLocks noGrp="1"/>
          </p:cNvSpPr>
          <p:nvPr>
            <p:ph idx="1"/>
          </p:nvPr>
        </p:nvSpPr>
        <p:spPr/>
        <p:txBody>
          <a:bodyPr/>
          <a:lstStyle/>
          <a:p>
            <a:r>
              <a:rPr lang="cs-CZ" dirty="0"/>
              <a:t>Zpřesnění motoriky, rozvoj řeči, osamostatňování dítěte (chůze, učení, jezení, čistota, komunikace)</a:t>
            </a:r>
          </a:p>
          <a:p>
            <a:r>
              <a:rPr lang="cs-CZ" dirty="0"/>
              <a:t>První období vzdoru</a:t>
            </a:r>
          </a:p>
          <a:p>
            <a:r>
              <a:rPr lang="cs-CZ" dirty="0"/>
              <a:t>Nemocnost spíše nízká, vyšší výskyt úrazů – popáleniny, pády, otravy, aspirace</a:t>
            </a:r>
          </a:p>
        </p:txBody>
      </p:sp>
    </p:spTree>
    <p:extLst>
      <p:ext uri="{BB962C8B-B14F-4D97-AF65-F5344CB8AC3E}">
        <p14:creationId xmlns:p14="http://schemas.microsoft.com/office/powerpoint/2010/main" xmlns="" val="11653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5BBE19A-BD78-C4CD-819C-A02491CFE05B}"/>
              </a:ext>
            </a:extLst>
          </p:cNvPr>
          <p:cNvSpPr>
            <a:spLocks noGrp="1"/>
          </p:cNvSpPr>
          <p:nvPr>
            <p:ph type="title"/>
          </p:nvPr>
        </p:nvSpPr>
        <p:spPr/>
        <p:txBody>
          <a:bodyPr/>
          <a:lstStyle/>
          <a:p>
            <a:r>
              <a:rPr lang="cs-CZ" dirty="0"/>
              <a:t>Pády a úrazy</a:t>
            </a:r>
          </a:p>
        </p:txBody>
      </p:sp>
      <p:sp>
        <p:nvSpPr>
          <p:cNvPr id="3" name="Zástupný obsah 2">
            <a:extLst>
              <a:ext uri="{FF2B5EF4-FFF2-40B4-BE49-F238E27FC236}">
                <a16:creationId xmlns:a16="http://schemas.microsoft.com/office/drawing/2014/main" xmlns="" id="{4E15EE67-14F4-50F4-5F9D-722732F5F9B8}"/>
              </a:ext>
            </a:extLst>
          </p:cNvPr>
          <p:cNvSpPr>
            <a:spLocks noGrp="1"/>
          </p:cNvSpPr>
          <p:nvPr>
            <p:ph idx="1"/>
          </p:nvPr>
        </p:nvSpPr>
        <p:spPr/>
        <p:txBody>
          <a:bodyPr>
            <a:normAutofit lnSpcReduction="10000"/>
          </a:bodyPr>
          <a:lstStyle/>
          <a:p>
            <a:r>
              <a:rPr lang="cs-CZ" dirty="0"/>
              <a:t> </a:t>
            </a:r>
            <a:r>
              <a:rPr lang="cs-CZ" b="0" i="0" u="none" strike="noStrike" dirty="0">
                <a:solidFill>
                  <a:srgbClr val="333333"/>
                </a:solidFill>
                <a:effectLst/>
                <a:latin typeface="Arial" panose="020B0604020202020204" pitchFamily="34" charset="0"/>
              </a:rPr>
              <a:t>Batolata – výrazně těžší a větší hlava  v poměru k tělu než u kojence, proto většina pádu končí úrazem hlavy (pád ze židle, skříně apod.), dále úrazy teplem – shození teplých tekutin apod z kuchyňské linky/stolu, popáleniny od žehliček, kamen aj.</a:t>
            </a:r>
          </a:p>
          <a:p>
            <a:r>
              <a:rPr lang="cs-CZ" b="0" i="0" u="none" strike="noStrike" dirty="0">
                <a:solidFill>
                  <a:srgbClr val="333333"/>
                </a:solidFill>
                <a:effectLst/>
                <a:latin typeface="Arial" panose="020B0604020202020204" pitchFamily="34" charset="0"/>
              </a:rPr>
              <a:t>Velký pozor na nezajištěné bazény, jímky, nádrže - utonutí</a:t>
            </a:r>
            <a:endParaRPr lang="cs-CZ" dirty="0"/>
          </a:p>
        </p:txBody>
      </p:sp>
    </p:spTree>
    <p:extLst>
      <p:ext uri="{BB962C8B-B14F-4D97-AF65-F5344CB8AC3E}">
        <p14:creationId xmlns:p14="http://schemas.microsoft.com/office/powerpoint/2010/main" xmlns="" val="124523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30D67DE-B2B1-5020-4C78-CF3F3619C5B3}"/>
              </a:ext>
            </a:extLst>
          </p:cNvPr>
          <p:cNvSpPr>
            <a:spLocks noGrp="1"/>
          </p:cNvSpPr>
          <p:nvPr>
            <p:ph type="title"/>
          </p:nvPr>
        </p:nvSpPr>
        <p:spPr/>
        <p:txBody>
          <a:bodyPr/>
          <a:lstStyle/>
          <a:p>
            <a:r>
              <a:rPr lang="cs-CZ" dirty="0"/>
              <a:t>Pády a úrazy</a:t>
            </a:r>
          </a:p>
        </p:txBody>
      </p:sp>
      <p:sp>
        <p:nvSpPr>
          <p:cNvPr id="3" name="Zástupný obsah 2">
            <a:extLst>
              <a:ext uri="{FF2B5EF4-FFF2-40B4-BE49-F238E27FC236}">
                <a16:creationId xmlns:a16="http://schemas.microsoft.com/office/drawing/2014/main" xmlns="" id="{E30666C9-0AF5-E83A-F630-230A760F9C0A}"/>
              </a:ext>
            </a:extLst>
          </p:cNvPr>
          <p:cNvSpPr>
            <a:spLocks noGrp="1"/>
          </p:cNvSpPr>
          <p:nvPr>
            <p:ph idx="1"/>
          </p:nvPr>
        </p:nvSpPr>
        <p:spPr/>
        <p:txBody>
          <a:bodyPr>
            <a:normAutofit/>
          </a:bodyPr>
          <a:lstStyle/>
          <a:p>
            <a:r>
              <a:rPr lang="cs-CZ" dirty="0">
                <a:solidFill>
                  <a:srgbClr val="333333"/>
                </a:solidFill>
                <a:latin typeface="Arial" panose="020B0604020202020204" pitchFamily="34" charset="0"/>
              </a:rPr>
              <a:t>Předškoláci – úraz v rámci hry/sportu, trvá riziko tonutí</a:t>
            </a:r>
          </a:p>
          <a:p>
            <a:r>
              <a:rPr lang="cs-CZ" b="0" i="0" u="none" strike="noStrike" dirty="0">
                <a:solidFill>
                  <a:srgbClr val="333333"/>
                </a:solidFill>
                <a:effectLst/>
                <a:latin typeface="Arial" panose="020B0604020202020204" pitchFamily="34" charset="0"/>
              </a:rPr>
              <a:t>Školác</a:t>
            </a:r>
            <a:r>
              <a:rPr lang="cs-CZ" dirty="0">
                <a:solidFill>
                  <a:srgbClr val="333333"/>
                </a:solidFill>
                <a:latin typeface="Arial" panose="020B0604020202020204" pitchFamily="34" charset="0"/>
              </a:rPr>
              <a:t>i - účastníci dopravních nehod (chodec, cyklista, na koloběžce aj.), sporty</a:t>
            </a:r>
            <a:endParaRPr lang="cs-CZ" dirty="0"/>
          </a:p>
        </p:txBody>
      </p:sp>
    </p:spTree>
    <p:extLst>
      <p:ext uri="{BB962C8B-B14F-4D97-AF65-F5344CB8AC3E}">
        <p14:creationId xmlns:p14="http://schemas.microsoft.com/office/powerpoint/2010/main" xmlns="" val="956245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0E2CBB4-6137-E655-A84C-C941AFCD35B4}"/>
              </a:ext>
            </a:extLst>
          </p:cNvPr>
          <p:cNvSpPr>
            <a:spLocks noGrp="1"/>
          </p:cNvSpPr>
          <p:nvPr>
            <p:ph type="title"/>
          </p:nvPr>
        </p:nvSpPr>
        <p:spPr/>
        <p:txBody>
          <a:bodyPr/>
          <a:lstStyle/>
          <a:p>
            <a:r>
              <a:rPr lang="cs-CZ" dirty="0"/>
              <a:t>Otravy </a:t>
            </a:r>
          </a:p>
        </p:txBody>
      </p:sp>
      <p:sp>
        <p:nvSpPr>
          <p:cNvPr id="3" name="Zástupný obsah 2">
            <a:extLst>
              <a:ext uri="{FF2B5EF4-FFF2-40B4-BE49-F238E27FC236}">
                <a16:creationId xmlns:a16="http://schemas.microsoft.com/office/drawing/2014/main" xmlns="" id="{2F6C73FF-EBBD-C761-B336-3589AA36FD0E}"/>
              </a:ext>
            </a:extLst>
          </p:cNvPr>
          <p:cNvSpPr>
            <a:spLocks noGrp="1"/>
          </p:cNvSpPr>
          <p:nvPr>
            <p:ph idx="1"/>
          </p:nvPr>
        </p:nvSpPr>
        <p:spPr/>
        <p:txBody>
          <a:bodyPr>
            <a:normAutofit fontScale="77500" lnSpcReduction="20000"/>
          </a:bodyPr>
          <a:lstStyle/>
          <a:p>
            <a:r>
              <a:rPr lang="cs-CZ" dirty="0">
                <a:effectLst/>
              </a:rPr>
              <a:t>Kojenci – náhodně najdou léky rodičů/prarodičů, rodiče špatně nadávkují léky pro děti, spletou si léky</a:t>
            </a:r>
            <a:endParaRPr lang="cs-CZ" b="0" i="0" u="none" strike="noStrike" dirty="0">
              <a:solidFill>
                <a:srgbClr val="333333"/>
              </a:solidFill>
              <a:effectLst/>
              <a:latin typeface="Arial" panose="020B0604020202020204" pitchFamily="34" charset="0"/>
            </a:endParaRPr>
          </a:p>
          <a:p>
            <a:r>
              <a:rPr lang="cs-CZ" b="0" i="0" u="none" strike="noStrike" dirty="0">
                <a:solidFill>
                  <a:srgbClr val="333333"/>
                </a:solidFill>
                <a:effectLst/>
                <a:latin typeface="Arial" panose="020B0604020202020204" pitchFamily="34" charset="0"/>
              </a:rPr>
              <a:t>Batolata, předškoláci – nevhodně skladované prací a mycí prostředky, ředidla v láhvi od limonád, rostliny a jejich plody na hřišti, houby </a:t>
            </a:r>
          </a:p>
          <a:p>
            <a:r>
              <a:rPr lang="cs-CZ" b="0" i="0" u="none" strike="noStrike" dirty="0">
                <a:solidFill>
                  <a:srgbClr val="333333"/>
                </a:solidFill>
                <a:effectLst/>
                <a:latin typeface="Arial" panose="020B0604020202020204" pitchFamily="34" charset="0"/>
              </a:rPr>
              <a:t>Školáci – požití hub či bobulí trvá, ojediněle úmyslné požití v rámci </a:t>
            </a:r>
            <a:r>
              <a:rPr lang="cs-CZ" b="0" i="0" u="none" strike="noStrike" dirty="0" err="1">
                <a:solidFill>
                  <a:srgbClr val="333333"/>
                </a:solidFill>
                <a:effectLst/>
                <a:latin typeface="Arial" panose="020B0604020202020204" pitchFamily="34" charset="0"/>
              </a:rPr>
              <a:t>suicidia</a:t>
            </a:r>
            <a:r>
              <a:rPr lang="cs-CZ" b="0" i="0" u="none" strike="noStrike" dirty="0">
                <a:solidFill>
                  <a:srgbClr val="333333"/>
                </a:solidFill>
                <a:effectLst/>
                <a:latin typeface="Arial" panose="020B0604020202020204" pitchFamily="34" charset="0"/>
              </a:rPr>
              <a:t>, otravy alkoholem</a:t>
            </a:r>
          </a:p>
          <a:p>
            <a:r>
              <a:rPr lang="cs-CZ" b="0" i="0" u="none" strike="noStrike" dirty="0">
                <a:solidFill>
                  <a:srgbClr val="333333"/>
                </a:solidFill>
                <a:effectLst/>
                <a:latin typeface="Arial" panose="020B0604020202020204" pitchFamily="34" charset="0"/>
              </a:rPr>
              <a:t>Dospívající - převažují otravy v sebevražedném či sebepoškozujícím úmyslu</a:t>
            </a:r>
          </a:p>
          <a:p>
            <a:endParaRPr lang="cs-CZ" b="0" i="0" u="none" strike="noStrike" dirty="0">
              <a:solidFill>
                <a:srgbClr val="333333"/>
              </a:solidFill>
              <a:effectLst/>
              <a:latin typeface="Arial" panose="020B0604020202020204" pitchFamily="34" charset="0"/>
            </a:endParaRPr>
          </a:p>
          <a:p>
            <a:pPr>
              <a:buNone/>
            </a:pPr>
            <a:r>
              <a:rPr lang="cs-CZ" dirty="0"/>
              <a:t>DŮKLADNÁ ANAMNÉZA – kdy, co, kolik, hmotnost pacienta</a:t>
            </a:r>
          </a:p>
          <a:p>
            <a:pPr>
              <a:buNone/>
            </a:pPr>
            <a:r>
              <a:rPr lang="cs-CZ" dirty="0"/>
              <a:t>TIS 224 91 92 93</a:t>
            </a:r>
          </a:p>
          <a:p>
            <a:endParaRPr lang="cs-CZ" dirty="0"/>
          </a:p>
        </p:txBody>
      </p:sp>
    </p:spTree>
    <p:extLst>
      <p:ext uri="{BB962C8B-B14F-4D97-AF65-F5344CB8AC3E}">
        <p14:creationId xmlns:p14="http://schemas.microsoft.com/office/powerpoint/2010/main" xmlns="" val="2848109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Popáleninový úraz v dětském věku</a:t>
            </a:r>
          </a:p>
        </p:txBody>
      </p:sp>
      <p:sp>
        <p:nvSpPr>
          <p:cNvPr id="3" name="Zástupný symbol pro obsah 2"/>
          <p:cNvSpPr>
            <a:spLocks noGrp="1"/>
          </p:cNvSpPr>
          <p:nvPr>
            <p:ph idx="1"/>
          </p:nvPr>
        </p:nvSpPr>
        <p:spPr/>
        <p:txBody>
          <a:bodyPr>
            <a:normAutofit fontScale="92500" lnSpcReduction="20000"/>
          </a:bodyPr>
          <a:lstStyle/>
          <a:p>
            <a:r>
              <a:rPr lang="cs-CZ" dirty="0"/>
              <a:t>Specializovaná centra – v Praze – FNKV (především hluboké popáleniny)</a:t>
            </a:r>
          </a:p>
          <a:p>
            <a:r>
              <a:rPr lang="cs-CZ" dirty="0"/>
              <a:t>PNP ovlivňuje prognózu</a:t>
            </a:r>
          </a:p>
          <a:p>
            <a:r>
              <a:rPr lang="cs-CZ" dirty="0"/>
              <a:t>Faktory ovlivňující závažnost stavu: </a:t>
            </a:r>
          </a:p>
          <a:p>
            <a:pPr marL="514350" indent="-514350">
              <a:buFont typeface="+mj-lt"/>
              <a:buAutoNum type="arabicPeriod"/>
            </a:pPr>
            <a:r>
              <a:rPr lang="cs-CZ" dirty="0"/>
              <a:t>mechanismus úrazu</a:t>
            </a:r>
          </a:p>
          <a:p>
            <a:pPr marL="514350" indent="-514350">
              <a:buFont typeface="+mj-lt"/>
              <a:buAutoNum type="arabicPeriod"/>
            </a:pPr>
            <a:r>
              <a:rPr lang="cs-CZ" dirty="0"/>
              <a:t>rozsah popálené plochy</a:t>
            </a:r>
          </a:p>
          <a:p>
            <a:pPr marL="514350" indent="-514350">
              <a:buFont typeface="+mj-lt"/>
              <a:buAutoNum type="arabicPeriod"/>
            </a:pPr>
            <a:r>
              <a:rPr lang="cs-CZ" dirty="0"/>
              <a:t>věk pacienta</a:t>
            </a:r>
          </a:p>
          <a:p>
            <a:pPr marL="514350" indent="-514350">
              <a:buFont typeface="+mj-lt"/>
              <a:buAutoNum type="arabicPeriod"/>
            </a:pPr>
            <a:r>
              <a:rPr lang="cs-CZ" dirty="0"/>
              <a:t>hloubka postižení</a:t>
            </a:r>
          </a:p>
          <a:p>
            <a:pPr marL="514350" indent="-514350">
              <a:buFont typeface="+mj-lt"/>
              <a:buAutoNum type="arabicPeriod"/>
            </a:pPr>
            <a:r>
              <a:rPr lang="cs-CZ" dirty="0"/>
              <a:t>lokalizace</a:t>
            </a:r>
          </a:p>
          <a:p>
            <a:pPr marL="514350" indent="-514350">
              <a:buFont typeface="+mj-lt"/>
              <a:buAutoNum type="arabicPeriod"/>
            </a:pPr>
            <a:r>
              <a:rPr lang="cs-CZ" dirty="0"/>
              <a:t>anamnéza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fontScale="85000" lnSpcReduction="10000"/>
          </a:bodyPr>
          <a:lstStyle/>
          <a:p>
            <a:r>
              <a:rPr lang="cs-CZ" dirty="0"/>
              <a:t>Horká tekutina, plamen, horký předmět, elektrický proud, chemické látky, chlad, radiační záření</a:t>
            </a:r>
          </a:p>
          <a:p>
            <a:pPr marL="514350" indent="-514350">
              <a:buAutoNum type="arabicPeriod"/>
            </a:pPr>
            <a:r>
              <a:rPr lang="cs-CZ" dirty="0"/>
              <a:t>Horkou tekutinou – nejčastější (typický věk 1-2roky)</a:t>
            </a:r>
          </a:p>
          <a:p>
            <a:pPr marL="514350" indent="-514350">
              <a:buAutoNum type="arabicPeriod"/>
            </a:pPr>
            <a:r>
              <a:rPr lang="cs-CZ" dirty="0"/>
              <a:t>Plamen – starší děti → postižení dýchacích cest</a:t>
            </a:r>
          </a:p>
          <a:p>
            <a:pPr marL="514350" indent="-514350">
              <a:buFontTx/>
              <a:buChar char="-"/>
            </a:pPr>
            <a:r>
              <a:rPr lang="cs-CZ" dirty="0"/>
              <a:t>Horních nejčastěji exploze s </a:t>
            </a:r>
            <a:r>
              <a:rPr lang="cs-CZ" dirty="0" err="1"/>
              <a:t>postiž.obličeje</a:t>
            </a:r>
            <a:r>
              <a:rPr lang="cs-CZ" dirty="0"/>
              <a:t>, termické postižení, CAVE otok DC – </a:t>
            </a:r>
            <a:r>
              <a:rPr lang="cs-CZ" dirty="0" err="1"/>
              <a:t>respir.insuficience</a:t>
            </a:r>
            <a:endParaRPr lang="cs-CZ" dirty="0"/>
          </a:p>
          <a:p>
            <a:pPr marL="514350" indent="-514350">
              <a:buFontTx/>
              <a:buChar char="-"/>
            </a:pPr>
            <a:r>
              <a:rPr lang="cs-CZ" dirty="0"/>
              <a:t>Dolních – hoření v uzavřené místnosti – spíše toxické postižení, inhalační trauma – </a:t>
            </a:r>
            <a:r>
              <a:rPr lang="cs-CZ" dirty="0" err="1"/>
              <a:t>inhal.trauma</a:t>
            </a:r>
            <a:r>
              <a:rPr lang="cs-CZ" dirty="0"/>
              <a:t> + dech.tíseň → zajištění DC, při </a:t>
            </a:r>
            <a:r>
              <a:rPr lang="cs-CZ" dirty="0" err="1"/>
              <a:t>susp</a:t>
            </a:r>
            <a:r>
              <a:rPr lang="cs-CZ" dirty="0"/>
              <a:t>. Na intoxikaci CO – 100% kyslík</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fontScale="85000" lnSpcReduction="20000"/>
          </a:bodyPr>
          <a:lstStyle/>
          <a:p>
            <a:pPr>
              <a:buNone/>
            </a:pPr>
            <a:r>
              <a:rPr lang="cs-CZ" dirty="0"/>
              <a:t>3. Horký předmět (krb, žehlička) – malá plocha, ale rozhoduje hloubka</a:t>
            </a:r>
          </a:p>
          <a:p>
            <a:pPr>
              <a:buNone/>
            </a:pPr>
            <a:r>
              <a:rPr lang="cs-CZ" dirty="0"/>
              <a:t>4. Elektrický proud – rozdělení dle počtu voltů</a:t>
            </a:r>
          </a:p>
          <a:p>
            <a:pPr>
              <a:buNone/>
            </a:pPr>
            <a:r>
              <a:rPr lang="cs-CZ" dirty="0"/>
              <a:t>Nízké napětí – 1kV – dráty spotřebičů, lokální </a:t>
            </a:r>
            <a:r>
              <a:rPr lang="cs-CZ" dirty="0" err="1"/>
              <a:t>porjevy</a:t>
            </a:r>
            <a:r>
              <a:rPr lang="cs-CZ" dirty="0"/>
              <a:t>, ne příliš hluboké, avšak riziko poruchy srdečního rytmu – EKG </a:t>
            </a:r>
            <a:r>
              <a:rPr lang="cs-CZ" dirty="0" err="1"/>
              <a:t>monitorace</a:t>
            </a:r>
            <a:endParaRPr lang="cs-CZ" dirty="0"/>
          </a:p>
          <a:p>
            <a:pPr>
              <a:buNone/>
            </a:pPr>
            <a:r>
              <a:rPr lang="cs-CZ" dirty="0"/>
              <a:t>Vysoké napětí – trolej až 22000kV – úraz často komplikován pádem, z tohoto důvodu volit </a:t>
            </a:r>
            <a:r>
              <a:rPr lang="cs-CZ" dirty="0" err="1"/>
              <a:t>traumacentrum</a:t>
            </a:r>
            <a:r>
              <a:rPr lang="cs-CZ" dirty="0"/>
              <a:t> k vyloučení život ohrožujícího zranění, průchod napětí tělem – vzniká teplo – postižení nervově-cévních svazků, svaloviny – často končí amputací/trvalými následky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43"/>
            <a:ext cx="8229600" cy="810091"/>
          </a:xfrm>
        </p:spPr>
        <p:txBody>
          <a:bodyPr/>
          <a:lstStyle/>
          <a:p>
            <a:r>
              <a:rPr lang="cs-CZ" dirty="0"/>
              <a:t>Mechanismus úrazu</a:t>
            </a:r>
          </a:p>
        </p:txBody>
      </p:sp>
      <p:sp>
        <p:nvSpPr>
          <p:cNvPr id="3" name="Zástupný symbol pro obsah 2"/>
          <p:cNvSpPr>
            <a:spLocks noGrp="1"/>
          </p:cNvSpPr>
          <p:nvPr>
            <p:ph idx="1"/>
          </p:nvPr>
        </p:nvSpPr>
        <p:spPr>
          <a:xfrm>
            <a:off x="450477" y="1080255"/>
            <a:ext cx="8229600" cy="4525963"/>
          </a:xfrm>
        </p:spPr>
        <p:txBody>
          <a:bodyPr/>
          <a:lstStyle/>
          <a:p>
            <a:pPr>
              <a:buNone/>
            </a:pPr>
            <a:r>
              <a:rPr lang="cs-CZ" dirty="0"/>
              <a:t>5. Chemické látky – dle charakteru látky louh/kyselina</a:t>
            </a:r>
          </a:p>
          <a:p>
            <a:pPr>
              <a:buNone/>
            </a:pPr>
            <a:r>
              <a:rPr lang="cs-CZ" dirty="0"/>
              <a:t>Kyselina – koagulační nekróza – není tak rychlá penetrace do podkoží</a:t>
            </a:r>
          </a:p>
          <a:p>
            <a:pPr>
              <a:buNone/>
            </a:pPr>
            <a:r>
              <a:rPr lang="cs-CZ" dirty="0"/>
              <a:t>Louh – kolikvační nekróza – penetruje tukovou tkáň – hlubší postižení</a:t>
            </a:r>
          </a:p>
          <a:p>
            <a:pPr>
              <a:buNone/>
            </a:pPr>
            <a:r>
              <a:rPr lang="cs-CZ" dirty="0"/>
              <a:t>PNP – oplachování proudem vody → snížení koncentrace látky</a:t>
            </a:r>
          </a:p>
          <a:p>
            <a:pPr>
              <a:buNone/>
            </a:pPr>
            <a:endParaRPr lang="cs-CZ" dirty="0"/>
          </a:p>
        </p:txBody>
      </p:sp>
      <p:sp>
        <p:nvSpPr>
          <p:cNvPr id="5" name="Zástupný symbol pro obsah 2"/>
          <p:cNvSpPr txBox="1">
            <a:spLocks/>
          </p:cNvSpPr>
          <p:nvPr/>
        </p:nvSpPr>
        <p:spPr>
          <a:xfrm>
            <a:off x="463924" y="5629840"/>
            <a:ext cx="8229600" cy="107576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a:ln>
                  <a:noFill/>
                </a:ln>
                <a:solidFill>
                  <a:schemeClr val="tx1"/>
                </a:solidFill>
                <a:effectLst/>
                <a:uLnTx/>
                <a:uFillTx/>
                <a:latin typeface="+mn-lt"/>
                <a:ea typeface="+mn-ea"/>
                <a:cs typeface="+mn-cs"/>
              </a:rPr>
              <a:t>Čím menší dítě, tím prognóza závažnější</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19056"/>
          </a:xfrm>
        </p:spPr>
        <p:txBody>
          <a:bodyPr/>
          <a:lstStyle/>
          <a:p>
            <a:r>
              <a:rPr lang="cs-CZ" dirty="0"/>
              <a:t>Rozsah postižení</a:t>
            </a:r>
          </a:p>
        </p:txBody>
      </p:sp>
      <p:sp>
        <p:nvSpPr>
          <p:cNvPr id="3" name="Zástupný symbol pro obsah 2"/>
          <p:cNvSpPr>
            <a:spLocks noGrp="1"/>
          </p:cNvSpPr>
          <p:nvPr>
            <p:ph idx="1"/>
          </p:nvPr>
        </p:nvSpPr>
        <p:spPr>
          <a:xfrm>
            <a:off x="463924" y="1232654"/>
            <a:ext cx="8229600" cy="4525963"/>
          </a:xfrm>
        </p:spPr>
        <p:txBody>
          <a:bodyPr>
            <a:normAutofit/>
          </a:bodyPr>
          <a:lstStyle/>
          <a:p>
            <a:r>
              <a:rPr lang="cs-CZ" sz="2400" dirty="0"/>
              <a:t>Palmární pravidlo – ruka dítěte s nataženými prsty odpovídá 1% povrchu těla / podrobněji Lundův – </a:t>
            </a:r>
            <a:r>
              <a:rPr lang="cs-CZ" sz="2400" dirty="0" err="1"/>
              <a:t>Browderův</a:t>
            </a:r>
            <a:r>
              <a:rPr lang="cs-CZ" sz="2400" dirty="0"/>
              <a:t> diagram</a:t>
            </a:r>
          </a:p>
        </p:txBody>
      </p:sp>
      <p:sp>
        <p:nvSpPr>
          <p:cNvPr id="5" name="Obdélník 4"/>
          <p:cNvSpPr/>
          <p:nvPr/>
        </p:nvSpPr>
        <p:spPr>
          <a:xfrm>
            <a:off x="4941794" y="6126947"/>
            <a:ext cx="4572000" cy="246221"/>
          </a:xfrm>
          <a:prstGeom prst="rect">
            <a:avLst/>
          </a:prstGeom>
        </p:spPr>
        <p:txBody>
          <a:bodyPr>
            <a:spAutoFit/>
          </a:bodyPr>
          <a:lstStyle/>
          <a:p>
            <a:r>
              <a:rPr lang="cs-CZ" sz="1000" dirty="0">
                <a:solidFill>
                  <a:schemeClr val="bg1">
                    <a:lumMod val="75000"/>
                  </a:schemeClr>
                </a:solidFill>
              </a:rPr>
              <a:t>https://www.pediatriepropraxi.cz/pdfs/ped/2016/04/10.pdf</a:t>
            </a:r>
          </a:p>
        </p:txBody>
      </p:sp>
      <p:pic>
        <p:nvPicPr>
          <p:cNvPr id="1026" name="Picture 2"/>
          <p:cNvPicPr>
            <a:picLocks noChangeAspect="1" noChangeArrowheads="1"/>
          </p:cNvPicPr>
          <p:nvPr/>
        </p:nvPicPr>
        <p:blipFill>
          <a:blip r:embed="rId2" cstate="print"/>
          <a:srcRect l="36686" t="31660" r="34933" b="33552"/>
          <a:stretch>
            <a:fillRect/>
          </a:stretch>
        </p:blipFill>
        <p:spPr bwMode="auto">
          <a:xfrm>
            <a:off x="4571463" y="1934943"/>
            <a:ext cx="4286795" cy="4212000"/>
          </a:xfrm>
          <a:prstGeom prst="rect">
            <a:avLst/>
          </a:prstGeom>
          <a:noFill/>
          <a:ln w="9525">
            <a:noFill/>
            <a:miter lim="800000"/>
            <a:headEnd/>
            <a:tailEnd/>
          </a:ln>
        </p:spPr>
      </p:pic>
      <p:pic>
        <p:nvPicPr>
          <p:cNvPr id="8" name="Obrázek 7" descr="stažený soubor.png"/>
          <p:cNvPicPr>
            <a:picLocks noChangeAspect="1"/>
          </p:cNvPicPr>
          <p:nvPr/>
        </p:nvPicPr>
        <p:blipFill>
          <a:blip r:embed="rId3" cstate="print"/>
          <a:stretch>
            <a:fillRect/>
          </a:stretch>
        </p:blipFill>
        <p:spPr>
          <a:xfrm>
            <a:off x="678505" y="2919792"/>
            <a:ext cx="1893030" cy="3096000"/>
          </a:xfrm>
          <a:prstGeom prst="rect">
            <a:avLst/>
          </a:prstGeom>
        </p:spPr>
      </p:pic>
      <p:sp>
        <p:nvSpPr>
          <p:cNvPr id="9" name="Obdélník 8"/>
          <p:cNvSpPr/>
          <p:nvPr/>
        </p:nvSpPr>
        <p:spPr>
          <a:xfrm>
            <a:off x="694635" y="6206995"/>
            <a:ext cx="2226892" cy="246221"/>
          </a:xfrm>
          <a:prstGeom prst="rect">
            <a:avLst/>
          </a:prstGeom>
        </p:spPr>
        <p:txBody>
          <a:bodyPr wrap="none">
            <a:spAutoFit/>
          </a:bodyPr>
          <a:lstStyle/>
          <a:p>
            <a:r>
              <a:rPr lang="cs-CZ" sz="1000" dirty="0">
                <a:solidFill>
                  <a:schemeClr val="bg1">
                    <a:lumMod val="75000"/>
                  </a:schemeClr>
                </a:solidFill>
              </a:rPr>
              <a:t>https://theses.cz/id/lq97am/11585795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Lokalizace postižení</a:t>
            </a:r>
          </a:p>
        </p:txBody>
      </p:sp>
      <p:sp>
        <p:nvSpPr>
          <p:cNvPr id="3" name="Zástupný symbol pro obsah 2"/>
          <p:cNvSpPr>
            <a:spLocks noGrp="1"/>
          </p:cNvSpPr>
          <p:nvPr>
            <p:ph idx="1"/>
          </p:nvPr>
        </p:nvSpPr>
        <p:spPr/>
        <p:txBody>
          <a:bodyPr/>
          <a:lstStyle/>
          <a:p>
            <a:r>
              <a:rPr lang="cs-CZ" dirty="0"/>
              <a:t>Závažné lokalizace – nerozhoduje rozsah, ale umístění – obličej, krk, genitál, hýždě, ruce, nohy</a:t>
            </a:r>
          </a:p>
          <a:p>
            <a:r>
              <a:rPr lang="cs-CZ" dirty="0"/>
              <a:t>CAVE obličej + krk – kolaterální otok – obturace DC</a:t>
            </a:r>
          </a:p>
          <a:p>
            <a:r>
              <a:rPr lang="cs-CZ" dirty="0"/>
              <a:t>Hýždě a genitál – rizikové – infekce</a:t>
            </a:r>
          </a:p>
          <a:p>
            <a:r>
              <a:rPr lang="cs-CZ" dirty="0"/>
              <a:t>Ruce a nohy – dlouhodobá prognóza, trvalé následky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Hloubka poranění</a:t>
            </a:r>
          </a:p>
        </p:txBody>
      </p:sp>
      <p:sp>
        <p:nvSpPr>
          <p:cNvPr id="3" name="Zástupný symbol pro obsah 2"/>
          <p:cNvSpPr>
            <a:spLocks noGrp="1"/>
          </p:cNvSpPr>
          <p:nvPr>
            <p:ph idx="1"/>
          </p:nvPr>
        </p:nvSpPr>
        <p:spPr/>
        <p:txBody>
          <a:bodyPr/>
          <a:lstStyle/>
          <a:p>
            <a:r>
              <a:rPr lang="cs-CZ" dirty="0"/>
              <a:t>Přímo úměrná délce působení noxy a její teplotě</a:t>
            </a:r>
          </a:p>
          <a:p>
            <a:r>
              <a:rPr lang="cs-CZ" dirty="0"/>
              <a:t>3 stupně, povrchové ( I.-</a:t>
            </a:r>
            <a:r>
              <a:rPr lang="cs-CZ" dirty="0" err="1"/>
              <a:t>II.Ast</a:t>
            </a:r>
            <a:r>
              <a:rPr lang="cs-CZ" dirty="0"/>
              <a:t>.) / hluboké (II.B-</a:t>
            </a:r>
            <a:r>
              <a:rPr lang="cs-CZ" dirty="0" err="1"/>
              <a:t>III.st</a:t>
            </a:r>
            <a:r>
              <a:rPr lang="cs-CZ" dirty="0"/>
              <a:t>.)</a:t>
            </a:r>
          </a:p>
          <a:p>
            <a:pPr>
              <a:buNone/>
            </a:pPr>
            <a:r>
              <a:rPr lang="cs-CZ" dirty="0" err="1"/>
              <a:t>I</a:t>
            </a:r>
            <a:r>
              <a:rPr lang="cs-CZ" dirty="0"/>
              <a:t>.Stupeň – postižení epidermis (sun </a:t>
            </a:r>
            <a:r>
              <a:rPr lang="cs-CZ" dirty="0" err="1"/>
              <a:t>burn</a:t>
            </a:r>
            <a:r>
              <a:rPr lang="cs-CZ" dirty="0"/>
              <a:t>) – zarudnutí, bolest, pálení, lehký otok → analgetika, dostatečný </a:t>
            </a:r>
            <a:r>
              <a:rPr lang="cs-CZ" dirty="0" err="1"/>
              <a:t>p.o</a:t>
            </a:r>
            <a:r>
              <a:rPr lang="cs-CZ" dirty="0"/>
              <a:t>. příjem, nezanechává následky</a:t>
            </a:r>
          </a:p>
          <a:p>
            <a:pPr>
              <a:buNone/>
            </a:pPr>
            <a:endParaRPr lang="cs-CZ" dirty="0"/>
          </a:p>
        </p:txBody>
      </p:sp>
      <p:pic>
        <p:nvPicPr>
          <p:cNvPr id="4" name="Obrázek 3" descr="35C97AA900000578-0-image-a-94_1467212744445.jpg"/>
          <p:cNvPicPr>
            <a:picLocks noChangeAspect="1"/>
          </p:cNvPicPr>
          <p:nvPr/>
        </p:nvPicPr>
        <p:blipFill>
          <a:blip r:embed="rId2" cstate="print"/>
          <a:srcRect b="25577"/>
          <a:stretch>
            <a:fillRect/>
          </a:stretch>
        </p:blipFill>
        <p:spPr>
          <a:xfrm>
            <a:off x="4343276" y="3908791"/>
            <a:ext cx="3260565" cy="2357718"/>
          </a:xfrm>
          <a:prstGeom prst="rect">
            <a:avLst/>
          </a:prstGeom>
        </p:spPr>
      </p:pic>
      <p:sp>
        <p:nvSpPr>
          <p:cNvPr id="5" name="Obdélník 4"/>
          <p:cNvSpPr/>
          <p:nvPr/>
        </p:nvSpPr>
        <p:spPr>
          <a:xfrm>
            <a:off x="4343268" y="6266704"/>
            <a:ext cx="4619065" cy="553998"/>
          </a:xfrm>
          <a:prstGeom prst="rect">
            <a:avLst/>
          </a:prstGeom>
        </p:spPr>
        <p:txBody>
          <a:bodyPr wrap="square">
            <a:spAutoFit/>
          </a:bodyPr>
          <a:lstStyle/>
          <a:p>
            <a:r>
              <a:rPr lang="cs-CZ" sz="1000" dirty="0">
                <a:solidFill>
                  <a:schemeClr val="bg1">
                    <a:lumMod val="75000"/>
                  </a:schemeClr>
                </a:solidFill>
              </a:rPr>
              <a:t>https://www.dailymail.co.uk/news/article-3666224/Girl-3-left-severe-sunburn-white-X-nursery-school-staff-failed-apply-sunscreen-mother-provided-temperatures-soared-20C.html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981B0AC-E862-FD0D-8338-52C25EA32780}"/>
              </a:ext>
            </a:extLst>
          </p:cNvPr>
          <p:cNvSpPr>
            <a:spLocks noGrp="1"/>
          </p:cNvSpPr>
          <p:nvPr>
            <p:ph type="title"/>
          </p:nvPr>
        </p:nvSpPr>
        <p:spPr/>
        <p:txBody>
          <a:bodyPr/>
          <a:lstStyle/>
          <a:p>
            <a:r>
              <a:rPr lang="cs-CZ" dirty="0"/>
              <a:t>Předškolní období 3 – 6 let</a:t>
            </a:r>
          </a:p>
        </p:txBody>
      </p:sp>
      <p:sp>
        <p:nvSpPr>
          <p:cNvPr id="3" name="Zástupný obsah 2">
            <a:extLst>
              <a:ext uri="{FF2B5EF4-FFF2-40B4-BE49-F238E27FC236}">
                <a16:creationId xmlns:a16="http://schemas.microsoft.com/office/drawing/2014/main" xmlns="" id="{22E611FD-FDD4-4F7C-E8F7-25F92DED1C94}"/>
              </a:ext>
            </a:extLst>
          </p:cNvPr>
          <p:cNvSpPr>
            <a:spLocks noGrp="1"/>
          </p:cNvSpPr>
          <p:nvPr>
            <p:ph idx="1"/>
          </p:nvPr>
        </p:nvSpPr>
        <p:spPr/>
        <p:txBody>
          <a:bodyPr/>
          <a:lstStyle/>
          <a:p>
            <a:r>
              <a:rPr lang="cs-CZ" dirty="0"/>
              <a:t>Socializace dítěte, začlenění do kolektivu</a:t>
            </a:r>
          </a:p>
          <a:p>
            <a:r>
              <a:rPr lang="cs-CZ" dirty="0"/>
              <a:t>Zpomalení růstu – prodlužují se končetiny, dítě je štíhlejší, méně jí</a:t>
            </a:r>
          </a:p>
          <a:p>
            <a:r>
              <a:rPr lang="cs-CZ" dirty="0"/>
              <a:t>Vyšší nemocnost (kontakty), méně úrazů</a:t>
            </a:r>
          </a:p>
          <a:p>
            <a:r>
              <a:rPr lang="cs-CZ" dirty="0"/>
              <a:t>2.období vzdoru – kladou hodně otázek, zvědavost</a:t>
            </a:r>
          </a:p>
          <a:p>
            <a:endParaRPr lang="cs-CZ" dirty="0"/>
          </a:p>
        </p:txBody>
      </p:sp>
    </p:spTree>
    <p:extLst>
      <p:ext uri="{BB962C8B-B14F-4D97-AF65-F5344CB8AC3E}">
        <p14:creationId xmlns:p14="http://schemas.microsoft.com/office/powerpoint/2010/main" xmlns="" val="18662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57201"/>
            <a:ext cx="8229600" cy="5668966"/>
          </a:xfrm>
        </p:spPr>
        <p:txBody>
          <a:bodyPr>
            <a:normAutofit lnSpcReduction="10000"/>
          </a:bodyPr>
          <a:lstStyle/>
          <a:p>
            <a:pPr>
              <a:buNone/>
            </a:pPr>
            <a:r>
              <a:rPr lang="cs-CZ" dirty="0"/>
              <a:t>Stupeň II.A – opaření horkou vodou – velmi bolestivé (nervová zakončení v dermis) – buly s čirým obsahem, spontánní zahojení, bez následků</a:t>
            </a:r>
          </a:p>
          <a:p>
            <a:pPr>
              <a:buNone/>
            </a:pPr>
            <a:endParaRPr lang="cs-CZ" dirty="0"/>
          </a:p>
          <a:p>
            <a:pPr>
              <a:buNone/>
            </a:pPr>
            <a:endParaRPr lang="cs-CZ" dirty="0"/>
          </a:p>
          <a:p>
            <a:pPr>
              <a:buNone/>
            </a:pPr>
            <a:r>
              <a:rPr lang="cs-CZ" dirty="0"/>
              <a:t>Stupeň II.B – postižení kůže až do retikulární části dermis – bělavé až nažloutlé barvy s červenými okrsky, výrazně menší bolestivost než z stupně II.A, schopno se spontánně zhojit při výborné péči nebo riziko hypertrofického jizvení</a:t>
            </a:r>
          </a:p>
        </p:txBody>
      </p:sp>
      <p:pic>
        <p:nvPicPr>
          <p:cNvPr id="5" name="Picture 2"/>
          <p:cNvPicPr>
            <a:picLocks noChangeAspect="1" noChangeArrowheads="1"/>
          </p:cNvPicPr>
          <p:nvPr/>
        </p:nvPicPr>
        <p:blipFill>
          <a:blip r:embed="rId2" cstate="print"/>
          <a:srcRect l="65782" t="16288" r="20433" b="68373"/>
          <a:stretch>
            <a:fillRect/>
          </a:stretch>
        </p:blipFill>
        <p:spPr bwMode="auto">
          <a:xfrm>
            <a:off x="6851278" y="1389529"/>
            <a:ext cx="1977674" cy="1764000"/>
          </a:xfrm>
          <a:prstGeom prst="rect">
            <a:avLst/>
          </a:prstGeom>
          <a:noFill/>
          <a:ln w="9525">
            <a:noFill/>
            <a:miter lim="800000"/>
            <a:headEnd/>
            <a:tailEnd/>
          </a:ln>
        </p:spPr>
      </p:pic>
      <p:sp>
        <p:nvSpPr>
          <p:cNvPr id="6" name="Obdélník 5"/>
          <p:cNvSpPr/>
          <p:nvPr/>
        </p:nvSpPr>
        <p:spPr>
          <a:xfrm>
            <a:off x="6458217" y="3038150"/>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pic>
        <p:nvPicPr>
          <p:cNvPr id="2051" name="Picture 3"/>
          <p:cNvPicPr>
            <a:picLocks noChangeAspect="1" noChangeArrowheads="1"/>
          </p:cNvPicPr>
          <p:nvPr/>
        </p:nvPicPr>
        <p:blipFill>
          <a:blip r:embed="rId3" cstate="print"/>
          <a:srcRect l="66362" t="43343" r="20764" b="41643"/>
          <a:stretch>
            <a:fillRect/>
          </a:stretch>
        </p:blipFill>
        <p:spPr bwMode="auto">
          <a:xfrm>
            <a:off x="7108118" y="5117776"/>
            <a:ext cx="1545067" cy="1444393"/>
          </a:xfrm>
          <a:prstGeom prst="rect">
            <a:avLst/>
          </a:prstGeom>
          <a:noFill/>
          <a:ln w="9525">
            <a:noFill/>
            <a:miter lim="800000"/>
            <a:headEnd/>
            <a:tailEnd/>
          </a:ln>
        </p:spPr>
      </p:pic>
      <p:sp>
        <p:nvSpPr>
          <p:cNvPr id="9" name="Obdélník 8"/>
          <p:cNvSpPr/>
          <p:nvPr/>
        </p:nvSpPr>
        <p:spPr>
          <a:xfrm>
            <a:off x="6505282" y="6611784"/>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49625"/>
            <a:ext cx="8229600" cy="5776542"/>
          </a:xfrm>
        </p:spPr>
        <p:txBody>
          <a:bodyPr/>
          <a:lstStyle/>
          <a:p>
            <a:pPr>
              <a:buNone/>
            </a:pPr>
            <a:r>
              <a:rPr lang="cs-CZ" dirty="0"/>
              <a:t>Stupeň III – zasahuje celou kůži, ta je bílá, hnědá nebo černá, povrch je suchý, plocha je nebolestivá/necitlivá, léčba - chirurgická</a:t>
            </a:r>
          </a:p>
        </p:txBody>
      </p:sp>
      <p:pic>
        <p:nvPicPr>
          <p:cNvPr id="5" name="Picture 2"/>
          <p:cNvPicPr>
            <a:picLocks noChangeAspect="1" noChangeArrowheads="1"/>
          </p:cNvPicPr>
          <p:nvPr/>
        </p:nvPicPr>
        <p:blipFill>
          <a:blip r:embed="rId2" cstate="print"/>
          <a:srcRect l="66047" t="62079" r="20519" b="24886"/>
          <a:stretch>
            <a:fillRect/>
          </a:stretch>
        </p:blipFill>
        <p:spPr bwMode="auto">
          <a:xfrm>
            <a:off x="3183435" y="2653553"/>
            <a:ext cx="2777135" cy="2160000"/>
          </a:xfrm>
          <a:prstGeom prst="rect">
            <a:avLst/>
          </a:prstGeom>
          <a:noFill/>
          <a:ln w="9525">
            <a:noFill/>
            <a:miter lim="800000"/>
            <a:headEnd/>
            <a:tailEnd/>
          </a:ln>
        </p:spPr>
      </p:pic>
      <p:sp>
        <p:nvSpPr>
          <p:cNvPr id="6" name="Obdélník 5"/>
          <p:cNvSpPr/>
          <p:nvPr/>
        </p:nvSpPr>
        <p:spPr>
          <a:xfrm>
            <a:off x="3177135" y="4800913"/>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fontScale="92500" lnSpcReduction="10000"/>
          </a:bodyPr>
          <a:lstStyle/>
          <a:p>
            <a:r>
              <a:rPr lang="cs-CZ" dirty="0"/>
              <a:t>Přerušit působení noxy</a:t>
            </a:r>
          </a:p>
          <a:p>
            <a:r>
              <a:rPr lang="cs-CZ" dirty="0"/>
              <a:t>šetrné sejmutí VOLNÝCH oděvů či obuvi</a:t>
            </a:r>
          </a:p>
          <a:p>
            <a:r>
              <a:rPr lang="cs-CZ" dirty="0"/>
              <a:t>odstranění prstýnků, řetízků (limitace </a:t>
            </a:r>
            <a:r>
              <a:rPr lang="cs-CZ" dirty="0" err="1"/>
              <a:t>perfuze</a:t>
            </a:r>
            <a:r>
              <a:rPr lang="cs-CZ" dirty="0"/>
              <a:t>)</a:t>
            </a:r>
          </a:p>
          <a:p>
            <a:r>
              <a:rPr lang="cs-CZ" dirty="0"/>
              <a:t>chlazení postiženého místa (6-8°C) -  redukce otoku, analgetický účinek</a:t>
            </a:r>
          </a:p>
          <a:p>
            <a:r>
              <a:rPr lang="cs-CZ" dirty="0"/>
              <a:t>nebezpeční prochlazení při velkých plochách → proto chladíme jen obličej, krk, genitál, ruce do maximálně 5% povrchu těla!</a:t>
            </a:r>
          </a:p>
          <a:p>
            <a:r>
              <a:rPr lang="cs-CZ" dirty="0"/>
              <a:t>U chemického traumatu -  tekoucí voda</a:t>
            </a:r>
          </a:p>
          <a:p>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a:bodyPr>
          <a:lstStyle/>
          <a:p>
            <a:r>
              <a:rPr lang="cs-CZ" dirty="0"/>
              <a:t>Adekvátní ventilace a </a:t>
            </a:r>
            <a:r>
              <a:rPr lang="cs-CZ" dirty="0" err="1"/>
              <a:t>oxygenace</a:t>
            </a:r>
            <a:r>
              <a:rPr lang="cs-CZ" dirty="0"/>
              <a:t> (časná intubace v indikovaných případech – inhalační trauma/popáleniny obličeje, krku</a:t>
            </a:r>
          </a:p>
          <a:p>
            <a:r>
              <a:rPr lang="cs-CZ" dirty="0"/>
              <a:t>Zajištění žilního vstupu</a:t>
            </a:r>
          </a:p>
          <a:p>
            <a:r>
              <a:rPr lang="cs-CZ" dirty="0"/>
              <a:t>Sterilní krytí popálenin, zahájení infuzní terapie, </a:t>
            </a:r>
            <a:r>
              <a:rPr lang="cs-CZ" dirty="0" err="1"/>
              <a:t>analgosedace</a:t>
            </a:r>
            <a:endParaRPr lang="cs-CZ" dirty="0"/>
          </a:p>
          <a:p>
            <a:endParaRPr lang="cs-CZ" dirty="0"/>
          </a:p>
        </p:txBody>
      </p:sp>
      <p:sp>
        <p:nvSpPr>
          <p:cNvPr id="4" name="Obdélník 3"/>
          <p:cNvSpPr/>
          <p:nvPr/>
        </p:nvSpPr>
        <p:spPr>
          <a:xfrm>
            <a:off x="6505282" y="6611784"/>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a:t>
            </a:r>
          </a:p>
        </p:txBody>
      </p:sp>
      <p:sp>
        <p:nvSpPr>
          <p:cNvPr id="3" name="Zástupný symbol pro obsah 2"/>
          <p:cNvSpPr>
            <a:spLocks noGrp="1"/>
          </p:cNvSpPr>
          <p:nvPr>
            <p:ph idx="1"/>
          </p:nvPr>
        </p:nvSpPr>
        <p:spPr/>
        <p:txBody>
          <a:bodyPr>
            <a:normAutofit fontScale="55000" lnSpcReduction="20000"/>
          </a:bodyPr>
          <a:lstStyle/>
          <a:p>
            <a:r>
              <a:rPr lang="cs-CZ" dirty="0"/>
              <a:t>Primární dušení, sekundární zástava oběhu</a:t>
            </a:r>
          </a:p>
          <a:p>
            <a:r>
              <a:rPr lang="cs-CZ" dirty="0"/>
              <a:t>Rizikové skupiny do 4 let, adolescenti</a:t>
            </a:r>
          </a:p>
          <a:p>
            <a:r>
              <a:rPr lang="cs-CZ" dirty="0"/>
              <a:t>Utonutí – smrt tonutím do 24hod od úrazu</a:t>
            </a:r>
          </a:p>
          <a:p>
            <a:r>
              <a:rPr lang="cs-CZ" dirty="0"/>
              <a:t>Dělíme tonutí ve slané/sladké vodě nebo dle teploty</a:t>
            </a:r>
          </a:p>
          <a:p>
            <a:r>
              <a:rPr lang="cs-CZ" dirty="0"/>
              <a:t>Kvalita života po tonutí je dána neurologickým postižením (tíže hypoxie a ischemie především mozkové tkáně)</a:t>
            </a:r>
          </a:p>
          <a:p>
            <a:r>
              <a:rPr lang="cs-CZ" dirty="0"/>
              <a:t>Pod vodou vědomé zadržení dechu, pokud dojde k nádechu – voda v kontaktu s laryngem – spasmus – apnoe, hypoxie, ischemie až zástava oběhu, pokud laryngospasmus trvá až do zástavy oběhu – tzv. suché tonutí – voda se nedostane do DC (jen mírné aspirace)</a:t>
            </a:r>
          </a:p>
          <a:p>
            <a:r>
              <a:rPr lang="cs-CZ" dirty="0"/>
              <a:t>Při </a:t>
            </a:r>
            <a:r>
              <a:rPr lang="cs-CZ" dirty="0" err="1"/>
              <a:t>tzv.vlhkém</a:t>
            </a:r>
            <a:r>
              <a:rPr lang="cs-CZ" dirty="0"/>
              <a:t> tonutí dochází k aspiraci vody do plic, to způsobí poruchu výměny plynů – plicní edém – ARDS.</a:t>
            </a:r>
          </a:p>
          <a:p>
            <a:r>
              <a:rPr lang="cs-CZ" dirty="0"/>
              <a:t>Při tonutí v ledové vodě – může být méně závažné i přes delší hypoxii</a:t>
            </a:r>
          </a:p>
          <a:p>
            <a:r>
              <a:rPr lang="cs-CZ" dirty="0"/>
              <a:t>Postižení všech orgánů hypoxií/ischémií</a:t>
            </a:r>
          </a:p>
          <a:p>
            <a:r>
              <a:rPr lang="cs-CZ" dirty="0"/>
              <a:t>V </a:t>
            </a:r>
            <a:r>
              <a:rPr lang="cs-CZ" dirty="0" err="1"/>
              <a:t>Dif.dg</a:t>
            </a:r>
            <a:r>
              <a:rPr lang="cs-CZ" dirty="0"/>
              <a:t>. Epilepsie, hypoglykémie, </a:t>
            </a:r>
            <a:r>
              <a:rPr lang="cs-CZ" dirty="0" err="1"/>
              <a:t>kraniotrauma</a:t>
            </a:r>
            <a:r>
              <a:rPr lang="cs-CZ" dirty="0"/>
              <a:t>, kolaps, arytmie, intoxikace</a:t>
            </a:r>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 - PNP</a:t>
            </a:r>
          </a:p>
        </p:txBody>
      </p:sp>
      <p:sp>
        <p:nvSpPr>
          <p:cNvPr id="3" name="Zástupný symbol pro obsah 2"/>
          <p:cNvSpPr>
            <a:spLocks noGrp="1"/>
          </p:cNvSpPr>
          <p:nvPr>
            <p:ph idx="1"/>
          </p:nvPr>
        </p:nvSpPr>
        <p:spPr/>
        <p:txBody>
          <a:bodyPr/>
          <a:lstStyle/>
          <a:p>
            <a:r>
              <a:rPr lang="cs-CZ" dirty="0"/>
              <a:t>Okamžitě zahájit KPR</a:t>
            </a:r>
          </a:p>
          <a:p>
            <a:r>
              <a:rPr lang="cs-CZ" dirty="0"/>
              <a:t>Zajištění DC – UPV s pozitivním přetlakem, odsávání z DC (Voda či žaludeční obsah)</a:t>
            </a:r>
          </a:p>
          <a:p>
            <a:r>
              <a:rPr lang="cs-CZ" dirty="0" err="1"/>
              <a:t>Volumoterapie</a:t>
            </a:r>
            <a:r>
              <a:rPr lang="cs-CZ" dirty="0"/>
              <a:t> při oběhově nestabilitě</a:t>
            </a:r>
          </a:p>
          <a:p>
            <a:r>
              <a:rPr lang="cs-CZ" dirty="0"/>
              <a:t>Bránit tepelným ztrátám</a:t>
            </a:r>
          </a:p>
          <a:p>
            <a:r>
              <a:rPr lang="cs-CZ" dirty="0" err="1"/>
              <a:t>Monitorace</a:t>
            </a:r>
            <a:endParaRPr lang="cs-CZ"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Úpal, Úžeh</a:t>
            </a:r>
          </a:p>
        </p:txBody>
      </p:sp>
      <p:sp>
        <p:nvSpPr>
          <p:cNvPr id="3" name="Zástupný symbol pro obsah 2"/>
          <p:cNvSpPr>
            <a:spLocks noGrp="1"/>
          </p:cNvSpPr>
          <p:nvPr>
            <p:ph idx="1"/>
          </p:nvPr>
        </p:nvSpPr>
        <p:spPr/>
        <p:txBody>
          <a:bodyPr>
            <a:normAutofit fontScale="85000" lnSpcReduction="20000"/>
          </a:bodyPr>
          <a:lstStyle/>
          <a:p>
            <a:r>
              <a:rPr lang="cs-CZ" dirty="0"/>
              <a:t>Úpal – nahromadění tepla v organismu – vzestup tělesné teploty</a:t>
            </a:r>
          </a:p>
          <a:p>
            <a:r>
              <a:rPr lang="cs-CZ" dirty="0"/>
              <a:t>Úžeh – přímé sluneční záření na hlavu pacienta bez dostatečné ochrany – překrvení mozkových plen se známkami meningeálního dráždění</a:t>
            </a:r>
          </a:p>
          <a:p>
            <a:r>
              <a:rPr lang="cs-CZ" dirty="0"/>
              <a:t>Symptomy: horečka až hyperpyrexie, suchá kůže, </a:t>
            </a:r>
            <a:r>
              <a:rPr lang="cs-CZ" dirty="0" err="1"/>
              <a:t>cefalea</a:t>
            </a:r>
            <a:r>
              <a:rPr lang="cs-CZ" dirty="0"/>
              <a:t>, </a:t>
            </a:r>
            <a:r>
              <a:rPr lang="cs-CZ" dirty="0" err="1"/>
              <a:t>vertigo</a:t>
            </a:r>
            <a:r>
              <a:rPr lang="cs-CZ" dirty="0"/>
              <a:t>, nauzea, zvracení, tachykardie, tachypnoe až porucha vědomí, křeče, kóma</a:t>
            </a:r>
          </a:p>
          <a:p>
            <a:r>
              <a:rPr lang="cs-CZ" dirty="0"/>
              <a:t>PNP – vynesení pacienta mimo dosah tepla, ochlazování (hlavně hlava), obklady, zajištění vstupu – </a:t>
            </a:r>
            <a:r>
              <a:rPr lang="cs-CZ" dirty="0" err="1"/>
              <a:t>volumoterapie</a:t>
            </a:r>
            <a:r>
              <a:rPr lang="cs-CZ" dirty="0"/>
              <a:t>, </a:t>
            </a:r>
            <a:r>
              <a:rPr lang="cs-CZ" dirty="0" err="1"/>
              <a:t>ev.antipyretika</a:t>
            </a:r>
            <a:r>
              <a:rPr lang="cs-CZ" dirty="0"/>
              <a:t>, antikonvulziva, zajištění DC</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Dýchací cesty - Respirační onemocnění</a:t>
            </a:r>
          </a:p>
        </p:txBody>
      </p:sp>
      <p:sp>
        <p:nvSpPr>
          <p:cNvPr id="3" name="Zástupný symbol pro obsah 2"/>
          <p:cNvSpPr>
            <a:spLocks noGrp="1"/>
          </p:cNvSpPr>
          <p:nvPr>
            <p:ph idx="1"/>
          </p:nvPr>
        </p:nvSpPr>
        <p:spPr/>
        <p:txBody>
          <a:bodyPr>
            <a:normAutofit/>
          </a:bodyPr>
          <a:lstStyle/>
          <a:p>
            <a:r>
              <a:rPr lang="cs-CZ" sz="2000" dirty="0"/>
              <a:t>příznaky, polohování, odsávání, </a:t>
            </a:r>
            <a:r>
              <a:rPr lang="cs-CZ" sz="2000" dirty="0" err="1"/>
              <a:t>oxygenoterapie</a:t>
            </a:r>
            <a:r>
              <a:rPr lang="cs-CZ" sz="2000" dirty="0"/>
              <a:t>, hygiena dýchacích cest, onemocnění, rehabilitace</a:t>
            </a:r>
          </a:p>
          <a:p>
            <a:r>
              <a:rPr lang="cs-CZ" sz="2000" dirty="0"/>
              <a:t>Role dýchacích cest - výměna kyslíku a oxidu uhličitého mezi organismem a vnějším </a:t>
            </a:r>
          </a:p>
          <a:p>
            <a:r>
              <a:rPr lang="cs-CZ" sz="2000" dirty="0"/>
              <a:t>Dýchací cesty dělíme na horní cesty dýchací (dutina nosní, dutina ústní, </a:t>
            </a:r>
            <a:r>
              <a:rPr lang="cs-CZ" sz="2000" dirty="0" err="1"/>
              <a:t>paranazální</a:t>
            </a:r>
            <a:r>
              <a:rPr lang="cs-CZ" sz="2000" dirty="0"/>
              <a:t> dutiny, hltan, Eustachova trubice) a dolní cesty dýchací (hrtan, trachea, bronchy, </a:t>
            </a:r>
            <a:r>
              <a:rPr lang="cs-CZ" sz="2000" dirty="0" err="1"/>
              <a:t>bronchioly</a:t>
            </a:r>
            <a:endParaRPr lang="cs-CZ" sz="2000" dirty="0"/>
          </a:p>
        </p:txBody>
      </p:sp>
      <p:pic>
        <p:nvPicPr>
          <p:cNvPr id="5" name="Picture 2"/>
          <p:cNvPicPr>
            <a:picLocks noChangeAspect="1" noChangeArrowheads="1"/>
          </p:cNvPicPr>
          <p:nvPr/>
        </p:nvPicPr>
        <p:blipFill>
          <a:blip r:embed="rId2" cstate="print"/>
          <a:srcRect l="51651" t="28638" r="34958" b="44315"/>
          <a:stretch>
            <a:fillRect/>
          </a:stretch>
        </p:blipFill>
        <p:spPr bwMode="auto">
          <a:xfrm>
            <a:off x="611562" y="3933056"/>
            <a:ext cx="2223527" cy="27000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52607" t="70004" r="34958" b="9313"/>
          <a:stretch>
            <a:fillRect/>
          </a:stretch>
        </p:blipFill>
        <p:spPr bwMode="auto">
          <a:xfrm>
            <a:off x="3131840" y="4149080"/>
            <a:ext cx="2232000" cy="2232000"/>
          </a:xfrm>
          <a:prstGeom prst="rect">
            <a:avLst/>
          </a:prstGeom>
          <a:noFill/>
          <a:ln w="9525">
            <a:noFill/>
            <a:miter lim="800000"/>
            <a:headEnd/>
            <a:tailEnd/>
          </a:ln>
        </p:spPr>
      </p:pic>
      <p:sp>
        <p:nvSpPr>
          <p:cNvPr id="7" name="TextovéPole 6"/>
          <p:cNvSpPr txBox="1"/>
          <p:nvPr/>
        </p:nvSpPr>
        <p:spPr>
          <a:xfrm>
            <a:off x="683569" y="6611783"/>
            <a:ext cx="5904656" cy="246221"/>
          </a:xfrm>
          <a:prstGeom prst="rect">
            <a:avLst/>
          </a:prstGeom>
          <a:noFill/>
        </p:spPr>
        <p:txBody>
          <a:bodyPr wrap="square" rtlCol="0">
            <a:spAutoFit/>
          </a:bodyPr>
          <a:lstStyle/>
          <a:p>
            <a:r>
              <a:rPr lang="cs-CZ" sz="1000" dirty="0">
                <a:solidFill>
                  <a:schemeClr val="bg1">
                    <a:lumMod val="75000"/>
                  </a:schemeClr>
                </a:solidFill>
              </a:rPr>
              <a:t>https://www.szes-la.cz/objekty/fyziologie-a-anatomie-cloveka---dychaci-soustava.pdf</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6"/>
            <a:ext cx="8229600" cy="5649497"/>
          </a:xfrm>
        </p:spPr>
        <p:txBody>
          <a:bodyPr>
            <a:normAutofit/>
          </a:bodyPr>
          <a:lstStyle/>
          <a:p>
            <a:r>
              <a:rPr lang="cs-CZ" sz="2000" dirty="0"/>
              <a:t>Dutina nosní - je silně prokrvená, její povrch pokrývá vlhká, hojně chemoreceptorů - zachycují se v ní nečistoty a choroboplodné zárodky (s hlenem odchází z nosu) </a:t>
            </a:r>
          </a:p>
          <a:p>
            <a:r>
              <a:rPr lang="cs-CZ" sz="2000" dirty="0"/>
              <a:t>Nosohltan – obsahuje mízní tkáň – je centrem imunity horních cest dýchacích</a:t>
            </a:r>
          </a:p>
          <a:p>
            <a:r>
              <a:rPr lang="cs-CZ" sz="2000" dirty="0"/>
              <a:t>Hltan – propojuje dýchací a trávicí soustavu, umožňuje polykání díky příklopce hrtanové (</a:t>
            </a:r>
            <a:r>
              <a:rPr lang="cs-CZ" sz="2000" dirty="0" err="1"/>
              <a:t>epiglotis</a:t>
            </a:r>
            <a:r>
              <a:rPr lang="cs-CZ" sz="2000" dirty="0"/>
              <a:t>), která při polknutí jídla uzavírá hrtan</a:t>
            </a:r>
          </a:p>
          <a:p>
            <a:r>
              <a:rPr lang="cs-CZ" sz="2000" dirty="0"/>
              <a:t>Eustachova trubice – propojuje nosohltan se středním uchem, kde vyrovnává tlak, může dovnitř přenést infekci!</a:t>
            </a:r>
          </a:p>
          <a:p>
            <a:r>
              <a:rPr lang="cs-CZ" sz="2000" dirty="0"/>
              <a:t>Slzné kanálky – odvádí přebytečné slzy z očí do dutiny nosní</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6"/>
            <a:ext cx="8229600" cy="5649497"/>
          </a:xfrm>
        </p:spPr>
        <p:txBody>
          <a:bodyPr>
            <a:normAutofit/>
          </a:bodyPr>
          <a:lstStyle/>
          <a:p>
            <a:r>
              <a:rPr lang="cs-CZ" sz="2000" dirty="0"/>
              <a:t>Hrtan (7cm), je zavěšen na jazylce a vyztužen chrupavkami, největší z nich je chrupavka štítná, ve středu hrtanu najdeme hlasivkovou štěrbinu obklopenou hlasivkovými vazy (tvoří tón) </a:t>
            </a:r>
          </a:p>
          <a:p>
            <a:r>
              <a:rPr lang="cs-CZ" sz="2000" dirty="0"/>
              <a:t>Průdušnice (18 cm) se připojuje k hrtanu prstencovou chrupavkou, větví se na dvě průdušky, ty se zanořují průdušinkami do plic (vystlány řasinkovým epitelem)</a:t>
            </a:r>
          </a:p>
          <a:p>
            <a:r>
              <a:rPr lang="cs-CZ" sz="2000" dirty="0"/>
              <a:t>Průdušinky ústí do tenkostěnných plicních sklípků (v jejich stěně dochází k výměně plynů mezi plícemi a krví)</a:t>
            </a:r>
          </a:p>
          <a:p>
            <a:r>
              <a:rPr lang="cs-CZ" sz="2000" dirty="0"/>
              <a:t>Plíce - Pravá plíce je větší a má tři laloky, Levá plíce je menší, protože se dělí o prostor se srdcem - tvoří ji dva laloky.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FCE40F-1CE7-C319-6D11-F96542B6B819}"/>
              </a:ext>
            </a:extLst>
          </p:cNvPr>
          <p:cNvSpPr>
            <a:spLocks noGrp="1"/>
          </p:cNvSpPr>
          <p:nvPr>
            <p:ph type="title"/>
          </p:nvPr>
        </p:nvSpPr>
        <p:spPr/>
        <p:txBody>
          <a:bodyPr/>
          <a:lstStyle/>
          <a:p>
            <a:r>
              <a:rPr lang="cs-CZ" dirty="0"/>
              <a:t>Školní období od 6 let</a:t>
            </a:r>
          </a:p>
        </p:txBody>
      </p:sp>
      <p:sp>
        <p:nvSpPr>
          <p:cNvPr id="3" name="Zástupný obsah 2">
            <a:extLst>
              <a:ext uri="{FF2B5EF4-FFF2-40B4-BE49-F238E27FC236}">
                <a16:creationId xmlns:a16="http://schemas.microsoft.com/office/drawing/2014/main" xmlns="" id="{C07A8AC8-8ECE-4C98-7DE4-BC4F75942980}"/>
              </a:ext>
            </a:extLst>
          </p:cNvPr>
          <p:cNvSpPr>
            <a:spLocks noGrp="1"/>
          </p:cNvSpPr>
          <p:nvPr>
            <p:ph idx="1"/>
          </p:nvPr>
        </p:nvSpPr>
        <p:spPr/>
        <p:txBody>
          <a:bodyPr/>
          <a:lstStyle/>
          <a:p>
            <a:r>
              <a:rPr lang="cs-CZ" dirty="0"/>
              <a:t>Většina dětí je schopná zahájit školní docházku</a:t>
            </a:r>
          </a:p>
          <a:p>
            <a:r>
              <a:rPr lang="cs-CZ" dirty="0"/>
              <a:t>Závěr období nelze jednoznačně vymezit – spojeno se začátkem dospívání (odlišné v rámci pohlaví)</a:t>
            </a:r>
          </a:p>
          <a:p>
            <a:pPr marL="0" indent="0">
              <a:buNone/>
            </a:pPr>
            <a:endParaRPr lang="cs-CZ" dirty="0"/>
          </a:p>
        </p:txBody>
      </p:sp>
    </p:spTree>
    <p:extLst>
      <p:ext uri="{BB962C8B-B14F-4D97-AF65-F5344CB8AC3E}">
        <p14:creationId xmlns:p14="http://schemas.microsoft.com/office/powerpoint/2010/main" xmlns="" val="30458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92700"/>
            <a:ext cx="8229600" cy="5433473"/>
          </a:xfrm>
        </p:spPr>
        <p:txBody>
          <a:bodyPr>
            <a:normAutofit fontScale="70000" lnSpcReduction="20000"/>
          </a:bodyPr>
          <a:lstStyle/>
          <a:p>
            <a:r>
              <a:rPr lang="cs-CZ" dirty="0"/>
              <a:t>Poplicnice – tuhá vazivová blána - pokrývá povrch plic. Pohrudnice - tuhá vazivová blána - vystýlá povrch hrudního koše. </a:t>
            </a:r>
          </a:p>
          <a:p>
            <a:r>
              <a:rPr lang="cs-CZ" dirty="0"/>
              <a:t>Mezi poplicnicí a pohrudnicí je pleurální dutina. Plíce fungují na principu podtlaku. Kopírují změny objemu hrudníku vyvolané činností dýchacích svalů při nádechu a výdechu. Nádech je aktivní pohyb, výdech je pasivní. Plíce sami o sobě nemají schopnost měnit objem, jsou pouze pasivní orgán. </a:t>
            </a:r>
          </a:p>
          <a:p>
            <a:r>
              <a:rPr lang="cs-CZ" dirty="0"/>
              <a:t>Bránice – nejdůležitější dýchací sval. Odděluje dutinu břišní a hrudní. Při nádechu klesá a při výdechu stoupá. Bránice zajišťuje především klidové dýchání. </a:t>
            </a:r>
          </a:p>
          <a:p>
            <a:r>
              <a:rPr lang="cs-CZ" dirty="0"/>
              <a:t>Mezižeberní svaly - zvedají žebra a zvětšují tím objem hrudníku. Zapojují se až při hlubším nádechu nebo vyšší intenzitě dýchání. </a:t>
            </a:r>
          </a:p>
          <a:p>
            <a:r>
              <a:rPr lang="cs-CZ" dirty="0"/>
              <a:t>Frekvence dýchání – chápeme ji jako počet nádechů za minutu</a:t>
            </a:r>
          </a:p>
          <a:p>
            <a:pPr>
              <a:buNone/>
            </a:pPr>
            <a:endParaRPr lang="cs-CZ" dirty="0"/>
          </a:p>
          <a:p>
            <a:pPr>
              <a:buNone/>
            </a:pPr>
            <a:endParaRPr lang="cs-CZ"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B805EE7-FE96-C983-19CA-A7FC65ECF6B5}"/>
              </a:ext>
            </a:extLst>
          </p:cNvPr>
          <p:cNvSpPr>
            <a:spLocks noGrp="1"/>
          </p:cNvSpPr>
          <p:nvPr>
            <p:ph type="title"/>
          </p:nvPr>
        </p:nvSpPr>
        <p:spPr/>
        <p:txBody>
          <a:bodyPr/>
          <a:lstStyle/>
          <a:p>
            <a:r>
              <a:rPr lang="cs-CZ" dirty="0"/>
              <a:t>Vitální funkce</a:t>
            </a:r>
          </a:p>
        </p:txBody>
      </p:sp>
      <p:graphicFrame>
        <p:nvGraphicFramePr>
          <p:cNvPr id="4" name="Tabulka 4">
            <a:extLst>
              <a:ext uri="{FF2B5EF4-FFF2-40B4-BE49-F238E27FC236}">
                <a16:creationId xmlns:a16="http://schemas.microsoft.com/office/drawing/2014/main" xmlns="" id="{FB88104D-8094-6835-892C-826A4401CA89}"/>
              </a:ext>
            </a:extLst>
          </p:cNvPr>
          <p:cNvGraphicFramePr>
            <a:graphicFrameLocks noGrp="1"/>
          </p:cNvGraphicFramePr>
          <p:nvPr>
            <p:ph idx="1"/>
            <p:extLst>
              <p:ext uri="{D42A27DB-BD31-4B8C-83A1-F6EECF244321}">
                <p14:modId xmlns:p14="http://schemas.microsoft.com/office/powerpoint/2010/main" xmlns="" val="2240513381"/>
              </p:ext>
            </p:extLst>
          </p:nvPr>
        </p:nvGraphicFramePr>
        <p:xfrm>
          <a:off x="457200" y="1600200"/>
          <a:ext cx="8229600" cy="40792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3044212006"/>
                    </a:ext>
                  </a:extLst>
                </a:gridCol>
                <a:gridCol w="1645920">
                  <a:extLst>
                    <a:ext uri="{9D8B030D-6E8A-4147-A177-3AD203B41FA5}">
                      <a16:colId xmlns:a16="http://schemas.microsoft.com/office/drawing/2014/main" xmlns="" val="474532874"/>
                    </a:ext>
                  </a:extLst>
                </a:gridCol>
                <a:gridCol w="1645920">
                  <a:extLst>
                    <a:ext uri="{9D8B030D-6E8A-4147-A177-3AD203B41FA5}">
                      <a16:colId xmlns:a16="http://schemas.microsoft.com/office/drawing/2014/main" xmlns="" val="2023020503"/>
                    </a:ext>
                  </a:extLst>
                </a:gridCol>
                <a:gridCol w="1645920">
                  <a:extLst>
                    <a:ext uri="{9D8B030D-6E8A-4147-A177-3AD203B41FA5}">
                      <a16:colId xmlns:a16="http://schemas.microsoft.com/office/drawing/2014/main" xmlns="" val="2352173719"/>
                    </a:ext>
                  </a:extLst>
                </a:gridCol>
                <a:gridCol w="1645920">
                  <a:extLst>
                    <a:ext uri="{9D8B030D-6E8A-4147-A177-3AD203B41FA5}">
                      <a16:colId xmlns:a16="http://schemas.microsoft.com/office/drawing/2014/main" xmlns="" val="1988607451"/>
                    </a:ext>
                  </a:extLst>
                </a:gridCol>
              </a:tblGrid>
              <a:tr h="370840">
                <a:tc>
                  <a:txBody>
                    <a:bodyPr/>
                    <a:lstStyle/>
                    <a:p>
                      <a:r>
                        <a:rPr lang="cs-CZ" dirty="0"/>
                        <a:t>Věk</a:t>
                      </a:r>
                    </a:p>
                  </a:txBody>
                  <a:tcPr marL="68580" marR="68580"/>
                </a:tc>
                <a:tc>
                  <a:txBody>
                    <a:bodyPr/>
                    <a:lstStyle/>
                    <a:p>
                      <a:r>
                        <a:rPr lang="cs-CZ" dirty="0"/>
                        <a:t>Hmotnost (kg)</a:t>
                      </a:r>
                    </a:p>
                  </a:txBody>
                  <a:tcPr marL="68580" marR="68580"/>
                </a:tc>
                <a:tc>
                  <a:txBody>
                    <a:bodyPr/>
                    <a:lstStyle/>
                    <a:p>
                      <a:r>
                        <a:rPr lang="cs-CZ" dirty="0"/>
                        <a:t>TF (/min)</a:t>
                      </a:r>
                    </a:p>
                  </a:txBody>
                  <a:tcPr marL="68580" marR="68580"/>
                </a:tc>
                <a:tc>
                  <a:txBody>
                    <a:bodyPr/>
                    <a:lstStyle/>
                    <a:p>
                      <a:r>
                        <a:rPr lang="cs-CZ" dirty="0"/>
                        <a:t>DF (/min)</a:t>
                      </a:r>
                    </a:p>
                  </a:txBody>
                  <a:tcPr marL="68580" marR="68580"/>
                </a:tc>
                <a:tc>
                  <a:txBody>
                    <a:bodyPr/>
                    <a:lstStyle/>
                    <a:p>
                      <a:r>
                        <a:rPr lang="cs-CZ" dirty="0"/>
                        <a:t>TK (</a:t>
                      </a:r>
                      <a:r>
                        <a:rPr lang="cs-CZ" dirty="0" err="1"/>
                        <a:t>mmHg</a:t>
                      </a:r>
                      <a:r>
                        <a:rPr lang="cs-CZ" dirty="0"/>
                        <a:t>)</a:t>
                      </a:r>
                    </a:p>
                  </a:txBody>
                  <a:tcPr marL="68580" marR="68580"/>
                </a:tc>
                <a:extLst>
                  <a:ext uri="{0D108BD9-81ED-4DB2-BD59-A6C34878D82A}">
                    <a16:rowId xmlns:a16="http://schemas.microsoft.com/office/drawing/2014/main" xmlns="" val="124958061"/>
                  </a:ext>
                </a:extLst>
              </a:tr>
              <a:tr h="370840">
                <a:tc>
                  <a:txBody>
                    <a:bodyPr/>
                    <a:lstStyle/>
                    <a:p>
                      <a:r>
                        <a:rPr lang="cs-CZ" dirty="0"/>
                        <a:t>novorozenec</a:t>
                      </a:r>
                    </a:p>
                  </a:txBody>
                  <a:tcPr marL="68580" marR="68580"/>
                </a:tc>
                <a:tc>
                  <a:txBody>
                    <a:bodyPr/>
                    <a:lstStyle/>
                    <a:p>
                      <a:r>
                        <a:rPr lang="cs-CZ" dirty="0"/>
                        <a:t>3-4</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120-160</a:t>
                      </a:r>
                    </a:p>
                  </a:txBody>
                  <a:tcPr marL="68580" marR="68580"/>
                </a:tc>
                <a:tc>
                  <a:txBody>
                    <a:bodyPr/>
                    <a:lstStyle/>
                    <a:p>
                      <a:r>
                        <a:rPr lang="cs-CZ" dirty="0"/>
                        <a:t>40-60</a:t>
                      </a:r>
                    </a:p>
                  </a:txBody>
                  <a:tcPr marL="68580" marR="68580"/>
                </a:tc>
                <a:tc>
                  <a:txBody>
                    <a:bodyPr/>
                    <a:lstStyle/>
                    <a:p>
                      <a:r>
                        <a:rPr lang="cs-CZ" dirty="0"/>
                        <a:t>50-85/30-50</a:t>
                      </a:r>
                    </a:p>
                  </a:txBody>
                  <a:tcPr marL="68580" marR="68580"/>
                </a:tc>
                <a:extLst>
                  <a:ext uri="{0D108BD9-81ED-4DB2-BD59-A6C34878D82A}">
                    <a16:rowId xmlns:a16="http://schemas.microsoft.com/office/drawing/2014/main" xmlns="" val="972655432"/>
                  </a:ext>
                </a:extLst>
              </a:tr>
              <a:tr h="370840">
                <a:tc>
                  <a:txBody>
                    <a:bodyPr/>
                    <a:lstStyle/>
                    <a:p>
                      <a:r>
                        <a:rPr lang="cs-CZ" dirty="0"/>
                        <a:t>6 měsíců</a:t>
                      </a:r>
                    </a:p>
                  </a:txBody>
                  <a:tcPr marL="68580" marR="68580"/>
                </a:tc>
                <a:tc>
                  <a:txBody>
                    <a:bodyPr/>
                    <a:lstStyle/>
                    <a:p>
                      <a:r>
                        <a:rPr lang="cs-CZ" dirty="0"/>
                        <a:t>6-8</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marL="68580" marR="68580"/>
                </a:tc>
                <a:tc>
                  <a:txBody>
                    <a:bodyPr/>
                    <a:lstStyle/>
                    <a:p>
                      <a:r>
                        <a:rPr lang="cs-CZ" dirty="0"/>
                        <a:t>30-50</a:t>
                      </a:r>
                    </a:p>
                  </a:txBody>
                  <a:tcPr marL="68580" marR="68580"/>
                </a:tc>
                <a:tc>
                  <a:txBody>
                    <a:bodyPr/>
                    <a:lstStyle/>
                    <a:p>
                      <a:r>
                        <a:rPr lang="cs-CZ" dirty="0"/>
                        <a:t>70-95/40-60</a:t>
                      </a:r>
                    </a:p>
                  </a:txBody>
                  <a:tcPr marL="68580" marR="68580"/>
                </a:tc>
                <a:extLst>
                  <a:ext uri="{0D108BD9-81ED-4DB2-BD59-A6C34878D82A}">
                    <a16:rowId xmlns:a16="http://schemas.microsoft.com/office/drawing/2014/main" xmlns="" val="225179210"/>
                  </a:ext>
                </a:extLst>
              </a:tr>
              <a:tr h="370840">
                <a:tc>
                  <a:txBody>
                    <a:bodyPr/>
                    <a:lstStyle/>
                    <a:p>
                      <a:r>
                        <a:rPr lang="cs-CZ" dirty="0"/>
                        <a:t>1 rok</a:t>
                      </a:r>
                    </a:p>
                  </a:txBody>
                  <a:tcPr marL="68580" marR="68580"/>
                </a:tc>
                <a:tc>
                  <a:txBody>
                    <a:bodyPr/>
                    <a:lstStyle/>
                    <a:p>
                      <a:r>
                        <a:rPr lang="cs-CZ" dirty="0"/>
                        <a:t>8-10</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marL="68580" marR="68580"/>
                </a:tc>
                <a:tc>
                  <a:txBody>
                    <a:bodyPr/>
                    <a:lstStyle/>
                    <a:p>
                      <a:r>
                        <a:rPr lang="cs-CZ" dirty="0"/>
                        <a:t>25-40</a:t>
                      </a:r>
                    </a:p>
                  </a:txBody>
                  <a:tcPr marL="68580" marR="68580"/>
                </a:tc>
                <a:tc>
                  <a:txBody>
                    <a:bodyPr/>
                    <a:lstStyle/>
                    <a:p>
                      <a:r>
                        <a:rPr lang="cs-CZ" dirty="0"/>
                        <a:t>75-100/50-70</a:t>
                      </a:r>
                    </a:p>
                  </a:txBody>
                  <a:tcPr marL="68580" marR="68580"/>
                </a:tc>
                <a:extLst>
                  <a:ext uri="{0D108BD9-81ED-4DB2-BD59-A6C34878D82A}">
                    <a16:rowId xmlns:a16="http://schemas.microsoft.com/office/drawing/2014/main" xmlns="" val="171461885"/>
                  </a:ext>
                </a:extLst>
              </a:tr>
              <a:tr h="370840">
                <a:tc>
                  <a:txBody>
                    <a:bodyPr/>
                    <a:lstStyle/>
                    <a:p>
                      <a:r>
                        <a:rPr lang="cs-CZ" dirty="0"/>
                        <a:t>2 roky</a:t>
                      </a:r>
                    </a:p>
                  </a:txBody>
                  <a:tcPr marL="68580" marR="68580"/>
                </a:tc>
                <a:tc>
                  <a:txBody>
                    <a:bodyPr/>
                    <a:lstStyle/>
                    <a:p>
                      <a:r>
                        <a:rPr lang="cs-CZ" dirty="0"/>
                        <a:t>12-14</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90-140</a:t>
                      </a:r>
                    </a:p>
                  </a:txBody>
                  <a:tcPr marL="68580" marR="68580"/>
                </a:tc>
                <a:tc>
                  <a:txBody>
                    <a:bodyPr/>
                    <a:lstStyle/>
                    <a:p>
                      <a:r>
                        <a:rPr lang="cs-CZ" dirty="0"/>
                        <a:t>25-35</a:t>
                      </a:r>
                    </a:p>
                  </a:txBody>
                  <a:tcPr marL="68580" marR="68580"/>
                </a:tc>
                <a:tc>
                  <a:txBody>
                    <a:bodyPr/>
                    <a:lstStyle/>
                    <a:p>
                      <a:r>
                        <a:rPr lang="cs-CZ" dirty="0"/>
                        <a:t>80-110/50-80</a:t>
                      </a:r>
                    </a:p>
                  </a:txBody>
                  <a:tcPr marL="68580" marR="68580"/>
                </a:tc>
                <a:extLst>
                  <a:ext uri="{0D108BD9-81ED-4DB2-BD59-A6C34878D82A}">
                    <a16:rowId xmlns:a16="http://schemas.microsoft.com/office/drawing/2014/main" xmlns="" val="1521913969"/>
                  </a:ext>
                </a:extLst>
              </a:tr>
              <a:tr h="370840">
                <a:tc>
                  <a:txBody>
                    <a:bodyPr/>
                    <a:lstStyle/>
                    <a:p>
                      <a:r>
                        <a:rPr lang="cs-CZ" dirty="0"/>
                        <a:t>4 roky</a:t>
                      </a:r>
                    </a:p>
                  </a:txBody>
                  <a:tcPr marL="68580" marR="68580"/>
                </a:tc>
                <a:tc>
                  <a:txBody>
                    <a:bodyPr/>
                    <a:lstStyle/>
                    <a:p>
                      <a:r>
                        <a:rPr lang="cs-CZ" dirty="0"/>
                        <a:t>16-18</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80-110</a:t>
                      </a:r>
                    </a:p>
                  </a:txBody>
                  <a:tcPr marL="68580" marR="68580"/>
                </a:tc>
                <a:tc>
                  <a:txBody>
                    <a:bodyPr/>
                    <a:lstStyle/>
                    <a:p>
                      <a:r>
                        <a:rPr lang="cs-CZ" dirty="0"/>
                        <a:t>20-35</a:t>
                      </a:r>
                    </a:p>
                  </a:txBody>
                  <a:tcPr marL="68580" marR="68580"/>
                </a:tc>
                <a:tc>
                  <a:txBody>
                    <a:bodyPr/>
                    <a:lstStyle/>
                    <a:p>
                      <a:r>
                        <a:rPr lang="cs-CZ" dirty="0"/>
                        <a:t>80-110/55-80</a:t>
                      </a:r>
                    </a:p>
                  </a:txBody>
                  <a:tcPr marL="68580" marR="68580"/>
                </a:tc>
                <a:extLst>
                  <a:ext uri="{0D108BD9-81ED-4DB2-BD59-A6C34878D82A}">
                    <a16:rowId xmlns:a16="http://schemas.microsoft.com/office/drawing/2014/main" xmlns="" val="347405484"/>
                  </a:ext>
                </a:extLst>
              </a:tr>
              <a:tr h="370840">
                <a:tc>
                  <a:txBody>
                    <a:bodyPr/>
                    <a:lstStyle/>
                    <a:p>
                      <a:r>
                        <a:rPr lang="cs-CZ" dirty="0"/>
                        <a:t>6 let</a:t>
                      </a:r>
                    </a:p>
                  </a:txBody>
                  <a:tcPr marL="68580" marR="68580"/>
                </a:tc>
                <a:tc>
                  <a:txBody>
                    <a:bodyPr/>
                    <a:lstStyle/>
                    <a:p>
                      <a:r>
                        <a:rPr lang="cs-CZ" dirty="0"/>
                        <a:t>20-22</a:t>
                      </a:r>
                    </a:p>
                  </a:txBody>
                  <a:tcPr marL="68580" marR="68580"/>
                </a:tc>
                <a:tc>
                  <a:txBody>
                    <a:bodyPr/>
                    <a:lstStyle/>
                    <a:p>
                      <a:r>
                        <a:rPr lang="cs-CZ" dirty="0"/>
                        <a:t>75-100</a:t>
                      </a:r>
                    </a:p>
                  </a:txBody>
                  <a:tcPr marL="68580" marR="68580"/>
                </a:tc>
                <a:tc>
                  <a:txBody>
                    <a:bodyPr/>
                    <a:lstStyle/>
                    <a:p>
                      <a:r>
                        <a:rPr lang="cs-CZ" dirty="0"/>
                        <a:t>20-30</a:t>
                      </a:r>
                    </a:p>
                  </a:txBody>
                  <a:tcPr marL="68580" marR="68580"/>
                </a:tc>
                <a:tc>
                  <a:txBody>
                    <a:bodyPr/>
                    <a:lstStyle/>
                    <a:p>
                      <a:r>
                        <a:rPr lang="cs-CZ" dirty="0"/>
                        <a:t>85-120/55-80</a:t>
                      </a:r>
                    </a:p>
                  </a:txBody>
                  <a:tcPr marL="68580" marR="68580"/>
                </a:tc>
                <a:extLst>
                  <a:ext uri="{0D108BD9-81ED-4DB2-BD59-A6C34878D82A}">
                    <a16:rowId xmlns:a16="http://schemas.microsoft.com/office/drawing/2014/main" xmlns="" val="284211415"/>
                  </a:ext>
                </a:extLst>
              </a:tr>
              <a:tr h="370840">
                <a:tc>
                  <a:txBody>
                    <a:bodyPr/>
                    <a:lstStyle/>
                    <a:p>
                      <a:r>
                        <a:rPr lang="cs-CZ" dirty="0"/>
                        <a:t>8 let</a:t>
                      </a:r>
                    </a:p>
                  </a:txBody>
                  <a:tcPr marL="68580" marR="68580"/>
                </a:tc>
                <a:tc>
                  <a:txBody>
                    <a:bodyPr/>
                    <a:lstStyle/>
                    <a:p>
                      <a:r>
                        <a:rPr lang="cs-CZ" dirty="0"/>
                        <a:t>24-26</a:t>
                      </a:r>
                    </a:p>
                  </a:txBody>
                  <a:tcPr marL="68580" marR="68580"/>
                </a:tc>
                <a:tc>
                  <a:txBody>
                    <a:bodyPr/>
                    <a:lstStyle/>
                    <a:p>
                      <a:r>
                        <a:rPr lang="cs-CZ" dirty="0"/>
                        <a:t>75-100</a:t>
                      </a:r>
                    </a:p>
                  </a:txBody>
                  <a:tcPr marL="68580" marR="68580"/>
                </a:tc>
                <a:tc>
                  <a:txBody>
                    <a:bodyPr/>
                    <a:lstStyle/>
                    <a:p>
                      <a:r>
                        <a:rPr lang="cs-CZ" dirty="0"/>
                        <a:t>20-30</a:t>
                      </a:r>
                    </a:p>
                  </a:txBody>
                  <a:tcPr marL="68580" marR="68580"/>
                </a:tc>
                <a:tc>
                  <a:txBody>
                    <a:bodyPr/>
                    <a:lstStyle/>
                    <a:p>
                      <a:r>
                        <a:rPr lang="cs-CZ" dirty="0"/>
                        <a:t>85-120/55-80</a:t>
                      </a:r>
                    </a:p>
                  </a:txBody>
                  <a:tcPr marL="68580" marR="68580"/>
                </a:tc>
                <a:extLst>
                  <a:ext uri="{0D108BD9-81ED-4DB2-BD59-A6C34878D82A}">
                    <a16:rowId xmlns:a16="http://schemas.microsoft.com/office/drawing/2014/main" xmlns="" val="1592019751"/>
                  </a:ext>
                </a:extLst>
              </a:tr>
              <a:tr h="370840">
                <a:tc>
                  <a:txBody>
                    <a:bodyPr/>
                    <a:lstStyle/>
                    <a:p>
                      <a:r>
                        <a:rPr lang="cs-CZ" dirty="0"/>
                        <a:t>10 let</a:t>
                      </a:r>
                    </a:p>
                  </a:txBody>
                  <a:tcPr marL="68580" marR="68580"/>
                </a:tc>
                <a:tc>
                  <a:txBody>
                    <a:bodyPr/>
                    <a:lstStyle/>
                    <a:p>
                      <a:r>
                        <a:rPr lang="cs-CZ" dirty="0"/>
                        <a:t>30-36</a:t>
                      </a:r>
                    </a:p>
                  </a:txBody>
                  <a:tcPr marL="68580" marR="68580"/>
                </a:tc>
                <a:tc>
                  <a:txBody>
                    <a:bodyPr/>
                    <a:lstStyle/>
                    <a:p>
                      <a:r>
                        <a:rPr lang="cs-CZ" dirty="0"/>
                        <a:t>75-100</a:t>
                      </a:r>
                    </a:p>
                  </a:txBody>
                  <a:tcPr marL="68580" marR="68580"/>
                </a:tc>
                <a:tc>
                  <a:txBody>
                    <a:bodyPr/>
                    <a:lstStyle/>
                    <a:p>
                      <a:r>
                        <a:rPr lang="cs-CZ" dirty="0"/>
                        <a:t>20-25</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marL="68580" marR="68580"/>
                </a:tc>
                <a:extLst>
                  <a:ext uri="{0D108BD9-81ED-4DB2-BD59-A6C34878D82A}">
                    <a16:rowId xmlns:a16="http://schemas.microsoft.com/office/drawing/2014/main" xmlns="" val="135942491"/>
                  </a:ext>
                </a:extLst>
              </a:tr>
              <a:tr h="370840">
                <a:tc>
                  <a:txBody>
                    <a:bodyPr/>
                    <a:lstStyle/>
                    <a:p>
                      <a:r>
                        <a:rPr lang="cs-CZ" dirty="0"/>
                        <a:t>12 let</a:t>
                      </a:r>
                    </a:p>
                  </a:txBody>
                  <a:tcPr marL="68580" marR="68580"/>
                </a:tc>
                <a:tc>
                  <a:txBody>
                    <a:bodyPr/>
                    <a:lstStyle/>
                    <a:p>
                      <a:r>
                        <a:rPr lang="cs-CZ" dirty="0"/>
                        <a:t>36-42</a:t>
                      </a:r>
                    </a:p>
                  </a:txBody>
                  <a:tcPr marL="68580" marR="68580"/>
                </a:tc>
                <a:tc>
                  <a:txBody>
                    <a:bodyPr/>
                    <a:lstStyle/>
                    <a:p>
                      <a:r>
                        <a:rPr lang="cs-CZ" dirty="0"/>
                        <a:t>75-100</a:t>
                      </a:r>
                    </a:p>
                  </a:txBody>
                  <a:tcPr marL="68580" marR="68580"/>
                </a:tc>
                <a:tc>
                  <a:txBody>
                    <a:bodyPr/>
                    <a:lstStyle/>
                    <a:p>
                      <a:r>
                        <a:rPr lang="cs-CZ" dirty="0"/>
                        <a:t>20-25</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marL="68580" marR="68580"/>
                </a:tc>
                <a:extLst>
                  <a:ext uri="{0D108BD9-81ED-4DB2-BD59-A6C34878D82A}">
                    <a16:rowId xmlns:a16="http://schemas.microsoft.com/office/drawing/2014/main" xmlns="" val="1385859164"/>
                  </a:ext>
                </a:extLst>
              </a:tr>
              <a:tr h="370840">
                <a:tc>
                  <a:txBody>
                    <a:bodyPr/>
                    <a:lstStyle/>
                    <a:p>
                      <a:r>
                        <a:rPr lang="cs-CZ" dirty="0"/>
                        <a:t>14 a více let</a:t>
                      </a:r>
                    </a:p>
                  </a:txBody>
                  <a:tcPr marL="68580" marR="68580"/>
                </a:tc>
                <a:tc>
                  <a:txBody>
                    <a:bodyPr/>
                    <a:lstStyle/>
                    <a:p>
                      <a:r>
                        <a:rPr lang="cs-CZ" dirty="0"/>
                        <a:t>50+</a:t>
                      </a:r>
                    </a:p>
                  </a:txBody>
                  <a:tcPr marL="68580" marR="68580"/>
                </a:tc>
                <a:tc>
                  <a:txBody>
                    <a:bodyPr/>
                    <a:lstStyle/>
                    <a:p>
                      <a:r>
                        <a:rPr lang="cs-CZ" dirty="0"/>
                        <a:t>70-90</a:t>
                      </a:r>
                    </a:p>
                  </a:txBody>
                  <a:tcPr marL="68580" marR="68580"/>
                </a:tc>
                <a:tc>
                  <a:txBody>
                    <a:bodyPr/>
                    <a:lstStyle/>
                    <a:p>
                      <a:r>
                        <a:rPr lang="cs-CZ" dirty="0"/>
                        <a:t>15-20</a:t>
                      </a:r>
                    </a:p>
                  </a:txBody>
                  <a:tcPr marL="68580" marR="68580"/>
                </a:tc>
                <a:tc>
                  <a:txBody>
                    <a:bodyPr/>
                    <a:lstStyle/>
                    <a:p>
                      <a:r>
                        <a:rPr lang="cs-CZ" dirty="0"/>
                        <a:t>95-130/60-90</a:t>
                      </a:r>
                    </a:p>
                  </a:txBody>
                  <a:tcPr marL="68580" marR="68580"/>
                </a:tc>
                <a:extLst>
                  <a:ext uri="{0D108BD9-81ED-4DB2-BD59-A6C34878D82A}">
                    <a16:rowId xmlns:a16="http://schemas.microsoft.com/office/drawing/2014/main" xmlns="" val="102243809"/>
                  </a:ext>
                </a:extLst>
              </a:tr>
            </a:tbl>
          </a:graphicData>
        </a:graphic>
      </p:graphicFrame>
    </p:spTree>
    <p:extLst>
      <p:ext uri="{BB962C8B-B14F-4D97-AF65-F5344CB8AC3E}">
        <p14:creationId xmlns:p14="http://schemas.microsoft.com/office/powerpoint/2010/main" xmlns="" val="1796730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Příznaky respiračního onemocnění</a:t>
            </a:r>
          </a:p>
        </p:txBody>
      </p:sp>
      <p:sp>
        <p:nvSpPr>
          <p:cNvPr id="3" name="Zástupný symbol pro obsah 2"/>
          <p:cNvSpPr>
            <a:spLocks noGrp="1"/>
          </p:cNvSpPr>
          <p:nvPr>
            <p:ph idx="1"/>
          </p:nvPr>
        </p:nvSpPr>
        <p:spPr/>
        <p:txBody>
          <a:bodyPr>
            <a:normAutofit/>
          </a:bodyPr>
          <a:lstStyle/>
          <a:p>
            <a:r>
              <a:rPr lang="cs-CZ" sz="2000" dirty="0"/>
              <a:t>změny dýchání, </a:t>
            </a:r>
            <a:r>
              <a:rPr lang="cs-CZ" sz="2000" dirty="0" err="1"/>
              <a:t>stridor</a:t>
            </a:r>
            <a:r>
              <a:rPr lang="cs-CZ" sz="2000" dirty="0"/>
              <a:t> (expirační, inspirační), zatahování (zapojení pomocných dýchacích svalů), cyanóza, neklid, porucha vědomí (apatie až bezvědomí), vyhledávání </a:t>
            </a:r>
            <a:r>
              <a:rPr lang="cs-CZ" sz="2000" dirty="0" err="1"/>
              <a:t>ortopnoické</a:t>
            </a:r>
            <a:r>
              <a:rPr lang="cs-CZ" sz="2000" dirty="0"/>
              <a:t> polohy, hemoptýza (vykašlávání krve), dušnost, namáhavé dýchání, kašel (suchý, vlhký, dráždivý, záchvatovitý) </a:t>
            </a:r>
          </a:p>
          <a:p>
            <a:r>
              <a:rPr lang="cs-CZ" sz="2000" dirty="0"/>
              <a:t>malé děti neumí vykašlávat, hleny polykají a mohou je následně zvracet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8D2688C-F9BA-C98B-5604-5FD1569380FB}"/>
              </a:ext>
            </a:extLst>
          </p:cNvPr>
          <p:cNvSpPr>
            <a:spLocks noGrp="1"/>
          </p:cNvSpPr>
          <p:nvPr>
            <p:ph type="title"/>
          </p:nvPr>
        </p:nvSpPr>
        <p:spPr/>
        <p:txBody>
          <a:bodyPr/>
          <a:lstStyle/>
          <a:p>
            <a:r>
              <a:rPr lang="cs-CZ" dirty="0"/>
              <a:t>Péče o dýchací cesty</a:t>
            </a:r>
          </a:p>
        </p:txBody>
      </p:sp>
      <p:sp>
        <p:nvSpPr>
          <p:cNvPr id="3" name="Zástupný obsah 2">
            <a:extLst>
              <a:ext uri="{FF2B5EF4-FFF2-40B4-BE49-F238E27FC236}">
                <a16:creationId xmlns:a16="http://schemas.microsoft.com/office/drawing/2014/main" xmlns="" id="{B8245495-4420-0228-2288-C6F1C4C0FD98}"/>
              </a:ext>
            </a:extLst>
          </p:cNvPr>
          <p:cNvSpPr>
            <a:spLocks noGrp="1"/>
          </p:cNvSpPr>
          <p:nvPr>
            <p:ph idx="1"/>
          </p:nvPr>
        </p:nvSpPr>
        <p:spPr/>
        <p:txBody>
          <a:bodyPr/>
          <a:lstStyle/>
          <a:p>
            <a:r>
              <a:rPr lang="cs-CZ" dirty="0"/>
              <a:t>Nácvik správného dýchání</a:t>
            </a:r>
          </a:p>
          <a:p>
            <a:r>
              <a:rPr lang="cs-CZ" dirty="0"/>
              <a:t>Nácvik smrkání</a:t>
            </a:r>
          </a:p>
          <a:p>
            <a:r>
              <a:rPr lang="cs-CZ" dirty="0"/>
              <a:t>Polohování dítěte</a:t>
            </a:r>
          </a:p>
          <a:p>
            <a:r>
              <a:rPr lang="cs-CZ" dirty="0"/>
              <a:t>Inhalace</a:t>
            </a:r>
          </a:p>
          <a:p>
            <a:r>
              <a:rPr lang="cs-CZ" dirty="0"/>
              <a:t>Odsávání z HCD</a:t>
            </a:r>
          </a:p>
          <a:p>
            <a:r>
              <a:rPr lang="cs-CZ" dirty="0"/>
              <a:t>Dechová RHB</a:t>
            </a:r>
          </a:p>
          <a:p>
            <a:r>
              <a:rPr lang="cs-CZ" dirty="0"/>
              <a:t>Oxygenoterapie</a:t>
            </a:r>
          </a:p>
        </p:txBody>
      </p:sp>
    </p:spTree>
    <p:extLst>
      <p:ext uri="{BB962C8B-B14F-4D97-AF65-F5344CB8AC3E}">
        <p14:creationId xmlns:p14="http://schemas.microsoft.com/office/powerpoint/2010/main" xmlns="" val="29356027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7452752-3629-199C-1275-1771EF4B6DF8}"/>
              </a:ext>
            </a:extLst>
          </p:cNvPr>
          <p:cNvSpPr>
            <a:spLocks noGrp="1"/>
          </p:cNvSpPr>
          <p:nvPr>
            <p:ph type="title"/>
          </p:nvPr>
        </p:nvSpPr>
        <p:spPr/>
        <p:txBody>
          <a:bodyPr>
            <a:normAutofit fontScale="90000"/>
          </a:bodyPr>
          <a:lstStyle/>
          <a:p>
            <a:r>
              <a:rPr lang="cs-CZ" dirty="0"/>
              <a:t>Onemocnění dýchacích cest v dětském věku</a:t>
            </a:r>
          </a:p>
        </p:txBody>
      </p:sp>
      <p:sp>
        <p:nvSpPr>
          <p:cNvPr id="3" name="Zástupný obsah 2">
            <a:extLst>
              <a:ext uri="{FF2B5EF4-FFF2-40B4-BE49-F238E27FC236}">
                <a16:creationId xmlns:a16="http://schemas.microsoft.com/office/drawing/2014/main" xmlns="" id="{6B51A3D9-A7EF-F986-1DB5-179327A73F0F}"/>
              </a:ext>
            </a:extLst>
          </p:cNvPr>
          <p:cNvSpPr>
            <a:spLocks noGrp="1"/>
          </p:cNvSpPr>
          <p:nvPr>
            <p:ph idx="1"/>
          </p:nvPr>
        </p:nvSpPr>
        <p:spPr/>
        <p:txBody>
          <a:bodyPr/>
          <a:lstStyle/>
          <a:p>
            <a:r>
              <a:rPr lang="cs-CZ" sz="1800" dirty="0">
                <a:effectLst/>
                <a:latin typeface="Helvetica" pitchFamily="2" charset="0"/>
              </a:rPr>
              <a:t>Laryngitida</a:t>
            </a:r>
          </a:p>
          <a:p>
            <a:r>
              <a:rPr lang="cs-CZ" sz="1800" dirty="0" err="1">
                <a:latin typeface="Helvetica" pitchFamily="2" charset="0"/>
              </a:rPr>
              <a:t>Epiglotitida</a:t>
            </a:r>
            <a:endParaRPr lang="cs-CZ" sz="1800" dirty="0">
              <a:latin typeface="Helvetica" pitchFamily="2" charset="0"/>
            </a:endParaRPr>
          </a:p>
          <a:p>
            <a:r>
              <a:rPr lang="cs-CZ" sz="1800" dirty="0" err="1">
                <a:effectLst/>
                <a:latin typeface="Helvetica" pitchFamily="2" charset="0"/>
              </a:rPr>
              <a:t>Laryngotracheobronchitida</a:t>
            </a:r>
            <a:endParaRPr lang="cs-CZ" sz="1800" dirty="0">
              <a:effectLst/>
              <a:latin typeface="Helvetica" pitchFamily="2" charset="0"/>
            </a:endParaRPr>
          </a:p>
          <a:p>
            <a:r>
              <a:rPr lang="cs-CZ" sz="1800" dirty="0">
                <a:latin typeface="Helvetica" pitchFamily="2" charset="0"/>
              </a:rPr>
              <a:t>Tracheitida</a:t>
            </a:r>
          </a:p>
          <a:p>
            <a:r>
              <a:rPr lang="cs-CZ" sz="1800" dirty="0">
                <a:effectLst/>
                <a:latin typeface="Helvetica" pitchFamily="2" charset="0"/>
              </a:rPr>
              <a:t>Akutní bronchitida/obstrukční bronchitida/bronchiolitida</a:t>
            </a:r>
          </a:p>
          <a:p>
            <a:r>
              <a:rPr lang="cs-CZ" sz="1800" dirty="0">
                <a:latin typeface="Helvetica" pitchFamily="2" charset="0"/>
              </a:rPr>
              <a:t>Pneumonie (bakteriální, virová, atypická)</a:t>
            </a:r>
          </a:p>
          <a:p>
            <a:r>
              <a:rPr lang="cs-CZ" sz="1800" dirty="0">
                <a:effectLst/>
                <a:latin typeface="Helvetica" pitchFamily="2" charset="0"/>
              </a:rPr>
              <a:t>Cystická fibróza</a:t>
            </a:r>
            <a:r>
              <a:rPr lang="cs-CZ" sz="1800" dirty="0">
                <a:latin typeface="Helvetica" pitchFamily="2" charset="0"/>
              </a:rPr>
              <a:t>/primární ciliární dyskineze</a:t>
            </a:r>
          </a:p>
          <a:p>
            <a:r>
              <a:rPr lang="cs-CZ" sz="1800" dirty="0">
                <a:effectLst/>
                <a:latin typeface="Helvetica" pitchFamily="2" charset="0"/>
              </a:rPr>
              <a:t>Astma</a:t>
            </a:r>
            <a:br>
              <a:rPr lang="cs-CZ" sz="1800" dirty="0">
                <a:effectLst/>
                <a:latin typeface="Helvetica" pitchFamily="2" charset="0"/>
              </a:rPr>
            </a:br>
            <a:endParaRPr lang="cs-CZ" dirty="0"/>
          </a:p>
        </p:txBody>
      </p:sp>
    </p:spTree>
    <p:extLst>
      <p:ext uri="{BB962C8B-B14F-4D97-AF65-F5344CB8AC3E}">
        <p14:creationId xmlns:p14="http://schemas.microsoft.com/office/powerpoint/2010/main" xmlns="" val="2001878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EE5BE52-79EE-B43D-32EF-6D95A8427EA7}"/>
              </a:ext>
            </a:extLst>
          </p:cNvPr>
          <p:cNvSpPr>
            <a:spLocks noGrp="1"/>
          </p:cNvSpPr>
          <p:nvPr>
            <p:ph type="title"/>
          </p:nvPr>
        </p:nvSpPr>
        <p:spPr/>
        <p:txBody>
          <a:bodyPr/>
          <a:lstStyle/>
          <a:p>
            <a:r>
              <a:rPr lang="cs-CZ" dirty="0"/>
              <a:t>Akutní laryngitida</a:t>
            </a:r>
          </a:p>
        </p:txBody>
      </p:sp>
      <p:sp>
        <p:nvSpPr>
          <p:cNvPr id="3" name="Zástupný obsah 2">
            <a:extLst>
              <a:ext uri="{FF2B5EF4-FFF2-40B4-BE49-F238E27FC236}">
                <a16:creationId xmlns:a16="http://schemas.microsoft.com/office/drawing/2014/main" xmlns="" id="{C4333FF0-D49D-B6C5-5601-277698B83DDA}"/>
              </a:ext>
            </a:extLst>
          </p:cNvPr>
          <p:cNvSpPr>
            <a:spLocks noGrp="1"/>
          </p:cNvSpPr>
          <p:nvPr>
            <p:ph idx="1"/>
          </p:nvPr>
        </p:nvSpPr>
        <p:spPr/>
        <p:txBody>
          <a:bodyPr>
            <a:normAutofit fontScale="92500" lnSpcReduction="20000"/>
          </a:bodyPr>
          <a:lstStyle/>
          <a:p>
            <a:r>
              <a:rPr lang="cs-CZ" dirty="0"/>
              <a:t>Virové onemocnění dýchacích cest</a:t>
            </a:r>
          </a:p>
          <a:p>
            <a:r>
              <a:rPr lang="cs-CZ" dirty="0"/>
              <a:t>Nejčastěji náhle (často v noci) vznikající typický štěkavý kašel, </a:t>
            </a:r>
            <a:r>
              <a:rPr lang="cs-CZ" dirty="0" err="1"/>
              <a:t>ev.rozvoj</a:t>
            </a:r>
            <a:r>
              <a:rPr lang="cs-CZ" dirty="0"/>
              <a:t> dušnosti(zatahování </a:t>
            </a:r>
            <a:r>
              <a:rPr lang="cs-CZ" dirty="0" err="1"/>
              <a:t>jugula</a:t>
            </a:r>
            <a:r>
              <a:rPr lang="cs-CZ" dirty="0"/>
              <a:t>/mezižeberních svalů/</a:t>
            </a:r>
            <a:r>
              <a:rPr lang="cs-CZ" dirty="0" err="1"/>
              <a:t>alární</a:t>
            </a:r>
            <a:r>
              <a:rPr lang="cs-CZ" dirty="0"/>
              <a:t> souhyb), </a:t>
            </a:r>
            <a:r>
              <a:rPr lang="cs-CZ" dirty="0" err="1"/>
              <a:t>subfebrílie</a:t>
            </a:r>
            <a:r>
              <a:rPr lang="cs-CZ" dirty="0"/>
              <a:t>, neklidu</a:t>
            </a:r>
          </a:p>
          <a:p>
            <a:r>
              <a:rPr lang="cs-CZ" dirty="0"/>
              <a:t>Léčba: studený a zvlhčený vzduch, při komplikovaném průběhu kortikoidy (</a:t>
            </a:r>
            <a:r>
              <a:rPr lang="cs-CZ" dirty="0" err="1"/>
              <a:t>dexametazon</a:t>
            </a:r>
            <a:r>
              <a:rPr lang="cs-CZ" dirty="0"/>
              <a:t> 0,6mg/kg/dávku, max á 6 hod), inhalace adrenalinu s FR1/1 - nebulizací (0,5mg/kg, max jednorázová dávka 5mg adrenalinu do 5ml FR1/1)</a:t>
            </a:r>
          </a:p>
        </p:txBody>
      </p:sp>
    </p:spTree>
    <p:extLst>
      <p:ext uri="{BB962C8B-B14F-4D97-AF65-F5344CB8AC3E}">
        <p14:creationId xmlns:p14="http://schemas.microsoft.com/office/powerpoint/2010/main" xmlns="" val="8823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a:extLst>
              <a:ext uri="{FF2B5EF4-FFF2-40B4-BE49-F238E27FC236}">
                <a16:creationId xmlns:a16="http://schemas.microsoft.com/office/drawing/2014/main" xmlns="" id="{3B8D49BB-F7A4-EB67-7205-E207AD005436}"/>
              </a:ext>
            </a:extLst>
          </p:cNvPr>
          <p:cNvPicPr>
            <a:picLocks noChangeAspect="1"/>
          </p:cNvPicPr>
          <p:nvPr/>
        </p:nvPicPr>
        <p:blipFill rotWithShape="1">
          <a:blip r:embed="rId2" cstate="print"/>
          <a:srcRect l="23379" t="28665" r="48579" b="35389"/>
          <a:stretch/>
        </p:blipFill>
        <p:spPr>
          <a:xfrm>
            <a:off x="1831021" y="1233000"/>
            <a:ext cx="5481961" cy="4392000"/>
          </a:xfrm>
          <a:prstGeom prst="rect">
            <a:avLst/>
          </a:prstGeom>
        </p:spPr>
      </p:pic>
    </p:spTree>
    <p:extLst>
      <p:ext uri="{BB962C8B-B14F-4D97-AF65-F5344CB8AC3E}">
        <p14:creationId xmlns:p14="http://schemas.microsoft.com/office/powerpoint/2010/main" xmlns="" val="3335348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C5B1B05-AC8F-30D7-6E53-55204ED74611}"/>
              </a:ext>
            </a:extLst>
          </p:cNvPr>
          <p:cNvSpPr>
            <a:spLocks noGrp="1"/>
          </p:cNvSpPr>
          <p:nvPr>
            <p:ph type="title"/>
          </p:nvPr>
        </p:nvSpPr>
        <p:spPr/>
        <p:txBody>
          <a:bodyPr/>
          <a:lstStyle/>
          <a:p>
            <a:r>
              <a:rPr lang="cs-CZ" dirty="0"/>
              <a:t>Cystická fibróza</a:t>
            </a:r>
          </a:p>
        </p:txBody>
      </p:sp>
      <p:sp>
        <p:nvSpPr>
          <p:cNvPr id="3" name="Zástupný obsah 2">
            <a:extLst>
              <a:ext uri="{FF2B5EF4-FFF2-40B4-BE49-F238E27FC236}">
                <a16:creationId xmlns:a16="http://schemas.microsoft.com/office/drawing/2014/main" xmlns="" id="{2B4FCFD5-162B-C844-15E4-0E27CE6F2375}"/>
              </a:ext>
            </a:extLst>
          </p:cNvPr>
          <p:cNvSpPr>
            <a:spLocks noGrp="1"/>
          </p:cNvSpPr>
          <p:nvPr>
            <p:ph idx="1"/>
          </p:nvPr>
        </p:nvSpPr>
        <p:spPr/>
        <p:txBody>
          <a:bodyPr>
            <a:normAutofit fontScale="92500" lnSpcReduction="10000"/>
          </a:bodyPr>
          <a:lstStyle/>
          <a:p>
            <a:pPr eaLnBrk="0" fontAlgn="base" hangingPunct="0">
              <a:spcBef>
                <a:spcPct val="0"/>
              </a:spcBef>
              <a:spcAft>
                <a:spcPct val="0"/>
              </a:spcAft>
            </a:pPr>
            <a:r>
              <a:rPr kumimoji="0" lang="cs-CZ" altLang="cs-CZ" sz="3200" b="0" i="0" u="none" strike="noStrike" cap="none" normalizeH="0" baseline="0" dirty="0" err="1">
                <a:ln>
                  <a:noFill/>
                </a:ln>
                <a:solidFill>
                  <a:schemeClr val="tx1"/>
                </a:solidFill>
                <a:effectLst/>
              </a:rPr>
              <a:t>autozomáln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err="1">
                <a:ln>
                  <a:noFill/>
                </a:ln>
                <a:solidFill>
                  <a:schemeClr val="tx1"/>
                </a:solidFill>
                <a:effectLst/>
              </a:rPr>
              <a:t>recesivni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di</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ne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onemocn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které postihuje </a:t>
            </a:r>
            <a:r>
              <a:rPr kumimoji="0" lang="cs-CZ" altLang="cs-CZ" sz="3200" b="0" i="0" u="none" strike="noStrike" cap="none" normalizeH="0" baseline="0" dirty="0" err="1">
                <a:ln>
                  <a:noFill/>
                </a:ln>
                <a:solidFill>
                  <a:schemeClr val="tx1"/>
                </a:solidFill>
                <a:effectLst/>
              </a:rPr>
              <a:t>žlázy</a:t>
            </a:r>
            <a:r>
              <a:rPr kumimoji="0" lang="cs-CZ" altLang="cs-CZ" sz="3200" b="0" i="0" u="none" strike="noStrike" cap="none" normalizeH="0" baseline="0" dirty="0">
                <a:ln>
                  <a:noFill/>
                </a:ln>
                <a:solidFill>
                  <a:schemeClr val="tx1"/>
                </a:solidFill>
                <a:effectLst/>
              </a:rPr>
              <a:t> se zevní sekrecí</a:t>
            </a: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ČR cca 700 nemocných</a:t>
            </a:r>
          </a:p>
          <a:p>
            <a:pPr eaLnBrk="0" fontAlgn="base" hangingPunct="0">
              <a:spcBef>
                <a:spcPct val="0"/>
              </a:spcBef>
              <a:spcAft>
                <a:spcPct val="0"/>
              </a:spcAft>
            </a:pPr>
            <a:r>
              <a:rPr lang="cs-CZ" altLang="cs-CZ" dirty="0"/>
              <a:t>Součást novorozeneckého screeningu</a:t>
            </a: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Podstatou nemoci je </a:t>
            </a:r>
            <a:r>
              <a:rPr kumimoji="0" lang="cs-CZ" altLang="cs-CZ" sz="3200" b="0" i="0" u="none" strike="noStrike" cap="none" normalizeH="0" baseline="0" dirty="0" err="1">
                <a:ln>
                  <a:noFill/>
                </a:ln>
                <a:solidFill>
                  <a:schemeClr val="tx1"/>
                </a:solidFill>
                <a:effectLst/>
              </a:rPr>
              <a:t>nepr</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err="1">
                <a:ln>
                  <a:noFill/>
                </a:ln>
                <a:solidFill>
                  <a:schemeClr val="tx1"/>
                </a:solidFill>
                <a:effectLst/>
              </a:rPr>
              <a:t>chodnost</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kanálk</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v </a:t>
            </a:r>
            <a:r>
              <a:rPr kumimoji="0" lang="cs-CZ" altLang="cs-CZ" sz="3200" b="0" i="0" u="none" strike="noStrike" cap="none" normalizeH="0" baseline="0" dirty="0" err="1">
                <a:ln>
                  <a:noFill/>
                </a:ln>
                <a:solidFill>
                  <a:schemeClr val="tx1"/>
                </a:solidFill>
                <a:effectLst/>
              </a:rPr>
              <a:t>apikálni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membrán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err="1">
                <a:ln>
                  <a:noFill/>
                </a:ln>
                <a:solidFill>
                  <a:schemeClr val="tx1"/>
                </a:solidFill>
                <a:effectLst/>
              </a:rPr>
              <a:t>bun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k</a:t>
            </a:r>
            <a:r>
              <a:rPr kumimoji="0" lang="cs-CZ" altLang="cs-CZ" sz="3200" b="0" i="0" u="none" strike="noStrike" cap="none" normalizeH="0" baseline="0" dirty="0">
                <a:ln>
                  <a:noFill/>
                </a:ln>
                <a:solidFill>
                  <a:schemeClr val="tx1"/>
                </a:solidFill>
                <a:effectLst/>
              </a:rPr>
              <a:t> pro chloridy a porucha </a:t>
            </a:r>
            <a:r>
              <a:rPr kumimoji="0" lang="cs-CZ" altLang="cs-CZ" sz="3200" b="0" i="0" u="none" strike="noStrike" cap="none" normalizeH="0" baseline="0" dirty="0" err="1">
                <a:ln>
                  <a:noFill/>
                </a:ln>
                <a:solidFill>
                  <a:schemeClr val="tx1"/>
                </a:solidFill>
                <a:effectLst/>
              </a:rPr>
              <a:t>dalších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iontových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kanál</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a:ln>
                  <a:noFill/>
                </a:ln>
                <a:solidFill>
                  <a:schemeClr val="tx1"/>
                </a:solidFill>
                <a:effectLst/>
                <a:cs typeface="Arial" panose="020B0604020202020204" pitchFamily="34" charset="0"/>
              </a:rPr>
              <a:t>̊</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dochází</a:t>
            </a:r>
            <a:r>
              <a:rPr kumimoji="0" lang="cs-CZ" altLang="cs-CZ" sz="3200" b="0" i="0" u="none" strike="noStrike" cap="none" normalizeH="0" baseline="0" dirty="0">
                <a:ln>
                  <a:noFill/>
                </a:ln>
                <a:solidFill>
                  <a:schemeClr val="tx1"/>
                </a:solidFill>
                <a:effectLst/>
              </a:rPr>
              <a:t> k </a:t>
            </a:r>
            <a:r>
              <a:rPr kumimoji="0" lang="cs-CZ" altLang="cs-CZ" sz="3200" b="0" i="0" u="none" strike="noStrike" cap="none" normalizeH="0" baseline="0" dirty="0" err="1">
                <a:ln>
                  <a:noFill/>
                </a:ln>
                <a:solidFill>
                  <a:schemeClr val="tx1"/>
                </a:solidFill>
                <a:effectLst/>
              </a:rPr>
              <a:t>zahušt</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ní</a:t>
            </a:r>
            <a:r>
              <a:rPr kumimoji="0" lang="cs-CZ" altLang="cs-CZ" sz="3200" b="0" i="0" u="none" strike="noStrike" cap="none" normalizeH="0" baseline="0" dirty="0">
                <a:ln>
                  <a:noFill/>
                </a:ln>
                <a:solidFill>
                  <a:schemeClr val="tx1"/>
                </a:solidFill>
                <a:effectLst/>
              </a:rPr>
              <a:t> hlenu</a:t>
            </a:r>
            <a:endParaRPr kumimoji="0" lang="cs-CZ" altLang="cs-CZ"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3200" b="0" i="0" u="none" strike="noStrike" cap="none" normalizeH="0" baseline="0" dirty="0">
                <a:ln>
                  <a:noFill/>
                </a:ln>
                <a:solidFill>
                  <a:schemeClr val="tx1"/>
                </a:solidFill>
                <a:effectLst/>
              </a:rPr>
              <a:t/>
            </a:r>
            <a:br>
              <a:rPr kumimoji="0" lang="cs-CZ" altLang="cs-CZ" sz="3200" b="0" i="0" u="none" strike="noStrike" cap="none" normalizeH="0" baseline="0" dirty="0">
                <a:ln>
                  <a:noFill/>
                </a:ln>
                <a:solidFill>
                  <a:schemeClr val="tx1"/>
                </a:solidFill>
                <a:effectLst/>
              </a:rPr>
            </a:br>
            <a:endParaRPr kumimoji="0" lang="cs-CZ" altLang="cs-CZ" sz="4400" b="0" i="0" u="none" strike="noStrike" cap="none" normalizeH="0" baseline="0" dirty="0">
              <a:ln>
                <a:noFill/>
              </a:ln>
              <a:solidFill>
                <a:schemeClr val="tx1"/>
              </a:solidFill>
              <a:effectLst/>
            </a:endParaRPr>
          </a:p>
          <a:p>
            <a:pPr marL="0" indent="0">
              <a:buNone/>
            </a:pPr>
            <a:endParaRPr lang="cs-CZ" dirty="0"/>
          </a:p>
        </p:txBody>
      </p:sp>
      <p:pic>
        <p:nvPicPr>
          <p:cNvPr id="1029" name="Picture 5" descr="page67image137746560">
            <a:extLst>
              <a:ext uri="{FF2B5EF4-FFF2-40B4-BE49-F238E27FC236}">
                <a16:creationId xmlns:a16="http://schemas.microsoft.com/office/drawing/2014/main" xmlns="" id="{279CFE0C-4558-3F55-58C3-4B64D894515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7000" y="-677863"/>
            <a:ext cx="3695700" cy="127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page67image137746848">
            <a:extLst>
              <a:ext uri="{FF2B5EF4-FFF2-40B4-BE49-F238E27FC236}">
                <a16:creationId xmlns:a16="http://schemas.microsoft.com/office/drawing/2014/main" xmlns="" id="{BFB93445-5343-20A2-5B68-3EEBC8C10EA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4000" y="-677863"/>
            <a:ext cx="1485900" cy="12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3562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77CEBDD-2E61-E24E-6A28-43EFCC1C0A18}"/>
              </a:ext>
            </a:extLst>
          </p:cNvPr>
          <p:cNvSpPr>
            <a:spLocks noGrp="1"/>
          </p:cNvSpPr>
          <p:nvPr>
            <p:ph type="title"/>
          </p:nvPr>
        </p:nvSpPr>
        <p:spPr/>
        <p:txBody>
          <a:bodyPr>
            <a:normAutofit/>
          </a:bodyPr>
          <a:lstStyle/>
          <a:p>
            <a:r>
              <a:rPr lang="cs-CZ" altLang="cs-CZ" dirty="0"/>
              <a:t>Klinický obraz</a:t>
            </a:r>
            <a:endParaRPr lang="cs-CZ" dirty="0"/>
          </a:p>
        </p:txBody>
      </p:sp>
      <p:sp>
        <p:nvSpPr>
          <p:cNvPr id="3" name="Zástupný obsah 2">
            <a:extLst>
              <a:ext uri="{FF2B5EF4-FFF2-40B4-BE49-F238E27FC236}">
                <a16:creationId xmlns:a16="http://schemas.microsoft.com/office/drawing/2014/main" xmlns="" id="{A82E76FC-CF79-6534-7BB4-4C559C694BC9}"/>
              </a:ext>
            </a:extLst>
          </p:cNvPr>
          <p:cNvSpPr>
            <a:spLocks noGrp="1"/>
          </p:cNvSpPr>
          <p:nvPr>
            <p:ph idx="1"/>
          </p:nvPr>
        </p:nvSpPr>
        <p:spPr/>
        <p:txBody>
          <a:bodyPr>
            <a:normAutofit/>
          </a:bodyPr>
          <a:lstStyle/>
          <a:p>
            <a:pPr marL="0" indent="0" eaLnBrk="0" fontAlgn="base" hangingPunct="0">
              <a:spcBef>
                <a:spcPct val="0"/>
              </a:spcBef>
              <a:spcAft>
                <a:spcPct val="0"/>
              </a:spcAft>
              <a:buNone/>
            </a:pPr>
            <a:r>
              <a:rPr kumimoji="0" lang="cs-CZ" altLang="cs-CZ" sz="2400" b="0" i="0" u="none" strike="noStrike" cap="none" normalizeH="0" baseline="0" dirty="0" err="1">
                <a:ln>
                  <a:noFill/>
                </a:ln>
                <a:solidFill>
                  <a:schemeClr val="tx1"/>
                </a:solidFill>
                <a:effectLst/>
              </a:rPr>
              <a:t>Cysticka</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fibróza</a:t>
            </a:r>
            <a:r>
              <a:rPr kumimoji="0" lang="cs-CZ" altLang="cs-CZ" sz="2400" b="0" i="0" u="none" strike="noStrike" cap="none" normalizeH="0" baseline="0" dirty="0">
                <a:ln>
                  <a:noFill/>
                </a:ln>
                <a:solidFill>
                  <a:schemeClr val="tx1"/>
                </a:solidFill>
                <a:effectLst/>
              </a:rPr>
              <a:t> se </a:t>
            </a:r>
            <a:r>
              <a:rPr kumimoji="0" lang="cs-CZ" altLang="cs-CZ" sz="2400" b="0" i="0" u="none" strike="noStrike" cap="none" normalizeH="0" baseline="0" dirty="0" err="1">
                <a:ln>
                  <a:noFill/>
                </a:ln>
                <a:solidFill>
                  <a:schemeClr val="tx1"/>
                </a:solidFill>
                <a:effectLst/>
              </a:rPr>
              <a:t>d</a:t>
            </a:r>
            <a:r>
              <a:rPr kumimoji="0" lang="cs-CZ" altLang="cs-CZ" sz="2400" b="0" i="0" u="none" strike="noStrike" cap="none" normalizeH="0" baseline="0" dirty="0" err="1">
                <a:ln>
                  <a:noFill/>
                </a:ln>
                <a:solidFill>
                  <a:schemeClr val="tx1"/>
                </a:solidFill>
                <a:effectLst/>
                <a:cs typeface="Arial" panose="020B0604020202020204" pitchFamily="34" charset="0"/>
              </a:rPr>
              <a:t>ě</a:t>
            </a:r>
            <a:r>
              <a:rPr lang="cs-CZ" altLang="cs-CZ" sz="2400" dirty="0" err="1">
                <a:cs typeface="Arial" panose="020B0604020202020204" pitchFamily="34" charset="0"/>
              </a:rPr>
              <a:t>lí</a:t>
            </a:r>
            <a:r>
              <a:rPr kumimoji="0" lang="cs-CZ" altLang="cs-CZ" sz="2400" b="0" i="0" u="none" strike="noStrike" cap="none" normalizeH="0" baseline="0" dirty="0">
                <a:ln>
                  <a:noFill/>
                </a:ln>
                <a:solidFill>
                  <a:schemeClr val="tx1"/>
                </a:solidFill>
                <a:effectLst/>
              </a:rPr>
              <a:t> na 4 skupiny podle kolonizace:</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1. </a:t>
            </a:r>
            <a:r>
              <a:rPr kumimoji="0" lang="cs-CZ" altLang="cs-CZ" sz="2400" b="0" i="0" u="none" strike="noStrike" cap="none" normalizeH="0" baseline="0" dirty="0" err="1">
                <a:ln>
                  <a:noFill/>
                </a:ln>
                <a:solidFill>
                  <a:schemeClr val="tx1"/>
                </a:solidFill>
                <a:effectLst/>
              </a:rPr>
              <a:t>nekolonizovani</a:t>
            </a:r>
            <a:r>
              <a:rPr kumimoji="0" lang="cs-CZ" altLang="cs-CZ" sz="2400" b="0" i="0" u="none" strike="noStrike" cap="none" normalizeH="0" baseline="0" dirty="0">
                <a:ln>
                  <a:noFill/>
                </a:ln>
                <a:solidFill>
                  <a:schemeClr val="tx1"/>
                </a:solidFill>
                <a:effectLst/>
              </a:rPr>
              <a:t>́ - </a:t>
            </a:r>
            <a:r>
              <a:rPr kumimoji="0" lang="cs-CZ" altLang="cs-CZ" sz="2400" b="0" i="0" u="none" strike="noStrike" cap="none" normalizeH="0" baseline="0" dirty="0" err="1">
                <a:ln>
                  <a:noFill/>
                </a:ln>
                <a:solidFill>
                  <a:schemeClr val="tx1"/>
                </a:solidFill>
                <a:effectLst/>
              </a:rPr>
              <a:t>Stafylococus</a:t>
            </a:r>
            <a:r>
              <a:rPr kumimoji="0" lang="cs-CZ" altLang="cs-CZ" sz="2400" b="0" i="0" u="none" strike="noStrike" cap="none" normalizeH="0" baseline="0" dirty="0">
                <a:ln>
                  <a:noFill/>
                </a:ln>
                <a:solidFill>
                  <a:schemeClr val="tx1"/>
                </a:solidFill>
                <a:effectLst/>
              </a:rPr>
              <a:t> aureus, Haemophilus </a:t>
            </a:r>
            <a:r>
              <a:rPr kumimoji="0" lang="cs-CZ" altLang="cs-CZ" sz="2400" b="0" i="0" u="none" strike="noStrike" cap="none" normalizeH="0" baseline="0" dirty="0" err="1">
                <a:ln>
                  <a:noFill/>
                </a:ln>
                <a:solidFill>
                  <a:schemeClr val="tx1"/>
                </a:solidFill>
                <a:effectLst/>
              </a:rPr>
              <a:t>influenzae</a:t>
            </a:r>
            <a:r>
              <a:rPr kumimoji="0" lang="cs-CZ" altLang="cs-CZ" sz="2400" b="0" i="0" u="none" strike="noStrike" cap="none" normalizeH="0" baseline="0" dirty="0">
                <a:ln>
                  <a:noFill/>
                </a:ln>
                <a:solidFill>
                  <a:schemeClr val="tx1"/>
                </a:solidFill>
                <a:effectLst/>
              </a:rPr>
              <a:t>,</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2. </a:t>
            </a:r>
            <a:r>
              <a:rPr kumimoji="0" lang="cs-CZ" altLang="cs-CZ" sz="2400" b="0" i="0" u="none" strike="noStrike" cap="none" normalizeH="0" baseline="0" dirty="0" err="1">
                <a:ln>
                  <a:noFill/>
                </a:ln>
                <a:solidFill>
                  <a:schemeClr val="tx1"/>
                </a:solidFill>
                <a:effectLst/>
              </a:rPr>
              <a:t>Pseudomonas</a:t>
            </a:r>
            <a:r>
              <a:rPr kumimoji="0" lang="cs-CZ" altLang="cs-CZ" sz="2400" b="0" i="0" u="none" strike="noStrike" cap="none" normalizeH="0" baseline="0" dirty="0">
                <a:ln>
                  <a:noFill/>
                </a:ln>
                <a:solidFill>
                  <a:schemeClr val="tx1"/>
                </a:solidFill>
                <a:effectLst/>
              </a:rPr>
              <a:t> aeruginosa,</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3. </a:t>
            </a:r>
            <a:r>
              <a:rPr kumimoji="0" lang="cs-CZ" altLang="cs-CZ" sz="2400" b="0" i="0" u="none" strike="noStrike" cap="none" normalizeH="0" baseline="0" dirty="0" err="1">
                <a:ln>
                  <a:noFill/>
                </a:ln>
                <a:solidFill>
                  <a:schemeClr val="tx1"/>
                </a:solidFill>
                <a:effectLst/>
              </a:rPr>
              <a:t>Burkholderia</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cepacia</a:t>
            </a:r>
            <a:r>
              <a:rPr kumimoji="0" lang="cs-CZ" altLang="cs-CZ" sz="2400" b="0" i="0" u="none" strike="noStrike" cap="none" normalizeH="0" baseline="0" dirty="0">
                <a:ln>
                  <a:noFill/>
                </a:ln>
                <a:solidFill>
                  <a:schemeClr val="tx1"/>
                </a:solidFill>
                <a:effectLst/>
              </a:rPr>
              <a:t> - </a:t>
            </a:r>
            <a:r>
              <a:rPr kumimoji="0" lang="cs-CZ" altLang="cs-CZ" sz="2400" b="0" i="0" u="none" strike="noStrike" cap="none" normalizeH="0" baseline="0" dirty="0" err="1">
                <a:ln>
                  <a:noFill/>
                </a:ln>
                <a:solidFill>
                  <a:schemeClr val="tx1"/>
                </a:solidFill>
                <a:effectLst/>
              </a:rPr>
              <a:t>nebezpe</a:t>
            </a:r>
            <a:r>
              <a:rPr kumimoji="0" lang="cs-CZ" altLang="cs-CZ" sz="2400" b="0" i="0" u="none" strike="noStrike" cap="none" normalizeH="0" baseline="0" dirty="0" err="1">
                <a:ln>
                  <a:noFill/>
                </a:ln>
                <a:solidFill>
                  <a:schemeClr val="tx1"/>
                </a:solidFill>
                <a:effectLst/>
                <a:cs typeface="Arial" panose="020B0604020202020204" pitchFamily="34" charset="0"/>
              </a:rPr>
              <a:t>č</a:t>
            </a:r>
            <a:r>
              <a:rPr kumimoji="0" lang="cs-CZ" altLang="cs-CZ" sz="2400" b="0" i="0" u="none" strike="noStrike" cap="none" normalizeH="0" baseline="0" dirty="0" err="1">
                <a:ln>
                  <a:noFill/>
                </a:ln>
                <a:solidFill>
                  <a:schemeClr val="tx1"/>
                </a:solidFill>
                <a:effectLst/>
              </a:rPr>
              <a:t>na</a:t>
            </a:r>
            <a:r>
              <a:rPr kumimoji="0" lang="cs-CZ" altLang="cs-CZ" sz="2400" b="0" i="0" u="none" strike="noStrike" cap="none" normalizeH="0" baseline="0" dirty="0">
                <a:ln>
                  <a:noFill/>
                </a:ln>
                <a:solidFill>
                  <a:schemeClr val="tx1"/>
                </a:solidFill>
                <a:effectLst/>
              </a:rPr>
              <a:t>́ pro svou rezistenci k ATB,</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4. „PCR </a:t>
            </a:r>
            <a:r>
              <a:rPr kumimoji="0" lang="cs-CZ" altLang="cs-CZ" sz="2400" b="0" i="0" u="none" strike="noStrike" cap="none" normalizeH="0" baseline="0" dirty="0" err="1">
                <a:ln>
                  <a:noFill/>
                </a:ln>
                <a:solidFill>
                  <a:schemeClr val="tx1"/>
                </a:solidFill>
                <a:effectLst/>
              </a:rPr>
              <a:t>cepacia</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pozitivni</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p</a:t>
            </a:r>
            <a:r>
              <a:rPr kumimoji="0" lang="cs-CZ" altLang="cs-CZ" sz="2400" b="0" i="0" u="none" strike="noStrike" cap="none" normalizeH="0" baseline="0" dirty="0" err="1">
                <a:ln>
                  <a:noFill/>
                </a:ln>
                <a:solidFill>
                  <a:schemeClr val="tx1"/>
                </a:solidFill>
                <a:effectLst/>
                <a:cs typeface="Arial" panose="020B0604020202020204" pitchFamily="34" charset="0"/>
              </a:rPr>
              <a:t>ř</a:t>
            </a:r>
            <a:r>
              <a:rPr kumimoji="0" lang="cs-CZ" altLang="cs-CZ" sz="2400" b="0" i="0" u="none" strike="noStrike" cap="none" normalizeH="0" baseline="0" dirty="0" err="1">
                <a:ln>
                  <a:noFill/>
                </a:ln>
                <a:solidFill>
                  <a:schemeClr val="tx1"/>
                </a:solidFill>
                <a:effectLst/>
              </a:rPr>
              <a:t>ítomnost</a:t>
            </a:r>
            <a:r>
              <a:rPr kumimoji="0" lang="cs-CZ" altLang="cs-CZ" sz="2400" b="0" i="0" u="none" strike="noStrike" cap="none" normalizeH="0" baseline="0" dirty="0">
                <a:ln>
                  <a:noFill/>
                </a:ln>
                <a:solidFill>
                  <a:schemeClr val="tx1"/>
                </a:solidFill>
                <a:effectLst/>
              </a:rPr>
              <a:t> je </a:t>
            </a:r>
            <a:r>
              <a:rPr kumimoji="0" lang="cs-CZ" altLang="cs-CZ" sz="2400" b="0" i="0" u="none" strike="noStrike" cap="none" normalizeH="0" baseline="0" dirty="0" err="1">
                <a:ln>
                  <a:noFill/>
                </a:ln>
                <a:solidFill>
                  <a:schemeClr val="tx1"/>
                </a:solidFill>
                <a:effectLst/>
              </a:rPr>
              <a:t>verifikována</a:t>
            </a:r>
            <a:r>
              <a:rPr kumimoji="0" lang="cs-CZ" altLang="cs-CZ" sz="2400" b="0" i="0" u="none" strike="noStrike" cap="none" normalizeH="0" baseline="0" dirty="0">
                <a:ln>
                  <a:noFill/>
                </a:ln>
                <a:solidFill>
                  <a:schemeClr val="tx1"/>
                </a:solidFill>
                <a:effectLst/>
              </a:rPr>
              <a:t> PCR diagnostikou</a:t>
            </a:r>
          </a:p>
          <a:p>
            <a:pPr marL="0" indent="0" eaLnBrk="0" fontAlgn="base" hangingPunct="0">
              <a:spcBef>
                <a:spcPct val="0"/>
              </a:spcBef>
              <a:spcAft>
                <a:spcPct val="0"/>
              </a:spcAft>
              <a:buNone/>
            </a:pPr>
            <a:r>
              <a:rPr kumimoji="0" lang="cs-CZ" altLang="cs-CZ" sz="2400" b="0" i="0" u="none" strike="noStrike" cap="none" normalizeH="0" baseline="0" dirty="0">
                <a:ln>
                  <a:noFill/>
                </a:ln>
                <a:solidFill>
                  <a:schemeClr val="tx1"/>
                </a:solidFill>
                <a:effectLst/>
              </a:rPr>
              <a:t/>
            </a:r>
            <a:br>
              <a:rPr kumimoji="0" lang="cs-CZ" altLang="cs-CZ" sz="2400" b="0" i="0" u="none" strike="noStrike" cap="none" normalizeH="0" baseline="0" dirty="0">
                <a:ln>
                  <a:noFill/>
                </a:ln>
                <a:solidFill>
                  <a:schemeClr val="tx1"/>
                </a:solidFill>
                <a:effectLst/>
              </a:rPr>
            </a:br>
            <a:r>
              <a:rPr lang="cs-CZ" altLang="cs-CZ" sz="2400" dirty="0"/>
              <a:t>Děti jsou v nemocnicích dle kolonizace rozdělení mezi různá oddělní/personál i fyzioterapeuty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4400" b="0" i="0" u="none" strike="noStrike" cap="none" normalizeH="0" baseline="0" dirty="0">
              <a:ln>
                <a:noFill/>
              </a:ln>
              <a:solidFill>
                <a:schemeClr val="tx1"/>
              </a:solidFill>
              <a:effectLst/>
            </a:endParaRPr>
          </a:p>
          <a:p>
            <a:endParaRPr lang="cs-CZ" dirty="0"/>
          </a:p>
        </p:txBody>
      </p:sp>
    </p:spTree>
    <p:extLst>
      <p:ext uri="{BB962C8B-B14F-4D97-AF65-F5344CB8AC3E}">
        <p14:creationId xmlns:p14="http://schemas.microsoft.com/office/powerpoint/2010/main" xmlns="" val="12586843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EB3DC367-9713-E51C-8E1D-BC2B7A1C5617}"/>
              </a:ext>
            </a:extLst>
          </p:cNvPr>
          <p:cNvSpPr>
            <a:spLocks noGrp="1"/>
          </p:cNvSpPr>
          <p:nvPr>
            <p:ph idx="1"/>
          </p:nvPr>
        </p:nvSpPr>
        <p:spPr>
          <a:xfrm>
            <a:off x="457200" y="476674"/>
            <a:ext cx="8229600" cy="5649497"/>
          </a:xfrm>
        </p:spPr>
        <p:txBody>
          <a:bodyPr>
            <a:normAutofit fontScale="77500" lnSpcReduction="20000"/>
          </a:bodyPr>
          <a:lstStyle/>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Novorozenci: </a:t>
            </a:r>
            <a:r>
              <a:rPr kumimoji="0" lang="cs-CZ" altLang="cs-CZ" sz="3200" b="0" i="0" u="none" strike="noStrike" cap="none" normalizeH="0" baseline="0" dirty="0" err="1">
                <a:ln>
                  <a:noFill/>
                </a:ln>
                <a:solidFill>
                  <a:schemeClr val="tx1"/>
                </a:solidFill>
                <a:effectLst/>
              </a:rPr>
              <a:t>mekoniovy</a:t>
            </a:r>
            <a:r>
              <a:rPr kumimoji="0" lang="cs-CZ" altLang="cs-CZ" sz="3200" b="0" i="0" u="none" strike="noStrike" cap="none" normalizeH="0" baseline="0" dirty="0">
                <a:ln>
                  <a:noFill/>
                </a:ln>
                <a:solidFill>
                  <a:schemeClr val="tx1"/>
                </a:solidFill>
                <a:effectLst/>
              </a:rPr>
              <a:t>́ ileus (5-10 %)</a:t>
            </a:r>
          </a:p>
          <a:p>
            <a:pPr eaLnBrk="0" fontAlgn="base" hangingPunct="0">
              <a:spcBef>
                <a:spcPct val="0"/>
              </a:spcBef>
              <a:spcAft>
                <a:spcPct val="0"/>
              </a:spcAft>
            </a:pPr>
            <a:r>
              <a:rPr lang="cs-CZ" altLang="cs-CZ" dirty="0"/>
              <a:t>U</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starších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postupny</a:t>
            </a:r>
            <a:r>
              <a:rPr kumimoji="0" lang="cs-CZ" altLang="cs-CZ" sz="3200" b="0" i="0" u="none" strike="noStrike" cap="none" normalizeH="0" baseline="0" dirty="0">
                <a:ln>
                  <a:noFill/>
                </a:ln>
                <a:solidFill>
                  <a:schemeClr val="tx1"/>
                </a:solidFill>
                <a:effectLst/>
              </a:rPr>
              <a:t>́ rozvoj </a:t>
            </a:r>
            <a:r>
              <a:rPr kumimoji="0" lang="cs-CZ" altLang="cs-CZ" sz="3200" b="0" i="0" u="none" strike="noStrike" cap="none" normalizeH="0" baseline="0" dirty="0" err="1">
                <a:ln>
                  <a:noFill/>
                </a:ln>
                <a:solidFill>
                  <a:schemeClr val="tx1"/>
                </a:solidFill>
                <a:effectLst/>
              </a:rPr>
              <a:t>chronických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plicních</a:t>
            </a:r>
            <a:r>
              <a:rPr kumimoji="0" lang="cs-CZ" altLang="cs-CZ" sz="3200" b="0" i="0" u="none" strike="noStrike" cap="none" normalizeH="0" baseline="0" dirty="0">
                <a:ln>
                  <a:noFill/>
                </a:ln>
                <a:solidFill>
                  <a:schemeClr val="tx1"/>
                </a:solidFill>
                <a:effectLst/>
              </a:rPr>
              <a:t> projev</a:t>
            </a:r>
            <a:r>
              <a:rPr kumimoji="0" lang="cs-CZ" altLang="cs-CZ" sz="3200" b="0" i="0" u="none" strike="noStrike" cap="none" normalizeH="0" baseline="0" dirty="0">
                <a:ln>
                  <a:noFill/>
                </a:ln>
                <a:solidFill>
                  <a:schemeClr val="tx1"/>
                </a:solidFill>
                <a:effectLst/>
                <a:cs typeface="Arial" panose="020B0604020202020204" pitchFamily="34" charset="0"/>
              </a:rPr>
              <a:t>ů</a:t>
            </a:r>
            <a:endParaRPr lang="cs-CZ" altLang="cs-CZ" dirty="0">
              <a:cs typeface="Arial" panose="020B0604020202020204" pitchFamily="34" charset="0"/>
            </a:endParaRP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85 %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ma</a:t>
            </a:r>
            <a:r>
              <a:rPr kumimoji="0" lang="cs-CZ" altLang="cs-CZ" sz="3200" b="0" i="0" u="none" strike="noStrike" cap="none" normalizeH="0" baseline="0" dirty="0">
                <a:ln>
                  <a:noFill/>
                </a:ln>
                <a:solidFill>
                  <a:schemeClr val="tx1"/>
                </a:solidFill>
                <a:effectLst/>
              </a:rPr>
              <a:t>́ poruchu zevní sekrece pankreatu</a:t>
            </a:r>
          </a:p>
          <a:p>
            <a:pPr eaLnBrk="0" fontAlgn="base" hangingPunct="0">
              <a:spcBef>
                <a:spcPct val="0"/>
              </a:spcBef>
              <a:spcAft>
                <a:spcPct val="0"/>
              </a:spcAft>
            </a:pPr>
            <a:r>
              <a:rPr kumimoji="0" lang="cs-CZ" altLang="cs-CZ" sz="3200" b="0" i="0" u="none" strike="noStrike" cap="none" normalizeH="0" baseline="0" dirty="0" err="1">
                <a:ln>
                  <a:noFill/>
                </a:ln>
                <a:solidFill>
                  <a:schemeClr val="tx1"/>
                </a:solidFill>
                <a:effectLst/>
              </a:rPr>
              <a:t>Respira</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íznaky</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Chronicke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plicni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onemocn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ní</a:t>
            </a:r>
            <a:r>
              <a:rPr kumimoji="0" lang="cs-CZ" altLang="cs-CZ" sz="3200" b="0" i="0" u="none" strike="noStrike" cap="none" normalizeH="0" baseline="0" dirty="0">
                <a:ln>
                  <a:noFill/>
                </a:ln>
                <a:solidFill>
                  <a:schemeClr val="tx1"/>
                </a:solidFill>
                <a:effectLst/>
              </a:rPr>
              <a:t>, chronický </a:t>
            </a:r>
            <a:r>
              <a:rPr kumimoji="0" lang="cs-CZ" altLang="cs-CZ" sz="3200" b="0" i="0" u="none" strike="noStrike" cap="none" normalizeH="0" baseline="0" dirty="0" err="1">
                <a:ln>
                  <a:noFill/>
                </a:ln>
                <a:solidFill>
                  <a:schemeClr val="tx1"/>
                </a:solidFill>
                <a:effectLst/>
              </a:rPr>
              <a:t>dráždivy</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kašel</a:t>
            </a:r>
            <a:r>
              <a:rPr lang="cs-CZ" altLang="cs-CZ" dirty="0"/>
              <a:t> </a:t>
            </a:r>
            <a:r>
              <a:rPr kumimoji="0" lang="cs-CZ" altLang="cs-CZ" sz="3200" b="0" i="0" u="none" strike="noStrike" cap="none" normalizeH="0" baseline="0" dirty="0">
                <a:ln>
                  <a:noFill/>
                </a:ln>
                <a:solidFill>
                  <a:schemeClr val="tx1"/>
                </a:solidFill>
                <a:effectLst/>
              </a:rPr>
              <a:t>s produkcí sputa, </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aste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onemocn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horních</a:t>
            </a:r>
            <a:r>
              <a:rPr kumimoji="0" lang="cs-CZ" altLang="cs-CZ" sz="3200" b="0" i="0" u="none" strike="noStrike" cap="none" normalizeH="0" baseline="0" dirty="0">
                <a:ln>
                  <a:noFill/>
                </a:ln>
                <a:solidFill>
                  <a:schemeClr val="tx1"/>
                </a:solidFill>
                <a:effectLst/>
              </a:rPr>
              <a:t> cest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Husty</a:t>
            </a:r>
            <a:r>
              <a:rPr kumimoji="0" lang="cs-CZ" altLang="cs-CZ" sz="3200" b="0" i="0" u="none" strike="noStrike" cap="none" normalizeH="0" baseline="0" dirty="0">
                <a:ln>
                  <a:noFill/>
                </a:ln>
                <a:solidFill>
                  <a:schemeClr val="tx1"/>
                </a:solidFill>
                <a:effectLst/>
              </a:rPr>
              <a:t>́ hlen </a:t>
            </a:r>
            <a:r>
              <a:rPr kumimoji="0" lang="cs-CZ" altLang="cs-CZ" sz="3200" b="0" i="0" u="none" strike="noStrike" cap="none" normalizeH="0" baseline="0" dirty="0" err="1">
                <a:ln>
                  <a:noFill/>
                </a:ln>
                <a:solidFill>
                  <a:schemeClr val="tx1"/>
                </a:solidFill>
                <a:effectLst/>
              </a:rPr>
              <a:t>narušuje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samo</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istící</a:t>
            </a:r>
            <a:r>
              <a:rPr kumimoji="0" lang="cs-CZ" altLang="cs-CZ" sz="3200" b="0" i="0" u="none" strike="noStrike" cap="none" normalizeH="0" baseline="0" dirty="0">
                <a:ln>
                  <a:noFill/>
                </a:ln>
                <a:solidFill>
                  <a:schemeClr val="tx1"/>
                </a:solidFill>
                <a:effectLst/>
              </a:rPr>
              <a:t> schopnost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cest, </a:t>
            </a:r>
            <a:r>
              <a:rPr kumimoji="0" lang="cs-CZ" altLang="cs-CZ" sz="3200" b="0" i="0" u="none" strike="noStrike" cap="none" normalizeH="0" baseline="0" dirty="0" err="1">
                <a:ln>
                  <a:noFill/>
                </a:ln>
                <a:solidFill>
                  <a:schemeClr val="tx1"/>
                </a:solidFill>
                <a:effectLst/>
              </a:rPr>
              <a:t>vznikaji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sekundární</a:t>
            </a:r>
            <a:r>
              <a:rPr kumimoji="0" lang="cs-CZ" altLang="cs-CZ" sz="3200" b="0" i="0" u="none" strike="noStrike" cap="none" normalizeH="0" baseline="0" dirty="0">
                <a:ln>
                  <a:noFill/>
                </a:ln>
                <a:solidFill>
                  <a:schemeClr val="tx1"/>
                </a:solidFill>
                <a:effectLst/>
              </a:rPr>
              <a:t> infekce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cest. </a:t>
            </a:r>
          </a:p>
          <a:p>
            <a:pPr eaLnBrk="0" fontAlgn="base" hangingPunct="0">
              <a:spcBef>
                <a:spcPct val="0"/>
              </a:spcBef>
              <a:spcAft>
                <a:spcPct val="0"/>
              </a:spcAft>
            </a:pPr>
            <a:r>
              <a:rPr kumimoji="0" lang="cs-CZ" altLang="cs-CZ" sz="3200" b="0" i="0" u="none" strike="noStrike" cap="none" normalizeH="0" baseline="0" dirty="0" err="1">
                <a:ln>
                  <a:noFill/>
                </a:ln>
                <a:solidFill>
                  <a:schemeClr val="tx1"/>
                </a:solidFill>
                <a:effectLst/>
              </a:rPr>
              <a:t>Gastrointestinálni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íznaky</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husty</a:t>
            </a:r>
            <a:r>
              <a:rPr kumimoji="0" lang="cs-CZ" altLang="cs-CZ" sz="3200" b="0" i="0" u="none" strike="noStrike" cap="none" normalizeH="0" baseline="0" dirty="0">
                <a:ln>
                  <a:noFill/>
                </a:ln>
                <a:solidFill>
                  <a:schemeClr val="tx1"/>
                </a:solidFill>
                <a:effectLst/>
              </a:rPr>
              <a:t>́ hlen blokuje </a:t>
            </a:r>
            <a:r>
              <a:rPr kumimoji="0" lang="cs-CZ" altLang="cs-CZ" sz="3200" b="0" i="0" u="none" strike="noStrike" cap="none" normalizeH="0" baseline="0" dirty="0" err="1">
                <a:ln>
                  <a:noFill/>
                </a:ln>
                <a:solidFill>
                  <a:schemeClr val="tx1"/>
                </a:solidFill>
                <a:effectLst/>
              </a:rPr>
              <a:t>vývody</a:t>
            </a:r>
            <a:r>
              <a:rPr kumimoji="0" lang="cs-CZ" altLang="cs-CZ" sz="3200" b="0" i="0" u="none" strike="noStrike" cap="none" normalizeH="0" baseline="0" dirty="0">
                <a:ln>
                  <a:noFill/>
                </a:ln>
                <a:solidFill>
                  <a:schemeClr val="tx1"/>
                </a:solidFill>
                <a:effectLst/>
              </a:rPr>
              <a:t> pankreatu, </a:t>
            </a:r>
            <a:r>
              <a:rPr kumimoji="0" lang="cs-CZ" altLang="cs-CZ" sz="3200" b="0" i="0" u="none" strike="noStrike" cap="none" normalizeH="0" baseline="0" dirty="0" err="1">
                <a:ln>
                  <a:noFill/>
                </a:ln>
                <a:solidFill>
                  <a:schemeClr val="tx1"/>
                </a:solidFill>
                <a:effectLst/>
              </a:rPr>
              <a:t>trávicí</a:t>
            </a:r>
            <a:r>
              <a:rPr kumimoji="0" lang="cs-CZ" altLang="cs-CZ" sz="3200" b="0" i="0" u="none" strike="noStrike" cap="none" normalizeH="0" baseline="0" dirty="0">
                <a:ln>
                  <a:noFill/>
                </a:ln>
                <a:solidFill>
                  <a:schemeClr val="tx1"/>
                </a:solidFill>
                <a:effectLst/>
              </a:rPr>
              <a:t> enzymy se nemohou dostat do </a:t>
            </a:r>
            <a:r>
              <a:rPr kumimoji="0" lang="cs-CZ" altLang="cs-CZ" sz="3200" b="0" i="0" u="none" strike="noStrike" cap="none" normalizeH="0" baseline="0" dirty="0" err="1">
                <a:ln>
                  <a:noFill/>
                </a:ln>
                <a:solidFill>
                  <a:schemeClr val="tx1"/>
                </a:solidFill>
                <a:effectLst/>
              </a:rPr>
              <a:t>st</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nastáva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nedostate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ne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využiti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živin</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objemne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páchnoucí</a:t>
            </a:r>
            <a:r>
              <a:rPr kumimoji="0" lang="cs-CZ" altLang="cs-CZ" sz="3200" b="0" i="0" u="none" strike="noStrike" cap="none" normalizeH="0" baseline="0" dirty="0">
                <a:ln>
                  <a:noFill/>
                </a:ln>
                <a:solidFill>
                  <a:schemeClr val="tx1"/>
                </a:solidFill>
                <a:effectLst/>
              </a:rPr>
              <a:t> stolice, </a:t>
            </a:r>
            <a:r>
              <a:rPr kumimoji="0" lang="cs-CZ" altLang="cs-CZ" sz="3200" b="0" i="0" u="none" strike="noStrike" cap="none" normalizeH="0" baseline="0" dirty="0" err="1">
                <a:ln>
                  <a:noFill/>
                </a:ln>
                <a:solidFill>
                  <a:schemeClr val="tx1"/>
                </a:solidFill>
                <a:effectLst/>
              </a:rPr>
              <a:t>vývoj</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dít</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neodpovída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ku</a:t>
            </a:r>
            <a:r>
              <a:rPr kumimoji="0" lang="cs-CZ" altLang="cs-CZ" sz="3200" b="0" i="0" u="none" strike="noStrike" cap="none" normalizeH="0" baseline="0" dirty="0">
                <a:ln>
                  <a:noFill/>
                </a:ln>
                <a:solidFill>
                  <a:schemeClr val="tx1"/>
                </a:solidFill>
                <a:effectLst/>
              </a:rPr>
              <a:t> - </a:t>
            </a:r>
            <a:r>
              <a:rPr kumimoji="0" lang="cs-CZ" altLang="cs-CZ" sz="3200" b="0" i="0" u="none" strike="noStrike" cap="none" normalizeH="0" baseline="0" dirty="0" err="1">
                <a:ln>
                  <a:noFill/>
                </a:ln>
                <a:solidFill>
                  <a:schemeClr val="tx1"/>
                </a:solidFill>
                <a:effectLst/>
              </a:rPr>
              <a:t>percentilove</a:t>
            </a:r>
            <a:r>
              <a:rPr kumimoji="0" lang="cs-CZ" altLang="cs-CZ" sz="3200" b="0" i="0" u="none" strike="noStrike" cap="none" normalizeH="0" baseline="0" dirty="0">
                <a:ln>
                  <a:noFill/>
                </a:ln>
                <a:solidFill>
                  <a:schemeClr val="tx1"/>
                </a:solidFill>
                <a:effectLst/>
              </a:rPr>
              <a:t>́ grafy (</a:t>
            </a:r>
            <a:r>
              <a:rPr kumimoji="0" lang="cs-CZ" altLang="cs-CZ" sz="3200" b="0" i="0" u="none" strike="noStrike" cap="none" normalizeH="0" baseline="0" dirty="0" err="1">
                <a:ln>
                  <a:noFill/>
                </a:ln>
                <a:solidFill>
                  <a:schemeClr val="tx1"/>
                </a:solidFill>
                <a:effectLst/>
              </a:rPr>
              <a:t>váha</a:t>
            </a:r>
            <a:r>
              <a:rPr kumimoji="0" lang="cs-CZ" altLang="cs-CZ" sz="3200" b="0" i="0" u="none" strike="noStrike" cap="none" normalizeH="0" baseline="0" dirty="0">
                <a:ln>
                  <a:noFill/>
                </a:ln>
                <a:solidFill>
                  <a:schemeClr val="tx1"/>
                </a:solidFill>
                <a:effectLst/>
              </a:rPr>
              <a:t>/</a:t>
            </a:r>
            <a:r>
              <a:rPr kumimoji="0" lang="cs-CZ" altLang="cs-CZ" sz="3200" b="0" i="0" u="none" strike="noStrike" cap="none" normalizeH="0" baseline="0" dirty="0" err="1">
                <a:ln>
                  <a:noFill/>
                </a:ln>
                <a:solidFill>
                  <a:schemeClr val="tx1"/>
                </a:solidFill>
                <a:effectLst/>
              </a:rPr>
              <a:t>výška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dít</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te</a:t>
            </a:r>
            <a:r>
              <a:rPr kumimoji="0" lang="cs-CZ" altLang="cs-CZ" sz="3200" b="0" i="0" u="none" strike="noStrike" cap="none" normalizeH="0" baseline="0" dirty="0">
                <a:ln>
                  <a:noFill/>
                </a:ln>
                <a:solidFill>
                  <a:schemeClr val="tx1"/>
                </a:solidFill>
                <a:effectLst/>
              </a:rPr>
              <a:t>)</a:t>
            </a: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Komplikace - DM, </a:t>
            </a:r>
            <a:r>
              <a:rPr kumimoji="0" lang="cs-CZ" altLang="cs-CZ" sz="3200" b="0" i="0" u="none" strike="noStrike" cap="none" normalizeH="0" baseline="0" dirty="0" err="1">
                <a:ln>
                  <a:noFill/>
                </a:ln>
                <a:solidFill>
                  <a:schemeClr val="tx1"/>
                </a:solidFill>
                <a:effectLst/>
              </a:rPr>
              <a:t>jaterni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cirhóza</a:t>
            </a:r>
            <a:r>
              <a:rPr kumimoji="0" lang="cs-CZ" altLang="cs-CZ" sz="3200" b="0" i="0" u="none" strike="noStrike" cap="none" normalizeH="0" baseline="0" dirty="0">
                <a:ln>
                  <a:noFill/>
                </a:ln>
                <a:solidFill>
                  <a:schemeClr val="tx1"/>
                </a:solidFill>
                <a:effectLst/>
              </a:rPr>
              <a:t>, prolaps rekta,... </a:t>
            </a:r>
            <a:endParaRPr lang="cs-CZ" altLang="cs-CZ" sz="1600" dirty="0"/>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Plodnost – 90 % </a:t>
            </a:r>
            <a:r>
              <a:rPr kumimoji="0" lang="cs-CZ" altLang="cs-CZ" sz="3200" b="0" i="0" u="none" strike="noStrike" cap="none" normalizeH="0" baseline="0" dirty="0" err="1">
                <a:ln>
                  <a:noFill/>
                </a:ln>
                <a:solidFill>
                  <a:schemeClr val="tx1"/>
                </a:solidFill>
                <a:effectLst/>
              </a:rPr>
              <a:t>muž</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je </a:t>
            </a:r>
            <a:r>
              <a:rPr kumimoji="0" lang="cs-CZ" altLang="cs-CZ" sz="3200" b="0" i="0" u="none" strike="noStrike" cap="none" normalizeH="0" baseline="0" dirty="0" err="1">
                <a:ln>
                  <a:noFill/>
                </a:ln>
                <a:solidFill>
                  <a:schemeClr val="tx1"/>
                </a:solidFill>
                <a:effectLst/>
              </a:rPr>
              <a:t>neplodných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nepr</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err="1">
                <a:ln>
                  <a:noFill/>
                </a:ln>
                <a:solidFill>
                  <a:schemeClr val="tx1"/>
                </a:solidFill>
                <a:effectLst/>
              </a:rPr>
              <a:t>chodnost</a:t>
            </a:r>
            <a:r>
              <a:rPr kumimoji="0" lang="cs-CZ" altLang="cs-CZ" sz="3200" b="0" i="0" u="none" strike="noStrike" cap="none" normalizeH="0" baseline="0" dirty="0">
                <a:ln>
                  <a:noFill/>
                </a:ln>
                <a:solidFill>
                  <a:schemeClr val="tx1"/>
                </a:solidFill>
                <a:effectLst/>
              </a:rPr>
              <a:t> nebo </a:t>
            </a:r>
            <a:r>
              <a:rPr kumimoji="0" lang="cs-CZ" altLang="cs-CZ" sz="3200" b="0" i="0" u="none" strike="noStrike" cap="none" normalizeH="0" baseline="0" dirty="0" err="1">
                <a:ln>
                  <a:noFill/>
                </a:ln>
                <a:solidFill>
                  <a:schemeClr val="tx1"/>
                </a:solidFill>
                <a:effectLst/>
              </a:rPr>
              <a:t>chyb</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chámovodu</a:t>
            </a:r>
            <a:r>
              <a:rPr kumimoji="0" lang="cs-CZ" altLang="cs-CZ" sz="3200" b="0" i="0" u="none" strike="noStrike" cap="none" normalizeH="0" baseline="0" dirty="0">
                <a:ln>
                  <a:noFill/>
                </a:ln>
                <a:solidFill>
                  <a:schemeClr val="tx1"/>
                </a:solidFill>
                <a:effectLst/>
              </a:rPr>
              <a:t>)</a:t>
            </a:r>
            <a:endParaRPr lang="cs-CZ" dirty="0"/>
          </a:p>
        </p:txBody>
      </p:sp>
    </p:spTree>
    <p:extLst>
      <p:ext uri="{BB962C8B-B14F-4D97-AF65-F5344CB8AC3E}">
        <p14:creationId xmlns:p14="http://schemas.microsoft.com/office/powerpoint/2010/main" xmlns="" val="52902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E293EA1-3C2A-B758-7C53-FA53837C18EE}"/>
              </a:ext>
            </a:extLst>
          </p:cNvPr>
          <p:cNvSpPr>
            <a:spLocks noGrp="1"/>
          </p:cNvSpPr>
          <p:nvPr>
            <p:ph type="title"/>
          </p:nvPr>
        </p:nvSpPr>
        <p:spPr/>
        <p:txBody>
          <a:bodyPr/>
          <a:lstStyle/>
          <a:p>
            <a:r>
              <a:rPr lang="cs-CZ" dirty="0"/>
              <a:t>Adolescence</a:t>
            </a:r>
          </a:p>
        </p:txBody>
      </p:sp>
      <p:sp>
        <p:nvSpPr>
          <p:cNvPr id="3" name="Zástupný obsah 2">
            <a:extLst>
              <a:ext uri="{FF2B5EF4-FFF2-40B4-BE49-F238E27FC236}">
                <a16:creationId xmlns:a16="http://schemas.microsoft.com/office/drawing/2014/main" xmlns="" id="{D0BF1604-DE4A-5213-BF0D-423FB249514A}"/>
              </a:ext>
            </a:extLst>
          </p:cNvPr>
          <p:cNvSpPr>
            <a:spLocks noGrp="1"/>
          </p:cNvSpPr>
          <p:nvPr>
            <p:ph idx="1"/>
          </p:nvPr>
        </p:nvSpPr>
        <p:spPr/>
        <p:txBody>
          <a:bodyPr>
            <a:normAutofit fontScale="70000" lnSpcReduction="20000"/>
          </a:bodyPr>
          <a:lstStyle/>
          <a:p>
            <a:r>
              <a:rPr lang="cs-CZ" dirty="0"/>
              <a:t>Začíná počátkem pubertálního vývoje a končí dosažením pohlavní zralosti a ukončením tělesného růstu</a:t>
            </a:r>
          </a:p>
          <a:p>
            <a:r>
              <a:rPr lang="cs-CZ" dirty="0"/>
              <a:t>Začátek v průměru </a:t>
            </a:r>
          </a:p>
          <a:p>
            <a:pPr marL="514350" indent="-514350">
              <a:buFont typeface="+mj-lt"/>
              <a:buAutoNum type="alphaLcParenR"/>
            </a:pPr>
            <a:r>
              <a:rPr lang="cs-CZ" dirty="0"/>
              <a:t>Dívky o 2 a ½ roku dříve – v 10 letech</a:t>
            </a:r>
          </a:p>
          <a:p>
            <a:pPr marL="514350" indent="-514350">
              <a:buFont typeface="+mj-lt"/>
              <a:buAutoNum type="alphaLcParenR"/>
            </a:pPr>
            <a:r>
              <a:rPr lang="cs-CZ" dirty="0"/>
              <a:t>Chlapci – v 12,5 letech</a:t>
            </a:r>
          </a:p>
          <a:p>
            <a:r>
              <a:rPr lang="cs-CZ" dirty="0"/>
              <a:t>I mezi jedinci stejného pohlaví je variabilita plus mínus 2 roky</a:t>
            </a:r>
          </a:p>
          <a:p>
            <a:r>
              <a:rPr lang="cs-CZ" dirty="0"/>
              <a:t>Od začátku dospívání uplynou</a:t>
            </a:r>
          </a:p>
          <a:p>
            <a:pPr marL="514350" indent="-514350">
              <a:buFont typeface="+mj-lt"/>
              <a:buAutoNum type="alphaLcParenR"/>
            </a:pPr>
            <a:r>
              <a:rPr lang="cs-CZ" dirty="0"/>
              <a:t>2-3 roky do dosažení plné pohlavní zralosti (menarche, první ejakulace)</a:t>
            </a:r>
          </a:p>
          <a:p>
            <a:pPr marL="514350" indent="-514350">
              <a:buFont typeface="+mj-lt"/>
              <a:buAutoNum type="alphaLcParenR"/>
            </a:pPr>
            <a:r>
              <a:rPr lang="cs-CZ" dirty="0"/>
              <a:t>4-5 let do ukončení růstu</a:t>
            </a:r>
          </a:p>
          <a:p>
            <a:pPr marL="0" indent="0">
              <a:buNone/>
            </a:pPr>
            <a:r>
              <a:rPr lang="cs-CZ" dirty="0"/>
              <a:t>Fyzické dospívání pokračuje akumulací kostní hmoty a dobudováním muskulatury a šířkových rozměrů skeletu</a:t>
            </a:r>
          </a:p>
        </p:txBody>
      </p:sp>
    </p:spTree>
    <p:extLst>
      <p:ext uri="{BB962C8B-B14F-4D97-AF65-F5344CB8AC3E}">
        <p14:creationId xmlns:p14="http://schemas.microsoft.com/office/powerpoint/2010/main" xmlns="" val="8476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5CC7E1A-BB67-128E-65C4-54E1DEB8CD0A}"/>
              </a:ext>
            </a:extLst>
          </p:cNvPr>
          <p:cNvSpPr>
            <a:spLocks noGrp="1"/>
          </p:cNvSpPr>
          <p:nvPr>
            <p:ph type="title"/>
          </p:nvPr>
        </p:nvSpPr>
        <p:spPr/>
        <p:txBody>
          <a:bodyPr/>
          <a:lstStyle/>
          <a:p>
            <a:r>
              <a:rPr lang="cs-CZ" altLang="cs-CZ" dirty="0"/>
              <a:t>Diagnostika</a:t>
            </a:r>
            <a:endParaRPr lang="cs-CZ" dirty="0"/>
          </a:p>
        </p:txBody>
      </p:sp>
      <p:sp>
        <p:nvSpPr>
          <p:cNvPr id="3" name="Zástupný obsah 2">
            <a:extLst>
              <a:ext uri="{FF2B5EF4-FFF2-40B4-BE49-F238E27FC236}">
                <a16:creationId xmlns:a16="http://schemas.microsoft.com/office/drawing/2014/main" xmlns="" id="{B3C597E8-C58A-8CC9-E315-E6943DF50005}"/>
              </a:ext>
            </a:extLst>
          </p:cNvPr>
          <p:cNvSpPr>
            <a:spLocks noGrp="1"/>
          </p:cNvSpPr>
          <p:nvPr>
            <p:ph idx="1"/>
          </p:nvPr>
        </p:nvSpPr>
        <p:spPr/>
        <p:txBody>
          <a:bodyPr>
            <a:normAutofit/>
          </a:bodyPr>
          <a:lstStyle/>
          <a:p>
            <a:pPr eaLnBrk="0" fontAlgn="base" hangingPunct="0">
              <a:spcBef>
                <a:spcPct val="0"/>
              </a:spcBef>
              <a:spcAft>
                <a:spcPct val="0"/>
              </a:spcAft>
            </a:pPr>
            <a:r>
              <a:rPr kumimoji="0" lang="cs-CZ" altLang="cs-CZ" sz="3200" i="0" u="none" strike="noStrike" cap="none" normalizeH="0" baseline="0" dirty="0">
                <a:ln>
                  <a:noFill/>
                </a:ln>
                <a:solidFill>
                  <a:schemeClr val="tx1"/>
                </a:solidFill>
                <a:effectLst/>
              </a:rPr>
              <a:t>Novorozenecký screening</a:t>
            </a:r>
          </a:p>
          <a:p>
            <a:pPr eaLnBrk="0" fontAlgn="base" hangingPunct="0">
              <a:spcBef>
                <a:spcPct val="0"/>
              </a:spcBef>
              <a:spcAft>
                <a:spcPct val="0"/>
              </a:spcAft>
            </a:pPr>
            <a:r>
              <a:rPr lang="cs-CZ" altLang="cs-CZ" dirty="0"/>
              <a:t>Maminky někdy cíleně udávají slaný pot při políbení dítěte na čel aj.</a:t>
            </a:r>
          </a:p>
          <a:p>
            <a:pPr eaLnBrk="0" fontAlgn="base" hangingPunct="0">
              <a:spcBef>
                <a:spcPct val="0"/>
              </a:spcBef>
              <a:spcAft>
                <a:spcPct val="0"/>
              </a:spcAft>
            </a:pPr>
            <a:r>
              <a:rPr kumimoji="0" lang="cs-CZ" altLang="cs-CZ" sz="3200" i="0" u="none" strike="noStrike" cap="none" normalizeH="0" baseline="0" dirty="0">
                <a:ln>
                  <a:noFill/>
                </a:ln>
                <a:solidFill>
                  <a:schemeClr val="tx1"/>
                </a:solidFill>
                <a:effectLst/>
              </a:rPr>
              <a:t>Typický klinický obraz</a:t>
            </a:r>
          </a:p>
          <a:p>
            <a:pPr eaLnBrk="0" fontAlgn="base" hangingPunct="0">
              <a:spcBef>
                <a:spcPct val="0"/>
              </a:spcBef>
              <a:spcAft>
                <a:spcPct val="0"/>
              </a:spcAft>
            </a:pPr>
            <a:r>
              <a:rPr kumimoji="0" lang="cs-CZ" altLang="cs-CZ" sz="3200" i="0" u="none" strike="noStrike" cap="none" normalizeH="0" baseline="0" dirty="0">
                <a:ln>
                  <a:noFill/>
                </a:ln>
                <a:solidFill>
                  <a:schemeClr val="tx1"/>
                </a:solidFill>
                <a:effectLst/>
              </a:rPr>
              <a:t>Potní test (Cl v potu nad 60 </a:t>
            </a:r>
            <a:r>
              <a:rPr kumimoji="0" lang="cs-CZ" altLang="cs-CZ" sz="3200" i="0" u="none" strike="noStrike" cap="none" normalizeH="0" baseline="0" dirty="0" err="1">
                <a:ln>
                  <a:noFill/>
                </a:ln>
                <a:solidFill>
                  <a:schemeClr val="tx1"/>
                </a:solidFill>
                <a:effectLst/>
              </a:rPr>
              <a:t>mmol</a:t>
            </a:r>
            <a:r>
              <a:rPr kumimoji="0" lang="cs-CZ" altLang="cs-CZ" sz="3200" i="0" u="none" strike="noStrike" cap="none" normalizeH="0" baseline="0" dirty="0">
                <a:ln>
                  <a:noFill/>
                </a:ln>
                <a:solidFill>
                  <a:schemeClr val="tx1"/>
                </a:solidFill>
                <a:effectLst/>
              </a:rPr>
              <a:t>/l)</a:t>
            </a:r>
            <a:endParaRPr lang="cs-CZ" altLang="cs-CZ" sz="1600" dirty="0"/>
          </a:p>
          <a:p>
            <a:pPr eaLnBrk="0" fontAlgn="base" hangingPunct="0">
              <a:spcBef>
                <a:spcPct val="0"/>
              </a:spcBef>
              <a:spcAft>
                <a:spcPct val="0"/>
              </a:spcAft>
            </a:pPr>
            <a:r>
              <a:rPr kumimoji="0" lang="cs-CZ" altLang="cs-CZ" sz="3200" i="0" u="none" strike="noStrike" cap="none" normalizeH="0" baseline="0" dirty="0" err="1">
                <a:ln>
                  <a:noFill/>
                </a:ln>
                <a:solidFill>
                  <a:schemeClr val="tx1"/>
                </a:solidFill>
                <a:effectLst/>
              </a:rPr>
              <a:t>Geneticke</a:t>
            </a:r>
            <a:r>
              <a:rPr kumimoji="0" lang="cs-CZ" altLang="cs-CZ" sz="3200" i="0" u="none" strike="noStrike" cap="none" normalizeH="0" baseline="0" dirty="0">
                <a:ln>
                  <a:noFill/>
                </a:ln>
                <a:solidFill>
                  <a:schemeClr val="tx1"/>
                </a:solidFill>
                <a:effectLst/>
              </a:rPr>
              <a:t>́ </a:t>
            </a:r>
            <a:r>
              <a:rPr kumimoji="0" lang="cs-CZ" altLang="cs-CZ" sz="3200" i="0" u="none" strike="noStrike" cap="none" normalizeH="0" baseline="0" dirty="0" err="1">
                <a:ln>
                  <a:noFill/>
                </a:ln>
                <a:solidFill>
                  <a:schemeClr val="tx1"/>
                </a:solidFill>
                <a:effectLst/>
              </a:rPr>
              <a:t>vyšet</a:t>
            </a:r>
            <a:r>
              <a:rPr kumimoji="0" lang="cs-CZ" altLang="cs-CZ" sz="3200" i="0" u="none" strike="noStrike" cap="none" normalizeH="0" baseline="0" dirty="0" err="1">
                <a:ln>
                  <a:noFill/>
                </a:ln>
                <a:solidFill>
                  <a:schemeClr val="tx1"/>
                </a:solidFill>
                <a:effectLst/>
                <a:cs typeface="Arial" panose="020B0604020202020204" pitchFamily="34" charset="0"/>
              </a:rPr>
              <a:t>ř</a:t>
            </a:r>
            <a:r>
              <a:rPr kumimoji="0" lang="cs-CZ" altLang="cs-CZ" sz="3200" i="0" u="none" strike="noStrike" cap="none" normalizeH="0" baseline="0" dirty="0" err="1">
                <a:ln>
                  <a:noFill/>
                </a:ln>
                <a:solidFill>
                  <a:schemeClr val="tx1"/>
                </a:solidFill>
                <a:effectLst/>
              </a:rPr>
              <a:t>eni</a:t>
            </a:r>
            <a:r>
              <a:rPr kumimoji="0" lang="cs-CZ" altLang="cs-CZ" sz="3200" i="0" u="none" strike="noStrike" cap="none" normalizeH="0" baseline="0" dirty="0">
                <a:ln>
                  <a:noFill/>
                </a:ln>
                <a:solidFill>
                  <a:schemeClr val="tx1"/>
                </a:solidFill>
                <a:effectLst/>
              </a:rPr>
              <a:t>́</a:t>
            </a:r>
            <a:br>
              <a:rPr kumimoji="0" lang="cs-CZ" altLang="cs-CZ" sz="3200" i="0" u="none" strike="noStrike" cap="none" normalizeH="0" baseline="0" dirty="0">
                <a:ln>
                  <a:noFill/>
                </a:ln>
                <a:solidFill>
                  <a:schemeClr val="tx1"/>
                </a:solidFill>
                <a:effectLst/>
              </a:rPr>
            </a:br>
            <a:endParaRPr lang="cs-CZ" dirty="0"/>
          </a:p>
        </p:txBody>
      </p:sp>
    </p:spTree>
    <p:extLst>
      <p:ext uri="{BB962C8B-B14F-4D97-AF65-F5344CB8AC3E}">
        <p14:creationId xmlns:p14="http://schemas.microsoft.com/office/powerpoint/2010/main" xmlns="" val="373397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BA562BE-4071-5395-8EBE-7BAF0D603A23}"/>
              </a:ext>
            </a:extLst>
          </p:cNvPr>
          <p:cNvSpPr>
            <a:spLocks noGrp="1"/>
          </p:cNvSpPr>
          <p:nvPr>
            <p:ph type="title"/>
          </p:nvPr>
        </p:nvSpPr>
        <p:spPr/>
        <p:txBody>
          <a:bodyPr/>
          <a:lstStyle/>
          <a:p>
            <a:r>
              <a:rPr lang="cs-CZ" dirty="0"/>
              <a:t>Léčba</a:t>
            </a:r>
          </a:p>
        </p:txBody>
      </p:sp>
      <p:sp>
        <p:nvSpPr>
          <p:cNvPr id="3" name="Zástupný obsah 2">
            <a:extLst>
              <a:ext uri="{FF2B5EF4-FFF2-40B4-BE49-F238E27FC236}">
                <a16:creationId xmlns:a16="http://schemas.microsoft.com/office/drawing/2014/main" xmlns="" id="{63CD6DD9-2E82-21F9-0C13-34DD2CFBE65B}"/>
              </a:ext>
            </a:extLst>
          </p:cNvPr>
          <p:cNvSpPr>
            <a:spLocks noGrp="1"/>
          </p:cNvSpPr>
          <p:nvPr>
            <p:ph idx="1"/>
          </p:nvPr>
        </p:nvSpPr>
        <p:spPr/>
        <p:txBody>
          <a:bodyPr>
            <a:normAutofit fontScale="70000" lnSpcReduction="20000"/>
          </a:bodyPr>
          <a:lstStyle/>
          <a:p>
            <a:r>
              <a:rPr lang="cs-CZ" altLang="cs-CZ" b="1" dirty="0"/>
              <a:t>Symptomatická – zmírňuje průběh onemocnění, s věkem se zhoršuje</a:t>
            </a:r>
            <a:endParaRPr lang="cs-CZ" altLang="cs-CZ" dirty="0"/>
          </a:p>
          <a:p>
            <a:r>
              <a:rPr kumimoji="0" lang="cs-CZ" altLang="cs-CZ" sz="3200" b="0" i="0" u="none" strike="noStrike" cap="none" normalizeH="0" baseline="0" dirty="0" err="1">
                <a:ln>
                  <a:noFill/>
                </a:ln>
                <a:solidFill>
                  <a:schemeClr val="tx1"/>
                </a:solidFill>
                <a:effectLst/>
              </a:rPr>
              <a:t>Zvládnutí</a:t>
            </a:r>
            <a:r>
              <a:rPr kumimoji="0" lang="cs-CZ" altLang="cs-CZ" sz="3200" b="0" i="0" u="none" strike="noStrike" cap="none" normalizeH="0" baseline="0" dirty="0">
                <a:ln>
                  <a:noFill/>
                </a:ln>
                <a:solidFill>
                  <a:schemeClr val="tx1"/>
                </a:solidFill>
                <a:effectLst/>
              </a:rPr>
              <a:t> infekce - zajistit </a:t>
            </a:r>
            <a:r>
              <a:rPr kumimoji="0" lang="cs-CZ" altLang="cs-CZ" sz="3200" b="0" i="0" u="none" strike="noStrike" cap="none" normalizeH="0" baseline="0" dirty="0" err="1">
                <a:ln>
                  <a:noFill/>
                </a:ln>
                <a:solidFill>
                  <a:schemeClr val="tx1"/>
                </a:solidFill>
                <a:effectLst/>
              </a:rPr>
              <a:t>pr</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err="1">
                <a:ln>
                  <a:noFill/>
                </a:ln>
                <a:solidFill>
                  <a:schemeClr val="tx1"/>
                </a:solidFill>
                <a:effectLst/>
              </a:rPr>
              <a:t>chodnost</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cest.</a:t>
            </a:r>
            <a:br>
              <a:rPr kumimoji="0" lang="cs-CZ" altLang="cs-CZ" sz="3200" b="0" i="0" u="none" strike="noStrike" cap="none" normalizeH="0" baseline="0" dirty="0">
                <a:ln>
                  <a:noFill/>
                </a:ln>
                <a:solidFill>
                  <a:schemeClr val="tx1"/>
                </a:solidFill>
                <a:effectLst/>
              </a:rPr>
            </a:br>
            <a:r>
              <a:rPr kumimoji="0" lang="cs-CZ" altLang="cs-CZ" sz="3200" b="0" i="0" u="none" strike="noStrike" cap="none" normalizeH="0" baseline="0" dirty="0" err="1">
                <a:ln>
                  <a:noFill/>
                </a:ln>
                <a:solidFill>
                  <a:schemeClr val="tx1"/>
                </a:solidFill>
                <a:effectLst/>
              </a:rPr>
              <a:t>Lé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ba</a:t>
            </a:r>
            <a:r>
              <a:rPr kumimoji="0" lang="cs-CZ" altLang="cs-CZ" sz="3200" b="0" i="0" u="none" strike="noStrike" cap="none" normalizeH="0" baseline="0" dirty="0">
                <a:ln>
                  <a:noFill/>
                </a:ln>
                <a:solidFill>
                  <a:schemeClr val="tx1"/>
                </a:solidFill>
                <a:effectLst/>
              </a:rPr>
              <a:t> antibiotiky,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i</a:t>
            </a:r>
            <a:r>
              <a:rPr kumimoji="0" lang="cs-CZ" altLang="cs-CZ" sz="3200" b="0" i="0" u="none" strike="noStrike" cap="none" normalizeH="0" baseline="0" dirty="0">
                <a:ln>
                  <a:noFill/>
                </a:ln>
                <a:solidFill>
                  <a:schemeClr val="tx1"/>
                </a:solidFill>
                <a:effectLst/>
              </a:rPr>
              <a:t> infekci i </a:t>
            </a:r>
            <a:r>
              <a:rPr kumimoji="0" lang="cs-CZ" altLang="cs-CZ" sz="3200" b="0" i="0" u="none" strike="noStrike" cap="none" normalizeH="0" baseline="0" dirty="0" err="1">
                <a:ln>
                  <a:noFill/>
                </a:ln>
                <a:solidFill>
                  <a:schemeClr val="tx1"/>
                </a:solidFill>
                <a:effectLst/>
              </a:rPr>
              <a:t>preventivn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a:t>
            </a:r>
            <a:r>
              <a:rPr kumimoji="0" lang="cs-CZ" altLang="cs-CZ" sz="3200" b="0" i="0" u="none" strike="noStrike" cap="none" normalizeH="0" baseline="0" dirty="0">
                <a:ln>
                  <a:noFill/>
                </a:ln>
                <a:solidFill>
                  <a:schemeClr val="tx1"/>
                </a:solidFill>
                <a:effectLst/>
              </a:rPr>
              <a:t>, dnes </a:t>
            </a:r>
            <a:r>
              <a:rPr kumimoji="0" lang="cs-CZ" altLang="cs-CZ" sz="3200" b="0" i="0" u="none" strike="noStrike" cap="none" normalizeH="0" baseline="0" dirty="0" err="1">
                <a:ln>
                  <a:noFill/>
                </a:ln>
                <a:solidFill>
                  <a:schemeClr val="tx1"/>
                </a:solidFill>
                <a:effectLst/>
              </a:rPr>
              <a:t>ambulantn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i v </a:t>
            </a:r>
            <a:r>
              <a:rPr kumimoji="0" lang="cs-CZ" altLang="cs-CZ" sz="3200" b="0" i="0" u="none" strike="noStrike" cap="none" normalizeH="0" baseline="0" dirty="0" err="1">
                <a:ln>
                  <a:noFill/>
                </a:ln>
                <a:solidFill>
                  <a:schemeClr val="tx1"/>
                </a:solidFill>
                <a:effectLst/>
              </a:rPr>
              <a:t>domáci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i</a:t>
            </a:r>
            <a:endParaRPr lang="cs-CZ" altLang="cs-CZ" dirty="0"/>
          </a:p>
          <a:p>
            <a:r>
              <a:rPr kumimoji="0" lang="cs-CZ" altLang="cs-CZ" sz="3200" b="0" i="0" u="none" strike="noStrike" cap="none" normalizeH="0" baseline="0" dirty="0" err="1">
                <a:ln>
                  <a:noFill/>
                </a:ln>
                <a:solidFill>
                  <a:schemeClr val="tx1"/>
                </a:solidFill>
                <a:effectLst/>
              </a:rPr>
              <a:t>Z</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a:t>
            </a:r>
            <a:r>
              <a:rPr kumimoji="0" lang="cs-CZ" altLang="cs-CZ" sz="3200" b="0" i="0" u="none" strike="noStrike" cap="none" normalizeH="0" baseline="0" dirty="0" err="1">
                <a:ln>
                  <a:noFill/>
                </a:ln>
                <a:solidFill>
                  <a:schemeClr val="tx1"/>
                </a:solidFill>
                <a:effectLst/>
                <a:cs typeface="Arial" panose="020B0604020202020204" pitchFamily="34" charset="0"/>
              </a:rPr>
              <a:t>ď</a:t>
            </a:r>
            <a:r>
              <a:rPr kumimoji="0" lang="cs-CZ" altLang="cs-CZ" sz="3200" b="0" i="0" u="none" strike="noStrike" cap="none" normalizeH="0" baseline="0" dirty="0" err="1">
                <a:ln>
                  <a:noFill/>
                </a:ln>
                <a:solidFill>
                  <a:schemeClr val="tx1"/>
                </a:solidFill>
                <a:effectLst/>
              </a:rPr>
              <a:t>ován</a:t>
            </a:r>
            <a:r>
              <a:rPr lang="cs-CZ" altLang="cs-CZ" dirty="0" err="1"/>
              <a:t>í</a:t>
            </a:r>
            <a:r>
              <a:rPr kumimoji="0" lang="cs-CZ" altLang="cs-CZ" sz="3200" b="0" i="0" u="none" strike="noStrike" cap="none" normalizeH="0" baseline="0" dirty="0">
                <a:ln>
                  <a:noFill/>
                </a:ln>
                <a:solidFill>
                  <a:schemeClr val="tx1"/>
                </a:solidFill>
                <a:effectLst/>
              </a:rPr>
              <a:t> hlenu – inhalace</a:t>
            </a:r>
          </a:p>
          <a:p>
            <a:r>
              <a:rPr kumimoji="0" lang="cs-CZ" altLang="cs-CZ" sz="3200" b="0" i="0" u="none" strike="noStrike" cap="none" normalizeH="0" baseline="0" dirty="0">
                <a:ln>
                  <a:noFill/>
                </a:ln>
                <a:solidFill>
                  <a:schemeClr val="tx1"/>
                </a:solidFill>
                <a:effectLst/>
              </a:rPr>
              <a:t>Fyzioterapie - </a:t>
            </a:r>
            <a:r>
              <a:rPr kumimoji="0" lang="cs-CZ" altLang="cs-CZ" sz="3200" b="0" i="0" u="none" strike="noStrike" cap="none" normalizeH="0" baseline="0" dirty="0" err="1">
                <a:ln>
                  <a:noFill/>
                </a:ln>
                <a:solidFill>
                  <a:schemeClr val="tx1"/>
                </a:solidFill>
                <a:effectLst/>
              </a:rPr>
              <a:t>autogenni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drenáz</a:t>
            </a:r>
            <a:r>
              <a:rPr kumimoji="0" lang="cs-CZ" altLang="cs-CZ" sz="3200" b="0" i="0" u="none" strike="noStrike" cap="none" normalizeH="0" baseline="0" dirty="0">
                <a:ln>
                  <a:noFill/>
                </a:ln>
                <a:solidFill>
                  <a:schemeClr val="tx1"/>
                </a:solidFill>
                <a:effectLst/>
              </a:rPr>
              <a:t>̌, technika </a:t>
            </a:r>
            <a:r>
              <a:rPr kumimoji="0" lang="cs-CZ" altLang="cs-CZ" sz="3200" b="0" i="0" u="none" strike="noStrike" cap="none" normalizeH="0" baseline="0" dirty="0" err="1">
                <a:ln>
                  <a:noFill/>
                </a:ln>
                <a:solidFill>
                  <a:schemeClr val="tx1"/>
                </a:solidFill>
                <a:effectLst/>
              </a:rPr>
              <a:t>prodlouženého</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usilovného</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výdechu</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poklepove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masáže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polohova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drenáz</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Flutter</a:t>
            </a:r>
            <a:r>
              <a:rPr lang="cs-CZ" altLang="cs-CZ" dirty="0"/>
              <a:t>)¨</a:t>
            </a:r>
          </a:p>
          <a:p>
            <a:r>
              <a:rPr kumimoji="0" lang="cs-CZ" altLang="cs-CZ" sz="3200" b="0" i="0" u="none" strike="noStrike" cap="none" normalizeH="0" baseline="0" dirty="0" err="1">
                <a:ln>
                  <a:noFill/>
                </a:ln>
                <a:solidFill>
                  <a:schemeClr val="tx1"/>
                </a:solidFill>
                <a:effectLst/>
              </a:rPr>
              <a:t>Výživa</a:t>
            </a:r>
            <a:r>
              <a:rPr lang="cs-CZ" altLang="cs-CZ" dirty="0"/>
              <a:t> - </a:t>
            </a:r>
            <a:r>
              <a:rPr kumimoji="0" lang="cs-CZ" altLang="cs-CZ" sz="3200" b="0" i="0" u="none" strike="noStrike" cap="none" normalizeH="0" baseline="0" dirty="0">
                <a:ln>
                  <a:noFill/>
                </a:ln>
                <a:solidFill>
                  <a:schemeClr val="tx1"/>
                </a:solidFill>
                <a:effectLst/>
              </a:rPr>
              <a:t>Substituce </a:t>
            </a:r>
            <a:r>
              <a:rPr kumimoji="0" lang="cs-CZ" altLang="cs-CZ" sz="3200" b="0" i="0" u="none" strike="noStrike" cap="none" normalizeH="0" baseline="0" dirty="0" err="1">
                <a:ln>
                  <a:noFill/>
                </a:ln>
                <a:solidFill>
                  <a:schemeClr val="tx1"/>
                </a:solidFill>
                <a:effectLst/>
              </a:rPr>
              <a:t>pankreatických</a:t>
            </a:r>
            <a:r>
              <a:rPr kumimoji="0" lang="cs-CZ" altLang="cs-CZ" sz="3200" b="0" i="0" u="none" strike="noStrike" cap="none" normalizeH="0" baseline="0" dirty="0">
                <a:ln>
                  <a:noFill/>
                </a:ln>
                <a:solidFill>
                  <a:schemeClr val="tx1"/>
                </a:solidFill>
                <a:effectLst/>
              </a:rPr>
              <a:t> enzym</a:t>
            </a:r>
            <a:r>
              <a:rPr kumimoji="0" lang="cs-CZ" altLang="cs-CZ" sz="3200" b="0" i="0" u="none" strike="noStrike" cap="none" normalizeH="0" baseline="0" dirty="0">
                <a:ln>
                  <a:noFill/>
                </a:ln>
                <a:solidFill>
                  <a:schemeClr val="tx1"/>
                </a:solidFill>
                <a:effectLst/>
                <a:cs typeface="Arial" panose="020B0604020202020204" pitchFamily="34" charset="0"/>
              </a:rPr>
              <a:t>ů </a:t>
            </a:r>
            <a:r>
              <a:rPr kumimoji="0" lang="cs-CZ" altLang="cs-CZ" sz="3200" b="0" i="0" u="none" strike="noStrike" cap="none" normalizeH="0" baseline="0" dirty="0">
                <a:ln>
                  <a:noFill/>
                </a:ln>
                <a:solidFill>
                  <a:schemeClr val="tx1"/>
                </a:solidFill>
                <a:effectLst/>
              </a:rPr>
              <a:t>(</a:t>
            </a:r>
            <a:r>
              <a:rPr kumimoji="0" lang="cs-CZ" altLang="cs-CZ" sz="3200" b="0" i="0" u="none" strike="noStrike" cap="none" normalizeH="0" baseline="0" dirty="0" err="1">
                <a:ln>
                  <a:noFill/>
                </a:ln>
                <a:solidFill>
                  <a:schemeClr val="tx1"/>
                </a:solidFill>
                <a:effectLst/>
              </a:rPr>
              <a:t>Kreon</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ed</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každým</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jídlem</a:t>
            </a:r>
            <a:endParaRPr lang="cs-CZ" altLang="cs-CZ" dirty="0"/>
          </a:p>
          <a:p>
            <a:r>
              <a:rPr kumimoji="0" lang="cs-CZ" altLang="cs-CZ" sz="3200" b="0" i="0" u="none" strike="noStrike" cap="none" normalizeH="0" baseline="0" dirty="0" err="1">
                <a:ln>
                  <a:noFill/>
                </a:ln>
                <a:solidFill>
                  <a:schemeClr val="tx1"/>
                </a:solidFill>
                <a:effectLst/>
              </a:rPr>
              <a:t>Vysokokaloricka</a:t>
            </a:r>
            <a:r>
              <a:rPr kumimoji="0" lang="cs-CZ" altLang="cs-CZ" sz="3200" b="0" i="0" u="none" strike="noStrike" cap="none" normalizeH="0" baseline="0" dirty="0">
                <a:ln>
                  <a:noFill/>
                </a:ln>
                <a:solidFill>
                  <a:schemeClr val="tx1"/>
                </a:solidFill>
                <a:effectLst/>
              </a:rPr>
              <a:t>́ strava o 40 % </a:t>
            </a:r>
            <a:r>
              <a:rPr kumimoji="0" lang="cs-CZ" altLang="cs-CZ" sz="3200" b="0" i="0" u="none" strike="noStrike" cap="none" normalizeH="0" baseline="0" dirty="0" err="1">
                <a:ln>
                  <a:noFill/>
                </a:ln>
                <a:solidFill>
                  <a:schemeClr val="tx1"/>
                </a:solidFill>
                <a:effectLst/>
              </a:rPr>
              <a:t>více</a:t>
            </a:r>
            <a:r>
              <a:rPr kumimoji="0" lang="cs-CZ" altLang="cs-CZ" sz="3200" b="0" i="0" u="none" strike="noStrike" cap="none" normalizeH="0" baseline="0" dirty="0">
                <a:ln>
                  <a:noFill/>
                </a:ln>
                <a:solidFill>
                  <a:schemeClr val="tx1"/>
                </a:solidFill>
                <a:effectLst/>
              </a:rPr>
              <a:t> energie </a:t>
            </a:r>
            <a:r>
              <a:rPr kumimoji="0" lang="cs-CZ" altLang="cs-CZ" sz="3200" b="0" i="0" u="none" strike="noStrike" cap="none" normalizeH="0" baseline="0" dirty="0" err="1">
                <a:ln>
                  <a:noFill/>
                </a:ln>
                <a:solidFill>
                  <a:schemeClr val="tx1"/>
                </a:solidFill>
                <a:effectLst/>
              </a:rPr>
              <a:t>nez</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zdrave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 </a:t>
            </a:r>
            <a:r>
              <a:rPr kumimoji="0" lang="cs-CZ" altLang="cs-CZ" sz="3200" b="0" i="0" u="none" strike="noStrike" cap="none" normalizeH="0" baseline="0" dirty="0" err="1">
                <a:ln>
                  <a:noFill/>
                </a:ln>
                <a:solidFill>
                  <a:schemeClr val="tx1"/>
                </a:solidFill>
                <a:effectLst/>
              </a:rPr>
              <a:t>bílkoviny</a:t>
            </a:r>
            <a:r>
              <a:rPr kumimoji="0" lang="cs-CZ" altLang="cs-CZ" sz="3200" b="0" i="0" u="none" strike="noStrike" cap="none" normalizeH="0" baseline="0" dirty="0">
                <a:ln>
                  <a:noFill/>
                </a:ln>
                <a:solidFill>
                  <a:schemeClr val="tx1"/>
                </a:solidFill>
                <a:effectLst/>
              </a:rPr>
              <a:t>, soli (</a:t>
            </a:r>
            <a:r>
              <a:rPr kumimoji="0" lang="cs-CZ" altLang="cs-CZ" sz="3200" b="0" i="0" u="none" strike="noStrike" cap="none" normalizeH="0" baseline="0" dirty="0" err="1">
                <a:ln>
                  <a:noFill/>
                </a:ln>
                <a:solidFill>
                  <a:schemeClr val="tx1"/>
                </a:solidFill>
                <a:effectLst/>
              </a:rPr>
              <a:t>hlavn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v </a:t>
            </a:r>
            <a:r>
              <a:rPr kumimoji="0" lang="cs-CZ" altLang="cs-CZ" sz="3200" b="0" i="0" u="none" strike="noStrike" cap="none" normalizeH="0" baseline="0" dirty="0" err="1">
                <a:ln>
                  <a:noFill/>
                </a:ln>
                <a:solidFill>
                  <a:schemeClr val="tx1"/>
                </a:solidFill>
                <a:effectLst/>
              </a:rPr>
              <a:t>horkém</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así</a:t>
            </a:r>
            <a:r>
              <a:rPr kumimoji="0" lang="cs-CZ" altLang="cs-CZ" sz="3200" b="0" i="0" u="none" strike="noStrike" cap="none" normalizeH="0" baseline="0" dirty="0">
                <a:ln>
                  <a:noFill/>
                </a:ln>
                <a:solidFill>
                  <a:schemeClr val="tx1"/>
                </a:solidFill>
                <a:effectLst/>
              </a:rPr>
              <a:t> ji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vypoti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vitamíny</a:t>
            </a:r>
            <a:r>
              <a:rPr kumimoji="0" lang="cs-CZ" altLang="cs-CZ" sz="3200" b="0" i="0" u="none" strike="noStrike" cap="none" normalizeH="0" baseline="0" dirty="0">
                <a:ln>
                  <a:noFill/>
                </a:ln>
                <a:solidFill>
                  <a:schemeClr val="tx1"/>
                </a:solidFill>
                <a:effectLst/>
              </a:rPr>
              <a:t>, sipping </a:t>
            </a:r>
          </a:p>
          <a:p>
            <a:r>
              <a:rPr kumimoji="0" lang="cs-CZ" altLang="cs-CZ" sz="3200" b="0" i="0" u="none" strike="noStrike" cap="none" normalizeH="0" baseline="0" dirty="0">
                <a:ln>
                  <a:noFill/>
                </a:ln>
                <a:solidFill>
                  <a:schemeClr val="tx1"/>
                </a:solidFill>
                <a:effectLst/>
              </a:rPr>
              <a:t>V </a:t>
            </a:r>
            <a:r>
              <a:rPr kumimoji="0" lang="cs-CZ" altLang="cs-CZ" sz="3200" b="0" i="0" u="none" strike="noStrike" cap="none" normalizeH="0" baseline="0" dirty="0" err="1">
                <a:ln>
                  <a:noFill/>
                </a:ln>
                <a:solidFill>
                  <a:schemeClr val="tx1"/>
                </a:solidFill>
                <a:effectLst/>
              </a:rPr>
              <a:t>pokro</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ilém</a:t>
            </a:r>
            <a:r>
              <a:rPr kumimoji="0" lang="cs-CZ" altLang="cs-CZ" sz="3200" b="0" i="0" u="none" strike="noStrike" cap="none" normalizeH="0" baseline="0" dirty="0">
                <a:ln>
                  <a:noFill/>
                </a:ln>
                <a:solidFill>
                  <a:schemeClr val="tx1"/>
                </a:solidFill>
                <a:effectLst/>
              </a:rPr>
              <a:t> stadiu </a:t>
            </a:r>
            <a:r>
              <a:rPr kumimoji="0" lang="cs-CZ" altLang="cs-CZ" sz="3200" b="0" i="0" u="none" strike="noStrike" cap="none" normalizeH="0" baseline="0" dirty="0" err="1">
                <a:ln>
                  <a:noFill/>
                </a:ln>
                <a:solidFill>
                  <a:schemeClr val="tx1"/>
                </a:solidFill>
                <a:effectLst/>
              </a:rPr>
              <a:t>dlouhodoba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kyslíkova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lé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ba</a:t>
            </a:r>
            <a:r>
              <a:rPr kumimoji="0" lang="cs-CZ" altLang="cs-CZ" sz="3200" b="0" i="0" u="none" strike="noStrike" cap="none" normalizeH="0" baseline="0" dirty="0">
                <a:ln>
                  <a:noFill/>
                </a:ln>
                <a:solidFill>
                  <a:schemeClr val="tx1"/>
                </a:solidFill>
                <a:effectLst/>
              </a:rPr>
              <a:t>, transplantace plic, event. Jater</a:t>
            </a:r>
          </a:p>
          <a:p>
            <a:pPr marL="0" indent="0">
              <a:buNone/>
            </a:pPr>
            <a:endParaRPr lang="cs-CZ" dirty="0"/>
          </a:p>
        </p:txBody>
      </p:sp>
    </p:spTree>
    <p:extLst>
      <p:ext uri="{BB962C8B-B14F-4D97-AF65-F5344CB8AC3E}">
        <p14:creationId xmlns:p14="http://schemas.microsoft.com/office/powerpoint/2010/main" xmlns="" val="3850055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50F857F-042D-D372-9131-88DA4735EF6B}"/>
              </a:ext>
            </a:extLst>
          </p:cNvPr>
          <p:cNvSpPr>
            <a:spLocks noGrp="1"/>
          </p:cNvSpPr>
          <p:nvPr>
            <p:ph type="title"/>
          </p:nvPr>
        </p:nvSpPr>
        <p:spPr/>
        <p:txBody>
          <a:bodyPr/>
          <a:lstStyle/>
          <a:p>
            <a:r>
              <a:rPr lang="cs-CZ" dirty="0"/>
              <a:t>Kauzální terapie</a:t>
            </a:r>
          </a:p>
        </p:txBody>
      </p:sp>
      <p:sp>
        <p:nvSpPr>
          <p:cNvPr id="3" name="Zástupný obsah 2">
            <a:extLst>
              <a:ext uri="{FF2B5EF4-FFF2-40B4-BE49-F238E27FC236}">
                <a16:creationId xmlns:a16="http://schemas.microsoft.com/office/drawing/2014/main" xmlns="" id="{CB902CE1-9B5E-F1F7-CFDD-89E95FC8EF31}"/>
              </a:ext>
            </a:extLst>
          </p:cNvPr>
          <p:cNvSpPr>
            <a:spLocks noGrp="1"/>
          </p:cNvSpPr>
          <p:nvPr>
            <p:ph idx="1"/>
          </p:nvPr>
        </p:nvSpPr>
        <p:spPr/>
        <p:txBody>
          <a:bodyPr>
            <a:normAutofit/>
          </a:bodyPr>
          <a:lstStyle/>
          <a:p>
            <a:r>
              <a:rPr lang="cs-CZ" sz="2600" dirty="0"/>
              <a:t>Výrazně prodlužuje život a vzrůstá jeho kvalita</a:t>
            </a:r>
          </a:p>
          <a:p>
            <a:pPr algn="just"/>
            <a:r>
              <a:rPr lang="cs-CZ" sz="2600" b="0" i="0" u="none" strike="noStrike" dirty="0">
                <a:solidFill>
                  <a:srgbClr val="000000"/>
                </a:solidFill>
                <a:effectLst/>
              </a:rPr>
              <a:t>Vývoj léků je zaměřený na specifické defekty proteinu CFTR. Jako skupina se tyto léky nazývají modulátory, protože jsou určeny k modulaci funkce proteinu CFTR tak, aby mohl sloužit své primární funkci: vytvořit kanál pro tok chloridu (složky soli) přes povrch buňky</a:t>
            </a:r>
          </a:p>
          <a:p>
            <a:pPr algn="just"/>
            <a:r>
              <a:rPr lang="cs-CZ" sz="2600" b="0" i="0" u="none" strike="noStrike" dirty="0">
                <a:solidFill>
                  <a:srgbClr val="000000"/>
                </a:solidFill>
                <a:effectLst/>
              </a:rPr>
              <a:t>Když se obnoví správný tok chloridů, hlen se </a:t>
            </a:r>
            <a:r>
              <a:rPr lang="cs-CZ" sz="2600" b="0" i="0" u="none" strike="noStrike" dirty="0" err="1">
                <a:solidFill>
                  <a:srgbClr val="000000"/>
                </a:solidFill>
                <a:effectLst/>
              </a:rPr>
              <a:t>rehydratuje</a:t>
            </a:r>
            <a:r>
              <a:rPr lang="cs-CZ" sz="2600" b="0" i="0" u="none" strike="noStrike" dirty="0">
                <a:solidFill>
                  <a:srgbClr val="000000"/>
                </a:solidFill>
                <a:effectLst/>
              </a:rPr>
              <a:t> uvnitř plic a dalších orgánů. Ačkoli modulátory ještě nemohou úplně obnovit správný tok chloridů, mohou jej dostatečně zlepšit tak, aby zmírnily příznaky u lidí s CF</a:t>
            </a:r>
          </a:p>
          <a:p>
            <a:endParaRPr lang="cs-CZ" dirty="0"/>
          </a:p>
        </p:txBody>
      </p:sp>
    </p:spTree>
    <p:extLst>
      <p:ext uri="{BB962C8B-B14F-4D97-AF65-F5344CB8AC3E}">
        <p14:creationId xmlns:p14="http://schemas.microsoft.com/office/powerpoint/2010/main" xmlns="" val="24822131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8336B218-DE7A-A4D0-C900-33D7EF2BCC3D}"/>
              </a:ext>
            </a:extLst>
          </p:cNvPr>
          <p:cNvSpPr>
            <a:spLocks noGrp="1"/>
          </p:cNvSpPr>
          <p:nvPr>
            <p:ph idx="1"/>
          </p:nvPr>
        </p:nvSpPr>
        <p:spPr>
          <a:xfrm>
            <a:off x="457200" y="620690"/>
            <a:ext cx="8229600" cy="5505481"/>
          </a:xfrm>
        </p:spPr>
        <p:txBody>
          <a:bodyPr/>
          <a:lstStyle/>
          <a:p>
            <a:r>
              <a:rPr kumimoji="0" lang="cs-CZ" altLang="cs-CZ" sz="3200" b="0" i="0" u="none" strike="noStrike" cap="none" normalizeH="0" baseline="0" dirty="0">
                <a:ln>
                  <a:noFill/>
                </a:ln>
                <a:solidFill>
                  <a:schemeClr val="tx1"/>
                </a:solidFill>
                <a:effectLst/>
              </a:rPr>
              <a:t>Prevence - </a:t>
            </a:r>
            <a:r>
              <a:rPr kumimoji="0" lang="cs-CZ" altLang="cs-CZ" sz="3200" b="0" i="0" u="none" strike="noStrike" cap="none" normalizeH="0" baseline="0" dirty="0" err="1">
                <a:ln>
                  <a:noFill/>
                </a:ln>
                <a:solidFill>
                  <a:schemeClr val="tx1"/>
                </a:solidFill>
                <a:effectLst/>
              </a:rPr>
              <a:t>geneticke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vyšet</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ení</a:t>
            </a:r>
            <a:r>
              <a:rPr kumimoji="0" lang="cs-CZ" altLang="cs-CZ" sz="3200" b="0" i="0" u="none" strike="noStrike" cap="none" normalizeH="0" baseline="0" dirty="0">
                <a:ln>
                  <a:noFill/>
                </a:ln>
                <a:solidFill>
                  <a:schemeClr val="tx1"/>
                </a:solidFill>
                <a:effectLst/>
              </a:rPr>
              <a:t> mutací genu CF (</a:t>
            </a:r>
            <a:r>
              <a:rPr kumimoji="0" lang="cs-CZ" altLang="cs-CZ" sz="3200" b="0" i="0" u="none" strike="noStrike" cap="none" normalizeH="0" baseline="0" dirty="0" err="1">
                <a:ln>
                  <a:noFill/>
                </a:ln>
                <a:solidFill>
                  <a:schemeClr val="tx1"/>
                </a:solidFill>
                <a:effectLst/>
              </a:rPr>
              <a:t>prenatální</a:t>
            </a:r>
            <a:r>
              <a:rPr kumimoji="0" lang="cs-CZ" altLang="cs-CZ" sz="3200" b="0" i="0" u="none" strike="noStrike" cap="none" normalizeH="0" baseline="0" dirty="0">
                <a:ln>
                  <a:noFill/>
                </a:ln>
                <a:solidFill>
                  <a:schemeClr val="tx1"/>
                </a:solidFill>
                <a:effectLst/>
              </a:rPr>
              <a:t> diagnostika).</a:t>
            </a:r>
          </a:p>
          <a:p>
            <a:r>
              <a:rPr kumimoji="0" lang="cs-CZ" altLang="cs-CZ" sz="3200" i="0" u="none" strike="noStrike" cap="none" normalizeH="0" baseline="0" dirty="0" err="1">
                <a:ln>
                  <a:noFill/>
                </a:ln>
                <a:solidFill>
                  <a:schemeClr val="tx1"/>
                </a:solidFill>
                <a:effectLst/>
              </a:rPr>
              <a:t>Prognóza</a:t>
            </a:r>
            <a:r>
              <a:rPr kumimoji="0" lang="cs-CZ" altLang="cs-CZ" sz="3200" i="0" u="none" strike="noStrike" cap="none" normalizeH="0" baseline="0" dirty="0">
                <a:ln>
                  <a:noFill/>
                </a:ln>
                <a:solidFill>
                  <a:schemeClr val="tx1"/>
                </a:solidFill>
                <a:effectLst/>
              </a:rPr>
              <a:t>: </a:t>
            </a:r>
            <a:r>
              <a:rPr kumimoji="0" lang="cs-CZ" altLang="cs-CZ" sz="3200" b="0" i="0" u="none" strike="noStrike" cap="none" normalizeH="0" baseline="0" dirty="0">
                <a:ln>
                  <a:noFill/>
                </a:ln>
                <a:solidFill>
                  <a:schemeClr val="tx1"/>
                </a:solidFill>
                <a:effectLst/>
              </a:rPr>
              <a:t>Dnes polovina </a:t>
            </a:r>
            <a:r>
              <a:rPr kumimoji="0" lang="cs-CZ" altLang="cs-CZ" sz="3200" b="0" i="0" u="none" strike="noStrike" cap="none" normalizeH="0" baseline="0" dirty="0" err="1">
                <a:ln>
                  <a:noFill/>
                </a:ln>
                <a:solidFill>
                  <a:schemeClr val="tx1"/>
                </a:solidFill>
                <a:effectLst/>
              </a:rPr>
              <a:t>nemocných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žije</a:t>
            </a:r>
            <a:r>
              <a:rPr kumimoji="0" lang="cs-CZ" altLang="cs-CZ" sz="3200" b="0" i="0" u="none" strike="noStrike" cap="none" normalizeH="0" baseline="0" dirty="0">
                <a:ln>
                  <a:noFill/>
                </a:ln>
                <a:solidFill>
                  <a:schemeClr val="tx1"/>
                </a:solidFill>
                <a:effectLst/>
              </a:rPr>
              <a:t> 40 let a </a:t>
            </a:r>
            <a:r>
              <a:rPr kumimoji="0" lang="cs-CZ" altLang="cs-CZ" sz="3200" b="0" i="0" u="none" strike="noStrike" cap="none" normalizeH="0" baseline="0" dirty="0" err="1">
                <a:ln>
                  <a:noFill/>
                </a:ln>
                <a:solidFill>
                  <a:schemeClr val="tx1"/>
                </a:solidFill>
                <a:effectLst/>
              </a:rPr>
              <a:t>více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maji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a:t>
            </a:r>
            <a:endParaRPr lang="cs-CZ" dirty="0"/>
          </a:p>
        </p:txBody>
      </p:sp>
    </p:spTree>
    <p:extLst>
      <p:ext uri="{BB962C8B-B14F-4D97-AF65-F5344CB8AC3E}">
        <p14:creationId xmlns:p14="http://schemas.microsoft.com/office/powerpoint/2010/main" xmlns="" val="35358902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19A4CA4-36A1-9E8D-AE87-40F25ABAAFE9}"/>
              </a:ext>
            </a:extLst>
          </p:cNvPr>
          <p:cNvSpPr>
            <a:spLocks noGrp="1"/>
          </p:cNvSpPr>
          <p:nvPr>
            <p:ph type="title"/>
          </p:nvPr>
        </p:nvSpPr>
        <p:spPr/>
        <p:txBody>
          <a:bodyPr>
            <a:normAutofit fontScale="90000"/>
          </a:bodyPr>
          <a:lstStyle/>
          <a:p>
            <a:r>
              <a:rPr lang="cs-CZ" dirty="0"/>
              <a:t>Kardiologická onemocnění v dětském věku</a:t>
            </a:r>
          </a:p>
        </p:txBody>
      </p:sp>
      <p:sp>
        <p:nvSpPr>
          <p:cNvPr id="3" name="Zástupný obsah 2">
            <a:extLst>
              <a:ext uri="{FF2B5EF4-FFF2-40B4-BE49-F238E27FC236}">
                <a16:creationId xmlns:a16="http://schemas.microsoft.com/office/drawing/2014/main" xmlns="" id="{4DDCB448-1FCC-C479-47C2-6F54D30D313F}"/>
              </a:ext>
            </a:extLst>
          </p:cNvPr>
          <p:cNvSpPr>
            <a:spLocks noGrp="1"/>
          </p:cNvSpPr>
          <p:nvPr>
            <p:ph idx="1"/>
          </p:nvPr>
        </p:nvSpPr>
        <p:spPr/>
        <p:txBody>
          <a:bodyPr/>
          <a:lstStyle/>
          <a:p>
            <a:pPr marL="0" indent="0">
              <a:buNone/>
            </a:pPr>
            <a:endParaRPr lang="cs-CZ" dirty="0"/>
          </a:p>
          <a:p>
            <a:pPr marL="0" indent="0">
              <a:buNone/>
            </a:pPr>
            <a:r>
              <a:rPr lang="cs-CZ" dirty="0"/>
              <a:t>Prenatální kardiologie</a:t>
            </a:r>
          </a:p>
          <a:p>
            <a:r>
              <a:rPr lang="cs-CZ" sz="2000" dirty="0" err="1">
                <a:effectLst/>
              </a:rPr>
              <a:t>Vrozene</a:t>
            </a:r>
            <a:r>
              <a:rPr lang="cs-CZ" sz="2000" dirty="0">
                <a:effectLst/>
              </a:rPr>
              <a:t>́ </a:t>
            </a:r>
            <a:r>
              <a:rPr lang="cs-CZ" sz="2000" dirty="0" err="1">
                <a:effectLst/>
              </a:rPr>
              <a:t>srdec</a:t>
            </a:r>
            <a:r>
              <a:rPr lang="cs-CZ" sz="2000" dirty="0">
                <a:effectLst/>
              </a:rPr>
              <a:t>̌ní vady jsou </a:t>
            </a:r>
            <a:r>
              <a:rPr lang="cs-CZ" sz="2000" dirty="0" err="1">
                <a:effectLst/>
              </a:rPr>
              <a:t>nejc</a:t>
            </a:r>
            <a:r>
              <a:rPr lang="cs-CZ" sz="2000" dirty="0">
                <a:effectLst/>
              </a:rPr>
              <a:t>̌</a:t>
            </a:r>
            <a:r>
              <a:rPr lang="cs-CZ" sz="2000" dirty="0" err="1">
                <a:effectLst/>
              </a:rPr>
              <a:t>aste</a:t>
            </a:r>
            <a:r>
              <a:rPr lang="cs-CZ" sz="2000" dirty="0">
                <a:effectLst/>
              </a:rPr>
              <a:t>̌</a:t>
            </a:r>
            <a:r>
              <a:rPr lang="cs-CZ" sz="2000" dirty="0" err="1">
                <a:effectLst/>
              </a:rPr>
              <a:t>js</a:t>
            </a:r>
            <a:r>
              <a:rPr lang="cs-CZ" sz="2000" dirty="0">
                <a:effectLst/>
              </a:rPr>
              <a:t>̌</a:t>
            </a:r>
            <a:r>
              <a:rPr lang="cs-CZ" sz="2000" dirty="0"/>
              <a:t>í</a:t>
            </a:r>
            <a:r>
              <a:rPr lang="cs-CZ" sz="2000" dirty="0">
                <a:effectLst/>
              </a:rPr>
              <a:t> vrozenou </a:t>
            </a:r>
            <a:r>
              <a:rPr lang="cs-CZ" sz="2000" dirty="0" err="1">
                <a:effectLst/>
              </a:rPr>
              <a:t>anoma</a:t>
            </a:r>
            <a:r>
              <a:rPr lang="cs-CZ" sz="2000" dirty="0">
                <a:effectLst/>
              </a:rPr>
              <a:t>́</a:t>
            </a:r>
            <a:r>
              <a:rPr lang="cs-CZ" sz="2000" dirty="0" err="1">
                <a:effectLst/>
              </a:rPr>
              <a:t>lií</a:t>
            </a:r>
            <a:endParaRPr lang="cs-CZ" sz="2000" dirty="0">
              <a:effectLst/>
            </a:endParaRPr>
          </a:p>
          <a:p>
            <a:r>
              <a:rPr lang="cs-CZ" sz="2000" dirty="0"/>
              <a:t>Prenatální ECHO od 18.týdne</a:t>
            </a:r>
            <a:r>
              <a:rPr lang="cs-CZ" sz="2000" dirty="0">
                <a:effectLst/>
              </a:rPr>
              <a:t> – lze diagnostikovat většinu </a:t>
            </a:r>
            <a:r>
              <a:rPr lang="cs-CZ" sz="2000" dirty="0" err="1">
                <a:effectLst/>
              </a:rPr>
              <a:t>závažnějších</a:t>
            </a:r>
            <a:r>
              <a:rPr lang="cs-CZ" sz="2000" dirty="0">
                <a:effectLst/>
              </a:rPr>
              <a:t> </a:t>
            </a:r>
            <a:r>
              <a:rPr lang="cs-CZ" sz="2000" dirty="0" err="1">
                <a:effectLst/>
              </a:rPr>
              <a:t>srdečních</a:t>
            </a:r>
            <a:r>
              <a:rPr lang="cs-CZ" sz="2000" dirty="0">
                <a:effectLst/>
              </a:rPr>
              <a:t> vad a poruch </a:t>
            </a:r>
            <a:r>
              <a:rPr lang="cs-CZ" sz="2000" dirty="0" err="1">
                <a:effectLst/>
              </a:rPr>
              <a:t>srdeční</a:t>
            </a:r>
            <a:r>
              <a:rPr lang="cs-CZ" sz="2000" dirty="0">
                <a:effectLst/>
              </a:rPr>
              <a:t> funkce</a:t>
            </a:r>
            <a:endParaRPr lang="cs-CZ" sz="2000" dirty="0"/>
          </a:p>
        </p:txBody>
      </p:sp>
      <p:pic>
        <p:nvPicPr>
          <p:cNvPr id="1026" name="Picture 2"/>
          <p:cNvPicPr>
            <a:picLocks noChangeAspect="1" noChangeArrowheads="1"/>
          </p:cNvPicPr>
          <p:nvPr/>
        </p:nvPicPr>
        <p:blipFill>
          <a:blip r:embed="rId2" cstate="print"/>
          <a:srcRect l="24300" t="33967" r="41279" b="31886"/>
          <a:stretch>
            <a:fillRect/>
          </a:stretch>
        </p:blipFill>
        <p:spPr bwMode="auto">
          <a:xfrm>
            <a:off x="539553" y="4005064"/>
            <a:ext cx="3923602" cy="2340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4116" t="33683" r="54551" b="23652"/>
          <a:stretch>
            <a:fillRect/>
          </a:stretch>
        </p:blipFill>
        <p:spPr bwMode="auto">
          <a:xfrm>
            <a:off x="5652120" y="3645024"/>
            <a:ext cx="2324200" cy="2880000"/>
          </a:xfrm>
          <a:prstGeom prst="rect">
            <a:avLst/>
          </a:prstGeom>
          <a:noFill/>
          <a:ln w="9525">
            <a:noFill/>
            <a:miter lim="800000"/>
            <a:headEnd/>
            <a:tailEnd/>
          </a:ln>
        </p:spPr>
      </p:pic>
      <p:sp>
        <p:nvSpPr>
          <p:cNvPr id="6" name="TextovéPole 5"/>
          <p:cNvSpPr txBox="1"/>
          <p:nvPr/>
        </p:nvSpPr>
        <p:spPr>
          <a:xfrm>
            <a:off x="1403648" y="6525346"/>
            <a:ext cx="3672408" cy="246221"/>
          </a:xfrm>
          <a:prstGeom prst="rect">
            <a:avLst/>
          </a:prstGeom>
          <a:noFill/>
        </p:spPr>
        <p:txBody>
          <a:bodyPr wrap="square" rtlCol="0">
            <a:spAutoFit/>
          </a:bodyPr>
          <a:lstStyle/>
          <a:p>
            <a:r>
              <a:rPr lang="cs-CZ" sz="1000" dirty="0">
                <a:solidFill>
                  <a:schemeClr val="bg1">
                    <a:lumMod val="85000"/>
                  </a:schemeClr>
                </a:solidFill>
              </a:rPr>
              <a:t>https://www.umimefakta.cz/cviceni-srdce-cevy</a:t>
            </a:r>
          </a:p>
        </p:txBody>
      </p:sp>
    </p:spTree>
    <p:extLst>
      <p:ext uri="{BB962C8B-B14F-4D97-AF65-F5344CB8AC3E}">
        <p14:creationId xmlns:p14="http://schemas.microsoft.com/office/powerpoint/2010/main" xmlns="" val="827543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0057567-37CF-6820-7D6E-0D3182072FF2}"/>
              </a:ext>
            </a:extLst>
          </p:cNvPr>
          <p:cNvSpPr>
            <a:spLocks noGrp="1"/>
          </p:cNvSpPr>
          <p:nvPr>
            <p:ph type="title"/>
          </p:nvPr>
        </p:nvSpPr>
        <p:spPr/>
        <p:txBody>
          <a:bodyPr/>
          <a:lstStyle/>
          <a:p>
            <a:r>
              <a:rPr lang="cs-CZ" dirty="0"/>
              <a:t>Příznaky</a:t>
            </a:r>
          </a:p>
        </p:txBody>
      </p:sp>
      <p:sp>
        <p:nvSpPr>
          <p:cNvPr id="3" name="Zástupný obsah 2">
            <a:extLst>
              <a:ext uri="{FF2B5EF4-FFF2-40B4-BE49-F238E27FC236}">
                <a16:creationId xmlns:a16="http://schemas.microsoft.com/office/drawing/2014/main" xmlns="" id="{34ED520E-7AC0-009A-042C-4B30D6644483}"/>
              </a:ext>
            </a:extLst>
          </p:cNvPr>
          <p:cNvSpPr>
            <a:spLocks noGrp="1"/>
          </p:cNvSpPr>
          <p:nvPr>
            <p:ph idx="1"/>
          </p:nvPr>
        </p:nvSpPr>
        <p:spPr/>
        <p:txBody>
          <a:bodyPr>
            <a:normAutofit fontScale="85000" lnSpcReduction="20000"/>
          </a:bodyPr>
          <a:lstStyle/>
          <a:p>
            <a:pPr marL="0" indent="0">
              <a:buNone/>
            </a:pPr>
            <a:r>
              <a:rPr lang="cs-CZ" sz="1800" dirty="0" err="1">
                <a:effectLst/>
                <a:latin typeface="Helvetica" pitchFamily="2" charset="0"/>
              </a:rPr>
              <a:t>Cyanóza</a:t>
            </a:r>
            <a:r>
              <a:rPr lang="cs-CZ" sz="1800" dirty="0">
                <a:latin typeface="Helvetica" pitchFamily="2" charset="0"/>
              </a:rPr>
              <a:t> - </a:t>
            </a:r>
            <a:r>
              <a:rPr lang="cs-CZ" sz="1800" dirty="0" err="1">
                <a:effectLst/>
                <a:latin typeface="Helvetica" pitchFamily="2" charset="0"/>
              </a:rPr>
              <a:t>centrální</a:t>
            </a:r>
            <a:r>
              <a:rPr lang="cs-CZ" sz="1800" dirty="0">
                <a:effectLst/>
                <a:latin typeface="Helvetica" pitchFamily="2" charset="0"/>
              </a:rPr>
              <a:t> a periferní a </a:t>
            </a:r>
            <a:r>
              <a:rPr lang="cs-CZ" sz="1800" dirty="0" err="1">
                <a:effectLst/>
                <a:latin typeface="Helvetica" pitchFamily="2" charset="0"/>
              </a:rPr>
              <a:t>smíšená</a:t>
            </a:r>
            <a:endParaRPr lang="cs-CZ" sz="1800" dirty="0">
              <a:effectLst/>
              <a:latin typeface="Helvetica" pitchFamily="2" charset="0"/>
            </a:endParaRPr>
          </a:p>
          <a:p>
            <a:pPr marL="0" indent="0">
              <a:buNone/>
            </a:pPr>
            <a:r>
              <a:rPr lang="cs-CZ" sz="1800" b="1" dirty="0">
                <a:effectLst/>
                <a:latin typeface="Helvetica" pitchFamily="2" charset="0"/>
              </a:rPr>
              <a:t>Centrální </a:t>
            </a:r>
            <a:r>
              <a:rPr lang="cs-CZ" sz="1800" b="1" dirty="0" err="1">
                <a:effectLst/>
                <a:latin typeface="Helvetica" pitchFamily="2" charset="0"/>
              </a:rPr>
              <a:t>cyanóza</a:t>
            </a:r>
            <a:r>
              <a:rPr lang="cs-CZ" sz="1800" b="1" dirty="0">
                <a:effectLst/>
                <a:latin typeface="Helvetica" pitchFamily="2" charset="0"/>
              </a:rPr>
              <a:t> </a:t>
            </a:r>
          </a:p>
          <a:p>
            <a:r>
              <a:rPr lang="cs-CZ" sz="1800" dirty="0">
                <a:latin typeface="Helvetica" pitchFamily="2" charset="0"/>
              </a:rPr>
              <a:t>J</a:t>
            </a:r>
            <a:r>
              <a:rPr lang="cs-CZ" sz="1800" dirty="0">
                <a:effectLst/>
                <a:latin typeface="Helvetica" pitchFamily="2" charset="0"/>
              </a:rPr>
              <a:t>e </a:t>
            </a:r>
            <a:r>
              <a:rPr lang="cs-CZ" sz="1800" dirty="0" err="1">
                <a:effectLst/>
                <a:latin typeface="Helvetica" pitchFamily="2" charset="0"/>
              </a:rPr>
              <a:t>prohlubována</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k</a:t>
            </a:r>
            <a:r>
              <a:rPr lang="cs-CZ" sz="1800" dirty="0" err="1">
                <a:effectLst/>
                <a:latin typeface="Arial" panose="020B0604020202020204" pitchFamily="34" charset="0"/>
              </a:rPr>
              <a:t>ř</a:t>
            </a:r>
            <a:r>
              <a:rPr lang="cs-CZ" sz="1800" dirty="0" err="1">
                <a:effectLst/>
                <a:latin typeface="Helvetica" pitchFamily="2" charset="0"/>
              </a:rPr>
              <a:t>iku</a:t>
            </a:r>
            <a:r>
              <a:rPr lang="cs-CZ" sz="1800" dirty="0">
                <a:effectLst/>
                <a:latin typeface="Helvetica" pitchFamily="2" charset="0"/>
              </a:rPr>
              <a:t> </a:t>
            </a:r>
            <a:r>
              <a:rPr lang="cs-CZ" sz="1800" dirty="0" err="1">
                <a:effectLst/>
                <a:latin typeface="Helvetica" pitchFamily="2" charset="0"/>
              </a:rPr>
              <a:t>dít</a:t>
            </a:r>
            <a:r>
              <a:rPr lang="cs-CZ" sz="1800" dirty="0" err="1">
                <a:effectLst/>
                <a:latin typeface="Arial" panose="020B0604020202020204" pitchFamily="34" charset="0"/>
              </a:rPr>
              <a:t>ě</a:t>
            </a:r>
            <a:r>
              <a:rPr lang="cs-CZ" sz="1800" dirty="0" err="1">
                <a:effectLst/>
                <a:latin typeface="Helvetica" pitchFamily="2" charset="0"/>
              </a:rPr>
              <a:t>te</a:t>
            </a:r>
            <a:r>
              <a:rPr lang="cs-CZ" sz="1800" dirty="0">
                <a:effectLst/>
                <a:latin typeface="Helvetica" pitchFamily="2" charset="0"/>
              </a:rPr>
              <a:t> (</a:t>
            </a:r>
            <a:r>
              <a:rPr lang="cs-CZ" sz="1800" dirty="0" err="1">
                <a:effectLst/>
                <a:latin typeface="Helvetica" pitchFamily="2" charset="0"/>
              </a:rPr>
              <a:t>cyanóza</a:t>
            </a:r>
            <a:r>
              <a:rPr lang="cs-CZ" sz="1800" dirty="0">
                <a:effectLst/>
                <a:latin typeface="Helvetica" pitchFamily="2" charset="0"/>
              </a:rPr>
              <a:t> z </a:t>
            </a:r>
            <a:r>
              <a:rPr lang="cs-CZ" sz="1800" dirty="0" err="1">
                <a:effectLst/>
                <a:latin typeface="Helvetica" pitchFamily="2" charset="0"/>
              </a:rPr>
              <a:t>respira</a:t>
            </a:r>
            <a:r>
              <a:rPr lang="cs-CZ" sz="1800" dirty="0" err="1">
                <a:effectLst/>
                <a:latin typeface="Arial" panose="020B0604020202020204" pitchFamily="34" charset="0"/>
              </a:rPr>
              <a:t>č</a:t>
            </a:r>
            <a:r>
              <a:rPr lang="cs-CZ" sz="1800" dirty="0" err="1">
                <a:effectLst/>
                <a:latin typeface="Helvetica" pitchFamily="2" charset="0"/>
              </a:rPr>
              <a:t>ních</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err="1">
                <a:effectLst/>
                <a:latin typeface="Arial" panose="020B0604020202020204" pitchFamily="34" charset="0"/>
              </a:rPr>
              <a:t>č</a:t>
            </a:r>
            <a:r>
              <a:rPr lang="cs-CZ" sz="1800" dirty="0" err="1">
                <a:effectLst/>
                <a:latin typeface="Helvetica" pitchFamily="2" charset="0"/>
              </a:rPr>
              <a:t>in</a:t>
            </a:r>
            <a:r>
              <a:rPr lang="cs-CZ" sz="1800" dirty="0">
                <a:effectLst/>
                <a:latin typeface="Helvetica" pitchFamily="2" charset="0"/>
              </a:rPr>
              <a:t> nebo z </a:t>
            </a:r>
            <a:r>
              <a:rPr lang="cs-CZ" sz="1800" dirty="0" err="1">
                <a:effectLst/>
                <a:latin typeface="Helvetica" pitchFamily="2" charset="0"/>
              </a:rPr>
              <a:t>útlumu</a:t>
            </a:r>
            <a:r>
              <a:rPr lang="cs-CZ" sz="1800" dirty="0">
                <a:effectLst/>
                <a:latin typeface="Helvetica" pitchFamily="2" charset="0"/>
              </a:rPr>
              <a:t> CNS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plá</a:t>
            </a:r>
            <a:r>
              <a:rPr lang="cs-CZ" sz="1800" dirty="0" err="1">
                <a:effectLst/>
                <a:latin typeface="Arial" panose="020B0604020202020204" pitchFamily="34" charset="0"/>
              </a:rPr>
              <a:t>č</a:t>
            </a:r>
            <a:r>
              <a:rPr lang="cs-CZ" sz="1800" dirty="0" err="1">
                <a:effectLst/>
                <a:latin typeface="Helvetica" pitchFamily="2" charset="0"/>
              </a:rPr>
              <a:t>i</a:t>
            </a:r>
            <a:r>
              <a:rPr lang="cs-CZ" sz="1800" dirty="0">
                <a:effectLst/>
                <a:latin typeface="Helvetica" pitchFamily="2" charset="0"/>
              </a:rPr>
              <a:t> naopak ustupuje)</a:t>
            </a:r>
          </a:p>
          <a:p>
            <a:r>
              <a:rPr lang="cs-CZ" sz="1800" dirty="0" err="1">
                <a:effectLst/>
                <a:latin typeface="Helvetica" pitchFamily="2" charset="0"/>
              </a:rPr>
              <a:t>Vznika</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nedostate</a:t>
            </a:r>
            <a:r>
              <a:rPr lang="cs-CZ" sz="1800" dirty="0" err="1">
                <a:effectLst/>
                <a:latin typeface="Arial" panose="020B0604020202020204" pitchFamily="34" charset="0"/>
              </a:rPr>
              <a:t>č</a:t>
            </a:r>
            <a:r>
              <a:rPr lang="cs-CZ" sz="1800" dirty="0" err="1">
                <a:effectLst/>
                <a:latin typeface="Helvetica" pitchFamily="2" charset="0"/>
              </a:rPr>
              <a:t>ném</a:t>
            </a:r>
            <a:r>
              <a:rPr lang="cs-CZ" sz="1800" dirty="0">
                <a:effectLst/>
                <a:latin typeface="Helvetica" pitchFamily="2" charset="0"/>
              </a:rPr>
              <a:t> </a:t>
            </a:r>
            <a:r>
              <a:rPr lang="cs-CZ" sz="1800" dirty="0" err="1">
                <a:effectLst/>
                <a:latin typeface="Helvetica" pitchFamily="2" charset="0"/>
              </a:rPr>
              <a:t>okysli</a:t>
            </a:r>
            <a:r>
              <a:rPr lang="cs-CZ" sz="1800" dirty="0" err="1">
                <a:effectLst/>
                <a:latin typeface="Arial" panose="020B0604020202020204" pitchFamily="34" charset="0"/>
              </a:rPr>
              <a:t>č</a:t>
            </a:r>
            <a:r>
              <a:rPr lang="cs-CZ" sz="1800" dirty="0" err="1">
                <a:effectLst/>
                <a:latin typeface="Helvetica" pitchFamily="2" charset="0"/>
              </a:rPr>
              <a:t>ováni</a:t>
            </a:r>
            <a:r>
              <a:rPr lang="cs-CZ" sz="1800" dirty="0">
                <a:effectLst/>
                <a:latin typeface="Helvetica" pitchFamily="2" charset="0"/>
              </a:rPr>
              <a:t>́ </a:t>
            </a:r>
            <a:r>
              <a:rPr lang="cs-CZ" sz="1800" dirty="0" err="1">
                <a:effectLst/>
                <a:latin typeface="Helvetica" pitchFamily="2" charset="0"/>
              </a:rPr>
              <a:t>tepenne</a:t>
            </a:r>
            <a:r>
              <a:rPr lang="cs-CZ" sz="1800" dirty="0">
                <a:effectLst/>
                <a:latin typeface="Helvetica" pitchFamily="2" charset="0"/>
              </a:rPr>
              <a:t>́ krve </a:t>
            </a:r>
            <a:r>
              <a:rPr lang="cs-CZ" sz="1800" dirty="0" err="1">
                <a:effectLst/>
                <a:latin typeface="Helvetica" pitchFamily="2" charset="0"/>
              </a:rPr>
              <a:t>vplicích</a:t>
            </a:r>
            <a:endParaRPr lang="cs-CZ" sz="1800" dirty="0">
              <a:latin typeface="Helvetica" pitchFamily="2" charset="0"/>
            </a:endParaRPr>
          </a:p>
          <a:p>
            <a:r>
              <a:rPr lang="cs-CZ" sz="1800" dirty="0">
                <a:effectLst/>
                <a:latin typeface="Helvetica" pitchFamily="2" charset="0"/>
              </a:rPr>
              <a:t>Postihuje </a:t>
            </a:r>
            <a:r>
              <a:rPr lang="cs-CZ" sz="1800" dirty="0" err="1">
                <a:effectLst/>
                <a:latin typeface="Helvetica" pitchFamily="2" charset="0"/>
              </a:rPr>
              <a:t>rovnom</a:t>
            </a:r>
            <a:r>
              <a:rPr lang="cs-CZ" sz="1800" dirty="0" err="1">
                <a:effectLst/>
                <a:latin typeface="Arial" panose="020B0604020202020204" pitchFamily="34" charset="0"/>
              </a:rPr>
              <a:t>ě</a:t>
            </a:r>
            <a:r>
              <a:rPr lang="cs-CZ" sz="1800" dirty="0" err="1">
                <a:effectLst/>
                <a:latin typeface="Helvetica" pitchFamily="2" charset="0"/>
              </a:rPr>
              <a:t>rn</a:t>
            </a:r>
            <a:r>
              <a:rPr lang="cs-CZ" sz="1800" dirty="0" err="1">
                <a:latin typeface="Arial" panose="020B0604020202020204" pitchFamily="34" charset="0"/>
              </a:rPr>
              <a:t>ě</a:t>
            </a:r>
            <a:r>
              <a:rPr lang="cs-CZ" sz="1800" dirty="0">
                <a:effectLst/>
                <a:latin typeface="Arial" panose="020B0604020202020204" pitchFamily="34" charset="0"/>
              </a:rPr>
              <a:t> </a:t>
            </a:r>
            <a:r>
              <a:rPr lang="cs-CZ" sz="1800" dirty="0" err="1">
                <a:effectLst/>
                <a:latin typeface="Helvetica" pitchFamily="2" charset="0"/>
              </a:rPr>
              <a:t>k</a:t>
            </a:r>
            <a:r>
              <a:rPr lang="cs-CZ" sz="1800" dirty="0" err="1">
                <a:effectLst/>
                <a:latin typeface="Arial" panose="020B0604020202020204" pitchFamily="34" charset="0"/>
              </a:rPr>
              <a:t>ů</a:t>
            </a:r>
            <a:r>
              <a:rPr lang="cs-CZ" sz="1800" dirty="0" err="1">
                <a:effectLst/>
                <a:latin typeface="Helvetica" pitchFamily="2" charset="0"/>
              </a:rPr>
              <a:t>ži</a:t>
            </a:r>
            <a:r>
              <a:rPr lang="cs-CZ" sz="1800" dirty="0">
                <a:effectLst/>
                <a:latin typeface="Helvetica" pitchFamily="2" charset="0"/>
              </a:rPr>
              <a:t> </a:t>
            </a:r>
            <a:r>
              <a:rPr lang="cs-CZ" sz="1800" dirty="0" err="1">
                <a:effectLst/>
                <a:latin typeface="Helvetica" pitchFamily="2" charset="0"/>
              </a:rPr>
              <a:t>celého</a:t>
            </a:r>
            <a:r>
              <a:rPr lang="cs-CZ" sz="1800" dirty="0">
                <a:effectLst/>
                <a:latin typeface="Helvetica" pitchFamily="2" charset="0"/>
              </a:rPr>
              <a:t> </a:t>
            </a:r>
            <a:r>
              <a:rPr lang="cs-CZ" sz="1800" dirty="0" err="1">
                <a:effectLst/>
                <a:latin typeface="Helvetica" pitchFamily="2" charset="0"/>
              </a:rPr>
              <a:t>t</a:t>
            </a:r>
            <a:r>
              <a:rPr lang="cs-CZ" sz="1800" dirty="0" err="1">
                <a:effectLst/>
                <a:latin typeface="Arial" panose="020B0604020202020204" pitchFamily="34" charset="0"/>
              </a:rPr>
              <a:t>ě</a:t>
            </a:r>
            <a:r>
              <a:rPr lang="cs-CZ" sz="1800" dirty="0" err="1">
                <a:effectLst/>
                <a:latin typeface="Helvetica" pitchFamily="2" charset="0"/>
              </a:rPr>
              <a:t>la</a:t>
            </a:r>
            <a:r>
              <a:rPr lang="cs-CZ" sz="1800" dirty="0">
                <a:effectLst/>
                <a:latin typeface="Helvetica" pitchFamily="2" charset="0"/>
              </a:rPr>
              <a:t>, </a:t>
            </a:r>
            <a:r>
              <a:rPr lang="cs-CZ" sz="1800" dirty="0" err="1">
                <a:effectLst/>
                <a:latin typeface="Helvetica" pitchFamily="2" charset="0"/>
              </a:rPr>
              <a:t>cyanóza</a:t>
            </a:r>
            <a:r>
              <a:rPr lang="cs-CZ" sz="1800" dirty="0">
                <a:effectLst/>
                <a:latin typeface="Helvetica" pitchFamily="2" charset="0"/>
              </a:rPr>
              <a:t> je </a:t>
            </a:r>
            <a:r>
              <a:rPr lang="cs-CZ" sz="1800" dirty="0" err="1">
                <a:effectLst/>
                <a:latin typeface="Helvetica" pitchFamily="2" charset="0"/>
              </a:rPr>
              <a:t>take</a:t>
            </a:r>
            <a:r>
              <a:rPr lang="cs-CZ" sz="1800" dirty="0">
                <a:effectLst/>
                <a:latin typeface="Helvetica" pitchFamily="2" charset="0"/>
              </a:rPr>
              <a:t>́ na </a:t>
            </a:r>
            <a:r>
              <a:rPr lang="cs-CZ" sz="1800" dirty="0" err="1">
                <a:effectLst/>
                <a:latin typeface="Helvetica" pitchFamily="2" charset="0"/>
              </a:rPr>
              <a:t>sliznicích</a:t>
            </a:r>
            <a:r>
              <a:rPr lang="cs-CZ" sz="1800" dirty="0">
                <a:effectLst/>
                <a:latin typeface="Helvetica" pitchFamily="2" charset="0"/>
              </a:rPr>
              <a:t> a </a:t>
            </a:r>
            <a:r>
              <a:rPr lang="cs-CZ" sz="1800" dirty="0" err="1">
                <a:effectLst/>
                <a:latin typeface="Helvetica" pitchFamily="2" charset="0"/>
              </a:rPr>
              <a:t>k</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dít</a:t>
            </a:r>
            <a:r>
              <a:rPr lang="cs-CZ" sz="1800" dirty="0" err="1">
                <a:effectLst/>
                <a:latin typeface="Arial" panose="020B0604020202020204" pitchFamily="34" charset="0"/>
              </a:rPr>
              <a:t>ě</a:t>
            </a:r>
            <a:r>
              <a:rPr lang="cs-CZ" sz="1800" dirty="0" err="1">
                <a:effectLst/>
                <a:latin typeface="Helvetica" pitchFamily="2" charset="0"/>
              </a:rPr>
              <a:t>te</a:t>
            </a:r>
            <a:r>
              <a:rPr lang="cs-CZ" sz="1800" dirty="0">
                <a:effectLst/>
                <a:latin typeface="Helvetica" pitchFamily="2" charset="0"/>
              </a:rPr>
              <a:t> je teplá</a:t>
            </a:r>
          </a:p>
          <a:p>
            <a:pPr marL="0" indent="0">
              <a:buNone/>
            </a:pPr>
            <a:r>
              <a:rPr lang="cs-CZ" sz="1800" b="1" dirty="0" err="1">
                <a:effectLst/>
                <a:latin typeface="Helvetica" pitchFamily="2" charset="0"/>
              </a:rPr>
              <a:t>Periferni</a:t>
            </a:r>
            <a:r>
              <a:rPr lang="cs-CZ" sz="1800" b="1" dirty="0">
                <a:effectLst/>
                <a:latin typeface="Helvetica" pitchFamily="2" charset="0"/>
              </a:rPr>
              <a:t>́ </a:t>
            </a:r>
            <a:r>
              <a:rPr lang="cs-CZ" sz="1800" b="1" dirty="0" err="1">
                <a:effectLst/>
                <a:latin typeface="Helvetica" pitchFamily="2" charset="0"/>
              </a:rPr>
              <a:t>cyanóza</a:t>
            </a:r>
            <a:endParaRPr lang="cs-CZ" sz="1800" b="1" dirty="0">
              <a:latin typeface="Helvetica" pitchFamily="2" charset="0"/>
            </a:endParaRPr>
          </a:p>
          <a:p>
            <a:r>
              <a:rPr lang="cs-CZ" sz="1800" dirty="0" err="1">
                <a:latin typeface="Helvetica" pitchFamily="2" charset="0"/>
              </a:rPr>
              <a:t>V</a:t>
            </a:r>
            <a:r>
              <a:rPr lang="cs-CZ" sz="1800" dirty="0" err="1">
                <a:effectLst/>
                <a:latin typeface="Helvetica" pitchFamily="2" charset="0"/>
              </a:rPr>
              <a:t>znika</a:t>
            </a:r>
            <a:r>
              <a:rPr lang="cs-CZ" sz="1800" dirty="0">
                <a:effectLst/>
                <a:latin typeface="Helvetica" pitchFamily="2" charset="0"/>
              </a:rPr>
              <a:t>́ </a:t>
            </a:r>
            <a:r>
              <a:rPr lang="cs-CZ" sz="1800" dirty="0" err="1">
                <a:effectLst/>
                <a:latin typeface="Helvetica" pitchFamily="2" charset="0"/>
              </a:rPr>
              <a:t>delším</a:t>
            </a:r>
            <a:r>
              <a:rPr lang="cs-CZ" sz="1800" dirty="0">
                <a:effectLst/>
                <a:latin typeface="Helvetica" pitchFamily="2" charset="0"/>
              </a:rPr>
              <a:t> </a:t>
            </a:r>
            <a:r>
              <a:rPr lang="cs-CZ" sz="1800" dirty="0" err="1">
                <a:effectLst/>
                <a:latin typeface="Helvetica" pitchFamily="2" charset="0"/>
              </a:rPr>
              <a:t>setrváním</a:t>
            </a:r>
            <a:r>
              <a:rPr lang="cs-CZ" sz="1800" dirty="0">
                <a:effectLst/>
                <a:latin typeface="Helvetica" pitchFamily="2" charset="0"/>
              </a:rPr>
              <a:t> krve v </a:t>
            </a:r>
            <a:r>
              <a:rPr lang="cs-CZ" sz="1800" dirty="0" err="1">
                <a:effectLst/>
                <a:latin typeface="Helvetica" pitchFamily="2" charset="0"/>
              </a:rPr>
              <a:t>kapilárách</a:t>
            </a:r>
            <a:r>
              <a:rPr lang="cs-CZ" sz="1800" dirty="0">
                <a:effectLst/>
                <a:latin typeface="Helvetica" pitchFamily="2" charset="0"/>
              </a:rPr>
              <a:t> a </a:t>
            </a:r>
            <a:r>
              <a:rPr lang="cs-CZ" sz="1800" dirty="0" err="1">
                <a:effectLst/>
                <a:latin typeface="Helvetica" pitchFamily="2" charset="0"/>
              </a:rPr>
              <a:t>žilách</a:t>
            </a:r>
            <a:r>
              <a:rPr lang="cs-CZ" sz="1800" dirty="0">
                <a:latin typeface="Helvetica" pitchFamily="2" charset="0"/>
              </a:rPr>
              <a:t>, </a:t>
            </a:r>
            <a:r>
              <a:rPr lang="cs-CZ" sz="1800" dirty="0" err="1">
                <a:latin typeface="Helvetica" pitchFamily="2" charset="0"/>
              </a:rPr>
              <a:t>k</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dít</a:t>
            </a:r>
            <a:r>
              <a:rPr lang="cs-CZ" sz="1800" dirty="0" err="1">
                <a:effectLst/>
                <a:latin typeface="Arial" panose="020B0604020202020204" pitchFamily="34" charset="0"/>
              </a:rPr>
              <a:t>ě</a:t>
            </a:r>
            <a:r>
              <a:rPr lang="cs-CZ" sz="1800" dirty="0" err="1">
                <a:effectLst/>
                <a:latin typeface="Helvetica" pitchFamily="2" charset="0"/>
              </a:rPr>
              <a:t>te</a:t>
            </a:r>
            <a:r>
              <a:rPr lang="cs-CZ" sz="1800" dirty="0">
                <a:effectLst/>
                <a:latin typeface="Helvetica" pitchFamily="2" charset="0"/>
              </a:rPr>
              <a:t> je chladná</a:t>
            </a:r>
          </a:p>
          <a:p>
            <a:r>
              <a:rPr lang="cs-CZ" sz="1800" dirty="0">
                <a:effectLst/>
                <a:latin typeface="Helvetica" pitchFamily="2" charset="0"/>
              </a:rPr>
              <a:t>Vyskytuje se </a:t>
            </a:r>
            <a:r>
              <a:rPr lang="cs-CZ" sz="1800" dirty="0" err="1">
                <a:effectLst/>
                <a:latin typeface="Helvetica" pitchFamily="2" charset="0"/>
              </a:rPr>
              <a:t>nerovnom</a:t>
            </a:r>
            <a:r>
              <a:rPr lang="cs-CZ" sz="1800" dirty="0" err="1">
                <a:effectLst/>
                <a:latin typeface="Arial" panose="020B0604020202020204" pitchFamily="34" charset="0"/>
              </a:rPr>
              <a:t>ě</a:t>
            </a:r>
            <a:r>
              <a:rPr lang="cs-CZ" sz="1800" dirty="0" err="1">
                <a:effectLst/>
                <a:latin typeface="Helvetica" pitchFamily="2" charset="0"/>
              </a:rPr>
              <a:t>rn</a:t>
            </a:r>
            <a:r>
              <a:rPr lang="cs-CZ" sz="1800" dirty="0" err="1">
                <a:effectLst/>
                <a:latin typeface="Arial" panose="020B0604020202020204" pitchFamily="34" charset="0"/>
              </a:rPr>
              <a:t>e</a:t>
            </a:r>
            <a:r>
              <a:rPr lang="cs-CZ" sz="1800" dirty="0">
                <a:effectLst/>
                <a:latin typeface="Arial" panose="020B0604020202020204" pitchFamily="34" charset="0"/>
              </a:rPr>
              <a:t>̌</a:t>
            </a:r>
            <a:r>
              <a:rPr lang="cs-CZ" sz="1800" dirty="0">
                <a:effectLst/>
                <a:latin typeface="Helvetica" pitchFamily="2" charset="0"/>
              </a:rPr>
              <a:t>, je viditelná </a:t>
            </a:r>
            <a:r>
              <a:rPr lang="cs-CZ" sz="1800" dirty="0" err="1">
                <a:effectLst/>
                <a:latin typeface="Helvetica" pitchFamily="2" charset="0"/>
              </a:rPr>
              <a:t>zejména</a:t>
            </a:r>
            <a:r>
              <a:rPr lang="cs-CZ" sz="1800" dirty="0">
                <a:effectLst/>
                <a:latin typeface="Helvetica" pitchFamily="2" charset="0"/>
              </a:rPr>
              <a:t> na </a:t>
            </a:r>
            <a:r>
              <a:rPr lang="cs-CZ" sz="1800" dirty="0" err="1">
                <a:effectLst/>
                <a:latin typeface="Helvetica" pitchFamily="2" charset="0"/>
              </a:rPr>
              <a:t>okrajových</a:t>
            </a:r>
            <a:r>
              <a:rPr lang="cs-CZ" sz="1800" dirty="0">
                <a:effectLst/>
                <a:latin typeface="Helvetica" pitchFamily="2" charset="0"/>
              </a:rPr>
              <a:t> </a:t>
            </a:r>
            <a:r>
              <a:rPr lang="cs-CZ" sz="1800" dirty="0" err="1">
                <a:effectLst/>
                <a:latin typeface="Arial" panose="020B0604020202020204" pitchFamily="34" charset="0"/>
              </a:rPr>
              <a:t>č</a:t>
            </a:r>
            <a:r>
              <a:rPr lang="cs-CZ" sz="1800" dirty="0" err="1">
                <a:effectLst/>
                <a:latin typeface="Helvetica" pitchFamily="2" charset="0"/>
              </a:rPr>
              <a:t>ástech</a:t>
            </a:r>
            <a:r>
              <a:rPr lang="cs-CZ" sz="1800" dirty="0">
                <a:effectLst/>
                <a:latin typeface="Helvetica" pitchFamily="2" charset="0"/>
              </a:rPr>
              <a:t> </a:t>
            </a:r>
            <a:r>
              <a:rPr lang="cs-CZ" sz="1800" dirty="0" err="1">
                <a:effectLst/>
                <a:latin typeface="Helvetica" pitchFamily="2" charset="0"/>
              </a:rPr>
              <a:t>t</a:t>
            </a:r>
            <a:r>
              <a:rPr lang="cs-CZ" sz="1800" dirty="0" err="1">
                <a:effectLst/>
                <a:latin typeface="Arial" panose="020B0604020202020204" pitchFamily="34" charset="0"/>
              </a:rPr>
              <a:t>ě</a:t>
            </a:r>
            <a:r>
              <a:rPr lang="cs-CZ" sz="1800" dirty="0" err="1">
                <a:effectLst/>
                <a:latin typeface="Helvetica" pitchFamily="2" charset="0"/>
              </a:rPr>
              <a:t>la</a:t>
            </a:r>
            <a:r>
              <a:rPr lang="cs-CZ" sz="1800" dirty="0">
                <a:effectLst/>
                <a:latin typeface="Helvetica" pitchFamily="2" charset="0"/>
              </a:rPr>
              <a:t> (v oblasti prst</a:t>
            </a:r>
            <a:r>
              <a:rPr lang="cs-CZ" sz="1800" dirty="0">
                <a:effectLst/>
                <a:latin typeface="Arial" panose="020B0604020202020204" pitchFamily="34" charset="0"/>
              </a:rPr>
              <a:t>ů</a:t>
            </a:r>
            <a:r>
              <a:rPr lang="cs-CZ" sz="1800" dirty="0">
                <a:effectLst/>
                <a:latin typeface="Helvetica" pitchFamily="2" charset="0"/>
              </a:rPr>
              <a:t>, </a:t>
            </a:r>
            <a:r>
              <a:rPr lang="cs-CZ" sz="1800" dirty="0" err="1">
                <a:effectLst/>
                <a:latin typeface="Helvetica" pitchFamily="2" charset="0"/>
              </a:rPr>
              <a:t>ušních</a:t>
            </a:r>
            <a:r>
              <a:rPr lang="cs-CZ" sz="1800" dirty="0">
                <a:effectLst/>
                <a:latin typeface="Helvetica" pitchFamily="2" charset="0"/>
              </a:rPr>
              <a:t> </a:t>
            </a:r>
            <a:r>
              <a:rPr lang="cs-CZ" sz="1800" dirty="0" err="1">
                <a:effectLst/>
                <a:latin typeface="Helvetica" pitchFamily="2" charset="0"/>
              </a:rPr>
              <a:t>boltc</a:t>
            </a:r>
            <a:r>
              <a:rPr lang="cs-CZ" sz="1800" dirty="0" err="1">
                <a:effectLst/>
                <a:latin typeface="Arial" panose="020B0604020202020204" pitchFamily="34" charset="0"/>
              </a:rPr>
              <a:t>u</a:t>
            </a:r>
            <a:r>
              <a:rPr lang="cs-CZ" sz="1800" dirty="0">
                <a:effectLst/>
                <a:latin typeface="Arial" panose="020B0604020202020204" pitchFamily="34" charset="0"/>
              </a:rPr>
              <a:t>̊</a:t>
            </a:r>
            <a:r>
              <a:rPr lang="cs-CZ" sz="1800" dirty="0">
                <a:effectLst/>
                <a:latin typeface="Helvetica" pitchFamily="2" charset="0"/>
              </a:rPr>
              <a:t>, rt</a:t>
            </a:r>
            <a:r>
              <a:rPr lang="cs-CZ" sz="1800" dirty="0">
                <a:effectLst/>
                <a:latin typeface="Arial" panose="020B0604020202020204" pitchFamily="34" charset="0"/>
              </a:rPr>
              <a:t>ů</a:t>
            </a:r>
            <a:r>
              <a:rPr lang="cs-CZ" sz="1800" dirty="0">
                <a:effectLst/>
                <a:latin typeface="Helvetica" pitchFamily="2" charset="0"/>
              </a:rPr>
              <a:t>)</a:t>
            </a:r>
          </a:p>
          <a:p>
            <a:pPr marL="0" indent="0">
              <a:buNone/>
            </a:pPr>
            <a:r>
              <a:rPr lang="cs-CZ" sz="1800" b="1" dirty="0" err="1">
                <a:effectLst/>
                <a:latin typeface="Helvetica" pitchFamily="2" charset="0"/>
              </a:rPr>
              <a:t>Smíšena</a:t>
            </a:r>
            <a:r>
              <a:rPr lang="cs-CZ" sz="1800" b="1" dirty="0">
                <a:effectLst/>
                <a:latin typeface="Helvetica" pitchFamily="2" charset="0"/>
              </a:rPr>
              <a:t>́ </a:t>
            </a:r>
            <a:r>
              <a:rPr lang="cs-CZ" sz="1800" b="1" dirty="0" err="1">
                <a:effectLst/>
                <a:latin typeface="Helvetica" pitchFamily="2" charset="0"/>
              </a:rPr>
              <a:t>cyanóza</a:t>
            </a:r>
            <a:r>
              <a:rPr lang="cs-CZ" sz="1800" b="1" dirty="0">
                <a:latin typeface="Helvetica" pitchFamily="2" charset="0"/>
              </a:rPr>
              <a:t> </a:t>
            </a:r>
          </a:p>
          <a:p>
            <a:r>
              <a:rPr lang="cs-CZ" sz="1800" dirty="0">
                <a:effectLst/>
                <a:latin typeface="Helvetica" pitchFamily="2" charset="0"/>
              </a:rPr>
              <a:t>Kombinace </a:t>
            </a:r>
            <a:r>
              <a:rPr lang="cs-CZ" sz="1800" dirty="0" err="1">
                <a:effectLst/>
                <a:latin typeface="Helvetica" pitchFamily="2" charset="0"/>
              </a:rPr>
              <a:t>centrálni</a:t>
            </a:r>
            <a:r>
              <a:rPr lang="cs-CZ" sz="1800" dirty="0">
                <a:effectLst/>
                <a:latin typeface="Helvetica" pitchFamily="2" charset="0"/>
              </a:rPr>
              <a:t>́ </a:t>
            </a:r>
            <a:r>
              <a:rPr lang="cs-CZ" sz="1800" dirty="0" err="1">
                <a:effectLst/>
                <a:latin typeface="Helvetica" pitchFamily="2" charset="0"/>
              </a:rPr>
              <a:t>aperiferni</a:t>
            </a:r>
            <a:r>
              <a:rPr lang="cs-CZ" sz="1800" dirty="0">
                <a:effectLst/>
                <a:latin typeface="Helvetica" pitchFamily="2" charset="0"/>
              </a:rPr>
              <a:t>́ </a:t>
            </a:r>
            <a:r>
              <a:rPr lang="cs-CZ" sz="1800" dirty="0" err="1">
                <a:effectLst/>
                <a:latin typeface="Helvetica" pitchFamily="2" charset="0"/>
              </a:rPr>
              <a:t>cyanózy</a:t>
            </a:r>
            <a:endParaRPr lang="cs-CZ" sz="1800" dirty="0">
              <a:effectLst/>
              <a:latin typeface="Helvetica" pitchFamily="2" charset="0"/>
            </a:endParaRPr>
          </a:p>
          <a:p>
            <a:r>
              <a:rPr lang="cs-CZ" sz="1800" dirty="0">
                <a:effectLst/>
                <a:latin typeface="Helvetica" pitchFamily="2" charset="0"/>
              </a:rPr>
              <a:t>Vyskytuje se u </a:t>
            </a:r>
            <a:r>
              <a:rPr lang="cs-CZ" sz="1800" dirty="0" err="1">
                <a:effectLst/>
                <a:latin typeface="Helvetica" pitchFamily="2" charset="0"/>
              </a:rPr>
              <a:t>levostranne</a:t>
            </a:r>
            <a:r>
              <a:rPr lang="cs-CZ" sz="1800" dirty="0">
                <a:effectLst/>
                <a:latin typeface="Helvetica" pitchFamily="2" charset="0"/>
              </a:rPr>
              <a:t>́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ní</a:t>
            </a:r>
            <a:r>
              <a:rPr lang="cs-CZ" sz="1800" dirty="0">
                <a:effectLst/>
                <a:latin typeface="Helvetica" pitchFamily="2" charset="0"/>
              </a:rPr>
              <a:t> slabosti</a:t>
            </a:r>
          </a:p>
          <a:p>
            <a:r>
              <a:rPr lang="cs-CZ" sz="1800" dirty="0" err="1">
                <a:effectLst/>
                <a:latin typeface="Helvetica" pitchFamily="2" charset="0"/>
              </a:rPr>
              <a:t>Podáváni</a:t>
            </a:r>
            <a:r>
              <a:rPr lang="cs-CZ" sz="1800" dirty="0">
                <a:effectLst/>
                <a:latin typeface="Helvetica" pitchFamily="2" charset="0"/>
              </a:rPr>
              <a:t>́ </a:t>
            </a:r>
            <a:r>
              <a:rPr lang="cs-CZ" sz="1800" dirty="0" err="1">
                <a:effectLst/>
                <a:latin typeface="Helvetica" pitchFamily="2" charset="0"/>
              </a:rPr>
              <a:t>kyslíku</a:t>
            </a:r>
            <a:r>
              <a:rPr lang="cs-CZ" sz="1800" dirty="0">
                <a:effectLst/>
                <a:latin typeface="Helvetica" pitchFamily="2" charset="0"/>
              </a:rPr>
              <a:t> maskou </a:t>
            </a:r>
            <a:r>
              <a:rPr lang="cs-CZ" sz="1800" dirty="0" err="1">
                <a:effectLst/>
                <a:latin typeface="Helvetica" pitchFamily="2" charset="0"/>
              </a:rPr>
              <a:t>zmírni</a:t>
            </a:r>
            <a:r>
              <a:rPr lang="cs-CZ" sz="1800" dirty="0">
                <a:effectLst/>
                <a:latin typeface="Helvetica" pitchFamily="2" charset="0"/>
              </a:rPr>
              <a:t>́ </a:t>
            </a:r>
            <a:r>
              <a:rPr lang="cs-CZ" sz="1800" dirty="0" err="1">
                <a:effectLst/>
                <a:latin typeface="Helvetica" pitchFamily="2" charset="0"/>
              </a:rPr>
              <a:t>cyanózu</a:t>
            </a:r>
            <a:r>
              <a:rPr lang="cs-CZ" sz="1800" dirty="0">
                <a:effectLst/>
                <a:latin typeface="Helvetica" pitchFamily="2" charset="0"/>
              </a:rPr>
              <a:t> </a:t>
            </a:r>
            <a:r>
              <a:rPr lang="cs-CZ" sz="1800" dirty="0" err="1">
                <a:effectLst/>
                <a:latin typeface="Helvetica" pitchFamily="2" charset="0"/>
              </a:rPr>
              <a:t>jiného</a:t>
            </a:r>
            <a:r>
              <a:rPr lang="cs-CZ" sz="1800" dirty="0">
                <a:effectLst/>
                <a:latin typeface="Helvetica" pitchFamily="2" charset="0"/>
              </a:rPr>
              <a:t> </a:t>
            </a:r>
            <a:r>
              <a:rPr lang="cs-CZ" sz="1800" dirty="0" err="1">
                <a:effectLst/>
                <a:latin typeface="Helvetica" pitchFamily="2" charset="0"/>
              </a:rPr>
              <a:t>nez</a:t>
            </a:r>
            <a:r>
              <a:rPr lang="cs-CZ" sz="1800" dirty="0">
                <a:effectLst/>
                <a:latin typeface="Helvetica" pitchFamily="2" charset="0"/>
              </a:rPr>
              <a:t>̌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ního</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ů</a:t>
            </a:r>
            <a:r>
              <a:rPr lang="cs-CZ" sz="1800" dirty="0" err="1">
                <a:effectLst/>
                <a:latin typeface="Helvetica" pitchFamily="2" charset="0"/>
              </a:rPr>
              <a:t>vodu</a:t>
            </a:r>
            <a:endParaRPr lang="cs-CZ" sz="1800" dirty="0">
              <a:effectLst/>
              <a:latin typeface="Helvetica" pitchFamily="2" charset="0"/>
            </a:endParaRPr>
          </a:p>
          <a:p>
            <a:pPr marL="0" indent="0">
              <a:buNone/>
            </a:pPr>
            <a:endParaRPr lang="cs-CZ" sz="1800" dirty="0">
              <a:effectLst/>
              <a:latin typeface="Helvetica" pitchFamily="2" charset="0"/>
            </a:endParaRPr>
          </a:p>
          <a:p>
            <a:pPr marL="0" indent="0">
              <a:buNone/>
            </a:pPr>
            <a:r>
              <a:rPr lang="cs-CZ" sz="1800" dirty="0">
                <a:effectLst/>
                <a:latin typeface="Helvetica" pitchFamily="2" charset="0"/>
              </a:rPr>
              <a:t>Hodnocení </a:t>
            </a:r>
            <a:r>
              <a:rPr lang="cs-CZ" sz="1800" dirty="0" err="1">
                <a:effectLst/>
                <a:latin typeface="Helvetica" pitchFamily="2" charset="0"/>
              </a:rPr>
              <a:t>cyanózy</a:t>
            </a:r>
            <a:r>
              <a:rPr lang="cs-CZ" sz="1800" dirty="0">
                <a:effectLst/>
                <a:latin typeface="Helvetica" pitchFamily="2" charset="0"/>
              </a:rPr>
              <a:t>: </a:t>
            </a:r>
            <a:r>
              <a:rPr lang="cs-CZ" sz="1800" dirty="0" err="1">
                <a:effectLst/>
                <a:latin typeface="Helvetica" pitchFamily="2" charset="0"/>
              </a:rPr>
              <a:t>nejlépe</a:t>
            </a:r>
            <a:r>
              <a:rPr lang="cs-CZ" sz="1800" dirty="0">
                <a:effectLst/>
                <a:latin typeface="Helvetica" pitchFamily="2" charset="0"/>
              </a:rPr>
              <a:t> podle barvy sliznic, rt</a:t>
            </a:r>
            <a:r>
              <a:rPr lang="cs-CZ" sz="1800" dirty="0">
                <a:effectLst/>
                <a:latin typeface="Arial" panose="020B0604020202020204" pitchFamily="34" charset="0"/>
              </a:rPr>
              <a:t>ů </a:t>
            </a:r>
            <a:r>
              <a:rPr lang="cs-CZ" sz="1800" dirty="0">
                <a:effectLst/>
                <a:latin typeface="Helvetica" pitchFamily="2" charset="0"/>
              </a:rPr>
              <a:t>a </a:t>
            </a:r>
            <a:r>
              <a:rPr lang="cs-CZ" sz="1800" dirty="0" err="1">
                <a:effectLst/>
                <a:latin typeface="Helvetica" pitchFamily="2" charset="0"/>
              </a:rPr>
              <a:t>tvá</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Cyanóza</a:t>
            </a:r>
            <a:r>
              <a:rPr lang="cs-CZ" sz="1800" dirty="0">
                <a:effectLst/>
                <a:latin typeface="Helvetica" pitchFamily="2" charset="0"/>
              </a:rPr>
              <a:t> kolem </a:t>
            </a:r>
            <a:r>
              <a:rPr lang="cs-CZ" sz="1800" dirty="0" err="1">
                <a:effectLst/>
                <a:latin typeface="Helvetica" pitchFamily="2" charset="0"/>
              </a:rPr>
              <a:t>úst</a:t>
            </a:r>
            <a:r>
              <a:rPr lang="cs-CZ" sz="1800" dirty="0">
                <a:effectLst/>
                <a:latin typeface="Helvetica" pitchFamily="2" charset="0"/>
              </a:rPr>
              <a:t> a na prstech rukou a nohou </a:t>
            </a:r>
            <a:r>
              <a:rPr lang="cs-CZ" sz="1800" dirty="0" err="1">
                <a:effectLst/>
                <a:latin typeface="Helvetica" pitchFamily="2" charset="0"/>
              </a:rPr>
              <a:t>m</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být</a:t>
            </a:r>
            <a:r>
              <a:rPr lang="cs-CZ" sz="1800" dirty="0">
                <a:effectLst/>
                <a:latin typeface="Helvetica" pitchFamily="2" charset="0"/>
              </a:rPr>
              <a:t> naopak projevem periferní vazokonstrikce, nikoliv </a:t>
            </a:r>
            <a:r>
              <a:rPr lang="cs-CZ" sz="1800" dirty="0" err="1">
                <a:effectLst/>
                <a:latin typeface="Helvetica" pitchFamily="2" charset="0"/>
              </a:rPr>
              <a:t>skute</a:t>
            </a:r>
            <a:r>
              <a:rPr lang="cs-CZ" sz="1800" dirty="0" err="1">
                <a:effectLst/>
                <a:latin typeface="Arial" panose="020B0604020202020204" pitchFamily="34" charset="0"/>
              </a:rPr>
              <a:t>č</a:t>
            </a:r>
            <a:r>
              <a:rPr lang="cs-CZ" sz="1800" dirty="0" err="1">
                <a:effectLst/>
                <a:latin typeface="Helvetica" pitchFamily="2" charset="0"/>
              </a:rPr>
              <a:t>ne</a:t>
            </a:r>
            <a:r>
              <a:rPr lang="cs-CZ" sz="1800" dirty="0">
                <a:effectLst/>
                <a:latin typeface="Helvetica" pitchFamily="2" charset="0"/>
              </a:rPr>
              <a:t>́ </a:t>
            </a:r>
            <a:r>
              <a:rPr lang="cs-CZ" sz="1800" dirty="0" err="1">
                <a:effectLst/>
                <a:latin typeface="Helvetica" pitchFamily="2" charset="0"/>
              </a:rPr>
              <a:t>hypoxémie</a:t>
            </a:r>
            <a:r>
              <a:rPr lang="cs-CZ" sz="1800" dirty="0">
                <a:effectLst/>
                <a:latin typeface="Helvetica" pitchFamily="2" charset="0"/>
              </a:rPr>
              <a:t>.</a:t>
            </a:r>
            <a:br>
              <a:rPr lang="cs-CZ" sz="1800" dirty="0">
                <a:effectLst/>
                <a:latin typeface="Helvetica" pitchFamily="2" charset="0"/>
              </a:rPr>
            </a:br>
            <a:endParaRPr lang="cs-CZ" dirty="0"/>
          </a:p>
        </p:txBody>
      </p:sp>
    </p:spTree>
    <p:extLst>
      <p:ext uri="{BB962C8B-B14F-4D97-AF65-F5344CB8AC3E}">
        <p14:creationId xmlns:p14="http://schemas.microsoft.com/office/powerpoint/2010/main" xmlns="" val="1155657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6B8B1670-B299-CFD2-BBBE-57E6FFF10F52}"/>
              </a:ext>
            </a:extLst>
          </p:cNvPr>
          <p:cNvSpPr>
            <a:spLocks noGrp="1"/>
          </p:cNvSpPr>
          <p:nvPr>
            <p:ph idx="1"/>
          </p:nvPr>
        </p:nvSpPr>
        <p:spPr>
          <a:xfrm>
            <a:off x="457200" y="620690"/>
            <a:ext cx="8229600" cy="5505481"/>
          </a:xfrm>
        </p:spPr>
        <p:txBody>
          <a:bodyPr>
            <a:normAutofit fontScale="85000" lnSpcReduction="10000"/>
          </a:bodyPr>
          <a:lstStyle/>
          <a:p>
            <a:r>
              <a:rPr lang="cs-CZ" sz="3200" dirty="0" err="1">
                <a:effectLst/>
                <a:latin typeface="Helvetica" pitchFamily="2" charset="0"/>
              </a:rPr>
              <a:t>Dušnost</a:t>
            </a:r>
            <a:endParaRPr lang="cs-CZ" dirty="0">
              <a:latin typeface="Helvetica" pitchFamily="2" charset="0"/>
            </a:endParaRPr>
          </a:p>
          <a:p>
            <a:r>
              <a:rPr lang="cs-CZ" dirty="0" err="1">
                <a:latin typeface="Helvetica" pitchFamily="2" charset="0"/>
              </a:rPr>
              <a:t>N</a:t>
            </a:r>
            <a:r>
              <a:rPr lang="cs-CZ" sz="3200" dirty="0" err="1">
                <a:effectLst/>
                <a:latin typeface="Helvetica" pitchFamily="2" charset="0"/>
              </a:rPr>
              <a:t>amáhave</a:t>
            </a:r>
            <a:r>
              <a:rPr lang="cs-CZ" sz="3200" dirty="0">
                <a:effectLst/>
                <a:latin typeface="Helvetica" pitchFamily="2" charset="0"/>
              </a:rPr>
              <a:t>́ </a:t>
            </a:r>
            <a:r>
              <a:rPr lang="cs-CZ" sz="3200" dirty="0" err="1">
                <a:effectLst/>
                <a:latin typeface="Helvetica" pitchFamily="2" charset="0"/>
              </a:rPr>
              <a:t>dýcháni</a:t>
            </a:r>
            <a:r>
              <a:rPr lang="cs-CZ" sz="3200" dirty="0">
                <a:effectLst/>
                <a:latin typeface="Helvetica" pitchFamily="2" charset="0"/>
              </a:rPr>
              <a:t>́ (</a:t>
            </a:r>
            <a:r>
              <a:rPr lang="cs-CZ" sz="3200" dirty="0" err="1">
                <a:effectLst/>
                <a:latin typeface="Helvetica" pitchFamily="2" charset="0"/>
              </a:rPr>
              <a:t>klidova</a:t>
            </a:r>
            <a:r>
              <a:rPr lang="cs-CZ" sz="3200" dirty="0">
                <a:effectLst/>
                <a:latin typeface="Helvetica" pitchFamily="2" charset="0"/>
              </a:rPr>
              <a:t>́ a </a:t>
            </a:r>
            <a:r>
              <a:rPr lang="cs-CZ" sz="3200" dirty="0" err="1">
                <a:effectLst/>
                <a:latin typeface="Helvetica" pitchFamily="2" charset="0"/>
              </a:rPr>
              <a:t>únavova</a:t>
            </a:r>
            <a:r>
              <a:rPr lang="cs-CZ" sz="3200" dirty="0">
                <a:effectLst/>
                <a:latin typeface="Helvetica" pitchFamily="2" charset="0"/>
              </a:rPr>
              <a:t>́)</a:t>
            </a:r>
          </a:p>
          <a:p>
            <a:r>
              <a:rPr lang="cs-CZ" dirty="0">
                <a:latin typeface="Helvetica" pitchFamily="2" charset="0"/>
              </a:rPr>
              <a:t>T</a:t>
            </a:r>
            <a:r>
              <a:rPr lang="cs-CZ" sz="3200" dirty="0">
                <a:effectLst/>
                <a:latin typeface="Helvetica" pitchFamily="2" charset="0"/>
              </a:rPr>
              <a:t>achykardie (nad 180/min)</a:t>
            </a:r>
          </a:p>
          <a:p>
            <a:r>
              <a:rPr lang="cs-CZ" dirty="0" err="1">
                <a:latin typeface="Helvetica" pitchFamily="2" charset="0"/>
              </a:rPr>
              <a:t>N</a:t>
            </a:r>
            <a:r>
              <a:rPr lang="cs-CZ" sz="3200" dirty="0" err="1">
                <a:effectLst/>
                <a:latin typeface="Helvetica" pitchFamily="2" charset="0"/>
              </a:rPr>
              <a:t>eprospívání</a:t>
            </a:r>
            <a:r>
              <a:rPr lang="cs-CZ" sz="3200" dirty="0">
                <a:effectLst/>
                <a:latin typeface="Helvetica" pitchFamily="2" charset="0"/>
              </a:rPr>
              <a:t> a </a:t>
            </a:r>
            <a:r>
              <a:rPr lang="cs-CZ" sz="3200" dirty="0" err="1">
                <a:effectLst/>
                <a:latin typeface="Helvetica" pitchFamily="2" charset="0"/>
              </a:rPr>
              <a:t>zaostávání</a:t>
            </a:r>
            <a:r>
              <a:rPr lang="cs-CZ" sz="3200" dirty="0">
                <a:effectLst/>
                <a:latin typeface="Helvetica" pitchFamily="2" charset="0"/>
              </a:rPr>
              <a:t> v </a:t>
            </a:r>
            <a:r>
              <a:rPr lang="cs-CZ" sz="3200" dirty="0" err="1">
                <a:effectLst/>
                <a:latin typeface="Helvetica" pitchFamily="2" charset="0"/>
              </a:rPr>
              <a:t>t</a:t>
            </a:r>
            <a:r>
              <a:rPr lang="cs-CZ" sz="3200" dirty="0" err="1">
                <a:effectLst/>
                <a:latin typeface="Arial" panose="020B0604020202020204" pitchFamily="34" charset="0"/>
              </a:rPr>
              <a:t>ě</a:t>
            </a:r>
            <a:r>
              <a:rPr lang="cs-CZ" sz="3200" dirty="0" err="1">
                <a:effectLst/>
                <a:latin typeface="Helvetica" pitchFamily="2" charset="0"/>
              </a:rPr>
              <a:t>lesném</a:t>
            </a:r>
            <a:r>
              <a:rPr lang="cs-CZ" sz="3200" dirty="0">
                <a:effectLst/>
                <a:latin typeface="Helvetica" pitchFamily="2" charset="0"/>
              </a:rPr>
              <a:t> </a:t>
            </a:r>
            <a:r>
              <a:rPr lang="cs-CZ" sz="3200" dirty="0" err="1">
                <a:effectLst/>
                <a:latin typeface="Helvetica" pitchFamily="2" charset="0"/>
              </a:rPr>
              <a:t>vývoji</a:t>
            </a:r>
            <a:r>
              <a:rPr lang="cs-CZ" sz="3200" dirty="0">
                <a:effectLst/>
                <a:latin typeface="Helvetica" pitchFamily="2" charset="0"/>
              </a:rPr>
              <a:t> (</a:t>
            </a:r>
            <a:r>
              <a:rPr lang="cs-CZ" sz="3200" dirty="0" err="1">
                <a:effectLst/>
                <a:latin typeface="Helvetica" pitchFamily="2" charset="0"/>
              </a:rPr>
              <a:t>zvýšeny</a:t>
            </a:r>
            <a:r>
              <a:rPr lang="cs-CZ" sz="3200" dirty="0">
                <a:effectLst/>
                <a:latin typeface="Helvetica" pitchFamily="2" charset="0"/>
              </a:rPr>
              <a:t>́ sklon k </a:t>
            </a:r>
            <a:r>
              <a:rPr lang="cs-CZ" sz="3200" dirty="0" err="1">
                <a:effectLst/>
                <a:latin typeface="Helvetica" pitchFamily="2" charset="0"/>
              </a:rPr>
              <a:t>infekcím</a:t>
            </a:r>
            <a:r>
              <a:rPr lang="cs-CZ" sz="3200" dirty="0">
                <a:effectLst/>
                <a:latin typeface="Helvetica" pitchFamily="2" charset="0"/>
              </a:rPr>
              <a:t> </a:t>
            </a:r>
            <a:r>
              <a:rPr lang="cs-CZ" sz="3200" dirty="0" err="1">
                <a:effectLst/>
                <a:latin typeface="Helvetica" pitchFamily="2" charset="0"/>
              </a:rPr>
              <a:t>dýchacích</a:t>
            </a:r>
            <a:r>
              <a:rPr lang="cs-CZ" sz="3200" dirty="0">
                <a:effectLst/>
                <a:latin typeface="Helvetica" pitchFamily="2" charset="0"/>
              </a:rPr>
              <a:t> cest)</a:t>
            </a:r>
          </a:p>
          <a:p>
            <a:r>
              <a:rPr lang="cs-CZ" sz="3200" dirty="0">
                <a:effectLst/>
                <a:latin typeface="Helvetica" pitchFamily="2" charset="0"/>
              </a:rPr>
              <a:t>Únava</a:t>
            </a:r>
            <a:endParaRPr lang="cs-CZ" dirty="0">
              <a:latin typeface="Helvetica" pitchFamily="2" charset="0"/>
            </a:endParaRPr>
          </a:p>
          <a:p>
            <a:r>
              <a:rPr lang="cs-CZ" sz="3200" dirty="0">
                <a:effectLst/>
                <a:latin typeface="Helvetica" pitchFamily="2" charset="0"/>
              </a:rPr>
              <a:t>Otoky (</a:t>
            </a:r>
            <a:r>
              <a:rPr lang="cs-CZ" sz="3200" dirty="0" err="1">
                <a:effectLst/>
                <a:latin typeface="Helvetica" pitchFamily="2" charset="0"/>
              </a:rPr>
              <a:t>dolních</a:t>
            </a:r>
            <a:r>
              <a:rPr lang="cs-CZ" sz="3200" dirty="0">
                <a:effectLst/>
                <a:latin typeface="Helvetica" pitchFamily="2" charset="0"/>
              </a:rPr>
              <a:t> </a:t>
            </a:r>
            <a:r>
              <a:rPr lang="cs-CZ" sz="3200" dirty="0" err="1">
                <a:effectLst/>
                <a:latin typeface="Helvetica" pitchFamily="2" charset="0"/>
              </a:rPr>
              <a:t>kon</a:t>
            </a:r>
            <a:r>
              <a:rPr lang="cs-CZ" sz="3200" dirty="0" err="1">
                <a:effectLst/>
                <a:latin typeface="Arial" panose="020B0604020202020204" pitchFamily="34" charset="0"/>
              </a:rPr>
              <a:t>č</a:t>
            </a:r>
            <a:r>
              <a:rPr lang="cs-CZ" sz="3200" dirty="0" err="1">
                <a:effectLst/>
                <a:latin typeface="Helvetica" pitchFamily="2" charset="0"/>
              </a:rPr>
              <a:t>etin</a:t>
            </a:r>
            <a:r>
              <a:rPr lang="cs-CZ" sz="3200" dirty="0">
                <a:effectLst/>
                <a:latin typeface="Helvetica" pitchFamily="2" charset="0"/>
              </a:rPr>
              <a:t>, bederní krajina, </a:t>
            </a:r>
            <a:r>
              <a:rPr lang="cs-CZ" sz="3200" dirty="0" err="1">
                <a:effectLst/>
                <a:latin typeface="Helvetica" pitchFamily="2" charset="0"/>
              </a:rPr>
              <a:t>plíce</a:t>
            </a:r>
            <a:r>
              <a:rPr lang="cs-CZ" sz="3200" dirty="0">
                <a:effectLst/>
                <a:latin typeface="Helvetica" pitchFamily="2" charset="0"/>
              </a:rPr>
              <a:t>)</a:t>
            </a:r>
          </a:p>
          <a:p>
            <a:r>
              <a:rPr lang="cs-CZ" dirty="0">
                <a:latin typeface="Helvetica" pitchFamily="2" charset="0"/>
              </a:rPr>
              <a:t>H</a:t>
            </a:r>
            <a:r>
              <a:rPr lang="cs-CZ" sz="3200" dirty="0">
                <a:effectLst/>
                <a:latin typeface="Helvetica" pitchFamily="2" charset="0"/>
              </a:rPr>
              <a:t>epatomegalie (srdce </a:t>
            </a:r>
            <a:r>
              <a:rPr lang="cs-CZ" sz="3200" dirty="0" err="1">
                <a:effectLst/>
                <a:latin typeface="Helvetica" pitchFamily="2" charset="0"/>
              </a:rPr>
              <a:t>nedokáže</a:t>
            </a:r>
            <a:r>
              <a:rPr lang="cs-CZ" sz="3200" dirty="0">
                <a:effectLst/>
                <a:latin typeface="Helvetica" pitchFamily="2" charset="0"/>
              </a:rPr>
              <a:t> krev </a:t>
            </a:r>
            <a:r>
              <a:rPr lang="cs-CZ" sz="3200" dirty="0" err="1">
                <a:effectLst/>
                <a:latin typeface="Helvetica" pitchFamily="2" charset="0"/>
              </a:rPr>
              <a:t>p</a:t>
            </a:r>
            <a:r>
              <a:rPr lang="cs-CZ" sz="3200" dirty="0" err="1">
                <a:effectLst/>
                <a:latin typeface="Arial" panose="020B0604020202020204" pitchFamily="34" charset="0"/>
              </a:rPr>
              <a:t>ř</a:t>
            </a:r>
            <a:r>
              <a:rPr lang="cs-CZ" sz="3200" dirty="0" err="1">
                <a:effectLst/>
                <a:latin typeface="Helvetica" pitchFamily="2" charset="0"/>
              </a:rPr>
              <a:t>epumpovat</a:t>
            </a:r>
            <a:r>
              <a:rPr lang="cs-CZ" sz="3200" dirty="0">
                <a:effectLst/>
                <a:latin typeface="Helvetica" pitchFamily="2" charset="0"/>
              </a:rPr>
              <a:t> a ta se hromadí v </a:t>
            </a:r>
            <a:r>
              <a:rPr lang="cs-CZ" sz="3200" dirty="0" err="1">
                <a:effectLst/>
                <a:latin typeface="Helvetica" pitchFamily="2" charset="0"/>
              </a:rPr>
              <a:t>játrech</a:t>
            </a:r>
            <a:r>
              <a:rPr lang="cs-CZ" sz="3200" dirty="0">
                <a:effectLst/>
                <a:latin typeface="Helvetica" pitchFamily="2" charset="0"/>
              </a:rPr>
              <a:t>)</a:t>
            </a:r>
          </a:p>
          <a:p>
            <a:r>
              <a:rPr lang="cs-CZ" dirty="0" err="1">
                <a:latin typeface="Helvetica" pitchFamily="2" charset="0"/>
              </a:rPr>
              <a:t>Z</a:t>
            </a:r>
            <a:r>
              <a:rPr lang="cs-CZ" sz="3200" dirty="0" err="1">
                <a:effectLst/>
                <a:latin typeface="Helvetica" pitchFamily="2" charset="0"/>
              </a:rPr>
              <a:t>výšena</a:t>
            </a:r>
            <a:r>
              <a:rPr lang="cs-CZ" sz="3200" dirty="0">
                <a:effectLst/>
                <a:latin typeface="Helvetica" pitchFamily="2" charset="0"/>
              </a:rPr>
              <a:t>́ </a:t>
            </a:r>
            <a:r>
              <a:rPr lang="cs-CZ" sz="3200" dirty="0" err="1">
                <a:effectLst/>
                <a:latin typeface="Helvetica" pitchFamily="2" charset="0"/>
              </a:rPr>
              <a:t>nápl</a:t>
            </a:r>
            <a:r>
              <a:rPr lang="cs-CZ" sz="3200" dirty="0" err="1">
                <a:effectLst/>
                <a:latin typeface="Arial" panose="020B0604020202020204" pitchFamily="34" charset="0"/>
              </a:rPr>
              <a:t>n</a:t>
            </a:r>
            <a:r>
              <a:rPr lang="cs-CZ" sz="3200" dirty="0">
                <a:effectLst/>
                <a:latin typeface="Arial" panose="020B0604020202020204" pitchFamily="34" charset="0"/>
              </a:rPr>
              <a:t>̌ </a:t>
            </a:r>
            <a:r>
              <a:rPr lang="cs-CZ" sz="3200" dirty="0" err="1">
                <a:effectLst/>
                <a:latin typeface="Helvetica" pitchFamily="2" charset="0"/>
              </a:rPr>
              <a:t>kr</a:t>
            </a:r>
            <a:r>
              <a:rPr lang="cs-CZ" sz="3200" dirty="0" err="1">
                <a:effectLst/>
                <a:latin typeface="Arial" panose="020B0604020202020204" pitchFamily="34" charset="0"/>
              </a:rPr>
              <a:t>č</a:t>
            </a:r>
            <a:r>
              <a:rPr lang="cs-CZ" sz="3200" dirty="0" err="1">
                <a:effectLst/>
                <a:latin typeface="Helvetica" pitchFamily="2" charset="0"/>
              </a:rPr>
              <a:t>ních</a:t>
            </a:r>
            <a:r>
              <a:rPr lang="cs-CZ" sz="3200" dirty="0">
                <a:effectLst/>
                <a:latin typeface="Helvetica" pitchFamily="2" charset="0"/>
              </a:rPr>
              <a:t> </a:t>
            </a:r>
            <a:r>
              <a:rPr lang="cs-CZ" sz="3200" dirty="0" err="1">
                <a:effectLst/>
                <a:latin typeface="Helvetica" pitchFamily="2" charset="0"/>
              </a:rPr>
              <a:t>žil</a:t>
            </a:r>
            <a:endParaRPr lang="cs-CZ" dirty="0">
              <a:latin typeface="Helvetica" pitchFamily="2" charset="0"/>
            </a:endParaRPr>
          </a:p>
          <a:p>
            <a:r>
              <a:rPr lang="cs-CZ" sz="3200" dirty="0" err="1">
                <a:effectLst/>
                <a:latin typeface="Helvetica" pitchFamily="2" charset="0"/>
              </a:rPr>
              <a:t>Dysrytmie</a:t>
            </a:r>
            <a:endParaRPr lang="cs-CZ" dirty="0">
              <a:latin typeface="Helvetica" pitchFamily="2" charset="0"/>
            </a:endParaRPr>
          </a:p>
          <a:p>
            <a:r>
              <a:rPr lang="cs-CZ" dirty="0" err="1">
                <a:latin typeface="Helvetica" pitchFamily="2" charset="0"/>
              </a:rPr>
              <a:t>Z</a:t>
            </a:r>
            <a:r>
              <a:rPr lang="cs-CZ" sz="3200" dirty="0" err="1">
                <a:effectLst/>
                <a:latin typeface="Helvetica" pitchFamily="2" charset="0"/>
              </a:rPr>
              <a:t>v</a:t>
            </a:r>
            <a:r>
              <a:rPr lang="cs-CZ" sz="3200" dirty="0" err="1">
                <a:effectLst/>
                <a:latin typeface="Arial" panose="020B0604020202020204" pitchFamily="34" charset="0"/>
              </a:rPr>
              <a:t>ě</a:t>
            </a:r>
            <a:r>
              <a:rPr lang="cs-CZ" sz="3200" dirty="0" err="1">
                <a:effectLst/>
                <a:latin typeface="Helvetica" pitchFamily="2" charset="0"/>
              </a:rPr>
              <a:t>tšení</a:t>
            </a:r>
            <a:r>
              <a:rPr lang="cs-CZ" sz="3200" dirty="0">
                <a:effectLst/>
                <a:latin typeface="Helvetica" pitchFamily="2" charset="0"/>
              </a:rPr>
              <a:t> srdce (</a:t>
            </a:r>
            <a:r>
              <a:rPr lang="cs-CZ" sz="3200" dirty="0" err="1">
                <a:effectLst/>
                <a:latin typeface="Helvetica" pitchFamily="2" charset="0"/>
              </a:rPr>
              <a:t>viditelne</a:t>
            </a:r>
            <a:r>
              <a:rPr lang="cs-CZ" sz="3200" dirty="0">
                <a:effectLst/>
                <a:latin typeface="Helvetica" pitchFamily="2" charset="0"/>
              </a:rPr>
              <a:t>́ vyklenutí </a:t>
            </a:r>
            <a:r>
              <a:rPr lang="cs-CZ" sz="3200" dirty="0" err="1">
                <a:effectLst/>
                <a:latin typeface="Helvetica" pitchFamily="2" charset="0"/>
              </a:rPr>
              <a:t>hrudníku</a:t>
            </a:r>
            <a:r>
              <a:rPr lang="cs-CZ" sz="3200" dirty="0">
                <a:effectLst/>
                <a:latin typeface="Helvetica" pitchFamily="2" charset="0"/>
              </a:rPr>
              <a:t>)</a:t>
            </a:r>
            <a:endParaRPr lang="cs-CZ" dirty="0"/>
          </a:p>
          <a:p>
            <a:endParaRPr lang="cs-CZ" dirty="0"/>
          </a:p>
        </p:txBody>
      </p:sp>
    </p:spTree>
    <p:extLst>
      <p:ext uri="{BB962C8B-B14F-4D97-AF65-F5344CB8AC3E}">
        <p14:creationId xmlns:p14="http://schemas.microsoft.com/office/powerpoint/2010/main" xmlns="" val="3437042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089BF45-9BD5-7191-01B8-2B7F3C04861A}"/>
              </a:ext>
            </a:extLst>
          </p:cNvPr>
          <p:cNvSpPr>
            <a:spLocks noGrp="1"/>
          </p:cNvSpPr>
          <p:nvPr>
            <p:ph type="title"/>
          </p:nvPr>
        </p:nvSpPr>
        <p:spPr/>
        <p:txBody>
          <a:bodyPr>
            <a:normAutofit fontScale="90000"/>
          </a:bodyPr>
          <a:lstStyle/>
          <a:p>
            <a:r>
              <a:rPr lang="cs-CZ" sz="2400" b="1" dirty="0">
                <a:latin typeface="+mn-lt"/>
              </a:rPr>
              <a:t>Vrozené srdeční vady bez cyanózy</a:t>
            </a:r>
            <a:br>
              <a:rPr lang="cs-CZ" sz="2400" b="1" dirty="0">
                <a:latin typeface="+mn-lt"/>
              </a:rPr>
            </a:br>
            <a:r>
              <a:rPr lang="cs-CZ" sz="2400" dirty="0" err="1">
                <a:latin typeface="+mn-lt"/>
              </a:rPr>
              <a:t>Levopravy</a:t>
            </a:r>
            <a:r>
              <a:rPr lang="cs-CZ" sz="2400" dirty="0">
                <a:latin typeface="+mn-lt"/>
              </a:rPr>
              <a:t>́ zkrat, krev proudí z </a:t>
            </a:r>
            <a:r>
              <a:rPr lang="cs-CZ" sz="2400" dirty="0" err="1">
                <a:latin typeface="+mn-lt"/>
              </a:rPr>
              <a:t>místa</a:t>
            </a:r>
            <a:r>
              <a:rPr lang="cs-CZ" sz="2400" dirty="0">
                <a:latin typeface="+mn-lt"/>
              </a:rPr>
              <a:t> </a:t>
            </a:r>
            <a:r>
              <a:rPr lang="cs-CZ" sz="2400" dirty="0" err="1">
                <a:latin typeface="+mn-lt"/>
              </a:rPr>
              <a:t>vyššího</a:t>
            </a:r>
            <a:r>
              <a:rPr lang="cs-CZ" sz="2400" dirty="0">
                <a:latin typeface="+mn-lt"/>
              </a:rPr>
              <a:t> tlaku do </a:t>
            </a:r>
            <a:r>
              <a:rPr lang="cs-CZ" sz="2400" dirty="0" err="1">
                <a:latin typeface="+mn-lt"/>
              </a:rPr>
              <a:t>místa</a:t>
            </a:r>
            <a:r>
              <a:rPr lang="cs-CZ" sz="2400" dirty="0">
                <a:latin typeface="+mn-lt"/>
              </a:rPr>
              <a:t> </a:t>
            </a:r>
            <a:r>
              <a:rPr lang="cs-CZ" sz="2400" dirty="0" err="1">
                <a:latin typeface="+mn-lt"/>
              </a:rPr>
              <a:t>nižšího</a:t>
            </a:r>
            <a:r>
              <a:rPr lang="cs-CZ" sz="2400" dirty="0">
                <a:latin typeface="+mn-lt"/>
              </a:rPr>
              <a:t> tlaku </a:t>
            </a:r>
            <a:endParaRPr lang="cs-CZ" sz="2400" dirty="0"/>
          </a:p>
        </p:txBody>
      </p:sp>
      <p:sp>
        <p:nvSpPr>
          <p:cNvPr id="3" name="Zástupný obsah 2">
            <a:extLst>
              <a:ext uri="{FF2B5EF4-FFF2-40B4-BE49-F238E27FC236}">
                <a16:creationId xmlns:a16="http://schemas.microsoft.com/office/drawing/2014/main" xmlns="" id="{C43E68DC-3B0E-D151-0742-F26623AD7EC5}"/>
              </a:ext>
            </a:extLst>
          </p:cNvPr>
          <p:cNvSpPr>
            <a:spLocks noGrp="1"/>
          </p:cNvSpPr>
          <p:nvPr>
            <p:ph idx="1"/>
          </p:nvPr>
        </p:nvSpPr>
        <p:spPr/>
        <p:txBody>
          <a:bodyPr/>
          <a:lstStyle/>
          <a:p>
            <a:pPr marL="0" indent="0">
              <a:buNone/>
            </a:pPr>
            <a:r>
              <a:rPr lang="cs-CZ" sz="1800" b="1" dirty="0">
                <a:effectLst/>
                <a:latin typeface="Helvetica" pitchFamily="2" charset="0"/>
              </a:rPr>
              <a:t>Defekt </a:t>
            </a:r>
            <a:r>
              <a:rPr lang="cs-CZ" sz="1800" b="1" dirty="0" err="1">
                <a:effectLst/>
                <a:latin typeface="Helvetica" pitchFamily="2" charset="0"/>
              </a:rPr>
              <a:t>sí</a:t>
            </a:r>
            <a:r>
              <a:rPr lang="cs-CZ" sz="1800" b="1" dirty="0" err="1">
                <a:effectLst/>
                <a:latin typeface="Arial" panose="020B0604020202020204" pitchFamily="34" charset="0"/>
              </a:rPr>
              <a:t>ň</a:t>
            </a:r>
            <a:r>
              <a:rPr lang="cs-CZ" sz="1800" b="1" dirty="0" err="1">
                <a:effectLst/>
                <a:latin typeface="Helvetica" pitchFamily="2" charset="0"/>
              </a:rPr>
              <a:t>ového</a:t>
            </a:r>
            <a:r>
              <a:rPr lang="cs-CZ" sz="1800" b="1" dirty="0">
                <a:effectLst/>
                <a:latin typeface="Helvetica" pitchFamily="2" charset="0"/>
              </a:rPr>
              <a:t> septa </a:t>
            </a:r>
            <a:r>
              <a:rPr lang="cs-CZ" sz="1800" dirty="0">
                <a:effectLst/>
                <a:latin typeface="Helvetica" pitchFamily="2" charset="0"/>
              </a:rPr>
              <a:t>– </a:t>
            </a:r>
            <a:r>
              <a:rPr lang="cs-CZ" sz="1800" dirty="0" err="1">
                <a:effectLst/>
                <a:latin typeface="Helvetica" pitchFamily="2" charset="0"/>
              </a:rPr>
              <a:t>umož</a:t>
            </a:r>
            <a:r>
              <a:rPr lang="cs-CZ" sz="1800" dirty="0" err="1">
                <a:effectLst/>
                <a:latin typeface="Arial" panose="020B0604020202020204" pitchFamily="34" charset="0"/>
              </a:rPr>
              <a:t>ň</a:t>
            </a:r>
            <a:r>
              <a:rPr lang="cs-CZ" sz="1800" dirty="0" err="1">
                <a:effectLst/>
                <a:latin typeface="Helvetica" pitchFamily="2" charset="0"/>
              </a:rPr>
              <a:t>uje</a:t>
            </a:r>
            <a:r>
              <a:rPr lang="cs-CZ" sz="1800" dirty="0">
                <a:effectLst/>
                <a:latin typeface="Helvetica" pitchFamily="2" charset="0"/>
              </a:rPr>
              <a:t> zkrat </a:t>
            </a:r>
            <a:r>
              <a:rPr lang="cs-CZ" sz="1800" dirty="0" err="1">
                <a:effectLst/>
                <a:latin typeface="Helvetica" pitchFamily="2" charset="0"/>
              </a:rPr>
              <a:t>okysli</a:t>
            </a:r>
            <a:r>
              <a:rPr lang="cs-CZ" sz="1800" dirty="0" err="1">
                <a:effectLst/>
                <a:latin typeface="Arial" panose="020B0604020202020204" pitchFamily="34" charset="0"/>
              </a:rPr>
              <a:t>č</a:t>
            </a:r>
            <a:r>
              <a:rPr lang="cs-CZ" sz="1800" dirty="0" err="1">
                <a:effectLst/>
                <a:latin typeface="Helvetica" pitchFamily="2" charset="0"/>
              </a:rPr>
              <a:t>ene</a:t>
            </a:r>
            <a:r>
              <a:rPr lang="cs-CZ" sz="1800" dirty="0">
                <a:effectLst/>
                <a:latin typeface="Helvetica" pitchFamily="2" charset="0"/>
              </a:rPr>
              <a:t>́ krve z </a:t>
            </a:r>
            <a:r>
              <a:rPr lang="cs-CZ" sz="1800" dirty="0" err="1">
                <a:effectLst/>
                <a:latin typeface="Helvetica" pitchFamily="2" charset="0"/>
              </a:rPr>
              <a:t>leve</a:t>
            </a:r>
            <a:r>
              <a:rPr lang="cs-CZ" sz="1800" dirty="0">
                <a:effectLst/>
                <a:latin typeface="Helvetica" pitchFamily="2" charset="0"/>
              </a:rPr>
              <a:t>́ </a:t>
            </a:r>
            <a:r>
              <a:rPr lang="cs-CZ" sz="1800" dirty="0" err="1">
                <a:effectLst/>
                <a:latin typeface="Helvetica" pitchFamily="2" charset="0"/>
              </a:rPr>
              <a:t>sín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do </a:t>
            </a:r>
            <a:r>
              <a:rPr lang="cs-CZ" sz="1800" dirty="0" err="1">
                <a:effectLst/>
                <a:latin typeface="Helvetica" pitchFamily="2" charset="0"/>
              </a:rPr>
              <a:t>sín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err="1">
                <a:effectLst/>
                <a:latin typeface="Helvetica" pitchFamily="2" charset="0"/>
              </a:rPr>
              <a:t>prave</a:t>
            </a:r>
            <a:r>
              <a:rPr lang="cs-CZ" sz="1800" dirty="0">
                <a:effectLst/>
                <a:latin typeface="Helvetica" pitchFamily="2" charset="0"/>
              </a:rPr>
              <a:t>́ a znovu </a:t>
            </a:r>
            <a:r>
              <a:rPr lang="cs-CZ" sz="1800" dirty="0" err="1">
                <a:effectLst/>
                <a:latin typeface="Helvetica" pitchFamily="2" charset="0"/>
              </a:rPr>
              <a:t>neefektivn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do </a:t>
            </a:r>
            <a:r>
              <a:rPr lang="cs-CZ" sz="1800" dirty="0" err="1">
                <a:effectLst/>
                <a:latin typeface="Helvetica" pitchFamily="2" charset="0"/>
              </a:rPr>
              <a:t>plicního</a:t>
            </a:r>
            <a:r>
              <a:rPr lang="cs-CZ" sz="1800" dirty="0">
                <a:effectLst/>
                <a:latin typeface="Helvetica" pitchFamily="2" charset="0"/>
              </a:rPr>
              <a:t> </a:t>
            </a:r>
            <a:r>
              <a:rPr lang="cs-CZ" sz="1800" dirty="0" err="1">
                <a:effectLst/>
                <a:latin typeface="Arial" panose="020B0604020202020204" pitchFamily="34" charset="0"/>
              </a:rPr>
              <a:t>ř</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išt</a:t>
            </a:r>
            <a:r>
              <a:rPr lang="cs-CZ" sz="1800" dirty="0" err="1">
                <a:effectLst/>
                <a:latin typeface="Arial" panose="020B0604020202020204" pitchFamily="34" charset="0"/>
              </a:rPr>
              <a:t>e</a:t>
            </a:r>
            <a:r>
              <a:rPr lang="cs-CZ" sz="1800" dirty="0">
                <a:effectLst/>
                <a:latin typeface="Arial" panose="020B0604020202020204" pitchFamily="34" charset="0"/>
              </a:rPr>
              <a:t>̌</a:t>
            </a:r>
            <a:endParaRPr lang="cs-CZ" sz="1800" dirty="0">
              <a:latin typeface="Helvetica" pitchFamily="2" charset="0"/>
            </a:endParaRPr>
          </a:p>
          <a:p>
            <a:pPr marL="0" indent="0">
              <a:buNone/>
            </a:pPr>
            <a:r>
              <a:rPr lang="cs-CZ" sz="1800" dirty="0">
                <a:effectLst/>
                <a:latin typeface="Helvetica" pitchFamily="2" charset="0"/>
              </a:rPr>
              <a:t>Malé defekty se projevují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ním</a:t>
            </a:r>
            <a:r>
              <a:rPr lang="cs-CZ" sz="1800" dirty="0">
                <a:effectLst/>
                <a:latin typeface="Helvetica" pitchFamily="2" charset="0"/>
              </a:rPr>
              <a:t> </a:t>
            </a:r>
            <a:r>
              <a:rPr lang="cs-CZ" sz="1800" dirty="0" err="1">
                <a:effectLst/>
                <a:latin typeface="Helvetica" pitchFamily="2" charset="0"/>
              </a:rPr>
              <a:t>šelestem</a:t>
            </a:r>
            <a:endParaRPr lang="cs-CZ" sz="1800" dirty="0">
              <a:latin typeface="Helvetica" pitchFamily="2" charset="0"/>
            </a:endParaRPr>
          </a:p>
          <a:p>
            <a:pPr marL="0" indent="0">
              <a:buNone/>
            </a:pPr>
            <a:r>
              <a:rPr lang="cs-CZ" sz="1800" dirty="0" err="1">
                <a:effectLst/>
                <a:latin typeface="Helvetica" pitchFamily="2" charset="0"/>
              </a:rPr>
              <a:t>Významn</a:t>
            </a:r>
            <a:r>
              <a:rPr lang="cs-CZ" sz="1800" dirty="0" err="1">
                <a:effectLst/>
                <a:latin typeface="Arial" panose="020B0604020202020204" pitchFamily="34" charset="0"/>
              </a:rPr>
              <a:t>ě</a:t>
            </a:r>
            <a:r>
              <a:rPr lang="cs-CZ" sz="1800" dirty="0" err="1">
                <a:effectLst/>
                <a:latin typeface="Helvetica" pitchFamily="2" charset="0"/>
              </a:rPr>
              <a:t>jši</a:t>
            </a:r>
            <a:r>
              <a:rPr lang="cs-CZ" sz="1800" dirty="0">
                <a:effectLst/>
                <a:latin typeface="Helvetica" pitchFamily="2" charset="0"/>
              </a:rPr>
              <a:t>́ defekt </a:t>
            </a:r>
            <a:r>
              <a:rPr lang="cs-CZ" sz="1800" dirty="0" err="1">
                <a:effectLst/>
                <a:latin typeface="Helvetica" pitchFamily="2" charset="0"/>
              </a:rPr>
              <a:t>m</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vést</a:t>
            </a:r>
            <a:r>
              <a:rPr lang="cs-CZ" sz="1800" dirty="0">
                <a:effectLst/>
                <a:latin typeface="Helvetica" pitchFamily="2" charset="0"/>
              </a:rPr>
              <a:t> k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nímu</a:t>
            </a:r>
            <a:r>
              <a:rPr lang="cs-CZ" sz="1800" dirty="0">
                <a:effectLst/>
                <a:latin typeface="Helvetica" pitchFamily="2" charset="0"/>
              </a:rPr>
              <a:t> </a:t>
            </a:r>
            <a:r>
              <a:rPr lang="cs-CZ" sz="1800" dirty="0" err="1">
                <a:effectLst/>
                <a:latin typeface="Helvetica" pitchFamily="2" charset="0"/>
              </a:rPr>
              <a:t>selháni</a:t>
            </a:r>
            <a:r>
              <a:rPr lang="cs-CZ" sz="1800" dirty="0">
                <a:effectLst/>
                <a:latin typeface="Helvetica" pitchFamily="2" charset="0"/>
              </a:rPr>
              <a:t>́. </a:t>
            </a:r>
            <a:r>
              <a:rPr lang="cs-CZ" sz="1800" dirty="0" err="1">
                <a:effectLst/>
                <a:latin typeface="Helvetica" pitchFamily="2" charset="0"/>
              </a:rPr>
              <a:t>Známky</a:t>
            </a:r>
            <a:r>
              <a:rPr lang="cs-CZ" sz="1800" dirty="0">
                <a:effectLst/>
                <a:latin typeface="Helvetica" pitchFamily="2" charset="0"/>
              </a:rPr>
              <a:t>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ního</a:t>
            </a:r>
            <a:r>
              <a:rPr lang="cs-CZ" sz="1800" dirty="0">
                <a:effectLst/>
                <a:latin typeface="Helvetica" pitchFamily="2" charset="0"/>
              </a:rPr>
              <a:t> </a:t>
            </a:r>
            <a:r>
              <a:rPr lang="cs-CZ" sz="1800" dirty="0" err="1">
                <a:effectLst/>
                <a:latin typeface="Helvetica" pitchFamily="2" charset="0"/>
              </a:rPr>
              <a:t>selhávání</a:t>
            </a:r>
            <a:r>
              <a:rPr lang="cs-CZ" sz="1800" dirty="0">
                <a:effectLst/>
                <a:latin typeface="Helvetica" pitchFamily="2" charset="0"/>
              </a:rPr>
              <a:t> u </a:t>
            </a:r>
            <a:r>
              <a:rPr lang="cs-CZ" sz="1800" dirty="0" err="1">
                <a:effectLst/>
                <a:latin typeface="Helvetica" pitchFamily="2" charset="0"/>
              </a:rPr>
              <a:t>malých</a:t>
            </a:r>
            <a:r>
              <a:rPr lang="cs-CZ" sz="1800" dirty="0">
                <a:effectLst/>
                <a:latin typeface="Helvetica" pitchFamily="2" charset="0"/>
              </a:rPr>
              <a:t> </a:t>
            </a:r>
            <a:r>
              <a:rPr lang="cs-CZ" sz="1800" dirty="0" err="1">
                <a:effectLst/>
                <a:latin typeface="Helvetica" pitchFamily="2" charset="0"/>
              </a:rPr>
              <a:t>kojenc</a:t>
            </a:r>
            <a:r>
              <a:rPr lang="cs-CZ" sz="1800" dirty="0" err="1">
                <a:effectLst/>
                <a:latin typeface="Arial" panose="020B0604020202020204" pitchFamily="34" charset="0"/>
              </a:rPr>
              <a:t>u</a:t>
            </a:r>
            <a:r>
              <a:rPr lang="cs-CZ" sz="1800" dirty="0">
                <a:effectLst/>
                <a:latin typeface="Arial" panose="020B0604020202020204" pitchFamily="34" charset="0"/>
              </a:rPr>
              <a:t>̊ </a:t>
            </a:r>
            <a:r>
              <a:rPr lang="cs-CZ" sz="1800" dirty="0">
                <a:effectLst/>
                <a:latin typeface="Helvetica" pitchFamily="2" charset="0"/>
              </a:rPr>
              <a:t>zahrnují pocení, </a:t>
            </a:r>
            <a:r>
              <a:rPr lang="cs-CZ" sz="1800" dirty="0" err="1">
                <a:effectLst/>
                <a:latin typeface="Helvetica" pitchFamily="2" charset="0"/>
              </a:rPr>
              <a:t>zrychlene</a:t>
            </a:r>
            <a:r>
              <a:rPr lang="cs-CZ" sz="1800" dirty="0">
                <a:effectLst/>
                <a:latin typeface="Helvetica" pitchFamily="2" charset="0"/>
              </a:rPr>
              <a:t>́ </a:t>
            </a:r>
            <a:r>
              <a:rPr lang="cs-CZ" sz="1800" dirty="0" err="1">
                <a:effectLst/>
                <a:latin typeface="Helvetica" pitchFamily="2" charset="0"/>
              </a:rPr>
              <a:t>dýcháni</a:t>
            </a:r>
            <a:r>
              <a:rPr lang="cs-CZ" sz="1800" dirty="0">
                <a:effectLst/>
                <a:latin typeface="Helvetica" pitchFamily="2" charset="0"/>
              </a:rPr>
              <a:t>́, </a:t>
            </a:r>
            <a:r>
              <a:rPr lang="cs-CZ" sz="1800" dirty="0" err="1">
                <a:effectLst/>
                <a:latin typeface="Helvetica" pitchFamily="2" charset="0"/>
              </a:rPr>
              <a:t>odpo</a:t>
            </a:r>
            <a:r>
              <a:rPr lang="cs-CZ" sz="1800" dirty="0" err="1">
                <a:effectLst/>
                <a:latin typeface="Arial" panose="020B0604020202020204" pitchFamily="34" charset="0"/>
              </a:rPr>
              <a:t>č</a:t>
            </a:r>
            <a:r>
              <a:rPr lang="cs-CZ" sz="1800" dirty="0" err="1">
                <a:effectLst/>
                <a:latin typeface="Helvetica" pitchFamily="2" charset="0"/>
              </a:rPr>
              <a:t>íváni</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pití a neschopnost </a:t>
            </a:r>
            <a:r>
              <a:rPr lang="cs-CZ" sz="1800" dirty="0" err="1">
                <a:effectLst/>
                <a:latin typeface="Helvetica" pitchFamily="2" charset="0"/>
              </a:rPr>
              <a:t>pít</a:t>
            </a:r>
            <a:r>
              <a:rPr lang="cs-CZ" sz="1800" dirty="0">
                <a:effectLst/>
                <a:latin typeface="Helvetica" pitchFamily="2" charset="0"/>
              </a:rPr>
              <a:t> </a:t>
            </a:r>
            <a:r>
              <a:rPr lang="cs-CZ" sz="1800" dirty="0" err="1">
                <a:effectLst/>
                <a:latin typeface="Helvetica" pitchFamily="2" charset="0"/>
              </a:rPr>
              <a:t>dostate</a:t>
            </a:r>
            <a:r>
              <a:rPr lang="cs-CZ" sz="1800" dirty="0" err="1">
                <a:effectLst/>
                <a:latin typeface="Arial" panose="020B0604020202020204" pitchFamily="34" charset="0"/>
              </a:rPr>
              <a:t>č</a:t>
            </a:r>
            <a:r>
              <a:rPr lang="cs-CZ" sz="1800" dirty="0" err="1">
                <a:effectLst/>
                <a:latin typeface="Helvetica" pitchFamily="2" charset="0"/>
              </a:rPr>
              <a:t>ne</a:t>
            </a:r>
            <a:r>
              <a:rPr lang="cs-CZ" sz="1800" dirty="0">
                <a:effectLst/>
                <a:latin typeface="Helvetica" pitchFamily="2" charset="0"/>
              </a:rPr>
              <a:t>́ </a:t>
            </a:r>
            <a:r>
              <a:rPr lang="cs-CZ" sz="1800" dirty="0" err="1">
                <a:effectLst/>
                <a:latin typeface="Helvetica" pitchFamily="2" charset="0"/>
              </a:rPr>
              <a:t>množstvi</a:t>
            </a:r>
            <a:r>
              <a:rPr lang="cs-CZ" sz="1800" dirty="0">
                <a:effectLst/>
                <a:latin typeface="Helvetica" pitchFamily="2" charset="0"/>
              </a:rPr>
              <a:t>́ stravy</a:t>
            </a:r>
          </a:p>
          <a:p>
            <a:pPr marL="0" indent="0">
              <a:buNone/>
            </a:pPr>
            <a:r>
              <a:rPr lang="cs-CZ" sz="1800" dirty="0" err="1">
                <a:effectLst/>
                <a:latin typeface="Helvetica" pitchFamily="2" charset="0"/>
              </a:rPr>
              <a:t>D</a:t>
            </a:r>
            <a:r>
              <a:rPr lang="cs-CZ" sz="1800" dirty="0" err="1">
                <a:effectLst/>
                <a:latin typeface="Arial" panose="020B0604020202020204" pitchFamily="34" charset="0"/>
              </a:rPr>
              <a:t>ě</a:t>
            </a:r>
            <a:r>
              <a:rPr lang="cs-CZ" sz="1800" dirty="0" err="1">
                <a:effectLst/>
                <a:latin typeface="Helvetica" pitchFamily="2" charset="0"/>
              </a:rPr>
              <a:t>ti</a:t>
            </a:r>
            <a:r>
              <a:rPr lang="cs-CZ" sz="1800" dirty="0">
                <a:effectLst/>
                <a:latin typeface="Helvetica" pitchFamily="2" charset="0"/>
              </a:rPr>
              <a:t> </a:t>
            </a:r>
            <a:r>
              <a:rPr lang="cs-CZ" sz="1800" dirty="0" err="1">
                <a:effectLst/>
                <a:latin typeface="Helvetica" pitchFamily="2" charset="0"/>
              </a:rPr>
              <a:t>trpi</a:t>
            </a:r>
            <a:r>
              <a:rPr lang="cs-CZ" sz="1800" dirty="0">
                <a:effectLst/>
                <a:latin typeface="Helvetica" pitchFamily="2" charset="0"/>
              </a:rPr>
              <a:t>́ </a:t>
            </a:r>
            <a:r>
              <a:rPr lang="cs-CZ" sz="1800" dirty="0" err="1">
                <a:effectLst/>
                <a:latin typeface="Helvetica" pitchFamily="2" charset="0"/>
              </a:rPr>
              <a:t>opakovanými</a:t>
            </a:r>
            <a:r>
              <a:rPr lang="cs-CZ" sz="1800" dirty="0">
                <a:effectLst/>
                <a:latin typeface="Helvetica" pitchFamily="2" charset="0"/>
              </a:rPr>
              <a:t> </a:t>
            </a:r>
            <a:r>
              <a:rPr lang="cs-CZ" sz="1800" dirty="0" err="1">
                <a:effectLst/>
                <a:latin typeface="Helvetica" pitchFamily="2" charset="0"/>
              </a:rPr>
              <a:t>dýchacími</a:t>
            </a:r>
            <a:r>
              <a:rPr lang="cs-CZ" sz="1800" dirty="0">
                <a:effectLst/>
                <a:latin typeface="Helvetica" pitchFamily="2" charset="0"/>
              </a:rPr>
              <a:t> infekty, </a:t>
            </a:r>
            <a:r>
              <a:rPr lang="cs-CZ" sz="1800" dirty="0" err="1">
                <a:effectLst/>
                <a:latin typeface="Helvetica" pitchFamily="2" charset="0"/>
              </a:rPr>
              <a:t>d</a:t>
            </a:r>
            <a:r>
              <a:rPr lang="cs-CZ" sz="1800" dirty="0" err="1">
                <a:effectLst/>
                <a:latin typeface="Arial" panose="020B0604020202020204" pitchFamily="34" charset="0"/>
              </a:rPr>
              <a:t>ě</a:t>
            </a:r>
            <a:r>
              <a:rPr lang="cs-CZ" sz="1800" dirty="0" err="1">
                <a:effectLst/>
                <a:latin typeface="Helvetica" pitchFamily="2" charset="0"/>
              </a:rPr>
              <a:t>ti</a:t>
            </a:r>
            <a:r>
              <a:rPr lang="cs-CZ" sz="1800" dirty="0">
                <a:effectLst/>
                <a:latin typeface="Helvetica" pitchFamily="2" charset="0"/>
              </a:rPr>
              <a:t> </a:t>
            </a:r>
            <a:r>
              <a:rPr lang="cs-CZ" sz="1800" dirty="0" err="1">
                <a:effectLst/>
                <a:latin typeface="Helvetica" pitchFamily="2" charset="0"/>
              </a:rPr>
              <a:t>neprospívaji</a:t>
            </a:r>
            <a:r>
              <a:rPr lang="cs-CZ" sz="1800" dirty="0">
                <a:effectLst/>
                <a:latin typeface="Helvetica" pitchFamily="2" charset="0"/>
              </a:rPr>
              <a:t>́</a:t>
            </a:r>
          </a:p>
          <a:p>
            <a:pPr marL="0" indent="0">
              <a:buNone/>
            </a:pPr>
            <a:r>
              <a:rPr lang="cs-CZ" sz="1800" b="1" dirty="0" err="1">
                <a:effectLst/>
                <a:latin typeface="Helvetica" pitchFamily="2" charset="0"/>
              </a:rPr>
              <a:t>Diagnóza</a:t>
            </a:r>
            <a:r>
              <a:rPr lang="cs-CZ" sz="1800" dirty="0">
                <a:effectLst/>
                <a:latin typeface="Helvetica" pitchFamily="2" charset="0"/>
              </a:rPr>
              <a:t> je </a:t>
            </a:r>
            <a:r>
              <a:rPr lang="cs-CZ" sz="1800" dirty="0" err="1">
                <a:effectLst/>
                <a:latin typeface="Helvetica" pitchFamily="2" charset="0"/>
              </a:rPr>
              <a:t>klinicka</a:t>
            </a:r>
            <a:r>
              <a:rPr lang="cs-CZ" sz="1800" dirty="0">
                <a:effectLst/>
                <a:latin typeface="Helvetica" pitchFamily="2" charset="0"/>
              </a:rPr>
              <a:t>́ a </a:t>
            </a:r>
            <a:r>
              <a:rPr lang="cs-CZ" sz="1800" dirty="0" err="1">
                <a:effectLst/>
                <a:latin typeface="Helvetica" pitchFamily="2" charset="0"/>
              </a:rPr>
              <a:t>echokardiograficka</a:t>
            </a:r>
            <a:r>
              <a:rPr lang="cs-CZ" sz="1800" dirty="0">
                <a:effectLst/>
                <a:latin typeface="Helvetica" pitchFamily="2" charset="0"/>
              </a:rPr>
              <a:t>́. </a:t>
            </a:r>
          </a:p>
          <a:p>
            <a:pPr marL="0" indent="0">
              <a:buNone/>
            </a:pPr>
            <a:r>
              <a:rPr lang="cs-CZ" sz="1800" b="1" dirty="0" err="1">
                <a:effectLst/>
                <a:latin typeface="Helvetica" pitchFamily="2" charset="0"/>
              </a:rPr>
              <a:t>Lé</a:t>
            </a:r>
            <a:r>
              <a:rPr lang="cs-CZ" sz="1800" b="1" dirty="0" err="1">
                <a:effectLst/>
                <a:latin typeface="Arial" panose="020B0604020202020204" pitchFamily="34" charset="0"/>
              </a:rPr>
              <a:t>č</a:t>
            </a:r>
            <a:r>
              <a:rPr lang="cs-CZ" sz="1800" b="1" dirty="0" err="1">
                <a:effectLst/>
                <a:latin typeface="Helvetica" pitchFamily="2" charset="0"/>
              </a:rPr>
              <a:t>ba</a:t>
            </a:r>
            <a:r>
              <a:rPr lang="cs-CZ" sz="1800" b="1"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eklenovací</a:t>
            </a:r>
            <a:r>
              <a:rPr lang="cs-CZ" sz="1800" dirty="0">
                <a:effectLst/>
                <a:latin typeface="Helvetica" pitchFamily="2" charset="0"/>
              </a:rPr>
              <a:t> je pomocí diuretik, kardiotonik, </a:t>
            </a:r>
            <a:r>
              <a:rPr lang="cs-CZ" sz="1800" dirty="0" err="1">
                <a:effectLst/>
                <a:latin typeface="Helvetica" pitchFamily="2" charset="0"/>
              </a:rPr>
              <a:t>definitivni</a:t>
            </a:r>
            <a:r>
              <a:rPr lang="cs-CZ" sz="1800" dirty="0">
                <a:effectLst/>
                <a:latin typeface="Helvetica" pitchFamily="2" charset="0"/>
              </a:rPr>
              <a:t>́ </a:t>
            </a:r>
            <a:r>
              <a:rPr lang="cs-CZ" sz="1800" dirty="0" err="1">
                <a:effectLst/>
                <a:latin typeface="Helvetica" pitchFamily="2" charset="0"/>
              </a:rPr>
              <a:t>lé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a:t>
            </a:r>
            <a:r>
              <a:rPr lang="cs-CZ" sz="1800" dirty="0" err="1">
                <a:effectLst/>
                <a:latin typeface="Helvetica" pitchFamily="2" charset="0"/>
              </a:rPr>
              <a:t>spo</a:t>
            </a:r>
            <a:r>
              <a:rPr lang="cs-CZ" sz="1800" dirty="0" err="1">
                <a:effectLst/>
                <a:latin typeface="Arial" panose="020B0604020202020204" pitchFamily="34" charset="0"/>
              </a:rPr>
              <a:t>č</a:t>
            </a:r>
            <a:r>
              <a:rPr lang="cs-CZ" sz="1800" dirty="0" err="1">
                <a:effectLst/>
                <a:latin typeface="Helvetica" pitchFamily="2" charset="0"/>
              </a:rPr>
              <a:t>íva</a:t>
            </a:r>
            <a:r>
              <a:rPr lang="cs-CZ" sz="1800" dirty="0">
                <a:effectLst/>
                <a:latin typeface="Helvetica" pitchFamily="2" charset="0"/>
              </a:rPr>
              <a:t>́ v </a:t>
            </a:r>
            <a:r>
              <a:rPr lang="cs-CZ" sz="1800" dirty="0" err="1">
                <a:effectLst/>
                <a:latin typeface="Helvetica" pitchFamily="2" charset="0"/>
              </a:rPr>
              <a:t>uzav</a:t>
            </a:r>
            <a:r>
              <a:rPr lang="cs-CZ" sz="1800" dirty="0" err="1">
                <a:effectLst/>
                <a:latin typeface="Arial" panose="020B0604020202020204" pitchFamily="34" charset="0"/>
              </a:rPr>
              <a:t>ř</a:t>
            </a:r>
            <a:r>
              <a:rPr lang="cs-CZ" sz="1800" dirty="0" err="1">
                <a:effectLst/>
                <a:latin typeface="Helvetica" pitchFamily="2" charset="0"/>
              </a:rPr>
              <a:t>ení</a:t>
            </a:r>
            <a:r>
              <a:rPr lang="cs-CZ" sz="1800" dirty="0">
                <a:effectLst/>
                <a:latin typeface="Helvetica" pitchFamily="2" charset="0"/>
              </a:rPr>
              <a:t> defektu pomocí </a:t>
            </a:r>
            <a:r>
              <a:rPr lang="cs-CZ" sz="1800" dirty="0" err="1">
                <a:effectLst/>
                <a:latin typeface="Helvetica" pitchFamily="2" charset="0"/>
              </a:rPr>
              <a:t>katétru</a:t>
            </a:r>
            <a:r>
              <a:rPr lang="cs-CZ" sz="1800" dirty="0">
                <a:effectLst/>
                <a:latin typeface="Helvetica" pitchFamily="2" charset="0"/>
              </a:rPr>
              <a:t> nebo operace. </a:t>
            </a:r>
            <a:endParaRPr lang="cs-CZ" dirty="0"/>
          </a:p>
          <a:p>
            <a:pPr marL="0" indent="0">
              <a:buNone/>
            </a:pPr>
            <a:endParaRPr lang="cs-CZ" dirty="0"/>
          </a:p>
        </p:txBody>
      </p:sp>
      <p:pic>
        <p:nvPicPr>
          <p:cNvPr id="5" name="Obrázek 4">
            <a:extLst>
              <a:ext uri="{FF2B5EF4-FFF2-40B4-BE49-F238E27FC236}">
                <a16:creationId xmlns:a16="http://schemas.microsoft.com/office/drawing/2014/main" xmlns="" id="{B6911CCC-693D-F02C-3604-09A0F2F2881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2426" t="19768" r="32369" b="44657"/>
          <a:stretch/>
        </p:blipFill>
        <p:spPr>
          <a:xfrm>
            <a:off x="5950497" y="4725144"/>
            <a:ext cx="2736304" cy="1728192"/>
          </a:xfrm>
          <a:prstGeom prst="rect">
            <a:avLst/>
          </a:prstGeom>
        </p:spPr>
      </p:pic>
      <p:sp>
        <p:nvSpPr>
          <p:cNvPr id="6" name="TextovéPole 5">
            <a:extLst>
              <a:ext uri="{FF2B5EF4-FFF2-40B4-BE49-F238E27FC236}">
                <a16:creationId xmlns:a16="http://schemas.microsoft.com/office/drawing/2014/main" xmlns="" id="{01F87741-1C73-F33E-4251-7260785393EB}"/>
              </a:ext>
            </a:extLst>
          </p:cNvPr>
          <p:cNvSpPr txBox="1"/>
          <p:nvPr/>
        </p:nvSpPr>
        <p:spPr>
          <a:xfrm>
            <a:off x="5580112" y="6354053"/>
            <a:ext cx="374441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/defekt-septa-</a:t>
            </a:r>
            <a:r>
              <a:rPr lang="cs-CZ" sz="1000" dirty="0" err="1">
                <a:solidFill>
                  <a:schemeClr val="bg1">
                    <a:lumMod val="85000"/>
                  </a:schemeClr>
                </a:solidFill>
              </a:rPr>
              <a:t>sini</a:t>
            </a:r>
            <a:endParaRPr lang="cs-CZ" sz="1000" dirty="0">
              <a:solidFill>
                <a:schemeClr val="bg1">
                  <a:lumMod val="85000"/>
                </a:schemeClr>
              </a:solidFill>
            </a:endParaRPr>
          </a:p>
        </p:txBody>
      </p:sp>
    </p:spTree>
    <p:extLst>
      <p:ext uri="{BB962C8B-B14F-4D97-AF65-F5344CB8AC3E}">
        <p14:creationId xmlns:p14="http://schemas.microsoft.com/office/powerpoint/2010/main" xmlns="" val="24931298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4D418C5B-0C8C-15F0-0BDF-6BAA4FC3EBB9}"/>
              </a:ext>
            </a:extLst>
          </p:cNvPr>
          <p:cNvSpPr>
            <a:spLocks noGrp="1"/>
          </p:cNvSpPr>
          <p:nvPr>
            <p:ph idx="1"/>
          </p:nvPr>
        </p:nvSpPr>
        <p:spPr>
          <a:xfrm>
            <a:off x="457200" y="476674"/>
            <a:ext cx="8229600" cy="5649497"/>
          </a:xfrm>
        </p:spPr>
        <p:txBody>
          <a:bodyPr/>
          <a:lstStyle/>
          <a:p>
            <a:pPr marL="0" indent="0">
              <a:buNone/>
            </a:pPr>
            <a:r>
              <a:rPr lang="cs-CZ" sz="1800" b="1" dirty="0">
                <a:effectLst/>
                <a:latin typeface="Helvetica" pitchFamily="2" charset="0"/>
              </a:rPr>
              <a:t>Defekt </a:t>
            </a:r>
            <a:r>
              <a:rPr lang="cs-CZ" sz="1800" b="1" dirty="0" err="1">
                <a:effectLst/>
                <a:latin typeface="Helvetica" pitchFamily="2" charset="0"/>
              </a:rPr>
              <a:t>komorového</a:t>
            </a:r>
            <a:r>
              <a:rPr lang="cs-CZ" sz="1800" b="1" dirty="0">
                <a:effectLst/>
                <a:latin typeface="Helvetica" pitchFamily="2" charset="0"/>
              </a:rPr>
              <a:t> septa </a:t>
            </a:r>
          </a:p>
          <a:p>
            <a:pPr>
              <a:buFontTx/>
              <a:buChar char="-"/>
            </a:pPr>
            <a:r>
              <a:rPr lang="cs-CZ" sz="1800" dirty="0" err="1">
                <a:effectLst/>
                <a:latin typeface="Helvetica" pitchFamily="2" charset="0"/>
              </a:rPr>
              <a:t>umož</a:t>
            </a:r>
            <a:r>
              <a:rPr lang="cs-CZ" sz="1800" dirty="0" err="1">
                <a:effectLst/>
                <a:latin typeface="Arial" panose="020B0604020202020204" pitchFamily="34" charset="0"/>
              </a:rPr>
              <a:t>ň</a:t>
            </a:r>
            <a:r>
              <a:rPr lang="cs-CZ" sz="1800" dirty="0" err="1">
                <a:effectLst/>
                <a:latin typeface="Helvetica" pitchFamily="2" charset="0"/>
              </a:rPr>
              <a:t>uje</a:t>
            </a:r>
            <a:r>
              <a:rPr lang="cs-CZ" sz="1800" dirty="0">
                <a:effectLst/>
                <a:latin typeface="Helvetica" pitchFamily="2" charset="0"/>
              </a:rPr>
              <a:t> zkrat </a:t>
            </a:r>
            <a:r>
              <a:rPr lang="cs-CZ" sz="1800" dirty="0" err="1">
                <a:effectLst/>
                <a:latin typeface="Helvetica" pitchFamily="2" charset="0"/>
              </a:rPr>
              <a:t>okysli</a:t>
            </a:r>
            <a:r>
              <a:rPr lang="cs-CZ" sz="1800" dirty="0" err="1">
                <a:effectLst/>
                <a:latin typeface="Arial" panose="020B0604020202020204" pitchFamily="34" charset="0"/>
              </a:rPr>
              <a:t>č</a:t>
            </a:r>
            <a:r>
              <a:rPr lang="cs-CZ" sz="1800" dirty="0" err="1">
                <a:effectLst/>
                <a:latin typeface="Helvetica" pitchFamily="2" charset="0"/>
              </a:rPr>
              <a:t>ene</a:t>
            </a:r>
            <a:r>
              <a:rPr lang="cs-CZ" sz="1800" dirty="0">
                <a:effectLst/>
                <a:latin typeface="Helvetica" pitchFamily="2" charset="0"/>
              </a:rPr>
              <a:t>́ krve z </a:t>
            </a:r>
            <a:r>
              <a:rPr lang="cs-CZ" sz="1800" dirty="0" err="1">
                <a:effectLst/>
                <a:latin typeface="Helvetica" pitchFamily="2" charset="0"/>
              </a:rPr>
              <a:t>leve</a:t>
            </a:r>
            <a:r>
              <a:rPr lang="cs-CZ" sz="1800" dirty="0">
                <a:effectLst/>
                <a:latin typeface="Helvetica" pitchFamily="2" charset="0"/>
              </a:rPr>
              <a:t>́ komory do komory </a:t>
            </a:r>
            <a:r>
              <a:rPr lang="cs-CZ" sz="1800" dirty="0" err="1">
                <a:effectLst/>
                <a:latin typeface="Helvetica" pitchFamily="2" charset="0"/>
              </a:rPr>
              <a:t>prave</a:t>
            </a:r>
            <a:r>
              <a:rPr lang="cs-CZ" sz="1800" dirty="0">
                <a:effectLst/>
                <a:latin typeface="Helvetica" pitchFamily="2" charset="0"/>
              </a:rPr>
              <a:t>́ a znovu </a:t>
            </a:r>
            <a:r>
              <a:rPr lang="cs-CZ" sz="1800" dirty="0" err="1">
                <a:effectLst/>
                <a:latin typeface="Helvetica" pitchFamily="2" charset="0"/>
              </a:rPr>
              <a:t>neefektivn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do </a:t>
            </a:r>
            <a:r>
              <a:rPr lang="cs-CZ" sz="1800" dirty="0" err="1">
                <a:effectLst/>
                <a:latin typeface="Helvetica" pitchFamily="2" charset="0"/>
              </a:rPr>
              <a:t>plicního</a:t>
            </a:r>
            <a:r>
              <a:rPr lang="cs-CZ" sz="1800" dirty="0">
                <a:effectLst/>
                <a:latin typeface="Helvetica" pitchFamily="2" charset="0"/>
              </a:rPr>
              <a:t> </a:t>
            </a:r>
            <a:r>
              <a:rPr lang="cs-CZ" sz="1800" dirty="0" err="1">
                <a:effectLst/>
                <a:latin typeface="Arial" panose="020B0604020202020204" pitchFamily="34" charset="0"/>
              </a:rPr>
              <a:t>ř</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išt</a:t>
            </a:r>
            <a:r>
              <a:rPr lang="cs-CZ" sz="1800" dirty="0" err="1">
                <a:effectLst/>
                <a:latin typeface="Arial" panose="020B0604020202020204" pitchFamily="34" charset="0"/>
              </a:rPr>
              <a:t>e</a:t>
            </a:r>
            <a:r>
              <a:rPr lang="cs-CZ" sz="1800" dirty="0">
                <a:effectLst/>
                <a:latin typeface="Arial" panose="020B0604020202020204" pitchFamily="34" charset="0"/>
              </a:rPr>
              <a:t>̌</a:t>
            </a:r>
            <a:endParaRPr lang="cs-CZ" sz="1800" dirty="0">
              <a:latin typeface="Helvetica" pitchFamily="2" charset="0"/>
            </a:endParaRPr>
          </a:p>
          <a:p>
            <a:pPr>
              <a:buFontTx/>
              <a:buChar char="-"/>
            </a:pPr>
            <a:r>
              <a:rPr lang="cs-CZ" sz="1800" dirty="0" err="1">
                <a:effectLst/>
                <a:latin typeface="Helvetica" pitchFamily="2" charset="0"/>
              </a:rPr>
              <a:t>Diagnóza</a:t>
            </a:r>
            <a:r>
              <a:rPr lang="cs-CZ" sz="1800" dirty="0">
                <a:effectLst/>
                <a:latin typeface="Helvetica" pitchFamily="2" charset="0"/>
              </a:rPr>
              <a:t> je </a:t>
            </a:r>
            <a:r>
              <a:rPr lang="cs-CZ" sz="1800" dirty="0" err="1">
                <a:effectLst/>
                <a:latin typeface="Helvetica" pitchFamily="2" charset="0"/>
              </a:rPr>
              <a:t>klinicka</a:t>
            </a:r>
            <a:r>
              <a:rPr lang="cs-CZ" sz="1800" dirty="0">
                <a:effectLst/>
                <a:latin typeface="Helvetica" pitchFamily="2" charset="0"/>
              </a:rPr>
              <a:t>́ a </a:t>
            </a:r>
            <a:r>
              <a:rPr lang="cs-CZ" sz="1800" dirty="0" err="1">
                <a:effectLst/>
                <a:latin typeface="Helvetica" pitchFamily="2" charset="0"/>
              </a:rPr>
              <a:t>echokardiograficka</a:t>
            </a:r>
            <a:r>
              <a:rPr lang="cs-CZ" sz="1800" dirty="0">
                <a:effectLst/>
                <a:latin typeface="Helvetica" pitchFamily="2" charset="0"/>
              </a:rPr>
              <a:t>́</a:t>
            </a:r>
          </a:p>
          <a:p>
            <a:pPr>
              <a:buFontTx/>
              <a:buChar char="-"/>
            </a:pPr>
            <a:r>
              <a:rPr lang="cs-CZ" sz="1800" dirty="0">
                <a:effectLst/>
                <a:latin typeface="Helvetica" pitchFamily="2" charset="0"/>
              </a:rPr>
              <a:t>U </a:t>
            </a:r>
            <a:r>
              <a:rPr lang="cs-CZ" sz="1800" dirty="0" err="1">
                <a:effectLst/>
                <a:latin typeface="Helvetica" pitchFamily="2" charset="0"/>
              </a:rPr>
              <a:t>malých</a:t>
            </a:r>
            <a:r>
              <a:rPr lang="cs-CZ" sz="1800" dirty="0">
                <a:effectLst/>
                <a:latin typeface="Helvetica" pitchFamily="2" charset="0"/>
              </a:rPr>
              <a:t> defekt</a:t>
            </a:r>
            <a:r>
              <a:rPr lang="cs-CZ" sz="1800" dirty="0">
                <a:effectLst/>
                <a:latin typeface="Arial" panose="020B0604020202020204" pitchFamily="34" charset="0"/>
              </a:rPr>
              <a:t>ů </a:t>
            </a:r>
            <a:r>
              <a:rPr lang="cs-CZ" sz="1800" dirty="0" err="1">
                <a:effectLst/>
                <a:latin typeface="Helvetica" pitchFamily="2" charset="0"/>
              </a:rPr>
              <a:t>komorového</a:t>
            </a:r>
            <a:r>
              <a:rPr lang="cs-CZ" sz="1800" dirty="0">
                <a:effectLst/>
                <a:latin typeface="Helvetica" pitchFamily="2" charset="0"/>
              </a:rPr>
              <a:t> septa </a:t>
            </a:r>
            <a:r>
              <a:rPr lang="cs-CZ" sz="1800" dirty="0" err="1">
                <a:effectLst/>
                <a:latin typeface="Helvetica" pitchFamily="2" charset="0"/>
              </a:rPr>
              <a:t>docha</a:t>
            </a:r>
            <a:r>
              <a:rPr lang="cs-CZ" sz="1800" dirty="0">
                <a:effectLst/>
                <a:latin typeface="Helvetica" pitchFamily="2" charset="0"/>
              </a:rPr>
              <a:t>́́</a:t>
            </a:r>
            <a:r>
              <a:rPr lang="cs-CZ" sz="1800" dirty="0" err="1">
                <a:effectLst/>
                <a:latin typeface="Helvetica" pitchFamily="2" charset="0"/>
              </a:rPr>
              <a:t>zí</a:t>
            </a:r>
            <a:r>
              <a:rPr lang="cs-CZ" sz="1800" dirty="0">
                <a:effectLst/>
                <a:latin typeface="Helvetica" pitchFamily="2" charset="0"/>
              </a:rPr>
              <a:t> ke </a:t>
            </a:r>
            <a:r>
              <a:rPr lang="cs-CZ" sz="1800" dirty="0" err="1">
                <a:effectLst/>
                <a:latin typeface="Helvetica" pitchFamily="2" charset="0"/>
              </a:rPr>
              <a:t>spontánnímu</a:t>
            </a:r>
            <a:r>
              <a:rPr lang="cs-CZ" sz="1800" dirty="0">
                <a:effectLst/>
                <a:latin typeface="Helvetica" pitchFamily="2" charset="0"/>
              </a:rPr>
              <a:t> </a:t>
            </a:r>
            <a:r>
              <a:rPr lang="cs-CZ" sz="1800" dirty="0" err="1">
                <a:effectLst/>
                <a:latin typeface="Helvetica" pitchFamily="2" charset="0"/>
              </a:rPr>
              <a:t>uzav</a:t>
            </a:r>
            <a:r>
              <a:rPr lang="cs-CZ" sz="1800" dirty="0" err="1">
                <a:effectLst/>
                <a:latin typeface="Arial" panose="020B0604020202020204" pitchFamily="34" charset="0"/>
              </a:rPr>
              <a:t>ř</a:t>
            </a:r>
            <a:r>
              <a:rPr lang="cs-CZ" sz="1800" dirty="0" err="1">
                <a:effectLst/>
                <a:latin typeface="Helvetica" pitchFamily="2" charset="0"/>
              </a:rPr>
              <a:t>eni</a:t>
            </a:r>
            <a:r>
              <a:rPr lang="cs-CZ" sz="1800" dirty="0">
                <a:effectLst/>
                <a:latin typeface="Helvetica" pitchFamily="2" charset="0"/>
              </a:rPr>
              <a:t>́, </a:t>
            </a:r>
            <a:r>
              <a:rPr lang="cs-CZ" sz="1800" dirty="0" err="1">
                <a:effectLst/>
                <a:latin typeface="Helvetica" pitchFamily="2" charset="0"/>
              </a:rPr>
              <a:t>zvlášt</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u </a:t>
            </a:r>
            <a:r>
              <a:rPr lang="cs-CZ" sz="1800" dirty="0" err="1">
                <a:effectLst/>
                <a:latin typeface="Helvetica" pitchFamily="2" charset="0"/>
              </a:rPr>
              <a:t>t</a:t>
            </a:r>
            <a:r>
              <a:rPr lang="cs-CZ" sz="1800" dirty="0" err="1">
                <a:effectLst/>
                <a:latin typeface="Arial" panose="020B0604020202020204" pitchFamily="34" charset="0"/>
              </a:rPr>
              <a:t>ě</a:t>
            </a:r>
            <a:r>
              <a:rPr lang="cs-CZ" sz="1800" dirty="0" err="1">
                <a:effectLst/>
                <a:latin typeface="Helvetica" pitchFamily="2" charset="0"/>
              </a:rPr>
              <a:t>ch</a:t>
            </a:r>
            <a:r>
              <a:rPr lang="cs-CZ" sz="1800" dirty="0">
                <a:effectLst/>
                <a:latin typeface="Helvetica" pitchFamily="2" charset="0"/>
              </a:rPr>
              <a:t>, </a:t>
            </a:r>
            <a:r>
              <a:rPr lang="cs-CZ" sz="1800" dirty="0" err="1">
                <a:effectLst/>
                <a:latin typeface="Helvetica" pitchFamily="2" charset="0"/>
              </a:rPr>
              <a:t>ktere</a:t>
            </a:r>
            <a:r>
              <a:rPr lang="cs-CZ" sz="1800" dirty="0">
                <a:effectLst/>
                <a:latin typeface="Helvetica" pitchFamily="2" charset="0"/>
              </a:rPr>
              <a:t>́ jsou ve </a:t>
            </a:r>
            <a:r>
              <a:rPr lang="cs-CZ" sz="1800" dirty="0" err="1">
                <a:effectLst/>
                <a:latin typeface="Helvetica" pitchFamily="2" charset="0"/>
              </a:rPr>
              <a:t>svalove</a:t>
            </a:r>
            <a:r>
              <a:rPr lang="cs-CZ" sz="1800" dirty="0">
                <a:effectLst/>
                <a:latin typeface="Helvetica" pitchFamily="2" charset="0"/>
              </a:rPr>
              <a:t>́ </a:t>
            </a:r>
            <a:r>
              <a:rPr lang="cs-CZ" sz="1800" dirty="0" err="1">
                <a:effectLst/>
                <a:latin typeface="Arial" panose="020B0604020202020204" pitchFamily="34" charset="0"/>
              </a:rPr>
              <a:t>č</a:t>
            </a:r>
            <a:r>
              <a:rPr lang="cs-CZ" sz="1800" dirty="0" err="1">
                <a:effectLst/>
                <a:latin typeface="Helvetica" pitchFamily="2" charset="0"/>
              </a:rPr>
              <a:t>ásti</a:t>
            </a:r>
            <a:r>
              <a:rPr lang="cs-CZ" sz="1800" dirty="0">
                <a:effectLst/>
                <a:latin typeface="Helvetica" pitchFamily="2" charset="0"/>
              </a:rPr>
              <a:t> </a:t>
            </a:r>
            <a:r>
              <a:rPr lang="cs-CZ" sz="1800" dirty="0" err="1">
                <a:effectLst/>
                <a:latin typeface="Helvetica" pitchFamily="2" charset="0"/>
              </a:rPr>
              <a:t>mezikomorove</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epážky</a:t>
            </a:r>
            <a:endParaRPr lang="cs-CZ" sz="1800" dirty="0">
              <a:latin typeface="Helvetica" pitchFamily="2" charset="0"/>
            </a:endParaRPr>
          </a:p>
          <a:p>
            <a:pPr>
              <a:buFontTx/>
              <a:buChar char="-"/>
            </a:pPr>
            <a:r>
              <a:rPr lang="cs-CZ" sz="1800" dirty="0" err="1">
                <a:effectLst/>
                <a:latin typeface="Helvetica" pitchFamily="2" charset="0"/>
              </a:rPr>
              <a:t>Lé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je </a:t>
            </a:r>
            <a:r>
              <a:rPr lang="cs-CZ" sz="1800" dirty="0" err="1">
                <a:effectLst/>
                <a:latin typeface="Helvetica" pitchFamily="2" charset="0"/>
              </a:rPr>
              <a:t>chirurgicka</a:t>
            </a:r>
            <a:r>
              <a:rPr lang="cs-CZ" sz="1800" dirty="0">
                <a:effectLst/>
                <a:latin typeface="Helvetica" pitchFamily="2" charset="0"/>
              </a:rPr>
              <a:t>́</a:t>
            </a:r>
            <a:endParaRPr lang="cs-CZ" dirty="0"/>
          </a:p>
          <a:p>
            <a:pPr marL="0" indent="0">
              <a:buNone/>
            </a:pPr>
            <a:endParaRPr lang="cs-CZ" dirty="0"/>
          </a:p>
        </p:txBody>
      </p:sp>
      <p:pic>
        <p:nvPicPr>
          <p:cNvPr id="5" name="Obrázek 4">
            <a:extLst>
              <a:ext uri="{FF2B5EF4-FFF2-40B4-BE49-F238E27FC236}">
                <a16:creationId xmlns:a16="http://schemas.microsoft.com/office/drawing/2014/main" xmlns="" id="{257BAA95-D3BA-0931-58BE-FA5B11917E1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4736" t="23248" r="30059" b="45623"/>
          <a:stretch/>
        </p:blipFill>
        <p:spPr>
          <a:xfrm>
            <a:off x="4355966" y="3140968"/>
            <a:ext cx="4234289" cy="2340000"/>
          </a:xfrm>
          <a:prstGeom prst="rect">
            <a:avLst/>
          </a:prstGeom>
        </p:spPr>
      </p:pic>
      <p:sp>
        <p:nvSpPr>
          <p:cNvPr id="6" name="TextovéPole 5">
            <a:extLst>
              <a:ext uri="{FF2B5EF4-FFF2-40B4-BE49-F238E27FC236}">
                <a16:creationId xmlns:a16="http://schemas.microsoft.com/office/drawing/2014/main" xmlns="" id="{E2DB7682-6291-713A-4291-363C36D0982D}"/>
              </a:ext>
            </a:extLst>
          </p:cNvPr>
          <p:cNvSpPr txBox="1"/>
          <p:nvPr/>
        </p:nvSpPr>
        <p:spPr>
          <a:xfrm>
            <a:off x="5004048" y="5879950"/>
            <a:ext cx="3816424"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/defekt-</a:t>
            </a:r>
            <a:r>
              <a:rPr lang="cs-CZ" sz="1000" dirty="0" err="1">
                <a:solidFill>
                  <a:schemeClr val="bg1">
                    <a:lumMod val="85000"/>
                  </a:schemeClr>
                </a:solidFill>
              </a:rPr>
              <a:t>komoroveho</a:t>
            </a:r>
            <a:r>
              <a:rPr lang="cs-CZ" sz="1000" dirty="0">
                <a:solidFill>
                  <a:schemeClr val="bg1">
                    <a:lumMod val="85000"/>
                  </a:schemeClr>
                </a:solidFill>
              </a:rPr>
              <a:t>-septa</a:t>
            </a:r>
          </a:p>
        </p:txBody>
      </p:sp>
    </p:spTree>
    <p:extLst>
      <p:ext uri="{BB962C8B-B14F-4D97-AF65-F5344CB8AC3E}">
        <p14:creationId xmlns:p14="http://schemas.microsoft.com/office/powerpoint/2010/main" xmlns="" val="2669026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AA1ECB9D-2A03-E42F-FAD9-641B3D5D94E3}"/>
              </a:ext>
            </a:extLst>
          </p:cNvPr>
          <p:cNvSpPr>
            <a:spLocks noGrp="1"/>
          </p:cNvSpPr>
          <p:nvPr>
            <p:ph idx="1"/>
          </p:nvPr>
        </p:nvSpPr>
        <p:spPr>
          <a:xfrm>
            <a:off x="457200" y="548682"/>
            <a:ext cx="8229600" cy="5577489"/>
          </a:xfrm>
        </p:spPr>
        <p:txBody>
          <a:bodyPr>
            <a:normAutofit/>
          </a:bodyPr>
          <a:lstStyle/>
          <a:p>
            <a:pPr marL="0" indent="0">
              <a:buNone/>
            </a:pPr>
            <a:r>
              <a:rPr lang="cs-CZ" sz="1800" b="1" dirty="0" err="1">
                <a:effectLst/>
              </a:rPr>
              <a:t>Otevřena</a:t>
            </a:r>
            <a:r>
              <a:rPr lang="cs-CZ" sz="1800" b="1" dirty="0">
                <a:effectLst/>
              </a:rPr>
              <a:t>́ </a:t>
            </a:r>
            <a:r>
              <a:rPr lang="cs-CZ" sz="1800" b="1" dirty="0" err="1">
                <a:effectLst/>
              </a:rPr>
              <a:t>tepenna</a:t>
            </a:r>
            <a:r>
              <a:rPr lang="cs-CZ" sz="1800" b="1" dirty="0">
                <a:effectLst/>
              </a:rPr>
              <a:t>́ </a:t>
            </a:r>
            <a:r>
              <a:rPr lang="cs-CZ" sz="1800" b="1" dirty="0" err="1">
                <a:effectLst/>
              </a:rPr>
              <a:t>dučej</a:t>
            </a:r>
            <a:r>
              <a:rPr lang="cs-CZ" sz="1800" b="1" dirty="0">
                <a:effectLst/>
              </a:rPr>
              <a:t> </a:t>
            </a:r>
          </a:p>
          <a:p>
            <a:pPr marL="0" indent="0">
              <a:buNone/>
            </a:pPr>
            <a:r>
              <a:rPr lang="cs-CZ" sz="1800" dirty="0"/>
              <a:t>-    </a:t>
            </a:r>
            <a:r>
              <a:rPr lang="cs-CZ" sz="1800" dirty="0" err="1">
                <a:effectLst/>
              </a:rPr>
              <a:t>Příznakem</a:t>
            </a:r>
            <a:r>
              <a:rPr lang="cs-CZ" sz="1800" dirty="0">
                <a:effectLst/>
              </a:rPr>
              <a:t> je </a:t>
            </a:r>
            <a:r>
              <a:rPr lang="cs-CZ" sz="1800" dirty="0" err="1">
                <a:effectLst/>
              </a:rPr>
              <a:t>srdečni</a:t>
            </a:r>
            <a:r>
              <a:rPr lang="cs-CZ" sz="1800" dirty="0">
                <a:effectLst/>
              </a:rPr>
              <a:t>́ </a:t>
            </a:r>
            <a:r>
              <a:rPr lang="cs-CZ" sz="1800" dirty="0" err="1">
                <a:effectLst/>
              </a:rPr>
              <a:t>selháváni</a:t>
            </a:r>
            <a:r>
              <a:rPr lang="cs-CZ" sz="1800" dirty="0">
                <a:effectLst/>
              </a:rPr>
              <a:t>́, </a:t>
            </a:r>
            <a:r>
              <a:rPr lang="cs-CZ" sz="1800" dirty="0" err="1">
                <a:effectLst/>
              </a:rPr>
              <a:t>výdechova</a:t>
            </a:r>
            <a:r>
              <a:rPr lang="cs-CZ" sz="1800" dirty="0">
                <a:effectLst/>
              </a:rPr>
              <a:t>́ </a:t>
            </a:r>
            <a:r>
              <a:rPr lang="cs-CZ" sz="1800" dirty="0" err="1">
                <a:effectLst/>
              </a:rPr>
              <a:t>dušnost</a:t>
            </a:r>
            <a:r>
              <a:rPr lang="cs-CZ" sz="1800" dirty="0">
                <a:effectLst/>
              </a:rPr>
              <a:t> </a:t>
            </a:r>
          </a:p>
          <a:p>
            <a:pPr>
              <a:buFontTx/>
              <a:buChar char="-"/>
            </a:pPr>
            <a:r>
              <a:rPr lang="cs-CZ" sz="1800" dirty="0">
                <a:effectLst/>
              </a:rPr>
              <a:t>Diagnostika je </a:t>
            </a:r>
            <a:r>
              <a:rPr lang="cs-CZ" sz="1800" dirty="0" err="1">
                <a:effectLst/>
              </a:rPr>
              <a:t>založena</a:t>
            </a:r>
            <a:r>
              <a:rPr lang="cs-CZ" sz="1800" dirty="0">
                <a:effectLst/>
              </a:rPr>
              <a:t> na echokardiografii a </a:t>
            </a:r>
            <a:r>
              <a:rPr lang="cs-CZ" sz="1800" dirty="0" err="1">
                <a:effectLst/>
              </a:rPr>
              <a:t>klinických</a:t>
            </a:r>
            <a:r>
              <a:rPr lang="cs-CZ" sz="1800" dirty="0">
                <a:effectLst/>
              </a:rPr>
              <a:t> projevech</a:t>
            </a:r>
          </a:p>
          <a:p>
            <a:pPr>
              <a:buFontTx/>
              <a:buChar char="-"/>
            </a:pPr>
            <a:r>
              <a:rPr lang="cs-CZ" sz="1800" dirty="0" err="1">
                <a:effectLst/>
              </a:rPr>
              <a:t>Léčba</a:t>
            </a:r>
            <a:r>
              <a:rPr lang="cs-CZ" sz="1800" dirty="0">
                <a:effectLst/>
              </a:rPr>
              <a:t> je pomocí </a:t>
            </a:r>
            <a:r>
              <a:rPr lang="cs-CZ" sz="1800" dirty="0" err="1">
                <a:effectLst/>
              </a:rPr>
              <a:t>katétru</a:t>
            </a:r>
            <a:r>
              <a:rPr lang="cs-CZ" sz="1800" dirty="0">
                <a:effectLst/>
              </a:rPr>
              <a:t> a </a:t>
            </a:r>
            <a:r>
              <a:rPr lang="cs-CZ" sz="1800" dirty="0" err="1">
                <a:effectLst/>
              </a:rPr>
              <a:t>chirurgicka</a:t>
            </a:r>
            <a:r>
              <a:rPr lang="cs-CZ" sz="1800" dirty="0">
                <a:effectLst/>
              </a:rPr>
              <a:t>́</a:t>
            </a: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b="1" i="0" u="none" strike="noStrike" dirty="0" err="1">
                <a:solidFill>
                  <a:srgbClr val="3B3B3B"/>
                </a:solidFill>
                <a:effectLst/>
              </a:rPr>
              <a:t>Botallova</a:t>
            </a:r>
            <a:r>
              <a:rPr lang="cs-CZ" sz="1800" b="1" i="0" u="none" strike="noStrike" dirty="0">
                <a:solidFill>
                  <a:srgbClr val="3B3B3B"/>
                </a:solidFill>
                <a:effectLst/>
              </a:rPr>
              <a:t> </a:t>
            </a:r>
            <a:r>
              <a:rPr lang="cs-CZ" sz="1800" b="1" i="0" u="none" strike="noStrike" dirty="0" err="1">
                <a:solidFill>
                  <a:srgbClr val="3B3B3B"/>
                </a:solidFill>
                <a:effectLst/>
              </a:rPr>
              <a:t>dučej</a:t>
            </a:r>
            <a:r>
              <a:rPr lang="cs-CZ" sz="1800" b="1" i="0" u="none" strike="noStrike" dirty="0">
                <a:solidFill>
                  <a:srgbClr val="3B3B3B"/>
                </a:solidFill>
                <a:effectLst/>
              </a:rPr>
              <a:t> (</a:t>
            </a:r>
            <a:r>
              <a:rPr lang="cs-CZ" sz="1800" b="1" i="0" u="none" strike="noStrike" dirty="0" err="1">
                <a:solidFill>
                  <a:srgbClr val="3B3B3B"/>
                </a:solidFill>
                <a:effectLst/>
              </a:rPr>
              <a:t>ductus</a:t>
            </a:r>
            <a:r>
              <a:rPr lang="cs-CZ" sz="1800" b="1" i="0" u="none" strike="noStrike" dirty="0">
                <a:solidFill>
                  <a:srgbClr val="3B3B3B"/>
                </a:solidFill>
                <a:effectLst/>
              </a:rPr>
              <a:t> </a:t>
            </a:r>
            <a:r>
              <a:rPr lang="cs-CZ" sz="1800" b="1" i="0" u="none" strike="noStrike" dirty="0" err="1">
                <a:solidFill>
                  <a:srgbClr val="3B3B3B"/>
                </a:solidFill>
                <a:effectLst/>
              </a:rPr>
              <a:t>arteriosus</a:t>
            </a:r>
            <a:r>
              <a:rPr lang="cs-CZ" sz="1800" b="1" i="0" u="none" strike="noStrike" dirty="0">
                <a:solidFill>
                  <a:srgbClr val="3B3B3B"/>
                </a:solidFill>
                <a:effectLst/>
              </a:rPr>
              <a:t>)</a:t>
            </a:r>
          </a:p>
          <a:p>
            <a:pPr>
              <a:buFontTx/>
              <a:buChar char="-"/>
            </a:pPr>
            <a:r>
              <a:rPr lang="cs-CZ" sz="1800" dirty="0">
                <a:solidFill>
                  <a:srgbClr val="3B3B3B"/>
                </a:solidFill>
              </a:rPr>
              <a:t>Cévní spojka, přítomna v děloze u plodu, po porodu by měla vymizet</a:t>
            </a:r>
          </a:p>
          <a:p>
            <a:pPr>
              <a:buFontTx/>
              <a:buChar char="-"/>
            </a:pPr>
            <a:r>
              <a:rPr lang="cs-CZ" sz="1800" dirty="0">
                <a:solidFill>
                  <a:srgbClr val="3B3B3B"/>
                </a:solidFill>
              </a:rPr>
              <a:t>Propojuje aortu a plicní tepnu</a:t>
            </a:r>
            <a:endParaRPr lang="cs-CZ" sz="1800" dirty="0"/>
          </a:p>
        </p:txBody>
      </p:sp>
      <p:pic>
        <p:nvPicPr>
          <p:cNvPr id="5" name="Obrázek 4">
            <a:extLst>
              <a:ext uri="{FF2B5EF4-FFF2-40B4-BE49-F238E27FC236}">
                <a16:creationId xmlns:a16="http://schemas.microsoft.com/office/drawing/2014/main" xmlns="" id="{59490E8D-26F7-0BAF-5858-5ECC0B075EE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3810" t="18801" r="26353" b="27835"/>
          <a:stretch/>
        </p:blipFill>
        <p:spPr>
          <a:xfrm>
            <a:off x="5004049" y="1844824"/>
            <a:ext cx="3096344" cy="2592288"/>
          </a:xfrm>
          <a:prstGeom prst="rect">
            <a:avLst/>
          </a:prstGeom>
        </p:spPr>
      </p:pic>
      <p:sp>
        <p:nvSpPr>
          <p:cNvPr id="6" name="TextovéPole 5">
            <a:extLst>
              <a:ext uri="{FF2B5EF4-FFF2-40B4-BE49-F238E27FC236}">
                <a16:creationId xmlns:a16="http://schemas.microsoft.com/office/drawing/2014/main" xmlns="" id="{927DB190-C729-DD57-E2A7-3A0B532095FE}"/>
              </a:ext>
            </a:extLst>
          </p:cNvPr>
          <p:cNvSpPr txBox="1"/>
          <p:nvPr/>
        </p:nvSpPr>
        <p:spPr>
          <a:xfrm>
            <a:off x="5004048" y="4432855"/>
            <a:ext cx="3168352"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a:t>
            </a:r>
            <a:r>
              <a:rPr lang="cs-CZ" sz="1000" dirty="0" err="1">
                <a:solidFill>
                  <a:schemeClr val="bg1">
                    <a:lumMod val="85000"/>
                  </a:schemeClr>
                </a:solidFill>
              </a:rPr>
              <a:t>otevrena</a:t>
            </a:r>
            <a:r>
              <a:rPr lang="cs-CZ" sz="1000" dirty="0">
                <a:solidFill>
                  <a:schemeClr val="bg1">
                    <a:lumMod val="85000"/>
                  </a:schemeClr>
                </a:solidFill>
              </a:rPr>
              <a:t>-</a:t>
            </a:r>
            <a:r>
              <a:rPr lang="cs-CZ" sz="1000" dirty="0" err="1">
                <a:solidFill>
                  <a:schemeClr val="bg1">
                    <a:lumMod val="85000"/>
                  </a:schemeClr>
                </a:solidFill>
              </a:rPr>
              <a:t>botallova</a:t>
            </a:r>
            <a:r>
              <a:rPr lang="cs-CZ" sz="1000" dirty="0">
                <a:solidFill>
                  <a:schemeClr val="bg1">
                    <a:lumMod val="85000"/>
                  </a:schemeClr>
                </a:solidFill>
              </a:rPr>
              <a:t>-ducej</a:t>
            </a:r>
          </a:p>
        </p:txBody>
      </p:sp>
    </p:spTree>
    <p:extLst>
      <p:ext uri="{BB962C8B-B14F-4D97-AF65-F5344CB8AC3E}">
        <p14:creationId xmlns:p14="http://schemas.microsoft.com/office/powerpoint/2010/main" xmlns="" val="2445018774"/>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TotalTime>
  <Words>7436</Words>
  <Application>Microsoft Office PowerPoint</Application>
  <PresentationFormat>Předvádění na obrazovce (4:3)</PresentationFormat>
  <Paragraphs>935</Paragraphs>
  <Slides>138</Slides>
  <Notes>2</Notes>
  <HiddenSlides>0</HiddenSlides>
  <MMClips>0</MMClips>
  <ScaleCrop>false</ScaleCrop>
  <HeadingPairs>
    <vt:vector size="4" baseType="variant">
      <vt:variant>
        <vt:lpstr>Motiv</vt:lpstr>
      </vt:variant>
      <vt:variant>
        <vt:i4>1</vt:i4>
      </vt:variant>
      <vt:variant>
        <vt:lpstr>Nadpisy snímků</vt:lpstr>
      </vt:variant>
      <vt:variant>
        <vt:i4>138</vt:i4>
      </vt:variant>
    </vt:vector>
  </HeadingPairs>
  <TitlesOfParts>
    <vt:vector size="139" baseType="lpstr">
      <vt:lpstr>Motiv sady Office</vt:lpstr>
      <vt:lpstr>Pediatrie 1 Vysoká škola zdravotnická</vt:lpstr>
      <vt:lpstr>Rozdělení dětského věku</vt:lpstr>
      <vt:lpstr>Prenatální období</vt:lpstr>
      <vt:lpstr>Novorozenecké období 1.-28.den života</vt:lpstr>
      <vt:lpstr>Kojenecké období 29.den života – 1 rok</vt:lpstr>
      <vt:lpstr>Batolecí období 1 – 3 roky</vt:lpstr>
      <vt:lpstr>Předškolní období 3 – 6 let</vt:lpstr>
      <vt:lpstr>Školní období od 6 let</vt:lpstr>
      <vt:lpstr>Adolescence</vt:lpstr>
      <vt:lpstr>KARDIOPULMONÁLNÍ RESUSCITACE (KPR)</vt:lpstr>
      <vt:lpstr>ZÁKLADNÍ NEODKLADNÁ RESUSCITACE (PBLS) – POSTUP</vt:lpstr>
      <vt:lpstr>A - airway</vt:lpstr>
      <vt:lpstr>B - breathing</vt:lpstr>
      <vt:lpstr>C – circulation</vt:lpstr>
      <vt:lpstr>Srdeční masáž u dětí do 1 roku</vt:lpstr>
      <vt:lpstr>Srdeční masáž u dětí nad 1 rok</vt:lpstr>
      <vt:lpstr>Kdy přivolat pomoc?</vt:lpstr>
      <vt:lpstr>AED (automatizovaná externí defibrilace)</vt:lpstr>
      <vt:lpstr>Reverzibilní příčiny</vt:lpstr>
      <vt:lpstr>Přerušení resuscitace</vt:lpstr>
      <vt:lpstr>ABCDE</vt:lpstr>
      <vt:lpstr>Snímek 22</vt:lpstr>
      <vt:lpstr>Cizí těleso v dýchacích cestách</vt:lpstr>
      <vt:lpstr>Cizí těleso v DC - PNP</vt:lpstr>
      <vt:lpstr>Snímek 25</vt:lpstr>
      <vt:lpstr>Cizí těleso v GIT</vt:lpstr>
      <vt:lpstr>Cizí těleso v GIT</vt:lpstr>
      <vt:lpstr>Infekce novorozence</vt:lpstr>
      <vt:lpstr>Intrauterinní</vt:lpstr>
      <vt:lpstr>Intranatální</vt:lpstr>
      <vt:lpstr>Postnatální</vt:lpstr>
      <vt:lpstr>Snímek 32</vt:lpstr>
      <vt:lpstr>Anamnéza</vt:lpstr>
      <vt:lpstr>Rodinná anamnéza</vt:lpstr>
      <vt:lpstr>Osobní anamnéza</vt:lpstr>
      <vt:lpstr>Osobní anamnéza</vt:lpstr>
      <vt:lpstr>Alergologická anamnéza, Sociální anamnéza, Farmakologická anamnéza</vt:lpstr>
      <vt:lpstr>Nynější onemocnění</vt:lpstr>
      <vt:lpstr>Farmakologie v dětském věku</vt:lpstr>
      <vt:lpstr>Farmakologie v dětském věku</vt:lpstr>
      <vt:lpstr>Imunizace</vt:lpstr>
      <vt:lpstr>Organizace očkování v ČR </vt:lpstr>
      <vt:lpstr>Typy očkovacích látek</vt:lpstr>
      <vt:lpstr>Snímek 44</vt:lpstr>
      <vt:lpstr>Snímek 45</vt:lpstr>
      <vt:lpstr>Reakce po očkování, kontraindikace</vt:lpstr>
      <vt:lpstr>CAN syndrom</vt:lpstr>
      <vt:lpstr>CAN syndrom</vt:lpstr>
      <vt:lpstr>Pasivní týrání - zanedbávání</vt:lpstr>
      <vt:lpstr>Tělesné týrání a zanedbávání</vt:lpstr>
      <vt:lpstr>Na co se zaměřit?</vt:lpstr>
      <vt:lpstr>Postup při podezření na CAN syndrom</vt:lpstr>
      <vt:lpstr>Duševní a citové týrání</vt:lpstr>
      <vt:lpstr>Sexuální zneužívání</vt:lpstr>
      <vt:lpstr>Zvláštní formy CAN</vt:lpstr>
      <vt:lpstr>SIDS – sudden infant death syndrome – syndrom náhlého úmrtí kojence</vt:lpstr>
      <vt:lpstr>Snímek 57</vt:lpstr>
      <vt:lpstr>Náhlé stavy v pediatrii</vt:lpstr>
      <vt:lpstr>Úrazy a otravy</vt:lpstr>
      <vt:lpstr>Pády a úrazy</vt:lpstr>
      <vt:lpstr>Pády a úrazy</vt:lpstr>
      <vt:lpstr>Otravy </vt:lpstr>
      <vt:lpstr>Popáleninový úraz v dětském věku</vt:lpstr>
      <vt:lpstr>Mechanismus úrazu</vt:lpstr>
      <vt:lpstr>Mechanismus úrazu</vt:lpstr>
      <vt:lpstr>Mechanismus úrazu</vt:lpstr>
      <vt:lpstr>Rozsah postižení</vt:lpstr>
      <vt:lpstr>Lokalizace postižení</vt:lpstr>
      <vt:lpstr>Hloubka poranění</vt:lpstr>
      <vt:lpstr>Snímek 70</vt:lpstr>
      <vt:lpstr>Snímek 71</vt:lpstr>
      <vt:lpstr>PNP</vt:lpstr>
      <vt:lpstr>PNP</vt:lpstr>
      <vt:lpstr>Tonutí</vt:lpstr>
      <vt:lpstr>Tonutí - PNP</vt:lpstr>
      <vt:lpstr>Úpal, Úžeh</vt:lpstr>
      <vt:lpstr>Dýchací cesty - Respirační onemocnění</vt:lpstr>
      <vt:lpstr>Snímek 78</vt:lpstr>
      <vt:lpstr>Snímek 79</vt:lpstr>
      <vt:lpstr>Snímek 80</vt:lpstr>
      <vt:lpstr>Vitální funkce</vt:lpstr>
      <vt:lpstr>Příznaky respiračního onemocnění</vt:lpstr>
      <vt:lpstr>Péče o dýchací cesty</vt:lpstr>
      <vt:lpstr>Onemocnění dýchacích cest v dětském věku</vt:lpstr>
      <vt:lpstr>Akutní laryngitida</vt:lpstr>
      <vt:lpstr>Snímek 86</vt:lpstr>
      <vt:lpstr>Cystická fibróza</vt:lpstr>
      <vt:lpstr>Klinický obraz</vt:lpstr>
      <vt:lpstr>Snímek 89</vt:lpstr>
      <vt:lpstr>Diagnostika</vt:lpstr>
      <vt:lpstr>Léčba</vt:lpstr>
      <vt:lpstr>Kauzální terapie</vt:lpstr>
      <vt:lpstr>Snímek 93</vt:lpstr>
      <vt:lpstr>Kardiologická onemocnění v dětském věku</vt:lpstr>
      <vt:lpstr>Příznaky</vt:lpstr>
      <vt:lpstr>Snímek 96</vt:lpstr>
      <vt:lpstr>Vrozené srdeční vady bez cyanózy Levopravý zkrat, krev proudí z místa vyššího tlaku do místa nižšího tlaku </vt:lpstr>
      <vt:lpstr>Snímek 98</vt:lpstr>
      <vt:lpstr>Snímek 99</vt:lpstr>
      <vt:lpstr>Obstrukční vady</vt:lpstr>
      <vt:lpstr>Snímek 101</vt:lpstr>
      <vt:lpstr>Vrozené srdeční vady s cyanózou Zkrat zprava doleva </vt:lpstr>
      <vt:lpstr>Fallotova tetralogie</vt:lpstr>
      <vt:lpstr>Onemocnění trávicího systému u dětí</vt:lpstr>
      <vt:lpstr>Vrozené vady</vt:lpstr>
      <vt:lpstr>Atrézie jícnu</vt:lpstr>
      <vt:lpstr>Idiopatické střevní záněty- IBD</vt:lpstr>
      <vt:lpstr>Snímek 108</vt:lpstr>
      <vt:lpstr>Snímek 109</vt:lpstr>
      <vt:lpstr>Onemocnění urotraktu v dětském věku</vt:lpstr>
      <vt:lpstr>Akutní cystitida</vt:lpstr>
      <vt:lpstr>Akutní pyelonefritida</vt:lpstr>
      <vt:lpstr>Vezikouretrální reflux</vt:lpstr>
      <vt:lpstr>Pojmy</vt:lpstr>
      <vt:lpstr>Novorozenecké reflexy a vývoj</vt:lpstr>
      <vt:lpstr>Snímek 116</vt:lpstr>
      <vt:lpstr>Vyšetření</vt:lpstr>
      <vt:lpstr>Vyšetření novorozence</vt:lpstr>
      <vt:lpstr>Snímek 119</vt:lpstr>
      <vt:lpstr>Snímek 120</vt:lpstr>
      <vt:lpstr>Vyšetření v supinaci (na zádech) </vt:lpstr>
      <vt:lpstr>Vyšetření v pronaci (na bříšku)</vt:lpstr>
      <vt:lpstr>Vyšetření v závěsu </vt:lpstr>
      <vt:lpstr>Snímek 124</vt:lpstr>
      <vt:lpstr>Snímek 125</vt:lpstr>
      <vt:lpstr>Vertikalizace</vt:lpstr>
      <vt:lpstr>Bolestivé a úlekové reakce </vt:lpstr>
      <vt:lpstr>Základní patologické syndromy v novorozeneckém a kojeneckém věku</vt:lpstr>
      <vt:lpstr>Snímek 129</vt:lpstr>
      <vt:lpstr>Snímek 130</vt:lpstr>
      <vt:lpstr>Snímek 131</vt:lpstr>
      <vt:lpstr>Vyšetření v trakci (v tahu) </vt:lpstr>
      <vt:lpstr>Snímek 133</vt:lpstr>
      <vt:lpstr>Snímek 134</vt:lpstr>
      <vt:lpstr>Snímek 135</vt:lpstr>
      <vt:lpstr>Snímek 136</vt:lpstr>
      <vt:lpstr>Snímek 137</vt:lpstr>
      <vt:lpstr>Snímek 138</vt:lpstr>
    </vt:vector>
  </TitlesOfParts>
  <Company>FN Motol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aghova23814</dc:creator>
  <cp:lastModifiedBy>komysakova23814</cp:lastModifiedBy>
  <cp:revision>68</cp:revision>
  <dcterms:created xsi:type="dcterms:W3CDTF">2023-03-27T11:15:01Z</dcterms:created>
  <dcterms:modified xsi:type="dcterms:W3CDTF">2024-05-02T08:01:07Z</dcterms:modified>
</cp:coreProperties>
</file>