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67" r:id="rId15"/>
    <p:sldId id="270" r:id="rId16"/>
    <p:sldId id="271" r:id="rId17"/>
    <p:sldId id="272" r:id="rId18"/>
    <p:sldId id="273" r:id="rId19"/>
    <p:sldId id="274" r:id="rId20"/>
    <p:sldId id="275" r:id="rId21"/>
    <p:sldId id="276" r:id="rId22"/>
    <p:sldId id="277"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78" r:id="rId4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4DD619F9-4141-4325-A996-F10FC8778DF5}" type="datetimeFigureOut">
              <a:rPr lang="cs-CZ" smtClean="0"/>
              <a:t>17.4.2024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FE89A1-7EF7-46BB-B49A-CE7ECDB31D5F}"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DD619F9-4141-4325-A996-F10FC8778DF5}" type="datetimeFigureOut">
              <a:rPr lang="cs-CZ" smtClean="0"/>
              <a:t>17.4.2024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FE89A1-7EF7-46BB-B49A-CE7ECDB31D5F}"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DD619F9-4141-4325-A996-F10FC8778DF5}" type="datetimeFigureOut">
              <a:rPr lang="cs-CZ" smtClean="0"/>
              <a:t>17.4.2024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FE89A1-7EF7-46BB-B49A-CE7ECDB31D5F}"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DD619F9-4141-4325-A996-F10FC8778DF5}" type="datetimeFigureOut">
              <a:rPr lang="cs-CZ" smtClean="0"/>
              <a:t>17.4.2024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FE89A1-7EF7-46BB-B49A-CE7ECDB31D5F}"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4DD619F9-4141-4325-A996-F10FC8778DF5}" type="datetimeFigureOut">
              <a:rPr lang="cs-CZ" smtClean="0"/>
              <a:t>17.4.2024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FE89A1-7EF7-46BB-B49A-CE7ECDB31D5F}"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DD619F9-4141-4325-A996-F10FC8778DF5}" type="datetimeFigureOut">
              <a:rPr lang="cs-CZ" smtClean="0"/>
              <a:t>17.4.2024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FE89A1-7EF7-46BB-B49A-CE7ECDB31D5F}"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DD619F9-4141-4325-A996-F10FC8778DF5}" type="datetimeFigureOut">
              <a:rPr lang="cs-CZ" smtClean="0"/>
              <a:t>17.4.2024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2FE89A1-7EF7-46BB-B49A-CE7ECDB31D5F}"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DD619F9-4141-4325-A996-F10FC8778DF5}" type="datetimeFigureOut">
              <a:rPr lang="cs-CZ" smtClean="0"/>
              <a:t>17.4.2024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2FE89A1-7EF7-46BB-B49A-CE7ECDB31D5F}"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DD619F9-4141-4325-A996-F10FC8778DF5}" type="datetimeFigureOut">
              <a:rPr lang="cs-CZ" smtClean="0"/>
              <a:t>17.4.2024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2FE89A1-7EF7-46BB-B49A-CE7ECDB31D5F}"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DD619F9-4141-4325-A996-F10FC8778DF5}" type="datetimeFigureOut">
              <a:rPr lang="cs-CZ" smtClean="0"/>
              <a:t>17.4.2024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FE89A1-7EF7-46BB-B49A-CE7ECDB31D5F}"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DD619F9-4141-4325-A996-F10FC8778DF5}" type="datetimeFigureOut">
              <a:rPr lang="cs-CZ" smtClean="0"/>
              <a:t>17.4.2024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FE89A1-7EF7-46BB-B49A-CE7ECDB31D5F}"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D619F9-4141-4325-A996-F10FC8778DF5}" type="datetimeFigureOut">
              <a:rPr lang="cs-CZ" smtClean="0"/>
              <a:t>17.4.2024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E89A1-7EF7-46BB-B49A-CE7ECDB31D5F}"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youtu.be/psFpKuJegD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fyzioklinika.cz/" TargetMode="External"/><Relationship Id="rId2" Type="http://schemas.openxmlformats.org/officeDocument/2006/relationships/hyperlink" Target="https://www.pediatrierepy.cz/prakticke-rady/psychomotoricky-vyvoj-ditet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Psychomotorický vývoj dítěte</a:t>
            </a:r>
            <a:endParaRPr lang="cs-CZ" dirty="0"/>
          </a:p>
        </p:txBody>
      </p:sp>
      <p:sp>
        <p:nvSpPr>
          <p:cNvPr id="3" name="Podnadpis 2"/>
          <p:cNvSpPr>
            <a:spLocks noGrp="1"/>
          </p:cNvSpPr>
          <p:nvPr>
            <p:ph type="subTitle" idx="1"/>
          </p:nvPr>
        </p:nvSpPr>
        <p:spPr/>
        <p:txBody>
          <a:bodyPr/>
          <a:lstStyle/>
          <a:p>
            <a:r>
              <a:rPr lang="cs-CZ" dirty="0" err="1" smtClean="0"/>
              <a:t>M</a:t>
            </a:r>
            <a:r>
              <a:rPr lang="cs-CZ" dirty="0" smtClean="0"/>
              <a:t>.</a:t>
            </a:r>
            <a:r>
              <a:rPr lang="cs-CZ" dirty="0" err="1" smtClean="0"/>
              <a:t>Komyšáková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l-PL" dirty="0" smtClean="0"/>
              <a:t>4. měsíc</a:t>
            </a:r>
            <a:endParaRPr lang="cs-CZ" dirty="0"/>
          </a:p>
        </p:txBody>
      </p:sp>
      <p:sp>
        <p:nvSpPr>
          <p:cNvPr id="3" name="Zástupný symbol pro obsah 2"/>
          <p:cNvSpPr>
            <a:spLocks noGrp="1"/>
          </p:cNvSpPr>
          <p:nvPr>
            <p:ph idx="1"/>
          </p:nvPr>
        </p:nvSpPr>
        <p:spPr/>
        <p:txBody>
          <a:bodyPr>
            <a:normAutofit fontScale="62500" lnSpcReduction="20000"/>
          </a:bodyPr>
          <a:lstStyle/>
          <a:p>
            <a:pPr>
              <a:buNone/>
            </a:pPr>
            <a:r>
              <a:rPr lang="cs-CZ" b="1" dirty="0" smtClean="0"/>
              <a:t>Co by mělo miminko dokázat vleže na zádech?</a:t>
            </a:r>
          </a:p>
          <a:p>
            <a:pPr>
              <a:buNone/>
            </a:pPr>
            <a:endParaRPr lang="cs-CZ" b="1" dirty="0" smtClean="0"/>
          </a:p>
          <a:p>
            <a:pPr>
              <a:buNone/>
            </a:pPr>
            <a:r>
              <a:rPr lang="cs-CZ" b="1" dirty="0" smtClean="0"/>
              <a:t>Vleže na zádech sahá miminko po hračce.</a:t>
            </a:r>
            <a:endParaRPr lang="cs-CZ" dirty="0" smtClean="0"/>
          </a:p>
          <a:p>
            <a:r>
              <a:rPr lang="cs-CZ" dirty="0" smtClean="0"/>
              <a:t>Podáte-li hračku zprava, miminko na ní sáhne pravou ručičkou a opačně. Pokud nabídnete hračku zprava a budete ji pozvolna posouvat vlevo, dítě sleduje hračku pravou ručičkou do středu a potom na ni sahá levou ručičkou. Teprve až po dovršení stáří 5 měsíců bude Vaše miminko schopno sahat na hračku stejnou ručičkou i přes střední čáru. </a:t>
            </a:r>
            <a:r>
              <a:rPr lang="cs-CZ" b="1" dirty="0" smtClean="0"/>
              <a:t>Tato jeho nová dovednost mu umožní začít se po pátém měsíci přetáčet na bok a posléze na bříško.</a:t>
            </a:r>
            <a:endParaRPr lang="cs-CZ" dirty="0" smtClean="0"/>
          </a:p>
          <a:p>
            <a:pPr>
              <a:buNone/>
            </a:pPr>
            <a:r>
              <a:rPr lang="cs-CZ" b="1" dirty="0" smtClean="0"/>
              <a:t>Úchop</a:t>
            </a:r>
            <a:endParaRPr lang="cs-CZ" dirty="0" smtClean="0"/>
          </a:p>
          <a:p>
            <a:r>
              <a:rPr lang="cs-CZ" dirty="0" smtClean="0"/>
              <a:t>Stejně tak jako ostatní pohyby, je závislý na stabilitě polohy dítěte. Pokud tedy dítě ve 3. měsíci nedokázalo zaujmout symetrickou polohu, bude se i vývoj úchopu a uvolňování prstů a ručičky opožďovat.</a:t>
            </a:r>
          </a:p>
          <a:p>
            <a:r>
              <a:rPr lang="cs-CZ" dirty="0" smtClean="0"/>
              <a:t>Vleže na zádech dokáže miminko </a:t>
            </a:r>
            <a:r>
              <a:rPr lang="cs-CZ" b="1" dirty="0" smtClean="0"/>
              <a:t>nadzvednout nožičky ještě výše</a:t>
            </a:r>
            <a:r>
              <a:rPr lang="cs-CZ" dirty="0" smtClean="0"/>
              <a:t>, a tak si dokáže sáhnout až na kyčle, popřípadě až na stehna.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Polovina 5. měsíce</a:t>
            </a:r>
            <a:endParaRPr lang="cs-CZ" dirty="0"/>
          </a:p>
        </p:txBody>
      </p:sp>
      <p:sp>
        <p:nvSpPr>
          <p:cNvPr id="3" name="Zástupný symbol pro obsah 2"/>
          <p:cNvSpPr>
            <a:spLocks noGrp="1"/>
          </p:cNvSpPr>
          <p:nvPr>
            <p:ph idx="1"/>
          </p:nvPr>
        </p:nvSpPr>
        <p:spPr/>
        <p:txBody>
          <a:bodyPr>
            <a:normAutofit fontScale="85000" lnSpcReduction="20000"/>
          </a:bodyPr>
          <a:lstStyle/>
          <a:p>
            <a:pPr>
              <a:buNone/>
            </a:pPr>
            <a:r>
              <a:rPr lang="cs-CZ" sz="2400" b="1" dirty="0" smtClean="0"/>
              <a:t>Co by mělo miminko dokázat vleže na zádech?</a:t>
            </a:r>
          </a:p>
          <a:p>
            <a:r>
              <a:rPr lang="cs-CZ" sz="2400" b="1" dirty="0" smtClean="0"/>
              <a:t>Zájem dítěte o hračku sílí</a:t>
            </a:r>
            <a:r>
              <a:rPr lang="cs-CZ" sz="2400" dirty="0" smtClean="0"/>
              <a:t>, což miminko vede k dalšímu pokroku.</a:t>
            </a:r>
          </a:p>
          <a:p>
            <a:r>
              <a:rPr lang="cs-CZ" sz="2400" dirty="0" smtClean="0"/>
              <a:t>Vleže na zádech, nabídnete-li hračku ve střední rovině, tj. přesně nad obličejem dítěte, </a:t>
            </a:r>
            <a:r>
              <a:rPr lang="cs-CZ" sz="2400" b="1" dirty="0" smtClean="0"/>
              <a:t>se nebude moci rozhodnout, jakou ručičkou na hračku sáhne.</a:t>
            </a:r>
            <a:r>
              <a:rPr lang="cs-CZ" sz="2400" dirty="0" smtClean="0"/>
              <a:t> Toto se bude projevovat tzv. </a:t>
            </a:r>
            <a:r>
              <a:rPr lang="cs-CZ" sz="2400" b="1" dirty="0" smtClean="0"/>
              <a:t>„motorickým neklidem“</a:t>
            </a:r>
            <a:r>
              <a:rPr lang="cs-CZ" sz="2400" dirty="0" smtClean="0"/>
              <a:t>, kdy dítě bude třást ručičkama, kopat nožičkama, popř. se zaklánět, otvírat pusinku, jako by celým tělem chtělo hračku uchopit.</a:t>
            </a:r>
          </a:p>
          <a:p>
            <a:r>
              <a:rPr lang="cs-CZ" sz="2400" dirty="0" smtClean="0"/>
              <a:t>Pokud bude mít dostatečně silné břišní svaly a jeho koordinace přední a zadní strany trupu bude dobrá, dokáže se miminko přetočit za nabízenou hračkou na bok.</a:t>
            </a:r>
          </a:p>
          <a:p>
            <a:r>
              <a:rPr lang="cs-CZ" sz="2400" dirty="0" smtClean="0"/>
              <a:t>Správná koordinace přetočení je taková, kdy dítě přitáhne nožičky co nejblíže k bříšku, nadzvedne zadeček od podložky a poté se přetočí za nabízenou hračkou. Nejlépe pokud hračka bude položená vedle něj na podložce. Dobrým znakem pro Vás, že se miminko začne brzy přetáčet, může být i fakt, že dokáže položit svou paži na podložku v úhlu 90 stupňů vůči tělu.</a:t>
            </a:r>
          </a:p>
          <a:p>
            <a:pPr>
              <a:buNone/>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normAutofit/>
          </a:bodyPr>
          <a:lstStyle/>
          <a:p>
            <a:pPr>
              <a:buNone/>
            </a:pPr>
            <a:r>
              <a:rPr lang="cs-CZ" sz="1900" b="1" dirty="0" smtClean="0"/>
              <a:t>Co by mělo miminko dokázat vleže na bříšku?</a:t>
            </a:r>
          </a:p>
          <a:p>
            <a:r>
              <a:rPr lang="cs-CZ" sz="1900" dirty="0" smtClean="0"/>
              <a:t>Vleže na bříšku dochází v tomto měsíci k velkému pokroku. </a:t>
            </a:r>
            <a:r>
              <a:rPr lang="cs-CZ" sz="1900" b="1" dirty="0" smtClean="0"/>
              <a:t>Miminko se dokáže opřít o jednu ruku, respektive loket a předloktí, a druhou ručičku dokáže uvolnit k uchopení hračky.</a:t>
            </a:r>
            <a:r>
              <a:rPr lang="cs-CZ" sz="1900" dirty="0" smtClean="0"/>
              <a:t> Zároveň si musí trošku nakročit nožičkou a opřít se o kolínko.</a:t>
            </a:r>
          </a:p>
          <a:p>
            <a:r>
              <a:rPr lang="cs-CZ" sz="1900" dirty="0" smtClean="0"/>
              <a:t>Jedním z hlavních měřítek je, zdali 5měsíční dítě </a:t>
            </a:r>
            <a:r>
              <a:rPr lang="cs-CZ" sz="1900" b="1" dirty="0" smtClean="0"/>
              <a:t>dokáže zvednout svou paži nad horizontálu</a:t>
            </a:r>
            <a:r>
              <a:rPr lang="cs-CZ" sz="1900" dirty="0" smtClean="0"/>
              <a:t>. V té chvíli je jasné, že jeho vývoj bude postupovat tak, že po čase bude stát a chodit. Toto je jedním z ukazatelů, které se hodnotí např. u dětí s </a:t>
            </a:r>
            <a:r>
              <a:rPr lang="cs-CZ" sz="1900" b="1" dirty="0" smtClean="0"/>
              <a:t>dětskou mozkovou obrnou</a:t>
            </a:r>
            <a:r>
              <a:rPr lang="cs-CZ" sz="1900" dirty="0" smtClean="0"/>
              <a:t> při hodnocení prognózy vývoje dítěte.</a:t>
            </a:r>
          </a:p>
          <a:p>
            <a:pPr>
              <a:buNone/>
            </a:pPr>
            <a:endParaRPr lang="cs-CZ" dirty="0"/>
          </a:p>
        </p:txBody>
      </p:sp>
      <p:pic>
        <p:nvPicPr>
          <p:cNvPr id="4" name="Obrázek 3" descr="61bcc6a1d617e86a9e5c934a_G4ouIlTXWtxjKlAPYaT-DPQMDqOZgeZtwGak97xBUjBjySEms6sAalz5ysGP_8g5Bo0TJqwi4_Y0sEPyqLRuGIbX6ju3W3xqA9SVZHEC_oCvDiBMZ2xHr7X4QIBaHnq-g9lzc6Sm.jpeg"/>
          <p:cNvPicPr>
            <a:picLocks noChangeAspect="1"/>
          </p:cNvPicPr>
          <p:nvPr/>
        </p:nvPicPr>
        <p:blipFill>
          <a:blip r:embed="rId2" cstate="print"/>
          <a:stretch>
            <a:fillRect/>
          </a:stretch>
        </p:blipFill>
        <p:spPr>
          <a:xfrm>
            <a:off x="2555776" y="3429000"/>
            <a:ext cx="4269209" cy="32040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l-PL" dirty="0" smtClean="0"/>
              <a:t>5. měsíc</a:t>
            </a:r>
            <a:endParaRPr lang="cs-CZ" dirty="0"/>
          </a:p>
        </p:txBody>
      </p:sp>
      <p:sp>
        <p:nvSpPr>
          <p:cNvPr id="3" name="Zástupný symbol pro obsah 2"/>
          <p:cNvSpPr>
            <a:spLocks noGrp="1"/>
          </p:cNvSpPr>
          <p:nvPr>
            <p:ph idx="1"/>
          </p:nvPr>
        </p:nvSpPr>
        <p:spPr/>
        <p:txBody>
          <a:bodyPr>
            <a:normAutofit fontScale="40000" lnSpcReduction="20000"/>
          </a:bodyPr>
          <a:lstStyle/>
          <a:p>
            <a:r>
              <a:rPr lang="cs-CZ" b="1" dirty="0" smtClean="0"/>
              <a:t>Co by mělo miminko dokázat vleže na zádech?</a:t>
            </a:r>
          </a:p>
          <a:p>
            <a:pPr>
              <a:buNone/>
            </a:pPr>
            <a:r>
              <a:rPr lang="cs-CZ" b="1" dirty="0" smtClean="0"/>
              <a:t>Velmi suverénně by již mělo dokázat udržet tělíčko v ose.</a:t>
            </a:r>
            <a:endParaRPr lang="cs-CZ" dirty="0" smtClean="0"/>
          </a:p>
          <a:p>
            <a:r>
              <a:rPr lang="cs-CZ" dirty="0" smtClean="0"/>
              <a:t>To znamená, že hlava, trup a nožičky jsou v jedné přímce. Tuto dovednost si miminko začalo osvojovat již ve 3. měsíci svého věku. Pokud však ještě v 5. měsíci zpozorujete přetrvávající asymetrii v držení osy těla (dítě není schopno položit hlavičku, krk, trup a nožičky v jedné podélné ose, zatímco osy ramen a pánve jsou na tuto podélnou osu kolmé), měli byste zpozornět!</a:t>
            </a:r>
          </a:p>
          <a:p>
            <a:r>
              <a:rPr lang="cs-CZ" dirty="0" smtClean="0"/>
              <a:t>Dokáže tedy dostatečně zapojit břišní svaly a zadeček odlepit od podložky. Při tomto </a:t>
            </a:r>
            <a:r>
              <a:rPr lang="cs-CZ" b="1" dirty="0" smtClean="0"/>
              <a:t>„těžkém“</a:t>
            </a:r>
            <a:r>
              <a:rPr lang="cs-CZ" dirty="0" smtClean="0"/>
              <a:t> cvičení by však také mělo zachovat již výše zmíněnou </a:t>
            </a:r>
            <a:r>
              <a:rPr lang="cs-CZ" b="1" dirty="0" smtClean="0"/>
              <a:t>symetrickou polohu těla.</a:t>
            </a:r>
            <a:endParaRPr lang="cs-CZ" dirty="0" smtClean="0"/>
          </a:p>
          <a:p>
            <a:pPr>
              <a:buNone/>
            </a:pPr>
            <a:r>
              <a:rPr lang="cs-CZ" b="1" i="1" dirty="0"/>
              <a:t>1. signál nesprávného vývoje</a:t>
            </a:r>
            <a:r>
              <a:rPr lang="cs-CZ" dirty="0" smtClean="0"/>
              <a:t/>
            </a:r>
            <a:br>
              <a:rPr lang="cs-CZ" dirty="0" smtClean="0"/>
            </a:br>
            <a:r>
              <a:rPr lang="cs-CZ" i="1" dirty="0"/>
              <a:t>Pokud dítě sice dokáže symetrickou polohu zaujmout, nicméně často se vrací do asymetrické polohy, měli byste kontaktovat neurologa, pediatra či rovnou odborného fyzioterapeuta. Po domluvě s jedním z těchto odborníků by pak měla být zahájena korekce držení těla pomocí vhodné rehabilitační metody.</a:t>
            </a:r>
            <a:endParaRPr lang="cs-CZ" dirty="0" smtClean="0"/>
          </a:p>
          <a:p>
            <a:r>
              <a:rPr lang="cs-CZ" b="1" dirty="0" smtClean="0"/>
              <a:t>Někdy si také s oblibou děti hrají s nožičkama.</a:t>
            </a:r>
            <a:r>
              <a:rPr lang="cs-CZ" dirty="0" smtClean="0"/>
              <a:t> S nadšením pozorují, jak se chodidla nožky navzájem o sebe třou a dotýkají se.</a:t>
            </a:r>
          </a:p>
          <a:p>
            <a:r>
              <a:rPr lang="cs-CZ" b="1" dirty="0" smtClean="0"/>
              <a:t>Vleže na zádech si pětiměsíční miminko bezproblémově hraje s ručičkama.</a:t>
            </a:r>
            <a:endParaRPr lang="cs-CZ" dirty="0" smtClean="0"/>
          </a:p>
          <a:p>
            <a:r>
              <a:rPr lang="cs-CZ" dirty="0" smtClean="0"/>
              <a:t>Vědomě si s nimi hraje, dívá se na ně, a pokud má v ruce hračku, mělo by dokázat přendat si hračku z ručičky do ručičky, aniž by mu vypadla.</a:t>
            </a:r>
          </a:p>
          <a:p>
            <a:r>
              <a:rPr lang="cs-CZ" b="1" dirty="0" smtClean="0"/>
              <a:t>U pětiměsíčního kojence můžeme pozorovat počátky přetáčení.</a:t>
            </a:r>
            <a:endParaRPr lang="cs-CZ" dirty="0" smtClean="0"/>
          </a:p>
          <a:p>
            <a:r>
              <a:rPr lang="cs-CZ" dirty="0" smtClean="0"/>
              <a:t>Velkou motivací pro miminko je dosáhnout na hračku, která je na straně (pro přehlednost popisu např. vlevo). </a:t>
            </a:r>
            <a:r>
              <a:rPr lang="cs-CZ" b="1" dirty="0" smtClean="0"/>
              <a:t>Dítě by mělo začít sahat na hračku pravou ručičkou, přitáhne nožičky k bříšku, levou ručičku položí vedle sebe, kolmo k ose těla a dotočí tělíčko do lehu na levý bok. </a:t>
            </a:r>
            <a:r>
              <a:rPr lang="cs-CZ" dirty="0" smtClean="0"/>
              <a:t>Dál se ještě nedokáže přetočit koordinovaně, proto většinou přepadá zpět do lehu na zádech.</a:t>
            </a:r>
          </a:p>
          <a:p>
            <a:pPr>
              <a:buNone/>
            </a:pP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l-PL" dirty="0" smtClean="0"/>
              <a:t>6. měsíc</a:t>
            </a:r>
            <a:endParaRPr lang="cs-CZ" dirty="0"/>
          </a:p>
        </p:txBody>
      </p:sp>
      <p:sp>
        <p:nvSpPr>
          <p:cNvPr id="3" name="Zástupný symbol pro obsah 2"/>
          <p:cNvSpPr>
            <a:spLocks noGrp="1"/>
          </p:cNvSpPr>
          <p:nvPr>
            <p:ph idx="1"/>
          </p:nvPr>
        </p:nvSpPr>
        <p:spPr/>
        <p:txBody>
          <a:bodyPr>
            <a:normAutofit fontScale="62500" lnSpcReduction="20000"/>
          </a:bodyPr>
          <a:lstStyle/>
          <a:p>
            <a:pPr>
              <a:buNone/>
            </a:pPr>
            <a:r>
              <a:rPr lang="cs-CZ" dirty="0" smtClean="0"/>
              <a:t>6. měsíc je zlomovým obdobím pro vývoj miminka. </a:t>
            </a:r>
            <a:r>
              <a:rPr lang="cs-CZ" b="1" dirty="0" smtClean="0"/>
              <a:t>Během tohoto měsíce se dítě otáčí z polohy na zádech do polohy na boku a do dovršení 6. měsíce by mělo zvládnout dotočení z lehu na boku do lehu na bříšku.</a:t>
            </a:r>
            <a:r>
              <a:rPr lang="cs-CZ" dirty="0" smtClean="0"/>
              <a:t> Celý úkon je velmi složitý, a proto k dokonalému nacvičení celého přetočení bude miminko potřebovat přibližně měsíc a půl.</a:t>
            </a:r>
          </a:p>
          <a:p>
            <a:r>
              <a:rPr lang="cs-CZ" b="1" dirty="0" smtClean="0"/>
              <a:t>Tím, že dítě sahá přes střední rovinu, dochází k postupné rotaci jednotlivých úseků páteře. Dítě začne rotovat i pánev a zapojí šikmé břišní svaly tak, aby se dokázalo přetočit na bok a ještě dále na bříško.</a:t>
            </a:r>
            <a:r>
              <a:rPr lang="cs-CZ" dirty="0" smtClean="0"/>
              <a:t> K dotočení z boku na bříško ale musí dokázat rozdělit obě nožičky.</a:t>
            </a:r>
          </a:p>
          <a:p>
            <a:r>
              <a:rPr lang="cs-CZ" dirty="0" smtClean="0"/>
              <a:t>Dosud obě nožičky pracovaly při přitažení k bříšku současně, nyní ale k tomu, aby se z lehu na levém boku dítě přetočilo na bříško, musí dokázat svrchní pravou nožičku pokrčit ještě více a spodní levou naopak natáhnout. Stejně tak musí umět rozlišit obě ručičky. Svrchní pravá ručička musí dále sahat na hračku, zatímco spodní levá ruka podepře trup a napomůže v dotočení celého těla.</a:t>
            </a:r>
          </a:p>
          <a:p>
            <a:pPr>
              <a:buNone/>
            </a:pP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fontScale="70000" lnSpcReduction="20000"/>
          </a:bodyPr>
          <a:lstStyle/>
          <a:p>
            <a:pPr>
              <a:buNone/>
            </a:pPr>
            <a:r>
              <a:rPr lang="cs-CZ" b="1" dirty="0" smtClean="0"/>
              <a:t>Co by mělo miminko dokázat vleže na zádech?</a:t>
            </a:r>
          </a:p>
          <a:p>
            <a:r>
              <a:rPr lang="cs-CZ" b="1" dirty="0" smtClean="0"/>
              <a:t>Vleže na zádech si miminko často sahá na nožičky, poplácává je, začíná pozorovat a osahávat chodidla a jednotlivé prsty nožičky.</a:t>
            </a:r>
            <a:endParaRPr lang="cs-CZ" dirty="0" smtClean="0"/>
          </a:p>
          <a:p>
            <a:r>
              <a:rPr lang="cs-CZ" dirty="0" smtClean="0"/>
              <a:t>Souhra oko-ruka-noha je u šestiměsíčního kojence velmi oblíbenou hrou.</a:t>
            </a:r>
          </a:p>
          <a:p>
            <a:r>
              <a:rPr lang="cs-CZ" b="1" dirty="0" smtClean="0"/>
              <a:t>Miminko sahá po hračce již celou ručičkou, respektive otevřenou dlaní.</a:t>
            </a:r>
            <a:endParaRPr lang="cs-CZ" dirty="0" smtClean="0"/>
          </a:p>
          <a:p>
            <a:r>
              <a:rPr lang="cs-CZ" dirty="0" smtClean="0"/>
              <a:t>Dokáže palec maximálně odtáhnout od ostatních prstů a maximálně natáhnout ostatní čtyři prstíky. Původně miminko uchopovalo hračky z malíkové strany ruky a posléze je zabalilo do dlaně. Nyní na ně sahá otevřenou dlaní.</a:t>
            </a:r>
          </a:p>
          <a:p>
            <a:r>
              <a:rPr lang="cs-CZ" b="1" dirty="0" smtClean="0"/>
              <a:t>I oči mají své okohybné svaly, </a:t>
            </a:r>
            <a:r>
              <a:rPr lang="cs-CZ" dirty="0" smtClean="0"/>
              <a:t>jejichž pohybová souhra musela postupem času dozrát.</a:t>
            </a:r>
          </a:p>
          <a:p>
            <a:r>
              <a:rPr lang="cs-CZ" b="1" dirty="0" smtClean="0"/>
              <a:t>Některá miminka po narození mírně šilhala. </a:t>
            </a:r>
            <a:r>
              <a:rPr lang="cs-CZ" dirty="0" smtClean="0"/>
              <a:t>Toto šilhání bylo fyziologické (tj. v pořádku vzhledem k věku dítěte) do 6. měsíce. </a:t>
            </a:r>
            <a:r>
              <a:rPr lang="cs-CZ" b="1" dirty="0" smtClean="0"/>
              <a:t>Nyní by však měly být všechny okohybné svaly dostatečně koordinovány hlavovými nervy, tudíž by miminko již nemělo šilhat.</a:t>
            </a:r>
            <a:endParaRPr lang="cs-CZ"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a:buNone/>
            </a:pPr>
            <a:r>
              <a:rPr lang="cs-CZ" sz="1600" b="1" dirty="0" smtClean="0"/>
              <a:t>Co by mělo miminko dokázat vleže na bříšku?</a:t>
            </a:r>
          </a:p>
          <a:p>
            <a:r>
              <a:rPr lang="cs-CZ" sz="1600" dirty="0" smtClean="0"/>
              <a:t>Vleže na bříšku dochází v tomto měsíci také k velkému pokroku. </a:t>
            </a:r>
            <a:r>
              <a:rPr lang="cs-CZ" sz="1600" b="1" dirty="0" smtClean="0"/>
              <a:t>Miminko se dokáže opřít o obě, v loktech natažené ručičky, přičemž se opírá o otevřené dlaně. </a:t>
            </a:r>
            <a:r>
              <a:rPr lang="cs-CZ" sz="1600" dirty="0" smtClean="0"/>
              <a:t>Dostalo se tak do tzv. „druhého patra“, odkud má opět o malinko lepší výhled po svém okolí. </a:t>
            </a:r>
            <a:r>
              <a:rPr lang="cs-CZ" sz="1600" b="1" dirty="0" smtClean="0"/>
              <a:t>I v této poloze dokáže krátkodobě uvolnit jednu ručičku k úchopu hračky.</a:t>
            </a:r>
            <a:r>
              <a:rPr lang="cs-CZ" sz="1600" dirty="0" smtClean="0"/>
              <a:t> Pokud na hračku dosáhne, lehne si do své již nacvičené polohy, kdy se opírá o loket a předloktí a zároveň si trošku nakročí protilehlou nožičkou a opře se o kolínko.</a:t>
            </a:r>
          </a:p>
          <a:p>
            <a:r>
              <a:rPr lang="cs-CZ" sz="1600" dirty="0" smtClean="0"/>
              <a:t>Charakteristické pro toto období je i tzv. „plavání“, někdo zná spíše pojem „letadlo“. Stejně jako když dítě leží na zádech a nedokáže se rozhodnout, jakou ručičkou sáhne na nabízenou hračku, tak i vleže na bříšku</a:t>
            </a:r>
            <a:r>
              <a:rPr lang="cs-CZ" sz="1600" b="1" dirty="0" smtClean="0"/>
              <a:t> vidí-li hračku a nedosáhne na ni, kope nožičkama, zaklání se v zádíčkách, slintá, otvírá pusinku a mává ručičkama. </a:t>
            </a:r>
            <a:r>
              <a:rPr lang="cs-CZ" sz="1600" dirty="0" smtClean="0"/>
              <a:t>Plazit se ještě neumí a zatím netuší, co má udělat, aby na hračku dosáhlo. Proto je toto jediným zatím možným spontánním projevem.</a:t>
            </a:r>
          </a:p>
        </p:txBody>
      </p:sp>
      <p:pic>
        <p:nvPicPr>
          <p:cNvPr id="4" name="Obrázek 3" descr="batole-plazeni.jpg"/>
          <p:cNvPicPr>
            <a:picLocks noChangeAspect="1"/>
          </p:cNvPicPr>
          <p:nvPr/>
        </p:nvPicPr>
        <p:blipFill>
          <a:blip r:embed="rId2" cstate="print"/>
          <a:stretch>
            <a:fillRect/>
          </a:stretch>
        </p:blipFill>
        <p:spPr>
          <a:xfrm>
            <a:off x="2483768" y="3717032"/>
            <a:ext cx="4343400" cy="28956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l-PL" dirty="0" smtClean="0"/>
              <a:t>7. měsíc</a:t>
            </a:r>
            <a:endParaRPr lang="cs-CZ" dirty="0"/>
          </a:p>
        </p:txBody>
      </p:sp>
      <p:sp>
        <p:nvSpPr>
          <p:cNvPr id="3" name="Zástupný symbol pro obsah 2"/>
          <p:cNvSpPr>
            <a:spLocks noGrp="1"/>
          </p:cNvSpPr>
          <p:nvPr>
            <p:ph idx="1"/>
          </p:nvPr>
        </p:nvSpPr>
        <p:spPr/>
        <p:txBody>
          <a:bodyPr>
            <a:normAutofit/>
          </a:bodyPr>
          <a:lstStyle/>
          <a:p>
            <a:pPr>
              <a:buNone/>
            </a:pPr>
            <a:r>
              <a:rPr lang="cs-CZ" sz="1400" b="1" dirty="0" smtClean="0"/>
              <a:t>Co by mělo miminko dokázat vleže na zádech?</a:t>
            </a:r>
          </a:p>
          <a:p>
            <a:r>
              <a:rPr lang="cs-CZ" sz="1400" dirty="0" smtClean="0"/>
              <a:t>Miminko si čím dál častěji hraje s nožičkama. V 6. měsíci si dokázalo dosáhnout na chodidla a prstíky, ale v 7. měsíci zdokonalí hru o </a:t>
            </a:r>
            <a:r>
              <a:rPr lang="cs-CZ" sz="1400" b="1" dirty="0" smtClean="0"/>
              <a:t>„ochutnávání“ nožiček.</a:t>
            </a:r>
            <a:endParaRPr lang="cs-CZ" sz="1400" dirty="0" smtClean="0"/>
          </a:p>
          <a:p>
            <a:r>
              <a:rPr lang="cs-CZ" sz="1400" dirty="0" smtClean="0"/>
              <a:t>Vaše miminko dokáže bříško stáhnout natolik, že vytáhne nožičky vysoko nad hrudníček, uchopí je a nese do úst. </a:t>
            </a:r>
            <a:r>
              <a:rPr lang="cs-CZ" sz="1400" b="1" dirty="0" smtClean="0"/>
              <a:t>Bude nadšené, pokud s ním tuto hru budete hrát i Vy tak, že mu budete nožičkama ťukat na nos, pusinku či čelíčko.</a:t>
            </a:r>
            <a:endParaRPr lang="cs-CZ" sz="1400" dirty="0" smtClean="0"/>
          </a:p>
          <a:p>
            <a:r>
              <a:rPr lang="cs-CZ" sz="1400" dirty="0" smtClean="0"/>
              <a:t>Hlavička by tedy neměla být ukloněná, ramínka by měla být stejně vysoko, bříško a hrudníček by měly směřovat přímo ke stropu bez jakékoli rotace a nožičky by mělo dítě zvládat držet přímo nad bříškem či hrudníčkem a hlavičkou. </a:t>
            </a:r>
            <a:endParaRPr lang="cs-CZ" sz="1400" b="1" dirty="0" smtClean="0"/>
          </a:p>
          <a:p>
            <a:r>
              <a:rPr lang="cs-CZ" sz="1400" i="1" dirty="0" smtClean="0"/>
              <a:t>Většinou se děti začínají točit výhradně na jednu stranu, ale neměly by u tohoto směru zůstat a do dvou týdnů by měly zvládnout i točení za druhou rukou.</a:t>
            </a:r>
            <a:endParaRPr lang="cs-CZ" sz="1400" dirty="0" smtClean="0"/>
          </a:p>
        </p:txBody>
      </p:sp>
      <p:pic>
        <p:nvPicPr>
          <p:cNvPr id="4" name="Obrázek 3" descr="miminko-na-zadech-pokrcenanoha.jpg"/>
          <p:cNvPicPr>
            <a:picLocks noChangeAspect="1"/>
          </p:cNvPicPr>
          <p:nvPr/>
        </p:nvPicPr>
        <p:blipFill>
          <a:blip r:embed="rId2" cstate="print"/>
          <a:stretch>
            <a:fillRect/>
          </a:stretch>
        </p:blipFill>
        <p:spPr>
          <a:xfrm>
            <a:off x="2483768" y="4230000"/>
            <a:ext cx="3942000" cy="26280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a:bodyPr>
          <a:lstStyle/>
          <a:p>
            <a:pPr>
              <a:buNone/>
            </a:pPr>
            <a:r>
              <a:rPr lang="cs-CZ" sz="1400" b="1" dirty="0" smtClean="0"/>
              <a:t>Co by mělo miminko dokázat vleže na bříšku?</a:t>
            </a:r>
          </a:p>
          <a:p>
            <a:r>
              <a:rPr lang="cs-CZ" sz="1400" b="1" dirty="0" smtClean="0"/>
              <a:t>Naprosto bez problémů zvládá hru s hračkou vleže na bříšku.</a:t>
            </a:r>
            <a:endParaRPr lang="cs-CZ" sz="1400" dirty="0" smtClean="0"/>
          </a:p>
          <a:p>
            <a:r>
              <a:rPr lang="cs-CZ" sz="1400" b="1" dirty="0" smtClean="0"/>
              <a:t>Miminko se dokáže opřít o obě, v loktech natažené ručičky, přičemž se opírá o otevřené dlaně.</a:t>
            </a:r>
            <a:endParaRPr lang="cs-CZ" sz="1400" dirty="0" smtClean="0"/>
          </a:p>
          <a:p>
            <a:r>
              <a:rPr lang="cs-CZ" sz="1400" b="1" dirty="0" smtClean="0"/>
              <a:t>Pokud nedosáhne na hračku, má několik možností, jak se pokusit na ni dosáhnout:</a:t>
            </a:r>
            <a:endParaRPr lang="cs-CZ" sz="1400" dirty="0" smtClean="0"/>
          </a:p>
          <a:p>
            <a:r>
              <a:rPr lang="cs-CZ" sz="1400" b="1" dirty="0" smtClean="0"/>
              <a:t>Plazení.</a:t>
            </a:r>
            <a:r>
              <a:rPr lang="cs-CZ" sz="1400" dirty="0" smtClean="0"/>
              <a:t> Většinou ale první pokusy skončí pouhým točením na bříšku dokolečka. Velmi rychle však pochopí, že pokud nedosáhne na hračku před sebou, jistě mu bude stačit hračka vedle něj a účelně se bude točit vpravo i vlevo</a:t>
            </a:r>
            <a:r>
              <a:rPr lang="cs-CZ" sz="1400" b="1" dirty="0" smtClean="0"/>
              <a:t>.</a:t>
            </a:r>
            <a:r>
              <a:rPr lang="cs-CZ" sz="1400" dirty="0" smtClean="0"/>
              <a:t> Jde o koordinačně velmi složitou dovednost, kterou by Vaše miminko mělo zvládnout v 7. měsíci. </a:t>
            </a:r>
            <a:r>
              <a:rPr lang="cs-CZ" sz="1400" b="1" dirty="0" smtClean="0"/>
              <a:t>Zdravé děti, jež netrpí asymetrickým držením těla</a:t>
            </a:r>
            <a:r>
              <a:rPr lang="cs-CZ" sz="1400" dirty="0" smtClean="0"/>
              <a:t>, zvládají plazení tak, že střídají současné přitažení pravou ručičkou a odraz levou nožičkou se současným přitažením levou ručičkou a pravou nožičkou. Pokud má dítě asymetrické držení, byť drobné, bude volit přitažení a odraz výhradně jednou rukou a nohou. Děti, u nichž příliš nefungují břišní svaly, se budou přitahovat současně oběma ručičkama a nožičky za sebou potáhnou. Veškerou práci tedy vykonávají ruce, šíjové a zádové svaly.</a:t>
            </a:r>
          </a:p>
          <a:p>
            <a:r>
              <a:rPr lang="cs-CZ" sz="1400" b="1" dirty="0" smtClean="0"/>
              <a:t>Také souhra svalů jazyka a mimických svalů již funguje naprosto bezproblémově. </a:t>
            </a:r>
            <a:r>
              <a:rPr lang="cs-CZ" sz="1400" dirty="0" smtClean="0"/>
              <a:t>Vaše miminko přestane během 7. měsíce slintat (výjimkou jsou období růstu zoubků, kdy se ještě u některých dětí může slintání objevit), neboť jazyk již dokáže nadbytek slin posunout směrem k hrtanu a dítě tedy začíná polykat.</a:t>
            </a:r>
          </a:p>
          <a:p>
            <a:r>
              <a:rPr lang="cs-CZ" sz="1400" b="1" dirty="0" smtClean="0"/>
              <a:t>S rozvojem mimických svalů dochází i k tvoření prvních slabik.</a:t>
            </a:r>
            <a:endParaRPr lang="cs-CZ" sz="1400" dirty="0" smtClean="0"/>
          </a:p>
        </p:txBody>
      </p:sp>
      <p:pic>
        <p:nvPicPr>
          <p:cNvPr id="4" name="Obrázek 3" descr="61c5e3adf988401bef4f5ccf_lezeni.jpg"/>
          <p:cNvPicPr>
            <a:picLocks noChangeAspect="1"/>
          </p:cNvPicPr>
          <p:nvPr/>
        </p:nvPicPr>
        <p:blipFill>
          <a:blip r:embed="rId2" cstate="print"/>
          <a:stretch>
            <a:fillRect/>
          </a:stretch>
        </p:blipFill>
        <p:spPr>
          <a:xfrm>
            <a:off x="2627784" y="4446000"/>
            <a:ext cx="3618000" cy="24120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908720"/>
          </a:xfrm>
        </p:spPr>
        <p:txBody>
          <a:bodyPr>
            <a:normAutofit/>
          </a:bodyPr>
          <a:lstStyle/>
          <a:p>
            <a:r>
              <a:rPr lang="pl-PL" dirty="0" smtClean="0"/>
              <a:t>8. měsíc</a:t>
            </a:r>
            <a:endParaRPr lang="cs-CZ" dirty="0"/>
          </a:p>
        </p:txBody>
      </p:sp>
      <p:sp>
        <p:nvSpPr>
          <p:cNvPr id="3" name="Zástupný symbol pro obsah 2"/>
          <p:cNvSpPr>
            <a:spLocks noGrp="1"/>
          </p:cNvSpPr>
          <p:nvPr>
            <p:ph idx="1"/>
          </p:nvPr>
        </p:nvSpPr>
        <p:spPr>
          <a:xfrm>
            <a:off x="457200" y="980728"/>
            <a:ext cx="8229600" cy="5145435"/>
          </a:xfrm>
        </p:spPr>
        <p:txBody>
          <a:bodyPr>
            <a:normAutofit/>
          </a:bodyPr>
          <a:lstStyle/>
          <a:p>
            <a:r>
              <a:rPr lang="cs-CZ" sz="1400" b="1" dirty="0" smtClean="0"/>
              <a:t>Vleže na zádech nebo na bříšku již totiž mnoho času nestráví. Jeho motivace dosáhnout na hračku, doplazit se za mámou, která poodešla, apod., pro něj bude silným hnacím motorem. </a:t>
            </a:r>
            <a:r>
              <a:rPr lang="cs-CZ" sz="1400" dirty="0" smtClean="0"/>
              <a:t>Díky možnosti opřít se o natažené ruce a dovednosti uvolnit jednu ručičku pro hračku najednou zjistí, že si i v této poloze může dovolit pracovat se svým těžištěm.</a:t>
            </a:r>
          </a:p>
          <a:p>
            <a:r>
              <a:rPr lang="cs-CZ" sz="1400" dirty="0" smtClean="0"/>
              <a:t>Vyzkouší si, že se může opírat o jednu ruku, zároveň o jeden bok, respektive o jednu stranu pánve a nožičku. Tato poloha bude pro něj velmi stabilní a bude si v ní často hrát. Nebude tedy již potřebovat lehnout si zpět na bříško, aby si mohlo získanou hračku dobře prohlédnout. Zpočátku bude tento tzv. </a:t>
            </a:r>
            <a:r>
              <a:rPr lang="cs-CZ" sz="1400" b="1" dirty="0" smtClean="0"/>
              <a:t>šikmý sed </a:t>
            </a:r>
            <a:r>
              <a:rPr lang="cs-CZ" sz="1400" dirty="0" smtClean="0"/>
              <a:t>provádět v méně labilní výšce a to tak, že ručičku, o níž se bude opírat, nechá pokrčenou, a opírat se bude o loket a předloktí, o jednu stranu pánve a o nataženou nohu, zatímco druhá bude volně položená.</a:t>
            </a:r>
          </a:p>
          <a:p>
            <a:r>
              <a:rPr lang="cs-CZ" sz="1400" b="1" dirty="0" smtClean="0"/>
              <a:t>Bude se opírat o nataženou ruku, respektive pouze dlaň, o jednu stranu pánve a o tentokrát pokrčenou nohu.</a:t>
            </a:r>
            <a:r>
              <a:rPr lang="cs-CZ" sz="1400" dirty="0" smtClean="0"/>
              <a:t> Druhou nožičku bude mít, buď položenou volně před tělem, nebo ji postaví tak, že se chodidlem dotkne země. Toto je pro Vás jasnou známkou, že </a:t>
            </a:r>
            <a:r>
              <a:rPr lang="cs-CZ" sz="1400" b="1" dirty="0" smtClean="0"/>
              <a:t>nebude trvat dlouho a Vaše miminko se u nábytku samo postaví!</a:t>
            </a:r>
            <a:endParaRPr lang="cs-CZ" sz="1400" dirty="0" smtClean="0"/>
          </a:p>
          <a:p>
            <a:r>
              <a:rPr lang="cs-CZ" sz="1400" dirty="0" smtClean="0"/>
              <a:t>Ručičky Vašeho dítěte jsou teď už natolik šikovné, že </a:t>
            </a:r>
            <a:r>
              <a:rPr lang="cs-CZ" sz="1400" b="1" dirty="0" err="1" smtClean="0"/>
              <a:t>dokáží</a:t>
            </a:r>
            <a:r>
              <a:rPr lang="cs-CZ" sz="1400" b="1" dirty="0" smtClean="0"/>
              <a:t> uchopit i drobný předmět do ručičky tak, že jej prakticky drží jen palec a ukazovák,</a:t>
            </a:r>
            <a:r>
              <a:rPr lang="cs-CZ" sz="1400" dirty="0" smtClean="0"/>
              <a:t> popřípadě ještě prostředníček</a:t>
            </a:r>
            <a:r>
              <a:rPr lang="cs-CZ" sz="1400" b="1" dirty="0" smtClean="0"/>
              <a:t>. </a:t>
            </a:r>
            <a:endParaRPr lang="cs-CZ" sz="1400" dirty="0" smtClean="0"/>
          </a:p>
        </p:txBody>
      </p:sp>
      <p:pic>
        <p:nvPicPr>
          <p:cNvPr id="6" name="Obrázek 5" descr="61bcc6a1d617e8377e5c934b_BA30nPcvlWMS04zbxMo4zj-eZ6ncgN0DC81VDMUsem459hXEHOmlu0fwAPeVkRNW8ROM7EdPzGzrYVDjp47Q2gTSA80egKjn4GtX_2kxyPqbgXAn5t3JH6yBRgrMOiB9eV3tC7YQ.jpeg"/>
          <p:cNvPicPr>
            <a:picLocks noChangeAspect="1"/>
          </p:cNvPicPr>
          <p:nvPr/>
        </p:nvPicPr>
        <p:blipFill>
          <a:blip r:embed="rId2" cstate="print"/>
          <a:stretch>
            <a:fillRect/>
          </a:stretch>
        </p:blipFill>
        <p:spPr>
          <a:xfrm>
            <a:off x="3131840" y="4509120"/>
            <a:ext cx="2880000" cy="2160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r>
              <a:rPr lang="cs-CZ" dirty="0" smtClean="0"/>
              <a:t>Vývoj hrubé motoriky - </a:t>
            </a:r>
            <a:r>
              <a:rPr lang="cs-CZ" b="1" dirty="0" smtClean="0"/>
              <a:t>Přibližně 4. rokem</a:t>
            </a:r>
            <a:r>
              <a:rPr lang="cs-CZ" dirty="0" smtClean="0"/>
              <a:t> věku dítěte končí zrání CNS v hrubé </a:t>
            </a:r>
            <a:r>
              <a:rPr lang="cs-CZ" dirty="0" err="1" smtClean="0"/>
              <a:t>motorice</a:t>
            </a:r>
            <a:r>
              <a:rPr lang="cs-CZ" dirty="0" smtClean="0"/>
              <a:t> (hrubá motorika je např. lezení po čtyřech, chůze, apod.)</a:t>
            </a:r>
          </a:p>
          <a:p>
            <a:r>
              <a:rPr lang="cs-CZ" dirty="0" smtClean="0"/>
              <a:t>Př. Tříleté dítě by mělo zvládat například stoj na jedné noze po dobu 3 sekund nebo by mělo umět zvednout ruku nad hlavu tak, aby byla paže plně natažena podél hlavy</a:t>
            </a:r>
          </a:p>
          <a:p>
            <a:r>
              <a:rPr lang="cs-CZ" dirty="0" smtClean="0">
                <a:hlinkClick r:id="rId2"/>
              </a:rPr>
              <a:t>https://youtu.be/psFpKuJegDs</a:t>
            </a:r>
            <a:endParaRPr lang="cs-CZ" dirty="0" smtClean="0"/>
          </a:p>
          <a:p>
            <a:pPr>
              <a:buNone/>
            </a:pPr>
            <a:r>
              <a:rPr lang="cs-CZ" dirty="0" smtClean="0"/>
              <a:t/>
            </a:r>
            <a:br>
              <a:rPr lang="cs-CZ" dirty="0" smtClean="0"/>
            </a:br>
            <a:endParaRPr lang="cs-CZ" sz="800" dirty="0"/>
          </a:p>
        </p:txBody>
      </p:sp>
      <p:sp>
        <p:nvSpPr>
          <p:cNvPr id="4" name="TextovéPole 3"/>
          <p:cNvSpPr txBox="1"/>
          <p:nvPr/>
        </p:nvSpPr>
        <p:spPr>
          <a:xfrm>
            <a:off x="0" y="6642556"/>
            <a:ext cx="8928992" cy="215444"/>
          </a:xfrm>
          <a:prstGeom prst="rect">
            <a:avLst/>
          </a:prstGeom>
          <a:noFill/>
        </p:spPr>
        <p:txBody>
          <a:bodyPr wrap="square" rtlCol="0">
            <a:spAutoFit/>
          </a:bodyPr>
          <a:lstStyle/>
          <a:p>
            <a:r>
              <a:rPr lang="cs-CZ" sz="800" dirty="0" smtClean="0"/>
              <a:t>ZDROJ: https://fyzioklinika.cz/poradna/clanky-o-zdravi/83-uvod-do-psychomotorickeho-vyvoje-ditete</a:t>
            </a:r>
            <a:endParaRPr lang="cs-CZ" sz="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Předčasné posazování, chodítka NE!</a:t>
            </a:r>
            <a:endParaRPr lang="cs-CZ" dirty="0"/>
          </a:p>
        </p:txBody>
      </p:sp>
      <p:sp>
        <p:nvSpPr>
          <p:cNvPr id="3" name="Zástupný symbol pro obsah 2"/>
          <p:cNvSpPr>
            <a:spLocks noGrp="1"/>
          </p:cNvSpPr>
          <p:nvPr>
            <p:ph idx="1"/>
          </p:nvPr>
        </p:nvSpPr>
        <p:spPr/>
        <p:txBody>
          <a:bodyPr>
            <a:normAutofit/>
          </a:bodyPr>
          <a:lstStyle/>
          <a:p>
            <a:pPr>
              <a:buNone/>
            </a:pPr>
            <a:r>
              <a:rPr lang="cs-CZ" sz="1800" b="1" dirty="0" smtClean="0"/>
              <a:t>Vlivem předčasného posazování a nucení ke stání pak u dětí mohou vznikat:</a:t>
            </a:r>
            <a:endParaRPr lang="cs-CZ" sz="1800" dirty="0" smtClean="0"/>
          </a:p>
          <a:p>
            <a:r>
              <a:rPr lang="cs-CZ" sz="1800" dirty="0" smtClean="0"/>
              <a:t>skoliózy páteře,</a:t>
            </a:r>
          </a:p>
          <a:p>
            <a:r>
              <a:rPr lang="cs-CZ" sz="1800" dirty="0" smtClean="0"/>
              <a:t>ploché nohy,</a:t>
            </a:r>
          </a:p>
          <a:p>
            <a:r>
              <a:rPr lang="cs-CZ" sz="1800" dirty="0" smtClean="0"/>
              <a:t>nohy do O či X,</a:t>
            </a:r>
          </a:p>
          <a:p>
            <a:r>
              <a:rPr lang="cs-CZ" sz="1800" dirty="0" smtClean="0"/>
              <a:t>vtáčení nožiček při chůzi apod.</a:t>
            </a:r>
          </a:p>
          <a:p>
            <a:pPr>
              <a:buNone/>
            </a:pPr>
            <a:endParaRPr lang="cs-CZ" dirty="0"/>
          </a:p>
        </p:txBody>
      </p:sp>
      <p:pic>
        <p:nvPicPr>
          <p:cNvPr id="4" name="Obrázek 3" descr="5e1952ccbdf3c97191f207a1d47149f0.jpg"/>
          <p:cNvPicPr>
            <a:picLocks noChangeAspect="1"/>
          </p:cNvPicPr>
          <p:nvPr/>
        </p:nvPicPr>
        <p:blipFill>
          <a:blip r:embed="rId2" cstate="print"/>
          <a:stretch>
            <a:fillRect/>
          </a:stretch>
        </p:blipFill>
        <p:spPr>
          <a:xfrm>
            <a:off x="4211960" y="2538000"/>
            <a:ext cx="4320000" cy="4320000"/>
          </a:xfrm>
          <a:prstGeom prst="rect">
            <a:avLst/>
          </a:prstGeom>
        </p:spPr>
      </p:pic>
      <p:pic>
        <p:nvPicPr>
          <p:cNvPr id="5" name="Obrázek 4" descr="110304-a-smoby-didakticke-choditko.jpg"/>
          <p:cNvPicPr>
            <a:picLocks noChangeAspect="1"/>
          </p:cNvPicPr>
          <p:nvPr/>
        </p:nvPicPr>
        <p:blipFill>
          <a:blip r:embed="rId3" cstate="print"/>
          <a:stretch>
            <a:fillRect/>
          </a:stretch>
        </p:blipFill>
        <p:spPr>
          <a:xfrm>
            <a:off x="683568" y="3258000"/>
            <a:ext cx="2756550" cy="36000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cs-CZ" dirty="0" smtClean="0"/>
              <a:t>W sed</a:t>
            </a:r>
            <a:endParaRPr lang="cs-CZ" dirty="0"/>
          </a:p>
        </p:txBody>
      </p:sp>
      <p:sp>
        <p:nvSpPr>
          <p:cNvPr id="3" name="Zástupný symbol pro obsah 2"/>
          <p:cNvSpPr>
            <a:spLocks noGrp="1"/>
          </p:cNvSpPr>
          <p:nvPr>
            <p:ph idx="1"/>
          </p:nvPr>
        </p:nvSpPr>
        <p:spPr>
          <a:xfrm>
            <a:off x="457200" y="1124744"/>
            <a:ext cx="8229600" cy="5001419"/>
          </a:xfrm>
        </p:spPr>
        <p:txBody>
          <a:bodyPr>
            <a:normAutofit/>
          </a:bodyPr>
          <a:lstStyle/>
          <a:p>
            <a:r>
              <a:rPr lang="cs-CZ" sz="1600" dirty="0" smtClean="0"/>
              <a:t>Jedná </a:t>
            </a:r>
            <a:r>
              <a:rPr lang="cs-CZ" sz="1600" dirty="0"/>
              <a:t>se o sed, kdy dítě sedí mezi patami. Většinou tento typ sedu </a:t>
            </a:r>
            <a:r>
              <a:rPr lang="cs-CZ" sz="1600" b="1" dirty="0"/>
              <a:t>využívají děti</a:t>
            </a:r>
            <a:r>
              <a:rPr lang="cs-CZ" sz="1600" dirty="0"/>
              <a:t>, které mají </a:t>
            </a:r>
            <a:r>
              <a:rPr lang="cs-CZ" sz="1600" b="1" dirty="0"/>
              <a:t>slabší svaly trupu</a:t>
            </a:r>
            <a:r>
              <a:rPr lang="cs-CZ" sz="1600" dirty="0"/>
              <a:t> nebo </a:t>
            </a:r>
            <a:r>
              <a:rPr lang="cs-CZ" sz="1600" b="1" dirty="0"/>
              <a:t>nižší svalové napětí</a:t>
            </a:r>
            <a:r>
              <a:rPr lang="cs-CZ" sz="1600" dirty="0"/>
              <a:t>. Tímto sedem si vytváří větší opěrnou bázi, a tím je sed pro ně jednodušší.</a:t>
            </a:r>
          </a:p>
          <a:p>
            <a:r>
              <a:rPr lang="cs-CZ" sz="1600" dirty="0"/>
              <a:t>U W sedu jsou kyčle rotovány dovnitř, přetěžovány jsou kolenní vazy, v nesprávném postavení jsou i kotníky. Velmi často tento typ sedu </a:t>
            </a:r>
            <a:r>
              <a:rPr lang="cs-CZ" sz="1600" b="1" dirty="0"/>
              <a:t>vede ke vzniku kolen do „X“ </a:t>
            </a:r>
            <a:r>
              <a:rPr lang="cs-CZ" sz="1600" dirty="0"/>
              <a:t>a </a:t>
            </a:r>
            <a:r>
              <a:rPr lang="cs-CZ" sz="1600" b="1" dirty="0"/>
              <a:t>vpadnutých kotníků</a:t>
            </a:r>
            <a:r>
              <a:rPr lang="cs-CZ" sz="1600" dirty="0"/>
              <a:t> a může ovlivňovat i chůzi.</a:t>
            </a:r>
          </a:p>
          <a:p>
            <a:r>
              <a:rPr lang="cs-CZ" sz="1600" dirty="0"/>
              <a:t>Z toho důvodu tento sed opravujte a dávejte paty dětem pod zadeček nebo nabídněte dítěti jiný typ sedu – volný sed, šikmý sed... Pokud W sed jednoznačně převažuje nad všemi jinými typy </a:t>
            </a:r>
            <a:r>
              <a:rPr lang="cs-CZ" sz="1600" dirty="0" smtClean="0"/>
              <a:t>sedů – zpozorněte!</a:t>
            </a:r>
            <a:endParaRPr lang="cs-CZ" sz="1600" dirty="0"/>
          </a:p>
          <a:p>
            <a:endParaRPr lang="cs-CZ" dirty="0"/>
          </a:p>
        </p:txBody>
      </p:sp>
      <p:pic>
        <p:nvPicPr>
          <p:cNvPr id="4" name="Obrázek 3" descr="61bcc6a2d8b2721271c0f233_G5cE0wiAddIjnjw2-aTNbT9X5ZAyfGkl8Tp_wDz-fTpw8nLR0JknNT1eL8Q0LaTVZQ9gbvGwt41AVGkUrI6EGwYEunQKZ70JO7t3KoEO3u_4u5KYYoFafd4FV4K3pruUv2ATCXqM.jpeg"/>
          <p:cNvPicPr>
            <a:picLocks noChangeAspect="1"/>
          </p:cNvPicPr>
          <p:nvPr/>
        </p:nvPicPr>
        <p:blipFill>
          <a:blip r:embed="rId2" cstate="print"/>
          <a:stretch>
            <a:fillRect/>
          </a:stretch>
        </p:blipFill>
        <p:spPr>
          <a:xfrm>
            <a:off x="2123728" y="3645024"/>
            <a:ext cx="4447474" cy="29520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l-PL" dirty="0" smtClean="0"/>
              <a:t>9. měsíc</a:t>
            </a:r>
            <a:endParaRPr lang="cs-CZ" dirty="0"/>
          </a:p>
        </p:txBody>
      </p:sp>
      <p:sp>
        <p:nvSpPr>
          <p:cNvPr id="3" name="Zástupný symbol pro obsah 2"/>
          <p:cNvSpPr>
            <a:spLocks noGrp="1"/>
          </p:cNvSpPr>
          <p:nvPr>
            <p:ph idx="1"/>
          </p:nvPr>
        </p:nvSpPr>
        <p:spPr/>
        <p:txBody>
          <a:bodyPr>
            <a:normAutofit fontScale="62500" lnSpcReduction="20000"/>
          </a:bodyPr>
          <a:lstStyle/>
          <a:p>
            <a:pPr>
              <a:buNone/>
            </a:pPr>
            <a:r>
              <a:rPr lang="cs-CZ" b="1" dirty="0" smtClean="0"/>
              <a:t>Na všech čtyřech</a:t>
            </a:r>
          </a:p>
          <a:p>
            <a:r>
              <a:rPr lang="cs-CZ" b="1" dirty="0" smtClean="0"/>
              <a:t>Do kleku na všech 4 končetinách se může dítě dostat dvojím způsobem:</a:t>
            </a:r>
            <a:endParaRPr lang="cs-CZ" dirty="0" smtClean="0"/>
          </a:p>
          <a:p>
            <a:r>
              <a:rPr lang="cs-CZ" dirty="0" smtClean="0"/>
              <a:t>1. Z tzv.</a:t>
            </a:r>
            <a:r>
              <a:rPr lang="cs-CZ" b="1" dirty="0" smtClean="0"/>
              <a:t> šikmého sedu</a:t>
            </a:r>
            <a:r>
              <a:rPr lang="cs-CZ" dirty="0" smtClean="0"/>
              <a:t>, kdy se dítě opírá o nataženou ruku, respektive pouze dlaň, jednu stranu pánve a o pokrčenou nohu. Druhou nožičku bude mít položenou volně před tělem (viz. 8. měsíc). Stačí málo, např. natažení celým tělem za hračkou, která je trošku dál od těla a dítě tak snadno zvedne zadeček nad podložku a dostane se tedy na všechny 4 končetiny.</a:t>
            </a:r>
          </a:p>
          <a:p>
            <a:r>
              <a:rPr lang="cs-CZ" b="1" i="1" dirty="0"/>
              <a:t>Pozor!</a:t>
            </a:r>
            <a:r>
              <a:rPr lang="cs-CZ" dirty="0" smtClean="0"/>
              <a:t/>
            </a:r>
            <a:br>
              <a:rPr lang="cs-CZ" dirty="0" smtClean="0"/>
            </a:br>
            <a:r>
              <a:rPr lang="cs-CZ" i="1" dirty="0"/>
              <a:t>Pokud se dítě dostává do vzporu způsobem, jaký byl popsán v 7. měsíci, tzv. katapultem, je to pro něj slepou uličkou a známkou toho, že nemá zapojené svalové řetězce na trupu ve zkříženém pohybovém vzoru.</a:t>
            </a:r>
            <a:endParaRPr lang="cs-CZ" dirty="0" smtClean="0"/>
          </a:p>
          <a:p>
            <a:r>
              <a:rPr lang="cs-CZ" dirty="0" smtClean="0"/>
              <a:t>2. Druhým způsobem je, že se dítě </a:t>
            </a:r>
            <a:r>
              <a:rPr lang="cs-CZ" b="1" dirty="0" smtClean="0"/>
              <a:t>z lehu na břiše </a:t>
            </a:r>
            <a:r>
              <a:rPr lang="cs-CZ" dirty="0" smtClean="0"/>
              <a:t>vzepře na obou ručičkách, propne lokty a nakročí jednou a posléze druhou nožičkou tak, že se dostane do vzporu klečmo. Aby bylo schopno „vykročit“ vstříc k hračce či jinému cíli, musí se do vzporu klečmo dostat tímto způsobem.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Nezralé lezení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Lezení je méně energeticky náročné a navíc je rychlejší než plazení.</a:t>
            </a:r>
            <a:endParaRPr lang="cs-CZ" dirty="0" smtClean="0"/>
          </a:p>
          <a:p>
            <a:r>
              <a:rPr lang="cs-CZ" dirty="0" smtClean="0"/>
              <a:t>Pokud se dítě teprve učí lézt, mluvíme o tzv. nezralém lezení. Dítě sice střídá v lezení ruce a nohy, ale nemá souhru mezi jednotlivými svaly trupu.</a:t>
            </a:r>
          </a:p>
          <a:p>
            <a:pPr>
              <a:buNone/>
            </a:pPr>
            <a:r>
              <a:rPr lang="cs-CZ" b="1" dirty="0" smtClean="0"/>
              <a:t>Známky nezralého lezení, které můžete pozorovat sami doma:</a:t>
            </a:r>
            <a:endParaRPr lang="cs-CZ" dirty="0" smtClean="0"/>
          </a:p>
          <a:p>
            <a:r>
              <a:rPr lang="cs-CZ" b="1" dirty="0" smtClean="0"/>
              <a:t>Ramena </a:t>
            </a:r>
            <a:r>
              <a:rPr lang="cs-CZ" dirty="0" smtClean="0"/>
              <a:t>– vnitřní rotace ramen, kdy dítě vtáčí obě ruce a tím i prsty směrem proti sobě.</a:t>
            </a:r>
          </a:p>
          <a:p>
            <a:r>
              <a:rPr lang="cs-CZ" b="1" dirty="0" smtClean="0"/>
              <a:t>Lopatky </a:t>
            </a:r>
            <a:r>
              <a:rPr lang="cs-CZ" dirty="0" smtClean="0"/>
              <a:t>– dítěti se odchlipují lopatky od zad a tvoří jakási malá křidélka.</a:t>
            </a:r>
          </a:p>
          <a:p>
            <a:r>
              <a:rPr lang="cs-CZ" b="1" dirty="0" smtClean="0"/>
              <a:t>Trup </a:t>
            </a:r>
            <a:r>
              <a:rPr lang="cs-CZ" dirty="0" smtClean="0"/>
              <a:t>– </a:t>
            </a:r>
            <a:r>
              <a:rPr lang="cs-CZ" dirty="0" err="1" smtClean="0"/>
              <a:t>trup</a:t>
            </a:r>
            <a:r>
              <a:rPr lang="cs-CZ" dirty="0" smtClean="0"/>
              <a:t> je prověšený dolů, jakoby prohnutý.</a:t>
            </a:r>
          </a:p>
          <a:p>
            <a:r>
              <a:rPr lang="cs-CZ" b="1" dirty="0" smtClean="0"/>
              <a:t>Hlavička</a:t>
            </a:r>
            <a:r>
              <a:rPr lang="cs-CZ" dirty="0" smtClean="0"/>
              <a:t> – </a:t>
            </a:r>
            <a:r>
              <a:rPr lang="cs-CZ" dirty="0" err="1" smtClean="0"/>
              <a:t>hlavička</a:t>
            </a:r>
            <a:r>
              <a:rPr lang="cs-CZ" dirty="0" smtClean="0"/>
              <a:t> propadá směrem k podložce, popřípadě je v krční páteři výrazně zakloněná a bradička předsunutá vpřed.</a:t>
            </a:r>
          </a:p>
          <a:p>
            <a:r>
              <a:rPr lang="cs-CZ" b="1" dirty="0" smtClean="0"/>
              <a:t>Pánev</a:t>
            </a:r>
            <a:r>
              <a:rPr lang="cs-CZ" dirty="0" smtClean="0"/>
              <a:t> – na pánvi můžete pozorovat, jak ji dítě ve snaze o </a:t>
            </a:r>
            <a:r>
              <a:rPr lang="cs-CZ" dirty="0" err="1" smtClean="0"/>
              <a:t>nákrok</a:t>
            </a:r>
            <a:r>
              <a:rPr lang="cs-CZ" dirty="0" smtClean="0"/>
              <a:t> vychyluje do strany, bérce směřují ven a jsou mírně nad podložkou. Dítě se tedy opírá výlučně o vnitřní stranu kolínek.</a:t>
            </a:r>
          </a:p>
          <a:p>
            <a:r>
              <a:rPr lang="cs-CZ" b="1" dirty="0" smtClean="0"/>
              <a:t>Je důvod k panice?</a:t>
            </a:r>
            <a:endParaRPr lang="cs-CZ" dirty="0" smtClean="0"/>
          </a:p>
          <a:p>
            <a:r>
              <a:rPr lang="cs-CZ" dirty="0" smtClean="0"/>
              <a:t>Takovéto nezralé lezení si může dovolit každé dítě, pokud se lézt teprve učí</a:t>
            </a: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Zralé lezení</a:t>
            </a:r>
            <a:endParaRPr lang="cs-CZ" dirty="0"/>
          </a:p>
        </p:txBody>
      </p:sp>
      <p:sp>
        <p:nvSpPr>
          <p:cNvPr id="3" name="Zástupný symbol pro obsah 2"/>
          <p:cNvSpPr>
            <a:spLocks noGrp="1"/>
          </p:cNvSpPr>
          <p:nvPr>
            <p:ph idx="1"/>
          </p:nvPr>
        </p:nvSpPr>
        <p:spPr/>
        <p:txBody>
          <a:bodyPr>
            <a:normAutofit fontScale="85000" lnSpcReduction="10000"/>
          </a:bodyPr>
          <a:lstStyle/>
          <a:p>
            <a:pPr>
              <a:buNone/>
            </a:pPr>
            <a:r>
              <a:rPr lang="cs-CZ" dirty="0" smtClean="0"/>
              <a:t>Tzv. zralé lezení navazuje na nezralé. Jde o zdokonalení koordinace nezralého lezení. Nedokonalosti spojené s nezralým lezením vymizí.</a:t>
            </a:r>
          </a:p>
          <a:p>
            <a:r>
              <a:rPr lang="cs-CZ" b="1" dirty="0" smtClean="0"/>
              <a:t>Prstíky </a:t>
            </a:r>
            <a:r>
              <a:rPr lang="cs-CZ" dirty="0" smtClean="0"/>
              <a:t>– dítě drží prstíky na ruce směrem vpřed a nevtáčí je dovnitř</a:t>
            </a:r>
          </a:p>
          <a:p>
            <a:r>
              <a:rPr lang="cs-CZ" b="1" dirty="0" smtClean="0"/>
              <a:t>Lopatky </a:t>
            </a:r>
            <a:r>
              <a:rPr lang="cs-CZ" dirty="0" smtClean="0"/>
              <a:t>– </a:t>
            </a:r>
            <a:r>
              <a:rPr lang="cs-CZ" dirty="0" err="1" smtClean="0"/>
              <a:t>lopatky</a:t>
            </a:r>
            <a:r>
              <a:rPr lang="cs-CZ" dirty="0" smtClean="0"/>
              <a:t> má přitisknuté k zádům a držené blízko páteře</a:t>
            </a:r>
          </a:p>
          <a:p>
            <a:r>
              <a:rPr lang="cs-CZ" b="1" dirty="0" smtClean="0"/>
              <a:t>Trup a hlavička </a:t>
            </a:r>
            <a:r>
              <a:rPr lang="cs-CZ" dirty="0" smtClean="0"/>
              <a:t>– trup i hlavička jsou pěkně nesené v rovině bez prověšení</a:t>
            </a:r>
          </a:p>
          <a:p>
            <a:r>
              <a:rPr lang="cs-CZ" b="1" dirty="0" smtClean="0"/>
              <a:t>Kolínka a nožičky </a:t>
            </a:r>
            <a:r>
              <a:rPr lang="cs-CZ" dirty="0" smtClean="0"/>
              <a:t>– kolínka jsou zatížena na středu a bérce a nožičky dítě drží také v ose celého těla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a:bodyPr>
          <a:lstStyle/>
          <a:p>
            <a:pPr>
              <a:buNone/>
            </a:pPr>
            <a:r>
              <a:rPr lang="cs-CZ" sz="1400" b="1" dirty="0" smtClean="0"/>
              <a:t>Jak zvládnout správný vzpřímený sed?</a:t>
            </a:r>
          </a:p>
          <a:p>
            <a:r>
              <a:rPr lang="cs-CZ" sz="1400" dirty="0" smtClean="0"/>
              <a:t>Jak by tedy mělo dítě správný vzpřímený sed zvládnout? Dostat se do něj může opět ze </a:t>
            </a:r>
            <a:r>
              <a:rPr lang="cs-CZ" sz="1400" b="1" dirty="0" smtClean="0"/>
              <a:t>šikmého sedu.</a:t>
            </a:r>
            <a:r>
              <a:rPr lang="cs-CZ" sz="1400" dirty="0" smtClean="0"/>
              <a:t> Stačí málo, aby dítě přeneslo váhu z jedné poloviny pánve na celý zadeček. Pokud má dobrou souhru svalů na přední a zadní straně trupu, tedy pokud je aktivita svalů bříška (přímých i šikmých) a svalů na zádech a šíji vyrovnaná, pak bude dítě sedět rovně se vzpřímenou páteří bez výchylek v ose směrem vpřed (předklon) či směrem do stran (úklon).</a:t>
            </a:r>
          </a:p>
          <a:p>
            <a:r>
              <a:rPr lang="cs-CZ" sz="1400" b="1" dirty="0" smtClean="0"/>
              <a:t>Nožičky </a:t>
            </a:r>
            <a:r>
              <a:rPr lang="cs-CZ" sz="1400" dirty="0" smtClean="0"/>
              <a:t>– obě nožičky by měly být volně natažené před tělem</a:t>
            </a:r>
          </a:p>
          <a:p>
            <a:r>
              <a:rPr lang="cs-CZ" sz="1400" b="1" dirty="0" smtClean="0"/>
              <a:t>Ramínka</a:t>
            </a:r>
            <a:r>
              <a:rPr lang="cs-CZ" sz="1400" dirty="0" smtClean="0"/>
              <a:t> – ta by měla být spuštěná volně od uší dolů</a:t>
            </a:r>
          </a:p>
          <a:p>
            <a:r>
              <a:rPr lang="cs-CZ" sz="1400" b="1" dirty="0" smtClean="0"/>
              <a:t>Krk </a:t>
            </a:r>
            <a:r>
              <a:rPr lang="cs-CZ" sz="1400" dirty="0" smtClean="0"/>
              <a:t>– vidět by měl být dlouhý rovný krk bez předsunu hlavičky (předsun znamená, že ouška jsou před rameny a brada je vysunutá vpřed)</a:t>
            </a:r>
          </a:p>
          <a:p>
            <a:r>
              <a:rPr lang="cs-CZ" sz="1400" b="1" dirty="0" smtClean="0"/>
              <a:t>Hlava</a:t>
            </a:r>
            <a:r>
              <a:rPr lang="cs-CZ" sz="1400" dirty="0" smtClean="0"/>
              <a:t> – pokud má dítě jen předklon hlavy, protože se dívá na hračku v klíně, tak je samozřejmě vše v pořádku</a:t>
            </a:r>
          </a:p>
          <a:p>
            <a:r>
              <a:rPr lang="cs-CZ" sz="1400" b="1" dirty="0" smtClean="0"/>
              <a:t>Je důvod k panice?</a:t>
            </a:r>
            <a:endParaRPr lang="cs-CZ" sz="1400" dirty="0" smtClean="0"/>
          </a:p>
          <a:p>
            <a:r>
              <a:rPr lang="cs-CZ" sz="1400" dirty="0" smtClean="0"/>
              <a:t>Počátky takovéhoto vzpřímeného sedu samozřejmě provází i nedokonalosti v podobě ohnutých zádíček (dítě se hrbí), ramínka jsou vysoko u oušek, v sedu je nestabilní a má tendenci padat. Ale tato „nedokonalost“ provedení by měla být jen krátkodobá (přibližně první 2 týdny) a </a:t>
            </a:r>
            <a:r>
              <a:rPr lang="cs-CZ" sz="1400" b="1" dirty="0" smtClean="0"/>
              <a:t>dítě by se mělo brzy naučit sedět se správným držením těla.</a:t>
            </a:r>
            <a:endParaRPr lang="cs-CZ" sz="1400" dirty="0" smtClean="0"/>
          </a:p>
          <a:p>
            <a:r>
              <a:rPr lang="cs-CZ" sz="1400" dirty="0" smtClean="0"/>
              <a:t>Jakmile uvidíte, že dítě dokáže ve vzpřímeném sedu zvednout obě ručičky nad horizontálu (natažené ruce vztahuje např. k Vám tak, že jeho lokte a zápěstí jsou výše než ramena), je to dobrou známkou toho, že se Vaše dítě brzy bude stavět u nábytku.</a:t>
            </a:r>
          </a:p>
        </p:txBody>
      </p:sp>
      <p:pic>
        <p:nvPicPr>
          <p:cNvPr id="4" name="Obrázek 3" descr="batole-sezeni.jpg"/>
          <p:cNvPicPr>
            <a:picLocks noChangeAspect="1"/>
          </p:cNvPicPr>
          <p:nvPr/>
        </p:nvPicPr>
        <p:blipFill>
          <a:blip r:embed="rId2" cstate="print"/>
          <a:stretch>
            <a:fillRect/>
          </a:stretch>
        </p:blipFill>
        <p:spPr>
          <a:xfrm>
            <a:off x="4355976" y="4914000"/>
            <a:ext cx="2916000" cy="19440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a:bodyPr>
          <a:lstStyle/>
          <a:p>
            <a:r>
              <a:rPr lang="cs-CZ" sz="2000" b="1" dirty="0" smtClean="0"/>
              <a:t>Mizí úchopový reflex</a:t>
            </a:r>
          </a:p>
          <a:p>
            <a:r>
              <a:rPr lang="cs-CZ" sz="2000" dirty="0" smtClean="0"/>
              <a:t>V devátém měsíci vyhasíná reakce u posledního tzv. primitivního reflexu. </a:t>
            </a:r>
            <a:r>
              <a:rPr lang="cs-CZ" sz="2000" b="1" dirty="0" smtClean="0"/>
              <a:t>Mizí úchopový reflex nohy (viz 1. měsíc), protože se dítě učí stavět a brzy se bude učit chodit.</a:t>
            </a:r>
            <a:r>
              <a:rPr lang="cs-CZ" sz="2000" dirty="0" smtClean="0"/>
              <a:t> Pokud by reflex přetrvával, brzdil by či přímo blokoval tento vývoj.</a:t>
            </a:r>
          </a:p>
          <a:p>
            <a:r>
              <a:rPr lang="cs-CZ" sz="2000" b="1" dirty="0" smtClean="0"/>
              <a:t>Co by mělo miminko v devátém měsíci zvládat?</a:t>
            </a:r>
          </a:p>
          <a:p>
            <a:r>
              <a:rPr lang="cs-CZ" sz="2000" dirty="0" smtClean="0"/>
              <a:t>V devátém měsíci by dítě mělo zvládnout samostatně používat ukazováček na ruce. Můžete tak pozorovat, že dítě ukazuje vzpřímeným prstem na předmět či obrázek v knížce. Ukazuje-li na vzdálenější předmět několik metrů od sebe, nemusí směr prstu odpovídat směru daného předmětu. Dítě tedy ukazuje nad sebe či na stranu, ačkoli se dívá vpřed. Důležitý pro vývoj ruky a jemné motoriky je v tomto okamžiku pouze vzpřímený samostatný ukazováček a ostatní prsty zavřené v dlani.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l-PL" dirty="0" smtClean="0"/>
              <a:t>10. měsíc</a:t>
            </a:r>
            <a:endParaRPr lang="cs-CZ" dirty="0"/>
          </a:p>
        </p:txBody>
      </p:sp>
      <p:sp>
        <p:nvSpPr>
          <p:cNvPr id="3" name="Zástupný symbol pro obsah 2"/>
          <p:cNvSpPr>
            <a:spLocks noGrp="1"/>
          </p:cNvSpPr>
          <p:nvPr>
            <p:ph idx="1"/>
          </p:nvPr>
        </p:nvSpPr>
        <p:spPr/>
        <p:txBody>
          <a:bodyPr>
            <a:normAutofit/>
          </a:bodyPr>
          <a:lstStyle/>
          <a:p>
            <a:r>
              <a:rPr lang="cs-CZ" b="1" dirty="0" smtClean="0"/>
              <a:t>Celý 10. měsíc bude tedy opakovat lezení ve vzporu klečmo, vzpřímený sed a postavování u nábytku. </a:t>
            </a:r>
            <a:r>
              <a:rPr lang="cs-CZ" dirty="0" smtClean="0"/>
              <a:t>Nové schopnosti jsou natolik koordinačně složité, že může trvat i část 11. měsíce, než se dítě odváží postoupit ve vývoji o dovednost dále.</a:t>
            </a:r>
          </a:p>
          <a:p>
            <a:r>
              <a:rPr lang="cs-CZ" b="1" dirty="0" smtClean="0"/>
              <a:t>Nesnažte se vývoj dětí uspěchat!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l-PL" dirty="0" smtClean="0"/>
              <a:t>11. měsíc</a:t>
            </a:r>
            <a:endParaRPr lang="cs-CZ" dirty="0"/>
          </a:p>
        </p:txBody>
      </p:sp>
      <p:sp>
        <p:nvSpPr>
          <p:cNvPr id="3" name="Zástupný symbol pro obsah 2"/>
          <p:cNvSpPr>
            <a:spLocks noGrp="1"/>
          </p:cNvSpPr>
          <p:nvPr>
            <p:ph idx="1"/>
          </p:nvPr>
        </p:nvSpPr>
        <p:spPr/>
        <p:txBody>
          <a:bodyPr>
            <a:normAutofit fontScale="62500" lnSpcReduction="20000"/>
          </a:bodyPr>
          <a:lstStyle/>
          <a:p>
            <a:pPr>
              <a:buNone/>
            </a:pPr>
            <a:r>
              <a:rPr lang="cs-CZ" b="1" dirty="0" smtClean="0"/>
              <a:t>Klek na všech čtyřech</a:t>
            </a:r>
          </a:p>
          <a:p>
            <a:r>
              <a:rPr lang="cs-CZ" b="1" dirty="0" smtClean="0"/>
              <a:t>V kleku na všech 4 končetinách</a:t>
            </a:r>
            <a:r>
              <a:rPr lang="cs-CZ" dirty="0" smtClean="0"/>
              <a:t> je již dítě natolik stabilní, že dokáže uvolnit jednu ručičku a uchopit s ní hračku a poté si s hračkou sednout do </a:t>
            </a:r>
            <a:r>
              <a:rPr lang="cs-CZ" b="1" dirty="0" smtClean="0"/>
              <a:t>vzpřímeného sedu</a:t>
            </a:r>
            <a:r>
              <a:rPr lang="cs-CZ" dirty="0" smtClean="0"/>
              <a:t> s rovnými zády a volně nataženýma nohama vpřed a s hračkou si v této poloze pohrát. Vše činí tak, aniž by muselo výrazně vyrovnávat svou rovnováhu v předozadním či bočním směru.</a:t>
            </a:r>
          </a:p>
          <a:p>
            <a:r>
              <a:rPr lang="cs-CZ" dirty="0" smtClean="0"/>
              <a:t>Pokud dítě uvidí v libovolné vzdálenosti jiný zajímavý objekt, mělo by se samo bez koordinačních problémů dostat k hračce, osobě nebo objektu, který zaujal jeho pozornost, způsobem tzv. </a:t>
            </a:r>
            <a:r>
              <a:rPr lang="cs-CZ" b="1" dirty="0" smtClean="0"/>
              <a:t>zralého lezení</a:t>
            </a:r>
            <a:r>
              <a:rPr lang="cs-CZ" dirty="0" smtClean="0"/>
              <a:t> po všech 4 končetinách (způsob byl podrobně popsán v 9. měsíci). Dostatečně by Vaše dítě mělo mít natrénované také </a:t>
            </a:r>
            <a:r>
              <a:rPr lang="cs-CZ" b="1" dirty="0" smtClean="0"/>
              <a:t>vstávání u nábytku</a:t>
            </a:r>
            <a:r>
              <a:rPr lang="cs-CZ" dirty="0" smtClean="0"/>
              <a:t> a to tak, že dokáže při vstávání libovolně střídat nakročení obou dolních končetin.</a:t>
            </a:r>
          </a:p>
          <a:p>
            <a:r>
              <a:rPr lang="cs-CZ" dirty="0" smtClean="0"/>
              <a:t/>
            </a:r>
            <a:br>
              <a:rPr lang="cs-CZ" dirty="0" smtClean="0"/>
            </a:br>
            <a:r>
              <a:rPr lang="cs-CZ" dirty="0" smtClean="0"/>
              <a:t>ZDROJ: https://fyzioklinika.cz/poradna/clanky-o-zdravi/89-psychomotoricky-vyvoj-ditete-11-az-12-mesic</a:t>
            </a:r>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fontScale="55000" lnSpcReduction="20000"/>
          </a:bodyPr>
          <a:lstStyle/>
          <a:p>
            <a:pPr>
              <a:buNone/>
            </a:pPr>
            <a:r>
              <a:rPr lang="cs-CZ" b="1" dirty="0" smtClean="0"/>
              <a:t>Stoj</a:t>
            </a:r>
          </a:p>
          <a:p>
            <a:r>
              <a:rPr lang="cs-CZ" dirty="0" smtClean="0"/>
              <a:t>Stoj v počátcích vypadá tak, že má dítě tzv. uzamčená kolena (kolena jsou maximálně propnutá bez možnosti mírného pokrčení). S tímto jsou spojeny i další změny v držení těla. Zpočátku může mít dítě skloněnou pánev vpřed, což můžete pozorovat jako vystrčený zadeček vzad, dále mívá vypouklé bříško vpřed, ramena vytažená vzhůru k uším, hlavičku mírně předsunutou. Ručičkami se pevně drží předmětu, u kterého se dokázalo postavit a často jej lze jen stěží odtrhnout a vzít mu předmět z ruky.</a:t>
            </a:r>
          </a:p>
          <a:p>
            <a:r>
              <a:rPr lang="cs-CZ" dirty="0" smtClean="0"/>
              <a:t>Samo dítě často nedokáže volně předmět pustit a trvá chvíli, než k uvolnění dojde. Stejně jako má dítě zaťaté pěstičky a silně se drží rukama předmětu, tak i </a:t>
            </a:r>
            <a:r>
              <a:rPr lang="cs-CZ" b="1" dirty="0" smtClean="0"/>
              <a:t>prstíčky na noze</a:t>
            </a:r>
            <a:r>
              <a:rPr lang="cs-CZ" dirty="0" smtClean="0"/>
              <a:t> jsou zaťaté do podložky. Působí to, jako by se dítě drželo ve stoji i nohama. Teprve až s přibývajícím časem a množstvím procvičování se stoj uvolní a stane se </a:t>
            </a:r>
            <a:r>
              <a:rPr lang="cs-CZ" b="1" dirty="0" smtClean="0"/>
              <a:t>vyspělým stojem</a:t>
            </a:r>
            <a:r>
              <a:rPr lang="cs-CZ" dirty="0" smtClean="0"/>
              <a:t>. Uvolní se uzamčená kolena, rozvolní se pěstičky apod.</a:t>
            </a:r>
          </a:p>
          <a:p>
            <a:r>
              <a:rPr lang="cs-CZ" dirty="0" smtClean="0"/>
              <a:t>Dítě bude moci lépe pracovat se svým těžištěm, sklopí pánev vzad, bříško zatáhne do roviny, ramínka uvolní a protáhne krk, hlavičku postaví do osy celého těla a nebude ji již ve stoji předsouvat. Zároveň s tím se uvolní i prstíky na nožičce.</a:t>
            </a:r>
          </a:p>
          <a:p>
            <a:pPr>
              <a:buNone/>
            </a:pPr>
            <a:r>
              <a:rPr lang="cs-CZ" b="1" dirty="0" smtClean="0"/>
              <a:t>Sed</a:t>
            </a:r>
          </a:p>
          <a:p>
            <a:r>
              <a:rPr lang="cs-CZ" dirty="0" smtClean="0"/>
              <a:t>Jako další důkaz toho, že dítě zvládá stoj bravurně, je fakt, že se dokáže samo posadit ze stoje do dřepu, aby zvedlo hračku, a z tohoto dřepu opět vstát.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a:bodyPr>
          <a:lstStyle/>
          <a:p>
            <a:r>
              <a:rPr lang="cs-CZ" dirty="0" smtClean="0"/>
              <a:t>Vývoj jemné motoriky - </a:t>
            </a:r>
            <a:r>
              <a:rPr lang="cs-CZ" b="1" dirty="0" smtClean="0"/>
              <a:t>Do 6. roku</a:t>
            </a:r>
            <a:r>
              <a:rPr lang="cs-CZ" dirty="0" smtClean="0"/>
              <a:t> věku dítěte končí zrání CNS v jemné </a:t>
            </a:r>
            <a:r>
              <a:rPr lang="cs-CZ" dirty="0" err="1" smtClean="0"/>
              <a:t>motorice</a:t>
            </a:r>
            <a:r>
              <a:rPr lang="cs-CZ" dirty="0" smtClean="0"/>
              <a:t> (do jemné motoriky řadíme např. šikovnost ruky nebo jemné pohyby obličejových svalů).</a:t>
            </a:r>
          </a:p>
          <a:p>
            <a:r>
              <a:rPr lang="cs-CZ" dirty="0" smtClean="0"/>
              <a:t>Dítě by již samo mělo zvládnout úchop předmětů bez naší pomoci. Proto i nástup do školy je spojen s dozráním CNS, neboť dítě se bude učit psát. </a:t>
            </a:r>
          </a:p>
          <a:p>
            <a:pPr>
              <a:buNone/>
            </a:pPr>
            <a:r>
              <a:rPr lang="cs-CZ" dirty="0" smtClean="0"/>
              <a:t/>
            </a:r>
            <a:br>
              <a:rPr lang="cs-CZ" dirty="0" smtClean="0"/>
            </a:br>
            <a:endParaRPr lang="cs-CZ" dirty="0"/>
          </a:p>
        </p:txBody>
      </p:sp>
      <p:sp>
        <p:nvSpPr>
          <p:cNvPr id="4" name="TextovéPole 3"/>
          <p:cNvSpPr txBox="1"/>
          <p:nvPr/>
        </p:nvSpPr>
        <p:spPr>
          <a:xfrm>
            <a:off x="0" y="6642556"/>
            <a:ext cx="9144000" cy="215444"/>
          </a:xfrm>
          <a:prstGeom prst="rect">
            <a:avLst/>
          </a:prstGeom>
          <a:noFill/>
        </p:spPr>
        <p:txBody>
          <a:bodyPr wrap="square" rtlCol="0">
            <a:spAutoFit/>
          </a:bodyPr>
          <a:lstStyle/>
          <a:p>
            <a:r>
              <a:rPr lang="cs-CZ" sz="800" dirty="0" smtClean="0"/>
              <a:t>ZDROJ: https://fyzioklinika.cz/poradna/clanky-o-zdravi/83-uvod-do-psychomotorickeho-vyvoje-ditete</a:t>
            </a:r>
            <a:endParaRPr lang="cs-CZ" sz="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a:bodyPr>
          <a:lstStyle/>
          <a:p>
            <a:pPr>
              <a:buNone/>
            </a:pPr>
            <a:r>
              <a:rPr lang="cs-CZ" sz="1800" b="1" dirty="0" smtClean="0"/>
              <a:t>Chůze</a:t>
            </a:r>
          </a:p>
          <a:p>
            <a:r>
              <a:rPr lang="cs-CZ" sz="1800" dirty="0" smtClean="0"/>
              <a:t>Jakmile bude moci samo uvolňovat ručičku (jednou rukou se bude stále přidržovat, aby nespadlo zpět na zem), bude se pokoušet dosáhnout na hračku či předmět, na který vidí a leží blízko něj. Bude se tedy snažit dosáhnout ručičkou co nejdále do strany, až na předmět dosáhne a stáhne si jej k sobě.</a:t>
            </a:r>
          </a:p>
          <a:p>
            <a:r>
              <a:rPr lang="cs-CZ" sz="1800" dirty="0" smtClean="0"/>
              <a:t>Pokud je již dítě dostatečně šikovné ve stoji (a stojí např. u konferenčního stolku), odváží se chytit stolu dále od těla a udělat drobný krůček za ručičkou. Přisune pak druhou nožičku a stejnostrannou ruku. Tento pohyb zopakuje tolikrát, kolikrát je potřeba, aby se dostalo ke vzdálenější hračce. Jedná se o tzv. </a:t>
            </a:r>
            <a:r>
              <a:rPr lang="cs-CZ" sz="1800" b="1" dirty="0" err="1" smtClean="0"/>
              <a:t>quadrupedální</a:t>
            </a:r>
            <a:r>
              <a:rPr lang="cs-CZ" sz="1800" b="1" dirty="0" smtClean="0"/>
              <a:t> lokomoci</a:t>
            </a:r>
            <a:r>
              <a:rPr lang="cs-CZ" sz="1800" dirty="0" smtClean="0"/>
              <a:t>, což znamená, že dítě k chůzi ve stoje používá všechny čtyři končetiny.</a:t>
            </a:r>
          </a:p>
          <a:p>
            <a:r>
              <a:rPr lang="cs-CZ" sz="1800" b="1" dirty="0" smtClean="0"/>
              <a:t>Tímto způsobem dokáže dítě ujít několik metrů, a proto doporučuji, buďte ostražití!</a:t>
            </a:r>
            <a:endParaRPr lang="cs-CZ" sz="1800" dirty="0" smtClean="0"/>
          </a:p>
        </p:txBody>
      </p:sp>
      <p:pic>
        <p:nvPicPr>
          <p:cNvPr id="4" name="Obrázek 3" descr="prvni-krucky-nabytek.jpg"/>
          <p:cNvPicPr>
            <a:picLocks noChangeAspect="1"/>
          </p:cNvPicPr>
          <p:nvPr/>
        </p:nvPicPr>
        <p:blipFill>
          <a:blip r:embed="rId2" cstate="print"/>
          <a:stretch>
            <a:fillRect/>
          </a:stretch>
        </p:blipFill>
        <p:spPr>
          <a:xfrm>
            <a:off x="2339752" y="3789040"/>
            <a:ext cx="4343400" cy="2895600"/>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r>
              <a:rPr lang="cs-CZ" dirty="0" smtClean="0"/>
              <a:t>12.měsíc</a:t>
            </a:r>
            <a:endParaRPr lang="cs-CZ" dirty="0"/>
          </a:p>
        </p:txBody>
      </p:sp>
      <p:sp>
        <p:nvSpPr>
          <p:cNvPr id="3" name="Zástupný symbol pro obsah 2"/>
          <p:cNvSpPr>
            <a:spLocks noGrp="1"/>
          </p:cNvSpPr>
          <p:nvPr>
            <p:ph idx="1"/>
          </p:nvPr>
        </p:nvSpPr>
        <p:spPr>
          <a:xfrm>
            <a:off x="457200" y="1052736"/>
            <a:ext cx="8229600" cy="5073427"/>
          </a:xfrm>
        </p:spPr>
        <p:txBody>
          <a:bodyPr>
            <a:normAutofit/>
          </a:bodyPr>
          <a:lstStyle/>
          <a:p>
            <a:pPr>
              <a:buNone/>
            </a:pPr>
            <a:r>
              <a:rPr lang="cs-CZ" sz="1200" b="1" dirty="0" smtClean="0"/>
              <a:t>Vykročení do prostoru</a:t>
            </a:r>
          </a:p>
          <a:p>
            <a:r>
              <a:rPr lang="cs-CZ" sz="1200" dirty="0" smtClean="0"/>
              <a:t>V průběhu 12. měsíce by se Vaše miminko mělo odvážit a </a:t>
            </a:r>
            <a:r>
              <a:rPr lang="cs-CZ" sz="1200" b="1" dirty="0" smtClean="0"/>
              <a:t>vykročit do prostoru.</a:t>
            </a:r>
            <a:r>
              <a:rPr lang="cs-CZ" sz="1200" dirty="0" smtClean="0"/>
              <a:t> Nejprve dítě musí dokázat uvolnit ruku a namísto toho, že ji položí dále od sebe, se musí dokázat otočit v trupu směrem vzad. Ani rotace trupu není nic jednoduchého.</a:t>
            </a:r>
          </a:p>
          <a:p>
            <a:r>
              <a:rPr lang="cs-CZ" sz="1200" dirty="0" smtClean="0"/>
              <a:t>Pokud to dítě dokáže, </a:t>
            </a:r>
            <a:r>
              <a:rPr lang="cs-CZ" sz="1200" dirty="0" err="1" smtClean="0"/>
              <a:t>dokáže</a:t>
            </a:r>
            <a:r>
              <a:rPr lang="cs-CZ" sz="1200" dirty="0" smtClean="0"/>
              <a:t> i nakročit nožičkou za sebe, stojí tedy bokem k předmětu, u kterého se postavilo. Vzdálenost mezi nábytkem či osobami, mezi kterými přechází, je zpočátku krátká. Může se jednat i o pár desítek centimetrů. Pro dítě je důležité, aby mělo jistotu, že když nakloní své těžiště do prostoru, brzy se bude moci něčeho či někoho zachytit. Vaše </a:t>
            </a:r>
            <a:r>
              <a:rPr lang="cs-CZ" sz="1200" b="1" dirty="0" smtClean="0"/>
              <a:t>dítě se učí ovládat své těžiště</a:t>
            </a:r>
            <a:r>
              <a:rPr lang="cs-CZ" sz="1200" dirty="0" smtClean="0"/>
              <a:t> a prakticky celý pohyb vpřed. Chůze je tedy jen „dobíhání“ těžiště, které je neustále před středem těla.</a:t>
            </a:r>
          </a:p>
          <a:p>
            <a:r>
              <a:rPr lang="cs-CZ" sz="1200" dirty="0" smtClean="0"/>
              <a:t>Vzhledem k tomu, že počátky nejsou snadné, dítě opět volí v držení těla polohy takové, v jakých si je naprosto jisté. Opět tedy nakloní pánev vpřed a Vy můžete pozorovat, že vystrčí zadeček a vypoulí bříško. Ramínka vysune k uším a ručičky postaví k ramenům tak, že paže má pokrčené v loktech. Často děti zpočátku zatnou i prstíky v pěstičky.</a:t>
            </a:r>
          </a:p>
          <a:p>
            <a:r>
              <a:rPr lang="cs-CZ" sz="1200" b="1" dirty="0" smtClean="0"/>
              <a:t>Dítě se při zkoušení nové dovednosti vrací k novorozeneckému držení těla</a:t>
            </a:r>
            <a:r>
              <a:rPr lang="cs-CZ" sz="1200" dirty="0" smtClean="0"/>
              <a:t>, což je v počátcích získávání nové dovednosti normální. Tyto nedokonalosti, kdy se dítě např. hrbí, ramínka drží vysoko u oušek, je nestabilní a má tendenci padat, by měly být jen krátkodobé (přibližně první 2 týdny). Dítě by se mělo brzy naučit chodit se správným držením těla.</a:t>
            </a:r>
          </a:p>
          <a:p>
            <a:r>
              <a:rPr lang="cs-CZ" sz="1200" b="1" i="1" dirty="0"/>
              <a:t>Nové botičky? Buďte trpěliví!</a:t>
            </a:r>
            <a:r>
              <a:rPr lang="cs-CZ" sz="1200" dirty="0" smtClean="0"/>
              <a:t/>
            </a:r>
            <a:br>
              <a:rPr lang="cs-CZ" sz="1200" dirty="0" smtClean="0"/>
            </a:br>
            <a:r>
              <a:rPr lang="cs-CZ" sz="1200" i="1" dirty="0"/>
              <a:t>O stupínek zpět ve vývoji se dítě vrací i v případě, kdy mu poprvé obujete botičky. Je to pro něj něco nového, proto bude mít sklon vrátit se v držení těla o krok zpátky. Stejně tak i chůze doma, ve známém prostředí, bude naprosto jiná než v případě, že postavíte dítě na trávník, chodník, do mírného kopečku apod. Dítě bude vždy za nových podmínek na novém terénu méně jisté. Naprosto jistou chůzi se správným držením těla dítě získá až kolem 15. </a:t>
            </a:r>
            <a:r>
              <a:rPr lang="cs-CZ" sz="1200" i="1" dirty="0" smtClean="0"/>
              <a:t>měsíce</a:t>
            </a:r>
            <a:r>
              <a:rPr lang="cs-CZ" sz="1200" i="1" dirty="0"/>
              <a:t>.</a:t>
            </a:r>
            <a:endParaRPr lang="cs-CZ" sz="1200" dirty="0" smtClean="0"/>
          </a:p>
        </p:txBody>
      </p:sp>
      <p:pic>
        <p:nvPicPr>
          <p:cNvPr id="4" name="Obrázek 3" descr="prvni-krucky-doprostoru.jpg"/>
          <p:cNvPicPr>
            <a:picLocks noChangeAspect="1"/>
          </p:cNvPicPr>
          <p:nvPr/>
        </p:nvPicPr>
        <p:blipFill>
          <a:blip r:embed="rId2" cstate="print"/>
          <a:stretch>
            <a:fillRect/>
          </a:stretch>
        </p:blipFill>
        <p:spPr>
          <a:xfrm>
            <a:off x="6084168" y="4941168"/>
            <a:ext cx="2700000" cy="1800000"/>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Psychomotorický vývoj dítěte – 13. až 18. měsíc</a:t>
            </a:r>
            <a:r>
              <a:rPr lang="cs-CZ" dirty="0"/>
              <a:t> </a:t>
            </a:r>
            <a:r>
              <a:rPr lang="cs-CZ" dirty="0" smtClean="0"/>
              <a:t>– hrubá motorika</a:t>
            </a:r>
            <a:endParaRPr lang="cs-CZ" dirty="0"/>
          </a:p>
        </p:txBody>
      </p:sp>
      <p:sp>
        <p:nvSpPr>
          <p:cNvPr id="3" name="Zástupný symbol pro obsah 2"/>
          <p:cNvSpPr>
            <a:spLocks noGrp="1"/>
          </p:cNvSpPr>
          <p:nvPr>
            <p:ph idx="1"/>
          </p:nvPr>
        </p:nvSpPr>
        <p:spPr/>
        <p:txBody>
          <a:bodyPr>
            <a:normAutofit fontScale="62500" lnSpcReduction="20000"/>
          </a:bodyPr>
          <a:lstStyle/>
          <a:p>
            <a:pPr>
              <a:buNone/>
            </a:pPr>
            <a:r>
              <a:rPr lang="cs-CZ" b="1" dirty="0" smtClean="0"/>
              <a:t>15. měsíc</a:t>
            </a:r>
          </a:p>
          <a:p>
            <a:r>
              <a:rPr lang="cs-CZ" dirty="0" smtClean="0"/>
              <a:t>V tomto období se dítě umí </a:t>
            </a:r>
            <a:r>
              <a:rPr lang="cs-CZ" b="1" dirty="0" smtClean="0"/>
              <a:t>posadit ze stoje a opět vstát</a:t>
            </a:r>
            <a:r>
              <a:rPr lang="cs-CZ" dirty="0" smtClean="0"/>
              <a:t>, aniž by potřebovalo pomoc cizí osoby či předmětu. Umí </a:t>
            </a:r>
            <a:r>
              <a:rPr lang="cs-CZ" b="1" dirty="0" smtClean="0"/>
              <a:t>lézt po schodech nahoru i dolů po čtyřech</a:t>
            </a:r>
            <a:r>
              <a:rPr lang="cs-CZ" dirty="0" smtClean="0"/>
              <a:t>. Pokud jde, jsou jeho kroky nestejně dlouhé a každý krok má trochu jiný směr. Kroky jsou nejisté a nestejně vysoké.</a:t>
            </a:r>
          </a:p>
          <a:p>
            <a:r>
              <a:rPr lang="cs-CZ" b="1" dirty="0" smtClean="0"/>
              <a:t>Při učení chůze byste měli dítěti věnovat velkou pozornost</a:t>
            </a:r>
            <a:r>
              <a:rPr lang="cs-CZ" dirty="0" smtClean="0"/>
              <a:t>. Pokud bude často padat, budou ho tyto pády odrazovat od dalších pokusů a pokroku.</a:t>
            </a:r>
          </a:p>
          <a:p>
            <a:pPr>
              <a:buNone/>
            </a:pPr>
            <a:r>
              <a:rPr lang="cs-CZ" b="1" dirty="0" smtClean="0"/>
              <a:t>18. měsíc</a:t>
            </a:r>
          </a:p>
          <a:p>
            <a:r>
              <a:rPr lang="cs-CZ" dirty="0" smtClean="0"/>
              <a:t>Osmnáctiměsíční dítě dokáže </a:t>
            </a:r>
            <a:r>
              <a:rPr lang="cs-CZ" b="1" dirty="0" smtClean="0"/>
              <a:t>lézt po schodech</a:t>
            </a:r>
            <a:r>
              <a:rPr lang="cs-CZ" dirty="0" smtClean="0"/>
              <a:t> bez cizí pomoci, i když se musí přidržovat rukama. Jeho </a:t>
            </a:r>
            <a:r>
              <a:rPr lang="cs-CZ" b="1" dirty="0" smtClean="0"/>
              <a:t>chůze je stabilnější,</a:t>
            </a:r>
            <a:r>
              <a:rPr lang="cs-CZ" dirty="0" smtClean="0"/>
              <a:t> dokonce </a:t>
            </a:r>
            <a:r>
              <a:rPr lang="cs-CZ" b="1" dirty="0" smtClean="0"/>
              <a:t>zvládá chůzi pozadu a padat by mělo jen zřídka.</a:t>
            </a:r>
            <a:r>
              <a:rPr lang="cs-CZ" dirty="0" smtClean="0"/>
              <a:t> Chůzi pozadu můžete využít pro hry s dítětem. Děti milují i „tančení“ na hudbu, překračování vyšších předmětů, kopání do měkkého, popřípadě ozvučeného míče. Doma jistě najdete mnoho variant, jak dítě podpořit v učení chůze a v učení změny jejího směru.</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Jemná motorika</a:t>
            </a:r>
            <a:endParaRPr lang="cs-CZ" dirty="0"/>
          </a:p>
        </p:txBody>
      </p:sp>
      <p:sp>
        <p:nvSpPr>
          <p:cNvPr id="3" name="Zástupný symbol pro obsah 2"/>
          <p:cNvSpPr>
            <a:spLocks noGrp="1"/>
          </p:cNvSpPr>
          <p:nvPr>
            <p:ph idx="1"/>
          </p:nvPr>
        </p:nvSpPr>
        <p:spPr/>
        <p:txBody>
          <a:bodyPr>
            <a:normAutofit fontScale="77500" lnSpcReduction="20000"/>
          </a:bodyPr>
          <a:lstStyle/>
          <a:p>
            <a:pPr>
              <a:buNone/>
            </a:pPr>
            <a:r>
              <a:rPr lang="cs-CZ" b="1" dirty="0" smtClean="0"/>
              <a:t>12. měsíc</a:t>
            </a:r>
          </a:p>
          <a:p>
            <a:r>
              <a:rPr lang="cs-CZ" dirty="0" smtClean="0"/>
              <a:t>V roce se dítě umí </a:t>
            </a:r>
            <a:r>
              <a:rPr lang="cs-CZ" b="1" dirty="0" smtClean="0"/>
              <a:t>samo krmit rukama.</a:t>
            </a:r>
            <a:r>
              <a:rPr lang="cs-CZ" dirty="0" smtClean="0"/>
              <a:t> Jeho pokusy dopravit potravinu do úst bývají s minimálním odpadem. Práci se lžičkou ale ještě nezvládá. </a:t>
            </a:r>
            <a:r>
              <a:rPr lang="cs-CZ" b="1" dirty="0" smtClean="0"/>
              <a:t>V tomto věku můžete začít dítě učit pracovat s příborem</a:t>
            </a:r>
            <a:r>
              <a:rPr lang="cs-CZ" dirty="0" smtClean="0"/>
              <a:t>. Postavte před dítě hustější jídlo, které nebude ze lžičky sklouzávat. Mívá v oblibě odhazování jakýchkoli věcí.</a:t>
            </a:r>
          </a:p>
          <a:p>
            <a:r>
              <a:rPr lang="cs-CZ" dirty="0" smtClean="0"/>
              <a:t>Pokud Vás často rozčiluje tím, že shazuje potraviny ze stolu na zem, vyhazuje hračky z kočárku apod., věřte, že to není tím, že by Vás chtělo rozčílit, ale jen si potřebuje ověřovat třetí rozměr prostoru. Dobře zná, jak je něco daleko před ním nebo vedle něj, ale jak je co hluboko pod ním, to ho zajímá právě teď.</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Jemná motorika</a:t>
            </a:r>
            <a:endParaRPr lang="cs-CZ" dirty="0"/>
          </a:p>
        </p:txBody>
      </p:sp>
      <p:sp>
        <p:nvSpPr>
          <p:cNvPr id="3" name="Zástupný symbol pro obsah 2"/>
          <p:cNvSpPr>
            <a:spLocks noGrp="1"/>
          </p:cNvSpPr>
          <p:nvPr>
            <p:ph idx="1"/>
          </p:nvPr>
        </p:nvSpPr>
        <p:spPr/>
        <p:txBody>
          <a:bodyPr>
            <a:normAutofit fontScale="62500" lnSpcReduction="20000"/>
          </a:bodyPr>
          <a:lstStyle/>
          <a:p>
            <a:pPr>
              <a:buNone/>
            </a:pPr>
            <a:r>
              <a:rPr lang="cs-CZ" b="1" dirty="0" smtClean="0"/>
              <a:t>15. měsíc</a:t>
            </a:r>
          </a:p>
          <a:p>
            <a:r>
              <a:rPr lang="cs-CZ" dirty="0" smtClean="0"/>
              <a:t>V tomto věku dítě </a:t>
            </a:r>
            <a:r>
              <a:rPr lang="cs-CZ" b="1" dirty="0" smtClean="0"/>
              <a:t>dokáže uchopit hrnek či skleničku a napít se z něj, </a:t>
            </a:r>
            <a:r>
              <a:rPr lang="cs-CZ" dirty="0" smtClean="0"/>
              <a:t>aniž by obsah na sebe vylilo a opět jej šikovně postaví na stůl. Umí se </a:t>
            </a:r>
            <a:r>
              <a:rPr lang="cs-CZ" b="1" dirty="0" smtClean="0"/>
              <a:t>samo nakrmit lžičkou</a:t>
            </a:r>
            <a:r>
              <a:rPr lang="cs-CZ" dirty="0" smtClean="0"/>
              <a:t> a bryndá při tom málo nebo vůbec.</a:t>
            </a:r>
          </a:p>
          <a:p>
            <a:r>
              <a:rPr lang="cs-CZ" dirty="0" smtClean="0"/>
              <a:t>Při čtení knížky s tenkými listy </a:t>
            </a:r>
            <a:r>
              <a:rPr lang="cs-CZ" b="1" dirty="0" smtClean="0"/>
              <a:t>obrací více stránek naráz</a:t>
            </a:r>
            <a:r>
              <a:rPr lang="cs-CZ" dirty="0" smtClean="0"/>
              <a:t>. Při stavbě věže z kostek </a:t>
            </a:r>
            <a:r>
              <a:rPr lang="cs-CZ" b="1" dirty="0" smtClean="0"/>
              <a:t>postaví na sebe 3 kostky,</a:t>
            </a:r>
            <a:r>
              <a:rPr lang="cs-CZ" dirty="0" smtClean="0"/>
              <a:t> aniž by spadly.</a:t>
            </a:r>
          </a:p>
          <a:p>
            <a:r>
              <a:rPr lang="cs-CZ" dirty="0" smtClean="0"/>
              <a:t>Dítěti můžete ukazovat, </a:t>
            </a:r>
            <a:r>
              <a:rPr lang="cs-CZ" b="1" dirty="0" smtClean="0"/>
              <a:t>jak se oblékají </a:t>
            </a:r>
            <a:r>
              <a:rPr lang="cs-CZ" dirty="0" smtClean="0"/>
              <a:t>ponožky, boty nebo čepice. Tyto jednoduché úkony by už mohlo zvládnout samo.</a:t>
            </a:r>
          </a:p>
          <a:p>
            <a:pPr>
              <a:buNone/>
            </a:pPr>
            <a:r>
              <a:rPr lang="cs-CZ" b="1" dirty="0" smtClean="0"/>
              <a:t>18. měsíc</a:t>
            </a:r>
          </a:p>
          <a:p>
            <a:r>
              <a:rPr lang="cs-CZ" b="1" dirty="0" smtClean="0"/>
              <a:t>Dokáže se zcela samostatně najíst včetně pití z hrnečku.</a:t>
            </a:r>
            <a:endParaRPr lang="cs-CZ" dirty="0" smtClean="0"/>
          </a:p>
          <a:p>
            <a:r>
              <a:rPr lang="cs-CZ" dirty="0" smtClean="0"/>
              <a:t>Při četbě z knížky </a:t>
            </a:r>
            <a:r>
              <a:rPr lang="cs-CZ" b="1" dirty="0" smtClean="0"/>
              <a:t>obrací již jen 2 až 3 stránky naráz.</a:t>
            </a:r>
            <a:r>
              <a:rPr lang="cs-CZ" dirty="0" smtClean="0"/>
              <a:t> Při stavbě věže postaví na sebe 3 až 5 kostek.</a:t>
            </a:r>
          </a:p>
          <a:p>
            <a:r>
              <a:rPr lang="cs-CZ" b="1" dirty="0" smtClean="0"/>
              <a:t>Baví ho čmárat po papíru,</a:t>
            </a:r>
            <a:r>
              <a:rPr lang="cs-CZ" dirty="0" smtClean="0"/>
              <a:t> přičemž směr čar je více horizontální. Tužku drží většinou celou rukou. Vaše dítě bude nadšeno, pokud mu často poskytnete papír a pastelku, popřípadě štětec s barvami, k vytváření nádherných abstraktních „obrazů“.</a:t>
            </a:r>
          </a:p>
          <a:p>
            <a:pPr>
              <a:buNone/>
            </a:pPr>
            <a:endParaRPr lang="cs-CZ"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l-PL" dirty="0" smtClean="0"/>
              <a:t>Osobnost dítěte</a:t>
            </a:r>
            <a:endParaRPr lang="cs-CZ" dirty="0"/>
          </a:p>
        </p:txBody>
      </p:sp>
      <p:sp>
        <p:nvSpPr>
          <p:cNvPr id="3" name="Zástupný symbol pro obsah 2"/>
          <p:cNvSpPr>
            <a:spLocks noGrp="1"/>
          </p:cNvSpPr>
          <p:nvPr>
            <p:ph idx="1"/>
          </p:nvPr>
        </p:nvSpPr>
        <p:spPr/>
        <p:txBody>
          <a:bodyPr>
            <a:normAutofit lnSpcReduction="10000"/>
          </a:bodyPr>
          <a:lstStyle/>
          <a:p>
            <a:pPr>
              <a:buNone/>
            </a:pPr>
            <a:r>
              <a:rPr lang="cs-CZ" b="1" dirty="0" smtClean="0"/>
              <a:t>12. měsíc</a:t>
            </a:r>
          </a:p>
          <a:p>
            <a:r>
              <a:rPr lang="cs-CZ" dirty="0" smtClean="0"/>
              <a:t>Roční dítě </a:t>
            </a:r>
            <a:r>
              <a:rPr lang="cs-CZ" b="1" dirty="0" smtClean="0"/>
              <a:t>zná své jméno a rozumí výrazu „ne“.</a:t>
            </a:r>
            <a:r>
              <a:rPr lang="cs-CZ" dirty="0" smtClean="0"/>
              <a:t> </a:t>
            </a:r>
            <a:r>
              <a:rPr lang="cs-CZ" b="1" dirty="0" smtClean="0"/>
              <a:t>Má smysl pro humor, </a:t>
            </a:r>
            <a:r>
              <a:rPr lang="cs-CZ" dirty="0" smtClean="0"/>
              <a:t>dokáže projevit náklonnost přitisknutím tváře na Vaši, popřípadě Vás silně obejme.</a:t>
            </a:r>
          </a:p>
          <a:p>
            <a:r>
              <a:rPr lang="cs-CZ" dirty="0" smtClean="0"/>
              <a:t>Posadíte-li dítě na nočník po jídle, je možné dosáhnout pozitivních výsledků. Nicméně není schopno ovládat své vyprazdňování. Nechte se v tomto vést svým dítětem.</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fontScale="70000" lnSpcReduction="20000"/>
          </a:bodyPr>
          <a:lstStyle/>
          <a:p>
            <a:pPr>
              <a:buNone/>
            </a:pPr>
            <a:r>
              <a:rPr lang="cs-CZ" b="1" dirty="0" smtClean="0"/>
              <a:t>15. měsíc</a:t>
            </a:r>
          </a:p>
          <a:p>
            <a:r>
              <a:rPr lang="cs-CZ" dirty="0" smtClean="0"/>
              <a:t>V tomto období dítě </a:t>
            </a:r>
            <a:r>
              <a:rPr lang="cs-CZ" b="1" dirty="0" smtClean="0"/>
              <a:t>rádo vstupuje do rozhovoru dospělých lidí svými výkřiky,</a:t>
            </a:r>
            <a:r>
              <a:rPr lang="cs-CZ" dirty="0" smtClean="0"/>
              <a:t> dokáže neverbálně požádat o věci, přestat činnost při slůvku „ne“. V tomto období </a:t>
            </a:r>
            <a:r>
              <a:rPr lang="cs-CZ" b="1" dirty="0" smtClean="0"/>
              <a:t>můžete začít s výukou „děkuji“.</a:t>
            </a:r>
            <a:endParaRPr lang="cs-CZ" dirty="0" smtClean="0"/>
          </a:p>
          <a:p>
            <a:r>
              <a:rPr lang="cs-CZ" b="1" dirty="0" smtClean="0"/>
              <a:t>Na velkou ano, na malou ještě ne.</a:t>
            </a:r>
            <a:r>
              <a:rPr lang="cs-CZ" dirty="0" smtClean="0"/>
              <a:t> Vaše dítě si začíná uvědomovat, že se mu chce močit. Má však malé zadržovací schopnosti, tudíž se velmi rychle bude chtít vyčůrat. Lepší a úspěšnější jsou pokusy začínat s vysazováním na nočník či na dětské prkénko na WC při vyprazdňování stolice. Právě tento úkon děti chápou a ovládají lépe.</a:t>
            </a:r>
          </a:p>
          <a:p>
            <a:pPr>
              <a:buNone/>
            </a:pPr>
            <a:r>
              <a:rPr lang="cs-CZ" b="1" dirty="0" smtClean="0"/>
              <a:t>Kdy je zralé na nočník či dětské prkénko?</a:t>
            </a:r>
            <a:endParaRPr lang="cs-CZ" dirty="0" smtClean="0"/>
          </a:p>
          <a:p>
            <a:r>
              <a:rPr lang="cs-CZ" dirty="0" smtClean="0"/>
              <a:t>Aby úspěšnost a spokojenost v učení byla jak na straně maminky, tak i na straně dítěte, doporučuji zahájit vysazování v době, kdy je na to dítě </a:t>
            </a:r>
            <a:r>
              <a:rPr lang="cs-CZ" b="1" dirty="0" smtClean="0"/>
              <a:t>mentálně zralé. </a:t>
            </a:r>
            <a:r>
              <a:rPr lang="cs-CZ" dirty="0" smtClean="0"/>
              <a:t>Tedy v době, kdy Vám dokáže jakýmkoli způsobem sdělit, že potřebuje na velkou. Je nutné, aby bylo ochotno chvíli sedět (můžete například dítě zaujmout čtením knížky). Doporučuji prostředí pro dítě „vyzdobit“.</a:t>
            </a:r>
            <a:r>
              <a:rPr lang="cs-CZ" b="1" dirty="0" smtClean="0"/>
              <a:t> Pro časté použití bude jistě motivující nočník s obrázkem či dětské prkénko ve tvaru zvířátka.</a:t>
            </a:r>
            <a:endParaRPr lang="cs-CZ"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normAutofit fontScale="85000" lnSpcReduction="20000"/>
          </a:bodyPr>
          <a:lstStyle/>
          <a:p>
            <a:pPr>
              <a:buNone/>
            </a:pPr>
            <a:r>
              <a:rPr lang="cs-CZ" b="1" dirty="0" smtClean="0"/>
              <a:t>18. měsíc</a:t>
            </a:r>
          </a:p>
          <a:p>
            <a:r>
              <a:rPr lang="cs-CZ" dirty="0" smtClean="0"/>
              <a:t>V tomto období dítě stále více </a:t>
            </a:r>
            <a:r>
              <a:rPr lang="cs-CZ" b="1" dirty="0" smtClean="0"/>
              <a:t>pomáhá při oblékání a svlékání.</a:t>
            </a:r>
            <a:r>
              <a:rPr lang="cs-CZ" dirty="0" smtClean="0"/>
              <a:t> Dovolujte mu tedy, aby se samo oblékalo (jednoduché části oděvu).</a:t>
            </a:r>
          </a:p>
          <a:p>
            <a:r>
              <a:rPr lang="cs-CZ" b="1" dirty="0" smtClean="0"/>
              <a:t>Samo jí a pije.</a:t>
            </a:r>
            <a:endParaRPr lang="cs-CZ" dirty="0" smtClean="0"/>
          </a:p>
          <a:p>
            <a:r>
              <a:rPr lang="cs-CZ" dirty="0" smtClean="0"/>
              <a:t>Prokazuje lásku členům rodiny, domácím zvířatům a panenkám.</a:t>
            </a:r>
          </a:p>
          <a:p>
            <a:r>
              <a:rPr lang="cs-CZ" b="1" dirty="0" smtClean="0"/>
              <a:t>Rádo si hraje vedle jiných dětí,</a:t>
            </a:r>
            <a:r>
              <a:rPr lang="cs-CZ" dirty="0" smtClean="0"/>
              <a:t> i když ještě ne s nimi.</a:t>
            </a:r>
          </a:p>
          <a:p>
            <a:r>
              <a:rPr lang="cs-CZ" dirty="0" smtClean="0"/>
              <a:t>Močový měchýř a nervy dítěte jsou již dostatečně vyvinuty, takže Vás může na nutnost </a:t>
            </a:r>
            <a:r>
              <a:rPr lang="cs-CZ" b="1" dirty="0" smtClean="0"/>
              <a:t>použít nočník či dětské prkénko</a:t>
            </a:r>
            <a:r>
              <a:rPr lang="cs-CZ" dirty="0" smtClean="0"/>
              <a:t> dobře upozornit. Chvalte jakýkoli úspěch a všechny neúspěchy přehlížejte. </a:t>
            </a:r>
            <a:r>
              <a:rPr lang="cs-CZ" b="1" dirty="0" err="1" smtClean="0"/>
              <a:t>Neočekáme</a:t>
            </a:r>
            <a:r>
              <a:rPr lang="cs-CZ" b="1" dirty="0" smtClean="0"/>
              <a:t>, že se dítě v noci nepomočí, kapacita jeho močového měchýře je stále nedostatečná.</a:t>
            </a:r>
            <a:endParaRPr lang="cs-CZ"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Řeč</a:t>
            </a:r>
            <a:endParaRPr lang="cs-CZ" dirty="0"/>
          </a:p>
        </p:txBody>
      </p:sp>
      <p:sp>
        <p:nvSpPr>
          <p:cNvPr id="3" name="Zástupný symbol pro obsah 2"/>
          <p:cNvSpPr>
            <a:spLocks noGrp="1"/>
          </p:cNvSpPr>
          <p:nvPr>
            <p:ph idx="1"/>
          </p:nvPr>
        </p:nvSpPr>
        <p:spPr/>
        <p:txBody>
          <a:bodyPr>
            <a:normAutofit fontScale="62500" lnSpcReduction="20000"/>
          </a:bodyPr>
          <a:lstStyle/>
          <a:p>
            <a:pPr>
              <a:buNone/>
            </a:pPr>
            <a:r>
              <a:rPr lang="cs-CZ" b="1" dirty="0" smtClean="0"/>
              <a:t>12. měsíc</a:t>
            </a:r>
          </a:p>
          <a:p>
            <a:r>
              <a:rPr lang="cs-CZ" dirty="0" smtClean="0"/>
              <a:t>Roční dítě </a:t>
            </a:r>
            <a:r>
              <a:rPr lang="cs-CZ" b="1" dirty="0" smtClean="0"/>
              <a:t>umí říkat 2 až 3 smysluplná slova.</a:t>
            </a:r>
            <a:r>
              <a:rPr lang="cs-CZ" dirty="0" smtClean="0"/>
              <a:t> Dlouho před tím, než dokáže slovně vyjádřit věci, dokáže je rozpoznat, když se na ně ukáže. Některé děti se učí slova odzadu (např. „s“… „es“… „pes“) některá slova se naopak učí zepředu („a“ pro „auto“). Pokud se jej při četbě knížky zeptáte, kde je např. pejsek, tak obrázek pejska vyhledá očima.</a:t>
            </a:r>
          </a:p>
          <a:p>
            <a:pPr>
              <a:buNone/>
            </a:pPr>
            <a:r>
              <a:rPr lang="cs-CZ" b="1" dirty="0" smtClean="0"/>
              <a:t>15. měsíc</a:t>
            </a:r>
          </a:p>
          <a:p>
            <a:r>
              <a:rPr lang="cs-CZ" dirty="0" smtClean="0"/>
              <a:t>Takto velké dítě </a:t>
            </a:r>
            <a:r>
              <a:rPr lang="cs-CZ" b="1" dirty="0" smtClean="0"/>
              <a:t>používá vlastní žargon,</a:t>
            </a:r>
            <a:r>
              <a:rPr lang="cs-CZ" dirty="0" smtClean="0"/>
              <a:t> což je řada jeho vlastních výrazů pro věci, lidi, zvířata atd. Může vyslovovat některá skutečná slova. Některé děti opakují krátkou větu, kterou často opakujete („Co to je?“), ale tato věta spíše splývá v jedno slovo.</a:t>
            </a:r>
          </a:p>
          <a:p>
            <a:pPr>
              <a:buNone/>
            </a:pPr>
            <a:r>
              <a:rPr lang="cs-CZ" b="1" dirty="0" smtClean="0"/>
              <a:t>18. měsíc</a:t>
            </a:r>
          </a:p>
          <a:p>
            <a:r>
              <a:rPr lang="cs-CZ" dirty="0" smtClean="0"/>
              <a:t>V tomto věku je Vaše dítě schopné ukázat na velkou řadu věcí v knížce i v běžném životě. </a:t>
            </a:r>
            <a:r>
              <a:rPr lang="cs-CZ" b="1" dirty="0" smtClean="0"/>
              <a:t>Jeho aktivní slovní zásobu by mělo tvořit přibližně 10 slov.</a:t>
            </a:r>
            <a:endParaRPr lang="cs-CZ"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t>
            </a:r>
            <a:r>
              <a:rPr lang="cs-CZ" dirty="0" smtClean="0"/>
              <a:t>DROJE</a:t>
            </a:r>
            <a:endParaRPr lang="cs-CZ" dirty="0"/>
          </a:p>
        </p:txBody>
      </p:sp>
      <p:sp>
        <p:nvSpPr>
          <p:cNvPr id="3" name="Zástupný symbol pro obsah 2"/>
          <p:cNvSpPr>
            <a:spLocks noGrp="1"/>
          </p:cNvSpPr>
          <p:nvPr>
            <p:ph idx="1"/>
          </p:nvPr>
        </p:nvSpPr>
        <p:spPr/>
        <p:txBody>
          <a:bodyPr/>
          <a:lstStyle/>
          <a:p>
            <a:pPr>
              <a:buNone/>
            </a:pPr>
            <a:r>
              <a:rPr lang="cs-CZ" dirty="0" smtClean="0">
                <a:hlinkClick r:id="rId2"/>
              </a:rPr>
              <a:t>https://www.pediatrierepy.cz/prakticke-rady/psychomotoricky-vyvoj-ditete</a:t>
            </a:r>
            <a:endParaRPr lang="cs-CZ" dirty="0" smtClean="0"/>
          </a:p>
          <a:p>
            <a:pPr>
              <a:buNone/>
            </a:pPr>
            <a:r>
              <a:rPr lang="cs-CZ" dirty="0" smtClean="0">
                <a:hlinkClick r:id="rId3"/>
              </a:rPr>
              <a:t>https://fyzioklinika.cz/</a:t>
            </a:r>
            <a:endParaRPr lang="cs-CZ" dirty="0" smtClean="0"/>
          </a:p>
          <a:p>
            <a:pPr>
              <a:buNone/>
            </a:pP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fontScale="92500" lnSpcReduction="20000"/>
          </a:bodyPr>
          <a:lstStyle/>
          <a:p>
            <a:r>
              <a:rPr lang="cs-CZ" dirty="0" smtClean="0"/>
              <a:t>Na každý týden či měsíc, který již miminko svým věkem dovršilo, připadají určité dovednosti, které by mělo zvládat.</a:t>
            </a:r>
            <a:br>
              <a:rPr lang="cs-CZ" dirty="0" smtClean="0"/>
            </a:br>
            <a:endParaRPr lang="cs-CZ" dirty="0" smtClean="0"/>
          </a:p>
          <a:p>
            <a:r>
              <a:rPr lang="cs-CZ" b="1" dirty="0" smtClean="0"/>
              <a:t>Primitivní (novorozenecké) reflexy. </a:t>
            </a:r>
            <a:r>
              <a:rPr lang="cs-CZ" dirty="0" smtClean="0"/>
              <a:t>Jedná se o reflexy řízené míchou. Tyto reflexy s věkem nikdy nemizí. Pouze v závislosti na dozrávání vyšších stupňů CNS jsou tyto reflexy „překryty“, a tudíž utlumeny, a nelze je v pozdějším období u zdravě se vyvíjejícího miminka vyvolat. Tyto reflexy lze pozorovat pouze v případě, že dojde k poškození řízení CNS, např. po mozkové mrtvici u dospělého člověka, infekčních nemocí CNS u dětí apod.</a:t>
            </a:r>
            <a:br>
              <a:rPr lang="cs-CZ" dirty="0" smtClean="0"/>
            </a:br>
            <a:endParaRPr lang="cs-CZ" dirty="0"/>
          </a:p>
        </p:txBody>
      </p:sp>
      <p:sp>
        <p:nvSpPr>
          <p:cNvPr id="4" name="TextovéPole 3"/>
          <p:cNvSpPr txBox="1"/>
          <p:nvPr/>
        </p:nvSpPr>
        <p:spPr>
          <a:xfrm>
            <a:off x="0" y="6611778"/>
            <a:ext cx="8820472" cy="492443"/>
          </a:xfrm>
          <a:prstGeom prst="rect">
            <a:avLst/>
          </a:prstGeom>
          <a:noFill/>
        </p:spPr>
        <p:txBody>
          <a:bodyPr wrap="square" rtlCol="0">
            <a:spAutoFit/>
          </a:bodyPr>
          <a:lstStyle/>
          <a:p>
            <a:r>
              <a:rPr lang="cs-CZ" sz="800" dirty="0" smtClean="0"/>
              <a:t>ZDROJ: https://fyzioklinika.cz/poradna/clanky-o-zdravi/83-uvod-do-psychomotorickeho-vyvoje-ditete</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Novorozenec - období 0. až 4. týden</a:t>
            </a:r>
            <a:endParaRPr lang="cs-CZ" dirty="0"/>
          </a:p>
        </p:txBody>
      </p:sp>
      <p:sp>
        <p:nvSpPr>
          <p:cNvPr id="3" name="Zástupný symbol pro obsah 2"/>
          <p:cNvSpPr>
            <a:spLocks noGrp="1"/>
          </p:cNvSpPr>
          <p:nvPr>
            <p:ph idx="1"/>
          </p:nvPr>
        </p:nvSpPr>
        <p:spPr/>
        <p:txBody>
          <a:bodyPr>
            <a:normAutofit/>
          </a:bodyPr>
          <a:lstStyle/>
          <a:p>
            <a:r>
              <a:rPr lang="cs-CZ" sz="2000" b="1" dirty="0" smtClean="0"/>
              <a:t>Testujeme vleže na zádech:</a:t>
            </a:r>
          </a:p>
          <a:p>
            <a:pPr>
              <a:buNone/>
            </a:pPr>
            <a:r>
              <a:rPr lang="cs-CZ" sz="2000" dirty="0" smtClean="0"/>
              <a:t>Můžete pozorovat, jak dítě zaujímá tzv. asymetrickou polohu.</a:t>
            </a:r>
          </a:p>
          <a:p>
            <a:r>
              <a:rPr lang="cs-CZ" sz="2000" b="1" dirty="0" smtClean="0"/>
              <a:t>Co by mělo zvládat?</a:t>
            </a:r>
            <a:endParaRPr lang="cs-CZ" sz="2000" dirty="0" smtClean="0"/>
          </a:p>
          <a:p>
            <a:pPr>
              <a:buNone/>
            </a:pPr>
            <a:r>
              <a:rPr lang="cs-CZ" sz="2000" dirty="0" smtClean="0"/>
              <a:t>Pokud je jeho hlavička otočená např. obličejem doprava, bude i jeho bříško natočeno na tuto stranu. Hlavička je mírně v záklonu a úklonu a stejně tak i pánev je jakoby vystrčená zadečkem dozadu a nakloněná na jednu stranu.</a:t>
            </a:r>
          </a:p>
          <a:p>
            <a:pPr>
              <a:buNone/>
            </a:pPr>
            <a:r>
              <a:rPr lang="cs-CZ" sz="2000" dirty="0" smtClean="0"/>
              <a:t>Toto asymetrické držení je typické pro děti do 3. měsíce.</a:t>
            </a:r>
          </a:p>
        </p:txBody>
      </p:sp>
      <p:pic>
        <p:nvPicPr>
          <p:cNvPr id="4" name="Obrázek 3" descr="61bcc6a06bd5ff5d9c410387_yvRr6FohhAkIYiLl2IwKF2ESzVDYBrjV8fjZDyEoS6M8Zz5KlI-_FiGC9VJkdf6jfVUCOnvy7A3FJ1C6LovAXnon6zWWPDleYsD9M7RA1Wz2ZVpDFKFYGT17d9Djm9AG3uIqsbMK.jpeg"/>
          <p:cNvPicPr>
            <a:picLocks noChangeAspect="1"/>
          </p:cNvPicPr>
          <p:nvPr/>
        </p:nvPicPr>
        <p:blipFill>
          <a:blip r:embed="rId2" cstate="print"/>
          <a:stretch>
            <a:fillRect/>
          </a:stretch>
        </p:blipFill>
        <p:spPr>
          <a:xfrm>
            <a:off x="2123728" y="4221088"/>
            <a:ext cx="4235477" cy="2376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a:bodyPr>
          <a:lstStyle/>
          <a:p>
            <a:r>
              <a:rPr lang="cs-CZ" sz="1600" b="1" dirty="0" smtClean="0"/>
              <a:t>Testujeme vleže na bříšku:</a:t>
            </a:r>
          </a:p>
          <a:p>
            <a:pPr>
              <a:buNone/>
            </a:pPr>
            <a:r>
              <a:rPr lang="cs-CZ" sz="1600" dirty="0" smtClean="0"/>
              <a:t>Sledujeme, zda-li miminko naléhá na hrudník a zadeček má vystrčený vzhůru. Ručičky a nožičky má skrčené jakoby pod tělíčkem. Miminko si stále drží skrčenou polohu, jakou mělo v bříšku u maminky.</a:t>
            </a:r>
          </a:p>
          <a:p>
            <a:r>
              <a:rPr lang="cs-CZ" sz="1600" b="1" dirty="0" smtClean="0"/>
              <a:t>Co by mělo zvládat?</a:t>
            </a:r>
            <a:endParaRPr lang="cs-CZ" sz="1600" dirty="0" smtClean="0"/>
          </a:p>
          <a:p>
            <a:pPr>
              <a:buNone/>
            </a:pPr>
            <a:r>
              <a:rPr lang="cs-CZ" sz="1600" dirty="0" smtClean="0"/>
              <a:t>Mělo by být schopno otočit hlavičku z jedné tvářičky a položit ji na druhou. Nemusí ale nijak vysoko zvedat hlavičku. Ručičky jsou po většinu času zaťaty v pěst s palečkem schovaným uvnitř prstíků. Pěstička by ale neměla být držena křečovitě a rozhodně by mělo být miminko schopno pěstičku krátkodobě uvolnit a prstíky samo rozevřít.</a:t>
            </a:r>
          </a:p>
          <a:p>
            <a:pPr>
              <a:buNone/>
            </a:pPr>
            <a:r>
              <a:rPr lang="cs-CZ" sz="1600" dirty="0" smtClean="0"/>
              <a:t>Novorozenec je po většinu času pod vlivem reflexů. Reflexy mu umožňují přežití (dýchání, srdeční činnost, ale i vyhledání potravy a krmení). Novorozenecké reflexy by měl při pravidelných prohlídkách hodnotit pediatr, popřípadě neurolog.</a:t>
            </a:r>
          </a:p>
          <a:p>
            <a:pPr>
              <a:buNone/>
            </a:pPr>
            <a:endParaRPr lang="cs-CZ" dirty="0"/>
          </a:p>
        </p:txBody>
      </p:sp>
      <p:pic>
        <p:nvPicPr>
          <p:cNvPr id="4" name="Obrázek 3" descr="novorozenec-leh.jpg"/>
          <p:cNvPicPr>
            <a:picLocks noChangeAspect="1"/>
          </p:cNvPicPr>
          <p:nvPr/>
        </p:nvPicPr>
        <p:blipFill>
          <a:blip r:embed="rId2" cstate="print"/>
          <a:stretch>
            <a:fillRect/>
          </a:stretch>
        </p:blipFill>
        <p:spPr>
          <a:xfrm>
            <a:off x="2483768" y="3861048"/>
            <a:ext cx="4343400" cy="28956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Novorozenec - období 4. až 8. týden</a:t>
            </a:r>
            <a:endParaRPr lang="cs-CZ" dirty="0"/>
          </a:p>
        </p:txBody>
      </p:sp>
      <p:sp>
        <p:nvSpPr>
          <p:cNvPr id="3" name="Zástupný symbol pro obsah 2"/>
          <p:cNvSpPr>
            <a:spLocks noGrp="1"/>
          </p:cNvSpPr>
          <p:nvPr>
            <p:ph idx="1"/>
          </p:nvPr>
        </p:nvSpPr>
        <p:spPr/>
        <p:txBody>
          <a:bodyPr>
            <a:normAutofit fontScale="55000" lnSpcReduction="20000"/>
          </a:bodyPr>
          <a:lstStyle/>
          <a:p>
            <a:pPr>
              <a:buNone/>
            </a:pPr>
            <a:r>
              <a:rPr lang="cs-CZ" dirty="0" smtClean="0"/>
              <a:t>V těchto týdnech můžete u svého miminka pozorovat, že Vás dokáže sledovat, respektive zaostří pohled na Vás, ale zatím pouze na velmi krátkou dobu. </a:t>
            </a:r>
          </a:p>
          <a:p>
            <a:pPr>
              <a:buNone/>
            </a:pPr>
            <a:endParaRPr lang="cs-CZ" b="1" dirty="0" smtClean="0"/>
          </a:p>
          <a:p>
            <a:pPr>
              <a:buNone/>
            </a:pPr>
            <a:r>
              <a:rPr lang="cs-CZ" b="1" dirty="0" smtClean="0"/>
              <a:t>Testujeme vleže na bříšku</a:t>
            </a:r>
          </a:p>
          <a:p>
            <a:pPr>
              <a:buNone/>
            </a:pPr>
            <a:endParaRPr lang="cs-CZ" b="1" dirty="0" smtClean="0"/>
          </a:p>
          <a:p>
            <a:pPr>
              <a:buNone/>
            </a:pPr>
            <a:r>
              <a:rPr lang="cs-CZ" b="1" dirty="0" smtClean="0"/>
              <a:t>Co by mělo zvládnout?</a:t>
            </a:r>
            <a:endParaRPr lang="cs-CZ" dirty="0" smtClean="0"/>
          </a:p>
          <a:p>
            <a:r>
              <a:rPr lang="cs-CZ" dirty="0" smtClean="0"/>
              <a:t>Miminko dokáže zvednout hlavičku nad podložku tak, že krček jakoby protáhne šikmo vzhůru. Nemělo by tedy zvedat hlavičku pouze záklonem v krční páteři, ale při správném zvednutí hlavičky vzhůru se zapojí i svaly na přední straně krku (včetně hlubokých svalů na přední straně krční páteře).</a:t>
            </a:r>
          </a:p>
          <a:p>
            <a:pPr>
              <a:buNone/>
            </a:pPr>
            <a:endParaRPr lang="cs-CZ" b="1" dirty="0" smtClean="0"/>
          </a:p>
          <a:p>
            <a:pPr>
              <a:buNone/>
            </a:pPr>
            <a:r>
              <a:rPr lang="cs-CZ" b="1" dirty="0" smtClean="0"/>
              <a:t>Jak pracuje ručička?</a:t>
            </a:r>
          </a:p>
          <a:p>
            <a:r>
              <a:rPr lang="cs-CZ" dirty="0" smtClean="0"/>
              <a:t>Ručička a její prstíky se začínají rozvolňovat. Častěji dokáže miminko rozevřít pěstičku, přičemž palec je většinu času mimo sevřenou pěst.</a:t>
            </a:r>
          </a:p>
          <a:p>
            <a:r>
              <a:rPr lang="cs-CZ" dirty="0" smtClean="0"/>
              <a:t>Celkově se miminko začíná uvolňovat ze skrčené pozice podobné té, kterou zaujímalo u maminky v bříšku.</a:t>
            </a:r>
            <a:br>
              <a:rPr lang="cs-CZ" dirty="0" smtClean="0"/>
            </a:b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792088"/>
          </a:xfrm>
        </p:spPr>
        <p:txBody>
          <a:bodyPr>
            <a:normAutofit/>
          </a:bodyPr>
          <a:lstStyle/>
          <a:p>
            <a:r>
              <a:rPr lang="pl-PL" dirty="0" smtClean="0"/>
              <a:t>3. měsíc</a:t>
            </a:r>
            <a:endParaRPr lang="cs-CZ" dirty="0"/>
          </a:p>
        </p:txBody>
      </p:sp>
      <p:sp>
        <p:nvSpPr>
          <p:cNvPr id="3" name="Zástupný symbol pro obsah 2"/>
          <p:cNvSpPr>
            <a:spLocks noGrp="1"/>
          </p:cNvSpPr>
          <p:nvPr>
            <p:ph idx="1"/>
          </p:nvPr>
        </p:nvSpPr>
        <p:spPr>
          <a:xfrm>
            <a:off x="457200" y="1124744"/>
            <a:ext cx="8229600" cy="5001419"/>
          </a:xfrm>
        </p:spPr>
        <p:txBody>
          <a:bodyPr>
            <a:normAutofit fontScale="47500" lnSpcReduction="20000"/>
          </a:bodyPr>
          <a:lstStyle/>
          <a:p>
            <a:pPr>
              <a:buNone/>
            </a:pPr>
            <a:r>
              <a:rPr lang="cs-CZ" b="1" dirty="0" smtClean="0"/>
              <a:t>Co by mělo miminko dokázat vleže na zádech?</a:t>
            </a:r>
          </a:p>
          <a:p>
            <a:r>
              <a:rPr lang="cs-CZ" b="1" dirty="0" smtClean="0"/>
              <a:t>Mělo by dokázat udržet tělíčko v ose.</a:t>
            </a:r>
            <a:endParaRPr lang="cs-CZ" dirty="0" smtClean="0"/>
          </a:p>
          <a:p>
            <a:r>
              <a:rPr lang="cs-CZ" dirty="0" smtClean="0"/>
              <a:t>Hlava, trup a nožičky jsou v jedné přímce. Do tří měsíců dítě drží hlavičku spíše v úklonu, ramena jsou též nakloněná a bříško vychýlené na stranu, kam miminko otočí obličej.</a:t>
            </a:r>
            <a:r>
              <a:rPr lang="cs-CZ" b="1" dirty="0" smtClean="0"/>
              <a:t> Ve 3. měsíci by dítě, pokud je vývoj držení těla v pořádku, mělo toto asymetrické držení dokázat pozměnit v symetrické a tedy alespoň krátkodobě položit hlavičku, krk, trup a nožičky v jedné podélné ose, zatímco osy ramen a pánve jsou na tuto podélnou osu kolmé.</a:t>
            </a:r>
            <a:endParaRPr lang="cs-CZ" dirty="0" smtClean="0"/>
          </a:p>
          <a:p>
            <a:r>
              <a:rPr lang="cs-CZ" dirty="0" smtClean="0"/>
              <a:t>Dalším klíčovým bodem typickým pro dovršení 3. měsíce je, že </a:t>
            </a:r>
            <a:r>
              <a:rPr lang="cs-CZ" b="1" dirty="0" smtClean="0"/>
              <a:t>dítě dokáže nadzvednout nožičky do 90 stupňů ve všech kloubech na dolních končetinách.</a:t>
            </a:r>
            <a:endParaRPr lang="cs-CZ" dirty="0" smtClean="0"/>
          </a:p>
          <a:p>
            <a:r>
              <a:rPr lang="cs-CZ" dirty="0" smtClean="0"/>
              <a:t>Znamená to, že dítě dokáže nadzvednout nožičky spolu se symetricky drženým tělem tak, že stehýnka jsou kolmo k podložce, bérce vodorovně s podložkou a chodidla opět kolmo k podložce.</a:t>
            </a:r>
          </a:p>
          <a:p>
            <a:r>
              <a:rPr lang="cs-CZ" b="1" dirty="0" smtClean="0"/>
              <a:t>Vleže na zádech si tříměsíční miminko hraje s ručičkama.</a:t>
            </a:r>
            <a:endParaRPr lang="cs-CZ" dirty="0" smtClean="0"/>
          </a:p>
          <a:p>
            <a:r>
              <a:rPr lang="cs-CZ" dirty="0" smtClean="0"/>
              <a:t>Vědomě si s nimi hraje, dívá se na ně a dává si je do pusy. </a:t>
            </a:r>
            <a:r>
              <a:rPr lang="cs-CZ" b="1" dirty="0" smtClean="0"/>
              <a:t>Od této doby vše, co přijde do jeho rukou, bude chtít i ochutnat.</a:t>
            </a:r>
            <a:r>
              <a:rPr lang="cs-CZ" dirty="0" smtClean="0"/>
              <a:t> Respektive jazykem poznat kvalitu předmětu, stejně jako hmatem – ručičkama. </a:t>
            </a:r>
            <a:r>
              <a:rPr lang="cs-CZ" b="1" dirty="0" smtClean="0"/>
              <a:t>Ručičky by měly být již po většinu dne otevřené.</a:t>
            </a:r>
            <a:r>
              <a:rPr lang="cs-CZ" dirty="0" smtClean="0"/>
              <a:t> Pokud se snaží hračku či Váš prst uchopit, dotkne se předmětu nejprve dlaní z malíkové strany a poté hračku zabalí do celé dlaně. Paleček ještě stále pracuje na straně ostatních prstíků (až později se postaví proti ostatním prstům a vytvoří se ruka typická pro člověka).</a:t>
            </a:r>
          </a:p>
        </p:txBody>
      </p:sp>
      <p:pic>
        <p:nvPicPr>
          <p:cNvPr id="4" name="Obrázek 3" descr="61bcc6a1d0ffde3ce317f249_cxpPMQ_mKm1Taj14V89-X76zOcCLM966Q8A-Lw6YQqRs1uskzkCIkNWSf50RUzbFSGFCfdBaWYvtpIKROFw1aaJWCmHGFGkopU3MIwU-wdXmp7mi34M6ddrsUE6_n7di1ciGQRmZ.jpeg"/>
          <p:cNvPicPr>
            <a:picLocks noChangeAspect="1"/>
          </p:cNvPicPr>
          <p:nvPr/>
        </p:nvPicPr>
        <p:blipFill>
          <a:blip r:embed="rId2" cstate="print"/>
          <a:stretch>
            <a:fillRect/>
          </a:stretch>
        </p:blipFill>
        <p:spPr>
          <a:xfrm>
            <a:off x="3995936" y="4626000"/>
            <a:ext cx="3341957" cy="2232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a:buNone/>
            </a:pPr>
            <a:r>
              <a:rPr lang="cs-CZ" sz="1600" b="1" dirty="0" smtClean="0"/>
              <a:t>Co by mělo miminko dokázat vleže na bříšku?</a:t>
            </a:r>
          </a:p>
          <a:p>
            <a:pPr>
              <a:buNone/>
            </a:pPr>
            <a:r>
              <a:rPr lang="cs-CZ" sz="1600" b="1" dirty="0" smtClean="0"/>
              <a:t>Vleže na bříšku by se miminko mělo dokázat opírat o oba lokte a předloktí.</a:t>
            </a:r>
            <a:endParaRPr lang="cs-CZ" sz="1600" dirty="0" smtClean="0"/>
          </a:p>
          <a:p>
            <a:r>
              <a:rPr lang="cs-CZ" sz="1600" dirty="0" smtClean="0"/>
              <a:t>Hlavička a krk jsou protaženy v ose tělíčka. Tělíčko je také mírně neseno nad podložkou a miminko se opírá o podložku pod pupíkem. Většina těla a hlavička je tedy nesena proti gravitační síle.</a:t>
            </a:r>
          </a:p>
          <a:p>
            <a:r>
              <a:rPr lang="cs-CZ" sz="1600" b="1" dirty="0" smtClean="0"/>
              <a:t>Jak hodnotíme:</a:t>
            </a:r>
            <a:r>
              <a:rPr lang="cs-CZ" sz="1600" dirty="0" smtClean="0"/>
              <a:t> Opět můžete kvalitu vzpřímení ohodnotit sami. Tělíčko bude neseno nad podložkou tak, že dítě dokáže zapojit současně svaly na přední i zadní straně trupu a šíje. Pokud provádí napřímení pouze zapojením svalů na zadní straně trupu a šíje, uvidíte vrásky napříč zády pod lopatkami a v pase. Krk bude krátký, jakoby zapadlý mezi ramínky miminka.</a:t>
            </a:r>
          </a:p>
          <a:p>
            <a:r>
              <a:rPr lang="cs-CZ" sz="1600" b="1" dirty="0" smtClean="0"/>
              <a:t>Cíl sledování: Pokud miminko dokáže správně napřímit trup a hlavičku, neuvidíte na jeho zádíčkách ani krku žádné vrásky.</a:t>
            </a:r>
            <a:endParaRPr lang="cs-CZ" sz="1600" dirty="0" smtClean="0"/>
          </a:p>
        </p:txBody>
      </p:sp>
      <p:pic>
        <p:nvPicPr>
          <p:cNvPr id="4" name="Obrázek 3" descr="miminko-nabrisku-paseni.jpg"/>
          <p:cNvPicPr>
            <a:picLocks noChangeAspect="1"/>
          </p:cNvPicPr>
          <p:nvPr/>
        </p:nvPicPr>
        <p:blipFill>
          <a:blip r:embed="rId2" cstate="print"/>
          <a:stretch>
            <a:fillRect/>
          </a:stretch>
        </p:blipFill>
        <p:spPr>
          <a:xfrm>
            <a:off x="2411760" y="3501008"/>
            <a:ext cx="4343400" cy="2895600"/>
          </a:xfrm>
          <a:prstGeom prst="rect">
            <a:avLst/>
          </a:prstGeom>
        </p:spPr>
      </p:pic>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5427</Words>
  <Application>Microsoft Office PowerPoint</Application>
  <PresentationFormat>Předvádění na obrazovce (4:3)</PresentationFormat>
  <Paragraphs>224</Paragraphs>
  <Slides>39</Slides>
  <Notes>0</Notes>
  <HiddenSlides>0</HiddenSlides>
  <MMClips>0</MMClips>
  <ScaleCrop>false</ScaleCrop>
  <HeadingPairs>
    <vt:vector size="4" baseType="variant">
      <vt:variant>
        <vt:lpstr>Motiv</vt:lpstr>
      </vt:variant>
      <vt:variant>
        <vt:i4>1</vt:i4>
      </vt:variant>
      <vt:variant>
        <vt:lpstr>Nadpisy snímků</vt:lpstr>
      </vt:variant>
      <vt:variant>
        <vt:i4>39</vt:i4>
      </vt:variant>
    </vt:vector>
  </HeadingPairs>
  <TitlesOfParts>
    <vt:vector size="40" baseType="lpstr">
      <vt:lpstr>Motiv sady Office</vt:lpstr>
      <vt:lpstr>Psychomotorický vývoj dítěte</vt:lpstr>
      <vt:lpstr>Snímek 2</vt:lpstr>
      <vt:lpstr>Snímek 3</vt:lpstr>
      <vt:lpstr>Snímek 4</vt:lpstr>
      <vt:lpstr>Novorozenec - období 0. až 4. týden</vt:lpstr>
      <vt:lpstr>Snímek 6</vt:lpstr>
      <vt:lpstr>Novorozenec - období 4. až 8. týden</vt:lpstr>
      <vt:lpstr>3. měsíc</vt:lpstr>
      <vt:lpstr>Snímek 9</vt:lpstr>
      <vt:lpstr>4. měsíc</vt:lpstr>
      <vt:lpstr>Polovina 5. měsíce</vt:lpstr>
      <vt:lpstr>Snímek 12</vt:lpstr>
      <vt:lpstr>5. měsíc</vt:lpstr>
      <vt:lpstr>6. měsíc</vt:lpstr>
      <vt:lpstr>Snímek 15</vt:lpstr>
      <vt:lpstr>Snímek 16</vt:lpstr>
      <vt:lpstr>7. měsíc</vt:lpstr>
      <vt:lpstr>Snímek 18</vt:lpstr>
      <vt:lpstr>8. měsíc</vt:lpstr>
      <vt:lpstr>Předčasné posazování, chodítka NE!</vt:lpstr>
      <vt:lpstr>W sed</vt:lpstr>
      <vt:lpstr>9. měsíc</vt:lpstr>
      <vt:lpstr>Nezralé lezení</vt:lpstr>
      <vt:lpstr>Zralé lezení</vt:lpstr>
      <vt:lpstr>Snímek 25</vt:lpstr>
      <vt:lpstr>Snímek 26</vt:lpstr>
      <vt:lpstr>10. měsíc</vt:lpstr>
      <vt:lpstr>11. měsíc</vt:lpstr>
      <vt:lpstr>Snímek 29</vt:lpstr>
      <vt:lpstr>Snímek 30</vt:lpstr>
      <vt:lpstr>12.měsíc</vt:lpstr>
      <vt:lpstr>Psychomotorický vývoj dítěte – 13. až 18. měsíc – hrubá motorika</vt:lpstr>
      <vt:lpstr>Jemná motorika</vt:lpstr>
      <vt:lpstr>Jemná motorika</vt:lpstr>
      <vt:lpstr>Osobnost dítěte</vt:lpstr>
      <vt:lpstr>Snímek 36</vt:lpstr>
      <vt:lpstr>Snímek 37</vt:lpstr>
      <vt:lpstr>Řeč</vt:lpstr>
      <vt:lpstr>ZDROJE</vt:lpstr>
    </vt:vector>
  </TitlesOfParts>
  <Company>FN Motol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Psychomotorický vývoj dítěte</dc:title>
  <dc:creator>komysakova23814</dc:creator>
  <cp:lastModifiedBy>komysakova23814</cp:lastModifiedBy>
  <cp:revision>21</cp:revision>
  <dcterms:created xsi:type="dcterms:W3CDTF">2024-04-17T07:11:36Z</dcterms:created>
  <dcterms:modified xsi:type="dcterms:W3CDTF">2024-04-17T09:34:38Z</dcterms:modified>
</cp:coreProperties>
</file>