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7.jpg" ContentType="image/jpeg"/>
  <Override PartName="/ppt/media/image19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258" r:id="rId4"/>
    <p:sldId id="289" r:id="rId5"/>
    <p:sldId id="294" r:id="rId6"/>
    <p:sldId id="259" r:id="rId7"/>
    <p:sldId id="276" r:id="rId8"/>
    <p:sldId id="277" r:id="rId9"/>
    <p:sldId id="279" r:id="rId10"/>
    <p:sldId id="280" r:id="rId11"/>
    <p:sldId id="278" r:id="rId12"/>
    <p:sldId id="302" r:id="rId13"/>
    <p:sldId id="281" r:id="rId14"/>
    <p:sldId id="288" r:id="rId15"/>
    <p:sldId id="285" r:id="rId16"/>
    <p:sldId id="304" r:id="rId17"/>
    <p:sldId id="291" r:id="rId18"/>
    <p:sldId id="286" r:id="rId19"/>
    <p:sldId id="287" r:id="rId20"/>
    <p:sldId id="292" r:id="rId21"/>
    <p:sldId id="293" r:id="rId22"/>
    <p:sldId id="295" r:id="rId23"/>
    <p:sldId id="296" r:id="rId24"/>
    <p:sldId id="297" r:id="rId25"/>
    <p:sldId id="298" r:id="rId26"/>
    <p:sldId id="300" r:id="rId27"/>
    <p:sldId id="301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416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2690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938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930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249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262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744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594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5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541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455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3F8F7-B75F-44D1-B6F5-FA1C326D0651}" type="datetimeFigureOut">
              <a:rPr lang="cs-CZ" smtClean="0"/>
              <a:t>12.02.2019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8FC25-FC4B-4964-A11F-030685573D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548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819"/>
            <a:ext cx="7772400" cy="1336386"/>
          </a:xfrm>
        </p:spPr>
        <p:txBody>
          <a:bodyPr>
            <a:normAutofit/>
          </a:bodyPr>
          <a:lstStyle/>
          <a:p>
            <a:r>
              <a:rPr lang="cs-CZ" sz="4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Fyziologické těhotenství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627815"/>
            <a:ext cx="6400800" cy="1593273"/>
          </a:xfrm>
        </p:spPr>
        <p:txBody>
          <a:bodyPr>
            <a:normAutofit/>
          </a:bodyPr>
          <a:lstStyle/>
          <a:p>
            <a:r>
              <a:rPr lang="cs-CZ" sz="2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Těhotenské a hormonální změny</a:t>
            </a:r>
          </a:p>
          <a:p>
            <a:r>
              <a:rPr lang="cs-CZ" sz="26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Životospráva v těhotenství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453086"/>
            <a:ext cx="2000250" cy="2000250"/>
          </a:xfrm>
          <a:prstGeom prst="rect">
            <a:avLst/>
          </a:prstGeom>
        </p:spPr>
      </p:pic>
      <p:sp>
        <p:nvSpPr>
          <p:cNvPr id="13" name="Obdélník 12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134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1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Ovulace – uvolnění </a:t>
            </a:r>
            <a:r>
              <a:rPr lang="cs-CZ" dirty="0" err="1"/>
              <a:t>oocytu</a:t>
            </a:r>
            <a:r>
              <a:rPr lang="cs-CZ" dirty="0"/>
              <a:t> z Graafova folikulu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Ejakulace – transport spermií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Oplození, </a:t>
            </a:r>
            <a:r>
              <a:rPr lang="cs-CZ" dirty="0" err="1"/>
              <a:t>akrozomální</a:t>
            </a:r>
            <a:r>
              <a:rPr lang="cs-CZ" dirty="0"/>
              <a:t> reakce, zygota (</a:t>
            </a:r>
            <a:r>
              <a:rPr lang="cs-CZ" dirty="0" err="1"/>
              <a:t>xx</a:t>
            </a:r>
            <a:r>
              <a:rPr lang="cs-CZ" dirty="0"/>
              <a:t>, </a:t>
            </a:r>
            <a:r>
              <a:rPr lang="cs-CZ" dirty="0" err="1"/>
              <a:t>xy</a:t>
            </a:r>
            <a:r>
              <a:rPr lang="cs-CZ" dirty="0"/>
              <a:t>)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Nidace, deciduální reakce, </a:t>
            </a:r>
            <a:r>
              <a:rPr lang="cs-CZ" dirty="0" err="1"/>
              <a:t>histiotrofé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Corpus luteum </a:t>
            </a:r>
            <a:r>
              <a:rPr lang="cs-CZ" dirty="0" err="1"/>
              <a:t>graviditatis</a:t>
            </a:r>
            <a:r>
              <a:rPr lang="cs-CZ" dirty="0"/>
              <a:t> – </a:t>
            </a:r>
            <a:r>
              <a:rPr lang="cs-CZ" dirty="0" err="1"/>
              <a:t>hGG</a:t>
            </a:r>
            <a:r>
              <a:rPr lang="cs-CZ" dirty="0"/>
              <a:t>, Progesteron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7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34" y="2746994"/>
            <a:ext cx="8502438" cy="3994374"/>
          </a:xfrm>
          <a:prstGeom prst="rect">
            <a:avLst/>
          </a:prstGeom>
        </p:spPr>
      </p:pic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720080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Placenta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72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délník 30"/>
          <p:cNvSpPr/>
          <p:nvPr/>
        </p:nvSpPr>
        <p:spPr>
          <a:xfrm>
            <a:off x="4607024" y="3429000"/>
            <a:ext cx="1980000" cy="3240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29" name="Obdélník 28"/>
          <p:cNvSpPr/>
          <p:nvPr/>
        </p:nvSpPr>
        <p:spPr>
          <a:xfrm>
            <a:off x="2567245" y="4149000"/>
            <a:ext cx="1980000" cy="2520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28" name="Obdélník 27"/>
          <p:cNvSpPr/>
          <p:nvPr/>
        </p:nvSpPr>
        <p:spPr>
          <a:xfrm>
            <a:off x="524794" y="4869000"/>
            <a:ext cx="1980000" cy="1800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1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3826768" cy="4137323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Vývoj placenty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Morfologie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5" name="TextovéPole 54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58" name="TextovéPole 57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60" name="TextovéPole 59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61" name="TextovéPole 60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62" name="TextovéPole 61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63" name="TextovéPole 62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65" name="TextovéPole 64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66" name="Obrázek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81" y="5013176"/>
            <a:ext cx="1562100" cy="145732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724" y="4653136"/>
            <a:ext cx="1638300" cy="14859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024" y="3789040"/>
            <a:ext cx="19812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488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55" name="TextovéPole 54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58" name="TextovéPole 57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59" name="TextovéPole 58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60" name="TextovéPole 59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61" name="TextovéPole 60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62" name="TextovéPole 61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63" name="TextovéPole 62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65" name="TextovéPole 64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66" name="Obrázek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  <p:sp>
        <p:nvSpPr>
          <p:cNvPr id="67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Funkce placenty: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Výměna krevních plynů</a:t>
            </a:r>
            <a:r>
              <a:rPr lang="cs-CZ" dirty="0"/>
              <a:t> (nízká arteriovenózní diference – transport kyslíku u plodu je usnadněn fetálním hemoglobinem a vyšší tepovou frekvencí)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Dodávka živin</a:t>
            </a:r>
            <a:r>
              <a:rPr lang="cs-CZ" dirty="0"/>
              <a:t> od matky k plodu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Exkrece</a:t>
            </a:r>
            <a:r>
              <a:rPr lang="cs-CZ" dirty="0"/>
              <a:t> degradačních produktů metabolismu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Hormonální produkce:</a:t>
            </a:r>
            <a:r>
              <a:rPr lang="cs-CZ" dirty="0"/>
              <a:t> </a:t>
            </a:r>
            <a:r>
              <a:rPr lang="cs-CZ" dirty="0" err="1"/>
              <a:t>proteohormony</a:t>
            </a:r>
            <a:r>
              <a:rPr lang="cs-CZ" dirty="0"/>
              <a:t> a steroidy (choriový gonadotropin, placentární </a:t>
            </a:r>
            <a:r>
              <a:rPr lang="cs-CZ" dirty="0" err="1"/>
              <a:t>laktogen</a:t>
            </a:r>
            <a:r>
              <a:rPr lang="cs-CZ" dirty="0"/>
              <a:t>, choriový tyreotropin, estrogeny, progesteron)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b="1" i="1" dirty="0"/>
              <a:t>Imunologická</a:t>
            </a:r>
            <a:r>
              <a:rPr lang="cs-CZ" dirty="0"/>
              <a:t> bariéra</a:t>
            </a:r>
          </a:p>
        </p:txBody>
      </p:sp>
    </p:spTree>
    <p:extLst>
      <p:ext uri="{BB962C8B-B14F-4D97-AF65-F5344CB8AC3E}">
        <p14:creationId xmlns:p14="http://schemas.microsoft.com/office/powerpoint/2010/main" val="2708717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14. - 28. týden gravidity</a:t>
            </a: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1975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551806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213598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292807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501630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80839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768059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825666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8748464" y="24683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04864"/>
            <a:ext cx="8953500" cy="857250"/>
          </a:xfrm>
          <a:prstGeom prst="rect">
            <a:avLst/>
          </a:prstGeom>
        </p:spPr>
      </p:pic>
      <p:sp>
        <p:nvSpPr>
          <p:cNvPr id="27" name="TextovéPole 26"/>
          <p:cNvSpPr txBox="1"/>
          <p:nvPr/>
        </p:nvSpPr>
        <p:spPr>
          <a:xfrm>
            <a:off x="323528" y="2780928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220072" y="2780927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</p:spTree>
    <p:extLst>
      <p:ext uri="{BB962C8B-B14F-4D97-AF65-F5344CB8AC3E}">
        <p14:creationId xmlns:p14="http://schemas.microsoft.com/office/powerpoint/2010/main" val="4085349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Růst a diferenciace tkání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Fetální krevní oběh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GIT, močový systém, dýchací systém – </a:t>
            </a:r>
            <a:r>
              <a:rPr lang="cs-CZ" dirty="0" err="1"/>
              <a:t>surfaktant</a:t>
            </a:r>
            <a:r>
              <a:rPr lang="cs-CZ" dirty="0"/>
              <a:t>, pohyby plodu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Labilní poloha plodu, fyziologický </a:t>
            </a:r>
            <a:r>
              <a:rPr lang="cs-CZ" dirty="0" err="1"/>
              <a:t>polyhydramnion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Potrat do 500 g (plod bez vitálních projevů)</a:t>
            </a:r>
          </a:p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8748464" y="1172240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</p:spTree>
    <p:extLst>
      <p:ext uri="{BB962C8B-B14F-4D97-AF65-F5344CB8AC3E}">
        <p14:creationId xmlns:p14="http://schemas.microsoft.com/office/powerpoint/2010/main" val="2465905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170" y="1989138"/>
            <a:ext cx="6157310" cy="4464050"/>
          </a:xfrm>
        </p:spPr>
      </p:pic>
      <p:sp>
        <p:nvSpPr>
          <p:cNvPr id="9" name="TextovéPole 8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8748464" y="1172240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" name="Obdélník 2"/>
          <p:cNvSpPr/>
          <p:nvPr/>
        </p:nvSpPr>
        <p:spPr>
          <a:xfrm>
            <a:off x="323528" y="2060848"/>
            <a:ext cx="2346387" cy="446449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43794" y="2276872"/>
            <a:ext cx="211198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/>
              <a:t>1 žíla – </a:t>
            </a:r>
            <a:r>
              <a:rPr lang="cs-CZ" b="1" dirty="0"/>
              <a:t>okysličená krev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/>
              <a:t>2 tepny – </a:t>
            </a:r>
            <a:r>
              <a:rPr lang="cs-CZ" b="1" dirty="0"/>
              <a:t>odkysličená krev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 err="1"/>
              <a:t>Ductus</a:t>
            </a:r>
            <a:r>
              <a:rPr lang="cs-CZ" dirty="0"/>
              <a:t> </a:t>
            </a:r>
            <a:r>
              <a:rPr lang="cs-CZ" dirty="0" err="1"/>
              <a:t>venosus</a:t>
            </a: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 err="1"/>
              <a:t>Foramen</a:t>
            </a:r>
            <a:r>
              <a:rPr lang="cs-CZ" dirty="0"/>
              <a:t> </a:t>
            </a:r>
            <a:r>
              <a:rPr lang="cs-CZ" dirty="0" err="1"/>
              <a:t>ovale</a:t>
            </a: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 err="1"/>
              <a:t>Ductuc</a:t>
            </a:r>
            <a:r>
              <a:rPr lang="cs-CZ" dirty="0"/>
              <a:t> </a:t>
            </a:r>
            <a:r>
              <a:rPr lang="cs-CZ" dirty="0" err="1"/>
              <a:t>arteriosus</a:t>
            </a:r>
            <a:r>
              <a:rPr lang="cs-CZ" dirty="0"/>
              <a:t> </a:t>
            </a:r>
            <a:r>
              <a:rPr lang="cs-CZ" dirty="0" err="1"/>
              <a:t>Botalli</a:t>
            </a: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cs-CZ" dirty="0"/>
              <a:t>Fetální hemoglobin </a:t>
            </a:r>
            <a:r>
              <a:rPr lang="cs-CZ" dirty="0" err="1"/>
              <a:t>HbF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313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Anabolická fáze: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lipogeneze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růst prsů a dělohy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normální či vyšší senzitivita k insulinu, po 24. t.t. naopak resistence k insulinu - OGTT</a:t>
            </a:r>
          </a:p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8748464" y="1172240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24" name="TextovéPole 23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</p:spTree>
    <p:extLst>
      <p:ext uri="{BB962C8B-B14F-4D97-AF65-F5344CB8AC3E}">
        <p14:creationId xmlns:p14="http://schemas.microsoft.com/office/powerpoint/2010/main" val="2456370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Obrázek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04864"/>
            <a:ext cx="8953500" cy="857250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28. - 40. týden gravidity</a:t>
            </a: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1975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551806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213598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292807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501630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80839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768059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825666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8748464" y="24683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323528" y="2780928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220072" y="2780927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7884368" y="278092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19174056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Maturace tkání, růst plodu, úbytek plodové vody v závěru gravidity, stočení plodu do podélné polohy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Vývoj DDS, zkrácení a prosáknutí hrdla děložního</a:t>
            </a:r>
          </a:p>
          <a:p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884368" y="14847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2441518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bdélník 49"/>
          <p:cNvSpPr/>
          <p:nvPr/>
        </p:nvSpPr>
        <p:spPr>
          <a:xfrm>
            <a:off x="323528" y="4869160"/>
            <a:ext cx="8447534" cy="1080120"/>
          </a:xfrm>
          <a:prstGeom prst="rect">
            <a:avLst/>
          </a:prstGeom>
          <a:solidFill>
            <a:schemeClr val="bg2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49" name="Obdélník 48"/>
          <p:cNvSpPr/>
          <p:nvPr/>
        </p:nvSpPr>
        <p:spPr>
          <a:xfrm>
            <a:off x="323528" y="3717032"/>
            <a:ext cx="8447534" cy="1080120"/>
          </a:xfrm>
          <a:prstGeom prst="rect">
            <a:avLst/>
          </a:prstGeom>
          <a:solidFill>
            <a:schemeClr val="accent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48" name="Obdélník 47"/>
          <p:cNvSpPr/>
          <p:nvPr/>
        </p:nvSpPr>
        <p:spPr>
          <a:xfrm>
            <a:off x="323528" y="2564904"/>
            <a:ext cx="8447534" cy="108012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  <p:sp>
        <p:nvSpPr>
          <p:cNvPr id="19" name="Obdélník 18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1728192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Známky těhotenství:</a:t>
            </a:r>
          </a:p>
        </p:txBody>
      </p:sp>
      <p:sp>
        <p:nvSpPr>
          <p:cNvPr id="4" name="Obdélník 3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Diagnóza těhotenství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21" name="TextovéPole 20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23" name="TextovéPole 22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1115616" y="13120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accent5"/>
                </a:solidFill>
              </a:rPr>
              <a:t>5+0</a:t>
            </a:r>
          </a:p>
        </p:txBody>
      </p:sp>
      <p:sp>
        <p:nvSpPr>
          <p:cNvPr id="31" name="Zástupný symbol pro obsah 2"/>
          <p:cNvSpPr txBox="1">
            <a:spLocks/>
          </p:cNvSpPr>
          <p:nvPr/>
        </p:nvSpPr>
        <p:spPr>
          <a:xfrm>
            <a:off x="1523925" y="2564904"/>
            <a:ext cx="7259316" cy="864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r>
              <a:rPr lang="cs-CZ" sz="2800" b="1" dirty="0">
                <a:ea typeface="Verdana" panose="020B0604030504040204" pitchFamily="34" charset="0"/>
                <a:cs typeface="Verdana" panose="020B0604030504040204" pitchFamily="34" charset="0"/>
              </a:rPr>
              <a:t>Nejisté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 – Ptyalismus, vomitus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matutinus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emesis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gravidarum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zvětšení prsou…</a:t>
            </a:r>
          </a:p>
        </p:txBody>
      </p:sp>
      <p:sp>
        <p:nvSpPr>
          <p:cNvPr id="32" name="Zástupný symbol pro obsah 2"/>
          <p:cNvSpPr txBox="1">
            <a:spLocks/>
          </p:cNvSpPr>
          <p:nvPr/>
        </p:nvSpPr>
        <p:spPr>
          <a:xfrm>
            <a:off x="1559843" y="3717032"/>
            <a:ext cx="7223398" cy="864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r>
              <a:rPr lang="cs-CZ" sz="2800" b="1" dirty="0">
                <a:ea typeface="Verdana" panose="020B0604030504040204" pitchFamily="34" charset="0"/>
                <a:cs typeface="Verdana" panose="020B0604030504040204" pitchFamily="34" charset="0"/>
              </a:rPr>
              <a:t>Pravděpodobné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amenorrhoea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hyperpigmentace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strie, růst dělohy</a:t>
            </a:r>
          </a:p>
        </p:txBody>
      </p:sp>
      <p:sp>
        <p:nvSpPr>
          <p:cNvPr id="34" name="Zástupný symbol pro obsah 2"/>
          <p:cNvSpPr txBox="1">
            <a:spLocks/>
          </p:cNvSpPr>
          <p:nvPr/>
        </p:nvSpPr>
        <p:spPr>
          <a:xfrm>
            <a:off x="1559843" y="5013175"/>
            <a:ext cx="7223398" cy="8640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r>
              <a:rPr lang="cs-CZ" sz="2800" b="1" dirty="0">
                <a:ea typeface="Verdana" panose="020B0604030504040204" pitchFamily="34" charset="0"/>
                <a:cs typeface="Verdana" panose="020B0604030504040204" pitchFamily="34" charset="0"/>
              </a:rPr>
              <a:t>Jisté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 – </a:t>
            </a:r>
            <a:r>
              <a:rPr lang="cs-CZ" sz="2800" dirty="0" err="1">
                <a:ea typeface="Verdana" panose="020B0604030504040204" pitchFamily="34" charset="0"/>
                <a:cs typeface="Verdana" panose="020B0604030504040204" pitchFamily="34" charset="0"/>
              </a:rPr>
              <a:t>hCG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, ultrazvuk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8" y="2723964"/>
            <a:ext cx="762000" cy="762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043264"/>
            <a:ext cx="762000" cy="762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48" y="3861048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205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Katabolická fáze:</a:t>
            </a:r>
            <a:r>
              <a:rPr lang="cs-CZ" dirty="0"/>
              <a:t>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vyšší nároky plodu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lipolýza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rezistence k insulinu</a:t>
            </a:r>
          </a:p>
          <a:p>
            <a:pPr>
              <a:buClr>
                <a:schemeClr val="bg1">
                  <a:lumMod val="75000"/>
                </a:schemeClr>
              </a:buClr>
            </a:pPr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884368" y="14847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1295310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08720"/>
            <a:ext cx="8953500" cy="8572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Přípravné období k porodu, relaxace </a:t>
            </a:r>
            <a:r>
              <a:rPr lang="cs-CZ" dirty="0" err="1"/>
              <a:t>ligament</a:t>
            </a:r>
            <a:r>
              <a:rPr lang="cs-CZ" dirty="0"/>
              <a:t>, prosáknutí pánve, </a:t>
            </a:r>
            <a:r>
              <a:rPr lang="cs-CZ" dirty="0" err="1"/>
              <a:t>dolores</a:t>
            </a:r>
            <a:r>
              <a:rPr lang="cs-CZ" dirty="0"/>
              <a:t> </a:t>
            </a:r>
            <a:r>
              <a:rPr lang="cs-CZ" dirty="0" err="1"/>
              <a:t>praesagientes</a:t>
            </a:r>
            <a:r>
              <a:rPr lang="cs-CZ" dirty="0"/>
              <a:t>, porodnický fluor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Prematurita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Donošené těhotenství (maturita), termín porodu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postmaturita</a:t>
            </a:r>
            <a:endParaRPr lang="cs-CZ" dirty="0"/>
          </a:p>
          <a:p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11975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28" name="TextovéPole 27"/>
          <p:cNvSpPr txBox="1"/>
          <p:nvPr/>
        </p:nvSpPr>
        <p:spPr>
          <a:xfrm>
            <a:off x="551806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213598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292807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01630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5808390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7680598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8256662" y="1171491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323528" y="1484784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220072" y="1484783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7884368" y="1484783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35005556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Mateřské změny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Rodidla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hypertrofie a hyperplazie dělohy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zvýšení průtoku z 50 ml na 500 ml/min!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isthmus</a:t>
            </a:r>
            <a:r>
              <a:rPr lang="cs-CZ" dirty="0"/>
              <a:t> </a:t>
            </a:r>
            <a:r>
              <a:rPr lang="cs-CZ" dirty="0" err="1"/>
              <a:t>uteri</a:t>
            </a:r>
            <a:r>
              <a:rPr lang="cs-CZ" dirty="0"/>
              <a:t> –DDS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Braxtonovy-Hicksovy</a:t>
            </a:r>
            <a:r>
              <a:rPr lang="cs-CZ" dirty="0"/>
              <a:t> kontrakce 15/den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vagina – hypertrofie, dilatace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3937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Mateřské změny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Krev a oběh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Dýchání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GIT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Močový systém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Kožní změny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Prsy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Metabolismus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Otoky – </a:t>
            </a:r>
            <a:r>
              <a:rPr lang="cs-CZ" dirty="0" err="1"/>
              <a:t>perimaleolární</a:t>
            </a:r>
            <a:r>
              <a:rPr lang="cs-CZ" dirty="0"/>
              <a:t> fyziologické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675" y="1539176"/>
            <a:ext cx="5437813" cy="361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10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Hormonální změny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hCG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hCS</a:t>
            </a:r>
            <a:r>
              <a:rPr lang="cs-CZ" dirty="0"/>
              <a:t>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progesteron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estrogen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prostaglandiny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hypertyreoza</a:t>
            </a:r>
            <a:r>
              <a:rPr lang="cs-CZ" dirty="0"/>
              <a:t>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/>
              <a:t>hyperparatyreoza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024" y="2204864"/>
            <a:ext cx="4809744" cy="270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66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4293096"/>
            <a:ext cx="8208912" cy="720080"/>
          </a:xfrm>
          <a:prstGeom prst="rect">
            <a:avLst/>
          </a:prstGeom>
          <a:solidFill>
            <a:schemeClr val="accent2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Životospráva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/>
          </a:bodyPr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Těhotenství jako zátěž pro organismus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Strava – </a:t>
            </a:r>
            <a:r>
              <a:rPr lang="cs-CZ" dirty="0" err="1"/>
              <a:t>Fe</a:t>
            </a:r>
            <a:r>
              <a:rPr lang="cs-CZ" dirty="0"/>
              <a:t>, k. listová (400 </a:t>
            </a:r>
            <a:r>
              <a:rPr lang="cs-CZ" dirty="0" err="1"/>
              <a:t>ug</a:t>
            </a:r>
            <a:r>
              <a:rPr lang="cs-CZ" dirty="0"/>
              <a:t> – 3 měsíce před plánovanou koncepcí), B12 (vegetariánky), Jod, vápník, proteiny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Spánek, cvičení, pohlavní styk</a:t>
            </a:r>
          </a:p>
          <a:p>
            <a:pPr marL="0" indent="0">
              <a:buClr>
                <a:schemeClr val="bg1">
                  <a:lumMod val="75000"/>
                </a:schemeClr>
              </a:buClr>
              <a:buNone/>
            </a:pPr>
            <a:endParaRPr lang="cs-CZ" dirty="0"/>
          </a:p>
          <a:p>
            <a:pPr>
              <a:buClr>
                <a:schemeClr val="bg1"/>
              </a:buClr>
              <a:buFont typeface="Calibri" panose="020F0502020204030204" pitchFamily="34" charset="0"/>
              <a:buChar char="×"/>
            </a:pPr>
            <a:r>
              <a:rPr lang="cs-CZ" dirty="0">
                <a:solidFill>
                  <a:schemeClr val="bg1"/>
                </a:solidFill>
              </a:rPr>
              <a:t>Kouření, drogy, alkohol, teratogeny – vit. A!</a:t>
            </a:r>
          </a:p>
        </p:txBody>
      </p:sp>
    </p:spTree>
    <p:extLst>
      <p:ext uri="{BB962C8B-B14F-4D97-AF65-F5344CB8AC3E}">
        <p14:creationId xmlns:p14="http://schemas.microsoft.com/office/powerpoint/2010/main" val="1586803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Rekapitulace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 - 40. týden gravidity</a:t>
            </a: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04864"/>
            <a:ext cx="8953500" cy="85725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11975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51806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2" name="TextovéPole 31"/>
          <p:cNvSpPr txBox="1"/>
          <p:nvPr/>
        </p:nvSpPr>
        <p:spPr>
          <a:xfrm>
            <a:off x="213598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292807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501630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580839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768059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825666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8748464" y="24683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323528" y="2780928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5220072" y="2780927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7884368" y="2780927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MATURITA</a:t>
            </a:r>
          </a:p>
        </p:txBody>
      </p:sp>
    </p:spTree>
    <p:extLst>
      <p:ext uri="{BB962C8B-B14F-4D97-AF65-F5344CB8AC3E}">
        <p14:creationId xmlns:p14="http://schemas.microsoft.com/office/powerpoint/2010/main" val="2321822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Obdélník 21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3" name="Obdélník 22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1242392"/>
            <a:ext cx="5715000" cy="5715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3419872" y="2708920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699896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délník 20"/>
          <p:cNvSpPr/>
          <p:nvPr/>
        </p:nvSpPr>
        <p:spPr>
          <a:xfrm>
            <a:off x="323528" y="2780928"/>
            <a:ext cx="8447534" cy="108012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47664" y="2996951"/>
            <a:ext cx="7223398" cy="864097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85000"/>
                </a:schemeClr>
              </a:buClr>
              <a:buNone/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Datace těhotenství, termín porodu</a:t>
            </a: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323528" y="4221088"/>
            <a:ext cx="8447534" cy="108012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2"/>
              </a:solidFill>
            </a:endParaRPr>
          </a:p>
        </p:txBody>
      </p:sp>
      <p:sp>
        <p:nvSpPr>
          <p:cNvPr id="26" name="Zástupný symbol pro obsah 2"/>
          <p:cNvSpPr txBox="1">
            <a:spLocks/>
          </p:cNvSpPr>
          <p:nvPr/>
        </p:nvSpPr>
        <p:spPr>
          <a:xfrm>
            <a:off x="1547664" y="4437111"/>
            <a:ext cx="7223398" cy="8640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>
                  <a:lumMod val="85000"/>
                </a:schemeClr>
              </a:buClr>
              <a:buNone/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40 gestačních týdnů, 3 trimestry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47" name="TextovéPole 46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53" name="Obrázek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2" y="2939988"/>
            <a:ext cx="762000" cy="762000"/>
          </a:xfrm>
          <a:prstGeom prst="rect">
            <a:avLst/>
          </a:prstGeom>
        </p:spPr>
      </p:pic>
      <p:pic>
        <p:nvPicPr>
          <p:cNvPr id="55" name="Obrázek 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80148"/>
            <a:ext cx="762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360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900" b="1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 - 14. týden gravidity</a:t>
            </a: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11975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47" name="TextovéPole 46"/>
          <p:cNvSpPr txBox="1"/>
          <p:nvPr/>
        </p:nvSpPr>
        <p:spPr>
          <a:xfrm>
            <a:off x="551806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213598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292807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501630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51" name="TextovéPole 50"/>
          <p:cNvSpPr txBox="1"/>
          <p:nvPr/>
        </p:nvSpPr>
        <p:spPr>
          <a:xfrm>
            <a:off x="5808390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52" name="TextovéPole 51"/>
          <p:cNvSpPr txBox="1"/>
          <p:nvPr/>
        </p:nvSpPr>
        <p:spPr>
          <a:xfrm>
            <a:off x="7680598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53" name="TextovéPole 52"/>
          <p:cNvSpPr txBox="1"/>
          <p:nvPr/>
        </p:nvSpPr>
        <p:spPr>
          <a:xfrm>
            <a:off x="8256662" y="2467635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54" name="TextovéPole 53"/>
          <p:cNvSpPr txBox="1"/>
          <p:nvPr/>
        </p:nvSpPr>
        <p:spPr>
          <a:xfrm>
            <a:off x="8748464" y="2468384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55" name="TextovéPole 54"/>
          <p:cNvSpPr txBox="1"/>
          <p:nvPr/>
        </p:nvSpPr>
        <p:spPr>
          <a:xfrm>
            <a:off x="323528" y="2780928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56" name="TextovéPole 55"/>
          <p:cNvSpPr txBox="1"/>
          <p:nvPr/>
        </p:nvSpPr>
        <p:spPr>
          <a:xfrm>
            <a:off x="5220072" y="2780927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57" name="Obrázek 5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204864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08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Menstruace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Ovulace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Fertilizace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Nidace, implantace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Embryogeneze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>
                <a:ea typeface="Verdana" panose="020B0604030504040204" pitchFamily="34" charset="0"/>
                <a:cs typeface="Verdana" panose="020B0604030504040204" pitchFamily="34" charset="0"/>
              </a:rPr>
              <a:t>Fetogeneze</a:t>
            </a:r>
            <a:endParaRPr lang="cs-CZ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7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TextovéPole 33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30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Menstruační cyklus: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fáze menstruace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fáze proliferační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ovulace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fáze sekrečn</a:t>
            </a:r>
            <a:r>
              <a:rPr lang="cs-CZ" sz="2800" dirty="0">
                <a:ea typeface="Verdana" panose="020B0604030504040204" pitchFamily="34" charset="0"/>
                <a:cs typeface="Verdana" panose="020B0604030504040204" pitchFamily="34" charset="0"/>
              </a:rPr>
              <a:t>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713" y="2708920"/>
            <a:ext cx="4688751" cy="269134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43" name="TextovéPole 42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44" name="TextovéPole 43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45" name="TextovéPole 44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7" name="TextovéPole 46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8" name="TextovéPole 47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9" name="TextovéPole 48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50" name="Obrázek 4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4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Ovariální cyklus: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fáze folikulární 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>
                <a:ea typeface="Verdana" panose="020B0604030504040204" pitchFamily="34" charset="0"/>
                <a:cs typeface="Verdana" panose="020B0604030504040204" pitchFamily="34" charset="0"/>
              </a:rPr>
              <a:t>ovulace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 err="1">
                <a:ea typeface="Verdana" panose="020B0604030504040204" pitchFamily="34" charset="0"/>
                <a:cs typeface="Verdana" panose="020B0604030504040204" pitchFamily="34" charset="0"/>
              </a:rPr>
              <a:t>luteální</a:t>
            </a:r>
            <a:endParaRPr lang="cs-CZ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11975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0+0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551806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2+0</a:t>
            </a:r>
          </a:p>
        </p:txBody>
      </p:sp>
      <p:sp>
        <p:nvSpPr>
          <p:cNvPr id="34" name="TextovéPole 33"/>
          <p:cNvSpPr txBox="1"/>
          <p:nvPr/>
        </p:nvSpPr>
        <p:spPr>
          <a:xfrm>
            <a:off x="213598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10+0</a:t>
            </a:r>
          </a:p>
        </p:txBody>
      </p:sp>
      <p:sp>
        <p:nvSpPr>
          <p:cNvPr id="35" name="TextovéPole 34"/>
          <p:cNvSpPr txBox="1"/>
          <p:nvPr/>
        </p:nvSpPr>
        <p:spPr>
          <a:xfrm>
            <a:off x="292807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14+0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501630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24+0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5808390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28+0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7680598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37+0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8256662" y="1315507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40+0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8748464" y="1316256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tx2"/>
                </a:solidFill>
              </a:rPr>
              <a:t>42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323528" y="1628800"/>
            <a:ext cx="46927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POTRAT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5220072" y="1628799"/>
            <a:ext cx="24206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</a:rPr>
              <a:t>PREMATURITA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052736"/>
            <a:ext cx="895350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76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>
              <a:buClr>
                <a:schemeClr val="bg1">
                  <a:lumMod val="85000"/>
                </a:schemeClr>
              </a:buClr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Oogeneze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Základ </a:t>
            </a:r>
            <a:r>
              <a:rPr lang="cs-CZ" dirty="0" err="1"/>
              <a:t>oocytů</a:t>
            </a:r>
            <a:r>
              <a:rPr lang="cs-CZ" dirty="0"/>
              <a:t> v embryonálním období, zástava v profázi prvního meiotického </a:t>
            </a:r>
            <a:r>
              <a:rPr lang="cs-CZ" dirty="0" err="1"/>
              <a:t>dělění</a:t>
            </a:r>
            <a:endParaRPr lang="cs-CZ" dirty="0"/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Dokončení dělení při ovulaci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Z jedné </a:t>
            </a:r>
            <a:r>
              <a:rPr lang="cs-CZ" dirty="0" err="1"/>
              <a:t>oogonie</a:t>
            </a:r>
            <a:r>
              <a:rPr lang="cs-CZ" dirty="0"/>
              <a:t> jeden </a:t>
            </a:r>
            <a:r>
              <a:rPr lang="cs-CZ" dirty="0" err="1"/>
              <a:t>oocyt</a:t>
            </a:r>
            <a:r>
              <a:rPr lang="cs-CZ" dirty="0"/>
              <a:t> a tři pólová tělíska – 1 x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Vliv toxicity prostředí, stárnutí organismu, infekcí, celkových onemocnění</a:t>
            </a:r>
          </a:p>
        </p:txBody>
      </p:sp>
    </p:spTree>
    <p:extLst>
      <p:ext uri="{BB962C8B-B14F-4D97-AF65-F5344CB8AC3E}">
        <p14:creationId xmlns:p14="http://schemas.microsoft.com/office/powerpoint/2010/main" val="2088621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0" name="Obdélník 19"/>
          <p:cNvSpPr/>
          <p:nvPr/>
        </p:nvSpPr>
        <p:spPr>
          <a:xfrm>
            <a:off x="0" y="116632"/>
            <a:ext cx="9144000" cy="504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2" name="Nadpis 1"/>
          <p:cNvSpPr>
            <a:spLocks noGrp="1"/>
          </p:cNvSpPr>
          <p:nvPr>
            <p:ph type="title"/>
          </p:nvPr>
        </p:nvSpPr>
        <p:spPr>
          <a:xfrm>
            <a:off x="457200" y="125252"/>
            <a:ext cx="8229600" cy="1143508"/>
          </a:xfrm>
        </p:spPr>
        <p:txBody>
          <a:bodyPr>
            <a:normAutofit fontScale="90000"/>
          </a:bodyPr>
          <a:lstStyle/>
          <a:p>
            <a:pPr algn="l"/>
            <a:r>
              <a:rPr lang="cs-CZ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Trimestr</a:t>
            </a:r>
            <a:br>
              <a:rPr lang="cs-CZ" sz="2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400" b="1" dirty="0">
                <a:solidFill>
                  <a:schemeClr val="tx2"/>
                </a:solidFill>
              </a:rPr>
            </a:br>
            <a:endParaRPr lang="cs-CZ" sz="2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Nadpis 1"/>
          <p:cNvSpPr txBox="1">
            <a:spLocks/>
          </p:cNvSpPr>
          <p:nvPr/>
        </p:nvSpPr>
        <p:spPr>
          <a:xfrm>
            <a:off x="457200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cs-CZ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Spermiogeneze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Vznik spermií ze spermatogonií, celoživotní produkce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Z jedné spermatogonie 4 spermie, 2 x a 2 y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Uskladnění v nadvarleti</a:t>
            </a:r>
          </a:p>
          <a:p>
            <a:pPr>
              <a:buClr>
                <a:schemeClr val="bg1">
                  <a:lumMod val="75000"/>
                </a:schemeClr>
              </a:buClr>
            </a:pPr>
            <a:r>
              <a:rPr lang="cs-CZ" dirty="0"/>
              <a:t>Spermiogram – kvalita a kvantita spermií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476" y="3501008"/>
            <a:ext cx="7824204" cy="3912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333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Vlastní 1">
      <a:dk1>
        <a:srgbClr val="0F243E"/>
      </a:dk1>
      <a:lt1>
        <a:sysClr val="window" lastClr="FFFFFF"/>
      </a:lt1>
      <a:dk2>
        <a:srgbClr val="299F2F"/>
      </a:dk2>
      <a:lt2>
        <a:srgbClr val="D1FB83"/>
      </a:lt2>
      <a:accent1>
        <a:srgbClr val="79E2E7"/>
      </a:accent1>
      <a:accent2>
        <a:srgbClr val="FF8885"/>
      </a:accent2>
      <a:accent3>
        <a:srgbClr val="7EF284"/>
      </a:accent3>
      <a:accent4>
        <a:srgbClr val="FFBD85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6350"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>
            <a:solidFill>
              <a:schemeClr val="bg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763</Words>
  <Application>Microsoft Office PowerPoint</Application>
  <PresentationFormat>Předvádění na obrazovce (4:3)</PresentationFormat>
  <Paragraphs>340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2" baseType="lpstr">
      <vt:lpstr>Arial</vt:lpstr>
      <vt:lpstr>Calibri</vt:lpstr>
      <vt:lpstr>Tahoma</vt:lpstr>
      <vt:lpstr>Verdana</vt:lpstr>
      <vt:lpstr>Motiv systému Office</vt:lpstr>
      <vt:lpstr>Fyziologické těhotenství</vt:lpstr>
      <vt:lpstr>Diagnóza těhotenství  </vt:lpstr>
      <vt:lpstr>Prezentace aplikace PowerPoint</vt:lpstr>
      <vt:lpstr>I. Trimestr 0. - 14. týden gravidity </vt:lpstr>
      <vt:lpstr>I. Trimestr  </vt:lpstr>
      <vt:lpstr>I. Trimestr  </vt:lpstr>
      <vt:lpstr>I. Trimestr  </vt:lpstr>
      <vt:lpstr>I. Trimestr  </vt:lpstr>
      <vt:lpstr>I. Trimestr  </vt:lpstr>
      <vt:lpstr>I. Trimestr  </vt:lpstr>
      <vt:lpstr>I. Trimestr  </vt:lpstr>
      <vt:lpstr>I. Trimestr  </vt:lpstr>
      <vt:lpstr>I. Trimestr  </vt:lpstr>
      <vt:lpstr>II. Trimestr 14. - 28. týden gravidity </vt:lpstr>
      <vt:lpstr>II. Trimestr  </vt:lpstr>
      <vt:lpstr>II. Trimestr  </vt:lpstr>
      <vt:lpstr>II. Trimestr  </vt:lpstr>
      <vt:lpstr>III. Trimestr 28. - 40. týden gravidity </vt:lpstr>
      <vt:lpstr>III. Trimestr  </vt:lpstr>
      <vt:lpstr>III. Trimestr  </vt:lpstr>
      <vt:lpstr>III. Trimestr  </vt:lpstr>
      <vt:lpstr>Mateřské změny  </vt:lpstr>
      <vt:lpstr>Mateřské změny  </vt:lpstr>
      <vt:lpstr>Hormonální změny  </vt:lpstr>
      <vt:lpstr>Životospráva  </vt:lpstr>
      <vt:lpstr>Rekapitulace 0. - 40. týden gravidity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Fyziologické těhotenství</dc:title>
  <dc:creator>kučeři</dc:creator>
  <cp:lastModifiedBy>Magdalena</cp:lastModifiedBy>
  <cp:revision>75</cp:revision>
  <dcterms:created xsi:type="dcterms:W3CDTF">2015-02-02T18:47:54Z</dcterms:created>
  <dcterms:modified xsi:type="dcterms:W3CDTF">2019-02-12T20:30:09Z</dcterms:modified>
</cp:coreProperties>
</file>