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9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92" r:id="rId15"/>
    <p:sldId id="274" r:id="rId16"/>
    <p:sldId id="286" r:id="rId17"/>
    <p:sldId id="287" r:id="rId18"/>
    <p:sldId id="277" r:id="rId19"/>
    <p:sldId id="278" r:id="rId20"/>
    <p:sldId id="279" r:id="rId21"/>
    <p:sldId id="288" r:id="rId22"/>
    <p:sldId id="280" r:id="rId23"/>
    <p:sldId id="281" r:id="rId24"/>
    <p:sldId id="289" r:id="rId25"/>
    <p:sldId id="283" r:id="rId26"/>
    <p:sldId id="284" r:id="rId27"/>
    <p:sldId id="290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D9D9D9"/>
    <a:srgbClr val="D2F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30" y="-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1484819"/>
            <a:ext cx="9144000" cy="2664296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332182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16967"/>
            <a:ext cx="6400800" cy="972073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0" y="1484784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0" y="4149080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symbol pro obrázek 15"/>
          <p:cNvSpPr>
            <a:spLocks noGrp="1"/>
          </p:cNvSpPr>
          <p:nvPr>
            <p:ph type="pic" sz="quarter" idx="13" hasCustomPrompt="1"/>
          </p:nvPr>
        </p:nvSpPr>
        <p:spPr>
          <a:xfrm>
            <a:off x="6732480" y="4365344"/>
            <a:ext cx="2160000" cy="2160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Logo</a:t>
            </a:r>
            <a:endParaRPr lang="cs-CZ" dirty="0"/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789363"/>
            <a:ext cx="3960440" cy="360362"/>
          </a:xfrm>
        </p:spPr>
        <p:txBody>
          <a:bodyPr>
            <a:noAutofit/>
          </a:bodyPr>
          <a:lstStyle>
            <a:lvl1pPr marL="0" indent="0" algn="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Autor: MUDr. Magdalena Kučerová</a:t>
            </a:r>
            <a:endParaRPr lang="cs-CZ" dirty="0"/>
          </a:p>
        </p:txBody>
      </p:sp>
      <p:sp>
        <p:nvSpPr>
          <p:cNvPr id="19" name="Zástupný symbol pro text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3788753"/>
            <a:ext cx="3888432" cy="360362"/>
          </a:xfrm>
        </p:spPr>
        <p:txBody>
          <a:bodyPr>
            <a:no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1768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522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235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F8F7-B75F-44D1-B6F5-FA1C326D0651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FC25-FC4B-4964-A11F-030685573D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37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 userDrawn="1"/>
        </p:nvSpPr>
        <p:spPr>
          <a:xfrm>
            <a:off x="0" y="0"/>
            <a:ext cx="9144000" cy="133214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26" name="Přímá spojnice 25"/>
          <p:cNvCxnSpPr/>
          <p:nvPr userDrawn="1"/>
        </p:nvCxnSpPr>
        <p:spPr>
          <a:xfrm>
            <a:off x="0" y="1332148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Nadpis 1"/>
          <p:cNvSpPr>
            <a:spLocks noGrp="1"/>
          </p:cNvSpPr>
          <p:nvPr>
            <p:ph type="ctrTitle"/>
          </p:nvPr>
        </p:nvSpPr>
        <p:spPr>
          <a:xfrm>
            <a:off x="685800" y="8586"/>
            <a:ext cx="7772400" cy="756118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28" name="Podnadpis 2"/>
          <p:cNvSpPr>
            <a:spLocks noGrp="1"/>
          </p:cNvSpPr>
          <p:nvPr>
            <p:ph type="subTitle" idx="1"/>
          </p:nvPr>
        </p:nvSpPr>
        <p:spPr>
          <a:xfrm>
            <a:off x="971600" y="764704"/>
            <a:ext cx="7488832" cy="567444"/>
          </a:xfrm>
        </p:spPr>
        <p:txBody>
          <a:bodyPr>
            <a:normAutofit/>
          </a:bodyPr>
          <a:lstStyle>
            <a:lvl1pPr marL="0" indent="0" algn="l">
              <a:buNone/>
              <a:defRPr sz="26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29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000" y="1988840"/>
            <a:ext cx="9000000" cy="900000"/>
          </a:xfrm>
        </p:spPr>
        <p:txBody>
          <a:bodyPr/>
          <a:lstStyle>
            <a:lvl1pPr algn="l"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617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ivka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Obdélník 12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000" y="908720"/>
            <a:ext cx="9000000" cy="900000"/>
          </a:xfrm>
        </p:spPr>
        <p:txBody>
          <a:bodyPr/>
          <a:lstStyle>
            <a:lvl1pPr algn="l">
              <a:defRPr/>
            </a:lvl1pPr>
          </a:lstStyle>
          <a:p>
            <a:endParaRPr lang="cs-CZ" dirty="0"/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96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Obdélník 12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574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9918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98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+obrazek_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rázek 17"/>
          <p:cNvSpPr>
            <a:spLocks noGrp="1"/>
          </p:cNvSpPr>
          <p:nvPr>
            <p:ph type="pic" sz="quarter" idx="13"/>
          </p:nvPr>
        </p:nvSpPr>
        <p:spPr>
          <a:xfrm>
            <a:off x="4643438" y="1268412"/>
            <a:ext cx="4043362" cy="4824883"/>
          </a:xfrm>
        </p:spPr>
        <p:txBody>
          <a:bodyPr/>
          <a:lstStyle/>
          <a:p>
            <a:endParaRPr lang="cs-CZ"/>
          </a:p>
        </p:txBody>
      </p:sp>
      <p:sp>
        <p:nvSpPr>
          <p:cNvPr id="21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79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+obrázev_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4008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rázek 17"/>
          <p:cNvSpPr>
            <a:spLocks noGrp="1"/>
          </p:cNvSpPr>
          <p:nvPr>
            <p:ph type="pic" sz="quarter" idx="13"/>
          </p:nvPr>
        </p:nvSpPr>
        <p:spPr>
          <a:xfrm>
            <a:off x="456630" y="1268412"/>
            <a:ext cx="4043362" cy="4824883"/>
          </a:xfrm>
        </p:spPr>
        <p:txBody>
          <a:bodyPr/>
          <a:lstStyle/>
          <a:p>
            <a:endParaRPr lang="cs-CZ"/>
          </a:p>
        </p:txBody>
      </p:sp>
      <p:sp>
        <p:nvSpPr>
          <p:cNvPr id="19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6531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626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6273F-5DD5-4897-9A34-3ED133266920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52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61" r:id="rId4"/>
    <p:sldLayoutId id="2147483652" r:id="rId5"/>
    <p:sldLayoutId id="2147483653" r:id="rId6"/>
    <p:sldLayoutId id="2147483663" r:id="rId7"/>
    <p:sldLayoutId id="2147483664" r:id="rId8"/>
    <p:sldLayoutId id="2147483655" r:id="rId9"/>
    <p:sldLayoutId id="2147483656" r:id="rId10"/>
    <p:sldLayoutId id="2147483657" r:id="rId11"/>
    <p:sldLayoutId id="214748366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Anatomie porodních cest</a:t>
            </a:r>
            <a:br>
              <a:rPr lang="cs-CZ" dirty="0"/>
            </a:br>
            <a:r>
              <a:rPr lang="cs-CZ" dirty="0"/>
              <a:t>Anatomie </a:t>
            </a:r>
            <a:r>
              <a:rPr lang="cs-CZ" dirty="0" smtClean="0"/>
              <a:t>dítěte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Poloha, postavení, držení, naléhání</a:t>
            </a:r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" b="37"/>
          <a:stretch>
            <a:fillRect/>
          </a:stretch>
        </p:blipFill>
        <p:spPr/>
      </p:pic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MUDr. Magdalena Kučerová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 smtClean="0"/>
              <a:t>24.2.2015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50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Šíře, amplitudo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68" y="1341368"/>
            <a:ext cx="8069664" cy="5400000"/>
          </a:xfrm>
        </p:spPr>
      </p:pic>
    </p:spTree>
    <p:extLst>
      <p:ext uri="{BB962C8B-B14F-4D97-AF65-F5344CB8AC3E}">
        <p14:creationId xmlns:p14="http://schemas.microsoft.com/office/powerpoint/2010/main" val="25821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Úžina, </a:t>
            </a:r>
            <a:r>
              <a:rPr lang="cs-CZ" dirty="0" err="1"/>
              <a:t>angustia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69" y="1341368"/>
            <a:ext cx="8069663" cy="5400000"/>
          </a:xfrm>
        </p:spPr>
      </p:pic>
    </p:spTree>
    <p:extLst>
      <p:ext uri="{BB962C8B-B14F-4D97-AF65-F5344CB8AC3E}">
        <p14:creationId xmlns:p14="http://schemas.microsoft.com/office/powerpoint/2010/main" val="213356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Východ, exitus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40767"/>
            <a:ext cx="5057552" cy="338437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446" y="1499814"/>
            <a:ext cx="3954775" cy="46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9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03" y="3789040"/>
            <a:ext cx="3971473" cy="29388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Měkké porodní cesty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5064"/>
            <a:ext cx="3692414" cy="2683154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64704"/>
            <a:ext cx="5727722" cy="4176464"/>
          </a:xfrm>
        </p:spPr>
      </p:pic>
    </p:spTree>
    <p:extLst>
      <p:ext uri="{BB962C8B-B14F-4D97-AF65-F5344CB8AC3E}">
        <p14:creationId xmlns:p14="http://schemas.microsoft.com/office/powerpoint/2010/main" val="30078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Anatomie dítěte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784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Anatomie dítěte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Hypotrof</a:t>
            </a:r>
            <a:r>
              <a:rPr lang="cs-CZ" dirty="0"/>
              <a:t>, </a:t>
            </a:r>
            <a:r>
              <a:rPr lang="cs-CZ" dirty="0" err="1"/>
              <a:t>eutrof</a:t>
            </a:r>
            <a:r>
              <a:rPr lang="cs-CZ" dirty="0"/>
              <a:t>, </a:t>
            </a:r>
            <a:r>
              <a:rPr lang="cs-CZ" dirty="0" err="1" smtClean="0"/>
              <a:t>hypertrof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289197"/>
              </p:ext>
            </p:extLst>
          </p:nvPr>
        </p:nvGraphicFramePr>
        <p:xfrm>
          <a:off x="899594" y="1988840"/>
          <a:ext cx="6192686" cy="4536506"/>
        </p:xfrm>
        <a:graphic>
          <a:graphicData uri="http://schemas.openxmlformats.org/drawingml/2006/table">
            <a:tbl>
              <a:tblPr/>
              <a:tblGrid>
                <a:gridCol w="2005586"/>
                <a:gridCol w="87964"/>
                <a:gridCol w="2005586"/>
                <a:gridCol w="87964"/>
                <a:gridCol w="2005586"/>
              </a:tblGrid>
              <a:tr h="67299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Stáří plodu </a:t>
                      </a:r>
                      <a:endParaRPr lang="cs-CZ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  <a:p>
                      <a:pPr algn="ctr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(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lunární měsíce)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2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Hmotnost (g)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2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Délka těla (cm)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278"/>
                    </a:solidFill>
                  </a:tcPr>
                </a:tc>
              </a:tr>
              <a:tr h="3489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0,7 - 0,8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 – 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2,2 - 2,5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 – 15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 – 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 – 200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 – 17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250 – 280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 – 27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500 – 700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28 – 34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1100 – 1300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34 – 39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1500 – 1900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40 – 43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2500 – 2800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42 – 47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3200 – 3700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48 - 50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21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68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3200" dirty="0"/>
              <a:t>Fontanela </a:t>
            </a:r>
            <a:r>
              <a:rPr lang="cs-CZ" sz="3200" dirty="0" smtClean="0"/>
              <a:t>major </a:t>
            </a:r>
          </a:p>
          <a:p>
            <a:r>
              <a:rPr lang="cs-CZ" sz="3200" dirty="0" smtClean="0"/>
              <a:t>fontanela minor </a:t>
            </a:r>
          </a:p>
          <a:p>
            <a:r>
              <a:rPr lang="cs-CZ" sz="3200" dirty="0" smtClean="0"/>
              <a:t>šev </a:t>
            </a:r>
            <a:r>
              <a:rPr lang="cs-CZ" sz="3200" dirty="0"/>
              <a:t>šípový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Anatomie dítěte</a:t>
            </a:r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" b="75"/>
          <a:stretch>
            <a:fillRect/>
          </a:stretch>
        </p:blipFill>
        <p:spPr/>
      </p:pic>
      <p:sp>
        <p:nvSpPr>
          <p:cNvPr id="9" name="Obdélník 8"/>
          <p:cNvSpPr/>
          <p:nvPr/>
        </p:nvSpPr>
        <p:spPr>
          <a:xfrm>
            <a:off x="4644008" y="5034880"/>
            <a:ext cx="4042800" cy="134644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788024" y="5157192"/>
            <a:ext cx="172819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>
                <a:latin typeface="Arial Narrow" panose="020B0606020202030204" pitchFamily="34" charset="0"/>
              </a:rPr>
              <a:t>a – </a:t>
            </a:r>
            <a:r>
              <a:rPr lang="cs-CZ" sz="1300" dirty="0" err="1" smtClean="0">
                <a:latin typeface="Arial Narrow" panose="020B0606020202030204" pitchFamily="34" charset="0"/>
              </a:rPr>
              <a:t>fonticulus</a:t>
            </a:r>
            <a:r>
              <a:rPr lang="cs-CZ" sz="1300" dirty="0" smtClean="0">
                <a:latin typeface="Arial Narrow" panose="020B0606020202030204" pitchFamily="34" charset="0"/>
              </a:rPr>
              <a:t> minor </a:t>
            </a:r>
          </a:p>
          <a:p>
            <a:r>
              <a:rPr lang="cs-CZ" sz="1300" dirty="0">
                <a:latin typeface="Arial Narrow" panose="020B0606020202030204" pitchFamily="34" charset="0"/>
              </a:rPr>
              <a:t>b</a:t>
            </a:r>
            <a:r>
              <a:rPr lang="cs-CZ" sz="1300" dirty="0" smtClean="0">
                <a:latin typeface="Arial Narrow" panose="020B0606020202030204" pitchFamily="34" charset="0"/>
              </a:rPr>
              <a:t> – </a:t>
            </a:r>
            <a:r>
              <a:rPr lang="cs-CZ" sz="1300" dirty="0" err="1" smtClean="0">
                <a:latin typeface="Arial Narrow" panose="020B0606020202030204" pitchFamily="34" charset="0"/>
              </a:rPr>
              <a:t>fonticulus</a:t>
            </a:r>
            <a:r>
              <a:rPr lang="cs-CZ" sz="1300" dirty="0" smtClean="0">
                <a:latin typeface="Arial Narrow" panose="020B0606020202030204" pitchFamily="34" charset="0"/>
              </a:rPr>
              <a:t> major</a:t>
            </a:r>
          </a:p>
          <a:p>
            <a:r>
              <a:rPr lang="cs-CZ" sz="1300" dirty="0" smtClean="0">
                <a:latin typeface="Arial Narrow" panose="020B0606020202030204" pitchFamily="34" charset="0"/>
              </a:rPr>
              <a:t>c – </a:t>
            </a:r>
            <a:r>
              <a:rPr lang="cs-CZ" sz="1300" dirty="0" err="1" smtClean="0">
                <a:latin typeface="Arial Narrow" panose="020B0606020202030204" pitchFamily="34" charset="0"/>
              </a:rPr>
              <a:t>ossa</a:t>
            </a:r>
            <a:r>
              <a:rPr lang="cs-CZ" sz="1300" dirty="0" smtClean="0">
                <a:latin typeface="Arial Narrow" panose="020B0606020202030204" pitchFamily="34" charset="0"/>
              </a:rPr>
              <a:t> </a:t>
            </a:r>
            <a:r>
              <a:rPr lang="cs-CZ" sz="1300" dirty="0" err="1" smtClean="0">
                <a:latin typeface="Arial Narrow" panose="020B0606020202030204" pitchFamily="34" charset="0"/>
              </a:rPr>
              <a:t>frontalia</a:t>
            </a:r>
            <a:endParaRPr lang="cs-CZ" sz="1300" dirty="0" smtClean="0">
              <a:latin typeface="Arial Narrow" panose="020B0606020202030204" pitchFamily="34" charset="0"/>
            </a:endParaRPr>
          </a:p>
          <a:p>
            <a:r>
              <a:rPr lang="cs-CZ" sz="1300" dirty="0">
                <a:latin typeface="Arial Narrow" panose="020B0606020202030204" pitchFamily="34" charset="0"/>
              </a:rPr>
              <a:t>d</a:t>
            </a:r>
            <a:r>
              <a:rPr lang="cs-CZ" sz="1300" dirty="0" smtClean="0">
                <a:latin typeface="Arial Narrow" panose="020B0606020202030204" pitchFamily="34" charset="0"/>
              </a:rPr>
              <a:t> – </a:t>
            </a:r>
            <a:r>
              <a:rPr lang="cs-CZ" sz="1300" dirty="0" err="1" smtClean="0">
                <a:latin typeface="Arial Narrow" panose="020B0606020202030204" pitchFamily="34" charset="0"/>
              </a:rPr>
              <a:t>ossa</a:t>
            </a:r>
            <a:r>
              <a:rPr lang="cs-CZ" sz="1300" dirty="0" smtClean="0">
                <a:latin typeface="Arial Narrow" panose="020B0606020202030204" pitchFamily="34" charset="0"/>
              </a:rPr>
              <a:t> </a:t>
            </a:r>
            <a:r>
              <a:rPr lang="cs-CZ" sz="1300" dirty="0" err="1" smtClean="0">
                <a:latin typeface="Arial Narrow" panose="020B0606020202030204" pitchFamily="34" charset="0"/>
              </a:rPr>
              <a:t>parietalia</a:t>
            </a:r>
            <a:endParaRPr lang="cs-CZ" sz="1300" dirty="0" smtClean="0">
              <a:latin typeface="Arial Narrow" panose="020B0606020202030204" pitchFamily="34" charset="0"/>
            </a:endParaRPr>
          </a:p>
          <a:p>
            <a:r>
              <a:rPr lang="cs-CZ" sz="1300" dirty="0">
                <a:latin typeface="Arial Narrow" panose="020B0606020202030204" pitchFamily="34" charset="0"/>
              </a:rPr>
              <a:t>e</a:t>
            </a:r>
            <a:r>
              <a:rPr lang="cs-CZ" sz="1300" dirty="0" smtClean="0">
                <a:latin typeface="Arial Narrow" panose="020B0606020202030204" pitchFamily="34" charset="0"/>
              </a:rPr>
              <a:t> – os </a:t>
            </a:r>
            <a:r>
              <a:rPr lang="cs-CZ" sz="1300" dirty="0" err="1" smtClean="0">
                <a:latin typeface="Arial Narrow" panose="020B0606020202030204" pitchFamily="34" charset="0"/>
              </a:rPr>
              <a:t>occipitale</a:t>
            </a:r>
            <a:endParaRPr lang="cs-CZ" sz="1300" dirty="0" smtClean="0">
              <a:latin typeface="Arial Narrow" panose="020B060602020203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588224" y="5157192"/>
            <a:ext cx="209858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>
                <a:latin typeface="Arial Narrow" panose="020B0606020202030204" pitchFamily="34" charset="0"/>
              </a:rPr>
              <a:t>f</a:t>
            </a:r>
            <a:r>
              <a:rPr lang="cs-CZ" sz="1300" dirty="0" smtClean="0">
                <a:latin typeface="Arial Narrow" panose="020B0606020202030204" pitchFamily="34" charset="0"/>
              </a:rPr>
              <a:t> – </a:t>
            </a:r>
            <a:r>
              <a:rPr lang="cs-CZ" sz="1300" dirty="0" err="1" smtClean="0">
                <a:latin typeface="Arial Narrow" panose="020B0606020202030204" pitchFamily="34" charset="0"/>
              </a:rPr>
              <a:t>diameter</a:t>
            </a:r>
            <a:r>
              <a:rPr lang="cs-CZ" sz="1300" dirty="0" smtClean="0">
                <a:latin typeface="Arial Narrow" panose="020B0606020202030204" pitchFamily="34" charset="0"/>
              </a:rPr>
              <a:t> </a:t>
            </a:r>
            <a:r>
              <a:rPr lang="cs-CZ" sz="1300" dirty="0" err="1" smtClean="0">
                <a:latin typeface="Arial Narrow" panose="020B0606020202030204" pitchFamily="34" charset="0"/>
              </a:rPr>
              <a:t>biparietalis</a:t>
            </a:r>
            <a:r>
              <a:rPr lang="cs-CZ" sz="1300" dirty="0" smtClean="0">
                <a:latin typeface="Arial Narrow" panose="020B0606020202030204" pitchFamily="34" charset="0"/>
              </a:rPr>
              <a:t> 9,5 cm</a:t>
            </a:r>
          </a:p>
          <a:p>
            <a:r>
              <a:rPr lang="cs-CZ" sz="1300" dirty="0" smtClean="0">
                <a:latin typeface="Arial Narrow" panose="020B0606020202030204" pitchFamily="34" charset="0"/>
              </a:rPr>
              <a:t>g – </a:t>
            </a:r>
            <a:r>
              <a:rPr lang="cs-CZ" sz="1300" dirty="0" err="1" smtClean="0">
                <a:latin typeface="Arial Narrow" panose="020B0606020202030204" pitchFamily="34" charset="0"/>
              </a:rPr>
              <a:t>diameter</a:t>
            </a:r>
            <a:r>
              <a:rPr lang="cs-CZ" sz="1300" dirty="0" smtClean="0">
                <a:latin typeface="Arial Narrow" panose="020B0606020202030204" pitchFamily="34" charset="0"/>
              </a:rPr>
              <a:t> </a:t>
            </a:r>
            <a:r>
              <a:rPr lang="cs-CZ" sz="1300" dirty="0" err="1" smtClean="0">
                <a:latin typeface="Arial Narrow" panose="020B0606020202030204" pitchFamily="34" charset="0"/>
              </a:rPr>
              <a:t>bitemporalis</a:t>
            </a:r>
            <a:r>
              <a:rPr lang="cs-CZ" sz="1300" dirty="0" smtClean="0">
                <a:latin typeface="Arial Narrow" panose="020B0606020202030204" pitchFamily="34" charset="0"/>
              </a:rPr>
              <a:t> 8 cm</a:t>
            </a:r>
          </a:p>
          <a:p>
            <a:r>
              <a:rPr lang="cs-CZ" sz="1300" dirty="0">
                <a:latin typeface="Arial Narrow" panose="020B0606020202030204" pitchFamily="34" charset="0"/>
              </a:rPr>
              <a:t>h</a:t>
            </a:r>
            <a:r>
              <a:rPr lang="cs-CZ" sz="1300" dirty="0" smtClean="0">
                <a:latin typeface="Arial Narrow" panose="020B0606020202030204" pitchFamily="34" charset="0"/>
              </a:rPr>
              <a:t> – sutura </a:t>
            </a:r>
            <a:r>
              <a:rPr lang="cs-CZ" sz="1300" dirty="0" err="1" smtClean="0">
                <a:latin typeface="Arial Narrow" panose="020B0606020202030204" pitchFamily="34" charset="0"/>
              </a:rPr>
              <a:t>sagitalis</a:t>
            </a:r>
            <a:endParaRPr lang="cs-CZ" sz="1300" dirty="0" smtClean="0">
              <a:latin typeface="Arial Narrow" panose="020B0606020202030204" pitchFamily="34" charset="0"/>
            </a:endParaRPr>
          </a:p>
          <a:p>
            <a:r>
              <a:rPr lang="cs-CZ" sz="1300" dirty="0" smtClean="0">
                <a:latin typeface="Arial Narrow" panose="020B0606020202030204" pitchFamily="34" charset="0"/>
              </a:rPr>
              <a:t>ch – sutura </a:t>
            </a:r>
            <a:r>
              <a:rPr lang="cs-CZ" sz="1300" dirty="0" err="1" smtClean="0">
                <a:latin typeface="Arial Narrow" panose="020B0606020202030204" pitchFamily="34" charset="0"/>
              </a:rPr>
              <a:t>lambdoidea</a:t>
            </a:r>
            <a:endParaRPr lang="cs-CZ" sz="1300" dirty="0" smtClean="0">
              <a:latin typeface="Arial Narrow" panose="020B0606020202030204" pitchFamily="34" charset="0"/>
            </a:endParaRPr>
          </a:p>
          <a:p>
            <a:r>
              <a:rPr lang="cs-CZ" sz="1300" dirty="0">
                <a:latin typeface="Arial Narrow" panose="020B0606020202030204" pitchFamily="34" charset="0"/>
              </a:rPr>
              <a:t>i</a:t>
            </a:r>
            <a:r>
              <a:rPr lang="cs-CZ" sz="1300" dirty="0" smtClean="0">
                <a:latin typeface="Arial Narrow" panose="020B0606020202030204" pitchFamily="34" charset="0"/>
              </a:rPr>
              <a:t> – sutura </a:t>
            </a:r>
            <a:r>
              <a:rPr lang="cs-CZ" sz="1300" dirty="0" err="1" smtClean="0">
                <a:latin typeface="Arial Narrow" panose="020B0606020202030204" pitchFamily="34" charset="0"/>
              </a:rPr>
              <a:t>coronaria</a:t>
            </a:r>
            <a:endParaRPr lang="cs-CZ" sz="1300" dirty="0" smtClean="0">
              <a:latin typeface="Arial Narrow" panose="020B0606020202030204" pitchFamily="34" charset="0"/>
            </a:endParaRPr>
          </a:p>
          <a:p>
            <a:r>
              <a:rPr lang="cs-CZ" sz="1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0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Průměry:</a:t>
            </a:r>
          </a:p>
          <a:p>
            <a:r>
              <a:rPr lang="cs-CZ" dirty="0" err="1" smtClean="0"/>
              <a:t>subokcipitobregmatický</a:t>
            </a:r>
            <a:r>
              <a:rPr lang="cs-CZ" dirty="0" smtClean="0"/>
              <a:t>    – </a:t>
            </a:r>
            <a:r>
              <a:rPr lang="cs-CZ" dirty="0"/>
              <a:t>32 cm</a:t>
            </a:r>
          </a:p>
          <a:p>
            <a:r>
              <a:rPr lang="cs-CZ" dirty="0" err="1" smtClean="0"/>
              <a:t>frontookcipitální</a:t>
            </a:r>
            <a:r>
              <a:rPr lang="cs-CZ" dirty="0" smtClean="0"/>
              <a:t> </a:t>
            </a:r>
            <a:r>
              <a:rPr lang="cs-CZ" dirty="0"/>
              <a:t>– 34 cm</a:t>
            </a:r>
          </a:p>
          <a:p>
            <a:r>
              <a:rPr lang="cs-CZ" dirty="0" err="1" smtClean="0"/>
              <a:t>maxiloparietální</a:t>
            </a:r>
            <a:r>
              <a:rPr lang="cs-CZ" dirty="0" smtClean="0"/>
              <a:t> </a:t>
            </a:r>
            <a:r>
              <a:rPr lang="cs-CZ" dirty="0"/>
              <a:t>– 36 cm</a:t>
            </a:r>
          </a:p>
          <a:p>
            <a:r>
              <a:rPr lang="cs-CZ" dirty="0" err="1" smtClean="0"/>
              <a:t>submentobregmatický</a:t>
            </a:r>
            <a:r>
              <a:rPr lang="cs-CZ" dirty="0" smtClean="0"/>
              <a:t>       – 32 </a:t>
            </a:r>
            <a:r>
              <a:rPr lang="cs-CZ" dirty="0"/>
              <a:t>cm</a:t>
            </a:r>
          </a:p>
          <a:p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" b="75"/>
          <a:stretch>
            <a:fillRect/>
          </a:stretch>
        </p:blipFill>
        <p:spPr/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Anatomie dítěte</a:t>
            </a:r>
          </a:p>
        </p:txBody>
      </p:sp>
      <p:sp>
        <p:nvSpPr>
          <p:cNvPr id="6" name="Obdélník 5"/>
          <p:cNvSpPr/>
          <p:nvPr/>
        </p:nvSpPr>
        <p:spPr>
          <a:xfrm>
            <a:off x="4644008" y="4746848"/>
            <a:ext cx="4042800" cy="134644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788024" y="4873768"/>
            <a:ext cx="3898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>
                <a:latin typeface="Arial Narrow" panose="020B0606020202030204" pitchFamily="34" charset="0"/>
              </a:rPr>
              <a:t>a – </a:t>
            </a:r>
            <a:r>
              <a:rPr lang="cs-CZ" sz="1300" dirty="0" err="1" smtClean="0">
                <a:latin typeface="Arial Narrow" panose="020B0606020202030204" pitchFamily="34" charset="0"/>
              </a:rPr>
              <a:t>subokcipitotregmatický</a:t>
            </a:r>
            <a:r>
              <a:rPr lang="cs-CZ" sz="1300" dirty="0" smtClean="0">
                <a:latin typeface="Arial Narrow" panose="020B0606020202030204" pitchFamily="34" charset="0"/>
              </a:rPr>
              <a:t> </a:t>
            </a:r>
            <a:r>
              <a:rPr lang="cs-CZ" sz="1300" dirty="0">
                <a:latin typeface="Arial Narrow" panose="020B0606020202030204" pitchFamily="34" charset="0"/>
              </a:rPr>
              <a:t>průměr </a:t>
            </a:r>
          </a:p>
          <a:p>
            <a:r>
              <a:rPr lang="cs-CZ" sz="1300" dirty="0">
                <a:latin typeface="Arial Narrow" panose="020B0606020202030204" pitchFamily="34" charset="0"/>
              </a:rPr>
              <a:t>b – </a:t>
            </a:r>
            <a:r>
              <a:rPr lang="cs-CZ" sz="1300" dirty="0" err="1" smtClean="0">
                <a:latin typeface="Arial Narrow" panose="020B0606020202030204" pitchFamily="34" charset="0"/>
              </a:rPr>
              <a:t>frontookcipitální</a:t>
            </a:r>
            <a:r>
              <a:rPr lang="cs-CZ" sz="1300" dirty="0" smtClean="0">
                <a:latin typeface="Arial Narrow" panose="020B0606020202030204" pitchFamily="34" charset="0"/>
              </a:rPr>
              <a:t> průměr</a:t>
            </a:r>
            <a:endParaRPr lang="cs-CZ" sz="1300" dirty="0">
              <a:latin typeface="Arial Narrow" panose="020B0606020202030204" pitchFamily="34" charset="0"/>
            </a:endParaRPr>
          </a:p>
          <a:p>
            <a:r>
              <a:rPr lang="cs-CZ" sz="1300" dirty="0" smtClean="0">
                <a:latin typeface="Arial Narrow" panose="020B0606020202030204" pitchFamily="34" charset="0"/>
              </a:rPr>
              <a:t>c – </a:t>
            </a:r>
            <a:r>
              <a:rPr lang="cs-CZ" sz="1300" dirty="0" err="1" smtClean="0">
                <a:latin typeface="Arial Narrow" panose="020B0606020202030204" pitchFamily="34" charset="0"/>
              </a:rPr>
              <a:t>maxiloparietální</a:t>
            </a:r>
            <a:r>
              <a:rPr lang="cs-CZ" sz="1300" dirty="0" smtClean="0">
                <a:latin typeface="Arial Narrow" panose="020B0606020202030204" pitchFamily="34" charset="0"/>
              </a:rPr>
              <a:t> průměr</a:t>
            </a:r>
            <a:endParaRPr lang="cs-CZ" sz="1300" dirty="0">
              <a:latin typeface="Arial Narrow" panose="020B0606020202030204" pitchFamily="34" charset="0"/>
            </a:endParaRPr>
          </a:p>
          <a:p>
            <a:r>
              <a:rPr lang="cs-CZ" sz="1300" dirty="0">
                <a:latin typeface="Arial Narrow" panose="020B0606020202030204" pitchFamily="34" charset="0"/>
              </a:rPr>
              <a:t>d – </a:t>
            </a:r>
            <a:r>
              <a:rPr lang="cs-CZ" sz="1300" dirty="0" err="1" smtClean="0">
                <a:latin typeface="Arial Narrow" panose="020B0606020202030204" pitchFamily="34" charset="0"/>
              </a:rPr>
              <a:t>submentobregmatický</a:t>
            </a:r>
            <a:r>
              <a:rPr lang="cs-CZ" sz="1300" dirty="0" smtClean="0">
                <a:latin typeface="Arial Narrow" panose="020B0606020202030204" pitchFamily="34" charset="0"/>
              </a:rPr>
              <a:t> průměr</a:t>
            </a:r>
            <a:endParaRPr lang="cs-CZ" sz="13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Anatomie dítěte</a:t>
            </a:r>
          </a:p>
        </p:txBody>
      </p:sp>
      <p:pic>
        <p:nvPicPr>
          <p:cNvPr id="21" name="Zástupný symbol pro obsah 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1981200" cy="3378200"/>
          </a:xfr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24" y="1556792"/>
            <a:ext cx="1981200" cy="3378200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808" y="1556792"/>
            <a:ext cx="1981200" cy="3378200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48" y="1556792"/>
            <a:ext cx="19812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0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Poloha (</a:t>
            </a:r>
            <a:r>
              <a:rPr lang="cs-CZ" dirty="0" err="1" smtClean="0"/>
              <a:t>situs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Vztah podélné osy plodu k podélné </a:t>
            </a:r>
            <a:r>
              <a:rPr lang="cs-CZ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ose </a:t>
            </a: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dělohy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44824"/>
            <a:ext cx="4824536" cy="487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2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Anatomie porodních cest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62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Poloha (</a:t>
            </a:r>
            <a:r>
              <a:rPr lang="cs-CZ" dirty="0" err="1"/>
              <a:t>situs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Pphl</a:t>
            </a:r>
            <a:r>
              <a:rPr lang="cs-CZ" dirty="0"/>
              <a:t>, </a:t>
            </a:r>
            <a:r>
              <a:rPr lang="cs-CZ" dirty="0" err="1"/>
              <a:t>ppkp</a:t>
            </a:r>
            <a:r>
              <a:rPr lang="cs-CZ" dirty="0"/>
              <a:t>, poloha příčná, polohy šikmé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13856"/>
            <a:ext cx="2435192" cy="27143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04" y="2492896"/>
            <a:ext cx="2435192" cy="271432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513856"/>
            <a:ext cx="2435192" cy="271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7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Postavení (</a:t>
            </a:r>
            <a:r>
              <a:rPr lang="cs-CZ" dirty="0" err="1"/>
              <a:t>positio</a:t>
            </a:r>
            <a:r>
              <a:rPr lang="cs-CZ" dirty="0" smtClean="0"/>
              <a:t>) - obyčejné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cs-CZ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ztah </a:t>
            </a: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hřbetu plodu k děložní </a:t>
            </a:r>
            <a:r>
              <a:rPr lang="cs-CZ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hraně</a:t>
            </a:r>
            <a:endParaRPr lang="cs-CZ" sz="28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58" y="2276872"/>
            <a:ext cx="3397718" cy="32244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82" y="2276872"/>
            <a:ext cx="3397718" cy="322446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958258" y="5501335"/>
            <a:ext cx="3397718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58258" y="5543726"/>
            <a:ext cx="339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Arial Narrow" panose="020B0606020202030204" pitchFamily="34" charset="0"/>
              </a:rPr>
              <a:t>I. Obyčejné – levé </a:t>
            </a:r>
            <a:r>
              <a:rPr lang="cs-CZ" sz="2400" dirty="0" smtClean="0">
                <a:latin typeface="Arial Narrow" panose="020B0606020202030204" pitchFamily="34" charset="0"/>
              </a:rPr>
              <a:t>přední</a:t>
            </a:r>
            <a:endParaRPr lang="cs-CZ" sz="1400" dirty="0">
              <a:latin typeface="Arial Narrow" panose="020B060602020203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774682" y="5501335"/>
            <a:ext cx="3397718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774682" y="5543726"/>
            <a:ext cx="339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II. Obyčejné – pravé zadní</a:t>
            </a:r>
          </a:p>
        </p:txBody>
      </p:sp>
    </p:spTree>
    <p:extLst>
      <p:ext uri="{BB962C8B-B14F-4D97-AF65-F5344CB8AC3E}">
        <p14:creationId xmlns:p14="http://schemas.microsoft.com/office/powerpoint/2010/main" val="239979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Postavení (</a:t>
            </a:r>
            <a:r>
              <a:rPr lang="cs-CZ" dirty="0" err="1"/>
              <a:t>positio</a:t>
            </a:r>
            <a:r>
              <a:rPr lang="cs-CZ" dirty="0" smtClean="0"/>
              <a:t>) – méně obyčejné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58" y="2276872"/>
            <a:ext cx="3397718" cy="322446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958258" y="5501335"/>
            <a:ext cx="3397718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58258" y="5451974"/>
            <a:ext cx="3397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Arial Narrow" panose="020B0606020202030204" pitchFamily="34" charset="0"/>
              </a:rPr>
              <a:t>I.  méně obyčejné – levé zadní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4774682" y="5501335"/>
            <a:ext cx="3397718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774682" y="5451974"/>
            <a:ext cx="3397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>
                <a:latin typeface="Arial Narrow" panose="020B0606020202030204" pitchFamily="34" charset="0"/>
              </a:rPr>
              <a:t>II. méně obyčejné – pravé přední</a:t>
            </a:r>
            <a:endParaRPr lang="cs-CZ" sz="2200" dirty="0">
              <a:latin typeface="Arial Narrow" panose="020B060602020203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82" y="2276871"/>
            <a:ext cx="3397718" cy="322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1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Postavení (</a:t>
            </a:r>
            <a:r>
              <a:rPr lang="cs-CZ" dirty="0" err="1"/>
              <a:t>positio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POLOHA PŘÍČNÁ</a:t>
            </a:r>
          </a:p>
          <a:p>
            <a:r>
              <a:rPr lang="cs-CZ" dirty="0" smtClean="0"/>
              <a:t>Levé: </a:t>
            </a:r>
          </a:p>
          <a:p>
            <a:pPr lvl="1"/>
            <a:r>
              <a:rPr lang="cs-CZ" dirty="0" err="1" smtClean="0"/>
              <a:t>Dorsoanteriorní</a:t>
            </a:r>
            <a:endParaRPr lang="cs-CZ" dirty="0" smtClean="0"/>
          </a:p>
          <a:p>
            <a:pPr lvl="1"/>
            <a:r>
              <a:rPr lang="cs-CZ" dirty="0" err="1" smtClean="0"/>
              <a:t>Dorsoposteriorní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Pravé:  </a:t>
            </a:r>
          </a:p>
          <a:p>
            <a:pPr lvl="1"/>
            <a:r>
              <a:rPr lang="cs-CZ" dirty="0" err="1" smtClean="0"/>
              <a:t>Dorsoanteriorní</a:t>
            </a:r>
            <a:endParaRPr lang="cs-CZ" dirty="0" smtClean="0"/>
          </a:p>
          <a:p>
            <a:pPr lvl="1"/>
            <a:r>
              <a:rPr lang="cs-CZ" dirty="0" err="1" smtClean="0"/>
              <a:t>Dorsoposteriorní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85064"/>
            <a:ext cx="2244828" cy="252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933056"/>
            <a:ext cx="2244828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Vztah malých částí plodu k sobě navzájem</a:t>
            </a:r>
          </a:p>
          <a:p>
            <a:r>
              <a:rPr lang="cs-CZ" dirty="0"/>
              <a:t>pravidelné</a:t>
            </a:r>
          </a:p>
          <a:p>
            <a:r>
              <a:rPr lang="cs-CZ" dirty="0" smtClean="0"/>
              <a:t>nepravidelné</a:t>
            </a:r>
            <a:endParaRPr lang="cs-CZ" dirty="0"/>
          </a:p>
          <a:p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" b="75"/>
          <a:stretch>
            <a:fillRect/>
          </a:stretch>
        </p:blipFill>
        <p:spPr/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Držení (habitus)</a:t>
            </a:r>
          </a:p>
        </p:txBody>
      </p:sp>
    </p:spTree>
    <p:extLst>
      <p:ext uri="{BB962C8B-B14F-4D97-AF65-F5344CB8AC3E}">
        <p14:creationId xmlns:p14="http://schemas.microsoft.com/office/powerpoint/2010/main" val="102487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Naléhání (</a:t>
            </a:r>
            <a:r>
              <a:rPr lang="cs-CZ" dirty="0" err="1"/>
              <a:t>presentatio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Vztah naléhající části plodu k pánevnímu vchodu</a:t>
            </a:r>
          </a:p>
          <a:p>
            <a:r>
              <a:rPr lang="cs-CZ" dirty="0" smtClean="0"/>
              <a:t>Centrické </a:t>
            </a:r>
            <a:r>
              <a:rPr lang="cs-CZ" dirty="0"/>
              <a:t>– </a:t>
            </a:r>
            <a:r>
              <a:rPr lang="cs-CZ" dirty="0" err="1"/>
              <a:t>acentrické</a:t>
            </a:r>
            <a:r>
              <a:rPr lang="cs-CZ" dirty="0"/>
              <a:t> (šikmé polohy)</a:t>
            </a:r>
          </a:p>
          <a:p>
            <a:r>
              <a:rPr lang="cs-CZ" dirty="0" err="1"/>
              <a:t>Synklitické</a:t>
            </a:r>
            <a:r>
              <a:rPr lang="cs-CZ" dirty="0"/>
              <a:t> – </a:t>
            </a:r>
            <a:r>
              <a:rPr lang="cs-CZ" dirty="0" err="1"/>
              <a:t>asynklitické</a:t>
            </a:r>
            <a:endParaRPr lang="cs-CZ" dirty="0"/>
          </a:p>
          <a:p>
            <a:r>
              <a:rPr lang="cs-CZ" dirty="0"/>
              <a:t>Indiferentní – </a:t>
            </a:r>
            <a:r>
              <a:rPr lang="cs-CZ" dirty="0" err="1"/>
              <a:t>diferentní</a:t>
            </a:r>
            <a:r>
              <a:rPr lang="cs-CZ" dirty="0"/>
              <a:t> (záhlavím, </a:t>
            </a:r>
            <a:r>
              <a:rPr lang="cs-CZ" dirty="0" err="1"/>
              <a:t>předhlavím</a:t>
            </a:r>
            <a:r>
              <a:rPr lang="cs-CZ" dirty="0"/>
              <a:t>, čelně, obličejem)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40" y="3933056"/>
            <a:ext cx="2435192" cy="27143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04" y="3789040"/>
            <a:ext cx="2435192" cy="271432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933056"/>
            <a:ext cx="2435192" cy="271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7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Rekapitulace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Anatomie porodních cest: tvrdé a měkké </a:t>
            </a:r>
          </a:p>
          <a:p>
            <a:r>
              <a:rPr lang="cs-CZ" dirty="0"/>
              <a:t>Anatomie pánve, pánevní roviny</a:t>
            </a:r>
          </a:p>
          <a:p>
            <a:r>
              <a:rPr lang="cs-CZ" dirty="0"/>
              <a:t>Vaječníky, vejcovody, děloha, čípek, pochva, zevní rodidla</a:t>
            </a:r>
          </a:p>
          <a:p>
            <a:r>
              <a:rPr lang="cs-CZ" dirty="0"/>
              <a:t>Anatomie dítěte: velikost, hlavička a její obvody</a:t>
            </a:r>
          </a:p>
          <a:p>
            <a:r>
              <a:rPr lang="cs-CZ" dirty="0"/>
              <a:t>Poloha, postavení, držení, naléhání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539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1242392"/>
            <a:ext cx="5715000" cy="571500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419872" y="270892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4631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Anatomie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7675" indent="-447675"/>
            <a:r>
              <a:rPr lang="cs-CZ" dirty="0"/>
              <a:t>Ovaria, tuby ovarii, uterus</a:t>
            </a:r>
          </a:p>
          <a:p>
            <a:pPr marL="447675" indent="-447675"/>
            <a:endParaRPr lang="cs-CZ" dirty="0" smtClean="0"/>
          </a:p>
          <a:p>
            <a:pPr marL="447675" indent="-447675"/>
            <a:r>
              <a:rPr lang="cs-CZ" dirty="0" smtClean="0"/>
              <a:t>Porodní </a:t>
            </a:r>
            <a:r>
              <a:rPr lang="cs-CZ" dirty="0"/>
              <a:t>cesty tvrdé</a:t>
            </a:r>
          </a:p>
          <a:p>
            <a:pPr marL="447675" indent="-447675"/>
            <a:endParaRPr lang="cs-CZ" dirty="0" smtClean="0"/>
          </a:p>
          <a:p>
            <a:pPr marL="447675" indent="-447675"/>
            <a:r>
              <a:rPr lang="cs-CZ" dirty="0" smtClean="0"/>
              <a:t>Porodní </a:t>
            </a:r>
            <a:r>
              <a:rPr lang="cs-CZ" dirty="0"/>
              <a:t>cesty měkké – pánevní dno (</a:t>
            </a:r>
            <a:r>
              <a:rPr lang="cs-CZ" dirty="0" err="1"/>
              <a:t>diaphragma</a:t>
            </a:r>
            <a:r>
              <a:rPr lang="cs-CZ" dirty="0"/>
              <a:t> pelvis), svaly hráze (</a:t>
            </a:r>
            <a:r>
              <a:rPr lang="cs-CZ" dirty="0" err="1"/>
              <a:t>diaphragma</a:t>
            </a:r>
            <a:r>
              <a:rPr lang="cs-CZ" dirty="0"/>
              <a:t> </a:t>
            </a:r>
            <a:r>
              <a:rPr lang="cs-CZ" dirty="0" err="1"/>
              <a:t>urogenitale</a:t>
            </a:r>
            <a:r>
              <a:rPr lang="cs-CZ" dirty="0"/>
              <a:t> + svaly připojené k pohlavním </a:t>
            </a:r>
            <a:r>
              <a:rPr lang="cs-CZ" dirty="0" smtClean="0"/>
              <a:t>orgánům)</a:t>
            </a:r>
          </a:p>
          <a:p>
            <a:pPr marL="809625" lvl="1" indent="-352425"/>
            <a:r>
              <a:rPr lang="cs-CZ" dirty="0" smtClean="0"/>
              <a:t>DDS</a:t>
            </a:r>
            <a:r>
              <a:rPr lang="cs-CZ" dirty="0"/>
              <a:t>, pochva, vulva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26840"/>
            <a:ext cx="762000" cy="762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78968"/>
            <a:ext cx="762000" cy="762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6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4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Uterus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Corpus</a:t>
            </a:r>
            <a:r>
              <a:rPr lang="cs-CZ" dirty="0"/>
              <a:t>, fundus, </a:t>
            </a:r>
            <a:r>
              <a:rPr lang="cs-CZ" dirty="0" err="1"/>
              <a:t>margines</a:t>
            </a:r>
            <a:r>
              <a:rPr lang="cs-CZ" dirty="0"/>
              <a:t>, </a:t>
            </a:r>
            <a:r>
              <a:rPr lang="cs-CZ" dirty="0" err="1"/>
              <a:t>isthmus</a:t>
            </a:r>
            <a:r>
              <a:rPr lang="cs-CZ" dirty="0"/>
              <a:t>, cervix</a:t>
            </a:r>
          </a:p>
          <a:p>
            <a:r>
              <a:rPr lang="cs-CZ" dirty="0"/>
              <a:t>Endometrium, </a:t>
            </a:r>
            <a:r>
              <a:rPr lang="cs-CZ" dirty="0" err="1"/>
              <a:t>myometrium</a:t>
            </a:r>
            <a:r>
              <a:rPr lang="cs-CZ" dirty="0"/>
              <a:t>, </a:t>
            </a:r>
            <a:r>
              <a:rPr lang="cs-CZ" dirty="0" err="1"/>
              <a:t>perimetrium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68766"/>
            <a:ext cx="4907252" cy="27935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200" y="2607893"/>
            <a:ext cx="3825288" cy="290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6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Uterus - pozice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Svaly a vazy</a:t>
            </a:r>
          </a:p>
          <a:p>
            <a:r>
              <a:rPr lang="cs-CZ" dirty="0"/>
              <a:t>Anteflexe, </a:t>
            </a:r>
            <a:r>
              <a:rPr lang="cs-CZ" dirty="0" err="1"/>
              <a:t>anteverze</a:t>
            </a:r>
            <a:r>
              <a:rPr lang="cs-CZ" dirty="0"/>
              <a:t>, </a:t>
            </a:r>
            <a:r>
              <a:rPr lang="cs-CZ" dirty="0" err="1"/>
              <a:t>lateropozice</a:t>
            </a:r>
            <a:r>
              <a:rPr lang="cs-CZ" dirty="0"/>
              <a:t>, </a:t>
            </a:r>
            <a:r>
              <a:rPr lang="cs-CZ" dirty="0" err="1"/>
              <a:t>dextrotorze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80928"/>
            <a:ext cx="3754760" cy="356354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80928"/>
            <a:ext cx="3754761" cy="356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6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Uterus - topografie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44" y="1268413"/>
            <a:ext cx="5040312" cy="5040312"/>
          </a:xfrm>
        </p:spPr>
      </p:pic>
    </p:spTree>
    <p:extLst>
      <p:ext uri="{BB962C8B-B14F-4D97-AF65-F5344CB8AC3E}">
        <p14:creationId xmlns:p14="http://schemas.microsoft.com/office/powerpoint/2010/main" val="357059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Tvrdé porodní cesty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50169"/>
            <a:ext cx="4876800" cy="4876800"/>
          </a:xfrm>
        </p:spPr>
      </p:pic>
    </p:spTree>
    <p:extLst>
      <p:ext uri="{BB962C8B-B14F-4D97-AF65-F5344CB8AC3E}">
        <p14:creationId xmlns:p14="http://schemas.microsoft.com/office/powerpoint/2010/main" val="29523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Tvrdé porodní cesty </a:t>
            </a:r>
            <a:r>
              <a:rPr lang="cs-CZ" dirty="0" smtClean="0"/>
              <a:t> - pánevní </a:t>
            </a:r>
            <a:r>
              <a:rPr lang="cs-CZ" dirty="0"/>
              <a:t>roviny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611" y="1268413"/>
            <a:ext cx="5284777" cy="5040312"/>
          </a:xfrm>
        </p:spPr>
      </p:pic>
    </p:spTree>
    <p:extLst>
      <p:ext uri="{BB962C8B-B14F-4D97-AF65-F5344CB8AC3E}">
        <p14:creationId xmlns:p14="http://schemas.microsoft.com/office/powerpoint/2010/main" val="182604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Vchod, </a:t>
            </a:r>
            <a:r>
              <a:rPr lang="cs-CZ" dirty="0" err="1"/>
              <a:t>aditus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68" y="1341368"/>
            <a:ext cx="8069664" cy="5400000"/>
          </a:xfrm>
        </p:spPr>
      </p:pic>
    </p:spTree>
    <p:extLst>
      <p:ext uri="{BB962C8B-B14F-4D97-AF65-F5344CB8AC3E}">
        <p14:creationId xmlns:p14="http://schemas.microsoft.com/office/powerpoint/2010/main" val="19382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6350">
          <a:solidFill>
            <a:schemeClr val="bg1">
              <a:lumMod val="75000"/>
            </a:schemeClr>
          </a:solidFill>
        </a:ln>
      </a:spPr>
      <a:bodyPr rtlCol="0" anchor="ctr"/>
      <a:lstStyle>
        <a:defPPr algn="ctr">
          <a:defRPr dirty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469</Words>
  <Application>Microsoft Office PowerPoint</Application>
  <PresentationFormat>Předvádění na obrazovce (4:3)</PresentationFormat>
  <Paragraphs>129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systému Office</vt:lpstr>
      <vt:lpstr>Anatomie porodních cest Anatomie dítěte</vt:lpstr>
      <vt:lpstr>Anatomie porodních cest</vt:lpstr>
      <vt:lpstr>Anatomie</vt:lpstr>
      <vt:lpstr>Uterus</vt:lpstr>
      <vt:lpstr>Uterus - pozice</vt:lpstr>
      <vt:lpstr>Uterus - topografie</vt:lpstr>
      <vt:lpstr>Tvrdé porodní cesty</vt:lpstr>
      <vt:lpstr>Tvrdé porodní cesty  - pánevní roviny</vt:lpstr>
      <vt:lpstr>Vchod, aditus</vt:lpstr>
      <vt:lpstr>Šíře, amplitudo</vt:lpstr>
      <vt:lpstr>Úžina, angustia</vt:lpstr>
      <vt:lpstr>Východ, exitus</vt:lpstr>
      <vt:lpstr>Měkké porodní cesty</vt:lpstr>
      <vt:lpstr>Anatomie dítěte</vt:lpstr>
      <vt:lpstr>Anatomie dítěte</vt:lpstr>
      <vt:lpstr>Anatomie dítěte</vt:lpstr>
      <vt:lpstr>Anatomie dítěte</vt:lpstr>
      <vt:lpstr>Anatomie dítěte</vt:lpstr>
      <vt:lpstr>Poloha (situs)</vt:lpstr>
      <vt:lpstr>Poloha (situs)</vt:lpstr>
      <vt:lpstr>Postavení (positio) - obyčejné</vt:lpstr>
      <vt:lpstr>Postavení (positio) – méně obyčejné</vt:lpstr>
      <vt:lpstr>Postavení (positio)</vt:lpstr>
      <vt:lpstr>Držení (habitus)</vt:lpstr>
      <vt:lpstr>Naléhání (presentatio)</vt:lpstr>
      <vt:lpstr>Rekapitulace</vt:lpstr>
      <vt:lpstr>Prezentace aplikace PowerPoint</vt:lpstr>
    </vt:vector>
  </TitlesOfParts>
  <Company>Pražská energetika,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Kučera Lukáš</dc:creator>
  <cp:lastModifiedBy>kučeři</cp:lastModifiedBy>
  <cp:revision>70</cp:revision>
  <dcterms:created xsi:type="dcterms:W3CDTF">2015-02-10T12:34:11Z</dcterms:created>
  <dcterms:modified xsi:type="dcterms:W3CDTF">2015-02-23T18:59:40Z</dcterms:modified>
</cp:coreProperties>
</file>