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7" r:id="rId6"/>
    <p:sldId id="287" r:id="rId7"/>
    <p:sldId id="269" r:id="rId8"/>
    <p:sldId id="280" r:id="rId9"/>
    <p:sldId id="270" r:id="rId10"/>
    <p:sldId id="288" r:id="rId11"/>
    <p:sldId id="272" r:id="rId12"/>
    <p:sldId id="276" r:id="rId13"/>
    <p:sldId id="274" r:id="rId14"/>
    <p:sldId id="273" r:id="rId15"/>
    <p:sldId id="275" r:id="rId16"/>
    <p:sldId id="277" r:id="rId17"/>
    <p:sldId id="278" r:id="rId18"/>
    <p:sldId id="279" r:id="rId19"/>
    <p:sldId id="281" r:id="rId20"/>
    <p:sldId id="282" r:id="rId21"/>
    <p:sldId id="283" r:id="rId22"/>
    <p:sldId id="284" r:id="rId23"/>
    <p:sldId id="285" r:id="rId24"/>
    <p:sldId id="286" r:id="rId25"/>
    <p:sldId id="289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B5BC"/>
    <a:srgbClr val="43D6DD"/>
    <a:srgbClr val="79E2E7"/>
    <a:srgbClr val="D2F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5" autoAdjust="0"/>
    <p:restoredTop sz="94733" autoAdjust="0"/>
  </p:normalViewPr>
  <p:slideViewPr>
    <p:cSldViewPr>
      <p:cViewPr varScale="1">
        <p:scale>
          <a:sx n="104" d="100"/>
          <a:sy n="104" d="100"/>
        </p:scale>
        <p:origin x="77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1484819"/>
            <a:ext cx="9144000" cy="2664296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1332182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16967"/>
            <a:ext cx="6400800" cy="972073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0" y="1484784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0" y="4149080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ástupný symbol pro obrázek 15"/>
          <p:cNvSpPr>
            <a:spLocks noGrp="1"/>
          </p:cNvSpPr>
          <p:nvPr>
            <p:ph type="pic" sz="quarter" idx="13" hasCustomPrompt="1"/>
          </p:nvPr>
        </p:nvSpPr>
        <p:spPr>
          <a:xfrm>
            <a:off x="6732480" y="4365344"/>
            <a:ext cx="2160000" cy="2160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Logo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789363"/>
            <a:ext cx="3960440" cy="360362"/>
          </a:xfrm>
        </p:spPr>
        <p:txBody>
          <a:bodyPr>
            <a:noAutofit/>
          </a:bodyPr>
          <a:lstStyle>
            <a:lvl1pPr marL="0" indent="0" algn="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Autor: MUDr. Magdalena Kučerová</a:t>
            </a:r>
          </a:p>
        </p:txBody>
      </p:sp>
      <p:sp>
        <p:nvSpPr>
          <p:cNvPr id="19" name="Zástupný symbol pro text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3788753"/>
            <a:ext cx="3888432" cy="360362"/>
          </a:xfrm>
        </p:spPr>
        <p:txBody>
          <a:bodyPr>
            <a:no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64176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25.03.2024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522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25.03.2024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235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F8F7-B75F-44D1-B6F5-FA1C326D0651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FC25-FC4B-4964-A11F-030685573D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190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25.03.2024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 userDrawn="1"/>
        </p:nvSpPr>
        <p:spPr>
          <a:xfrm>
            <a:off x="0" y="0"/>
            <a:ext cx="9144000" cy="1332148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26" name="Přímá spojnice 25"/>
          <p:cNvCxnSpPr/>
          <p:nvPr userDrawn="1"/>
        </p:nvCxnSpPr>
        <p:spPr>
          <a:xfrm>
            <a:off x="0" y="1332148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Nadpis 1"/>
          <p:cNvSpPr>
            <a:spLocks noGrp="1"/>
          </p:cNvSpPr>
          <p:nvPr>
            <p:ph type="ctrTitle"/>
          </p:nvPr>
        </p:nvSpPr>
        <p:spPr>
          <a:xfrm>
            <a:off x="685800" y="8586"/>
            <a:ext cx="7772400" cy="756118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28" name="Podnadpis 2"/>
          <p:cNvSpPr>
            <a:spLocks noGrp="1"/>
          </p:cNvSpPr>
          <p:nvPr>
            <p:ph type="subTitle" idx="1"/>
          </p:nvPr>
        </p:nvSpPr>
        <p:spPr>
          <a:xfrm>
            <a:off x="971600" y="764704"/>
            <a:ext cx="7488832" cy="567444"/>
          </a:xfrm>
        </p:spPr>
        <p:txBody>
          <a:bodyPr>
            <a:normAutofit/>
          </a:bodyPr>
          <a:lstStyle>
            <a:lvl1pPr marL="0" indent="0" algn="l">
              <a:buNone/>
              <a:defRPr sz="26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29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000" y="1988840"/>
            <a:ext cx="9000000" cy="900000"/>
          </a:xfrm>
        </p:spPr>
        <p:txBody>
          <a:bodyPr/>
          <a:lstStyle>
            <a:lvl1pPr algn="l"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861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ivka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25.03.2024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Obdélník 12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000" y="908720"/>
            <a:ext cx="9000000" cy="900000"/>
          </a:xfrm>
        </p:spPr>
        <p:txBody>
          <a:bodyPr/>
          <a:lstStyle>
            <a:lvl1pPr algn="l">
              <a:defRPr/>
            </a:lvl1pPr>
          </a:lstStyle>
          <a:p>
            <a:endParaRPr lang="cs-CZ" dirty="0"/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96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25.03.2024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Obdélník 12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57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25.03.2024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04991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25.03.2024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4039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+obrazek_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25.03.2024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rázek 17"/>
          <p:cNvSpPr>
            <a:spLocks noGrp="1"/>
          </p:cNvSpPr>
          <p:nvPr>
            <p:ph type="pic" sz="quarter" idx="13"/>
          </p:nvPr>
        </p:nvSpPr>
        <p:spPr>
          <a:xfrm>
            <a:off x="4643438" y="1268412"/>
            <a:ext cx="4043362" cy="4824883"/>
          </a:xfrm>
        </p:spPr>
        <p:txBody>
          <a:bodyPr/>
          <a:lstStyle/>
          <a:p>
            <a:endParaRPr lang="cs-CZ"/>
          </a:p>
        </p:txBody>
      </p:sp>
      <p:sp>
        <p:nvSpPr>
          <p:cNvPr id="21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18379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+obrázev_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4008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25.03.2024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rázek 17"/>
          <p:cNvSpPr>
            <a:spLocks noGrp="1"/>
          </p:cNvSpPr>
          <p:nvPr>
            <p:ph type="pic" sz="quarter" idx="13"/>
          </p:nvPr>
        </p:nvSpPr>
        <p:spPr>
          <a:xfrm>
            <a:off x="456630" y="1268412"/>
            <a:ext cx="4043362" cy="4824883"/>
          </a:xfrm>
        </p:spPr>
        <p:txBody>
          <a:bodyPr/>
          <a:lstStyle/>
          <a:p>
            <a:endParaRPr lang="cs-CZ"/>
          </a:p>
        </p:txBody>
      </p:sp>
      <p:sp>
        <p:nvSpPr>
          <p:cNvPr id="19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19653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pPr/>
              <a:t>25.03.2024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62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6273F-5DD5-4897-9A34-3ED133266920}" type="datetimeFigureOut">
              <a:rPr lang="cs-CZ" smtClean="0"/>
              <a:pPr/>
              <a:t>25.03.2024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762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F5659-ED45-4E89-801C-DE3F016F19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52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61" r:id="rId4"/>
    <p:sldLayoutId id="2147483652" r:id="rId5"/>
    <p:sldLayoutId id="2147483653" r:id="rId6"/>
    <p:sldLayoutId id="2147483663" r:id="rId7"/>
    <p:sldLayoutId id="2147483664" r:id="rId8"/>
    <p:sldLayoutId id="2147483655" r:id="rId9"/>
    <p:sldLayoutId id="2147483656" r:id="rId10"/>
    <p:sldLayoutId id="2147483657" r:id="rId11"/>
    <p:sldLayoutId id="21474836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Fyziologický porod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Mechanismus porodu</a:t>
            </a:r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" b="37"/>
          <a:stretch>
            <a:fillRect/>
          </a:stretch>
        </p:blipFill>
        <p:spPr/>
      </p:pic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MUDr. Magdalena Kučerová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3.3.2015</a:t>
            </a:r>
          </a:p>
        </p:txBody>
      </p:sp>
    </p:spTree>
    <p:extLst>
      <p:ext uri="{BB962C8B-B14F-4D97-AF65-F5344CB8AC3E}">
        <p14:creationId xmlns:p14="http://schemas.microsoft.com/office/powerpoint/2010/main" val="3125075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Doba porodní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Začíná zajitím branky, končí porodem plodu</a:t>
            </a:r>
            <a:endParaRPr lang="cs-CZ" dirty="0"/>
          </a:p>
          <a:p>
            <a:r>
              <a:rPr lang="cs-CZ" dirty="0"/>
              <a:t>Zapojení břišního lisu, koordinace s kontrakcemi</a:t>
            </a:r>
          </a:p>
          <a:p>
            <a:endParaRPr lang="cs-CZ" dirty="0"/>
          </a:p>
          <a:p>
            <a:r>
              <a:rPr lang="cs-CZ" dirty="0"/>
              <a:t>1 hod, maximálně 2 hod při EPA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5107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Doba porodní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Porodní mechanismus:</a:t>
            </a:r>
          </a:p>
          <a:p>
            <a:pPr lvl="1"/>
            <a:r>
              <a:rPr lang="cs-CZ" dirty="0"/>
              <a:t>Iniciální flexe – vedoucím bodem záhlaví – MF</a:t>
            </a:r>
          </a:p>
          <a:p>
            <a:pPr lvl="1"/>
            <a:r>
              <a:rPr lang="cs-CZ" dirty="0"/>
              <a:t>Progrese hlavičky do šíře</a:t>
            </a:r>
          </a:p>
          <a:p>
            <a:pPr lvl="1"/>
            <a:r>
              <a:rPr lang="cs-CZ" dirty="0"/>
              <a:t>Vnitřní rotace</a:t>
            </a:r>
          </a:p>
          <a:p>
            <a:pPr lvl="1"/>
            <a:r>
              <a:rPr lang="cs-CZ" dirty="0" err="1"/>
              <a:t>Deflexe</a:t>
            </a:r>
            <a:endParaRPr lang="cs-CZ" dirty="0"/>
          </a:p>
          <a:p>
            <a:pPr lvl="1"/>
            <a:r>
              <a:rPr lang="cs-CZ" dirty="0"/>
              <a:t>Zevní rotace</a:t>
            </a:r>
          </a:p>
          <a:p>
            <a:endParaRPr lang="cs-CZ" dirty="0"/>
          </a:p>
          <a:p>
            <a:r>
              <a:rPr lang="cs-CZ" dirty="0" err="1"/>
              <a:t>Hypomochlion</a:t>
            </a:r>
            <a:r>
              <a:rPr lang="cs-CZ" dirty="0"/>
              <a:t> – bod, kterým se plod opírá o symfýzu (záhlaví, </a:t>
            </a:r>
            <a:r>
              <a:rPr lang="cs-CZ" dirty="0" err="1"/>
              <a:t>předhlaví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Doba porodní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6" y="1268413"/>
            <a:ext cx="8227008" cy="5040312"/>
          </a:xfrm>
        </p:spPr>
      </p:pic>
      <p:sp>
        <p:nvSpPr>
          <p:cNvPr id="9" name="TextovéPole 8"/>
          <p:cNvSpPr txBox="1"/>
          <p:nvPr/>
        </p:nvSpPr>
        <p:spPr>
          <a:xfrm>
            <a:off x="612721" y="1475492"/>
            <a:ext cx="430887" cy="17374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Boční projekce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12721" y="2996952"/>
            <a:ext cx="430887" cy="17374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Spodní projekce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12721" y="4437112"/>
            <a:ext cx="430887" cy="17374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Přední projekce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971600" y="141277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Arial Narrow" panose="020B0606020202030204" pitchFamily="34" charset="0"/>
              </a:rPr>
              <a:t>Iniciální flexe a vstup hlavičky do pánve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2267744" y="141277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Arial Narrow" panose="020B0606020202030204" pitchFamily="34" charset="0"/>
              </a:rPr>
              <a:t>Progrese do pánevní šíře a úžiny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707904" y="1412775"/>
            <a:ext cx="122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Arial Narrow" panose="020B0606020202030204" pitchFamily="34" charset="0"/>
              </a:rPr>
              <a:t>Normální vnitřní rotace, Počátek </a:t>
            </a:r>
          </a:p>
          <a:p>
            <a:r>
              <a:rPr lang="cs-CZ" sz="1000" dirty="0">
                <a:latin typeface="Arial Narrow" panose="020B0606020202030204" pitchFamily="34" charset="0"/>
              </a:rPr>
              <a:t>vnitřní rotace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716016" y="1412776"/>
            <a:ext cx="122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Arial Narrow" panose="020B0606020202030204" pitchFamily="34" charset="0"/>
              </a:rPr>
              <a:t>Hlavička ve východu po ukončení vnitřní rotace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868144" y="141277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Arial Narrow" panose="020B0606020202030204" pitchFamily="34" charset="0"/>
              </a:rPr>
              <a:t>Rotace kolem dolního okraje spony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7236296" y="1412774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latin typeface="Arial Narrow" panose="020B0606020202030204" pitchFamily="34" charset="0"/>
              </a:rPr>
              <a:t>Zevní rotace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Doba porodní - vedení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/>
              <a:t>Tlačit, když je branka zašlá, hlava plodu </a:t>
            </a:r>
            <a:r>
              <a:rPr lang="cs-CZ" b="1" dirty="0" err="1"/>
              <a:t>dorotovaná</a:t>
            </a:r>
            <a:r>
              <a:rPr lang="cs-CZ" b="1" dirty="0"/>
              <a:t>, </a:t>
            </a:r>
            <a:r>
              <a:rPr lang="cs-CZ" b="1" dirty="0" err="1"/>
              <a:t>vstouplá</a:t>
            </a:r>
            <a:endParaRPr lang="cs-CZ" b="1" dirty="0"/>
          </a:p>
          <a:p>
            <a:r>
              <a:rPr lang="cs-CZ" dirty="0"/>
              <a:t>„klubíčko“, přitažení nohou</a:t>
            </a:r>
          </a:p>
          <a:p>
            <a:r>
              <a:rPr lang="cs-CZ" dirty="0"/>
              <a:t>Chránění hráze</a:t>
            </a:r>
          </a:p>
          <a:p>
            <a:r>
              <a:rPr lang="cs-CZ" dirty="0"/>
              <a:t>Episiotomie</a:t>
            </a:r>
          </a:p>
          <a:p>
            <a:r>
              <a:rPr lang="cs-CZ" dirty="0"/>
              <a:t>Oxytocin</a:t>
            </a:r>
          </a:p>
          <a:p>
            <a:r>
              <a:rPr lang="cs-CZ" dirty="0"/>
              <a:t>Vycévkování</a:t>
            </a:r>
          </a:p>
          <a:p>
            <a:r>
              <a:rPr lang="cs-CZ" dirty="0"/>
              <a:t>Přidržení fundu děložního</a:t>
            </a:r>
          </a:p>
          <a:p>
            <a:r>
              <a:rPr lang="cs-CZ" dirty="0" err="1"/>
              <a:t>Vakuumextrakce</a:t>
            </a:r>
            <a:r>
              <a:rPr lang="cs-CZ" dirty="0"/>
              <a:t>, </a:t>
            </a:r>
            <a:r>
              <a:rPr lang="cs-CZ" dirty="0" err="1"/>
              <a:t>Forceps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Doba porodní</a:t>
            </a:r>
          </a:p>
        </p:txBody>
      </p:sp>
      <p:pic>
        <p:nvPicPr>
          <p:cNvPr id="17" name="Zástupný symbol pro obsah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6" y="1268413"/>
            <a:ext cx="8227008" cy="5040312"/>
          </a:xfrm>
        </p:spPr>
      </p:pic>
      <p:sp>
        <p:nvSpPr>
          <p:cNvPr id="18" name="TextovéPole 17"/>
          <p:cNvSpPr txBox="1"/>
          <p:nvPr/>
        </p:nvSpPr>
        <p:spPr>
          <a:xfrm>
            <a:off x="1403648" y="3789040"/>
            <a:ext cx="15121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6020202030204" pitchFamily="34" charset="0"/>
              </a:rPr>
              <a:t>Ochrana hráze a zpomalení výstupu hlavičky při jejím prořezávání (Kotáskův manévr)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3707904" y="3789040"/>
            <a:ext cx="17281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6020202030204" pitchFamily="34" charset="0"/>
              </a:rPr>
              <a:t>Porod ramének podle Kotáska:</a:t>
            </a:r>
          </a:p>
          <a:p>
            <a:r>
              <a:rPr lang="cs-CZ" sz="1400" dirty="0">
                <a:latin typeface="Arial Narrow" panose="020B0606020202030204" pitchFamily="34" charset="0"/>
              </a:rPr>
              <a:t>Sklon hlavičky levou rukou a porod předního raménka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6012160" y="3789039"/>
            <a:ext cx="17281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6020202030204" pitchFamily="34" charset="0"/>
              </a:rPr>
              <a:t>Porod ramének podle Kotáska:</a:t>
            </a:r>
          </a:p>
          <a:p>
            <a:r>
              <a:rPr lang="cs-CZ" sz="1400" dirty="0">
                <a:latin typeface="Arial Narrow" panose="020B0606020202030204" pitchFamily="34" charset="0"/>
              </a:rPr>
              <a:t>Elevace hlavičky podhmatem a porod zadního raménka, pravá ruka stále chrání hráz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Doba porodní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Porod hlavičky</a:t>
            </a:r>
          </a:p>
          <a:p>
            <a:r>
              <a:rPr lang="cs-CZ" dirty="0"/>
              <a:t>Porod předního raménka po úpon m.</a:t>
            </a:r>
            <a:r>
              <a:rPr lang="cs-CZ" dirty="0" err="1"/>
              <a:t>deltoideus</a:t>
            </a:r>
            <a:endParaRPr lang="cs-CZ" dirty="0"/>
          </a:p>
          <a:p>
            <a:r>
              <a:rPr lang="cs-CZ" dirty="0"/>
              <a:t>Porod zadního raménka</a:t>
            </a:r>
          </a:p>
          <a:p>
            <a:r>
              <a:rPr lang="cs-CZ" dirty="0"/>
              <a:t>Hladké vybavení celého plodu</a:t>
            </a:r>
          </a:p>
          <a:p>
            <a:r>
              <a:rPr lang="cs-CZ" dirty="0"/>
              <a:t>Podvaz pupečníku, přestřižení, odběr krve na </a:t>
            </a:r>
            <a:r>
              <a:rPr lang="cs-CZ" dirty="0" err="1"/>
              <a:t>Astroupa</a:t>
            </a:r>
            <a:r>
              <a:rPr lang="cs-CZ" dirty="0"/>
              <a:t>, BWR, </a:t>
            </a:r>
            <a:r>
              <a:rPr lang="cs-CZ" dirty="0" err="1"/>
              <a:t>ev</a:t>
            </a:r>
            <a:r>
              <a:rPr lang="cs-CZ" dirty="0"/>
              <a:t>. </a:t>
            </a:r>
            <a:r>
              <a:rPr lang="cs-CZ" dirty="0" err="1"/>
              <a:t>RhD</a:t>
            </a:r>
            <a:r>
              <a:rPr lang="cs-CZ" dirty="0"/>
              <a:t> faktor</a:t>
            </a:r>
          </a:p>
          <a:p>
            <a:r>
              <a:rPr lang="cs-CZ" dirty="0"/>
              <a:t>Tamponáda poranění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Doba porodní</a:t>
            </a:r>
          </a:p>
        </p:txBody>
      </p:sp>
      <p:pic>
        <p:nvPicPr>
          <p:cNvPr id="6" name="Vaginal Childbirth (Birth)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2850" y="1268413"/>
            <a:ext cx="6719888" cy="50403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III. Doba porodní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III. Doba porodní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Od porodu plodu do porodu placenty</a:t>
            </a:r>
          </a:p>
          <a:p>
            <a:endParaRPr lang="cs-CZ" dirty="0"/>
          </a:p>
          <a:p>
            <a:r>
              <a:rPr lang="cs-CZ" dirty="0"/>
              <a:t>Odlučovací fáze</a:t>
            </a:r>
          </a:p>
          <a:p>
            <a:endParaRPr lang="cs-CZ" dirty="0"/>
          </a:p>
          <a:p>
            <a:r>
              <a:rPr lang="cs-CZ" dirty="0"/>
              <a:t>Vypuzovací fáze</a:t>
            </a:r>
          </a:p>
          <a:p>
            <a:endParaRPr lang="cs-CZ" dirty="0"/>
          </a:p>
          <a:p>
            <a:r>
              <a:rPr lang="cs-CZ" dirty="0"/>
              <a:t>Hemostatická fáze – </a:t>
            </a:r>
            <a:r>
              <a:rPr lang="cs-CZ" dirty="0" err="1"/>
              <a:t>retrakce</a:t>
            </a:r>
            <a:r>
              <a:rPr lang="cs-CZ" dirty="0"/>
              <a:t> dělohy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III. Doba porodní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6" y="1268413"/>
            <a:ext cx="8227008" cy="5040312"/>
          </a:xfrm>
        </p:spPr>
      </p:pic>
      <p:sp>
        <p:nvSpPr>
          <p:cNvPr id="5" name="Obdélník 4"/>
          <p:cNvSpPr/>
          <p:nvPr/>
        </p:nvSpPr>
        <p:spPr>
          <a:xfrm>
            <a:off x="1187624" y="4869160"/>
            <a:ext cx="7056784" cy="122413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259632" y="4869160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 Narrow" panose="020B0606020202030204" pitchFamily="34" charset="0"/>
              </a:rPr>
              <a:t>Mechanismus odlučování placenty:</a:t>
            </a:r>
          </a:p>
          <a:p>
            <a:pPr marL="342900" indent="-342900">
              <a:buAutoNum type="alphaLcParenR"/>
            </a:pPr>
            <a:r>
              <a:rPr lang="cs-CZ" dirty="0">
                <a:latin typeface="Arial Narrow" panose="020B0606020202030204" pitchFamily="34" charset="0"/>
              </a:rPr>
              <a:t>Podle </a:t>
            </a:r>
            <a:r>
              <a:rPr lang="cs-CZ" dirty="0" err="1">
                <a:latin typeface="Arial Narrow" panose="020B0606020202030204" pitchFamily="34" charset="0"/>
              </a:rPr>
              <a:t>Baudelocquea</a:t>
            </a:r>
            <a:r>
              <a:rPr lang="cs-CZ" dirty="0">
                <a:latin typeface="Arial Narrow" panose="020B0606020202030204" pitchFamily="34" charset="0"/>
              </a:rPr>
              <a:t> – </a:t>
            </a:r>
            <a:r>
              <a:rPr lang="cs-CZ" dirty="0" err="1">
                <a:latin typeface="Arial Narrow" panose="020B0606020202030204" pitchFamily="34" charset="0"/>
              </a:rPr>
              <a:t>Schultzeho</a:t>
            </a:r>
            <a:endParaRPr lang="cs-CZ" dirty="0">
              <a:latin typeface="Arial Narrow" panose="020B0606020202030204" pitchFamily="34" charset="0"/>
            </a:endParaRPr>
          </a:p>
          <a:p>
            <a:pPr marL="342900" indent="-342900">
              <a:buAutoNum type="alphaLcParenR"/>
            </a:pPr>
            <a:r>
              <a:rPr lang="cs-CZ" dirty="0">
                <a:latin typeface="Arial Narrow" panose="020B0606020202030204" pitchFamily="34" charset="0"/>
              </a:rPr>
              <a:t>Podle </a:t>
            </a:r>
            <a:r>
              <a:rPr lang="cs-CZ" dirty="0" err="1">
                <a:latin typeface="Arial Narrow" panose="020B0606020202030204" pitchFamily="34" charset="0"/>
              </a:rPr>
              <a:t>Duncana</a:t>
            </a:r>
            <a:endParaRPr lang="cs-CZ" dirty="0">
              <a:latin typeface="Arial Narrow" panose="020B0606020202030204" pitchFamily="34" charset="0"/>
            </a:endParaRPr>
          </a:p>
          <a:p>
            <a:pPr marL="342900" indent="-342900">
              <a:buAutoNum type="alphaLcParenR"/>
            </a:pPr>
            <a:r>
              <a:rPr lang="cs-CZ" dirty="0">
                <a:latin typeface="Arial Narrow" panose="020B0606020202030204" pitchFamily="34" charset="0"/>
              </a:rPr>
              <a:t>Podle </a:t>
            </a:r>
            <a:r>
              <a:rPr lang="cs-CZ" dirty="0" err="1">
                <a:latin typeface="Arial Narrow" panose="020B0606020202030204" pitchFamily="34" charset="0"/>
              </a:rPr>
              <a:t>Gessnera</a:t>
            </a:r>
            <a:endParaRPr lang="cs-CZ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Doby porodní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Období přípravné</a:t>
            </a:r>
          </a:p>
          <a:p>
            <a:r>
              <a:rPr lang="cs-CZ" dirty="0"/>
              <a:t>I.doba porodní</a:t>
            </a:r>
          </a:p>
          <a:p>
            <a:r>
              <a:rPr lang="cs-CZ" dirty="0" err="1"/>
              <a:t>II.doba</a:t>
            </a:r>
            <a:r>
              <a:rPr lang="cs-CZ" dirty="0"/>
              <a:t> porodní</a:t>
            </a:r>
          </a:p>
          <a:p>
            <a:r>
              <a:rPr lang="cs-CZ" dirty="0" err="1"/>
              <a:t>III.doba</a:t>
            </a:r>
            <a:r>
              <a:rPr lang="cs-CZ" dirty="0"/>
              <a:t> porodní</a:t>
            </a:r>
          </a:p>
          <a:p>
            <a:r>
              <a:rPr lang="cs-CZ" dirty="0" err="1"/>
              <a:t>IV.doba</a:t>
            </a:r>
            <a:r>
              <a:rPr lang="cs-CZ" dirty="0"/>
              <a:t> porodní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III. Doba porodní - vedení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Uterotonika</a:t>
            </a:r>
            <a:r>
              <a:rPr lang="cs-CZ" dirty="0"/>
              <a:t> po porodu plodu (</a:t>
            </a:r>
            <a:r>
              <a:rPr lang="cs-CZ" dirty="0" err="1"/>
              <a:t>Metylergometrin</a:t>
            </a:r>
            <a:r>
              <a:rPr lang="cs-CZ" dirty="0"/>
              <a:t>)</a:t>
            </a:r>
          </a:p>
          <a:p>
            <a:r>
              <a:rPr lang="cs-CZ" dirty="0"/>
              <a:t>Masáž dělohy</a:t>
            </a:r>
          </a:p>
          <a:p>
            <a:r>
              <a:rPr lang="cs-CZ" dirty="0"/>
              <a:t>Přiložení k prsu</a:t>
            </a:r>
          </a:p>
          <a:p>
            <a:r>
              <a:rPr lang="cs-CZ" dirty="0"/>
              <a:t>Vycévkování</a:t>
            </a:r>
          </a:p>
          <a:p>
            <a:r>
              <a:rPr lang="cs-CZ" dirty="0"/>
              <a:t>Manuální lýza placenty (placenta </a:t>
            </a:r>
            <a:r>
              <a:rPr lang="cs-CZ" dirty="0" err="1"/>
              <a:t>adhaerens</a:t>
            </a:r>
            <a:r>
              <a:rPr lang="cs-CZ" dirty="0"/>
              <a:t>, velké krvácení)</a:t>
            </a:r>
          </a:p>
          <a:p>
            <a:r>
              <a:rPr lang="cs-CZ" b="1" dirty="0"/>
              <a:t>CAVE! Hypotonie dělohy – velká krevní ztráta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IV. Doba porodní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IV. Doba porodní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 hodiny po porodu – nejvyšší riziko krvácení</a:t>
            </a:r>
          </a:p>
          <a:p>
            <a:r>
              <a:rPr lang="cs-CZ" dirty="0"/>
              <a:t>Dezinfekce rodidel</a:t>
            </a:r>
          </a:p>
          <a:p>
            <a:r>
              <a:rPr lang="cs-CZ" dirty="0"/>
              <a:t>Revize porodních poranění</a:t>
            </a:r>
          </a:p>
          <a:p>
            <a:r>
              <a:rPr lang="cs-CZ" dirty="0"/>
              <a:t>Ošetření po lokální infiltraci anestetikem</a:t>
            </a:r>
          </a:p>
          <a:p>
            <a:r>
              <a:rPr lang="cs-CZ" dirty="0"/>
              <a:t>Kontrola per </a:t>
            </a:r>
            <a:r>
              <a:rPr lang="cs-CZ" dirty="0" err="1"/>
              <a:t>rectum</a:t>
            </a:r>
            <a:endParaRPr lang="cs-CZ" dirty="0"/>
          </a:p>
          <a:p>
            <a:r>
              <a:rPr lang="cs-CZ" dirty="0"/>
              <a:t>Dezinfekce</a:t>
            </a:r>
          </a:p>
          <a:p>
            <a:r>
              <a:rPr lang="cs-CZ" dirty="0"/>
              <a:t>Pokus o vstání a spontánní mikci 2 hod po porodu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Rekapitulace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Rekapitulace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Období přípravné</a:t>
            </a:r>
          </a:p>
          <a:p>
            <a:r>
              <a:rPr lang="cs-CZ" dirty="0"/>
              <a:t>I.doba porodní</a:t>
            </a:r>
          </a:p>
          <a:p>
            <a:r>
              <a:rPr lang="cs-CZ" dirty="0" err="1"/>
              <a:t>II.doba</a:t>
            </a:r>
            <a:r>
              <a:rPr lang="cs-CZ" dirty="0"/>
              <a:t> porodní</a:t>
            </a:r>
          </a:p>
          <a:p>
            <a:r>
              <a:rPr lang="cs-CZ" dirty="0" err="1"/>
              <a:t>III.doba</a:t>
            </a:r>
            <a:r>
              <a:rPr lang="cs-CZ" dirty="0"/>
              <a:t> porodní</a:t>
            </a:r>
          </a:p>
          <a:p>
            <a:r>
              <a:rPr lang="cs-CZ" dirty="0" err="1"/>
              <a:t>IV.doba</a:t>
            </a:r>
            <a:r>
              <a:rPr lang="cs-CZ" dirty="0"/>
              <a:t> porodní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36749"/>
            <a:ext cx="3781425" cy="378142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419872" y="270892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296486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Období přípravné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Dolores</a:t>
            </a:r>
            <a:r>
              <a:rPr lang="cs-CZ" dirty="0"/>
              <a:t> </a:t>
            </a:r>
            <a:r>
              <a:rPr lang="cs-CZ" dirty="0" err="1"/>
              <a:t>praesagientes</a:t>
            </a:r>
            <a:endParaRPr lang="cs-CZ" dirty="0"/>
          </a:p>
          <a:p>
            <a:r>
              <a:rPr lang="cs-CZ" dirty="0"/>
              <a:t>Zvýšená dráždivost na palpační podnět (zvýšení </a:t>
            </a:r>
            <a:r>
              <a:rPr lang="cs-CZ" dirty="0" err="1"/>
              <a:t>oxytocinových</a:t>
            </a:r>
            <a:r>
              <a:rPr lang="cs-CZ" dirty="0"/>
              <a:t> receptorů asi měsíc před porodem)</a:t>
            </a:r>
          </a:p>
          <a:p>
            <a:r>
              <a:rPr lang="cs-CZ" dirty="0"/>
              <a:t>Mírný úbytek plodové vody</a:t>
            </a:r>
          </a:p>
          <a:p>
            <a:r>
              <a:rPr lang="cs-CZ" dirty="0"/>
              <a:t>Hlavička do roviny pánevního vchodu – pokles fundu</a:t>
            </a:r>
          </a:p>
          <a:p>
            <a:r>
              <a:rPr lang="cs-CZ" dirty="0"/>
              <a:t>Odloučení hlenové zátky</a:t>
            </a:r>
          </a:p>
          <a:p>
            <a:r>
              <a:rPr lang="cs-CZ" dirty="0"/>
              <a:t>Cervix </a:t>
            </a:r>
            <a:r>
              <a:rPr lang="cs-CZ" dirty="0" err="1"/>
              <a:t>score</a:t>
            </a:r>
            <a:r>
              <a:rPr lang="cs-CZ" dirty="0"/>
              <a:t> 3-7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Období přípravné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I. Doba porodní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I. Doba porodní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Začíná kontrakcemi s otevíracím efektem, končí zánikem branky</a:t>
            </a:r>
          </a:p>
          <a:p>
            <a:endParaRPr lang="cs-CZ" dirty="0"/>
          </a:p>
          <a:p>
            <a:r>
              <a:rPr lang="cs-CZ" dirty="0"/>
              <a:t>Fáze latentní – zajití hrdla, dilatace branky</a:t>
            </a:r>
          </a:p>
          <a:p>
            <a:endParaRPr lang="cs-CZ" dirty="0"/>
          </a:p>
          <a:p>
            <a:r>
              <a:rPr lang="cs-CZ" dirty="0"/>
              <a:t>Fáze aktivní – dilatace branky ze 3 na 8 cm</a:t>
            </a:r>
          </a:p>
          <a:p>
            <a:endParaRPr lang="cs-CZ" dirty="0"/>
          </a:p>
          <a:p>
            <a:r>
              <a:rPr lang="cs-CZ" dirty="0"/>
              <a:t>Fáze transitorní – do zajití branky, spontánní ruptura vaku blan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8690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>
            <a:off x="467544" y="3933056"/>
            <a:ext cx="504056" cy="2016224"/>
          </a:xfrm>
          <a:prstGeom prst="rect">
            <a:avLst/>
          </a:prstGeom>
          <a:solidFill>
            <a:srgbClr val="79E2E7"/>
          </a:solidFill>
          <a:ln w="3175">
            <a:solidFill>
              <a:srgbClr val="22B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I. doba porodní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57" y="1268413"/>
            <a:ext cx="7070685" cy="5040312"/>
          </a:xfrm>
        </p:spPr>
      </p:pic>
      <p:sp>
        <p:nvSpPr>
          <p:cNvPr id="10" name="Obdélník 9"/>
          <p:cNvSpPr/>
          <p:nvPr/>
        </p:nvSpPr>
        <p:spPr>
          <a:xfrm>
            <a:off x="467544" y="1700808"/>
            <a:ext cx="504056" cy="2016224"/>
          </a:xfrm>
          <a:prstGeom prst="rect">
            <a:avLst/>
          </a:prstGeom>
          <a:solidFill>
            <a:srgbClr val="79E2E7"/>
          </a:solidFill>
          <a:ln w="3175">
            <a:solidFill>
              <a:srgbClr val="22B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467544" y="1916832"/>
            <a:ext cx="461665" cy="15841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PRIMIPARA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67544" y="4149080"/>
            <a:ext cx="461665" cy="15841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MULTIPARA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1115616" y="3316922"/>
            <a:ext cx="6912768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187624" y="3284984"/>
            <a:ext cx="6693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Arial Narrow" panose="020B0606020202030204" pitchFamily="34" charset="0"/>
              </a:rPr>
              <a:t>o. i. a.</a:t>
            </a:r>
            <a:r>
              <a:rPr lang="cs-CZ" sz="1000" dirty="0">
                <a:latin typeface="Arial Narrow" panose="020B0606020202030204" pitchFamily="34" charset="0"/>
              </a:rPr>
              <a:t> –</a:t>
            </a:r>
            <a:r>
              <a:rPr lang="cs-CZ" sz="1000" dirty="0" err="1">
                <a:latin typeface="Arial Narrow" panose="020B0606020202030204" pitchFamily="34" charset="0"/>
              </a:rPr>
              <a:t>orificium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cervicis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uteri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internum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anatomicum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200" b="1" dirty="0">
                <a:latin typeface="Arial Narrow" panose="020B0606020202030204" pitchFamily="34" charset="0"/>
              </a:rPr>
              <a:t>o. e.</a:t>
            </a:r>
            <a:r>
              <a:rPr lang="cs-CZ" sz="1000" dirty="0">
                <a:latin typeface="Arial Narrow" panose="020B0606020202030204" pitchFamily="34" charset="0"/>
              </a:rPr>
              <a:t> – </a:t>
            </a:r>
            <a:r>
              <a:rPr lang="cs-CZ" sz="1000" dirty="0" err="1">
                <a:latin typeface="Arial Narrow" panose="020B0606020202030204" pitchFamily="34" charset="0"/>
              </a:rPr>
              <a:t>orificium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cervicis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uteri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externum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anatomicum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200" b="1" dirty="0">
                <a:latin typeface="Arial Narrow" panose="020B0606020202030204" pitchFamily="34" charset="0"/>
              </a:rPr>
              <a:t>o. i. o.</a:t>
            </a:r>
            <a:r>
              <a:rPr lang="cs-CZ" sz="1000" dirty="0">
                <a:latin typeface="Arial Narrow" panose="020B0606020202030204" pitchFamily="34" charset="0"/>
              </a:rPr>
              <a:t> –  </a:t>
            </a:r>
            <a:r>
              <a:rPr lang="cs-CZ" sz="1000" dirty="0" err="1">
                <a:latin typeface="Arial Narrow" panose="020B0606020202030204" pitchFamily="34" charset="0"/>
              </a:rPr>
              <a:t>orificium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cervicis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uteri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internum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obstetricum</a:t>
            </a:r>
            <a:endParaRPr lang="cs-CZ" sz="1000" dirty="0">
              <a:latin typeface="Arial Narrow" panose="020B060602020203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1115616" y="5549170"/>
            <a:ext cx="6912768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187624" y="5517232"/>
            <a:ext cx="6693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Arial Narrow" panose="020B0606020202030204" pitchFamily="34" charset="0"/>
              </a:rPr>
              <a:t>o. i. a.</a:t>
            </a:r>
            <a:r>
              <a:rPr lang="cs-CZ" sz="1000" dirty="0">
                <a:latin typeface="Arial Narrow" panose="020B0606020202030204" pitchFamily="34" charset="0"/>
              </a:rPr>
              <a:t> –</a:t>
            </a:r>
            <a:r>
              <a:rPr lang="cs-CZ" sz="1000" dirty="0" err="1">
                <a:latin typeface="Arial Narrow" panose="020B0606020202030204" pitchFamily="34" charset="0"/>
              </a:rPr>
              <a:t>orificium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cervicis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uteri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internum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anatomicum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200" b="1" dirty="0">
                <a:latin typeface="Arial Narrow" panose="020B0606020202030204" pitchFamily="34" charset="0"/>
              </a:rPr>
              <a:t>o. e.</a:t>
            </a:r>
            <a:r>
              <a:rPr lang="cs-CZ" sz="1000" dirty="0">
                <a:latin typeface="Arial Narrow" panose="020B0606020202030204" pitchFamily="34" charset="0"/>
              </a:rPr>
              <a:t> – </a:t>
            </a:r>
            <a:r>
              <a:rPr lang="cs-CZ" sz="1000" dirty="0" err="1">
                <a:latin typeface="Arial Narrow" panose="020B0606020202030204" pitchFamily="34" charset="0"/>
              </a:rPr>
              <a:t>orificium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cervicis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uteri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externum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anatomicum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200" b="1" dirty="0">
                <a:latin typeface="Arial Narrow" panose="020B0606020202030204" pitchFamily="34" charset="0"/>
              </a:rPr>
              <a:t>o. i. o.</a:t>
            </a:r>
            <a:r>
              <a:rPr lang="cs-CZ" sz="1000" dirty="0">
                <a:latin typeface="Arial Narrow" panose="020B0606020202030204" pitchFamily="34" charset="0"/>
              </a:rPr>
              <a:t> –  </a:t>
            </a:r>
            <a:r>
              <a:rPr lang="cs-CZ" sz="1000" dirty="0" err="1">
                <a:latin typeface="Arial Narrow" panose="020B0606020202030204" pitchFamily="34" charset="0"/>
              </a:rPr>
              <a:t>orificium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cervicis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uteri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internum</a:t>
            </a:r>
            <a:r>
              <a:rPr lang="cs-CZ" sz="1000" dirty="0">
                <a:latin typeface="Arial Narrow" panose="020B0606020202030204" pitchFamily="34" charset="0"/>
              </a:rPr>
              <a:t> </a:t>
            </a:r>
            <a:r>
              <a:rPr lang="cs-CZ" sz="1000" dirty="0" err="1">
                <a:latin typeface="Arial Narrow" panose="020B0606020202030204" pitchFamily="34" charset="0"/>
              </a:rPr>
              <a:t>obstetricum</a:t>
            </a:r>
            <a:endParaRPr lang="cs-CZ" sz="10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I. Doba porodní - vedení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Dirupce</a:t>
            </a:r>
            <a:r>
              <a:rPr lang="cs-CZ" dirty="0"/>
              <a:t> vaku blan</a:t>
            </a:r>
          </a:p>
          <a:p>
            <a:r>
              <a:rPr lang="cs-CZ" dirty="0"/>
              <a:t>Oxytocin</a:t>
            </a:r>
          </a:p>
          <a:p>
            <a:r>
              <a:rPr lang="cs-CZ" dirty="0"/>
              <a:t>Analgezie – epidurální, opiáty (</a:t>
            </a:r>
            <a:r>
              <a:rPr lang="cs-CZ" dirty="0" err="1"/>
              <a:t>Nalbuphine</a:t>
            </a:r>
            <a:r>
              <a:rPr lang="cs-CZ" dirty="0"/>
              <a:t>)</a:t>
            </a:r>
          </a:p>
          <a:p>
            <a:r>
              <a:rPr lang="cs-CZ" dirty="0" err="1"/>
              <a:t>Spasmoanalgetika</a:t>
            </a:r>
            <a:r>
              <a:rPr lang="cs-CZ" dirty="0"/>
              <a:t> – </a:t>
            </a:r>
            <a:r>
              <a:rPr lang="cs-CZ" dirty="0" err="1"/>
              <a:t>Spasmopan</a:t>
            </a:r>
            <a:r>
              <a:rPr lang="cs-CZ" dirty="0"/>
              <a:t>, </a:t>
            </a:r>
            <a:r>
              <a:rPr lang="cs-CZ" dirty="0" err="1"/>
              <a:t>Buscopan</a:t>
            </a:r>
            <a:endParaRPr lang="cs-CZ" dirty="0"/>
          </a:p>
          <a:p>
            <a:r>
              <a:rPr lang="cs-CZ" dirty="0"/>
              <a:t>CTG </a:t>
            </a:r>
            <a:r>
              <a:rPr lang="cs-CZ" dirty="0" err="1"/>
              <a:t>monitorace</a:t>
            </a:r>
            <a:r>
              <a:rPr lang="cs-CZ" dirty="0"/>
              <a:t> á 2 hod nebo kontinuální</a:t>
            </a:r>
          </a:p>
          <a:p>
            <a:r>
              <a:rPr lang="cs-CZ" dirty="0"/>
              <a:t>Vaginální vyš. á 2 hod –progrese nálezu</a:t>
            </a:r>
          </a:p>
          <a:p>
            <a:r>
              <a:rPr lang="cs-CZ" dirty="0" err="1"/>
              <a:t>Skalpová</a:t>
            </a:r>
            <a:r>
              <a:rPr lang="cs-CZ" dirty="0"/>
              <a:t> elektroda</a:t>
            </a:r>
          </a:p>
          <a:p>
            <a:r>
              <a:rPr lang="cs-CZ" dirty="0"/>
              <a:t>IFPO – </a:t>
            </a:r>
            <a:r>
              <a:rPr lang="cs-CZ" dirty="0" err="1"/>
              <a:t>intrapartální</a:t>
            </a:r>
            <a:r>
              <a:rPr lang="cs-CZ" dirty="0"/>
              <a:t> fetální </a:t>
            </a:r>
            <a:r>
              <a:rPr lang="cs-CZ" dirty="0" err="1"/>
              <a:t>pulsní</a:t>
            </a:r>
            <a:r>
              <a:rPr lang="cs-CZ" dirty="0"/>
              <a:t> </a:t>
            </a:r>
            <a:r>
              <a:rPr lang="cs-CZ" dirty="0" err="1"/>
              <a:t>oxymetrie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II. Doba porodní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6350">
          <a:noFill/>
        </a:ln>
      </a:spPr>
      <a:bodyPr rtlCol="0" anchor="ctr"/>
      <a:lstStyle>
        <a:defPPr algn="ctr">
          <a:defRPr dirty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612</Words>
  <Application>Microsoft Macintosh PowerPoint</Application>
  <PresentationFormat>Předvádění na obrazovce (4:3)</PresentationFormat>
  <Paragraphs>128</Paragraphs>
  <Slides>25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Arial Narrow</vt:lpstr>
      <vt:lpstr>Calibri</vt:lpstr>
      <vt:lpstr>Tahoma</vt:lpstr>
      <vt:lpstr>Motiv systému Office</vt:lpstr>
      <vt:lpstr>Fyziologický porod</vt:lpstr>
      <vt:lpstr>Doby porodní</vt:lpstr>
      <vt:lpstr>Období přípravné</vt:lpstr>
      <vt:lpstr>Období přípravné</vt:lpstr>
      <vt:lpstr>I. Doba porodní</vt:lpstr>
      <vt:lpstr>I. Doba porodní</vt:lpstr>
      <vt:lpstr>I. doba porodní</vt:lpstr>
      <vt:lpstr>I. Doba porodní - vedení</vt:lpstr>
      <vt:lpstr>II. Doba porodní</vt:lpstr>
      <vt:lpstr>II. Doba porodní</vt:lpstr>
      <vt:lpstr>II. Doba porodní</vt:lpstr>
      <vt:lpstr>II. Doba porodní</vt:lpstr>
      <vt:lpstr>II. Doba porodní - vedení</vt:lpstr>
      <vt:lpstr>II. Doba porodní</vt:lpstr>
      <vt:lpstr>II. Doba porodní</vt:lpstr>
      <vt:lpstr>II. Doba porodní</vt:lpstr>
      <vt:lpstr>III. Doba porodní</vt:lpstr>
      <vt:lpstr>III. Doba porodní</vt:lpstr>
      <vt:lpstr>III. Doba porodní</vt:lpstr>
      <vt:lpstr>III. Doba porodní - vedení</vt:lpstr>
      <vt:lpstr>IV. Doba porodní</vt:lpstr>
      <vt:lpstr>IV. Doba porodní</vt:lpstr>
      <vt:lpstr>Rekapitulace</vt:lpstr>
      <vt:lpstr>Rekapitulace</vt:lpstr>
      <vt:lpstr>Prezentace aplikace PowerPoint</vt:lpstr>
    </vt:vector>
  </TitlesOfParts>
  <Company>Pražská energetika,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Kučera Lukáš</dc:creator>
  <cp:lastModifiedBy>Kristina Magdalena Waagnerová</cp:lastModifiedBy>
  <cp:revision>52</cp:revision>
  <dcterms:created xsi:type="dcterms:W3CDTF">2015-02-10T12:34:11Z</dcterms:created>
  <dcterms:modified xsi:type="dcterms:W3CDTF">2024-03-25T16:40:38Z</dcterms:modified>
</cp:coreProperties>
</file>