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300" r:id="rId8"/>
    <p:sldId id="269" r:id="rId9"/>
    <p:sldId id="299" r:id="rId10"/>
    <p:sldId id="301" r:id="rId11"/>
    <p:sldId id="305" r:id="rId12"/>
    <p:sldId id="272" r:id="rId13"/>
    <p:sldId id="273" r:id="rId14"/>
    <p:sldId id="292" r:id="rId15"/>
    <p:sldId id="302" r:id="rId16"/>
    <p:sldId id="303" r:id="rId17"/>
    <p:sldId id="304" r:id="rId18"/>
    <p:sldId id="277" r:id="rId19"/>
    <p:sldId id="278" r:id="rId20"/>
    <p:sldId id="279" r:id="rId21"/>
    <p:sldId id="280" r:id="rId22"/>
    <p:sldId id="281" r:id="rId23"/>
    <p:sldId id="282" r:id="rId24"/>
    <p:sldId id="306" r:id="rId25"/>
    <p:sldId id="283" r:id="rId26"/>
    <p:sldId id="284" r:id="rId27"/>
    <p:sldId id="286" r:id="rId28"/>
    <p:sldId id="285" r:id="rId29"/>
    <p:sldId id="287" r:id="rId30"/>
    <p:sldId id="308" r:id="rId31"/>
    <p:sldId id="289" r:id="rId32"/>
    <p:sldId id="288" r:id="rId33"/>
    <p:sldId id="293" r:id="rId34"/>
    <p:sldId id="294" r:id="rId35"/>
    <p:sldId id="295" r:id="rId36"/>
    <p:sldId id="296" r:id="rId37"/>
    <p:sldId id="297" r:id="rId38"/>
    <p:sldId id="298" r:id="rId39"/>
    <p:sldId id="290" r:id="rId40"/>
    <p:sldId id="291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F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97"/>
    <p:restoredTop sz="94646"/>
  </p:normalViewPr>
  <p:slideViewPr>
    <p:cSldViewPr>
      <p:cViewPr varScale="1">
        <p:scale>
          <a:sx n="103" d="100"/>
          <a:sy n="103" d="100"/>
        </p:scale>
        <p:origin x="107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1484819"/>
            <a:ext cx="9144000" cy="2664296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1332182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16967"/>
            <a:ext cx="6400800" cy="972073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0" y="1484784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0" y="4149080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symbol pro obrázek 15"/>
          <p:cNvSpPr>
            <a:spLocks noGrp="1"/>
          </p:cNvSpPr>
          <p:nvPr>
            <p:ph type="pic" sz="quarter" idx="13" hasCustomPrompt="1"/>
          </p:nvPr>
        </p:nvSpPr>
        <p:spPr>
          <a:xfrm>
            <a:off x="6732480" y="4365344"/>
            <a:ext cx="2160000" cy="2160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Logo</a:t>
            </a:r>
          </a:p>
        </p:txBody>
      </p:sp>
      <p:sp>
        <p:nvSpPr>
          <p:cNvPr id="18" name="Zástupný symbol pro text 1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789363"/>
            <a:ext cx="3960440" cy="360362"/>
          </a:xfrm>
        </p:spPr>
        <p:txBody>
          <a:bodyPr>
            <a:noAutofit/>
          </a:bodyPr>
          <a:lstStyle>
            <a:lvl1pPr marL="0" indent="0" algn="r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Autor</a:t>
            </a:r>
          </a:p>
        </p:txBody>
      </p:sp>
      <p:sp>
        <p:nvSpPr>
          <p:cNvPr id="19" name="Zástupný symbol pro text 17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3788753"/>
            <a:ext cx="3888432" cy="360362"/>
          </a:xfrm>
        </p:spPr>
        <p:txBody>
          <a:bodyPr>
            <a:no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64176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62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522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23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 userDrawn="1"/>
        </p:nvSpPr>
        <p:spPr>
          <a:xfrm>
            <a:off x="0" y="0"/>
            <a:ext cx="9144000" cy="133214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26" name="Přímá spojnice 25"/>
          <p:cNvCxnSpPr/>
          <p:nvPr userDrawn="1"/>
        </p:nvCxnSpPr>
        <p:spPr>
          <a:xfrm>
            <a:off x="0" y="1332148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Nadpis 1"/>
          <p:cNvSpPr>
            <a:spLocks noGrp="1"/>
          </p:cNvSpPr>
          <p:nvPr>
            <p:ph type="ctrTitle"/>
          </p:nvPr>
        </p:nvSpPr>
        <p:spPr>
          <a:xfrm>
            <a:off x="685800" y="8586"/>
            <a:ext cx="7772400" cy="756118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28" name="Podnadpis 2"/>
          <p:cNvSpPr>
            <a:spLocks noGrp="1"/>
          </p:cNvSpPr>
          <p:nvPr>
            <p:ph type="subTitle" idx="1"/>
          </p:nvPr>
        </p:nvSpPr>
        <p:spPr>
          <a:xfrm>
            <a:off x="971600" y="764704"/>
            <a:ext cx="7488832" cy="567444"/>
          </a:xfrm>
        </p:spPr>
        <p:txBody>
          <a:bodyPr>
            <a:normAutofit/>
          </a:bodyPr>
          <a:lstStyle>
            <a:lvl1pPr marL="0" indent="0" algn="l">
              <a:buNone/>
              <a:defRPr sz="26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29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000" y="1988840"/>
            <a:ext cx="9000000" cy="900000"/>
          </a:xfrm>
        </p:spPr>
        <p:txBody>
          <a:bodyPr/>
          <a:lstStyle>
            <a:lvl1pPr algn="l"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61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ivka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Obdélník 12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000" y="908720"/>
            <a:ext cx="9000000" cy="900000"/>
          </a:xfrm>
        </p:spPr>
        <p:txBody>
          <a:bodyPr/>
          <a:lstStyle>
            <a:lvl1pPr algn="l">
              <a:defRPr/>
            </a:lvl1pPr>
          </a:lstStyle>
          <a:p>
            <a:endParaRPr lang="cs-CZ" dirty="0"/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96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Obdélník 12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57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04991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716016" y="1268760"/>
            <a:ext cx="3959225" cy="4824535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53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4039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ra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rázek 17"/>
          <p:cNvSpPr>
            <a:spLocks noGrp="1"/>
          </p:cNvSpPr>
          <p:nvPr>
            <p:ph type="pic" sz="quarter" idx="13"/>
          </p:nvPr>
        </p:nvSpPr>
        <p:spPr>
          <a:xfrm>
            <a:off x="6156456" y="1268412"/>
            <a:ext cx="2520000" cy="4824883"/>
          </a:xfrm>
        </p:spPr>
        <p:txBody>
          <a:bodyPr/>
          <a:lstStyle/>
          <a:p>
            <a:endParaRPr lang="cs-CZ"/>
          </a:p>
        </p:txBody>
      </p:sp>
      <p:sp>
        <p:nvSpPr>
          <p:cNvPr id="21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5" name="Zástupný symbol pro obrázek 17"/>
          <p:cNvSpPr>
            <a:spLocks noGrp="1"/>
          </p:cNvSpPr>
          <p:nvPr>
            <p:ph type="pic" sz="quarter" idx="14"/>
          </p:nvPr>
        </p:nvSpPr>
        <p:spPr>
          <a:xfrm>
            <a:off x="467544" y="1268760"/>
            <a:ext cx="2520000" cy="4824883"/>
          </a:xfrm>
        </p:spPr>
        <p:txBody>
          <a:bodyPr/>
          <a:lstStyle/>
          <a:p>
            <a:endParaRPr lang="cs-CZ"/>
          </a:p>
        </p:txBody>
      </p:sp>
      <p:sp>
        <p:nvSpPr>
          <p:cNvPr id="19" name="Zástupný symbol pro obrázek 17"/>
          <p:cNvSpPr>
            <a:spLocks noGrp="1"/>
          </p:cNvSpPr>
          <p:nvPr>
            <p:ph type="pic" sz="quarter" idx="15"/>
          </p:nvPr>
        </p:nvSpPr>
        <p:spPr>
          <a:xfrm>
            <a:off x="3348144" y="1268760"/>
            <a:ext cx="2520000" cy="4824883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79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+obrázev_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4008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273F-5DD5-4897-9A34-3ED133266920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-9702" y="116632"/>
            <a:ext cx="91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 userDrawn="1"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-9702" y="116632"/>
            <a:ext cx="91537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 userDrawn="1"/>
        </p:nvCxnSpPr>
        <p:spPr>
          <a:xfrm>
            <a:off x="-9702" y="692696"/>
            <a:ext cx="91537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rázek 17"/>
          <p:cNvSpPr>
            <a:spLocks noGrp="1"/>
          </p:cNvSpPr>
          <p:nvPr>
            <p:ph type="pic" sz="quarter" idx="13"/>
          </p:nvPr>
        </p:nvSpPr>
        <p:spPr>
          <a:xfrm>
            <a:off x="456630" y="1268412"/>
            <a:ext cx="4043362" cy="4824883"/>
          </a:xfrm>
        </p:spPr>
        <p:txBody>
          <a:bodyPr/>
          <a:lstStyle/>
          <a:p>
            <a:endParaRPr lang="cs-CZ"/>
          </a:p>
        </p:txBody>
      </p:sp>
      <p:sp>
        <p:nvSpPr>
          <p:cNvPr id="19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19653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6273F-5DD5-4897-9A34-3ED133266920}" type="datetimeFigureOut">
              <a:rPr lang="cs-CZ" smtClean="0"/>
              <a:t>25.03.2024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762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F5659-ED45-4E89-801C-DE3F016F19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52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61" r:id="rId4"/>
    <p:sldLayoutId id="2147483652" r:id="rId5"/>
    <p:sldLayoutId id="2147483665" r:id="rId6"/>
    <p:sldLayoutId id="2147483653" r:id="rId7"/>
    <p:sldLayoutId id="2147483663" r:id="rId8"/>
    <p:sldLayoutId id="2147483664" r:id="rId9"/>
    <p:sldLayoutId id="2147483655" r:id="rId10"/>
    <p:sldLayoutId id="2147483656" r:id="rId11"/>
    <p:sldLayoutId id="214748365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Porodnické vyšetření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" b="37"/>
          <a:stretch>
            <a:fillRect/>
          </a:stretch>
        </p:blipFill>
        <p:spPr/>
      </p:pic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MUDr. Magdalena Kučerová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10.3.2015</a:t>
            </a:r>
          </a:p>
        </p:txBody>
      </p:sp>
    </p:spTree>
    <p:extLst>
      <p:ext uri="{BB962C8B-B14F-4D97-AF65-F5344CB8AC3E}">
        <p14:creationId xmlns:p14="http://schemas.microsoft.com/office/powerpoint/2010/main" val="312507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3200" dirty="0"/>
              <a:t>Palpace hřbetu a malých částí plodu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Budinův hmat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r="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2226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3200" dirty="0" err="1"/>
              <a:t>Distantia</a:t>
            </a:r>
            <a:r>
              <a:rPr lang="cs-CZ" sz="3200" dirty="0"/>
              <a:t> </a:t>
            </a:r>
          </a:p>
          <a:p>
            <a:pPr lvl="1"/>
            <a:r>
              <a:rPr lang="cs-CZ" dirty="0" err="1"/>
              <a:t>bispinalis</a:t>
            </a:r>
            <a:r>
              <a:rPr lang="cs-CZ" dirty="0"/>
              <a:t> 26 cm</a:t>
            </a:r>
          </a:p>
          <a:p>
            <a:pPr lvl="1"/>
            <a:r>
              <a:rPr lang="cs-CZ" dirty="0" err="1"/>
              <a:t>bicristalis</a:t>
            </a:r>
            <a:r>
              <a:rPr lang="cs-CZ" dirty="0"/>
              <a:t> 29 cm</a:t>
            </a:r>
          </a:p>
          <a:p>
            <a:pPr lvl="1"/>
            <a:r>
              <a:rPr lang="cs-CZ" dirty="0" err="1"/>
              <a:t>bitrochanterica</a:t>
            </a:r>
            <a:r>
              <a:rPr lang="cs-CZ" dirty="0"/>
              <a:t> 31 cm</a:t>
            </a:r>
          </a:p>
          <a:p>
            <a:pPr lvl="1"/>
            <a:endParaRPr lang="cs-CZ" dirty="0"/>
          </a:p>
          <a:p>
            <a:pPr lvl="1"/>
            <a:r>
              <a:rPr lang="cs-CZ" dirty="0" err="1"/>
              <a:t>Conjugata</a:t>
            </a:r>
            <a:r>
              <a:rPr lang="cs-CZ" dirty="0"/>
              <a:t> </a:t>
            </a:r>
            <a:r>
              <a:rPr lang="cs-CZ" dirty="0" err="1"/>
              <a:t>externa</a:t>
            </a:r>
            <a:r>
              <a:rPr lang="cs-CZ" dirty="0"/>
              <a:t> 19 cm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Pelvimetrie</a:t>
            </a:r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r="147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42600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Porodnické vyšetření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Vnitřní vyšetření</a:t>
            </a:r>
          </a:p>
        </p:txBody>
      </p:sp>
    </p:spTree>
    <p:extLst>
      <p:ext uri="{BB962C8B-B14F-4D97-AF65-F5344CB8AC3E}">
        <p14:creationId xmlns:p14="http://schemas.microsoft.com/office/powerpoint/2010/main" val="4094897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(vaginální)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Klenby:</a:t>
            </a:r>
          </a:p>
          <a:p>
            <a:pPr lvl="1"/>
            <a:r>
              <a:rPr lang="cs-CZ" dirty="0"/>
              <a:t>plné nebo prázdné</a:t>
            </a:r>
          </a:p>
          <a:p>
            <a:pPr lvl="1"/>
            <a:r>
              <a:rPr lang="cs-CZ" dirty="0"/>
              <a:t>nevyvinuté, vyvinuté</a:t>
            </a:r>
          </a:p>
          <a:p>
            <a:r>
              <a:rPr lang="cs-CZ" dirty="0"/>
              <a:t>Hrdlo: cervix </a:t>
            </a:r>
            <a:r>
              <a:rPr lang="cs-CZ" dirty="0" err="1"/>
              <a:t>score</a:t>
            </a:r>
            <a:endParaRPr lang="cs-CZ" dirty="0"/>
          </a:p>
          <a:p>
            <a:r>
              <a:rPr lang="cs-CZ" dirty="0"/>
              <a:t>Branka: kvalita (tenká, pevná, měkká, </a:t>
            </a:r>
            <a:r>
              <a:rPr lang="cs-CZ" dirty="0" err="1"/>
              <a:t>navalitá</a:t>
            </a:r>
            <a:r>
              <a:rPr lang="cs-CZ" dirty="0"/>
              <a:t>), průměr</a:t>
            </a:r>
          </a:p>
          <a:p>
            <a:r>
              <a:rPr lang="cs-CZ" dirty="0"/>
              <a:t>Vak blan: nehmatný, plochý, klenoucí se, sekundární</a:t>
            </a:r>
          </a:p>
          <a:p>
            <a:r>
              <a:rPr lang="cs-CZ" dirty="0"/>
              <a:t>Šípový šev, fontanely</a:t>
            </a:r>
          </a:p>
          <a:p>
            <a:r>
              <a:rPr lang="cs-CZ" dirty="0"/>
              <a:t>Prezentace hlavičky</a:t>
            </a:r>
          </a:p>
        </p:txBody>
      </p:sp>
    </p:spTree>
    <p:extLst>
      <p:ext uri="{BB962C8B-B14F-4D97-AF65-F5344CB8AC3E}">
        <p14:creationId xmlns:p14="http://schemas.microsoft.com/office/powerpoint/2010/main" val="4016984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(vaginální) vyšetření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81" y="1268413"/>
            <a:ext cx="8227837" cy="5040312"/>
          </a:xfrm>
        </p:spPr>
      </p:pic>
    </p:spTree>
    <p:extLst>
      <p:ext uri="{BB962C8B-B14F-4D97-AF65-F5344CB8AC3E}">
        <p14:creationId xmlns:p14="http://schemas.microsoft.com/office/powerpoint/2010/main" val="591841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3200" dirty="0"/>
              <a:t>Hlava naléhá – hmatná celá spona, hlava nad úrovní vchodu</a:t>
            </a:r>
          </a:p>
          <a:p>
            <a:r>
              <a:rPr lang="cs-CZ" sz="3200" dirty="0"/>
              <a:t>Hlava vstupuje malým oddílem – hmatná celá spona, hlava pod úrovní vchodu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vyšetření - prezentace</a:t>
            </a:r>
          </a:p>
        </p:txBody>
      </p:sp>
      <p:pic>
        <p:nvPicPr>
          <p:cNvPr id="9" name="Zástupný symbol pro obrázek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r="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3698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3200" dirty="0"/>
              <a:t>Hlava vstupuje velkým oddílem – nehmatná horní část spony, hlava lze vysunout</a:t>
            </a:r>
          </a:p>
          <a:p>
            <a:r>
              <a:rPr lang="cs-CZ" sz="3200" dirty="0"/>
              <a:t>Hlava v šíři – hmatná dolní část spony, hlava fixovaná v pánvi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Prezentace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r="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343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3200" dirty="0"/>
              <a:t>Hlava v úžině – hmatný pouze dolní okraj spony</a:t>
            </a:r>
          </a:p>
          <a:p>
            <a:r>
              <a:rPr lang="cs-CZ" sz="3200" dirty="0"/>
              <a:t>Hlava ve východu pánevním – prořezání hlavičky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Prezentace</a:t>
            </a:r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r="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8404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Ultrazvuk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134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Ultrazvuk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Počet plodů, vitalita</a:t>
            </a:r>
          </a:p>
          <a:p>
            <a:r>
              <a:rPr lang="cs-CZ" dirty="0"/>
              <a:t>Poloha</a:t>
            </a:r>
          </a:p>
          <a:p>
            <a:r>
              <a:rPr lang="cs-CZ" dirty="0"/>
              <a:t>Postavení</a:t>
            </a:r>
          </a:p>
          <a:p>
            <a:r>
              <a:rPr lang="cs-CZ" dirty="0"/>
              <a:t>Srdeční akce</a:t>
            </a:r>
          </a:p>
          <a:p>
            <a:r>
              <a:rPr lang="cs-CZ" dirty="0"/>
              <a:t>Množství VP</a:t>
            </a:r>
          </a:p>
          <a:p>
            <a:r>
              <a:rPr lang="cs-CZ" dirty="0"/>
              <a:t>Placenta </a:t>
            </a:r>
          </a:p>
          <a:p>
            <a:r>
              <a:rPr lang="cs-CZ" dirty="0"/>
              <a:t>Odhad hmotnosti</a:t>
            </a:r>
          </a:p>
          <a:p>
            <a:endParaRPr lang="cs-CZ" dirty="0"/>
          </a:p>
          <a:p>
            <a:r>
              <a:rPr lang="cs-CZ" dirty="0"/>
              <a:t>1 vitální plod, </a:t>
            </a:r>
            <a:r>
              <a:rPr lang="cs-CZ" dirty="0" err="1"/>
              <a:t>pphl</a:t>
            </a:r>
            <a:r>
              <a:rPr lang="cs-CZ" dirty="0"/>
              <a:t>, post. Levé přední, AS+, prav., </a:t>
            </a:r>
            <a:r>
              <a:rPr lang="cs-CZ" dirty="0" err="1"/>
              <a:t>euhydramnion</a:t>
            </a:r>
            <a:r>
              <a:rPr lang="cs-CZ" dirty="0"/>
              <a:t>, placenta na PS, nezasahuje do DDS, EFW orient. 3500 g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7897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Porodnické vyšetření - přijetí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Anamnéza, TK, teplota</a:t>
            </a:r>
          </a:p>
          <a:p>
            <a:r>
              <a:rPr lang="cs-CZ" dirty="0"/>
              <a:t>Subjektivní data – kontrakce, VP, krvácení, pohyby</a:t>
            </a:r>
          </a:p>
          <a:p>
            <a:r>
              <a:rPr lang="cs-CZ" dirty="0"/>
              <a:t>Zevní vyšetření</a:t>
            </a:r>
          </a:p>
          <a:p>
            <a:r>
              <a:rPr lang="cs-CZ" dirty="0"/>
              <a:t>Vnitřní vyšetření</a:t>
            </a:r>
          </a:p>
          <a:p>
            <a:r>
              <a:rPr lang="cs-CZ" dirty="0"/>
              <a:t>Ultrazvuk</a:t>
            </a:r>
          </a:p>
          <a:p>
            <a:r>
              <a:rPr lang="cs-CZ" dirty="0"/>
              <a:t>CTG</a:t>
            </a:r>
          </a:p>
        </p:txBody>
      </p:sp>
    </p:spTree>
    <p:extLst>
      <p:ext uri="{BB962C8B-B14F-4D97-AF65-F5344CB8AC3E}">
        <p14:creationId xmlns:p14="http://schemas.microsoft.com/office/powerpoint/2010/main" val="2247215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Ultrazvuk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81" y="1268413"/>
            <a:ext cx="8227837" cy="5040312"/>
          </a:xfrm>
        </p:spPr>
      </p:pic>
    </p:spTree>
    <p:extLst>
      <p:ext uri="{BB962C8B-B14F-4D97-AF65-F5344CB8AC3E}">
        <p14:creationId xmlns:p14="http://schemas.microsoft.com/office/powerpoint/2010/main" val="3933651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CTG, </a:t>
            </a:r>
            <a:r>
              <a:rPr lang="cs-CZ" dirty="0" err="1"/>
              <a:t>kardiotokograf</a:t>
            </a:r>
            <a:r>
              <a:rPr lang="cs-CZ" dirty="0"/>
              <a:t>, monitor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396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CTG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Přístroj </a:t>
            </a:r>
            <a:r>
              <a:rPr lang="cs-CZ" dirty="0" err="1"/>
              <a:t>kardiotokograf</a:t>
            </a:r>
            <a:endParaRPr lang="cs-CZ" dirty="0"/>
          </a:p>
          <a:p>
            <a:r>
              <a:rPr lang="cs-CZ" dirty="0"/>
              <a:t>Záznam:</a:t>
            </a:r>
          </a:p>
          <a:p>
            <a:pPr lvl="1"/>
            <a:r>
              <a:rPr lang="cs-CZ" dirty="0"/>
              <a:t> </a:t>
            </a:r>
            <a:r>
              <a:rPr lang="cs-CZ" dirty="0" err="1"/>
              <a:t>kardiotachogram</a:t>
            </a:r>
            <a:r>
              <a:rPr lang="cs-CZ" dirty="0"/>
              <a:t> (srdeční frekvence plodu)</a:t>
            </a:r>
          </a:p>
          <a:p>
            <a:pPr lvl="1"/>
            <a:r>
              <a:rPr lang="cs-CZ" dirty="0"/>
              <a:t> </a:t>
            </a:r>
            <a:r>
              <a:rPr lang="cs-CZ" dirty="0" err="1"/>
              <a:t>tokogram</a:t>
            </a:r>
            <a:r>
              <a:rPr lang="cs-CZ" dirty="0"/>
              <a:t> (děložní činnost)</a:t>
            </a:r>
          </a:p>
          <a:p>
            <a:pPr lvl="1"/>
            <a:r>
              <a:rPr lang="cs-CZ" dirty="0"/>
              <a:t> </a:t>
            </a:r>
            <a:r>
              <a:rPr lang="cs-CZ" dirty="0" err="1"/>
              <a:t>aktogram</a:t>
            </a:r>
            <a:r>
              <a:rPr lang="cs-CZ" dirty="0"/>
              <a:t> (pohyby plod)</a:t>
            </a:r>
          </a:p>
          <a:p>
            <a:r>
              <a:rPr lang="cs-CZ" dirty="0"/>
              <a:t>Monitorace zevní, vnitřní (</a:t>
            </a:r>
            <a:r>
              <a:rPr lang="cs-CZ" dirty="0" err="1"/>
              <a:t>skalpová</a:t>
            </a:r>
            <a:r>
              <a:rPr lang="cs-CZ" dirty="0"/>
              <a:t> elektroda), telemetrie (bezdrátové)</a:t>
            </a:r>
          </a:p>
          <a:p>
            <a:r>
              <a:rPr lang="cs-CZ" dirty="0"/>
              <a:t>Posun 1 cm/min</a:t>
            </a:r>
          </a:p>
        </p:txBody>
      </p:sp>
    </p:spTree>
    <p:extLst>
      <p:ext uri="{BB962C8B-B14F-4D97-AF65-F5344CB8AC3E}">
        <p14:creationId xmlns:p14="http://schemas.microsoft.com/office/powerpoint/2010/main" val="1986200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Skalpová</a:t>
            </a:r>
            <a:r>
              <a:rPr lang="cs-CZ" dirty="0"/>
              <a:t> elektroda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81" y="1268413"/>
            <a:ext cx="8227837" cy="5040312"/>
          </a:xfrm>
        </p:spPr>
      </p:pic>
    </p:spTree>
    <p:extLst>
      <p:ext uri="{BB962C8B-B14F-4D97-AF65-F5344CB8AC3E}">
        <p14:creationId xmlns:p14="http://schemas.microsoft.com/office/powerpoint/2010/main" val="2366153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F33392-4AF4-8E54-F353-5256871B1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69DFD8EA-7D92-557E-D5C8-15E3E61B4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6" y="188640"/>
            <a:ext cx="8681105" cy="6542788"/>
          </a:xfrm>
        </p:spPr>
      </p:pic>
    </p:spTree>
    <p:extLst>
      <p:ext uri="{BB962C8B-B14F-4D97-AF65-F5344CB8AC3E}">
        <p14:creationId xmlns:p14="http://schemas.microsoft.com/office/powerpoint/2010/main" val="2564594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tokogram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Frekvence, délka kontrakčního cyklu, bazální tonus, amplituda, trvání, tvar</a:t>
            </a:r>
          </a:p>
          <a:p>
            <a:r>
              <a:rPr lang="cs-CZ" dirty="0"/>
              <a:t>Poruchy hyperkinetické</a:t>
            </a:r>
          </a:p>
          <a:p>
            <a:pPr lvl="1"/>
            <a:r>
              <a:rPr lang="cs-CZ" dirty="0"/>
              <a:t>Hyperaktivita</a:t>
            </a:r>
          </a:p>
          <a:p>
            <a:pPr lvl="1"/>
            <a:r>
              <a:rPr lang="cs-CZ" dirty="0" err="1"/>
              <a:t>Hypertonus</a:t>
            </a:r>
            <a:endParaRPr lang="cs-CZ" dirty="0"/>
          </a:p>
          <a:p>
            <a:r>
              <a:rPr lang="cs-CZ" dirty="0"/>
              <a:t>Poruchy </a:t>
            </a:r>
            <a:r>
              <a:rPr lang="cs-CZ" dirty="0" err="1"/>
              <a:t>hypokinetické</a:t>
            </a:r>
            <a:endParaRPr lang="cs-CZ" dirty="0"/>
          </a:p>
          <a:p>
            <a:pPr lvl="1"/>
            <a:r>
              <a:rPr lang="cs-CZ" dirty="0" err="1"/>
              <a:t>Hypokinetická</a:t>
            </a:r>
            <a:r>
              <a:rPr lang="cs-CZ" dirty="0"/>
              <a:t> činnost </a:t>
            </a:r>
          </a:p>
          <a:p>
            <a:pPr lvl="1"/>
            <a:r>
              <a:rPr lang="cs-CZ" dirty="0" err="1"/>
              <a:t>Diskoordinace</a:t>
            </a:r>
            <a:r>
              <a:rPr lang="cs-CZ" dirty="0"/>
              <a:t> děložní činnosti (</a:t>
            </a:r>
            <a:r>
              <a:rPr lang="cs-CZ" dirty="0" err="1"/>
              <a:t>dystokia</a:t>
            </a:r>
            <a:r>
              <a:rPr lang="cs-CZ" dirty="0"/>
              <a:t> </a:t>
            </a:r>
            <a:r>
              <a:rPr lang="cs-CZ" dirty="0" err="1"/>
              <a:t>cervikokorporalis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0593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kardiotachogram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Parametry:</a:t>
            </a:r>
          </a:p>
          <a:p>
            <a:pPr lvl="1"/>
            <a:r>
              <a:rPr lang="cs-CZ" dirty="0"/>
              <a:t>Dlouhodobé: tachykardie (nad 160/min)</a:t>
            </a:r>
          </a:p>
          <a:p>
            <a:pPr marL="457200" lvl="1" indent="0">
              <a:buNone/>
            </a:pPr>
            <a:r>
              <a:rPr lang="cs-CZ" dirty="0"/>
              <a:t>                         </a:t>
            </a:r>
            <a:r>
              <a:rPr lang="cs-CZ" dirty="0" err="1"/>
              <a:t>normokardie</a:t>
            </a:r>
            <a:r>
              <a:rPr lang="cs-CZ" dirty="0"/>
              <a:t> (160-110)</a:t>
            </a:r>
          </a:p>
          <a:p>
            <a:pPr marL="457200" lvl="1" indent="0">
              <a:buNone/>
            </a:pPr>
            <a:r>
              <a:rPr lang="cs-CZ" dirty="0"/>
              <a:t>                         bradykardie (pod 110/min)</a:t>
            </a:r>
          </a:p>
          <a:p>
            <a:pPr lvl="1"/>
            <a:r>
              <a:rPr lang="cs-CZ" dirty="0"/>
              <a:t>Střednědobé: akcelerace (o 15 tepů na 15 s - 10 min)</a:t>
            </a:r>
          </a:p>
          <a:p>
            <a:pPr marL="457200" lvl="1" indent="0">
              <a:buNone/>
            </a:pPr>
            <a:r>
              <a:rPr lang="cs-CZ" dirty="0"/>
              <a:t>                          </a:t>
            </a:r>
            <a:r>
              <a:rPr lang="cs-CZ" dirty="0" err="1"/>
              <a:t>decelerace</a:t>
            </a:r>
            <a:r>
              <a:rPr lang="cs-CZ" dirty="0"/>
              <a:t> (o 15 tepů na 15 s - 10 min)</a:t>
            </a:r>
          </a:p>
          <a:p>
            <a:pPr lvl="1"/>
            <a:r>
              <a:rPr lang="cs-CZ" dirty="0"/>
              <a:t>Krátkodobé:   normální variabilita (5-25/min)</a:t>
            </a:r>
          </a:p>
          <a:p>
            <a:pPr marL="457200" lvl="1" indent="0">
              <a:buNone/>
            </a:pPr>
            <a:r>
              <a:rPr lang="cs-CZ" dirty="0"/>
              <a:t>                          snížená variabilita, silence (pod 5/min)</a:t>
            </a:r>
          </a:p>
          <a:p>
            <a:pPr marL="457200" lvl="1" indent="0">
              <a:buNone/>
            </a:pPr>
            <a:r>
              <a:rPr lang="cs-CZ" dirty="0"/>
              <a:t>                                   - sinusoida</a:t>
            </a:r>
          </a:p>
          <a:p>
            <a:pPr marL="457200" lvl="1" indent="0">
              <a:buNone/>
            </a:pPr>
            <a:r>
              <a:rPr lang="cs-CZ" dirty="0"/>
              <a:t>                          </a:t>
            </a:r>
            <a:r>
              <a:rPr lang="cs-CZ" dirty="0" err="1"/>
              <a:t>saltatorní</a:t>
            </a:r>
            <a:r>
              <a:rPr lang="cs-CZ" dirty="0"/>
              <a:t> oscilace (nad 25/min)</a:t>
            </a:r>
          </a:p>
        </p:txBody>
      </p:sp>
    </p:spTree>
    <p:extLst>
      <p:ext uri="{BB962C8B-B14F-4D97-AF65-F5344CB8AC3E}">
        <p14:creationId xmlns:p14="http://schemas.microsoft.com/office/powerpoint/2010/main" val="2795540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decelerace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Sporadické</a:t>
            </a:r>
          </a:p>
          <a:p>
            <a:pPr lvl="1"/>
            <a:r>
              <a:rPr lang="cs-CZ" dirty="0" err="1"/>
              <a:t>Spike</a:t>
            </a:r>
            <a:r>
              <a:rPr lang="cs-CZ" dirty="0"/>
              <a:t> (méně než 10 s)</a:t>
            </a:r>
          </a:p>
          <a:p>
            <a:pPr lvl="1"/>
            <a:r>
              <a:rPr lang="cs-CZ" dirty="0"/>
              <a:t>Prolongovaná </a:t>
            </a:r>
            <a:r>
              <a:rPr lang="cs-CZ" dirty="0" err="1"/>
              <a:t>decelerace</a:t>
            </a:r>
            <a:r>
              <a:rPr lang="cs-CZ" dirty="0"/>
              <a:t> (1-3 min)</a:t>
            </a:r>
          </a:p>
          <a:p>
            <a:endParaRPr lang="cs-CZ" dirty="0"/>
          </a:p>
          <a:p>
            <a:r>
              <a:rPr lang="cs-CZ" dirty="0"/>
              <a:t>Periodické</a:t>
            </a:r>
          </a:p>
          <a:p>
            <a:pPr lvl="1"/>
            <a:r>
              <a:rPr lang="cs-CZ" dirty="0"/>
              <a:t>Rané (DIP I)</a:t>
            </a:r>
          </a:p>
          <a:p>
            <a:pPr lvl="1"/>
            <a:r>
              <a:rPr lang="cs-CZ" dirty="0"/>
              <a:t>Pozdní (DIP II)</a:t>
            </a:r>
          </a:p>
          <a:p>
            <a:pPr lvl="1"/>
            <a:r>
              <a:rPr lang="cs-CZ" dirty="0"/>
              <a:t>Variabilní </a:t>
            </a:r>
          </a:p>
        </p:txBody>
      </p:sp>
    </p:spTree>
    <p:extLst>
      <p:ext uri="{BB962C8B-B14F-4D97-AF65-F5344CB8AC3E}">
        <p14:creationId xmlns:p14="http://schemas.microsoft.com/office/powerpoint/2010/main" val="2005062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Kardiotachogram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Výkyvy IC tenze při kompresi hlavičky</a:t>
            </a:r>
          </a:p>
          <a:p>
            <a:pPr lvl="1"/>
            <a:r>
              <a:rPr lang="cs-CZ" dirty="0"/>
              <a:t>Raná </a:t>
            </a:r>
            <a:r>
              <a:rPr lang="cs-CZ" dirty="0" err="1"/>
              <a:t>decelerace</a:t>
            </a:r>
            <a:r>
              <a:rPr lang="cs-CZ" dirty="0"/>
              <a:t>, DIP I</a:t>
            </a:r>
          </a:p>
          <a:p>
            <a:r>
              <a:rPr lang="cs-CZ" dirty="0"/>
              <a:t>Komprese pupečníkového řečiště</a:t>
            </a:r>
          </a:p>
          <a:p>
            <a:pPr lvl="1"/>
            <a:r>
              <a:rPr lang="cs-CZ" dirty="0"/>
              <a:t>Parciální komprese – tachykardie, periodické akcelerace, </a:t>
            </a:r>
            <a:r>
              <a:rPr lang="cs-CZ" dirty="0" err="1"/>
              <a:t>saltatorní</a:t>
            </a:r>
            <a:r>
              <a:rPr lang="cs-CZ" dirty="0"/>
              <a:t> oscilace</a:t>
            </a:r>
          </a:p>
          <a:p>
            <a:pPr lvl="1"/>
            <a:r>
              <a:rPr lang="cs-CZ" dirty="0"/>
              <a:t>Totální komprese – variabilní </a:t>
            </a:r>
            <a:r>
              <a:rPr lang="cs-CZ" dirty="0" err="1"/>
              <a:t>decelerace</a:t>
            </a:r>
            <a:r>
              <a:rPr lang="cs-CZ" dirty="0"/>
              <a:t>, bradykardie</a:t>
            </a:r>
          </a:p>
          <a:p>
            <a:r>
              <a:rPr lang="cs-CZ" dirty="0"/>
              <a:t>Snížení </a:t>
            </a:r>
            <a:r>
              <a:rPr lang="cs-CZ" dirty="0" err="1"/>
              <a:t>uteroplacentárního</a:t>
            </a:r>
            <a:r>
              <a:rPr lang="cs-CZ" dirty="0"/>
              <a:t> průtoku</a:t>
            </a:r>
          </a:p>
          <a:p>
            <a:pPr lvl="1"/>
            <a:r>
              <a:rPr lang="cs-CZ" dirty="0"/>
              <a:t>Akutně (hypotenze matky) - bradykardie</a:t>
            </a:r>
          </a:p>
          <a:p>
            <a:pPr lvl="1"/>
            <a:r>
              <a:rPr lang="cs-CZ" dirty="0"/>
              <a:t>Opakovaně – pozdní </a:t>
            </a:r>
            <a:r>
              <a:rPr lang="cs-CZ" dirty="0" err="1"/>
              <a:t>decelerace</a:t>
            </a:r>
            <a:r>
              <a:rPr lang="cs-CZ" dirty="0"/>
              <a:t>, DIP II</a:t>
            </a:r>
          </a:p>
          <a:p>
            <a:pPr lvl="1"/>
            <a:r>
              <a:rPr lang="cs-CZ" dirty="0"/>
              <a:t>Chronicky – silence</a:t>
            </a:r>
          </a:p>
        </p:txBody>
      </p:sp>
    </p:spTree>
    <p:extLst>
      <p:ext uri="{BB962C8B-B14F-4D97-AF65-F5344CB8AC3E}">
        <p14:creationId xmlns:p14="http://schemas.microsoft.com/office/powerpoint/2010/main" val="3932731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Interpretace – dop. postupy!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Fyziologický</a:t>
            </a:r>
            <a:r>
              <a:rPr lang="cs-CZ" dirty="0"/>
              <a:t>: BF 110-160/min, 2 akcelerace, žádná </a:t>
            </a:r>
            <a:r>
              <a:rPr lang="cs-CZ" dirty="0" err="1"/>
              <a:t>decelerace</a:t>
            </a:r>
            <a:r>
              <a:rPr lang="cs-CZ" dirty="0"/>
              <a:t>, normální variabilita</a:t>
            </a:r>
          </a:p>
          <a:p>
            <a:r>
              <a:rPr lang="cs-CZ" b="1" dirty="0"/>
              <a:t>Suspektní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Kontinuální CTG </a:t>
            </a:r>
          </a:p>
          <a:p>
            <a:r>
              <a:rPr lang="cs-CZ" b="1" dirty="0"/>
              <a:t>Patologický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BF pod 100/min</a:t>
            </a:r>
          </a:p>
          <a:p>
            <a:pPr lvl="1"/>
            <a:r>
              <a:rPr lang="cs-CZ" dirty="0" err="1"/>
              <a:t>Decelerace</a:t>
            </a:r>
            <a:r>
              <a:rPr lang="cs-CZ" dirty="0"/>
              <a:t> pozdní či prolongované, 1 prolongovaná déle než 5 min</a:t>
            </a:r>
          </a:p>
          <a:p>
            <a:pPr lvl="1"/>
            <a:r>
              <a:rPr lang="cs-CZ" dirty="0"/>
              <a:t>Variabilita snížená déle než 50 min, </a:t>
            </a:r>
            <a:r>
              <a:rPr lang="cs-CZ" dirty="0" err="1"/>
              <a:t>saltatorní</a:t>
            </a:r>
            <a:r>
              <a:rPr lang="cs-CZ" dirty="0"/>
              <a:t> déle než 30 min, sinusoida</a:t>
            </a:r>
          </a:p>
          <a:p>
            <a:r>
              <a:rPr lang="cs-CZ" dirty="0">
                <a:solidFill>
                  <a:srgbClr val="FF0000"/>
                </a:solidFill>
              </a:rPr>
              <a:t>IFPO, Ukončení porodu podle podmínek</a:t>
            </a:r>
          </a:p>
        </p:txBody>
      </p:sp>
    </p:spTree>
    <p:extLst>
      <p:ext uri="{BB962C8B-B14F-4D97-AF65-F5344CB8AC3E}">
        <p14:creationId xmlns:p14="http://schemas.microsoft.com/office/powerpoint/2010/main" val="1462985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Porodnické vyšetření – při porodu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Subjektivní data</a:t>
            </a:r>
          </a:p>
          <a:p>
            <a:r>
              <a:rPr lang="cs-CZ" dirty="0"/>
              <a:t>Objektivní data</a:t>
            </a:r>
          </a:p>
          <a:p>
            <a:r>
              <a:rPr lang="cs-CZ" dirty="0"/>
              <a:t>Vnitřní vyšetření</a:t>
            </a:r>
          </a:p>
          <a:p>
            <a:r>
              <a:rPr lang="cs-CZ" dirty="0"/>
              <a:t>CTG</a:t>
            </a:r>
          </a:p>
          <a:p>
            <a:r>
              <a:rPr lang="cs-CZ" dirty="0"/>
              <a:t>Speciální vyšetření – UZ, IFPO</a:t>
            </a:r>
          </a:p>
        </p:txBody>
      </p:sp>
    </p:spTree>
    <p:extLst>
      <p:ext uri="{BB962C8B-B14F-4D97-AF65-F5344CB8AC3E}">
        <p14:creationId xmlns:p14="http://schemas.microsoft.com/office/powerpoint/2010/main" val="2597557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727F46-A055-935E-4182-745D29CDE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62E78AAC-1381-884B-6A48-8285A402C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52" y="180047"/>
            <a:ext cx="8565895" cy="6455956"/>
          </a:xfrm>
        </p:spPr>
      </p:pic>
    </p:spTree>
    <p:extLst>
      <p:ext uri="{BB962C8B-B14F-4D97-AF65-F5344CB8AC3E}">
        <p14:creationId xmlns:p14="http://schemas.microsoft.com/office/powerpoint/2010/main" val="2729046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IFPO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Intrapartální</a:t>
            </a:r>
            <a:r>
              <a:rPr lang="cs-CZ" dirty="0"/>
              <a:t> fetální pulsní </a:t>
            </a:r>
            <a:r>
              <a:rPr lang="cs-CZ" dirty="0" err="1"/>
              <a:t>oxymetrie</a:t>
            </a:r>
            <a:endParaRPr lang="cs-CZ" dirty="0"/>
          </a:p>
          <a:p>
            <a:r>
              <a:rPr lang="cs-CZ" dirty="0"/>
              <a:t>Norma 30-60%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060848"/>
            <a:ext cx="4678660" cy="416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02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CTG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92" y="1268413"/>
            <a:ext cx="8158216" cy="5040312"/>
          </a:xfrm>
        </p:spPr>
      </p:pic>
    </p:spTree>
    <p:extLst>
      <p:ext uri="{BB962C8B-B14F-4D97-AF65-F5344CB8AC3E}">
        <p14:creationId xmlns:p14="http://schemas.microsoft.com/office/powerpoint/2010/main" val="700133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CTG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92" y="1268413"/>
            <a:ext cx="8158216" cy="5040312"/>
          </a:xfrm>
        </p:spPr>
      </p:pic>
    </p:spTree>
    <p:extLst>
      <p:ext uri="{BB962C8B-B14F-4D97-AF65-F5344CB8AC3E}">
        <p14:creationId xmlns:p14="http://schemas.microsoft.com/office/powerpoint/2010/main" val="1712911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CTG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92" y="1196752"/>
            <a:ext cx="8158216" cy="5040312"/>
          </a:xfrm>
        </p:spPr>
      </p:pic>
    </p:spTree>
    <p:extLst>
      <p:ext uri="{BB962C8B-B14F-4D97-AF65-F5344CB8AC3E}">
        <p14:creationId xmlns:p14="http://schemas.microsoft.com/office/powerpoint/2010/main" val="1153861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CTG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28" y="1268413"/>
            <a:ext cx="8114544" cy="5040312"/>
          </a:xfrm>
        </p:spPr>
      </p:pic>
    </p:spTree>
    <p:extLst>
      <p:ext uri="{BB962C8B-B14F-4D97-AF65-F5344CB8AC3E}">
        <p14:creationId xmlns:p14="http://schemas.microsoft.com/office/powerpoint/2010/main" val="1577344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CTG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05" y="1268413"/>
            <a:ext cx="8071589" cy="5040312"/>
          </a:xfrm>
        </p:spPr>
      </p:pic>
    </p:spTree>
    <p:extLst>
      <p:ext uri="{BB962C8B-B14F-4D97-AF65-F5344CB8AC3E}">
        <p14:creationId xmlns:p14="http://schemas.microsoft.com/office/powerpoint/2010/main" val="2711691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CTG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4" y="1268413"/>
            <a:ext cx="7797691" cy="5040312"/>
          </a:xfrm>
        </p:spPr>
      </p:pic>
    </p:spTree>
    <p:extLst>
      <p:ext uri="{BB962C8B-B14F-4D97-AF65-F5344CB8AC3E}">
        <p14:creationId xmlns:p14="http://schemas.microsoft.com/office/powerpoint/2010/main" val="2482628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CTG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4" y="1268413"/>
            <a:ext cx="7797691" cy="5040312"/>
          </a:xfrm>
        </p:spPr>
      </p:pic>
    </p:spTree>
    <p:extLst>
      <p:ext uri="{BB962C8B-B14F-4D97-AF65-F5344CB8AC3E}">
        <p14:creationId xmlns:p14="http://schemas.microsoft.com/office/powerpoint/2010/main" val="3326741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Rekapitulace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34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Porodnické vyšetření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Subjektivní data</a:t>
            </a:r>
          </a:p>
        </p:txBody>
      </p:sp>
    </p:spTree>
    <p:extLst>
      <p:ext uri="{BB962C8B-B14F-4D97-AF65-F5344CB8AC3E}">
        <p14:creationId xmlns:p14="http://schemas.microsoft.com/office/powerpoint/2010/main" val="25105243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Rekapitulace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Subjektivní data</a:t>
            </a:r>
          </a:p>
          <a:p>
            <a:r>
              <a:rPr lang="cs-CZ" dirty="0"/>
              <a:t>Zevní vyšetření</a:t>
            </a:r>
          </a:p>
          <a:p>
            <a:r>
              <a:rPr lang="cs-CZ" dirty="0"/>
              <a:t>Vnitřní vyšetření</a:t>
            </a:r>
          </a:p>
          <a:p>
            <a:r>
              <a:rPr lang="cs-CZ" dirty="0"/>
              <a:t>UZ</a:t>
            </a:r>
          </a:p>
          <a:p>
            <a:r>
              <a:rPr lang="cs-CZ" dirty="0"/>
              <a:t>CTG</a:t>
            </a:r>
          </a:p>
          <a:p>
            <a:r>
              <a:rPr lang="cs-CZ" dirty="0"/>
              <a:t>IFPO</a:t>
            </a:r>
          </a:p>
        </p:txBody>
      </p:sp>
    </p:spTree>
    <p:extLst>
      <p:ext uri="{BB962C8B-B14F-4D97-AF65-F5344CB8AC3E}">
        <p14:creationId xmlns:p14="http://schemas.microsoft.com/office/powerpoint/2010/main" val="65434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Subj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Kontrakce – lokalizace bolesti, od kdy, frekvence, intenzita, doba trvání</a:t>
            </a:r>
          </a:p>
          <a:p>
            <a:r>
              <a:rPr lang="cs-CZ" dirty="0"/>
              <a:t>Krvácení – jasná nebo tmavá krev, množství</a:t>
            </a:r>
          </a:p>
          <a:p>
            <a:r>
              <a:rPr lang="cs-CZ" dirty="0"/>
              <a:t>Plodová voda – kdy, čirá nebo zkalená – GBS!!</a:t>
            </a:r>
          </a:p>
          <a:p>
            <a:pPr lvl="1"/>
            <a:r>
              <a:rPr lang="cs-CZ" dirty="0"/>
              <a:t> </a:t>
            </a:r>
            <a:r>
              <a:rPr lang="cs-CZ" dirty="0" err="1"/>
              <a:t>Temesváryho</a:t>
            </a:r>
            <a:r>
              <a:rPr lang="cs-CZ" dirty="0"/>
              <a:t> zkouška, PROM test</a:t>
            </a:r>
          </a:p>
          <a:p>
            <a:r>
              <a:rPr lang="cs-CZ" dirty="0"/>
              <a:t>Pohyby plodu </a:t>
            </a:r>
          </a:p>
          <a:p>
            <a:r>
              <a:rPr lang="cs-CZ" dirty="0"/>
              <a:t>Otoky, varixy, symptomy </a:t>
            </a:r>
            <a:r>
              <a:rPr lang="cs-CZ" dirty="0" err="1"/>
              <a:t>preeklampsie</a:t>
            </a:r>
            <a:r>
              <a:rPr lang="cs-CZ" dirty="0"/>
              <a:t> nebo infekce</a:t>
            </a:r>
          </a:p>
        </p:txBody>
      </p:sp>
    </p:spTree>
    <p:extLst>
      <p:ext uri="{BB962C8B-B14F-4D97-AF65-F5344CB8AC3E}">
        <p14:creationId xmlns:p14="http://schemas.microsoft.com/office/powerpoint/2010/main" val="852635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Porodnické vyšetření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Zevní vyšetření</a:t>
            </a:r>
          </a:p>
        </p:txBody>
      </p:sp>
    </p:spTree>
    <p:extLst>
      <p:ext uri="{BB962C8B-B14F-4D97-AF65-F5344CB8AC3E}">
        <p14:creationId xmlns:p14="http://schemas.microsoft.com/office/powerpoint/2010/main" val="2443023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3200" dirty="0"/>
              <a:t>FX/3, F2/p</a:t>
            </a:r>
          </a:p>
          <a:p>
            <a:r>
              <a:rPr lang="cs-CZ" sz="3200" dirty="0"/>
              <a:t>Ovoidní</a:t>
            </a:r>
          </a:p>
          <a:p>
            <a:r>
              <a:rPr lang="cs-CZ" sz="3200" dirty="0"/>
              <a:t>Kulovitá</a:t>
            </a:r>
          </a:p>
          <a:p>
            <a:r>
              <a:rPr lang="cs-CZ" sz="3200" dirty="0"/>
              <a:t>Příčně ovoidní</a:t>
            </a:r>
          </a:p>
          <a:p>
            <a:endParaRPr lang="cs-CZ" sz="3200" dirty="0"/>
          </a:p>
          <a:p>
            <a:r>
              <a:rPr lang="cs-CZ" sz="3200" dirty="0"/>
              <a:t>I. Leopoldův hmat (výška a obsah fundu)</a:t>
            </a:r>
          </a:p>
          <a:p>
            <a:r>
              <a:rPr lang="cs-CZ" sz="3200" dirty="0"/>
              <a:t>II. Leopoldův hmat (pohmat hran děložních, hřbetu plodu a malých částí)</a:t>
            </a:r>
          </a:p>
          <a:p>
            <a:r>
              <a:rPr lang="cs-CZ" sz="3200" dirty="0"/>
              <a:t>III. Leopoldův hmat (obsah DDS)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Výška fundu, tvar dělohy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r="10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614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Pawlíkovy</a:t>
            </a:r>
            <a:r>
              <a:rPr lang="cs-CZ" dirty="0"/>
              <a:t> hmaty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fáze: obsah DDS</a:t>
            </a:r>
          </a:p>
          <a:p>
            <a:r>
              <a:rPr lang="cs-CZ" dirty="0"/>
              <a:t>2. fáze: pohmat a sklon krční rýhy</a:t>
            </a:r>
          </a:p>
          <a:p>
            <a:r>
              <a:rPr lang="cs-CZ" dirty="0"/>
              <a:t>3. fáze: výška krční rýhy nad sponou</a:t>
            </a:r>
          </a:p>
          <a:p>
            <a:pPr lvl="1"/>
            <a:r>
              <a:rPr lang="cs-CZ" dirty="0"/>
              <a:t>4 prsty: hlava naléhá</a:t>
            </a:r>
          </a:p>
          <a:p>
            <a:pPr lvl="1"/>
            <a:r>
              <a:rPr lang="cs-CZ" dirty="0"/>
              <a:t>3 prsty: </a:t>
            </a:r>
            <a:r>
              <a:rPr lang="cs-CZ" dirty="0" err="1"/>
              <a:t>vstouplá</a:t>
            </a:r>
            <a:r>
              <a:rPr lang="cs-CZ" dirty="0"/>
              <a:t> malým oddílem</a:t>
            </a:r>
          </a:p>
          <a:p>
            <a:pPr lvl="1"/>
            <a:r>
              <a:rPr lang="cs-CZ" dirty="0"/>
              <a:t>2 prsty: </a:t>
            </a:r>
            <a:r>
              <a:rPr lang="cs-CZ" dirty="0" err="1"/>
              <a:t>vstouplá</a:t>
            </a:r>
            <a:r>
              <a:rPr lang="cs-CZ" dirty="0"/>
              <a:t> velkým oddílem</a:t>
            </a:r>
          </a:p>
          <a:p>
            <a:pPr lvl="1"/>
            <a:r>
              <a:rPr lang="cs-CZ" dirty="0"/>
              <a:t>V rovině spony: celá hlava </a:t>
            </a:r>
            <a:r>
              <a:rPr lang="cs-CZ" dirty="0" err="1"/>
              <a:t>vstouplá</a:t>
            </a:r>
            <a:r>
              <a:rPr lang="cs-CZ" dirty="0"/>
              <a:t>, naléhá raménko</a:t>
            </a:r>
          </a:p>
        </p:txBody>
      </p:sp>
    </p:spTree>
    <p:extLst>
      <p:ext uri="{BB962C8B-B14F-4D97-AF65-F5344CB8AC3E}">
        <p14:creationId xmlns:p14="http://schemas.microsoft.com/office/powerpoint/2010/main" val="2236073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rázek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Pawlíkovy</a:t>
            </a:r>
            <a:r>
              <a:rPr lang="cs-CZ" dirty="0"/>
              <a:t> hmaty</a:t>
            </a:r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8"/>
          <a:stretch>
            <a:fillRect/>
          </a:stretch>
        </p:blipFill>
        <p:spPr/>
      </p:pic>
      <p:pic>
        <p:nvPicPr>
          <p:cNvPr id="12" name="Zástupný symbol pro obrázek 11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r="8"/>
          <a:stretch>
            <a:fillRect/>
          </a:stretch>
        </p:blipFill>
        <p:spPr/>
      </p:pic>
      <p:sp>
        <p:nvSpPr>
          <p:cNvPr id="14" name="Obdélník 13"/>
          <p:cNvSpPr/>
          <p:nvPr/>
        </p:nvSpPr>
        <p:spPr>
          <a:xfrm>
            <a:off x="467544" y="5661248"/>
            <a:ext cx="2520280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347864" y="5661248"/>
            <a:ext cx="2520280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156176" y="5661248"/>
            <a:ext cx="2520280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43397" y="580090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1. fáze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419872" y="5800907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2. fáze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228184" y="580090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3. fáze</a:t>
            </a:r>
          </a:p>
        </p:txBody>
      </p:sp>
    </p:spTree>
    <p:extLst>
      <p:ext uri="{BB962C8B-B14F-4D97-AF65-F5344CB8AC3E}">
        <p14:creationId xmlns:p14="http://schemas.microsoft.com/office/powerpoint/2010/main" val="31909729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6350">
          <a:solidFill>
            <a:schemeClr val="bg1">
              <a:lumMod val="75000"/>
            </a:schemeClr>
          </a:solidFill>
        </a:ln>
      </a:spPr>
      <a:bodyPr rtlCol="0" anchor="ctr"/>
      <a:lstStyle>
        <a:defPPr algn="ctr">
          <a:defRPr dirty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748</Words>
  <Application>Microsoft Macintosh PowerPoint</Application>
  <PresentationFormat>Předvádění na obrazovce (4:3)</PresentationFormat>
  <Paragraphs>165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5" baseType="lpstr">
      <vt:lpstr>Arial</vt:lpstr>
      <vt:lpstr>Arial Narrow</vt:lpstr>
      <vt:lpstr>Calibri</vt:lpstr>
      <vt:lpstr>Tahoma</vt:lpstr>
      <vt:lpstr>Motiv systému Office</vt:lpstr>
      <vt:lpstr>Porodnické vyšetření</vt:lpstr>
      <vt:lpstr>Porodnické vyšetření - přijetí</vt:lpstr>
      <vt:lpstr>Porodnické vyšetření – při porodu</vt:lpstr>
      <vt:lpstr>Porodnické vyšetření</vt:lpstr>
      <vt:lpstr>Subj.</vt:lpstr>
      <vt:lpstr>Porodnické vyšetření</vt:lpstr>
      <vt:lpstr>Výška fundu, tvar dělohy</vt:lpstr>
      <vt:lpstr>Pawlíkovy hmaty </vt:lpstr>
      <vt:lpstr>Pawlíkovy hmaty</vt:lpstr>
      <vt:lpstr>Budinův hmat</vt:lpstr>
      <vt:lpstr>Pelvimetrie</vt:lpstr>
      <vt:lpstr>Porodnické vyšetření</vt:lpstr>
      <vt:lpstr>Vnitřní (vaginální) vyšetření</vt:lpstr>
      <vt:lpstr>Vnitřní (vaginální) vyšetření</vt:lpstr>
      <vt:lpstr>Vnitřní vyšetření - prezentace</vt:lpstr>
      <vt:lpstr>Prezentace</vt:lpstr>
      <vt:lpstr>Prezentace</vt:lpstr>
      <vt:lpstr>Ultrazvuk</vt:lpstr>
      <vt:lpstr>Ultrazvuk</vt:lpstr>
      <vt:lpstr>Ultrazvuk</vt:lpstr>
      <vt:lpstr>CTG, kardiotokograf, monitor</vt:lpstr>
      <vt:lpstr>CTG</vt:lpstr>
      <vt:lpstr>Skalpová elektroda</vt:lpstr>
      <vt:lpstr>Prezentace aplikace PowerPoint</vt:lpstr>
      <vt:lpstr>tokogram</vt:lpstr>
      <vt:lpstr>kardiotachogram</vt:lpstr>
      <vt:lpstr>decelerace</vt:lpstr>
      <vt:lpstr>Kardiotachogram </vt:lpstr>
      <vt:lpstr>Interpretace – dop. postupy!</vt:lpstr>
      <vt:lpstr>Prezentace aplikace PowerPoint</vt:lpstr>
      <vt:lpstr>IFPO</vt:lpstr>
      <vt:lpstr>CTG </vt:lpstr>
      <vt:lpstr>CTG </vt:lpstr>
      <vt:lpstr>CTG </vt:lpstr>
      <vt:lpstr>CTG </vt:lpstr>
      <vt:lpstr>CTG </vt:lpstr>
      <vt:lpstr>CTG </vt:lpstr>
      <vt:lpstr>CTG </vt:lpstr>
      <vt:lpstr>Rekapitulace</vt:lpstr>
      <vt:lpstr>Rekapitulace</vt:lpstr>
    </vt:vector>
  </TitlesOfParts>
  <Company>Pražská energetika,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Kučera Lukáš</dc:creator>
  <cp:lastModifiedBy>Kristina Magdalena Waagnerová</cp:lastModifiedBy>
  <cp:revision>64</cp:revision>
  <dcterms:created xsi:type="dcterms:W3CDTF">2015-02-10T12:34:11Z</dcterms:created>
  <dcterms:modified xsi:type="dcterms:W3CDTF">2024-03-25T16:54:05Z</dcterms:modified>
</cp:coreProperties>
</file>