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84" r:id="rId5"/>
    <p:sldId id="266" r:id="rId6"/>
    <p:sldId id="267" r:id="rId7"/>
    <p:sldId id="268" r:id="rId8"/>
    <p:sldId id="269" r:id="rId9"/>
    <p:sldId id="270" r:id="rId10"/>
    <p:sldId id="271" r:id="rId11"/>
    <p:sldId id="285" r:id="rId12"/>
    <p:sldId id="275" r:id="rId13"/>
    <p:sldId id="273" r:id="rId14"/>
    <p:sldId id="274" r:id="rId15"/>
    <p:sldId id="276" r:id="rId16"/>
    <p:sldId id="283" r:id="rId17"/>
    <p:sldId id="277" r:id="rId18"/>
    <p:sldId id="278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pPr/>
              <a:t>19.5.2015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Hypertenze v graviditě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r>
              <a:rPr lang="cs-CZ" dirty="0" smtClean="0"/>
              <a:t>, eklampsie, HELLP </a:t>
            </a:r>
            <a:r>
              <a:rPr lang="cs-CZ" dirty="0" err="1" smtClean="0"/>
              <a:t>sy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24.3.2015</a:t>
            </a:r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645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Hypertenze </a:t>
            </a:r>
            <a:r>
              <a:rPr lang="cs-CZ" b="1" dirty="0"/>
              <a:t>s proteinurií</a:t>
            </a:r>
            <a:r>
              <a:rPr lang="cs-CZ" dirty="0"/>
              <a:t>, ev. edémy v graviditě po 20. t.t.</a:t>
            </a:r>
          </a:p>
          <a:p>
            <a:endParaRPr lang="cs-CZ" dirty="0" smtClean="0"/>
          </a:p>
          <a:p>
            <a:r>
              <a:rPr lang="cs-CZ" dirty="0" smtClean="0"/>
              <a:t>4-8</a:t>
            </a:r>
            <a:r>
              <a:rPr lang="cs-CZ" dirty="0"/>
              <a:t>%, jaro</a:t>
            </a:r>
          </a:p>
          <a:p>
            <a:endParaRPr lang="cs-CZ" dirty="0" smtClean="0"/>
          </a:p>
          <a:p>
            <a:r>
              <a:rPr lang="cs-CZ" dirty="0" smtClean="0"/>
              <a:t>Velmi </a:t>
            </a:r>
            <a:r>
              <a:rPr lang="cs-CZ" dirty="0"/>
              <a:t>rychlá progrese!</a:t>
            </a:r>
          </a:p>
          <a:p>
            <a:endParaRPr lang="cs-CZ" dirty="0" smtClean="0"/>
          </a:p>
          <a:p>
            <a:r>
              <a:rPr lang="cs-CZ" dirty="0" smtClean="0"/>
              <a:t>Lehká</a:t>
            </a:r>
            <a:r>
              <a:rPr lang="cs-CZ" dirty="0"/>
              <a:t>: TK do 160/110, proteinurie 0,3-5 g/ 24 hod</a:t>
            </a:r>
          </a:p>
          <a:p>
            <a:endParaRPr lang="cs-CZ" dirty="0" smtClean="0"/>
          </a:p>
          <a:p>
            <a:r>
              <a:rPr lang="cs-CZ" dirty="0" smtClean="0"/>
              <a:t>Těžká</a:t>
            </a:r>
            <a:r>
              <a:rPr lang="cs-CZ" dirty="0"/>
              <a:t>: TK nad 160/110, proteinurie nad 5 g/24 hod</a:t>
            </a:r>
          </a:p>
          <a:p>
            <a:pPr lvl="1"/>
            <a:r>
              <a:rPr lang="cs-CZ" dirty="0"/>
              <a:t>Oligurie, </a:t>
            </a:r>
            <a:r>
              <a:rPr lang="cs-CZ" dirty="0" err="1"/>
              <a:t>cefalea</a:t>
            </a:r>
            <a:r>
              <a:rPr lang="cs-CZ" dirty="0"/>
              <a:t>, poruchy </a:t>
            </a:r>
            <a:r>
              <a:rPr lang="cs-CZ" dirty="0" err="1"/>
              <a:t>vizu</a:t>
            </a:r>
            <a:r>
              <a:rPr lang="cs-CZ" dirty="0"/>
              <a:t>, HELLP </a:t>
            </a:r>
            <a:r>
              <a:rPr lang="cs-CZ" dirty="0" err="1"/>
              <a:t>sy</a:t>
            </a: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" r="7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71823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r>
              <a:rPr lang="cs-CZ" dirty="0" smtClean="0"/>
              <a:t> - diagnostika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Elevace TK</a:t>
            </a:r>
          </a:p>
          <a:p>
            <a:r>
              <a:rPr lang="cs-CZ" dirty="0" smtClean="0"/>
              <a:t>Proteinurie</a:t>
            </a:r>
          </a:p>
          <a:p>
            <a:r>
              <a:rPr lang="cs-CZ" dirty="0" smtClean="0"/>
              <a:t>Edémy (nemusejí být) – příbytek váhy 1 kg/týden</a:t>
            </a:r>
          </a:p>
          <a:p>
            <a:r>
              <a:rPr lang="cs-CZ" dirty="0" smtClean="0"/>
              <a:t>LB: proteinurie, elevace k. močové</a:t>
            </a:r>
          </a:p>
          <a:p>
            <a:pPr lvl="1"/>
            <a:r>
              <a:rPr lang="cs-CZ" dirty="0" smtClean="0"/>
              <a:t>AST, ALT, trombocyty, anemie (HELLP </a:t>
            </a:r>
            <a:r>
              <a:rPr lang="cs-CZ" dirty="0" err="1" smtClean="0"/>
              <a:t>sy</a:t>
            </a:r>
            <a:r>
              <a:rPr lang="cs-CZ" dirty="0" smtClean="0"/>
              <a:t>)</a:t>
            </a:r>
          </a:p>
          <a:p>
            <a:r>
              <a:rPr lang="cs-CZ" dirty="0" smtClean="0"/>
              <a:t>Symptomy: bolest hlavy, poruchy vidění, dušnost, epigastrická bolest nebo bolest v </a:t>
            </a:r>
            <a:r>
              <a:rPr lang="cs-CZ" dirty="0" err="1" smtClean="0"/>
              <a:t>pr</a:t>
            </a:r>
            <a:r>
              <a:rPr lang="cs-CZ" dirty="0" smtClean="0"/>
              <a:t>. </a:t>
            </a:r>
            <a:r>
              <a:rPr lang="cs-CZ" dirty="0"/>
              <a:t>h</a:t>
            </a:r>
            <a:r>
              <a:rPr lang="cs-CZ" dirty="0" smtClean="0"/>
              <a:t>ypochondriu</a:t>
            </a:r>
          </a:p>
        </p:txBody>
      </p:sp>
    </p:spTree>
    <p:extLst>
      <p:ext uri="{BB962C8B-B14F-4D97-AF65-F5344CB8AC3E}">
        <p14:creationId xmlns:p14="http://schemas.microsoft.com/office/powerpoint/2010/main" val="2569873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r>
              <a:rPr lang="cs-CZ" dirty="0" smtClean="0"/>
              <a:t>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Jedinou kauzální terapií je ukončení těhotenství</a:t>
            </a:r>
          </a:p>
          <a:p>
            <a:r>
              <a:rPr lang="cs-CZ" dirty="0" smtClean="0"/>
              <a:t>Lehká PE – při stabilizaci možná indukce plicní zralosti plodu, transfer do perinatologického centra</a:t>
            </a:r>
          </a:p>
          <a:p>
            <a:r>
              <a:rPr lang="cs-CZ" dirty="0" smtClean="0"/>
              <a:t>Těžká PE – ukončení těhotenství okamžitě bez ohledu na plod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38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Preeklampsie</a:t>
            </a:r>
            <a:r>
              <a:rPr lang="cs-CZ" dirty="0" smtClean="0"/>
              <a:t> - komplikace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Eklampsie – záchvat tonicko-klonických křečí</a:t>
            </a:r>
          </a:p>
          <a:p>
            <a:pPr lvl="1"/>
            <a:r>
              <a:rPr lang="cs-CZ" dirty="0"/>
              <a:t>prodromy: neklid, </a:t>
            </a:r>
            <a:r>
              <a:rPr lang="cs-CZ" dirty="0" smtClean="0"/>
              <a:t>fascikulace, </a:t>
            </a:r>
            <a:r>
              <a:rPr lang="cs-CZ" dirty="0"/>
              <a:t>CEFALEA, </a:t>
            </a:r>
            <a:r>
              <a:rPr lang="cs-CZ" dirty="0" err="1"/>
              <a:t>epigastr</a:t>
            </a:r>
            <a:r>
              <a:rPr lang="cs-CZ" dirty="0"/>
              <a:t>. </a:t>
            </a:r>
            <a:r>
              <a:rPr lang="cs-CZ" smtClean="0"/>
              <a:t>bolest</a:t>
            </a:r>
            <a:endParaRPr lang="cs-CZ" dirty="0"/>
          </a:p>
          <a:p>
            <a:pPr lvl="1"/>
            <a:r>
              <a:rPr lang="cs-CZ" dirty="0"/>
              <a:t>Tonické křeče – trismus, </a:t>
            </a:r>
            <a:r>
              <a:rPr lang="cs-CZ" dirty="0" err="1"/>
              <a:t>opistotonus</a:t>
            </a:r>
            <a:r>
              <a:rPr lang="cs-CZ" dirty="0"/>
              <a:t>, apnoe</a:t>
            </a:r>
          </a:p>
          <a:p>
            <a:pPr lvl="1"/>
            <a:r>
              <a:rPr lang="cs-CZ" dirty="0"/>
              <a:t>Klonické křeče – chrčení, nekoordinované pohyby</a:t>
            </a:r>
          </a:p>
          <a:p>
            <a:pPr lvl="1"/>
            <a:r>
              <a:rPr lang="cs-CZ" dirty="0" err="1"/>
              <a:t>Koma</a:t>
            </a:r>
            <a:endParaRPr lang="cs-CZ" dirty="0"/>
          </a:p>
          <a:p>
            <a:endParaRPr lang="cs-CZ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Po </a:t>
            </a:r>
            <a:r>
              <a:rPr lang="cs-CZ" dirty="0" err="1" smtClean="0"/>
              <a:t>eklamptickém</a:t>
            </a:r>
            <a:r>
              <a:rPr lang="cs-CZ" dirty="0" smtClean="0"/>
              <a:t> záchvatu nikdy neprodlužovat těhotenství</a:t>
            </a:r>
          </a:p>
          <a:p>
            <a:pPr marL="457200" lvl="1" indent="0">
              <a:buNone/>
            </a:pPr>
            <a:r>
              <a:rPr lang="cs-CZ" dirty="0" smtClean="0"/>
              <a:t> 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237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Abrupce placenty</a:t>
            </a:r>
          </a:p>
          <a:p>
            <a:r>
              <a:rPr lang="cs-CZ" dirty="0" smtClean="0"/>
              <a:t>Krvácení do CNS </a:t>
            </a:r>
          </a:p>
          <a:p>
            <a:r>
              <a:rPr lang="cs-CZ" dirty="0" smtClean="0"/>
              <a:t>Poškození orgánů </a:t>
            </a:r>
          </a:p>
          <a:p>
            <a:pPr lvl="1"/>
            <a:r>
              <a:rPr lang="cs-CZ" dirty="0" smtClean="0"/>
              <a:t>Selhání ledvin a jater</a:t>
            </a:r>
          </a:p>
          <a:p>
            <a:pPr lvl="1"/>
            <a:r>
              <a:rPr lang="cs-CZ" dirty="0" smtClean="0"/>
              <a:t>Plicní edém</a:t>
            </a:r>
          </a:p>
          <a:p>
            <a:pPr lvl="1"/>
            <a:r>
              <a:rPr lang="cs-CZ" dirty="0" smtClean="0"/>
              <a:t>Selhání srdce</a:t>
            </a:r>
          </a:p>
          <a:p>
            <a:r>
              <a:rPr lang="cs-CZ" dirty="0" smtClean="0"/>
              <a:t>IUGR plodu </a:t>
            </a:r>
          </a:p>
          <a:p>
            <a:r>
              <a:rPr lang="cs-CZ" dirty="0" smtClean="0"/>
              <a:t>HELLP syndrom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4764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HELLP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Hemolýza, elevace jaterních testů, trombocytopenie</a:t>
            </a:r>
          </a:p>
          <a:p>
            <a:r>
              <a:rPr lang="cs-CZ" dirty="0" smtClean="0"/>
              <a:t>Vede k DIC (diseminovaná intravaskulární </a:t>
            </a:r>
            <a:r>
              <a:rPr lang="cs-CZ" dirty="0" err="1" smtClean="0"/>
              <a:t>koagulopatie</a:t>
            </a:r>
            <a:r>
              <a:rPr lang="cs-CZ" dirty="0" smtClean="0"/>
              <a:t>)</a:t>
            </a:r>
          </a:p>
          <a:p>
            <a:r>
              <a:rPr lang="cs-CZ" dirty="0" smtClean="0"/>
              <a:t>Život ohrožující stav</a:t>
            </a:r>
          </a:p>
          <a:p>
            <a:r>
              <a:rPr lang="cs-CZ" dirty="0" err="1" smtClean="0"/>
              <a:t>Mikrotrombotizace</a:t>
            </a:r>
            <a:r>
              <a:rPr lang="cs-CZ" dirty="0" smtClean="0"/>
              <a:t>, poté generalizované krvácení</a:t>
            </a:r>
          </a:p>
          <a:p>
            <a:r>
              <a:rPr lang="cs-CZ" dirty="0" smtClean="0"/>
              <a:t>Multiorgánové selhání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077071"/>
            <a:ext cx="3240360" cy="238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10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244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 - symptomatická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Antihypertenzní</a:t>
            </a:r>
          </a:p>
          <a:p>
            <a:pPr lvl="1"/>
            <a:r>
              <a:rPr lang="cs-CZ" dirty="0" err="1"/>
              <a:t>p</a:t>
            </a:r>
            <a:r>
              <a:rPr lang="cs-CZ" dirty="0" err="1" smtClean="0"/>
              <a:t>.o</a:t>
            </a:r>
            <a:r>
              <a:rPr lang="cs-CZ" dirty="0" smtClean="0"/>
              <a:t>.: </a:t>
            </a:r>
            <a:r>
              <a:rPr lang="cs-CZ" dirty="0" err="1" smtClean="0"/>
              <a:t>betablokátoory</a:t>
            </a:r>
            <a:r>
              <a:rPr lang="cs-CZ" dirty="0" smtClean="0"/>
              <a:t> (</a:t>
            </a:r>
            <a:r>
              <a:rPr lang="cs-CZ" dirty="0" err="1" smtClean="0"/>
              <a:t>Vasocardin</a:t>
            </a:r>
            <a:r>
              <a:rPr lang="cs-CZ" dirty="0" smtClean="0"/>
              <a:t>), </a:t>
            </a:r>
            <a:r>
              <a:rPr lang="cs-CZ" dirty="0" err="1" smtClean="0"/>
              <a:t>metyldopa</a:t>
            </a:r>
            <a:r>
              <a:rPr lang="cs-CZ" dirty="0" smtClean="0"/>
              <a:t> (</a:t>
            </a:r>
            <a:r>
              <a:rPr lang="cs-CZ" dirty="0" err="1" smtClean="0"/>
              <a:t>Dopegyt</a:t>
            </a:r>
            <a:r>
              <a:rPr lang="cs-CZ" dirty="0" smtClean="0"/>
              <a:t>), blokátory kalciového kanálu (</a:t>
            </a:r>
            <a:r>
              <a:rPr lang="cs-CZ" dirty="0" err="1" smtClean="0"/>
              <a:t>Lomir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i.v</a:t>
            </a:r>
            <a:r>
              <a:rPr lang="cs-CZ" dirty="0" smtClean="0"/>
              <a:t>.: přímá </a:t>
            </a:r>
            <a:r>
              <a:rPr lang="cs-CZ" dirty="0" err="1" smtClean="0"/>
              <a:t>vasodilatancia</a:t>
            </a:r>
            <a:r>
              <a:rPr lang="cs-CZ" dirty="0" smtClean="0"/>
              <a:t> (</a:t>
            </a:r>
            <a:r>
              <a:rPr lang="cs-CZ" dirty="0" err="1" smtClean="0"/>
              <a:t>Nepresol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Antikonvulzivní</a:t>
            </a:r>
          </a:p>
          <a:p>
            <a:pPr lvl="1"/>
            <a:r>
              <a:rPr lang="cs-CZ" dirty="0" smtClean="0"/>
              <a:t>Prevence MgSO4 </a:t>
            </a:r>
            <a:r>
              <a:rPr lang="cs-CZ" dirty="0" err="1" smtClean="0"/>
              <a:t>i.v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Léčba záchvatu - diazepam</a:t>
            </a:r>
          </a:p>
          <a:p>
            <a:endParaRPr lang="cs-CZ" dirty="0" smtClean="0"/>
          </a:p>
          <a:p>
            <a:r>
              <a:rPr lang="cs-CZ" dirty="0" smtClean="0"/>
              <a:t>Diuretická při edému plic (</a:t>
            </a:r>
            <a:r>
              <a:rPr lang="cs-CZ" dirty="0" err="1" smtClean="0"/>
              <a:t>Furosemid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273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 – kauzální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UKONČENÍ TĚHOTENSTVÍ</a:t>
            </a:r>
          </a:p>
          <a:p>
            <a:r>
              <a:rPr lang="cs-CZ" dirty="0" smtClean="0"/>
              <a:t>Dle gestačního týdne a kompenzace těhotné</a:t>
            </a:r>
          </a:p>
          <a:p>
            <a:r>
              <a:rPr lang="cs-CZ" dirty="0" smtClean="0"/>
              <a:t>Zralé plody hned – indukce, císařský řez</a:t>
            </a:r>
          </a:p>
          <a:p>
            <a:r>
              <a:rPr lang="cs-CZ" dirty="0" smtClean="0"/>
              <a:t>Nezralé plody – snaha o indukci plicní zralosti, ukončení při dekompenzaci stavu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25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Hypertenze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Definice: </a:t>
            </a:r>
            <a:r>
              <a:rPr lang="cs-CZ" b="1" dirty="0" smtClean="0"/>
              <a:t>elevace krevního tlaku nad 140/90 mm </a:t>
            </a:r>
            <a:r>
              <a:rPr lang="cs-CZ" b="1" dirty="0" err="1" smtClean="0"/>
              <a:t>Hg</a:t>
            </a:r>
            <a:r>
              <a:rPr lang="cs-CZ" b="1" dirty="0" smtClean="0"/>
              <a:t> opakovaně, tj. alespoň ve dvou po sobě jdoucích měřeních</a:t>
            </a:r>
          </a:p>
          <a:p>
            <a:endParaRPr lang="cs-CZ" dirty="0" smtClean="0"/>
          </a:p>
          <a:p>
            <a:r>
              <a:rPr lang="cs-CZ" dirty="0" smtClean="0"/>
              <a:t>Lehká 140-160/90-110</a:t>
            </a:r>
          </a:p>
          <a:p>
            <a:r>
              <a:rPr lang="cs-CZ" dirty="0" smtClean="0"/>
              <a:t>Těžká nad 160/110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</a:t>
            </a:r>
            <a:r>
              <a:rPr lang="cs-CZ" dirty="0" smtClean="0"/>
              <a:t>ekapitulace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203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</a:p>
          <a:p>
            <a:r>
              <a:rPr lang="cs-CZ" dirty="0" smtClean="0"/>
              <a:t>diagnostika</a:t>
            </a:r>
          </a:p>
          <a:p>
            <a:r>
              <a:rPr lang="cs-CZ" dirty="0" smtClean="0"/>
              <a:t>Komplikace</a:t>
            </a:r>
          </a:p>
          <a:p>
            <a:r>
              <a:rPr lang="cs-CZ" dirty="0" smtClean="0"/>
              <a:t>Terapie symptomatická a kauzální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5307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911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Chronická (</a:t>
            </a:r>
            <a:r>
              <a:rPr lang="cs-CZ" dirty="0" err="1"/>
              <a:t>preexistující</a:t>
            </a:r>
            <a:r>
              <a:rPr lang="cs-CZ" dirty="0"/>
              <a:t>)</a:t>
            </a:r>
          </a:p>
          <a:p>
            <a:r>
              <a:rPr lang="cs-CZ" dirty="0"/>
              <a:t>Gestační hypertenze</a:t>
            </a:r>
          </a:p>
          <a:p>
            <a:r>
              <a:rPr lang="cs-CZ" dirty="0" err="1"/>
              <a:t>Preeklampsie</a:t>
            </a:r>
            <a:r>
              <a:rPr lang="cs-CZ" dirty="0"/>
              <a:t> </a:t>
            </a:r>
          </a:p>
          <a:p>
            <a:r>
              <a:rPr lang="cs-CZ" dirty="0"/>
              <a:t>Eklampsie</a:t>
            </a:r>
          </a:p>
          <a:p>
            <a:r>
              <a:rPr lang="cs-CZ" dirty="0" err="1"/>
              <a:t>Preexistující</a:t>
            </a:r>
            <a:r>
              <a:rPr lang="cs-CZ" dirty="0"/>
              <a:t> HT se superponovanou </a:t>
            </a:r>
            <a:r>
              <a:rPr lang="cs-CZ" dirty="0" err="1"/>
              <a:t>preeklampsií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73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Preexistující</a:t>
            </a:r>
            <a:r>
              <a:rPr lang="cs-CZ" dirty="0" smtClean="0"/>
              <a:t> hypertenze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Preexistující</a:t>
            </a:r>
            <a:r>
              <a:rPr lang="cs-CZ" dirty="0" smtClean="0"/>
              <a:t> hypertenze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 těhotenstvím nebo do 20.tt</a:t>
            </a:r>
          </a:p>
          <a:p>
            <a:r>
              <a:rPr lang="cs-CZ" dirty="0" smtClean="0"/>
              <a:t>Přetrvávající po 12. týdnu po porodu</a:t>
            </a:r>
          </a:p>
          <a:p>
            <a:endParaRPr lang="cs-CZ" dirty="0"/>
          </a:p>
          <a:p>
            <a:r>
              <a:rPr lang="cs-CZ" dirty="0" smtClean="0"/>
              <a:t>Esenciální (primární)</a:t>
            </a:r>
          </a:p>
          <a:p>
            <a:r>
              <a:rPr lang="cs-CZ" dirty="0" smtClean="0"/>
              <a:t>Sekundární (endokrinní, renální, </a:t>
            </a:r>
            <a:r>
              <a:rPr lang="cs-CZ" dirty="0" err="1" smtClean="0"/>
              <a:t>renovaskulární</a:t>
            </a:r>
            <a:r>
              <a:rPr lang="cs-CZ" dirty="0" smtClean="0"/>
              <a:t>..)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Preexistující</a:t>
            </a:r>
            <a:r>
              <a:rPr lang="cs-CZ" dirty="0"/>
              <a:t> 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Většinou dlouhodobě kompenzovaná</a:t>
            </a:r>
          </a:p>
          <a:p>
            <a:r>
              <a:rPr lang="cs-CZ" dirty="0" smtClean="0"/>
              <a:t>sledování u specialistů, </a:t>
            </a:r>
            <a:r>
              <a:rPr lang="cs-CZ" dirty="0" err="1" smtClean="0"/>
              <a:t>eventuelně</a:t>
            </a:r>
            <a:r>
              <a:rPr lang="cs-CZ" dirty="0" smtClean="0"/>
              <a:t> úprava terapie - léky vhodné v graviditě</a:t>
            </a:r>
          </a:p>
          <a:p>
            <a:r>
              <a:rPr lang="cs-CZ" dirty="0" smtClean="0"/>
              <a:t>Riziko superponované </a:t>
            </a:r>
            <a:r>
              <a:rPr lang="cs-CZ" dirty="0" err="1" smtClean="0"/>
              <a:t>preeklampsie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996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Gestační hypertenze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869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Gestační 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Hypertenze </a:t>
            </a:r>
            <a:r>
              <a:rPr lang="cs-CZ" b="1" dirty="0" smtClean="0"/>
              <a:t>bez proteinurie </a:t>
            </a:r>
            <a:r>
              <a:rPr lang="cs-CZ" dirty="0" smtClean="0"/>
              <a:t>po 20.t.t.</a:t>
            </a:r>
          </a:p>
          <a:p>
            <a:r>
              <a:rPr lang="cs-CZ" dirty="0" smtClean="0"/>
              <a:t>Bez posunu v laboratorních hodnotách!</a:t>
            </a:r>
          </a:p>
          <a:p>
            <a:r>
              <a:rPr lang="cs-CZ" dirty="0" smtClean="0"/>
              <a:t>Lehká nebo těžká</a:t>
            </a:r>
          </a:p>
          <a:p>
            <a:r>
              <a:rPr lang="cs-CZ" dirty="0" smtClean="0"/>
              <a:t>Většinou transitorní</a:t>
            </a:r>
          </a:p>
          <a:p>
            <a:r>
              <a:rPr lang="cs-CZ" dirty="0" smtClean="0"/>
              <a:t>Ukončení v termínu porodu, terapie většinou </a:t>
            </a:r>
            <a:r>
              <a:rPr lang="cs-CZ" dirty="0" err="1" smtClean="0"/>
              <a:t>p.o</a:t>
            </a:r>
            <a:r>
              <a:rPr lang="cs-CZ" dirty="0" smtClean="0"/>
              <a:t>. antihypertenzivy, </a:t>
            </a:r>
            <a:r>
              <a:rPr lang="cs-CZ" dirty="0" err="1" smtClean="0"/>
              <a:t>i.v</a:t>
            </a:r>
            <a:r>
              <a:rPr lang="cs-CZ" dirty="0" smtClean="0"/>
              <a:t>. při těžké HT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75889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461</Words>
  <Application>Microsoft Office PowerPoint</Application>
  <PresentationFormat>Předvádění na obrazovce (4:3)</PresentationFormat>
  <Paragraphs>104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systému Office</vt:lpstr>
      <vt:lpstr>Hypertenze v graviditě</vt:lpstr>
      <vt:lpstr>Hypertenze</vt:lpstr>
      <vt:lpstr>Klasifikace</vt:lpstr>
      <vt:lpstr>Klasifikace</vt:lpstr>
      <vt:lpstr>Preexistující hypertenze</vt:lpstr>
      <vt:lpstr>Preexistující hypertenze</vt:lpstr>
      <vt:lpstr>Preexistující hypertenze</vt:lpstr>
      <vt:lpstr>Gestační hypertenze</vt:lpstr>
      <vt:lpstr>Gestační hypertenze</vt:lpstr>
      <vt:lpstr>Preeklampsie</vt:lpstr>
      <vt:lpstr>Preeklampsie</vt:lpstr>
      <vt:lpstr>Preeklampsie - diagnostika</vt:lpstr>
      <vt:lpstr>Preeklampsie - terapie</vt:lpstr>
      <vt:lpstr>Preeklampsie - komplikace</vt:lpstr>
      <vt:lpstr>Preeklampsie - komplikace</vt:lpstr>
      <vt:lpstr>HELLP syndrom</vt:lpstr>
      <vt:lpstr>Terapie</vt:lpstr>
      <vt:lpstr>Terapie - symptomatická</vt:lpstr>
      <vt:lpstr>Terapie – kauzální</vt:lpstr>
      <vt:lpstr>Rekapitulace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kučeři</cp:lastModifiedBy>
  <cp:revision>60</cp:revision>
  <dcterms:created xsi:type="dcterms:W3CDTF">2015-02-10T12:34:11Z</dcterms:created>
  <dcterms:modified xsi:type="dcterms:W3CDTF">2015-05-19T04:43:46Z</dcterms:modified>
</cp:coreProperties>
</file>