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7"/>
  </p:notesMasterIdLst>
  <p:sldIdLst>
    <p:sldId id="256" r:id="rId5"/>
    <p:sldId id="258" r:id="rId6"/>
    <p:sldId id="285" r:id="rId7"/>
    <p:sldId id="283" r:id="rId8"/>
    <p:sldId id="259" r:id="rId9"/>
    <p:sldId id="291" r:id="rId10"/>
    <p:sldId id="292" r:id="rId11"/>
    <p:sldId id="293" r:id="rId12"/>
    <p:sldId id="260" r:id="rId13"/>
    <p:sldId id="288" r:id="rId14"/>
    <p:sldId id="296" r:id="rId15"/>
    <p:sldId id="289" r:id="rId16"/>
    <p:sldId id="300" r:id="rId17"/>
    <p:sldId id="290" r:id="rId18"/>
    <p:sldId id="298" r:id="rId19"/>
    <p:sldId id="299" r:id="rId20"/>
    <p:sldId id="287" r:id="rId21"/>
    <p:sldId id="261" r:id="rId22"/>
    <p:sldId id="265" r:id="rId23"/>
    <p:sldId id="257" r:id="rId24"/>
    <p:sldId id="269" r:id="rId25"/>
    <p:sldId id="297" r:id="rId26"/>
    <p:sldId id="267" r:id="rId27"/>
    <p:sldId id="268" r:id="rId28"/>
    <p:sldId id="264" r:id="rId29"/>
    <p:sldId id="301" r:id="rId30"/>
    <p:sldId id="302" r:id="rId31"/>
    <p:sldId id="303" r:id="rId32"/>
    <p:sldId id="272" r:id="rId33"/>
    <p:sldId id="274" r:id="rId34"/>
    <p:sldId id="304" r:id="rId35"/>
    <p:sldId id="281" r:id="rId36"/>
    <p:sldId id="277" r:id="rId37"/>
    <p:sldId id="278" r:id="rId38"/>
    <p:sldId id="284" r:id="rId39"/>
    <p:sldId id="306" r:id="rId40"/>
    <p:sldId id="307" r:id="rId41"/>
    <p:sldId id="308" r:id="rId42"/>
    <p:sldId id="309" r:id="rId43"/>
    <p:sldId id="310" r:id="rId44"/>
    <p:sldId id="311" r:id="rId45"/>
    <p:sldId id="286" r:id="rId4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7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List1!$C$15</c:f>
              <c:strCache>
                <c:ptCount val="1"/>
                <c:pt idx="0">
                  <c:v>ano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List1!$B$16:$B$17</c:f>
              <c:strCache>
                <c:ptCount val="2"/>
                <c:pt idx="0">
                  <c:v>muž</c:v>
                </c:pt>
                <c:pt idx="1">
                  <c:v>žena</c:v>
                </c:pt>
              </c:strCache>
            </c:strRef>
          </c:cat>
          <c:val>
            <c:numRef>
              <c:f>List1!$C$16:$C$17</c:f>
              <c:numCache>
                <c:formatCode>General</c:formatCode>
                <c:ptCount val="2"/>
                <c:pt idx="0">
                  <c:v>54</c:v>
                </c:pt>
                <c:pt idx="1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59-475C-BA34-2D4672623339}"/>
            </c:ext>
          </c:extLst>
        </c:ser>
        <c:ser>
          <c:idx val="1"/>
          <c:order val="1"/>
          <c:tx>
            <c:strRef>
              <c:f>List1!$D$15</c:f>
              <c:strCache>
                <c:ptCount val="1"/>
                <c:pt idx="0">
                  <c:v>ne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List1!$B$16:$B$17</c:f>
              <c:strCache>
                <c:ptCount val="2"/>
                <c:pt idx="0">
                  <c:v>muž</c:v>
                </c:pt>
                <c:pt idx="1">
                  <c:v>žena</c:v>
                </c:pt>
              </c:strCache>
            </c:strRef>
          </c:cat>
          <c:val>
            <c:numRef>
              <c:f>List1!$D$16:$D$17</c:f>
              <c:numCache>
                <c:formatCode>General</c:formatCode>
                <c:ptCount val="2"/>
                <c:pt idx="0">
                  <c:v>52</c:v>
                </c:pt>
                <c:pt idx="1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A59-475C-BA34-2D46726233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82856320"/>
        <c:axId val="982860160"/>
      </c:barChart>
      <c:catAx>
        <c:axId val="982856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82860160"/>
        <c:crosses val="autoZero"/>
        <c:auto val="1"/>
        <c:lblAlgn val="ctr"/>
        <c:lblOffset val="100"/>
        <c:noMultiLvlLbl val="0"/>
      </c:catAx>
      <c:valAx>
        <c:axId val="982860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82856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List1!$C$2</c:f>
              <c:strCache>
                <c:ptCount val="1"/>
                <c:pt idx="0">
                  <c:v>ano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List1!$B$3:$B$4</c:f>
              <c:strCache>
                <c:ptCount val="2"/>
                <c:pt idx="0">
                  <c:v>muž</c:v>
                </c:pt>
                <c:pt idx="1">
                  <c:v>žena</c:v>
                </c:pt>
              </c:strCache>
            </c:strRef>
          </c:cat>
          <c:val>
            <c:numRef>
              <c:f>List1!$C$3:$C$4</c:f>
              <c:numCache>
                <c:formatCode>General</c:formatCode>
                <c:ptCount val="2"/>
                <c:pt idx="0">
                  <c:v>90</c:v>
                </c:pt>
                <c:pt idx="1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38-4131-9934-CAC3610261DF}"/>
            </c:ext>
          </c:extLst>
        </c:ser>
        <c:ser>
          <c:idx val="1"/>
          <c:order val="1"/>
          <c:tx>
            <c:strRef>
              <c:f>List1!$D$2</c:f>
              <c:strCache>
                <c:ptCount val="1"/>
                <c:pt idx="0">
                  <c:v>ne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List1!$B$3:$B$4</c:f>
              <c:strCache>
                <c:ptCount val="2"/>
                <c:pt idx="0">
                  <c:v>muž</c:v>
                </c:pt>
                <c:pt idx="1">
                  <c:v>žena</c:v>
                </c:pt>
              </c:strCache>
            </c:strRef>
          </c:cat>
          <c:val>
            <c:numRef>
              <c:f>List1!$D$3:$D$4</c:f>
              <c:numCache>
                <c:formatCode>General</c:formatCode>
                <c:ptCount val="2"/>
                <c:pt idx="0">
                  <c:v>10</c:v>
                </c:pt>
                <c:pt idx="1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38-4131-9934-CAC3610261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83954848"/>
        <c:axId val="983951968"/>
      </c:barChart>
      <c:catAx>
        <c:axId val="983954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83951968"/>
        <c:crosses val="autoZero"/>
        <c:auto val="1"/>
        <c:lblAlgn val="ctr"/>
        <c:lblOffset val="100"/>
        <c:noMultiLvlLbl val="0"/>
      </c:catAx>
      <c:valAx>
        <c:axId val="983951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83954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Nezávislost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List1!$C$15</c:f>
              <c:strCache>
                <c:ptCount val="1"/>
                <c:pt idx="0">
                  <c:v>ano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List1!$B$16:$B$17</c:f>
              <c:strCache>
                <c:ptCount val="2"/>
                <c:pt idx="0">
                  <c:v>muž</c:v>
                </c:pt>
                <c:pt idx="1">
                  <c:v>žena</c:v>
                </c:pt>
              </c:strCache>
            </c:strRef>
          </c:cat>
          <c:val>
            <c:numRef>
              <c:f>List1!$C$16:$C$17</c:f>
              <c:numCache>
                <c:formatCode>General</c:formatCode>
                <c:ptCount val="2"/>
                <c:pt idx="0">
                  <c:v>54</c:v>
                </c:pt>
                <c:pt idx="1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CE-4D16-BF41-B5117978C0B6}"/>
            </c:ext>
          </c:extLst>
        </c:ser>
        <c:ser>
          <c:idx val="1"/>
          <c:order val="1"/>
          <c:tx>
            <c:strRef>
              <c:f>List1!$D$15</c:f>
              <c:strCache>
                <c:ptCount val="1"/>
                <c:pt idx="0">
                  <c:v>ne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List1!$B$16:$B$17</c:f>
              <c:strCache>
                <c:ptCount val="2"/>
                <c:pt idx="0">
                  <c:v>muž</c:v>
                </c:pt>
                <c:pt idx="1">
                  <c:v>žena</c:v>
                </c:pt>
              </c:strCache>
            </c:strRef>
          </c:cat>
          <c:val>
            <c:numRef>
              <c:f>List1!$D$16:$D$17</c:f>
              <c:numCache>
                <c:formatCode>General</c:formatCode>
                <c:ptCount val="2"/>
                <c:pt idx="0">
                  <c:v>52</c:v>
                </c:pt>
                <c:pt idx="1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CE-4D16-BF41-B5117978C0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82856320"/>
        <c:axId val="982860160"/>
      </c:barChart>
      <c:catAx>
        <c:axId val="982856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82860160"/>
        <c:crosses val="autoZero"/>
        <c:auto val="1"/>
        <c:lblAlgn val="ctr"/>
        <c:lblOffset val="100"/>
        <c:noMultiLvlLbl val="0"/>
      </c:catAx>
      <c:valAx>
        <c:axId val="982860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82856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Závislost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List1!$C$2</c:f>
              <c:strCache>
                <c:ptCount val="1"/>
                <c:pt idx="0">
                  <c:v>ano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List1!$B$3:$B$4</c:f>
              <c:strCache>
                <c:ptCount val="2"/>
                <c:pt idx="0">
                  <c:v>muž</c:v>
                </c:pt>
                <c:pt idx="1">
                  <c:v>žena</c:v>
                </c:pt>
              </c:strCache>
            </c:strRef>
          </c:cat>
          <c:val>
            <c:numRef>
              <c:f>List1!$C$3:$C$4</c:f>
              <c:numCache>
                <c:formatCode>General</c:formatCode>
                <c:ptCount val="2"/>
                <c:pt idx="0">
                  <c:v>90</c:v>
                </c:pt>
                <c:pt idx="1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3C-402E-892A-E0C46A4ECDAD}"/>
            </c:ext>
          </c:extLst>
        </c:ser>
        <c:ser>
          <c:idx val="1"/>
          <c:order val="1"/>
          <c:tx>
            <c:strRef>
              <c:f>List1!$D$2</c:f>
              <c:strCache>
                <c:ptCount val="1"/>
                <c:pt idx="0">
                  <c:v>ne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List1!$B$3:$B$4</c:f>
              <c:strCache>
                <c:ptCount val="2"/>
                <c:pt idx="0">
                  <c:v>muž</c:v>
                </c:pt>
                <c:pt idx="1">
                  <c:v>žena</c:v>
                </c:pt>
              </c:strCache>
            </c:strRef>
          </c:cat>
          <c:val>
            <c:numRef>
              <c:f>List1!$D$3:$D$4</c:f>
              <c:numCache>
                <c:formatCode>General</c:formatCode>
                <c:ptCount val="2"/>
                <c:pt idx="0">
                  <c:v>10</c:v>
                </c:pt>
                <c:pt idx="1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3C-402E-892A-E0C46A4ECD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95628032"/>
        <c:axId val="995616032"/>
      </c:barChart>
      <c:catAx>
        <c:axId val="995628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95616032"/>
        <c:crosses val="autoZero"/>
        <c:auto val="1"/>
        <c:lblAlgn val="ctr"/>
        <c:lblOffset val="100"/>
        <c:noMultiLvlLbl val="0"/>
      </c:catAx>
      <c:valAx>
        <c:axId val="995616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95628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5E8D9-6252-44CD-AD4D-3B542974E832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715FB-9DE7-4259-A720-960195AF7C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8472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iiiiiiiiiiiiiiiiiiiiiiiiiiiiiiiiiiiiiiiiiiiiiiiiiiiiiiiiiiiiiiiiiiiiiiiiiiiiiiiiiiooooooooooooooooooooooooooooooooooooooooooooooooooooooooooiiiiiiiiiiiiiiiiiiiiiiiiiiiiiiiiii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715FB-9DE7-4259-A720-960195AF7CFC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6902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4657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2844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985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7184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7016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7606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0736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5498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3765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6993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2141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1CD84C-8360-4C38-96CC-482AE456EF20}" type="datetimeFigureOut">
              <a:rPr lang="cs-CZ" smtClean="0"/>
              <a:t>11.03.2024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1361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dbterapie.cz/encyklopedie/yatesova-korekce-kontinuity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milankabrt.cz/testNezavislosti/index.php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tmp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tm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tmp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1.tm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tmp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mp"/><Relationship Id="rId2" Type="http://schemas.openxmlformats.org/officeDocument/2006/relationships/image" Target="../media/image24.tmp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Test     (chí kvadrát)</a:t>
            </a:r>
          </a:p>
        </p:txBody>
      </p:sp>
      <p:sp>
        <p:nvSpPr>
          <p:cNvPr id="5" name="Obdélník 4"/>
          <p:cNvSpPr/>
          <p:nvPr/>
        </p:nvSpPr>
        <p:spPr>
          <a:xfrm>
            <a:off x="3347864" y="2433082"/>
            <a:ext cx="16561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i="1" dirty="0">
                <a:sym typeface="Symbol"/>
              </a:rPr>
              <a:t></a:t>
            </a:r>
            <a:r>
              <a:rPr lang="cs-CZ" sz="4000" baseline="30000" dirty="0">
                <a:sym typeface="Symbol"/>
              </a:rPr>
              <a:t>2</a:t>
            </a:r>
            <a:endParaRPr lang="cs-CZ" sz="4000" dirty="0"/>
          </a:p>
        </p:txBody>
      </p:sp>
      <p:sp>
        <p:nvSpPr>
          <p:cNvPr id="2" name="TextovéPole 1"/>
          <p:cNvSpPr txBox="1"/>
          <p:nvPr/>
        </p:nvSpPr>
        <p:spPr>
          <a:xfrm>
            <a:off x="1331640" y="1886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297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712FAE-2FBF-4F9E-A4CC-8A7CA1B73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714202"/>
          </a:xfrm>
        </p:spPr>
        <p:txBody>
          <a:bodyPr>
            <a:normAutofit/>
          </a:bodyPr>
          <a:lstStyle/>
          <a:p>
            <a:pPr indent="-457200" algn="l"/>
            <a:r>
              <a:rPr lang="cs-CZ" sz="2400" dirty="0"/>
              <a:t>1. Sestaví se tabulka skutečných (naměřených) četností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040403D8-B099-4B47-B440-B8E75DBA99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348880"/>
            <a:ext cx="6753210" cy="3575229"/>
          </a:xfr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A2809C99-6C78-4EFA-9708-41D24E8A6C68}"/>
              </a:ext>
            </a:extLst>
          </p:cNvPr>
          <p:cNvSpPr txBox="1"/>
          <p:nvPr/>
        </p:nvSpPr>
        <p:spPr>
          <a:xfrm>
            <a:off x="539552" y="1692386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dirty="0"/>
              <a:t>Tabulka: Skutečné četnosti</a:t>
            </a:r>
          </a:p>
        </p:txBody>
      </p:sp>
    </p:spTree>
    <p:extLst>
      <p:ext uri="{BB962C8B-B14F-4D97-AF65-F5344CB8AC3E}">
        <p14:creationId xmlns:p14="http://schemas.microsoft.com/office/powerpoint/2010/main" val="3968385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AB49C-AC69-2A64-999A-F7E670D7B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4B0485-2C98-BCC8-8CCD-6E8A7ECF3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994122"/>
          </a:xfrm>
        </p:spPr>
        <p:txBody>
          <a:bodyPr>
            <a:normAutofit/>
          </a:bodyPr>
          <a:lstStyle/>
          <a:p>
            <a:pPr indent="-457200" algn="l"/>
            <a:r>
              <a:rPr lang="cs-CZ" sz="2400" dirty="0"/>
              <a:t>2. Vypočítají se očekávané četnosti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4628EBD-288D-F68A-DA73-55ED1FC0F0A6}"/>
              </a:ext>
            </a:extLst>
          </p:cNvPr>
          <p:cNvSpPr txBox="1"/>
          <p:nvPr/>
        </p:nvSpPr>
        <p:spPr>
          <a:xfrm>
            <a:off x="539552" y="1692386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dirty="0"/>
              <a:t>Tabulka: Očekávané četnosti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7DFB0050-52A0-407E-8285-A7AD54A463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276872"/>
            <a:ext cx="6840760" cy="3812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339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712FAE-2FBF-4F9E-A4CC-8A7CA1B73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2400" dirty="0"/>
              <a:t>3. Zkontrolují se podmínky pro použití testu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D567DA7-B39E-0FFF-6048-FB0142FF51B1}"/>
              </a:ext>
            </a:extLst>
          </p:cNvPr>
          <p:cNvSpPr txBox="1"/>
          <p:nvPr/>
        </p:nvSpPr>
        <p:spPr>
          <a:xfrm>
            <a:off x="374848" y="1545424"/>
            <a:ext cx="8229600" cy="349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cs-CZ" sz="2400" dirty="0">
                <a:solidFill>
                  <a:srgbClr val="00B0F0"/>
                </a:solidFill>
              </a:rPr>
              <a:t>Podmínky pro použití testu nezávislosti v kontingenční tabulce: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2400" dirty="0"/>
              <a:t>	- nejvíce 20 % teoretických četností může být menších             		než 5</a:t>
            </a:r>
            <a:br>
              <a:rPr lang="cs-CZ" sz="2400" dirty="0"/>
            </a:br>
            <a:r>
              <a:rPr lang="cs-CZ" sz="2400" dirty="0"/>
              <a:t>	- žádná teoretická četnost nesmí být menší než 1</a:t>
            </a:r>
            <a:br>
              <a:rPr lang="cs-CZ" sz="2400" dirty="0"/>
            </a:br>
            <a:r>
              <a:rPr lang="cs-CZ" sz="2400" dirty="0"/>
              <a:t>          Pro tabulku 2x2:</a:t>
            </a:r>
            <a:br>
              <a:rPr lang="cs-CZ" sz="2400" dirty="0"/>
            </a:br>
            <a:r>
              <a:rPr lang="cs-CZ" sz="2400" dirty="0"/>
              <a:t>	- n &gt; 40</a:t>
            </a:r>
            <a:br>
              <a:rPr lang="cs-CZ" sz="2400" dirty="0"/>
            </a:br>
            <a:r>
              <a:rPr lang="cs-CZ" sz="2400" dirty="0"/>
              <a:t>	- pokud 20 &lt; n &lt; 40, pak je nutná úprava testového 			kritéria pomocí </a:t>
            </a:r>
            <a:r>
              <a:rPr lang="cs-CZ" sz="2400" dirty="0" err="1"/>
              <a:t>Yatesovy</a:t>
            </a:r>
            <a:r>
              <a:rPr lang="cs-CZ" sz="2400" dirty="0"/>
              <a:t>  korekce</a:t>
            </a:r>
            <a:br>
              <a:rPr lang="cs-CZ" sz="2400" dirty="0"/>
            </a:br>
            <a:r>
              <a:rPr lang="cs-CZ" sz="2400" dirty="0"/>
              <a:t>	- pokud n &lt; 20, pak použijeme </a:t>
            </a:r>
            <a:r>
              <a:rPr lang="cs-CZ" sz="2400" dirty="0" err="1"/>
              <a:t>Fisherův</a:t>
            </a:r>
            <a:r>
              <a:rPr lang="cs-CZ" sz="2400" dirty="0"/>
              <a:t> test</a:t>
            </a:r>
          </a:p>
        </p:txBody>
      </p:sp>
    </p:spTree>
    <p:extLst>
      <p:ext uri="{BB962C8B-B14F-4D97-AF65-F5344CB8AC3E}">
        <p14:creationId xmlns:p14="http://schemas.microsoft.com/office/powerpoint/2010/main" val="1164249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EF9D03-A195-6AC3-5E79-502144955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9332"/>
          </a:xfrm>
        </p:spPr>
        <p:txBody>
          <a:bodyPr>
            <a:normAutofit fontScale="90000"/>
          </a:bodyPr>
          <a:lstStyle/>
          <a:p>
            <a:r>
              <a:rPr lang="cs-CZ" sz="2400" b="1" dirty="0"/>
              <a:t>Možnost při nesplnění podmínek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E8829C25-5EA4-DF1C-50F2-CFFB11CB02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2508510"/>
              </p:ext>
            </p:extLst>
          </p:nvPr>
        </p:nvGraphicFramePr>
        <p:xfrm>
          <a:off x="407734" y="892015"/>
          <a:ext cx="8229600" cy="1005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2592">
                  <a:extLst>
                    <a:ext uri="{9D8B030D-6E8A-4147-A177-3AD203B41FA5}">
                      <a16:colId xmlns:a16="http://schemas.microsoft.com/office/drawing/2014/main" val="4257741224"/>
                    </a:ext>
                  </a:extLst>
                </a:gridCol>
                <a:gridCol w="1496752">
                  <a:extLst>
                    <a:ext uri="{9D8B030D-6E8A-4147-A177-3AD203B41FA5}">
                      <a16:colId xmlns:a16="http://schemas.microsoft.com/office/drawing/2014/main" val="3227246378"/>
                    </a:ext>
                  </a:extLst>
                </a:gridCol>
                <a:gridCol w="1496752">
                  <a:extLst>
                    <a:ext uri="{9D8B030D-6E8A-4147-A177-3AD203B41FA5}">
                      <a16:colId xmlns:a16="http://schemas.microsoft.com/office/drawing/2014/main" val="3509101614"/>
                    </a:ext>
                  </a:extLst>
                </a:gridCol>
                <a:gridCol w="1496752">
                  <a:extLst>
                    <a:ext uri="{9D8B030D-6E8A-4147-A177-3AD203B41FA5}">
                      <a16:colId xmlns:a16="http://schemas.microsoft.com/office/drawing/2014/main" val="1857337403"/>
                    </a:ext>
                  </a:extLst>
                </a:gridCol>
                <a:gridCol w="1496752">
                  <a:extLst>
                    <a:ext uri="{9D8B030D-6E8A-4147-A177-3AD203B41FA5}">
                      <a16:colId xmlns:a16="http://schemas.microsoft.com/office/drawing/2014/main" val="3915802142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18-20 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21-25 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26-30 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31-35 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4976048"/>
                  </a:ext>
                </a:extLst>
              </a:tr>
              <a:tr h="221146">
                <a:tc>
                  <a:txBody>
                    <a:bodyPr/>
                    <a:lstStyle/>
                    <a:p>
                      <a:r>
                        <a:rPr lang="cs-CZ" sz="1600" dirty="0"/>
                        <a:t>Znak 2 – 1. skupina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789969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cs-CZ" sz="1600" dirty="0"/>
                        <a:t>Znak 2 – 2. skupina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6555274"/>
                  </a:ext>
                </a:extLst>
              </a:tr>
            </a:tbl>
          </a:graphicData>
        </a:graphic>
      </p:graphicFrame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FAC65773-7792-0D7F-4CAF-1E371507D8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0699746"/>
              </p:ext>
            </p:extLst>
          </p:nvPr>
        </p:nvGraphicFramePr>
        <p:xfrm>
          <a:off x="392184" y="2240468"/>
          <a:ext cx="8229600" cy="1076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2592">
                  <a:extLst>
                    <a:ext uri="{9D8B030D-6E8A-4147-A177-3AD203B41FA5}">
                      <a16:colId xmlns:a16="http://schemas.microsoft.com/office/drawing/2014/main" val="380517216"/>
                    </a:ext>
                  </a:extLst>
                </a:gridCol>
                <a:gridCol w="1496752">
                  <a:extLst>
                    <a:ext uri="{9D8B030D-6E8A-4147-A177-3AD203B41FA5}">
                      <a16:colId xmlns:a16="http://schemas.microsoft.com/office/drawing/2014/main" val="2323713656"/>
                    </a:ext>
                  </a:extLst>
                </a:gridCol>
                <a:gridCol w="1496752">
                  <a:extLst>
                    <a:ext uri="{9D8B030D-6E8A-4147-A177-3AD203B41FA5}">
                      <a16:colId xmlns:a16="http://schemas.microsoft.com/office/drawing/2014/main" val="484687307"/>
                    </a:ext>
                  </a:extLst>
                </a:gridCol>
                <a:gridCol w="1496752">
                  <a:extLst>
                    <a:ext uri="{9D8B030D-6E8A-4147-A177-3AD203B41FA5}">
                      <a16:colId xmlns:a16="http://schemas.microsoft.com/office/drawing/2014/main" val="2065265370"/>
                    </a:ext>
                  </a:extLst>
                </a:gridCol>
                <a:gridCol w="1496752">
                  <a:extLst>
                    <a:ext uri="{9D8B030D-6E8A-4147-A177-3AD203B41FA5}">
                      <a16:colId xmlns:a16="http://schemas.microsoft.com/office/drawing/2014/main" val="2246764295"/>
                    </a:ext>
                  </a:extLst>
                </a:gridCol>
              </a:tblGrid>
              <a:tr h="126216">
                <a:tc>
                  <a:txBody>
                    <a:bodyPr/>
                    <a:lstStyle/>
                    <a:p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18-20 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21-25 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26-30 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31-35 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49651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Znak 2 – 1. skupina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rgbClr val="FF0000"/>
                          </a:solidFill>
                        </a:rPr>
                        <a:t>2,15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6,46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29,05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40,34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81443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Znak 2 – 2. skupina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rgbClr val="FF0000"/>
                          </a:solidFill>
                        </a:rPr>
                        <a:t>1,85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5,54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24,95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34,66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2666620"/>
                  </a:ext>
                </a:extLst>
              </a:tr>
            </a:tbl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C382FC33-FD54-C843-6D97-3BDF8FE4B015}"/>
              </a:ext>
            </a:extLst>
          </p:cNvPr>
          <p:cNvSpPr txBox="1"/>
          <p:nvPr/>
        </p:nvSpPr>
        <p:spPr>
          <a:xfrm>
            <a:off x="458619" y="518431"/>
            <a:ext cx="1840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Skutečné četnosti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855ACE5B-6252-4692-4149-775FB8E99F77}"/>
              </a:ext>
            </a:extLst>
          </p:cNvPr>
          <p:cNvSpPr txBox="1"/>
          <p:nvPr/>
        </p:nvSpPr>
        <p:spPr>
          <a:xfrm>
            <a:off x="401041" y="1897855"/>
            <a:ext cx="2008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Očekávané četnosti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1BC884A-D170-D59D-51C9-F127DF6D7B73}"/>
              </a:ext>
            </a:extLst>
          </p:cNvPr>
          <p:cNvSpPr txBox="1"/>
          <p:nvPr/>
        </p:nvSpPr>
        <p:spPr>
          <a:xfrm>
            <a:off x="401041" y="522920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Skutečné četnosti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1ED75BAE-DE7C-5875-3DAA-E7317B9F178E}"/>
              </a:ext>
            </a:extLst>
          </p:cNvPr>
          <p:cNvSpPr txBox="1"/>
          <p:nvPr/>
        </p:nvSpPr>
        <p:spPr>
          <a:xfrm>
            <a:off x="457200" y="378904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Skutečné četnosti</a:t>
            </a:r>
          </a:p>
        </p:txBody>
      </p:sp>
      <p:graphicFrame>
        <p:nvGraphicFramePr>
          <p:cNvPr id="13" name="Tabulka 12">
            <a:extLst>
              <a:ext uri="{FF2B5EF4-FFF2-40B4-BE49-F238E27FC236}">
                <a16:creationId xmlns:a16="http://schemas.microsoft.com/office/drawing/2014/main" id="{86D5C33D-D51A-C2A9-6EB1-4427763E23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7116071"/>
              </p:ext>
            </p:extLst>
          </p:nvPr>
        </p:nvGraphicFramePr>
        <p:xfrm>
          <a:off x="477011" y="4140066"/>
          <a:ext cx="6732848" cy="1076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2592">
                  <a:extLst>
                    <a:ext uri="{9D8B030D-6E8A-4147-A177-3AD203B41FA5}">
                      <a16:colId xmlns:a16="http://schemas.microsoft.com/office/drawing/2014/main" val="4245210564"/>
                    </a:ext>
                  </a:extLst>
                </a:gridCol>
                <a:gridCol w="1496752">
                  <a:extLst>
                    <a:ext uri="{9D8B030D-6E8A-4147-A177-3AD203B41FA5}">
                      <a16:colId xmlns:a16="http://schemas.microsoft.com/office/drawing/2014/main" val="444018162"/>
                    </a:ext>
                  </a:extLst>
                </a:gridCol>
                <a:gridCol w="1496752">
                  <a:extLst>
                    <a:ext uri="{9D8B030D-6E8A-4147-A177-3AD203B41FA5}">
                      <a16:colId xmlns:a16="http://schemas.microsoft.com/office/drawing/2014/main" val="640956384"/>
                    </a:ext>
                  </a:extLst>
                </a:gridCol>
                <a:gridCol w="1496752">
                  <a:extLst>
                    <a:ext uri="{9D8B030D-6E8A-4147-A177-3AD203B41FA5}">
                      <a16:colId xmlns:a16="http://schemas.microsoft.com/office/drawing/2014/main" val="933166446"/>
                    </a:ext>
                  </a:extLst>
                </a:gridCol>
              </a:tblGrid>
              <a:tr h="126216">
                <a:tc>
                  <a:txBody>
                    <a:bodyPr/>
                    <a:lstStyle/>
                    <a:p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18-25 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26-30 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31-35 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6957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Znak 2 – 1. skupina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69243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Znak 2 – 2. skupina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9030417"/>
                  </a:ext>
                </a:extLst>
              </a:tr>
            </a:tbl>
          </a:graphicData>
        </a:graphic>
      </p:graphicFrame>
      <p:graphicFrame>
        <p:nvGraphicFramePr>
          <p:cNvPr id="14" name="Tabulka 13">
            <a:extLst>
              <a:ext uri="{FF2B5EF4-FFF2-40B4-BE49-F238E27FC236}">
                <a16:creationId xmlns:a16="http://schemas.microsoft.com/office/drawing/2014/main" id="{ABAFA528-7378-8998-6974-51F27D097F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655378"/>
              </p:ext>
            </p:extLst>
          </p:nvPr>
        </p:nvGraphicFramePr>
        <p:xfrm>
          <a:off x="477011" y="5598532"/>
          <a:ext cx="6732848" cy="1076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2592">
                  <a:extLst>
                    <a:ext uri="{9D8B030D-6E8A-4147-A177-3AD203B41FA5}">
                      <a16:colId xmlns:a16="http://schemas.microsoft.com/office/drawing/2014/main" val="4245210564"/>
                    </a:ext>
                  </a:extLst>
                </a:gridCol>
                <a:gridCol w="1496752">
                  <a:extLst>
                    <a:ext uri="{9D8B030D-6E8A-4147-A177-3AD203B41FA5}">
                      <a16:colId xmlns:a16="http://schemas.microsoft.com/office/drawing/2014/main" val="444018162"/>
                    </a:ext>
                  </a:extLst>
                </a:gridCol>
                <a:gridCol w="1496752">
                  <a:extLst>
                    <a:ext uri="{9D8B030D-6E8A-4147-A177-3AD203B41FA5}">
                      <a16:colId xmlns:a16="http://schemas.microsoft.com/office/drawing/2014/main" val="640956384"/>
                    </a:ext>
                  </a:extLst>
                </a:gridCol>
                <a:gridCol w="1496752">
                  <a:extLst>
                    <a:ext uri="{9D8B030D-6E8A-4147-A177-3AD203B41FA5}">
                      <a16:colId xmlns:a16="http://schemas.microsoft.com/office/drawing/2014/main" val="933166446"/>
                    </a:ext>
                  </a:extLst>
                </a:gridCol>
              </a:tblGrid>
              <a:tr h="126216">
                <a:tc>
                  <a:txBody>
                    <a:bodyPr/>
                    <a:lstStyle/>
                    <a:p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18-25 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26-30 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31-35 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6957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Znak 2 – 1. skupina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8,61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29,05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40,34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69243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/>
                        <a:t>Znak 2 – 2. skupina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7,39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24,95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/>
                        <a:t>34,66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9030417"/>
                  </a:ext>
                </a:extLst>
              </a:tr>
            </a:tbl>
          </a:graphicData>
        </a:graphic>
      </p:graphicFrame>
      <p:sp>
        <p:nvSpPr>
          <p:cNvPr id="15" name="TextovéPole 14">
            <a:extLst>
              <a:ext uri="{FF2B5EF4-FFF2-40B4-BE49-F238E27FC236}">
                <a16:creationId xmlns:a16="http://schemas.microsoft.com/office/drawing/2014/main" id="{118922CC-5FC9-7BF7-EDE4-C5FDAA5B80B8}"/>
              </a:ext>
            </a:extLst>
          </p:cNvPr>
          <p:cNvSpPr txBox="1"/>
          <p:nvPr/>
        </p:nvSpPr>
        <p:spPr>
          <a:xfrm>
            <a:off x="392184" y="3441538"/>
            <a:ext cx="6054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Test nelze použít, mohou se sloučit kategorie. Např. po sloučení</a:t>
            </a:r>
          </a:p>
        </p:txBody>
      </p:sp>
    </p:spTree>
    <p:extLst>
      <p:ext uri="{BB962C8B-B14F-4D97-AF65-F5344CB8AC3E}">
        <p14:creationId xmlns:p14="http://schemas.microsoft.com/office/powerpoint/2010/main" val="28343756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E4B54C-3502-458E-9D0F-EDD8D242F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1349641"/>
            <a:ext cx="7643192" cy="830997"/>
          </a:xfrm>
        </p:spPr>
        <p:txBody>
          <a:bodyPr/>
          <a:lstStyle/>
          <a:p>
            <a:r>
              <a:rPr lang="cs-CZ" dirty="0"/>
              <a:t>Testové kritérium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>
                <a:extLst>
                  <a:ext uri="{FF2B5EF4-FFF2-40B4-BE49-F238E27FC236}">
                    <a16:creationId xmlns:a16="http://schemas.microsoft.com/office/drawing/2014/main" id="{4E22AA7D-3078-47A5-8487-73F46E47111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59607" y="2332037"/>
                <a:ext cx="8229600" cy="4525963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cs-CZ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cs-CZ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pt-B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pt-B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cs-CZ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Sup>
                                            <m:sSubSupPr>
                                              <m:ctrlPr>
                                                <a:rPr lang="cs-CZ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cs-CZ" i="1">
                                                  <a:latin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</m:e>
                                            <m:sub>
                                              <m:r>
                                                <a:rPr lang="cs-CZ" i="1">
                                                  <a:latin typeface="Cambria Math" panose="02040503050406030204" pitchFamily="18" charset="0"/>
                                                </a:rPr>
                                                <m:t>𝑖𝑗</m:t>
                                              </m:r>
                                            </m:sub>
                                            <m:sup/>
                                          </m:sSubSup>
                                          <m:r>
                                            <a:rPr lang="cs-CZ" i="1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sSubSup>
                                            <m:sSubSupPr>
                                              <m:ctrlPr>
                                                <a:rPr lang="cs-CZ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cs-CZ" i="1">
                                                  <a:latin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</m:e>
                                            <m:sub>
                                              <m:r>
                                                <a:rPr lang="cs-CZ" i="1">
                                                  <a:latin typeface="Cambria Math" panose="02040503050406030204" pitchFamily="18" charset="0"/>
                                                </a:rPr>
                                                <m:t>𝑖𝑗</m:t>
                                              </m:r>
                                            </m:sub>
                                            <m:sup>
                                              <m:r>
                                                <a:rPr lang="cs-CZ" i="1">
                                                  <a:latin typeface="Cambria Math" panose="02040503050406030204" pitchFamily="18" charset="0"/>
                                                </a:rPr>
                                                <m:t>,</m:t>
                                              </m:r>
                                            </m:sup>
                                          </m:sSubSup>
                                        </m:e>
                                      </m:d>
                                    </m:e>
                                    <m:sup>
                                      <m:r>
                                        <a:rPr lang="cs-CZ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bSup>
                                    <m:sSubSupPr>
                                      <m:ctrlPr>
                                        <a:rPr lang="cs-CZ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cs-CZ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  <m:sub>
                                      <m:r>
                                        <a:rPr lang="cs-CZ" i="1">
                                          <a:latin typeface="Cambria Math" panose="02040503050406030204" pitchFamily="18" charset="0"/>
                                        </a:rPr>
                                        <m:t>𝑖𝑗</m:t>
                                      </m:r>
                                    </m:sub>
                                    <m:sup>
                                      <m:r>
                                        <a:rPr lang="cs-CZ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</m:sup>
                                  </m:sSubSup>
                                </m:den>
                              </m:f>
                            </m:e>
                          </m:nary>
                        </m:e>
                      </m:nary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3" name="Zástupný symbol pro obsah 2">
                <a:extLst>
                  <a:ext uri="{FF2B5EF4-FFF2-40B4-BE49-F238E27FC236}">
                    <a16:creationId xmlns:a16="http://schemas.microsoft.com/office/drawing/2014/main" id="{4E22AA7D-3078-47A5-8487-73F46E47111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9607" y="2332037"/>
                <a:ext cx="8229600" cy="452596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ovéPole 3">
                <a:extLst>
                  <a:ext uri="{FF2B5EF4-FFF2-40B4-BE49-F238E27FC236}">
                    <a16:creationId xmlns:a16="http://schemas.microsoft.com/office/drawing/2014/main" id="{0E299BDD-2E23-4DA2-AEEA-617110FCD8DE}"/>
                  </a:ext>
                </a:extLst>
              </p:cNvPr>
              <p:cNvSpPr txBox="1"/>
              <p:nvPr/>
            </p:nvSpPr>
            <p:spPr>
              <a:xfrm>
                <a:off x="2483768" y="4365104"/>
                <a:ext cx="4608512" cy="1591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cs-CZ" i="1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cs-CZ" dirty="0"/>
                  <a:t>   	počet řádků</a:t>
                </a:r>
              </a:p>
              <a:p>
                <a14:m>
                  <m:oMath xmlns:m="http://schemas.openxmlformats.org/officeDocument/2006/math">
                    <m:r>
                      <a:rPr lang="cs-CZ" i="1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cs-CZ" dirty="0"/>
                  <a:t>    	počet sloupců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cs-CZ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cs-CZ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/>
                    </m:sSubSup>
                  </m:oMath>
                </a14:m>
                <a:r>
                  <a:rPr lang="cs-CZ" dirty="0"/>
                  <a:t>  	skutečné četnosti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cs-CZ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cs-CZ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cs-CZ" i="1">
                            <a:latin typeface="Cambria Math" panose="02040503050406030204" pitchFamily="18" charset="0"/>
                          </a:rPr>
                          <m:t>,</m:t>
                        </m:r>
                      </m:sup>
                    </m:sSubSup>
                  </m:oMath>
                </a14:m>
                <a:r>
                  <a:rPr lang="cs-CZ" dirty="0"/>
                  <a:t>   	očekávané četnosti</a:t>
                </a:r>
              </a:p>
              <a:p>
                <a:endParaRPr lang="cs-CZ" dirty="0"/>
              </a:p>
            </p:txBody>
          </p:sp>
        </mc:Choice>
        <mc:Fallback xmlns="">
          <p:sp>
            <p:nvSpPr>
              <p:cNvPr id="4" name="TextovéPole 3">
                <a:extLst>
                  <a:ext uri="{FF2B5EF4-FFF2-40B4-BE49-F238E27FC236}">
                    <a16:creationId xmlns:a16="http://schemas.microsoft.com/office/drawing/2014/main" id="{0E299BDD-2E23-4DA2-AEEA-617110FCD8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4365104"/>
                <a:ext cx="4608512" cy="1591013"/>
              </a:xfrm>
              <a:prstGeom prst="rect">
                <a:avLst/>
              </a:prstGeom>
              <a:blipFill>
                <a:blip r:embed="rId3"/>
                <a:stretch>
                  <a:fillRect t="-1916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ovéPole 5">
            <a:extLst>
              <a:ext uri="{FF2B5EF4-FFF2-40B4-BE49-F238E27FC236}">
                <a16:creationId xmlns:a16="http://schemas.microsoft.com/office/drawing/2014/main" id="{E1AA3D49-1907-E6D6-5ED7-4AAEB208F573}"/>
              </a:ext>
            </a:extLst>
          </p:cNvPr>
          <p:cNvSpPr txBox="1"/>
          <p:nvPr/>
        </p:nvSpPr>
        <p:spPr>
          <a:xfrm>
            <a:off x="287524" y="336568"/>
            <a:ext cx="85689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cs-CZ" sz="2400" dirty="0"/>
              <a:t>4. Vypočte se testové kritérium (dosazení do vzorce – výsledek hodnota)</a:t>
            </a:r>
          </a:p>
        </p:txBody>
      </p:sp>
    </p:spTree>
    <p:extLst>
      <p:ext uri="{BB962C8B-B14F-4D97-AF65-F5344CB8AC3E}">
        <p14:creationId xmlns:p14="http://schemas.microsoft.com/office/powerpoint/2010/main" val="2472593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E1AA3D49-1907-E6D6-5ED7-4AAEB208F573}"/>
              </a:ext>
            </a:extLst>
          </p:cNvPr>
          <p:cNvSpPr txBox="1"/>
          <p:nvPr/>
        </p:nvSpPr>
        <p:spPr>
          <a:xfrm>
            <a:off x="323528" y="404664"/>
            <a:ext cx="8316924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cs-CZ" sz="2400" dirty="0"/>
              <a:t>5. Testové kritérium se srovná s kritickou hodnotou (tabulková hodnota, je potřeba zohlednit počet stupňů volnosti)</a:t>
            </a:r>
          </a:p>
          <a:p>
            <a:pPr marL="0" indent="0">
              <a:spcBef>
                <a:spcPts val="600"/>
              </a:spcBef>
              <a:buNone/>
            </a:pPr>
            <a:endParaRPr lang="cs-CZ" sz="2400" dirty="0"/>
          </a:p>
        </p:txBody>
      </p:sp>
      <p:pic>
        <p:nvPicPr>
          <p:cNvPr id="10" name="Zástupný symbol pro obsah 3" descr="Výřez obrazovky">
            <a:extLst>
              <a:ext uri="{FF2B5EF4-FFF2-40B4-BE49-F238E27FC236}">
                <a16:creationId xmlns:a16="http://schemas.microsoft.com/office/drawing/2014/main" id="{155E705F-A28A-F601-B9E5-7BFBC86D2A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765" y="1600200"/>
            <a:ext cx="4890470" cy="4525963"/>
          </a:xfr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1599DD3C-027C-332E-193D-1987163B9E7E}"/>
              </a:ext>
            </a:extLst>
          </p:cNvPr>
          <p:cNvSpPr txBox="1"/>
          <p:nvPr/>
        </p:nvSpPr>
        <p:spPr>
          <a:xfrm>
            <a:off x="2267744" y="1261632"/>
            <a:ext cx="6606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 dirty="0"/>
              <a:t>Kritické hodnoty testového kritéria chí-kvadrát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5318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F4238A-CD02-A417-0710-612964BE1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700" dirty="0"/>
              <a:t>6. Vysloví se rozhodnutí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339EA0-D6E9-2B3B-0190-EBEC49F259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sz="3200" dirty="0"/>
              <a:t>Je-li testové kritérium </a:t>
            </a:r>
            <a:r>
              <a:rPr lang="cs-CZ" sz="3200" dirty="0">
                <a:sym typeface="Symbol"/>
              </a:rPr>
              <a:t> kritická hodnota, potom  nezamítáme nulovou hypotézu o nezávislosti a nezávislost lze předpokládat.</a:t>
            </a:r>
          </a:p>
          <a:p>
            <a:r>
              <a:rPr lang="cs-CZ" dirty="0">
                <a:sym typeface="Symbol"/>
              </a:rPr>
              <a:t>Je-li </a:t>
            </a:r>
            <a:r>
              <a:rPr lang="cs-CZ" sz="3200" dirty="0"/>
              <a:t>testové kritérium </a:t>
            </a:r>
            <a:r>
              <a:rPr lang="cs-CZ" sz="3200" dirty="0">
                <a:sym typeface="Symbol"/>
              </a:rPr>
              <a:t>&gt; kritická hodnota, potom  zamítáme nulovou hypotézu o nezávislosti a přijímáme alternativní hypotézu, která nám říká, že určitá závislost existuje.</a:t>
            </a:r>
          </a:p>
          <a:p>
            <a:r>
              <a:rPr lang="cs-CZ" dirty="0">
                <a:solidFill>
                  <a:srgbClr val="FF0000"/>
                </a:solidFill>
              </a:rPr>
              <a:t>Buď je pravdivá, nebo pro její zamítnutí nemáme dostatek potřebných měření, dostatek informací.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68293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19E055-12F6-4D61-9CF8-0FB23C4B4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err="1"/>
              <a:t>Yatesova</a:t>
            </a:r>
            <a:r>
              <a:rPr lang="cs-CZ" sz="3200" b="1" dirty="0"/>
              <a:t> korekce (</a:t>
            </a:r>
            <a:r>
              <a:rPr lang="cs-CZ" sz="3200" b="1" dirty="0" err="1"/>
              <a:t>Yatesův</a:t>
            </a:r>
            <a:r>
              <a:rPr lang="cs-CZ" sz="3200" b="1" dirty="0"/>
              <a:t> chí-kvadrát test)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>
                <a:extLst>
                  <a:ext uri="{FF2B5EF4-FFF2-40B4-BE49-F238E27FC236}">
                    <a16:creationId xmlns:a16="http://schemas.microsoft.com/office/drawing/2014/main" id="{A62C7B10-CF3C-48AA-A343-C41F349B8C7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68760"/>
                <a:ext cx="8229600" cy="4857403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cs-CZ" dirty="0"/>
                  <a:t>upravuje vzorec pro </a:t>
                </a:r>
                <a:r>
                  <a:rPr lang="cs-CZ" dirty="0" err="1"/>
                  <a:t>Pearsonův</a:t>
                </a:r>
                <a:r>
                  <a:rPr lang="cs-CZ" dirty="0"/>
                  <a:t> chí-kvadrát test odečtením 0,5 od rozdílu mezi každou sledovanou hodnotou a její očekávanou hodnotou v kontingenční tabulce 2 × 2</a:t>
                </a:r>
              </a:p>
              <a:p>
                <a14:m>
                  <m:oMath xmlns:m="http://schemas.openxmlformats.org/officeDocument/2006/math">
                    <m:r>
                      <a:rPr lang="cs-CZ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pt-BR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cs-CZ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  <m:e>
                        <m:nary>
                          <m:naryPr>
                            <m:chr m:val="∑"/>
                            <m:ctrlPr>
                              <a:rPr lang="pt-BR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cs-CZ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cs-CZ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  <m:e>
                            <m:f>
                              <m:fPr>
                                <m:ctrlPr>
                                  <a:rPr lang="pt-BR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pt-B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cs-CZ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Sup>
                                          <m:sSubSupPr>
                                            <m:ctrlPr>
                                              <a:rPr lang="cs-CZ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cs-CZ" i="1"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</m:e>
                                          <m:sub>
                                            <m:r>
                                              <a:rPr lang="cs-CZ" i="1">
                                                <a:latin typeface="Cambria Math" panose="02040503050406030204" pitchFamily="18" charset="0"/>
                                              </a:rPr>
                                              <m:t>𝑖𝑗</m:t>
                                            </m:r>
                                          </m:sub>
                                          <m:sup/>
                                        </m:sSubSup>
                                        <m:r>
                                          <a:rPr lang="cs-CZ" i="1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sSubSup>
                                          <m:sSubSupPr>
                                            <m:ctrlPr>
                                              <a:rPr lang="cs-CZ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cs-CZ" i="1"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</m:e>
                                          <m:sub>
                                            <m:r>
                                              <a:rPr lang="cs-CZ" i="1">
                                                <a:latin typeface="Cambria Math" panose="02040503050406030204" pitchFamily="18" charset="0"/>
                                              </a:rPr>
                                              <m:t>𝑖𝑗</m:t>
                                            </m:r>
                                          </m:sub>
                                          <m:sup>
                                            <m:r>
                                              <a:rPr lang="cs-CZ" i="1">
                                                <a:latin typeface="Cambria Math" panose="02040503050406030204" pitchFamily="18" charset="0"/>
                                              </a:rPr>
                                              <m:t>,</m:t>
                                            </m:r>
                                          </m:sup>
                                        </m:sSubSup>
                                        <m:r>
                                          <a:rPr lang="cs-CZ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cs-CZ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𝟎</m:t>
                                        </m:r>
                                        <m:r>
                                          <a:rPr lang="cs-CZ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cs-CZ" b="1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𝟓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cs-CZ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bSup>
                                  <m:sSubSupPr>
                                    <m:ctrlPr>
                                      <a:rPr lang="cs-CZ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cs-CZ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cs-CZ" i="1">
                                        <a:latin typeface="Cambria Math" panose="02040503050406030204" pitchFamily="18" charset="0"/>
                                      </a:rPr>
                                      <m:t>𝑖𝑗</m:t>
                                    </m:r>
                                  </m:sub>
                                  <m:sup>
                                    <m:r>
                                      <a:rPr lang="cs-CZ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</m:sup>
                                </m:sSubSup>
                              </m:den>
                            </m:f>
                          </m:e>
                        </m:nary>
                      </m:e>
                    </m:nary>
                  </m:oMath>
                </a14:m>
                <a:endParaRPr lang="cs-CZ" dirty="0"/>
              </a:p>
              <a:p>
                <a:r>
                  <a:rPr lang="cs-CZ" dirty="0"/>
                  <a:t>snižuje to získanou chí-kvadrát hodnotu a tím zvyšuje její</a:t>
                </a:r>
              </a:p>
              <a:p>
                <a:pPr marL="0" indent="0">
                  <a:buNone/>
                </a:pPr>
                <a:r>
                  <a:rPr lang="cs-CZ" dirty="0"/>
                  <a:t>     </a:t>
                </a:r>
                <a:r>
                  <a:rPr lang="cs-CZ" i="1" dirty="0"/>
                  <a:t>p</a:t>
                </a:r>
                <a:r>
                  <a:rPr lang="cs-CZ" dirty="0"/>
                  <a:t>-hodnotu</a:t>
                </a:r>
              </a:p>
              <a:p>
                <a:r>
                  <a:rPr lang="cs-CZ" dirty="0"/>
                  <a:t>zabraňuje nadhodnocení statistické významnosti u malých dat</a:t>
                </a:r>
                <a:endParaRPr lang="cs-CZ" u="sng" dirty="0">
                  <a:hlinkClick r:id="rId2"/>
                </a:endParaRPr>
              </a:p>
              <a:p>
                <a:endParaRPr lang="cs-CZ" u="sng" dirty="0">
                  <a:hlinkClick r:id="rId2"/>
                </a:endParaRPr>
              </a:p>
              <a:p>
                <a:pPr marL="0" indent="0">
                  <a:buNone/>
                </a:pPr>
                <a:r>
                  <a:rPr lang="cs-CZ" sz="1400" u="sng" dirty="0">
                    <a:hlinkClick r:id="rId2"/>
                  </a:rPr>
                  <a:t>https://dbterapie.cz/encyklopedie/yatesova-korekce-kontinuity/</a:t>
                </a:r>
                <a:endParaRPr lang="cs-CZ" sz="1400" dirty="0"/>
              </a:p>
              <a:p>
                <a:pPr marL="0" indent="0">
                  <a:buNone/>
                </a:pPr>
                <a:r>
                  <a:rPr lang="cs-CZ" sz="1400" dirty="0" err="1"/>
                  <a:t>Yates</a:t>
                </a:r>
                <a:r>
                  <a:rPr lang="cs-CZ" sz="1400" dirty="0"/>
                  <a:t>, F (1934). Kontingenční tabulka s malými čísly a χ2 test. </a:t>
                </a:r>
                <a:r>
                  <a:rPr lang="cs-CZ" sz="1400" dirty="0" err="1"/>
                  <a:t>Journal</a:t>
                </a:r>
                <a:r>
                  <a:rPr lang="cs-CZ" sz="1400" dirty="0"/>
                  <a:t> </a:t>
                </a:r>
                <a:r>
                  <a:rPr lang="cs-CZ" sz="1400" dirty="0" err="1"/>
                  <a:t>of</a:t>
                </a:r>
                <a:r>
                  <a:rPr lang="cs-CZ" sz="1400" dirty="0"/>
                  <a:t> </a:t>
                </a:r>
                <a:r>
                  <a:rPr lang="cs-CZ" sz="1400" dirty="0" err="1"/>
                  <a:t>the</a:t>
                </a:r>
                <a:r>
                  <a:rPr lang="cs-CZ" sz="1400" dirty="0"/>
                  <a:t> </a:t>
                </a:r>
                <a:r>
                  <a:rPr lang="cs-CZ" sz="1400" dirty="0" err="1"/>
                  <a:t>Royal</a:t>
                </a:r>
                <a:r>
                  <a:rPr lang="cs-CZ" sz="1400" dirty="0"/>
                  <a:t> </a:t>
                </a:r>
                <a:r>
                  <a:rPr lang="cs-CZ" sz="1400" dirty="0" err="1"/>
                  <a:t>Statistical</a:t>
                </a:r>
                <a:r>
                  <a:rPr lang="cs-CZ" sz="1400" dirty="0"/>
                  <a:t> Society (</a:t>
                </a:r>
                <a:r>
                  <a:rPr lang="cs-CZ" sz="1400" dirty="0" err="1"/>
                  <a:t>Supplement</a:t>
                </a:r>
                <a:r>
                  <a:rPr lang="cs-CZ" sz="1400" dirty="0"/>
                  <a:t>) 1: 217-235.</a:t>
                </a:r>
                <a:endParaRPr lang="cs-CZ" sz="1400" u="sng" dirty="0">
                  <a:hlinkClick r:id="rId2"/>
                </a:endParaRPr>
              </a:p>
              <a:p>
                <a:endParaRPr lang="cs-CZ" dirty="0"/>
              </a:p>
            </p:txBody>
          </p:sp>
        </mc:Choice>
        <mc:Fallback xmlns="">
          <p:sp>
            <p:nvSpPr>
              <p:cNvPr id="3" name="Zástupný symbol pro obsah 2">
                <a:extLst>
                  <a:ext uri="{FF2B5EF4-FFF2-40B4-BE49-F238E27FC236}">
                    <a16:creationId xmlns:a16="http://schemas.microsoft.com/office/drawing/2014/main" id="{A62C7B10-CF3C-48AA-A343-C41F349B8C7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68760"/>
                <a:ext cx="8229600" cy="4857403"/>
              </a:xfrm>
              <a:blipFill>
                <a:blip r:embed="rId3"/>
                <a:stretch>
                  <a:fillRect l="-1037" t="-2258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94141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1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2 vybrané otázky z dotazníku (2 znaky)</a:t>
            </a:r>
          </a:p>
          <a:p>
            <a:pPr marL="0" indent="0">
              <a:buNone/>
            </a:pPr>
            <a:r>
              <a:rPr lang="cs-CZ" dirty="0"/>
              <a:t>1. pohlaví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muž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žena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2. otázka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ano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ne</a:t>
            </a:r>
          </a:p>
        </p:txBody>
      </p:sp>
    </p:spTree>
    <p:extLst>
      <p:ext uri="{BB962C8B-B14F-4D97-AF65-F5344CB8AC3E}">
        <p14:creationId xmlns:p14="http://schemas.microsoft.com/office/powerpoint/2010/main" val="26135952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2017605"/>
              </p:ext>
            </p:extLst>
          </p:nvPr>
        </p:nvGraphicFramePr>
        <p:xfrm>
          <a:off x="2915815" y="908720"/>
          <a:ext cx="3580091" cy="241267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748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13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23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15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9372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 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ano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ne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652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muž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54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52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106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652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žena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46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42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88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652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 celkem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100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94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194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Obdélník 5"/>
          <p:cNvSpPr/>
          <p:nvPr/>
        </p:nvSpPr>
        <p:spPr>
          <a:xfrm>
            <a:off x="427463" y="260648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dirty="0"/>
              <a:t>Sestaví se tabulka skutečných četností</a:t>
            </a:r>
          </a:p>
        </p:txBody>
      </p:sp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D853263B-73C9-9862-0BBE-6B663AAD60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1777936"/>
              </p:ext>
            </p:extLst>
          </p:nvPr>
        </p:nvGraphicFramePr>
        <p:xfrm>
          <a:off x="2419860" y="364502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73335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Test     (chí kvadrát)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Máme k dispozici náhodný výběr rozsahu </a:t>
            </a:r>
            <a:r>
              <a:rPr lang="cs-CZ" i="1" dirty="0"/>
              <a:t>n</a:t>
            </a:r>
            <a:r>
              <a:rPr lang="cs-CZ" dirty="0"/>
              <a:t> rozdělený do dvou znaků (znak 1, znak 2)</a:t>
            </a:r>
          </a:p>
          <a:p>
            <a:r>
              <a:rPr lang="cs-CZ" dirty="0"/>
              <a:t>Normální (Gaussovo rozdělení)</a:t>
            </a:r>
          </a:p>
          <a:p>
            <a:r>
              <a:rPr lang="cs-CZ" dirty="0"/>
              <a:t>Úkolem testu je rozhodnout, zda jsou znaky na sobě závislé nebo nezávislé (zda znak 1 má vliv na znak 2)</a:t>
            </a:r>
          </a:p>
          <a:p>
            <a:r>
              <a:rPr lang="cs-CZ" dirty="0"/>
              <a:t>Znak 1</a:t>
            </a:r>
          </a:p>
          <a:p>
            <a:r>
              <a:rPr lang="cs-CZ" dirty="0"/>
              <a:t>Znak 2</a:t>
            </a:r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3347864" y="416858"/>
            <a:ext cx="16561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i="1" dirty="0">
                <a:sym typeface="Symbol"/>
              </a:rPr>
              <a:t></a:t>
            </a:r>
            <a:r>
              <a:rPr lang="cs-CZ" sz="4000" baseline="30000" dirty="0">
                <a:sym typeface="Symbol"/>
              </a:rPr>
              <a:t>2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27351987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r>
              <a:rPr lang="cs-CZ" dirty="0">
                <a:hlinkClick r:id="rId2"/>
              </a:rPr>
              <a:t>http://www.milankabrt.cz/testNezavislosti/index.php</a:t>
            </a:r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46" y="3501008"/>
            <a:ext cx="4104456" cy="252028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999" y="3501008"/>
            <a:ext cx="4480497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 descr="Výřez obrazovky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" y="1628800"/>
            <a:ext cx="8869013" cy="170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1099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64320"/>
            <a:ext cx="7200800" cy="5989016"/>
          </a:xfrm>
        </p:spPr>
      </p:pic>
    </p:spTree>
    <p:extLst>
      <p:ext uri="{BB962C8B-B14F-4D97-AF65-F5344CB8AC3E}">
        <p14:creationId xmlns:p14="http://schemas.microsoft.com/office/powerpoint/2010/main" val="13628439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FFEB637-21FD-7824-AC2B-EC910222F6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730"/>
            <a:ext cx="9144000" cy="6774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8059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21416771-E8B7-A555-E208-FA5104B71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0"/>
            <a:ext cx="7632848" cy="664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4188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254EA2DD-E22F-82F2-A9DB-936ACE2B3B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17" y="0"/>
            <a:ext cx="79677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4380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Bakalářská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Provedli jsme test nezávislosti chí-kvadrát. Zkoumali jsme, zda existuje vztah mezi pohlavím a odpovědí na otázku … Hladinu významnosti jsme zvolili 5 %. Vytvořili jsme kontingenční tabulku, tabulku skutečných četností, dále jsme vypočítali očekávané četnosti. V tabulce očekávaných četností jsme zkontrolovali podmínky pro použití testu. Podmínky byly splněny a test jsme mohli použít. Hodnota vypočteného testového kritéria je … Protože kritická hodnota je větší než vypočtená hodnota, z provedeného testu vyplývá, že nezamítáme nulovou hypotézu o nezávislosti.</a:t>
            </a:r>
          </a:p>
        </p:txBody>
      </p:sp>
    </p:spTree>
    <p:extLst>
      <p:ext uri="{BB962C8B-B14F-4D97-AF65-F5344CB8AC3E}">
        <p14:creationId xmlns:p14="http://schemas.microsoft.com/office/powerpoint/2010/main" val="31478554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2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2 vybrané otázky z dotazníku (2 znaky)</a:t>
            </a:r>
          </a:p>
          <a:p>
            <a:pPr marL="0" indent="0">
              <a:buNone/>
            </a:pPr>
            <a:r>
              <a:rPr lang="cs-CZ" dirty="0"/>
              <a:t>1. pohlaví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muž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žena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2. otázka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ano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ne</a:t>
            </a:r>
          </a:p>
        </p:txBody>
      </p:sp>
    </p:spTree>
    <p:extLst>
      <p:ext uri="{BB962C8B-B14F-4D97-AF65-F5344CB8AC3E}">
        <p14:creationId xmlns:p14="http://schemas.microsoft.com/office/powerpoint/2010/main" val="37027086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3062285"/>
              </p:ext>
            </p:extLst>
          </p:nvPr>
        </p:nvGraphicFramePr>
        <p:xfrm>
          <a:off x="3059832" y="836712"/>
          <a:ext cx="3580091" cy="241267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748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13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23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15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9372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 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ano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ne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652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muž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90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10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100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652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žena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46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42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88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652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 celkem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136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52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188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Obdélník 5"/>
          <p:cNvSpPr/>
          <p:nvPr/>
        </p:nvSpPr>
        <p:spPr>
          <a:xfrm>
            <a:off x="402189" y="247542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dirty="0"/>
              <a:t>Sestaví se tabulka skutečných četností</a:t>
            </a:r>
          </a:p>
        </p:txBody>
      </p:sp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237C9969-1020-1190-FD28-3C131B9C5B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9699515"/>
              </p:ext>
            </p:extLst>
          </p:nvPr>
        </p:nvGraphicFramePr>
        <p:xfrm>
          <a:off x="2472673" y="361549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140084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7185014"/>
              </p:ext>
            </p:extLst>
          </p:nvPr>
        </p:nvGraphicFramePr>
        <p:xfrm>
          <a:off x="2915816" y="1916832"/>
          <a:ext cx="3580091" cy="241267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748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13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23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15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9372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 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ano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ne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652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muž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72,34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27,66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100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652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žena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63,66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24,34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88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652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 celkem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136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52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188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Obdélník 5"/>
          <p:cNvSpPr/>
          <p:nvPr/>
        </p:nvSpPr>
        <p:spPr>
          <a:xfrm>
            <a:off x="431032" y="1052736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dirty="0"/>
              <a:t>Vypočítají se očekávané četnosti</a:t>
            </a:r>
          </a:p>
        </p:txBody>
      </p:sp>
    </p:spTree>
    <p:extLst>
      <p:ext uri="{BB962C8B-B14F-4D97-AF65-F5344CB8AC3E}">
        <p14:creationId xmlns:p14="http://schemas.microsoft.com/office/powerpoint/2010/main" val="691811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D004D80-A79F-A5D2-A3BD-DEE48B77A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Testové kritérium 32,299</a:t>
            </a:r>
          </a:p>
          <a:p>
            <a:r>
              <a:rPr lang="cs-CZ" dirty="0"/>
              <a:t>Kritická hodnota pro 1 stupeň volnosti a hladinu významnosti 5 % je 3,841</a:t>
            </a:r>
          </a:p>
          <a:p>
            <a:r>
              <a:rPr lang="cs-CZ" dirty="0"/>
              <a:t>32,299 &gt; 3,841</a:t>
            </a:r>
          </a:p>
          <a:p>
            <a:r>
              <a:rPr lang="cs-CZ" dirty="0"/>
              <a:t>Rozhodnutí: Na hladině významnosti 5 % nulovou hypotézu (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) o nezávislosti jednotlivých znaků zamítáme a přijímáme hypotézu </a:t>
            </a:r>
            <a:r>
              <a:rPr lang="cs-CZ" i="1" dirty="0"/>
              <a:t>H</a:t>
            </a:r>
            <a:r>
              <a:rPr lang="cs-CZ" i="1" baseline="-25000" dirty="0"/>
              <a:t>1</a:t>
            </a:r>
            <a:r>
              <a:rPr lang="cs-CZ" dirty="0"/>
              <a:t>, která nám říká, že zde určitá závislost existuje.</a:t>
            </a:r>
          </a:p>
        </p:txBody>
      </p:sp>
    </p:spTree>
    <p:extLst>
      <p:ext uri="{BB962C8B-B14F-4D97-AF65-F5344CB8AC3E}">
        <p14:creationId xmlns:p14="http://schemas.microsoft.com/office/powerpoint/2010/main" val="3404813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01C8F8-A77F-4136-B79F-AD6B93732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Surová data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6BCD058B-9B34-49E8-B1A7-13900D983F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32" y="1600200"/>
            <a:ext cx="7409335" cy="4525963"/>
          </a:xfrm>
        </p:spPr>
      </p:pic>
    </p:spTree>
    <p:extLst>
      <p:ext uri="{BB962C8B-B14F-4D97-AF65-F5344CB8AC3E}">
        <p14:creationId xmlns:p14="http://schemas.microsoft.com/office/powerpoint/2010/main" val="40174496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Bakalářská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Provedli jsme test nezávislosti chí-kvadrát. Zkoumali jsme, zda existuje vztah mezi pohlavím a odpovědí na otázku … Hladinu významnosti jsme zvolili 5 %. Vytvořili jsme kontingenční tabulku, tabulku skutečných četností, dále jsme vypočítali očekávané četnosti. V tabulce očekávaných četností jsme zkontrolovali podmínky pro použití testu. Podmínky byly splněny a test jsme mohli použít. Hodnota vypočteného testového kritéria je … Protože kritická hodnota je menší než vypočtená hodnota, z provedeného testu vyplývá, že zamítáme nulovou hypotézu o nezávislosti a přijímáme alternativní hypotézu, která nám říká, že určitá závislost zde existuje.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08576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D853263B-73C9-9862-0BBE-6B663AAD60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2684962"/>
              </p:ext>
            </p:extLst>
          </p:nvPr>
        </p:nvGraphicFramePr>
        <p:xfrm>
          <a:off x="1907704" y="685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E39FBA54-9EF7-9163-5096-599025F8FB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7984159"/>
              </p:ext>
            </p:extLst>
          </p:nvPr>
        </p:nvGraphicFramePr>
        <p:xfrm>
          <a:off x="1907704" y="357301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455885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BDBE85AF-7BCB-488D-9DAA-BBE5C99B25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0040894"/>
              </p:ext>
            </p:extLst>
          </p:nvPr>
        </p:nvGraphicFramePr>
        <p:xfrm>
          <a:off x="323528" y="692696"/>
          <a:ext cx="8712967" cy="59766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3208">
                  <a:extLst>
                    <a:ext uri="{9D8B030D-6E8A-4147-A177-3AD203B41FA5}">
                      <a16:colId xmlns:a16="http://schemas.microsoft.com/office/drawing/2014/main" val="3947531085"/>
                    </a:ext>
                  </a:extLst>
                </a:gridCol>
                <a:gridCol w="1693208">
                  <a:extLst>
                    <a:ext uri="{9D8B030D-6E8A-4147-A177-3AD203B41FA5}">
                      <a16:colId xmlns:a16="http://schemas.microsoft.com/office/drawing/2014/main" val="2531504998"/>
                    </a:ext>
                  </a:extLst>
                </a:gridCol>
                <a:gridCol w="2878280">
                  <a:extLst>
                    <a:ext uri="{9D8B030D-6E8A-4147-A177-3AD203B41FA5}">
                      <a16:colId xmlns:a16="http://schemas.microsoft.com/office/drawing/2014/main" val="3209655886"/>
                    </a:ext>
                  </a:extLst>
                </a:gridCol>
                <a:gridCol w="2448271">
                  <a:extLst>
                    <a:ext uri="{9D8B030D-6E8A-4147-A177-3AD203B41FA5}">
                      <a16:colId xmlns:a16="http://schemas.microsoft.com/office/drawing/2014/main" val="628736556"/>
                    </a:ext>
                  </a:extLst>
                </a:gridCol>
              </a:tblGrid>
              <a:tr h="284970">
                <a:tc>
                  <a:txBody>
                    <a:bodyPr/>
                    <a:lstStyle/>
                    <a:p>
                      <a:pPr algn="ctr" fontAlgn="ctr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ano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ne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celkem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66422129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muži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50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50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=SUMA(B2:C2)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7192527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ženy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  <a:highlight>
                            <a:srgbClr val="FFFF00"/>
                          </a:highlight>
                        </a:rPr>
                        <a:t>50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50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=SUMA(B3:C3)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7620285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celkem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=SUMA(B2:B3)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=SUMA(C2:C3)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=SUMA(B4:C4)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7365022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21215941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ctr" fontAlgn="ctr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ano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ne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celkem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42258991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muži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u="none" strike="noStrike" dirty="0">
                          <a:effectLst/>
                        </a:rPr>
                        <a:t>=$D2*B$4/$D$4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=$D2*C$4/$D$4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=SUMA(B7:C7)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360809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ženy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u="none" strike="noStrike">
                          <a:effectLst/>
                        </a:rPr>
                        <a:t>=$D3*B$4/$D$4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=$D3*C$4/$D$4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=SUMA(B8:C8)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5878888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celkem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=SUMA(B7:B8)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=SUMA(C7:C8)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=SUMA(B9:C9)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0861878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66281752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 dirty="0">
                          <a:effectLst/>
                        </a:rPr>
                        <a:t>testová statistika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=POWER(B2-B7;2)/B7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=POWER(C2-C7;2)/C7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434141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=POWER(B3-B8;2)/B8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=POWER(C3-C8;2)/C8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3913351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770873877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=C11+D11+C12+D12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47789080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5019208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kritická hodnota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3,841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86589762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77419819"/>
                  </a:ext>
                </a:extLst>
              </a:tr>
              <a:tr h="28497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effectLst/>
                        </a:rPr>
                        <a:t>Cramerův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koeficient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=</a:t>
                      </a:r>
                      <a:r>
                        <a:rPr lang="cs-CZ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ODMOCNINA</a:t>
                      </a:r>
                      <a:r>
                        <a:rPr lang="cs-CZ" sz="1800" u="none" strike="noStrike" dirty="0">
                          <a:effectLst/>
                        </a:rPr>
                        <a:t>(C14/D9*(2-1))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4131412201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3097883"/>
                  </a:ext>
                </a:extLst>
              </a:tr>
              <a:tr h="562237"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 err="1">
                          <a:effectLst/>
                        </a:rPr>
                        <a:t>Pearsonův</a:t>
                      </a:r>
                      <a:r>
                        <a:rPr lang="cs-CZ" sz="1800" u="none" strike="noStrike" dirty="0">
                          <a:effectLst/>
                        </a:rPr>
                        <a:t> koeficient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=ODMOCNINA((C14/(C14+D4))/((2-1)/2))</a:t>
                      </a:r>
                    </a:p>
                  </a:txBody>
                  <a:tcPr marL="7620" marR="7620" marT="762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15378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40230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DDE5B9-2E95-49CC-8AAC-4758FDE9E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Korigovaný</a:t>
            </a:r>
            <a:r>
              <a:rPr lang="en-US" b="1" dirty="0"/>
              <a:t> </a:t>
            </a:r>
            <a:r>
              <a:rPr lang="en-US" b="1" dirty="0" err="1"/>
              <a:t>koeficient</a:t>
            </a:r>
            <a:r>
              <a:rPr lang="en-US" b="1" dirty="0"/>
              <a:t> </a:t>
            </a:r>
            <a:r>
              <a:rPr lang="en-US" b="1" dirty="0" err="1"/>
              <a:t>kontingence</a:t>
            </a:r>
            <a:r>
              <a:rPr lang="en-US" b="1" dirty="0"/>
              <a:t> </a:t>
            </a:r>
            <a:r>
              <a:rPr lang="en-US" b="1" dirty="0" err="1"/>
              <a:t>pomocí</a:t>
            </a:r>
            <a:r>
              <a:rPr lang="en-US" b="1" dirty="0"/>
              <a:t> </a:t>
            </a:r>
            <a:r>
              <a:rPr lang="en-US" b="1" dirty="0" err="1"/>
              <a:t>Pearsona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>
                <a:extLst>
                  <a:ext uri="{FF2B5EF4-FFF2-40B4-BE49-F238E27FC236}">
                    <a16:creationId xmlns:a16="http://schemas.microsoft.com/office/drawing/2014/main" id="{AD1F2206-D3AA-4AF7-A909-5F65CE2E961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endParaRPr lang="cs-CZ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𝑘𝑜𝑟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cs-CZ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cs-CZ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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cs-CZ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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den>
                              </m:f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cs-CZ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den>
                              </m:f>
                            </m:e>
                          </m:rad>
                        </m:den>
                      </m:f>
                    </m:oMath>
                  </m:oMathPara>
                </a14:m>
                <a:endParaRPr lang="cs-CZ" dirty="0"/>
              </a:p>
              <a:p>
                <a:pPr marL="0" indent="0">
                  <a:buNone/>
                </a:pPr>
                <a:endParaRPr lang="cs-CZ" dirty="0"/>
              </a:p>
              <a:p>
                <a:pPr marL="0" indent="0">
                  <a:buNone/>
                </a:pPr>
                <a:r>
                  <a:rPr lang="en-US" dirty="0" err="1"/>
                  <a:t>kde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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je </a:t>
                </a:r>
                <a:r>
                  <a:rPr lang="en-US" dirty="0" err="1"/>
                  <a:t>hodnota</a:t>
                </a:r>
                <a:r>
                  <a:rPr lang="en-US" dirty="0"/>
                  <a:t> </a:t>
                </a:r>
                <a:r>
                  <a:rPr lang="en-US" dirty="0" err="1"/>
                  <a:t>testového</a:t>
                </a:r>
                <a:r>
                  <a:rPr lang="en-US" dirty="0"/>
                  <a:t> </a:t>
                </a:r>
                <a:r>
                  <a:rPr lang="en-US" dirty="0" err="1"/>
                  <a:t>kritéria</a:t>
                </a:r>
                <a:endParaRPr lang="cs-CZ" dirty="0"/>
              </a:p>
              <a:p>
                <a:pPr marL="0" indent="0">
                  <a:buNone/>
                </a:pPr>
                <a:r>
                  <a:rPr lang="en-US" i="1" dirty="0"/>
                  <a:t>n</a:t>
                </a:r>
                <a:r>
                  <a:rPr lang="en-US" dirty="0"/>
                  <a:t> je </a:t>
                </a:r>
                <a:r>
                  <a:rPr lang="en-US" dirty="0" err="1"/>
                  <a:t>rozsah</a:t>
                </a:r>
                <a:r>
                  <a:rPr lang="en-US" dirty="0"/>
                  <a:t> </a:t>
                </a:r>
                <a:r>
                  <a:rPr lang="en-US" dirty="0" err="1"/>
                  <a:t>souboru</a:t>
                </a:r>
                <a:endParaRPr lang="cs-CZ" dirty="0"/>
              </a:p>
              <a:p>
                <a:pPr marL="0" indent="0">
                  <a:buNone/>
                </a:pPr>
                <a:r>
                  <a:rPr lang="en-US" i="1" dirty="0"/>
                  <a:t>m</a:t>
                </a:r>
                <a:r>
                  <a:rPr lang="en-US" dirty="0"/>
                  <a:t> je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řádků</a:t>
                </a:r>
                <a:r>
                  <a:rPr lang="en-US" dirty="0"/>
                  <a:t> </a:t>
                </a:r>
                <a:r>
                  <a:rPr lang="en-US" dirty="0" err="1"/>
                  <a:t>nebo</a:t>
                </a:r>
                <a:r>
                  <a:rPr lang="en-US" dirty="0"/>
                  <a:t>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sloupců</a:t>
                </a:r>
                <a:r>
                  <a:rPr lang="en-US" dirty="0"/>
                  <a:t> v </a:t>
                </a:r>
                <a:r>
                  <a:rPr lang="en-US" dirty="0" err="1"/>
                  <a:t>kontingenční</a:t>
                </a:r>
                <a:r>
                  <a:rPr lang="en-US" dirty="0"/>
                  <a:t> </a:t>
                </a:r>
                <a:r>
                  <a:rPr lang="en-US" dirty="0" err="1"/>
                  <a:t>tabulce</a:t>
                </a:r>
                <a:r>
                  <a:rPr lang="en-US" dirty="0"/>
                  <a:t> (je-li </a:t>
                </a:r>
                <a:r>
                  <a:rPr lang="en-US" dirty="0" err="1"/>
                  <a:t>větší</a:t>
                </a:r>
                <a:r>
                  <a:rPr lang="en-US" dirty="0"/>
                  <a:t>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řádků</a:t>
                </a:r>
                <a:r>
                  <a:rPr lang="en-US" dirty="0"/>
                  <a:t>, je </a:t>
                </a:r>
                <a:r>
                  <a:rPr lang="en-US" i="1" dirty="0"/>
                  <a:t>m</a:t>
                </a:r>
                <a:r>
                  <a:rPr lang="en-US" dirty="0"/>
                  <a:t>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řádků</a:t>
                </a:r>
                <a:r>
                  <a:rPr lang="en-US" dirty="0"/>
                  <a:t>; je-li </a:t>
                </a:r>
                <a:r>
                  <a:rPr lang="en-US" dirty="0" err="1"/>
                  <a:t>větší</a:t>
                </a:r>
                <a:r>
                  <a:rPr lang="en-US" dirty="0"/>
                  <a:t>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sloupců</a:t>
                </a:r>
                <a:r>
                  <a:rPr lang="en-US" dirty="0"/>
                  <a:t>, je m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sloupců</a:t>
                </a:r>
                <a:r>
                  <a:rPr lang="en-US" dirty="0"/>
                  <a:t>)</a:t>
                </a:r>
                <a:endParaRPr lang="cs-CZ" dirty="0"/>
              </a:p>
              <a:p>
                <a:endParaRPr lang="cs-CZ" dirty="0"/>
              </a:p>
            </p:txBody>
          </p:sp>
        </mc:Choice>
        <mc:Fallback xmlns="">
          <p:sp>
            <p:nvSpPr>
              <p:cNvPr id="3" name="Zástupný symbol pro obsah 2">
                <a:extLst>
                  <a:ext uri="{FF2B5EF4-FFF2-40B4-BE49-F238E27FC236}">
                    <a16:creationId xmlns:a16="http://schemas.microsoft.com/office/drawing/2014/main" id="{AD1F2206-D3AA-4AF7-A909-5F65CE2E961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85" b="-2695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95843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816976-887F-48E3-AD0A-88AFCB21A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Cramerův</a:t>
            </a:r>
            <a:r>
              <a:rPr lang="en-US" b="1" dirty="0"/>
              <a:t> </a:t>
            </a:r>
            <a:r>
              <a:rPr lang="en-US" b="1" dirty="0" err="1"/>
              <a:t>koeficient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>
                <a:extLst>
                  <a:ext uri="{FF2B5EF4-FFF2-40B4-BE49-F238E27FC236}">
                    <a16:creationId xmlns:a16="http://schemas.microsoft.com/office/drawing/2014/main" id="{668134FD-E1B1-4E75-8B37-01A65A11CA0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cs-CZ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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cs-CZ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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je </a:t>
                </a:r>
                <a:r>
                  <a:rPr lang="en-US" dirty="0" err="1"/>
                  <a:t>hodnota</a:t>
                </a:r>
                <a:r>
                  <a:rPr lang="en-US" dirty="0"/>
                  <a:t> </a:t>
                </a:r>
                <a:r>
                  <a:rPr lang="en-US" dirty="0" err="1"/>
                  <a:t>testového</a:t>
                </a:r>
                <a:r>
                  <a:rPr lang="en-US" dirty="0"/>
                  <a:t> </a:t>
                </a:r>
                <a:r>
                  <a:rPr lang="en-US" dirty="0" err="1"/>
                  <a:t>kritéria</a:t>
                </a:r>
                <a:endParaRPr lang="cs-CZ" dirty="0"/>
              </a:p>
              <a:p>
                <a:pPr marL="0" indent="0">
                  <a:buNone/>
                </a:pPr>
                <a:r>
                  <a:rPr lang="en-US" i="1" dirty="0"/>
                  <a:t>n</a:t>
                </a:r>
                <a:r>
                  <a:rPr lang="en-US" dirty="0"/>
                  <a:t> je </a:t>
                </a:r>
                <a:r>
                  <a:rPr lang="en-US" dirty="0" err="1"/>
                  <a:t>rozsah</a:t>
                </a:r>
                <a:r>
                  <a:rPr lang="en-US" dirty="0"/>
                  <a:t> </a:t>
                </a:r>
                <a:r>
                  <a:rPr lang="en-US" dirty="0" err="1"/>
                  <a:t>souboru</a:t>
                </a:r>
                <a:endParaRPr lang="cs-CZ" dirty="0"/>
              </a:p>
              <a:p>
                <a:pPr marL="0" indent="0">
                  <a:buNone/>
                </a:pPr>
                <a:r>
                  <a:rPr lang="en-US" i="1" dirty="0"/>
                  <a:t>m</a:t>
                </a:r>
                <a:r>
                  <a:rPr lang="en-US" dirty="0"/>
                  <a:t> je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řádků</a:t>
                </a:r>
                <a:r>
                  <a:rPr lang="en-US" dirty="0"/>
                  <a:t> </a:t>
                </a:r>
                <a:r>
                  <a:rPr lang="en-US" dirty="0" err="1"/>
                  <a:t>nebo</a:t>
                </a:r>
                <a:r>
                  <a:rPr lang="en-US" dirty="0"/>
                  <a:t>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sloupců</a:t>
                </a:r>
                <a:r>
                  <a:rPr lang="en-US" dirty="0"/>
                  <a:t> v </a:t>
                </a:r>
                <a:r>
                  <a:rPr lang="en-US" dirty="0" err="1"/>
                  <a:t>kontingenční</a:t>
                </a:r>
                <a:r>
                  <a:rPr lang="en-US" dirty="0"/>
                  <a:t> </a:t>
                </a:r>
                <a:r>
                  <a:rPr lang="en-US" dirty="0" err="1"/>
                  <a:t>tabulce</a:t>
                </a:r>
                <a:r>
                  <a:rPr lang="en-US" dirty="0"/>
                  <a:t> (je-li </a:t>
                </a:r>
                <a:r>
                  <a:rPr lang="en-US" dirty="0" err="1"/>
                  <a:t>větší</a:t>
                </a:r>
                <a:r>
                  <a:rPr lang="en-US" dirty="0"/>
                  <a:t>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řádků</a:t>
                </a:r>
                <a:r>
                  <a:rPr lang="en-US" dirty="0"/>
                  <a:t>, je </a:t>
                </a:r>
                <a:r>
                  <a:rPr lang="en-US" i="1" dirty="0"/>
                  <a:t>m</a:t>
                </a:r>
                <a:r>
                  <a:rPr lang="en-US" dirty="0"/>
                  <a:t>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řádků</a:t>
                </a:r>
                <a:r>
                  <a:rPr lang="en-US" dirty="0"/>
                  <a:t>; je-li </a:t>
                </a:r>
                <a:r>
                  <a:rPr lang="en-US" dirty="0" err="1"/>
                  <a:t>větší</a:t>
                </a:r>
                <a:r>
                  <a:rPr lang="en-US" dirty="0"/>
                  <a:t>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sloupců</a:t>
                </a:r>
                <a:r>
                  <a:rPr lang="en-US" dirty="0"/>
                  <a:t>, je m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sloupců</a:t>
                </a:r>
                <a:r>
                  <a:rPr lang="en-US" dirty="0"/>
                  <a:t>)</a:t>
                </a:r>
                <a:endParaRPr lang="cs-CZ" dirty="0"/>
              </a:p>
              <a:p>
                <a:endParaRPr lang="cs-CZ" dirty="0"/>
              </a:p>
            </p:txBody>
          </p:sp>
        </mc:Choice>
        <mc:Fallback xmlns="">
          <p:sp>
            <p:nvSpPr>
              <p:cNvPr id="3" name="Zástupný symbol pro obsah 2">
                <a:extLst>
                  <a:ext uri="{FF2B5EF4-FFF2-40B4-BE49-F238E27FC236}">
                    <a16:creationId xmlns:a16="http://schemas.microsoft.com/office/drawing/2014/main" id="{668134FD-E1B1-4E75-8B37-01A65A11CA0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852" r="-2000" b="-2965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34407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B0CFEF-EB2B-4245-9D37-5A76A37B6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/>
              <a:t>p</a:t>
            </a:r>
            <a:r>
              <a:rPr lang="cs-CZ" dirty="0"/>
              <a:t> hodnota - Excel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877B139-CB52-40B9-89EE-61D767239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b="1" dirty="0"/>
              <a:t>CHISQ.TEST (funkce)</a:t>
            </a:r>
          </a:p>
          <a:p>
            <a:pPr marL="0" indent="0">
              <a:buNone/>
            </a:pPr>
            <a:r>
              <a:rPr lang="cs-CZ" dirty="0"/>
              <a:t>Vrátí test nezávislosti. Funkce CHISQ.TEST vrátí hodnotu rozdělení chí-kvadrát (</a:t>
            </a:r>
            <a:r>
              <a:rPr lang="el-GR" dirty="0"/>
              <a:t>χ2) </a:t>
            </a:r>
            <a:r>
              <a:rPr lang="cs-CZ" dirty="0"/>
              <a:t>pro dané testové kritérium a příslušné stupně volnosti. Pomocí testů </a:t>
            </a:r>
            <a:r>
              <a:rPr lang="el-GR" dirty="0"/>
              <a:t>χ2 </a:t>
            </a:r>
            <a:r>
              <a:rPr lang="cs-CZ" dirty="0"/>
              <a:t>můžete určit, zda experiment potvrzuje předpokládané výsledky.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Syntaxe</a:t>
            </a:r>
          </a:p>
          <a:p>
            <a:pPr marL="0" indent="0">
              <a:buNone/>
            </a:pPr>
            <a:r>
              <a:rPr lang="cs-CZ" dirty="0"/>
              <a:t>CHISQ.TEST(aktuální, očekávané)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i="1" dirty="0"/>
              <a:t>p </a:t>
            </a:r>
            <a:r>
              <a:rPr lang="cs-CZ" dirty="0"/>
              <a:t>&lt; 0,05 </a:t>
            </a:r>
            <a:r>
              <a:rPr lang="cs-CZ" dirty="0">
                <a:sym typeface="Symbol" panose="05050102010706020507" pitchFamily="18" charset="2"/>
              </a:rPr>
              <a:t> </a:t>
            </a:r>
            <a:r>
              <a:rPr lang="cs-CZ" dirty="0"/>
              <a:t>nezávislost zamítáme, určitá závislost existuje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98534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95317914-4263-EEA7-4071-05EBC9E0CD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1785975"/>
              </p:ext>
            </p:extLst>
          </p:nvPr>
        </p:nvGraphicFramePr>
        <p:xfrm>
          <a:off x="323528" y="764704"/>
          <a:ext cx="3213100" cy="1219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6935">
                  <a:extLst>
                    <a:ext uri="{9D8B030D-6E8A-4147-A177-3AD203B41FA5}">
                      <a16:colId xmlns:a16="http://schemas.microsoft.com/office/drawing/2014/main" val="4224088952"/>
                    </a:ext>
                  </a:extLst>
                </a:gridCol>
                <a:gridCol w="608998">
                  <a:extLst>
                    <a:ext uri="{9D8B030D-6E8A-4147-A177-3AD203B41FA5}">
                      <a16:colId xmlns:a16="http://schemas.microsoft.com/office/drawing/2014/main" val="1187556100"/>
                    </a:ext>
                  </a:extLst>
                </a:gridCol>
                <a:gridCol w="608998">
                  <a:extLst>
                    <a:ext uri="{9D8B030D-6E8A-4147-A177-3AD203B41FA5}">
                      <a16:colId xmlns:a16="http://schemas.microsoft.com/office/drawing/2014/main" val="3105978837"/>
                    </a:ext>
                  </a:extLst>
                </a:gridCol>
                <a:gridCol w="1018169">
                  <a:extLst>
                    <a:ext uri="{9D8B030D-6E8A-4147-A177-3AD203B41FA5}">
                      <a16:colId xmlns:a16="http://schemas.microsoft.com/office/drawing/2014/main" val="1015255254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800" u="none" strike="noStrike" dirty="0">
                          <a:effectLst/>
                        </a:rPr>
                        <a:t> 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u="none" strike="noStrike" dirty="0">
                          <a:effectLst/>
                        </a:rPr>
                        <a:t>ano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u="none" strike="noStrike">
                          <a:effectLst/>
                        </a:rPr>
                        <a:t>ne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u="none" strike="noStrike">
                          <a:effectLst/>
                        </a:rPr>
                        <a:t>celkem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204914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muž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 dirty="0">
                          <a:effectLst/>
                        </a:rPr>
                        <a:t>54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 dirty="0">
                          <a:effectLst/>
                        </a:rPr>
                        <a:t>52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 dirty="0">
                          <a:effectLst/>
                        </a:rPr>
                        <a:t>106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873445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žena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 dirty="0">
                          <a:effectLst/>
                        </a:rPr>
                        <a:t>46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42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 dirty="0">
                          <a:effectLst/>
                        </a:rPr>
                        <a:t>88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636759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u="none" strike="noStrike">
                          <a:effectLst/>
                        </a:rPr>
                        <a:t>celkem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u="none" strike="noStrike" dirty="0">
                          <a:effectLst/>
                        </a:rPr>
                        <a:t>100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u="none" strike="noStrike" dirty="0">
                          <a:effectLst/>
                        </a:rPr>
                        <a:t>94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u="none" strike="noStrike" dirty="0">
                          <a:effectLst/>
                        </a:rPr>
                        <a:t>194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2416405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813E74E6-CBFC-D7F6-FBD5-71815888425E}"/>
              </a:ext>
            </a:extLst>
          </p:cNvPr>
          <p:cNvSpPr txBox="1"/>
          <p:nvPr/>
        </p:nvSpPr>
        <p:spPr>
          <a:xfrm>
            <a:off x="242675" y="332656"/>
            <a:ext cx="1840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Skutečné četnosti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ovéPole 6">
                <a:extLst>
                  <a:ext uri="{FF2B5EF4-FFF2-40B4-BE49-F238E27FC236}">
                    <a16:creationId xmlns:a16="http://schemas.microsoft.com/office/drawing/2014/main" id="{6FB5A458-D5F1-5C8A-4326-E65027B470F3}"/>
                  </a:ext>
                </a:extLst>
              </p:cNvPr>
              <p:cNvSpPr txBox="1"/>
              <p:nvPr/>
            </p:nvSpPr>
            <p:spPr>
              <a:xfrm>
                <a:off x="255108" y="2295026"/>
                <a:ext cx="2430016" cy="4859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cs-CZ" sz="1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11</m:t>
                        </m:r>
                      </m:sub>
                      <m:sup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´</m:t>
                        </m:r>
                      </m:sup>
                    </m:sSubSup>
                  </m:oMath>
                </a14:m>
                <a:r>
                  <a:rPr lang="cs-CZ" sz="1800" i="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num>
                      <m:den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94</m:t>
                        </m:r>
                      </m:den>
                    </m:f>
                  </m:oMath>
                </a14:m>
                <a:r>
                  <a:rPr lang="cs-CZ" sz="1800" i="0" dirty="0"/>
                  <a:t> = 54,6</a:t>
                </a:r>
                <a:endParaRPr lang="cs-CZ" dirty="0"/>
              </a:p>
            </p:txBody>
          </p:sp>
        </mc:Choice>
        <mc:Fallback>
          <p:sp>
            <p:nvSpPr>
              <p:cNvPr id="7" name="TextovéPole 6">
                <a:extLst>
                  <a:ext uri="{FF2B5EF4-FFF2-40B4-BE49-F238E27FC236}">
                    <a16:creationId xmlns:a16="http://schemas.microsoft.com/office/drawing/2014/main" id="{6FB5A458-D5F1-5C8A-4326-E65027B470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108" y="2295026"/>
                <a:ext cx="2430016" cy="485902"/>
              </a:xfrm>
              <a:prstGeom prst="rect">
                <a:avLst/>
              </a:prstGeom>
              <a:blipFill>
                <a:blip r:embed="rId2"/>
                <a:stretch>
                  <a:fillRect b="-750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ovéPole 7">
                <a:extLst>
                  <a:ext uri="{FF2B5EF4-FFF2-40B4-BE49-F238E27FC236}">
                    <a16:creationId xmlns:a16="http://schemas.microsoft.com/office/drawing/2014/main" id="{99CAD51E-9425-8AED-5FE6-E2C4B720375E}"/>
                  </a:ext>
                </a:extLst>
              </p:cNvPr>
              <p:cNvSpPr txBox="1"/>
              <p:nvPr/>
            </p:nvSpPr>
            <p:spPr>
              <a:xfrm>
                <a:off x="255108" y="2798562"/>
                <a:ext cx="2430016" cy="4859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cs-CZ" sz="1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´</m:t>
                        </m:r>
                      </m:sup>
                    </m:sSubSup>
                  </m:oMath>
                </a14:m>
                <a:r>
                  <a:rPr lang="cs-CZ" sz="1800" i="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94</m:t>
                        </m:r>
                      </m:num>
                      <m:den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94</m:t>
                        </m:r>
                      </m:den>
                    </m:f>
                  </m:oMath>
                </a14:m>
                <a:r>
                  <a:rPr lang="cs-CZ" sz="1800" i="0" dirty="0"/>
                  <a:t> = 51,4</a:t>
                </a:r>
                <a:endParaRPr lang="cs-CZ" dirty="0"/>
              </a:p>
            </p:txBody>
          </p:sp>
        </mc:Choice>
        <mc:Fallback>
          <p:sp>
            <p:nvSpPr>
              <p:cNvPr id="8" name="TextovéPole 7">
                <a:extLst>
                  <a:ext uri="{FF2B5EF4-FFF2-40B4-BE49-F238E27FC236}">
                    <a16:creationId xmlns:a16="http://schemas.microsoft.com/office/drawing/2014/main" id="{99CAD51E-9425-8AED-5FE6-E2C4B72037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108" y="2798562"/>
                <a:ext cx="2430016" cy="485902"/>
              </a:xfrm>
              <a:prstGeom prst="rect">
                <a:avLst/>
              </a:prstGeom>
              <a:blipFill>
                <a:blip r:embed="rId3"/>
                <a:stretch>
                  <a:fillRect b="-750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A77B0E15-1B23-C6FA-D374-5FF106CF6B03}"/>
                  </a:ext>
                </a:extLst>
              </p:cNvPr>
              <p:cNvSpPr txBox="1"/>
              <p:nvPr/>
            </p:nvSpPr>
            <p:spPr>
              <a:xfrm>
                <a:off x="255108" y="3429000"/>
                <a:ext cx="2430016" cy="4859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cs-CZ" sz="1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´</m:t>
                        </m:r>
                      </m:sup>
                    </m:sSubSup>
                  </m:oMath>
                </a14:m>
                <a:r>
                  <a:rPr lang="cs-CZ" sz="1800" i="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88</m:t>
                        </m:r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num>
                      <m:den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94</m:t>
                        </m:r>
                      </m:den>
                    </m:f>
                  </m:oMath>
                </a14:m>
                <a:r>
                  <a:rPr lang="cs-CZ" sz="1800" i="0" dirty="0"/>
                  <a:t> = 45,4</a:t>
                </a:r>
                <a:endParaRPr lang="cs-CZ" dirty="0"/>
              </a:p>
            </p:txBody>
          </p:sp>
        </mc:Choice>
        <mc:Fallback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A77B0E15-1B23-C6FA-D374-5FF106CF6B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108" y="3429000"/>
                <a:ext cx="2430016" cy="485902"/>
              </a:xfrm>
              <a:prstGeom prst="rect">
                <a:avLst/>
              </a:prstGeom>
              <a:blipFill>
                <a:blip r:embed="rId4"/>
                <a:stretch>
                  <a:fillRect b="-7595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ovéPole 9">
                <a:extLst>
                  <a:ext uri="{FF2B5EF4-FFF2-40B4-BE49-F238E27FC236}">
                    <a16:creationId xmlns:a16="http://schemas.microsoft.com/office/drawing/2014/main" id="{68FF9230-9B08-52F2-DA4E-EBC6E2914C30}"/>
                  </a:ext>
                </a:extLst>
              </p:cNvPr>
              <p:cNvSpPr txBox="1"/>
              <p:nvPr/>
            </p:nvSpPr>
            <p:spPr>
              <a:xfrm>
                <a:off x="255108" y="4011940"/>
                <a:ext cx="2430016" cy="4859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cs-CZ" sz="1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22</m:t>
                        </m:r>
                      </m:sub>
                      <m:sup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´</m:t>
                        </m:r>
                      </m:sup>
                    </m:sSubSup>
                  </m:oMath>
                </a14:m>
                <a:r>
                  <a:rPr lang="cs-CZ" sz="1800" i="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88∗94</m:t>
                        </m:r>
                      </m:num>
                      <m:den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94</m:t>
                        </m:r>
                      </m:den>
                    </m:f>
                  </m:oMath>
                </a14:m>
                <a:r>
                  <a:rPr lang="cs-CZ" sz="1800" i="0" dirty="0"/>
                  <a:t> = 42,6</a:t>
                </a:r>
                <a:endParaRPr lang="cs-CZ" dirty="0"/>
              </a:p>
            </p:txBody>
          </p:sp>
        </mc:Choice>
        <mc:Fallback>
          <p:sp>
            <p:nvSpPr>
              <p:cNvPr id="10" name="TextovéPole 9">
                <a:extLst>
                  <a:ext uri="{FF2B5EF4-FFF2-40B4-BE49-F238E27FC236}">
                    <a16:creationId xmlns:a16="http://schemas.microsoft.com/office/drawing/2014/main" id="{68FF9230-9B08-52F2-DA4E-EBC6E2914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108" y="4011940"/>
                <a:ext cx="2430016" cy="485902"/>
              </a:xfrm>
              <a:prstGeom prst="rect">
                <a:avLst/>
              </a:prstGeom>
              <a:blipFill>
                <a:blip r:embed="rId5"/>
                <a:stretch>
                  <a:fillRect b="-750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ovéPole 10">
            <a:extLst>
              <a:ext uri="{FF2B5EF4-FFF2-40B4-BE49-F238E27FC236}">
                <a16:creationId xmlns:a16="http://schemas.microsoft.com/office/drawing/2014/main" id="{D53FEF7F-8126-9380-F6BC-0D441AF03AEE}"/>
              </a:ext>
            </a:extLst>
          </p:cNvPr>
          <p:cNvSpPr txBox="1"/>
          <p:nvPr/>
        </p:nvSpPr>
        <p:spPr>
          <a:xfrm>
            <a:off x="255108" y="4588187"/>
            <a:ext cx="2008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Očekávané četnosti</a:t>
            </a:r>
          </a:p>
        </p:txBody>
      </p:sp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72337B4B-E509-375A-D23B-EEC9B265DC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5618326"/>
              </p:ext>
            </p:extLst>
          </p:nvPr>
        </p:nvGraphicFramePr>
        <p:xfrm>
          <a:off x="320399" y="5047864"/>
          <a:ext cx="3213100" cy="1219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6935">
                  <a:extLst>
                    <a:ext uri="{9D8B030D-6E8A-4147-A177-3AD203B41FA5}">
                      <a16:colId xmlns:a16="http://schemas.microsoft.com/office/drawing/2014/main" val="1925043375"/>
                    </a:ext>
                  </a:extLst>
                </a:gridCol>
                <a:gridCol w="608998">
                  <a:extLst>
                    <a:ext uri="{9D8B030D-6E8A-4147-A177-3AD203B41FA5}">
                      <a16:colId xmlns:a16="http://schemas.microsoft.com/office/drawing/2014/main" val="2982869303"/>
                    </a:ext>
                  </a:extLst>
                </a:gridCol>
                <a:gridCol w="608998">
                  <a:extLst>
                    <a:ext uri="{9D8B030D-6E8A-4147-A177-3AD203B41FA5}">
                      <a16:colId xmlns:a16="http://schemas.microsoft.com/office/drawing/2014/main" val="4078161364"/>
                    </a:ext>
                  </a:extLst>
                </a:gridCol>
                <a:gridCol w="1018169">
                  <a:extLst>
                    <a:ext uri="{9D8B030D-6E8A-4147-A177-3AD203B41FA5}">
                      <a16:colId xmlns:a16="http://schemas.microsoft.com/office/drawing/2014/main" val="210589117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 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ano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ne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celkem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263311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muž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 dirty="0">
                          <a:effectLst/>
                        </a:rPr>
                        <a:t>106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757033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žena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 dirty="0">
                          <a:effectLst/>
                        </a:rPr>
                        <a:t>88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999934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 celkem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u="none" strike="noStrike" dirty="0">
                          <a:effectLst/>
                        </a:rPr>
                        <a:t>100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u="none" strike="noStrike" dirty="0">
                          <a:effectLst/>
                        </a:rPr>
                        <a:t>94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u="none" strike="noStrike" dirty="0">
                          <a:effectLst/>
                        </a:rPr>
                        <a:t>194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7693208"/>
                  </a:ext>
                </a:extLst>
              </a:tr>
            </a:tbl>
          </a:graphicData>
        </a:graphic>
      </p:graphicFrame>
      <p:pic>
        <p:nvPicPr>
          <p:cNvPr id="14" name="Obrázek 13">
            <a:extLst>
              <a:ext uri="{FF2B5EF4-FFF2-40B4-BE49-F238E27FC236}">
                <a16:creationId xmlns:a16="http://schemas.microsoft.com/office/drawing/2014/main" id="{1D655916-36D1-1AD3-1D81-1C27B4B906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35796"/>
            <a:ext cx="4163006" cy="3696216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F55BF4B6-30A6-7CFF-7F75-69715F573F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3888" y="4056296"/>
            <a:ext cx="4763165" cy="232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2352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8E58850-B2F3-66DF-7FE1-3A481E3D5D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620688"/>
            <a:ext cx="6192688" cy="497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2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79340E89-4D65-ECA4-BFAD-EF1890E4313E}"/>
              </a:ext>
            </a:extLst>
          </p:cNvPr>
          <p:cNvSpPr txBox="1"/>
          <p:nvPr/>
        </p:nvSpPr>
        <p:spPr>
          <a:xfrm>
            <a:off x="899592" y="4869160"/>
            <a:ext cx="22657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/>
              <a:t>p</a:t>
            </a:r>
            <a:r>
              <a:rPr lang="cs-CZ" dirty="0"/>
              <a:t>-hodnota = 0,862541</a:t>
            </a:r>
            <a:endParaRPr lang="cs-CZ" baseline="30000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CFA69A5E-F570-E9E3-263F-D905129AD8F5}"/>
              </a:ext>
            </a:extLst>
          </p:cNvPr>
          <p:cNvSpPr txBox="1"/>
          <p:nvPr/>
        </p:nvSpPr>
        <p:spPr>
          <a:xfrm>
            <a:off x="932248" y="5444719"/>
            <a:ext cx="7168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i="1" dirty="0"/>
              <a:t>p &gt; </a:t>
            </a:r>
            <a:r>
              <a:rPr lang="cs-CZ" dirty="0"/>
              <a:t>0,05 </a:t>
            </a:r>
            <a:r>
              <a:rPr lang="cs-CZ" dirty="0">
                <a:sym typeface="Symbol" panose="05050102010706020507" pitchFamily="18" charset="2"/>
              </a:rPr>
              <a:t> </a:t>
            </a:r>
            <a:r>
              <a:rPr lang="cs-CZ" dirty="0"/>
              <a:t>přijímáme nulovou hypotézu o nezávislosti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E1FD7D0A-6312-8A2D-0A31-896EF3D07A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85611"/>
            <a:ext cx="4391638" cy="427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8576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95317914-4263-EEA7-4071-05EBC9E0CD4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23528" y="764704"/>
          <a:ext cx="3213100" cy="1219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6935">
                  <a:extLst>
                    <a:ext uri="{9D8B030D-6E8A-4147-A177-3AD203B41FA5}">
                      <a16:colId xmlns:a16="http://schemas.microsoft.com/office/drawing/2014/main" val="4224088952"/>
                    </a:ext>
                  </a:extLst>
                </a:gridCol>
                <a:gridCol w="608998">
                  <a:extLst>
                    <a:ext uri="{9D8B030D-6E8A-4147-A177-3AD203B41FA5}">
                      <a16:colId xmlns:a16="http://schemas.microsoft.com/office/drawing/2014/main" val="1187556100"/>
                    </a:ext>
                  </a:extLst>
                </a:gridCol>
                <a:gridCol w="608998">
                  <a:extLst>
                    <a:ext uri="{9D8B030D-6E8A-4147-A177-3AD203B41FA5}">
                      <a16:colId xmlns:a16="http://schemas.microsoft.com/office/drawing/2014/main" val="3105978837"/>
                    </a:ext>
                  </a:extLst>
                </a:gridCol>
                <a:gridCol w="1018169">
                  <a:extLst>
                    <a:ext uri="{9D8B030D-6E8A-4147-A177-3AD203B41FA5}">
                      <a16:colId xmlns:a16="http://schemas.microsoft.com/office/drawing/2014/main" val="1015255254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800" u="none" strike="noStrike" dirty="0">
                          <a:effectLst/>
                        </a:rPr>
                        <a:t> 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u="none" strike="noStrike" dirty="0">
                          <a:effectLst/>
                        </a:rPr>
                        <a:t>ano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u="none" strike="noStrike">
                          <a:effectLst/>
                        </a:rPr>
                        <a:t>ne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u="none" strike="noStrike">
                          <a:effectLst/>
                        </a:rPr>
                        <a:t>celkem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204914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muž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 dirty="0">
                          <a:effectLst/>
                        </a:rPr>
                        <a:t>90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 dirty="0">
                          <a:effectLst/>
                        </a:rPr>
                        <a:t>10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100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873445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žena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46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42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 dirty="0">
                          <a:effectLst/>
                        </a:rPr>
                        <a:t>88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636759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u="none" strike="noStrike">
                          <a:effectLst/>
                        </a:rPr>
                        <a:t>celkem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u="none" strike="noStrike">
                          <a:effectLst/>
                        </a:rPr>
                        <a:t>136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u="none" strike="noStrike">
                          <a:effectLst/>
                        </a:rPr>
                        <a:t>52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u="none" strike="noStrike" dirty="0">
                          <a:effectLst/>
                        </a:rPr>
                        <a:t>188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2416405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813E74E6-CBFC-D7F6-FBD5-71815888425E}"/>
              </a:ext>
            </a:extLst>
          </p:cNvPr>
          <p:cNvSpPr txBox="1"/>
          <p:nvPr/>
        </p:nvSpPr>
        <p:spPr>
          <a:xfrm>
            <a:off x="242675" y="332656"/>
            <a:ext cx="1840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Skutečné četnosti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ovéPole 6">
                <a:extLst>
                  <a:ext uri="{FF2B5EF4-FFF2-40B4-BE49-F238E27FC236}">
                    <a16:creationId xmlns:a16="http://schemas.microsoft.com/office/drawing/2014/main" id="{6FB5A458-D5F1-5C8A-4326-E65027B470F3}"/>
                  </a:ext>
                </a:extLst>
              </p:cNvPr>
              <p:cNvSpPr txBox="1"/>
              <p:nvPr/>
            </p:nvSpPr>
            <p:spPr>
              <a:xfrm>
                <a:off x="255108" y="2295026"/>
                <a:ext cx="2430016" cy="4859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cs-CZ" sz="1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11</m:t>
                        </m:r>
                      </m:sub>
                      <m:sup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´</m:t>
                        </m:r>
                      </m:sup>
                    </m:sSubSup>
                  </m:oMath>
                </a14:m>
                <a:r>
                  <a:rPr lang="cs-CZ" sz="1800" i="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100∗136</m:t>
                        </m:r>
                      </m:num>
                      <m:den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188</m:t>
                        </m:r>
                      </m:den>
                    </m:f>
                  </m:oMath>
                </a14:m>
                <a:r>
                  <a:rPr lang="cs-CZ" sz="1800" i="0" dirty="0"/>
                  <a:t> = 72,3</a:t>
                </a:r>
                <a:endParaRPr lang="cs-CZ" dirty="0"/>
              </a:p>
            </p:txBody>
          </p:sp>
        </mc:Choice>
        <mc:Fallback xmlns="">
          <p:sp>
            <p:nvSpPr>
              <p:cNvPr id="7" name="TextovéPole 6">
                <a:extLst>
                  <a:ext uri="{FF2B5EF4-FFF2-40B4-BE49-F238E27FC236}">
                    <a16:creationId xmlns:a16="http://schemas.microsoft.com/office/drawing/2014/main" id="{6FB5A458-D5F1-5C8A-4326-E65027B470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108" y="2295026"/>
                <a:ext cx="2430016" cy="485902"/>
              </a:xfrm>
              <a:prstGeom prst="rect">
                <a:avLst/>
              </a:prstGeom>
              <a:blipFill>
                <a:blip r:embed="rId2"/>
                <a:stretch>
                  <a:fillRect b="-750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ovéPole 7">
                <a:extLst>
                  <a:ext uri="{FF2B5EF4-FFF2-40B4-BE49-F238E27FC236}">
                    <a16:creationId xmlns:a16="http://schemas.microsoft.com/office/drawing/2014/main" id="{99CAD51E-9425-8AED-5FE6-E2C4B720375E}"/>
                  </a:ext>
                </a:extLst>
              </p:cNvPr>
              <p:cNvSpPr txBox="1"/>
              <p:nvPr/>
            </p:nvSpPr>
            <p:spPr>
              <a:xfrm>
                <a:off x="255108" y="2798562"/>
                <a:ext cx="2430016" cy="4859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cs-CZ" sz="1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´</m:t>
                        </m:r>
                      </m:sup>
                    </m:sSubSup>
                  </m:oMath>
                </a14:m>
                <a:r>
                  <a:rPr lang="cs-CZ" sz="1800" i="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100∗</m:t>
                        </m:r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52</m:t>
                        </m:r>
                      </m:num>
                      <m:den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188</m:t>
                        </m:r>
                      </m:den>
                    </m:f>
                  </m:oMath>
                </a14:m>
                <a:r>
                  <a:rPr lang="cs-CZ" sz="1800" i="0" dirty="0"/>
                  <a:t> = 27,7</a:t>
                </a:r>
                <a:endParaRPr lang="cs-CZ" dirty="0"/>
              </a:p>
            </p:txBody>
          </p:sp>
        </mc:Choice>
        <mc:Fallback xmlns="">
          <p:sp>
            <p:nvSpPr>
              <p:cNvPr id="8" name="TextovéPole 7">
                <a:extLst>
                  <a:ext uri="{FF2B5EF4-FFF2-40B4-BE49-F238E27FC236}">
                    <a16:creationId xmlns:a16="http://schemas.microsoft.com/office/drawing/2014/main" id="{99CAD51E-9425-8AED-5FE6-E2C4B72037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108" y="2798562"/>
                <a:ext cx="2430016" cy="485902"/>
              </a:xfrm>
              <a:prstGeom prst="rect">
                <a:avLst/>
              </a:prstGeom>
              <a:blipFill>
                <a:blip r:embed="rId3"/>
                <a:stretch>
                  <a:fillRect b="-750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A77B0E15-1B23-C6FA-D374-5FF106CF6B03}"/>
                  </a:ext>
                </a:extLst>
              </p:cNvPr>
              <p:cNvSpPr txBox="1"/>
              <p:nvPr/>
            </p:nvSpPr>
            <p:spPr>
              <a:xfrm>
                <a:off x="255108" y="3429000"/>
                <a:ext cx="2430016" cy="4859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cs-CZ" sz="1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´</m:t>
                        </m:r>
                      </m:sup>
                    </m:sSubSup>
                  </m:oMath>
                </a14:m>
                <a:r>
                  <a:rPr lang="cs-CZ" sz="1800" i="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88</m:t>
                        </m:r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∗136</m:t>
                        </m:r>
                      </m:num>
                      <m:den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188</m:t>
                        </m:r>
                      </m:den>
                    </m:f>
                  </m:oMath>
                </a14:m>
                <a:r>
                  <a:rPr lang="cs-CZ" sz="1800" i="0" dirty="0"/>
                  <a:t> = 63,7</a:t>
                </a:r>
                <a:endParaRPr lang="cs-CZ" dirty="0"/>
              </a:p>
            </p:txBody>
          </p:sp>
        </mc:Choice>
        <mc:Fallback xmlns=""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A77B0E15-1B23-C6FA-D374-5FF106CF6B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108" y="3429000"/>
                <a:ext cx="2430016" cy="485902"/>
              </a:xfrm>
              <a:prstGeom prst="rect">
                <a:avLst/>
              </a:prstGeom>
              <a:blipFill>
                <a:blip r:embed="rId4"/>
                <a:stretch>
                  <a:fillRect b="-7595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ovéPole 9">
                <a:extLst>
                  <a:ext uri="{FF2B5EF4-FFF2-40B4-BE49-F238E27FC236}">
                    <a16:creationId xmlns:a16="http://schemas.microsoft.com/office/drawing/2014/main" id="{68FF9230-9B08-52F2-DA4E-EBC6E2914C30}"/>
                  </a:ext>
                </a:extLst>
              </p:cNvPr>
              <p:cNvSpPr txBox="1"/>
              <p:nvPr/>
            </p:nvSpPr>
            <p:spPr>
              <a:xfrm>
                <a:off x="255108" y="4011940"/>
                <a:ext cx="2430016" cy="4859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cs-CZ" sz="1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22</m:t>
                        </m:r>
                      </m:sub>
                      <m:sup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´</m:t>
                        </m:r>
                      </m:sup>
                    </m:sSubSup>
                  </m:oMath>
                </a14:m>
                <a:r>
                  <a:rPr lang="cs-CZ" sz="1800" i="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88</m:t>
                        </m:r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cs-CZ" sz="1800" b="0" i="1" smtClean="0">
                            <a:latin typeface="Cambria Math" panose="02040503050406030204" pitchFamily="18" charset="0"/>
                          </a:rPr>
                          <m:t>52</m:t>
                        </m:r>
                      </m:num>
                      <m:den>
                        <m:r>
                          <a:rPr lang="cs-CZ" sz="1800" b="0" i="1">
                            <a:latin typeface="Cambria Math" panose="02040503050406030204" pitchFamily="18" charset="0"/>
                          </a:rPr>
                          <m:t>188</m:t>
                        </m:r>
                      </m:den>
                    </m:f>
                  </m:oMath>
                </a14:m>
                <a:r>
                  <a:rPr lang="cs-CZ" sz="1800" i="0" dirty="0"/>
                  <a:t> = 24,3</a:t>
                </a:r>
                <a:endParaRPr lang="cs-CZ" dirty="0"/>
              </a:p>
            </p:txBody>
          </p:sp>
        </mc:Choice>
        <mc:Fallback xmlns="">
          <p:sp>
            <p:nvSpPr>
              <p:cNvPr id="10" name="TextovéPole 9">
                <a:extLst>
                  <a:ext uri="{FF2B5EF4-FFF2-40B4-BE49-F238E27FC236}">
                    <a16:creationId xmlns:a16="http://schemas.microsoft.com/office/drawing/2014/main" id="{68FF9230-9B08-52F2-DA4E-EBC6E2914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108" y="4011940"/>
                <a:ext cx="2430016" cy="485902"/>
              </a:xfrm>
              <a:prstGeom prst="rect">
                <a:avLst/>
              </a:prstGeom>
              <a:blipFill>
                <a:blip r:embed="rId5"/>
                <a:stretch>
                  <a:fillRect b="-750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ovéPole 10">
            <a:extLst>
              <a:ext uri="{FF2B5EF4-FFF2-40B4-BE49-F238E27FC236}">
                <a16:creationId xmlns:a16="http://schemas.microsoft.com/office/drawing/2014/main" id="{D53FEF7F-8126-9380-F6BC-0D441AF03AEE}"/>
              </a:ext>
            </a:extLst>
          </p:cNvPr>
          <p:cNvSpPr txBox="1"/>
          <p:nvPr/>
        </p:nvSpPr>
        <p:spPr>
          <a:xfrm>
            <a:off x="255108" y="4588187"/>
            <a:ext cx="2008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Očekávané četnosti</a:t>
            </a:r>
          </a:p>
        </p:txBody>
      </p:sp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72337B4B-E509-375A-D23B-EEC9B265DCB1}"/>
              </a:ext>
            </a:extLst>
          </p:cNvPr>
          <p:cNvGraphicFramePr>
            <a:graphicFrameLocks noGrp="1"/>
          </p:cNvGraphicFramePr>
          <p:nvPr/>
        </p:nvGraphicFramePr>
        <p:xfrm>
          <a:off x="320399" y="5047864"/>
          <a:ext cx="3213100" cy="1219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6935">
                  <a:extLst>
                    <a:ext uri="{9D8B030D-6E8A-4147-A177-3AD203B41FA5}">
                      <a16:colId xmlns:a16="http://schemas.microsoft.com/office/drawing/2014/main" val="1925043375"/>
                    </a:ext>
                  </a:extLst>
                </a:gridCol>
                <a:gridCol w="608998">
                  <a:extLst>
                    <a:ext uri="{9D8B030D-6E8A-4147-A177-3AD203B41FA5}">
                      <a16:colId xmlns:a16="http://schemas.microsoft.com/office/drawing/2014/main" val="2982869303"/>
                    </a:ext>
                  </a:extLst>
                </a:gridCol>
                <a:gridCol w="608998">
                  <a:extLst>
                    <a:ext uri="{9D8B030D-6E8A-4147-A177-3AD203B41FA5}">
                      <a16:colId xmlns:a16="http://schemas.microsoft.com/office/drawing/2014/main" val="4078161364"/>
                    </a:ext>
                  </a:extLst>
                </a:gridCol>
                <a:gridCol w="1018169">
                  <a:extLst>
                    <a:ext uri="{9D8B030D-6E8A-4147-A177-3AD203B41FA5}">
                      <a16:colId xmlns:a16="http://schemas.microsoft.com/office/drawing/2014/main" val="210589117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 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ano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ne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celkem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263311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muž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72,3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27,7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100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757033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žena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63,7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24,3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88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999934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 celkem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136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>
                          <a:effectLst/>
                        </a:rPr>
                        <a:t>52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800" u="none" strike="noStrike" dirty="0">
                          <a:effectLst/>
                        </a:rPr>
                        <a:t>188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7693208"/>
                  </a:ext>
                </a:extLst>
              </a:tr>
            </a:tbl>
          </a:graphicData>
        </a:graphic>
      </p:graphicFrame>
      <p:pic>
        <p:nvPicPr>
          <p:cNvPr id="14" name="Obrázek 13">
            <a:extLst>
              <a:ext uri="{FF2B5EF4-FFF2-40B4-BE49-F238E27FC236}">
                <a16:creationId xmlns:a16="http://schemas.microsoft.com/office/drawing/2014/main" id="{1D655916-36D1-1AD3-1D81-1C27B4B906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35796"/>
            <a:ext cx="4163006" cy="3696216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F55BF4B6-30A6-7CFF-7F75-69715F573F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3888" y="4056296"/>
            <a:ext cx="4763165" cy="232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179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D4457F-AE73-4078-83C2-2A5D217A6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dirty="0"/>
              <a:t>Kontingenční tabulka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D0BC3C27-C99B-4D3A-BC85-8A54396F5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034" y="3188949"/>
            <a:ext cx="121931" cy="480102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36582374-1D5D-4ECE-AC8B-63AA42BA0B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052736"/>
            <a:ext cx="7349203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94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D65C3571-66C0-E7B0-506B-6D64A3B4B6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132856"/>
            <a:ext cx="4752528" cy="4864730"/>
          </a:xfrm>
          <a:prstGeom prst="rect">
            <a:avLst/>
          </a:prstGeom>
        </p:spPr>
      </p:pic>
      <p:pic>
        <p:nvPicPr>
          <p:cNvPr id="12" name="Zástupný obsah 4">
            <a:extLst>
              <a:ext uri="{FF2B5EF4-FFF2-40B4-BE49-F238E27FC236}">
                <a16:creationId xmlns:a16="http://schemas.microsoft.com/office/drawing/2014/main" id="{5EE6F60E-629E-A1D5-FF28-7ACB67F9C0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575" y="190534"/>
            <a:ext cx="3666850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782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45DB096F-8CE3-6445-2D6A-CEAE0F86DF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444" y="404664"/>
            <a:ext cx="3839111" cy="4258269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79340E89-4D65-ECA4-BFAD-EF1890E4313E}"/>
              </a:ext>
            </a:extLst>
          </p:cNvPr>
          <p:cNvSpPr txBox="1"/>
          <p:nvPr/>
        </p:nvSpPr>
        <p:spPr>
          <a:xfrm>
            <a:off x="899592" y="4869160"/>
            <a:ext cx="22657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/>
              <a:t>p</a:t>
            </a:r>
            <a:r>
              <a:rPr lang="cs-CZ" dirty="0"/>
              <a:t>-hodnota = 7,9 · 10</a:t>
            </a:r>
            <a:r>
              <a:rPr lang="cs-CZ" baseline="30000" dirty="0"/>
              <a:t>-9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CFA69A5E-F570-E9E3-263F-D905129AD8F5}"/>
              </a:ext>
            </a:extLst>
          </p:cNvPr>
          <p:cNvSpPr txBox="1"/>
          <p:nvPr/>
        </p:nvSpPr>
        <p:spPr>
          <a:xfrm>
            <a:off x="932248" y="5444719"/>
            <a:ext cx="7168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i="1" dirty="0"/>
              <a:t>p </a:t>
            </a:r>
            <a:r>
              <a:rPr lang="cs-CZ" dirty="0"/>
              <a:t>&lt; 0,05 </a:t>
            </a:r>
            <a:r>
              <a:rPr lang="cs-CZ" dirty="0">
                <a:sym typeface="Symbol" panose="05050102010706020507" pitchFamily="18" charset="2"/>
              </a:rPr>
              <a:t> </a:t>
            </a:r>
            <a:r>
              <a:rPr lang="cs-CZ" dirty="0"/>
              <a:t>nezávislost zamítáme, určitá závislost existuje </a:t>
            </a:r>
          </a:p>
        </p:txBody>
      </p:sp>
    </p:spTree>
    <p:extLst>
      <p:ext uri="{BB962C8B-B14F-4D97-AF65-F5344CB8AC3E}">
        <p14:creationId xmlns:p14="http://schemas.microsoft.com/office/powerpoint/2010/main" val="32784251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 descr="{\displaystyle H_{0}}">
            <a:extLst>
              <a:ext uri="{FF2B5EF4-FFF2-40B4-BE49-F238E27FC236}">
                <a16:creationId xmlns:a16="http://schemas.microsoft.com/office/drawing/2014/main" id="{1A456D5D-C374-4A2C-A9DD-9941EF430D6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461375" y="4746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" name="AutoShape 4" descr="\alpha ">
            <a:extLst>
              <a:ext uri="{FF2B5EF4-FFF2-40B4-BE49-F238E27FC236}">
                <a16:creationId xmlns:a16="http://schemas.microsoft.com/office/drawing/2014/main" id="{AEC2378F-4BEE-47E1-9225-4FA47C03841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106150" y="4746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5" descr="T">
            <a:extLst>
              <a:ext uri="{FF2B5EF4-FFF2-40B4-BE49-F238E27FC236}">
                <a16:creationId xmlns:a16="http://schemas.microsoft.com/office/drawing/2014/main" id="{22718902-4EE3-42BA-8FFF-C2D9F0B330D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852525" y="4746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6" descr="\alpha ">
            <a:extLst>
              <a:ext uri="{FF2B5EF4-FFF2-40B4-BE49-F238E27FC236}">
                <a16:creationId xmlns:a16="http://schemas.microsoft.com/office/drawing/2014/main" id="{973E5EE4-AB5A-4905-9E54-B63216B2F63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02375" y="10382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7" descr="{\displaystyle H_{0}}">
            <a:extLst>
              <a:ext uri="{FF2B5EF4-FFF2-40B4-BE49-F238E27FC236}">
                <a16:creationId xmlns:a16="http://schemas.microsoft.com/office/drawing/2014/main" id="{860BD4F0-A302-45DD-91A1-FFB015F9D32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266238" y="10382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8" descr="{\displaystyle H_{0}}">
            <a:extLst>
              <a:ext uri="{FF2B5EF4-FFF2-40B4-BE49-F238E27FC236}">
                <a16:creationId xmlns:a16="http://schemas.microsoft.com/office/drawing/2014/main" id="{C7C98D98-49B9-4D87-9AB2-E13281BDDB0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905375" y="13271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9" name="AutoShape 9" descr="T">
            <a:extLst>
              <a:ext uri="{FF2B5EF4-FFF2-40B4-BE49-F238E27FC236}">
                <a16:creationId xmlns:a16="http://schemas.microsoft.com/office/drawing/2014/main" id="{636AB5E6-5868-44FE-AF85-B34C9FFBDFE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651750" y="13271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0" name="AutoShape 10" descr="{\displaystyle H_{0}}">
            <a:extLst>
              <a:ext uri="{FF2B5EF4-FFF2-40B4-BE49-F238E27FC236}">
                <a16:creationId xmlns:a16="http://schemas.microsoft.com/office/drawing/2014/main" id="{DA3CF6D4-3278-4B1E-A56D-C832956603F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668625" y="13271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1" name="AutoShape 11" descr="\alpha ">
            <a:extLst>
              <a:ext uri="{FF2B5EF4-FFF2-40B4-BE49-F238E27FC236}">
                <a16:creationId xmlns:a16="http://schemas.microsoft.com/office/drawing/2014/main" id="{AD5783C5-B768-474B-AADA-49D22324433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372475" y="16160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2" name="AutoShape 12" descr="\alpha ">
            <a:extLst>
              <a:ext uri="{FF2B5EF4-FFF2-40B4-BE49-F238E27FC236}">
                <a16:creationId xmlns:a16="http://schemas.microsoft.com/office/drawing/2014/main" id="{CD3131BB-C2F1-4EED-82F1-FA1C1149FC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262350" y="16160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3" name="AutoShape 13" descr="\alpha ">
            <a:extLst>
              <a:ext uri="{FF2B5EF4-FFF2-40B4-BE49-F238E27FC236}">
                <a16:creationId xmlns:a16="http://schemas.microsoft.com/office/drawing/2014/main" id="{22960C3E-0FDB-467E-951E-6246D82F530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73175" y="1905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4" name="AutoShape 14" descr="{\displaystyle H_{0}}">
            <a:extLst>
              <a:ext uri="{FF2B5EF4-FFF2-40B4-BE49-F238E27FC236}">
                <a16:creationId xmlns:a16="http://schemas.microsoft.com/office/drawing/2014/main" id="{114371A3-BECC-4012-AED2-6D473D3A03E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384550" y="1905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8" name="Rectangle 28">
            <a:extLst>
              <a:ext uri="{FF2B5EF4-FFF2-40B4-BE49-F238E27FC236}">
                <a16:creationId xmlns:a16="http://schemas.microsoft.com/office/drawing/2014/main" id="{1E924558-FDD3-49E0-9EF9-A0B9011E3F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118" y="1560988"/>
            <a:ext cx="8359774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cs-CZ" altLang="cs-CZ" sz="2400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p</a:t>
            </a:r>
            <a:r>
              <a:rPr kumimoji="0" lang="cs-CZ" altLang="cs-CZ" sz="240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-hodnota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altLang="cs-CZ" sz="2400" dirty="0">
                <a:latin typeface="Arial" panose="020B0604020202020204" pitchFamily="34" charset="0"/>
              </a:rPr>
              <a:t>je nejmenší hladina významnosti, při které ještě zamítneme nulovou hypotézu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altLang="cs-CZ" sz="2400" i="1" dirty="0"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2400" i="1" dirty="0">
                <a:solidFill>
                  <a:srgbClr val="00B050"/>
                </a:solidFill>
                <a:latin typeface="Arial" panose="020B0604020202020204" pitchFamily="34" charset="0"/>
              </a:rPr>
              <a:t>p</a:t>
            </a:r>
            <a:r>
              <a:rPr lang="cs-CZ" altLang="cs-CZ" sz="2400" dirty="0">
                <a:solidFill>
                  <a:srgbClr val="00B050"/>
                </a:solidFill>
                <a:latin typeface="Arial" panose="020B0604020202020204" pitchFamily="34" charset="0"/>
              </a:rPr>
              <a:t>-hodnota</a:t>
            </a:r>
            <a:r>
              <a:rPr lang="cs-CZ" altLang="cs-CZ" sz="2400" dirty="0">
                <a:latin typeface="Arial" panose="020B0604020202020204" pitchFamily="34" charset="0"/>
              </a:rPr>
              <a:t> je pravděpodobnost, že při platnosti nulové hypotézy nabývá testová statistika své stávající hodnoty anebo hodnot ještě extrémnějších (nepříznivějších vůči   nulové hypotéze)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altLang="cs-CZ" sz="2400" dirty="0"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2400" i="1" dirty="0">
                <a:solidFill>
                  <a:srgbClr val="00B050"/>
                </a:solidFill>
                <a:latin typeface="Arial" panose="020B0604020202020204" pitchFamily="34" charset="0"/>
              </a:rPr>
              <a:t>p</a:t>
            </a:r>
            <a:r>
              <a:rPr lang="cs-CZ" altLang="cs-CZ" sz="2400" dirty="0">
                <a:solidFill>
                  <a:srgbClr val="00B050"/>
                </a:solidFill>
                <a:latin typeface="Arial" panose="020B0604020202020204" pitchFamily="34" charset="0"/>
              </a:rPr>
              <a:t>-hodnota</a:t>
            </a:r>
            <a:r>
              <a:rPr lang="cs-CZ" altLang="cs-CZ" sz="2400" dirty="0">
                <a:latin typeface="Arial" panose="020B0604020202020204" pitchFamily="34" charset="0"/>
              </a:rPr>
              <a:t> je pravděpodobnost,</a:t>
            </a:r>
            <a:r>
              <a:rPr lang="cs-CZ" sz="2400" dirty="0"/>
              <a:t> s jakou bychom mohli obdržet pozorovaná data nebo data stejné, či ještě více odporující nulové hypotéze, za předpokladu, že je nulová hypotéza pravdivá. </a:t>
            </a:r>
            <a:r>
              <a:rPr lang="cs-CZ" sz="2400" dirty="0">
                <a:solidFill>
                  <a:srgbClr val="00B0F0"/>
                </a:solidFill>
              </a:rPr>
              <a:t>Čím menší je </a:t>
            </a:r>
            <a:r>
              <a:rPr lang="cs-CZ" sz="2400" i="1" dirty="0">
                <a:solidFill>
                  <a:srgbClr val="00B0F0"/>
                </a:solidFill>
              </a:rPr>
              <a:t>p</a:t>
            </a:r>
            <a:r>
              <a:rPr lang="cs-CZ" sz="2400" dirty="0">
                <a:solidFill>
                  <a:srgbClr val="00B0F0"/>
                </a:solidFill>
              </a:rPr>
              <a:t>, tím neudržitelnější čili méně důvěryhodná je </a:t>
            </a:r>
            <a:r>
              <a:rPr lang="cs-CZ" sz="2400">
                <a:solidFill>
                  <a:srgbClr val="00B0F0"/>
                </a:solidFill>
              </a:rPr>
              <a:t>nulová hypotéza</a:t>
            </a:r>
            <a:endParaRPr lang="cs-CZ" altLang="cs-CZ" sz="2400" dirty="0">
              <a:latin typeface="Arial" panose="020B0604020202020204" pitchFamily="34" charset="0"/>
            </a:endParaRPr>
          </a:p>
        </p:txBody>
      </p:sp>
      <p:sp>
        <p:nvSpPr>
          <p:cNvPr id="29" name="AutoShape 29" descr="{\displaystyle H_{0}}">
            <a:extLst>
              <a:ext uri="{FF2B5EF4-FFF2-40B4-BE49-F238E27FC236}">
                <a16:creationId xmlns:a16="http://schemas.microsoft.com/office/drawing/2014/main" id="{2C64EF60-4E9E-49DA-A485-2FB3B6F54C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461374" y="84137"/>
            <a:ext cx="2766053" cy="276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0" name="AutoShape 30" descr="\alpha ">
            <a:extLst>
              <a:ext uri="{FF2B5EF4-FFF2-40B4-BE49-F238E27FC236}">
                <a16:creationId xmlns:a16="http://schemas.microsoft.com/office/drawing/2014/main" id="{7BB438D4-C733-4ED9-8788-2571C83079A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106149" y="84137"/>
            <a:ext cx="2766053" cy="276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1" name="AutoShape 31" descr="T">
            <a:extLst>
              <a:ext uri="{FF2B5EF4-FFF2-40B4-BE49-F238E27FC236}">
                <a16:creationId xmlns:a16="http://schemas.microsoft.com/office/drawing/2014/main" id="{6B0F5B76-6D51-4DE6-969A-EC51B49CE7B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852524" y="84137"/>
            <a:ext cx="2766053" cy="276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3" name="AutoShape 33" descr="\alpha ">
            <a:extLst>
              <a:ext uri="{FF2B5EF4-FFF2-40B4-BE49-F238E27FC236}">
                <a16:creationId xmlns:a16="http://schemas.microsoft.com/office/drawing/2014/main" id="{26366154-283C-401F-A0BE-AB4B53B7290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15075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4" name="AutoShape 34" descr="{\displaystyle H_{0}}">
            <a:extLst>
              <a:ext uri="{FF2B5EF4-FFF2-40B4-BE49-F238E27FC236}">
                <a16:creationId xmlns:a16="http://schemas.microsoft.com/office/drawing/2014/main" id="{CAB4FD7F-363B-456C-98B2-FA98AADFE48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278938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5" name="Rectangle 35">
            <a:extLst>
              <a:ext uri="{FF2B5EF4-FFF2-40B4-BE49-F238E27FC236}">
                <a16:creationId xmlns:a16="http://schemas.microsoft.com/office/drawing/2014/main" id="{49B97E35-A077-4035-8842-197B267C06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934"/>
            <a:ext cx="24878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36" name="AutoShape 36" descr="{\displaystyle H_{0}}">
            <a:extLst>
              <a:ext uri="{FF2B5EF4-FFF2-40B4-BE49-F238E27FC236}">
                <a16:creationId xmlns:a16="http://schemas.microsoft.com/office/drawing/2014/main" id="{3AEBE844-87EF-4790-BBE8-BA97B3FA39D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918075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7" name="AutoShape 37" descr="T">
            <a:extLst>
              <a:ext uri="{FF2B5EF4-FFF2-40B4-BE49-F238E27FC236}">
                <a16:creationId xmlns:a16="http://schemas.microsoft.com/office/drawing/2014/main" id="{A39732C6-3B0B-415B-831B-FFD45C596A1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664450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8" name="AutoShape 38" descr="{\displaystyle H_{0}}">
            <a:extLst>
              <a:ext uri="{FF2B5EF4-FFF2-40B4-BE49-F238E27FC236}">
                <a16:creationId xmlns:a16="http://schemas.microsoft.com/office/drawing/2014/main" id="{9CDA2E0E-5F93-4A66-AB35-C9C1E252872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681325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7B207102-86E3-4BAF-AA24-08C502940DB7}"/>
              </a:ext>
            </a:extLst>
          </p:cNvPr>
          <p:cNvSpPr txBox="1"/>
          <p:nvPr/>
        </p:nvSpPr>
        <p:spPr>
          <a:xfrm>
            <a:off x="1377824" y="558652"/>
            <a:ext cx="60919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i="1" dirty="0"/>
              <a:t>p-</a:t>
            </a:r>
            <a:r>
              <a:rPr lang="cs-CZ" sz="4000" dirty="0"/>
              <a:t>hodnota</a:t>
            </a:r>
          </a:p>
        </p:txBody>
      </p:sp>
    </p:spTree>
    <p:extLst>
      <p:ext uri="{BB962C8B-B14F-4D97-AF65-F5344CB8AC3E}">
        <p14:creationId xmlns:p14="http://schemas.microsoft.com/office/powerpoint/2010/main" val="882594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Hypotézy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Nulová hypotéza: znaky 1 a 2 jsou nezávislé</a:t>
            </a:r>
          </a:p>
          <a:p>
            <a:r>
              <a:rPr lang="cs-CZ" dirty="0"/>
              <a:t>Alternativní hypotéza: mezi znaky 1 a2 existuje závislost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7406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F0E102-EEB6-4AC6-96F9-D986BAF9C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Chyby testu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C417C58-9894-46A3-851A-2C75E166AF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75240" cy="4525963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Chyba 1. druhu - hladina významnosti</a:t>
            </a:r>
          </a:p>
          <a:p>
            <a:pPr marL="457200" lvl="1" indent="0">
              <a:buNone/>
            </a:pPr>
            <a:r>
              <a:rPr lang="cs-CZ" dirty="0"/>
              <a:t>Chceme ji mít pod dostatečnou kontrolou. Požadujeme, aby pravděpodobnost chyby 1. druhu nepřekročila námi předem zvolenou mez </a:t>
            </a:r>
            <a:r>
              <a:rPr lang="en-US" dirty="0"/>
              <a:t>α</a:t>
            </a:r>
            <a:r>
              <a:rPr lang="cs-CZ" dirty="0"/>
              <a:t>, tzv. hladinu testu, volíme zpravidla </a:t>
            </a:r>
            <a:r>
              <a:rPr lang="en-US" dirty="0"/>
              <a:t>α</a:t>
            </a:r>
            <a:r>
              <a:rPr lang="cs-CZ" dirty="0"/>
              <a:t> = 0,05 nebo 0,01</a:t>
            </a:r>
          </a:p>
          <a:p>
            <a:r>
              <a:rPr lang="cs-CZ" dirty="0"/>
              <a:t>Chyba 2. druhu</a:t>
            </a:r>
          </a:p>
          <a:p>
            <a:pPr marL="457200" lvl="1" indent="0">
              <a:buNone/>
            </a:pPr>
            <a:r>
              <a:rPr lang="cs-CZ" dirty="0"/>
              <a:t>Snažíme se ji minimalizovat</a:t>
            </a:r>
          </a:p>
          <a:p>
            <a:r>
              <a:rPr lang="cs-CZ" dirty="0"/>
              <a:t>Obě chyby jsou vzájemně nepřímo úměrné. Jestliže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 platí (tedy), pravděpodobnost zamítnutí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 má být menší než </a:t>
            </a:r>
            <a:r>
              <a:rPr lang="en-US" dirty="0"/>
              <a:t>α</a:t>
            </a:r>
            <a:endParaRPr lang="cs-CZ" dirty="0"/>
          </a:p>
          <a:p>
            <a:endParaRPr lang="cs-CZ" dirty="0"/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Hypotéza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 platí, hypotézu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 zamítneme (chyba 1. druhu),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Hypotéza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 platí, hypotézu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 nezamítneme,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Hypotéza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 neplatí, hypotézu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 zamítneme,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Hypotéza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 neplatí, hypotézu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 nezamítneme (chyba 2. druhu)</a:t>
            </a:r>
          </a:p>
        </p:txBody>
      </p:sp>
    </p:spTree>
    <p:extLst>
      <p:ext uri="{BB962C8B-B14F-4D97-AF65-F5344CB8AC3E}">
        <p14:creationId xmlns:p14="http://schemas.microsoft.com/office/powerpoint/2010/main" val="3542976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977731-70F0-410C-B714-886BB8405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Chyba testu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76C58D7-97B4-43B3-9ED7-E411D4586E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47248" cy="4525963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Podobná situace nastává u soudu, kde roli nulové hypotézy hraje presumpce neviny obžalovaného. Soudce na základě předložených důkazů zamítne jeho nevinu a odsoudí ho k trestu nebo naopak nezamítne jeho nevinu a neodsoudí ho, čímž však nijak netvrdí, že obžalovaný je skutečně nevinen. </a:t>
            </a:r>
            <a:r>
              <a:rPr lang="cs-CZ" dirty="0">
                <a:solidFill>
                  <a:srgbClr val="FF0000"/>
                </a:solidFill>
              </a:rPr>
              <a:t>Buď je nevinen, nebo k prokázaní jeho viny nemá soudce dostatek důkazů.</a:t>
            </a:r>
          </a:p>
          <a:p>
            <a:r>
              <a:rPr lang="cs-CZ" dirty="0"/>
              <a:t>Stejně ve statistice, jestliže nulovou hypotézu nezamítneme, neznamená to ještě, že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 skutečně platí. </a:t>
            </a:r>
            <a:r>
              <a:rPr lang="cs-CZ" dirty="0">
                <a:solidFill>
                  <a:srgbClr val="FF0000"/>
                </a:solidFill>
              </a:rPr>
              <a:t>Buď je pravdivá, nebo pro její zamítnutí nemáme dostatek potřebných měření, dostatek informací.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3553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977731-70F0-410C-B714-886BB8405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Chyba testu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76C58D7-97B4-43B3-9ED7-E411D4586E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47248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Nevinen, odsouzen -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 platí,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 zamítneme (chyba 1. druhu)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>
                <a:solidFill>
                  <a:srgbClr val="00B0F0"/>
                </a:solidFill>
              </a:rPr>
              <a:t>Nevinen, neodsouzen </a:t>
            </a:r>
            <a:r>
              <a:rPr lang="cs-CZ" i="1" dirty="0">
                <a:solidFill>
                  <a:srgbClr val="00B0F0"/>
                </a:solidFill>
              </a:rPr>
              <a:t>- H</a:t>
            </a:r>
            <a:r>
              <a:rPr lang="cs-CZ" i="1" baseline="-25000" dirty="0">
                <a:solidFill>
                  <a:srgbClr val="00B0F0"/>
                </a:solidFill>
              </a:rPr>
              <a:t>0</a:t>
            </a:r>
            <a:r>
              <a:rPr lang="cs-CZ" dirty="0">
                <a:solidFill>
                  <a:srgbClr val="00B0F0"/>
                </a:solidFill>
              </a:rPr>
              <a:t> platí, </a:t>
            </a:r>
            <a:r>
              <a:rPr lang="cs-CZ" i="1" dirty="0">
                <a:solidFill>
                  <a:srgbClr val="00B0F0"/>
                </a:solidFill>
              </a:rPr>
              <a:t>H</a:t>
            </a:r>
            <a:r>
              <a:rPr lang="cs-CZ" i="1" baseline="-25000" dirty="0">
                <a:solidFill>
                  <a:srgbClr val="00B0F0"/>
                </a:solidFill>
              </a:rPr>
              <a:t>0</a:t>
            </a:r>
            <a:r>
              <a:rPr lang="cs-CZ" dirty="0">
                <a:solidFill>
                  <a:srgbClr val="00B0F0"/>
                </a:solidFill>
              </a:rPr>
              <a:t> nezamítneme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>
                <a:solidFill>
                  <a:srgbClr val="00B0F0"/>
                </a:solidFill>
              </a:rPr>
              <a:t>Vinen, odsouzen </a:t>
            </a:r>
            <a:r>
              <a:rPr lang="cs-CZ" i="1" dirty="0">
                <a:solidFill>
                  <a:srgbClr val="00B0F0"/>
                </a:solidFill>
              </a:rPr>
              <a:t>- H</a:t>
            </a:r>
            <a:r>
              <a:rPr lang="cs-CZ" i="1" baseline="-25000" dirty="0">
                <a:solidFill>
                  <a:srgbClr val="00B0F0"/>
                </a:solidFill>
              </a:rPr>
              <a:t>0</a:t>
            </a:r>
            <a:r>
              <a:rPr lang="cs-CZ" dirty="0">
                <a:solidFill>
                  <a:srgbClr val="00B0F0"/>
                </a:solidFill>
              </a:rPr>
              <a:t> neplatí, </a:t>
            </a:r>
            <a:r>
              <a:rPr lang="cs-CZ" i="1" dirty="0">
                <a:solidFill>
                  <a:srgbClr val="00B0F0"/>
                </a:solidFill>
              </a:rPr>
              <a:t>H</a:t>
            </a:r>
            <a:r>
              <a:rPr lang="cs-CZ" i="1" baseline="-25000" dirty="0">
                <a:solidFill>
                  <a:srgbClr val="00B0F0"/>
                </a:solidFill>
              </a:rPr>
              <a:t>0</a:t>
            </a:r>
            <a:r>
              <a:rPr lang="cs-CZ" dirty="0">
                <a:solidFill>
                  <a:srgbClr val="00B0F0"/>
                </a:solidFill>
              </a:rPr>
              <a:t> zamítneme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Vinen, neodsouzen -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 neplatí, </a:t>
            </a:r>
            <a:r>
              <a:rPr lang="cs-CZ" i="1" dirty="0"/>
              <a:t>H</a:t>
            </a:r>
            <a:r>
              <a:rPr lang="cs-CZ" i="1" baseline="-25000" dirty="0"/>
              <a:t>0</a:t>
            </a:r>
            <a:r>
              <a:rPr lang="cs-CZ" dirty="0"/>
              <a:t> nezamítneme (chyba 2. druhu)</a:t>
            </a:r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0F0AE13E-4CAB-7181-A0F1-3D6E923E42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377791"/>
              </p:ext>
            </p:extLst>
          </p:nvPr>
        </p:nvGraphicFramePr>
        <p:xfrm>
          <a:off x="539552" y="4725144"/>
          <a:ext cx="8064897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88299">
                  <a:extLst>
                    <a:ext uri="{9D8B030D-6E8A-4147-A177-3AD203B41FA5}">
                      <a16:colId xmlns:a16="http://schemas.microsoft.com/office/drawing/2014/main" val="1402089295"/>
                    </a:ext>
                  </a:extLst>
                </a:gridCol>
                <a:gridCol w="2688299">
                  <a:extLst>
                    <a:ext uri="{9D8B030D-6E8A-4147-A177-3AD203B41FA5}">
                      <a16:colId xmlns:a16="http://schemas.microsoft.com/office/drawing/2014/main" val="4208779783"/>
                    </a:ext>
                  </a:extLst>
                </a:gridCol>
                <a:gridCol w="2688299">
                  <a:extLst>
                    <a:ext uri="{9D8B030D-6E8A-4147-A177-3AD203B41FA5}">
                      <a16:colId xmlns:a16="http://schemas.microsoft.com/office/drawing/2014/main" val="5194819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Vinen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Nevinen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4250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Odsouzen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rgbClr val="00B0F0"/>
                          </a:solidFill>
                        </a:rPr>
                        <a:t>Pravda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Nepravda - chyba 1. druhu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5627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Neodsouzen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Nepravda – chyba 2. druhu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rgbClr val="00B0F0"/>
                          </a:solidFill>
                        </a:rPr>
                        <a:t>Pravda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89365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8190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/>
          <a:lstStyle/>
          <a:p>
            <a:r>
              <a:rPr lang="cs-CZ" dirty="0"/>
              <a:t>Postup výpočtu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91264" cy="5112568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cs-CZ" dirty="0"/>
              <a:t>1. Sestaví se tabulka skutečných (naměřených) četností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dirty="0"/>
              <a:t>2. Vypočítají se očekávané četnosti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dirty="0"/>
              <a:t>3. Zkontrolují se podmínky pro použití testu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dirty="0"/>
              <a:t>4. Vypočte se testové kritérium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dirty="0"/>
              <a:t>5. Testové kritérium se srovná s kritickou hodnotou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dirty="0"/>
              <a:t>6. Vysloví se rozhodnutí</a:t>
            </a:r>
          </a:p>
        </p:txBody>
      </p:sp>
    </p:spTree>
    <p:extLst>
      <p:ext uri="{BB962C8B-B14F-4D97-AF65-F5344CB8AC3E}">
        <p14:creationId xmlns:p14="http://schemas.microsoft.com/office/powerpoint/2010/main" val="217998136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32ad5a0-e2d6-4145-9645-2e52fbc20fd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A6C7A17D4DF9B4AA6638DF8FE610DE6" ma:contentTypeVersion="11" ma:contentTypeDescription="Vytvoří nový dokument" ma:contentTypeScope="" ma:versionID="448476577d3007073857b4d5e7e8f2c7">
  <xsd:schema xmlns:xsd="http://www.w3.org/2001/XMLSchema" xmlns:xs="http://www.w3.org/2001/XMLSchema" xmlns:p="http://schemas.microsoft.com/office/2006/metadata/properties" xmlns:ns3="232ad5a0-e2d6-4145-9645-2e52fbc20fd5" targetNamespace="http://schemas.microsoft.com/office/2006/metadata/properties" ma:root="true" ma:fieldsID="7bf49e985c6997d41fff874702677e23" ns3:_="">
    <xsd:import namespace="232ad5a0-e2d6-4145-9645-2e52fbc20fd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3:MediaServiceDateTaken" minOccurs="0"/>
                <xsd:element ref="ns3:MediaServiceObjectDetectorVersions" minOccurs="0"/>
                <xsd:element ref="ns3:MediaServiceAutoTags" minOccurs="0"/>
                <xsd:element ref="ns3:MediaLengthInSecond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2ad5a0-e2d6-4145-9645-2e52fbc20f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4DE098F-7B3A-4729-9B59-EC6ABC656530}">
  <ds:schemaRefs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232ad5a0-e2d6-4145-9645-2e52fbc20fd5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A345C7D-EBBA-4A9C-ABF5-3CCE1D7937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32ad5a0-e2d6-4145-9645-2e52fbc20f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505211E-6B78-430D-A8B7-6EA19D3AB16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1675</TotalTime>
  <Words>1809</Words>
  <Application>Microsoft Office PowerPoint</Application>
  <PresentationFormat>Předvádění na obrazovce (4:3)</PresentationFormat>
  <Paragraphs>365</Paragraphs>
  <Slides>42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42</vt:i4>
      </vt:variant>
    </vt:vector>
  </HeadingPairs>
  <TitlesOfParts>
    <vt:vector size="47" baseType="lpstr">
      <vt:lpstr>Arial</vt:lpstr>
      <vt:lpstr>Calibri</vt:lpstr>
      <vt:lpstr>Cambria Math</vt:lpstr>
      <vt:lpstr>Symbol</vt:lpstr>
      <vt:lpstr>Motiv systému Office</vt:lpstr>
      <vt:lpstr>Test     (chí kvadrát)</vt:lpstr>
      <vt:lpstr>Test     (chí kvadrát)</vt:lpstr>
      <vt:lpstr>Surová data</vt:lpstr>
      <vt:lpstr>Kontingenční tabulka</vt:lpstr>
      <vt:lpstr>Hypotézy</vt:lpstr>
      <vt:lpstr>Chyby testu</vt:lpstr>
      <vt:lpstr>Chyba testu</vt:lpstr>
      <vt:lpstr>Chyba testu</vt:lpstr>
      <vt:lpstr>Postup výpočtu</vt:lpstr>
      <vt:lpstr>1. Sestaví se tabulka skutečných (naměřených) četností</vt:lpstr>
      <vt:lpstr>2. Vypočítají se očekávané četnosti</vt:lpstr>
      <vt:lpstr>3. Zkontrolují se podmínky pro použití testu</vt:lpstr>
      <vt:lpstr>Možnost při nesplnění podmínek</vt:lpstr>
      <vt:lpstr>Testové kritérium</vt:lpstr>
      <vt:lpstr>Prezentace aplikace PowerPoint</vt:lpstr>
      <vt:lpstr>6. Vysloví se rozhodnutí</vt:lpstr>
      <vt:lpstr>Yatesova korekce (Yatesův chí-kvadrát test)</vt:lpstr>
      <vt:lpstr>Příklad 1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Bakalářská práce</vt:lpstr>
      <vt:lpstr>Příklad 2</vt:lpstr>
      <vt:lpstr>Prezentace aplikace PowerPoint</vt:lpstr>
      <vt:lpstr>Prezentace aplikace PowerPoint</vt:lpstr>
      <vt:lpstr>Prezentace aplikace PowerPoint</vt:lpstr>
      <vt:lpstr>Bakalářská práce</vt:lpstr>
      <vt:lpstr>Prezentace aplikace PowerPoint</vt:lpstr>
      <vt:lpstr>Prezentace aplikace PowerPoint</vt:lpstr>
      <vt:lpstr>Korigovaný koeficient kontingence pomocí Pearsona</vt:lpstr>
      <vt:lpstr>Cramerův koeficient</vt:lpstr>
      <vt:lpstr>p hodnota - Excel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Vysoka skola zdravotnicka, Praha 5, Duskova 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Jexová, Soňa</dc:creator>
  <cp:lastModifiedBy>Jexová, Soňa</cp:lastModifiedBy>
  <cp:revision>57</cp:revision>
  <dcterms:created xsi:type="dcterms:W3CDTF">2015-06-26T08:16:16Z</dcterms:created>
  <dcterms:modified xsi:type="dcterms:W3CDTF">2024-03-11T08:46:41Z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0x010100EA6C7A17D4DF9B4AA6638DF8FE610DE6</vt:lpwstr>
  </property>
</Properties>
</file>