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4"/>
  </p:notesMasterIdLst>
  <p:sldIdLst>
    <p:sldId id="256" r:id="rId3"/>
    <p:sldId id="257" r:id="rId4"/>
    <p:sldId id="286" r:id="rId5"/>
    <p:sldId id="258" r:id="rId6"/>
    <p:sldId id="259" r:id="rId7"/>
    <p:sldId id="260" r:id="rId8"/>
    <p:sldId id="261" r:id="rId9"/>
    <p:sldId id="262" r:id="rId10"/>
    <p:sldId id="287" r:id="rId11"/>
    <p:sldId id="263" r:id="rId12"/>
    <p:sldId id="290" r:id="rId13"/>
    <p:sldId id="291" r:id="rId14"/>
    <p:sldId id="292" r:id="rId15"/>
    <p:sldId id="289" r:id="rId16"/>
    <p:sldId id="264" r:id="rId17"/>
    <p:sldId id="265" r:id="rId18"/>
    <p:sldId id="266" r:id="rId19"/>
    <p:sldId id="267" r:id="rId20"/>
    <p:sldId id="268" r:id="rId21"/>
    <p:sldId id="269" r:id="rId22"/>
    <p:sldId id="270" r:id="rId23"/>
  </p:sldIdLst>
  <p:sldSz cx="9144000" cy="6858000" type="screen4x3"/>
  <p:notesSz cx="6858000" cy="9144000"/>
  <p:defaultTextStyle>
    <a:defPPr>
      <a:defRPr lang="en-GB"/>
    </a:defPPr>
    <a:lvl1pPr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1pPr>
    <a:lvl2pPr marL="742950" indent="-28575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2pPr>
    <a:lvl3pPr marL="11430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3pPr>
    <a:lvl4pPr marL="16002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4pPr>
    <a:lvl5pPr marL="20574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>
            <a:extLst>
              <a:ext uri="{FF2B5EF4-FFF2-40B4-BE49-F238E27FC236}">
                <a16:creationId xmlns:a16="http://schemas.microsoft.com/office/drawing/2014/main" id="{17E84DEA-D7E5-4CC7-9DAE-D74E823D5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4" name="AutoShape 2">
            <a:extLst>
              <a:ext uri="{FF2B5EF4-FFF2-40B4-BE49-F238E27FC236}">
                <a16:creationId xmlns:a16="http://schemas.microsoft.com/office/drawing/2014/main" id="{F825D228-F70D-439F-B0A1-DC609BBE5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C200739-54F9-43EA-9EF0-7D90609702B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5125" cy="1248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886D27B-4E05-4A54-A1A1-3E4B51CD010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>
            <a:extLst>
              <a:ext uri="{FF2B5EF4-FFF2-40B4-BE49-F238E27FC236}">
                <a16:creationId xmlns:a16="http://schemas.microsoft.com/office/drawing/2014/main" id="{2DD0CB6D-D42E-4DEC-968D-FAEFB357C96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F67A9521-4889-4F13-B41B-051F64EC361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69F5653B-8151-4E10-90A2-7428D55A49B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814982B5-18F6-4F33-8AAB-2A6AA0BB94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69F5653B-8151-4E10-90A2-7428D55A49B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814982B5-18F6-4F33-8AAB-2A6AA0BB94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6257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69F5653B-8151-4E10-90A2-7428D55A49B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814982B5-18F6-4F33-8AAB-2A6AA0BB94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3844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69F5653B-8151-4E10-90A2-7428D55A49B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814982B5-18F6-4F33-8AAB-2A6AA0BB94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1669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69F5653B-8151-4E10-90A2-7428D55A49B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814982B5-18F6-4F33-8AAB-2A6AA0BB94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4327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>
            <a:extLst>
              <a:ext uri="{FF2B5EF4-FFF2-40B4-BE49-F238E27FC236}">
                <a16:creationId xmlns:a16="http://schemas.microsoft.com/office/drawing/2014/main" id="{65CDB434-CB95-436D-8E34-4D65B5DA1A1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5FBA0F04-D07D-4731-B762-C5A9EB91EE5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>
            <a:extLst>
              <a:ext uri="{FF2B5EF4-FFF2-40B4-BE49-F238E27FC236}">
                <a16:creationId xmlns:a16="http://schemas.microsoft.com/office/drawing/2014/main" id="{49FCD2D2-4EEB-4DF9-B933-F44A4FDAD1F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664A4A86-4041-4D42-A54A-5DE9F7666C9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>
            <a:extLst>
              <a:ext uri="{FF2B5EF4-FFF2-40B4-BE49-F238E27FC236}">
                <a16:creationId xmlns:a16="http://schemas.microsoft.com/office/drawing/2014/main" id="{D2084046-54DF-48D9-A63C-6997A85AB43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2EA8B7C-BAA9-4DFB-B6FD-2EC1C638CA1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>
            <a:extLst>
              <a:ext uri="{FF2B5EF4-FFF2-40B4-BE49-F238E27FC236}">
                <a16:creationId xmlns:a16="http://schemas.microsoft.com/office/drawing/2014/main" id="{D125804A-EA31-4A2C-9BAE-1B24F45232F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8B0290E4-4FD3-4C8F-9B8C-41B439428C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>
            <a:extLst>
              <a:ext uri="{FF2B5EF4-FFF2-40B4-BE49-F238E27FC236}">
                <a16:creationId xmlns:a16="http://schemas.microsoft.com/office/drawing/2014/main" id="{0E77D16E-A204-44F2-869A-5F994572629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CE2DF748-0F37-4467-9488-3F1174F33D0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>
            <a:extLst>
              <a:ext uri="{FF2B5EF4-FFF2-40B4-BE49-F238E27FC236}">
                <a16:creationId xmlns:a16="http://schemas.microsoft.com/office/drawing/2014/main" id="{352EE797-0FE9-489C-B7E1-2206A492CEA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33B0D180-1D2B-4AD9-ABEB-829DC6130D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>
            <a:extLst>
              <a:ext uri="{FF2B5EF4-FFF2-40B4-BE49-F238E27FC236}">
                <a16:creationId xmlns:a16="http://schemas.microsoft.com/office/drawing/2014/main" id="{466A4913-CF70-40CD-8EE7-D270CD6008A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889F0280-5F94-48A1-8804-91115C39BAB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>
            <a:extLst>
              <a:ext uri="{FF2B5EF4-FFF2-40B4-BE49-F238E27FC236}">
                <a16:creationId xmlns:a16="http://schemas.microsoft.com/office/drawing/2014/main" id="{14C8328C-1A17-4FC3-920E-DE49068783E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7337FEBF-A563-42F0-8959-735CDEE9CB1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>
            <a:extLst>
              <a:ext uri="{FF2B5EF4-FFF2-40B4-BE49-F238E27FC236}">
                <a16:creationId xmlns:a16="http://schemas.microsoft.com/office/drawing/2014/main" id="{352EE797-0FE9-489C-B7E1-2206A492CEA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33B0D180-1D2B-4AD9-ABEB-829DC6130D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1478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>
            <a:extLst>
              <a:ext uri="{FF2B5EF4-FFF2-40B4-BE49-F238E27FC236}">
                <a16:creationId xmlns:a16="http://schemas.microsoft.com/office/drawing/2014/main" id="{E1ECD0BB-4193-47E5-990C-7CF5BCBC196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99E35E18-1DB0-4721-9288-E8206BBA065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>
            <a:extLst>
              <a:ext uri="{FF2B5EF4-FFF2-40B4-BE49-F238E27FC236}">
                <a16:creationId xmlns:a16="http://schemas.microsoft.com/office/drawing/2014/main" id="{C4F2D63E-2363-4C90-BF58-AEBE2C81014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D052C504-70C1-4197-82BD-D59F4D263B5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>
            <a:extLst>
              <a:ext uri="{FF2B5EF4-FFF2-40B4-BE49-F238E27FC236}">
                <a16:creationId xmlns:a16="http://schemas.microsoft.com/office/drawing/2014/main" id="{35AAFF9E-247A-480C-BFFF-AF63A4E31AB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0FBFBF0C-923C-45C4-B1D2-16C72FF4CF9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>
            <a:extLst>
              <a:ext uri="{FF2B5EF4-FFF2-40B4-BE49-F238E27FC236}">
                <a16:creationId xmlns:a16="http://schemas.microsoft.com/office/drawing/2014/main" id="{CACD2202-28D3-4D7B-BEE7-6ABF6D2CE31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93AA7C79-BC25-47DE-84B0-B9B14397099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>
            <a:extLst>
              <a:ext uri="{FF2B5EF4-FFF2-40B4-BE49-F238E27FC236}">
                <a16:creationId xmlns:a16="http://schemas.microsoft.com/office/drawing/2014/main" id="{F6902A9F-E446-4127-8D41-B7815685D37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EC5702D6-A870-4F33-9803-26D139DAF81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>
            <a:extLst>
              <a:ext uri="{FF2B5EF4-FFF2-40B4-BE49-F238E27FC236}">
                <a16:creationId xmlns:a16="http://schemas.microsoft.com/office/drawing/2014/main" id="{F6902A9F-E446-4127-8D41-B7815685D37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EC5702D6-A870-4F33-9803-26D139DAF81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5038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D35176-6A24-4FCE-A291-364BAF5A4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94D1F3-9628-44F5-B503-D9587CB12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3603DE6-DB62-4043-8309-28BC6AF8FC8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24D03C1-0D98-4046-AD6D-99DD8B89D036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72404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66C7A3-7525-4C29-ADA3-55D342638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76A7287-1659-4329-89E1-B0E82B992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FA461C7-1498-4C8A-B406-F8299885087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C02BAEF-77D7-4405-89FD-561F151A2649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66233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6BACB48-B10D-4762-AAC0-EC36AFB804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397625" y="161925"/>
            <a:ext cx="2055813" cy="60531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82E6739-2C20-4478-9E75-71372C201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8600" y="161925"/>
            <a:ext cx="6016625" cy="60531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06A382-22C0-493A-BD76-C399BA00E69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71DF526-4AF6-4D0A-B77E-F3DACD543D20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504289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1DAB-4CCE-4F9F-84E6-1661DE429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35FD5CF-D40B-4BB9-B9F1-895C9F5ED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A99D7D4-E13D-44F1-A7B3-0E3033F9D37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DF464B-1CAB-48DA-BC3D-041D2EFCD230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40805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390429-7B9E-4E9B-A339-E2CFCED8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30DF24-3EFF-4E21-B970-58D0552DF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335237D-E78A-4821-A595-085901DFA81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319F3BC-CC53-45ED-BD50-913CBC4B3001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718332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57CE07-F018-40C3-B5ED-C3D178355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50EF60-59A8-4766-8F41-1A53CF424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7C949A7-1766-4B91-A6FB-4C3E20530D2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D75334E-3605-42EF-A7F1-213AAA74FC57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675562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880C30-4382-4002-B870-B0C211413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B4221B-DF53-4143-AC45-5EBB1B0DAD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23386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8904250-588D-4880-9B0E-1BBCDB0AA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8413" cy="423386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6794322-EB3D-43F7-8EF8-3AD91A6AB6D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9C8E3A2-1E15-4AD7-9D39-9E99A5F83C69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510905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681CF3-3364-4D9F-AA79-43B7D6E29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E6FA69B-A73A-4DED-B1A3-8C97D2600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7DA73CE-6479-4CC0-9821-5743D46D0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9CEAC3D-193E-4CDD-A3D1-64405208B5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E80F847-C703-4542-ADCF-A54C8CE4E3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4B8A5C9-ADF0-418C-9B8C-EA2676B5EB0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878668A-7A23-4841-BEA1-000A6E7E2C15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4246960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AC5477-579C-47B0-8811-12CA6D8B9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CEFDDB-4102-4BED-ACD0-2828E97F6BD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1CFBAF3-CC8C-49F3-9AEB-D453B6B0FA9D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151303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5085A12-F17C-4605-BF50-539B7263DC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D75378F-A695-4EC6-BAF6-55A10DB777A8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560649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DF361F-F197-48F6-A2B4-2EF137D73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936F39-8111-4AC7-A502-86CA1D60D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F5914DF-CDB1-488F-9F29-A673036E9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3F6AD8E-DE32-42A3-93EF-81B553C4C5D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3C2C023-B3F7-4A0C-A466-20193B213B27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071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0DDCE-7895-4E73-8D6A-DC8B9943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F2A45C-8397-4F27-9B1E-48BFD6298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83D9FE2-1686-4E58-A457-EAC3BFFE178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EC53A7F-022C-4614-8998-FD80C448AD9B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68387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F94143-400F-43DA-9358-BBAE1FDFE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16BB9F0-D988-44FE-925E-02A193CE46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7418EC5-D85D-47B1-AFFC-2850F9960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CCAEFA3-0CF4-426F-95DB-6218F532823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87197E8-94E2-479D-A380-E897A0CCA24F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024571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92E45-2C47-4F68-A991-C895AC683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B9DB794-08AB-456F-9EF8-CCC44B80D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807213B-665C-4990-8A11-4F89E0A5A08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561B23A-31B6-4AB2-9FB2-90737F076BBD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536158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62F2BE6-61E0-4398-B0C1-D9CC5D8631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397625" y="161925"/>
            <a:ext cx="2055813" cy="60531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4D0DE67-351E-438C-ABEE-28C128DE2E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8600" y="161925"/>
            <a:ext cx="6016625" cy="60531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DD9B8D-776C-4B65-BB19-137930AF4FC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696409B-BE4E-4B34-AE48-8560692C3E7B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41123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098D45-F5FC-4FB2-AA5C-A4685375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D61E199-2A17-428C-BC7C-54CF70FB7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DB09BA-730E-48D6-BD27-EE8457612B4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2D834D9-CFD8-4696-A80E-2D3639D4CC2F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68867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A36BE3-62EC-4A82-BB99-5FB6AA242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232CB8-BD7A-46E2-B36C-6EA66E1FF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23386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A7C368A-0646-4480-A64D-6EA45895F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8413" cy="423386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3E2C348-5838-4BF5-A704-DCB2C0180D3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A53621-7885-4F1D-8910-AA8B0849F456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52216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E9C7AB-D416-49BF-B58E-391E9934D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53AACD-65C8-4C86-8B16-275C8F6E2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0349A90-3D92-4E3A-9152-11E81859B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E0BF0B5-0AC0-435D-8E6A-AB62747788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E77828A-4CCD-4D43-BD1A-E2254A1F55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3C3DE4C-F5D2-4716-9F22-E6A22939C57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923038-2B2C-4401-816D-E64C4B2D2E00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39691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D4BBF0-C30F-44EF-B3E0-478BD3FC1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631BA56-27BB-44E2-911D-6FA4893FC50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52ECCED-A1D4-4E75-8861-FEE4EFDDC0AC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45833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F5D2574-9609-4004-A901-8F551A23D6F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D700D9C-7299-480E-BCDF-0BF1A667FAD2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84609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F89A4D-D059-4FB4-81CD-CB76CC98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286D7E-A0BD-48E1-9773-C31590F12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4132C3E-AA2F-413E-B0FB-E99917FE4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5862F70-24ED-4DE2-8F7D-162A31762CF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61C67A6-F72E-4072-B730-9506ADF62F82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702937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6930EE-EE21-46A2-B3E4-65C649DD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7889119-0366-4A2F-ADC5-5093787BF1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E8A4602-EDF9-4AE0-93EE-0061E9ABA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D3681FE-06CB-4AD8-8111-B987F36BC12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AAA91E5-0E4E-4D70-971F-0E30ACCAD95C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5881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FE80E1A7-C748-4B0B-96D6-0A67D07C61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61925"/>
            <a:ext cx="7767638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titulního textu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D85F7CE8-EBEA-4648-AD04-28168327A1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7638" cy="42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  <a:p>
            <a:pPr lvl="4"/>
            <a:r>
              <a:rPr lang="en-GB" altLang="cs-CZ"/>
              <a:t>Osmá úroveň textu</a:t>
            </a:r>
          </a:p>
          <a:p>
            <a:pPr lvl="4"/>
            <a:r>
              <a:rPr lang="en-GB" altLang="cs-CZ"/>
              <a:t>Devátá úroveň</a:t>
            </a:r>
          </a:p>
        </p:txBody>
      </p:sp>
      <p:sp>
        <p:nvSpPr>
          <p:cNvPr id="1027" name="Text Box 3">
            <a:extLst>
              <a:ext uri="{FF2B5EF4-FFF2-40B4-BE49-F238E27FC236}">
                <a16:creationId xmlns:a16="http://schemas.microsoft.com/office/drawing/2014/main" id="{AB7AC083-57DB-4A15-853C-7B0A6BD9C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CDC5769D-6AC8-4AD3-AC2F-FA0BB8383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950A928-2C5C-4474-BD37-DEBB6060587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CCECFF"/>
                </a:solidFill>
              </a:defRPr>
            </a:lvl1pPr>
          </a:lstStyle>
          <a:p>
            <a:fld id="{71FE6792-55F4-4206-AE99-80A647C0EA18}" type="slidenum">
              <a:rPr lang="en-CA" altLang="cs-CZ"/>
              <a:pPr/>
              <a:t>‹#›</a:t>
            </a:fld>
            <a:endParaRPr lang="en-CA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F8D56BD-CB43-493A-AC11-82D8E632D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38300"/>
            <a:ext cx="3343275" cy="122238"/>
          </a:xfrm>
          <a:prstGeom prst="rect">
            <a:avLst/>
          </a:prstGeom>
          <a:solidFill>
            <a:srgbClr val="00006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CCFFFF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CCEC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CCEC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CCEC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CCEC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CCEC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19AC6F89-FD8D-4382-AECB-55E6FECF3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25500" cy="6858000"/>
          </a:xfrm>
          <a:prstGeom prst="rect">
            <a:avLst/>
          </a:prstGeom>
          <a:solidFill>
            <a:srgbClr val="CC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94C98789-3D17-4EB6-BED2-980F51AA4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43300"/>
            <a:ext cx="3343275" cy="122238"/>
          </a:xfrm>
          <a:prstGeom prst="rect">
            <a:avLst/>
          </a:prstGeom>
          <a:solidFill>
            <a:srgbClr val="00006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8D18B83-2CE0-4F82-B3CB-F986DDAE7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61925"/>
            <a:ext cx="7767638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titulního textu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0496958-6F26-43E6-AB02-A98F00DEF6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7638" cy="42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  <a:p>
            <a:pPr lvl="4"/>
            <a:r>
              <a:rPr lang="en-GB" altLang="cs-CZ"/>
              <a:t>Osmá úroveň textu</a:t>
            </a:r>
          </a:p>
          <a:p>
            <a:pPr lvl="4"/>
            <a:r>
              <a:rPr lang="en-GB" altLang="cs-CZ"/>
              <a:t>Devátá úroveň</a:t>
            </a: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F6F483FC-7485-4ED6-AF19-5013E269E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01C23340-E802-4560-A5DC-CFB3AD78F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F439AA4F-BA6B-4A31-8097-4736FB34B7D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ts val="875"/>
              </a:spcBef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CCECFF"/>
                </a:solidFill>
              </a:defRPr>
            </a:lvl1pPr>
          </a:lstStyle>
          <a:p>
            <a:fld id="{B8BB96B9-C731-415A-925B-07A25455C1D1}" type="slidenum">
              <a:rPr lang="en-CA" altLang="cs-CZ"/>
              <a:pPr/>
              <a:t>‹#›</a:t>
            </a:fld>
            <a:endParaRPr lang="en-CA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CCFFFF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CCEC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CCEC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CCEC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CCEC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CCEC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Text Box 1">
            <a:extLst>
              <a:ext uri="{FF2B5EF4-FFF2-40B4-BE49-F238E27FC236}">
                <a16:creationId xmlns:a16="http://schemas.microsoft.com/office/drawing/2014/main" id="{0F67D1ED-E09F-4AA3-A893-4A4AE8021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Proces </a:t>
            </a:r>
            <a:r>
              <a:rPr lang="en-US" altLang="cs-CZ" sz="3500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šíření</a:t>
            </a:r>
            <a:r>
              <a:rPr lang="en-US" altLang="cs-CZ" sz="35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cs-CZ" sz="3500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nákaz</a:t>
            </a:r>
            <a:r>
              <a:rPr lang="en-US" altLang="cs-CZ" sz="35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v </a:t>
            </a:r>
            <a:r>
              <a:rPr lang="en-US" altLang="cs-CZ" sz="35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populaci</a:t>
            </a:r>
            <a:r>
              <a:rPr lang="en-US" altLang="cs-CZ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 </a:t>
            </a:r>
            <a:endParaRPr lang="en-US" altLang="cs-CZ" sz="3500" kern="12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000E2ACB-D7C0-4B86-925B-4A377BB80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4916510" cy="55460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c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oc. MUDr. Lidmila Hamplová PhD.</a:t>
            </a:r>
          </a:p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5" name="Text Box 1">
            <a:extLst>
              <a:ext uri="{FF2B5EF4-FFF2-40B4-BE49-F238E27FC236}">
                <a16:creationId xmlns:a16="http://schemas.microsoft.com/office/drawing/2014/main" id="{7C976E5C-64A0-4719-B08B-4CFAD8FE6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cs-CZ" altLang="cs-CZ" sz="35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Hlášení infekčních nemocí</a:t>
            </a:r>
            <a:endParaRPr lang="en-US" altLang="cs-CZ" sz="3500" kern="1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9EB8B374-6AE4-4CF4-90F0-4C4953B34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4916510" cy="5972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F255902F-8DA6-462F-8CDC-47682A959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7150"/>
            <a:ext cx="4384675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9EB8B374-6AE4-4CF4-90F0-4C4953B34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4916510" cy="5972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D40AA6B8-E60C-4092-9703-D32B2168E7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732921"/>
              </p:ext>
            </p:extLst>
          </p:nvPr>
        </p:nvGraphicFramePr>
        <p:xfrm>
          <a:off x="1828800" y="10138"/>
          <a:ext cx="7315200" cy="6837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Rastrový obrázek" r:id="rId4" imgW="7535327" imgH="5009524" progId="Paint.Picture">
                  <p:embed/>
                </p:oleObj>
              </mc:Choice>
              <mc:Fallback>
                <p:oleObj name="Rastrový obrázek" r:id="rId4" imgW="7535327" imgH="5009524" progId="Paint.Picture">
                  <p:embed/>
                  <p:pic>
                    <p:nvPicPr>
                      <p:cNvPr id="15362" name="Object 2">
                        <a:extLst>
                          <a:ext uri="{FF2B5EF4-FFF2-40B4-BE49-F238E27FC236}">
                            <a16:creationId xmlns:a16="http://schemas.microsoft.com/office/drawing/2014/main" id="{0A961D3C-F578-4518-A40B-AEE63DA757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138"/>
                        <a:ext cx="7315200" cy="68377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91428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9EB8B374-6AE4-4CF4-90F0-4C4953B34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4916510" cy="5972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42BEA9F-07C9-4C0E-A04A-14BC2076F4CF}"/>
              </a:ext>
            </a:extLst>
          </p:cNvPr>
          <p:cNvSpPr/>
          <p:nvPr/>
        </p:nvSpPr>
        <p:spPr>
          <a:xfrm>
            <a:off x="3028370" y="797511"/>
            <a:ext cx="61133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Eliminace</a:t>
            </a:r>
          </a:p>
          <a:p>
            <a:pPr eaLnBrk="1" hangingPunct="1">
              <a:buFontTx/>
              <a:buNone/>
              <a:defRPr/>
            </a:pPr>
            <a:r>
              <a:rPr lang="cs-CZ" alt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trvalé územní přerušení procesu šíření nákazy. Výskyt je omezen na sporadická, často zavlečená onemocnění.</a:t>
            </a:r>
          </a:p>
          <a:p>
            <a:pPr eaLnBrk="1" hangingPunct="1">
              <a:buFontTx/>
              <a:buNone/>
              <a:defRPr/>
            </a:pPr>
            <a:r>
              <a:rPr lang="cs-CZ" alt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Spalničky, zarděnky, záškrt, </a:t>
            </a:r>
          </a:p>
          <a:p>
            <a:pPr eaLnBrk="1" hangingPunct="1">
              <a:buFontTx/>
              <a:buNone/>
              <a:defRPr/>
            </a:pPr>
            <a:endParaRPr lang="cs-CZ" altLang="cs-CZ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Eradikace</a:t>
            </a:r>
          </a:p>
          <a:p>
            <a:pPr eaLnBrk="1" hangingPunct="1">
              <a:buFontTx/>
              <a:buNone/>
              <a:defRPr/>
            </a:pPr>
            <a:r>
              <a:rPr lang="cs-CZ" alt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stav celkového vymýcení patologického agens, a tedy i nemoci</a:t>
            </a:r>
          </a:p>
          <a:p>
            <a:pPr eaLnBrk="1" hangingPunct="1">
              <a:buFontTx/>
              <a:buNone/>
              <a:defRPr/>
            </a:pPr>
            <a:endParaRPr lang="cs-CZ" altLang="cs-CZ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cs-CZ" alt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Variola 1980, </a:t>
            </a:r>
            <a:r>
              <a:rPr lang="cs-CZ" altLang="cs-CZ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poliomyelitída</a:t>
            </a:r>
            <a:r>
              <a:rPr lang="cs-CZ" alt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v budoucnu spalničky, VHB…</a:t>
            </a:r>
          </a:p>
        </p:txBody>
      </p:sp>
    </p:spTree>
    <p:extLst>
      <p:ext uri="{BB962C8B-B14F-4D97-AF65-F5344CB8AC3E}">
        <p14:creationId xmlns:p14="http://schemas.microsoft.com/office/powerpoint/2010/main" val="346644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9EB8B374-6AE4-4CF4-90F0-4C4953B34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784" y="646399"/>
            <a:ext cx="4916510" cy="5972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D784745-75FE-4EAE-A072-EAF66E69A07B}"/>
              </a:ext>
            </a:extLst>
          </p:cNvPr>
          <p:cNvSpPr/>
          <p:nvPr/>
        </p:nvSpPr>
        <p:spPr>
          <a:xfrm>
            <a:off x="3070384" y="1351508"/>
            <a:ext cx="60713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Původcem je exogenní nikoli endogenní agens, nejlépe antigenně stabilní</a:t>
            </a:r>
          </a:p>
          <a:p>
            <a:pPr eaLnBrk="1" hangingPunct="1">
              <a:defRPr/>
            </a:pPr>
            <a:r>
              <a:rPr 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Jediným hostitelem a „rezervoárem“ dané nákazy člověk</a:t>
            </a:r>
          </a:p>
          <a:p>
            <a:pPr eaLnBrk="1" hangingPunct="1">
              <a:defRPr/>
            </a:pPr>
            <a:endParaRPr lang="cs-CZ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k dispozici prostředek pro účinné přerušení přenosu </a:t>
            </a:r>
          </a:p>
          <a:p>
            <a:pPr eaLnBrk="1" hangingPunct="1">
              <a:defRPr/>
            </a:pPr>
            <a:endParaRPr lang="cs-CZ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možná účinná detekce případů</a:t>
            </a:r>
          </a:p>
          <a:p>
            <a:pPr eaLnBrk="1" hangingPunct="1">
              <a:defRPr/>
            </a:pPr>
            <a:endParaRPr lang="cs-CZ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Nemoc musí být závažná </a:t>
            </a:r>
          </a:p>
          <a:p>
            <a:pPr eaLnBrk="1" hangingPunct="1">
              <a:defRPr/>
            </a:pPr>
            <a:endParaRPr lang="cs-CZ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Musí být zajištěny zdroje finanční, administrativní, lidské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579A064-1404-46C0-ACAF-2AD82D154024}"/>
              </a:ext>
            </a:extLst>
          </p:cNvPr>
          <p:cNvSpPr/>
          <p:nvPr/>
        </p:nvSpPr>
        <p:spPr>
          <a:xfrm>
            <a:off x="3070384" y="457200"/>
            <a:ext cx="6071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Předpoklady pro úspěšnou eradikaci</a:t>
            </a:r>
            <a:endParaRPr lang="cs-CZ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321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5" name="Text Box 1">
            <a:extLst>
              <a:ext uri="{FF2B5EF4-FFF2-40B4-BE49-F238E27FC236}">
                <a16:creationId xmlns:a16="http://schemas.microsoft.com/office/drawing/2014/main" id="{7C976E5C-64A0-4719-B08B-4CFAD8FE6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Alimentární nákazy </a:t>
            </a:r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9EB8B374-6AE4-4CF4-90F0-4C4953B34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4916510" cy="5972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Alimentární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představují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celosvětově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závažný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zdravotnický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ekonomický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problém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jejich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potlačování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tvoří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významný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podíl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protiepidemické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činnosti</a:t>
            </a: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Etiologie</a:t>
            </a:r>
            <a:r>
              <a:rPr lang="en-US" altLang="cs-CZ" sz="13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alimentárních</a:t>
            </a:r>
            <a:r>
              <a:rPr lang="en-US" altLang="cs-CZ" sz="13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 - 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pestrá</a:t>
            </a:r>
            <a:r>
              <a:rPr lang="en-US" altLang="cs-CZ" sz="13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(bakterie,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viry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prvoci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červi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Zdroj</a:t>
            </a:r>
            <a:r>
              <a:rPr lang="en-US" altLang="cs-CZ" sz="13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-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člověk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zvíře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Charakteristika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-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vstup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původců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do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organizmu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zažívacím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traktem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výstup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stolicí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či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močí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Cesty </a:t>
            </a:r>
            <a:r>
              <a:rPr lang="en-US" altLang="cs-CZ" sz="13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přenosu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- 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přímo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znečištěnýma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rukama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nepřímo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kontaminovanými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potravinami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mlékem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vodou</a:t>
            </a: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Výskyt</a:t>
            </a:r>
            <a:r>
              <a:rPr lang="en-US" altLang="cs-CZ" sz="13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         -</a:t>
            </a:r>
            <a:r>
              <a:rPr lang="en-US" altLang="cs-CZ" sz="13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sporadicky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epidemicky</a:t>
            </a:r>
            <a:r>
              <a:rPr lang="en-US" altLang="cs-CZ" sz="13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v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průběhu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celého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roku</a:t>
            </a:r>
            <a:r>
              <a:rPr lang="en-US" altLang="cs-CZ" sz="13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maximem</a:t>
            </a:r>
            <a:r>
              <a:rPr lang="en-US" altLang="cs-CZ" sz="13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v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letních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měsících</a:t>
            </a:r>
            <a:endParaRPr lang="en-US" altLang="cs-CZ" sz="130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epidemiím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dochází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při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porušení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zásad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hygieny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obecné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komunální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hygieny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výživy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zejména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při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závadách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ve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veřejném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zásobení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vodou,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při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nedodržování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hygienických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zásad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technologických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norem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při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hromadné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výrobě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potravin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při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přípravě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uchovávání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podávání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stravy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 </a:t>
            </a: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Dominantní </a:t>
            </a:r>
            <a:r>
              <a:rPr lang="en-US" altLang="cs-CZ" sz="13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příznaky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–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zvracení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průjem</a:t>
            </a:r>
            <a:endParaRPr lang="en-US" altLang="cs-CZ" sz="130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2269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9" name="Text Box 1">
            <a:extLst>
              <a:ext uri="{FF2B5EF4-FFF2-40B4-BE49-F238E27FC236}">
                <a16:creationId xmlns:a16="http://schemas.microsoft.com/office/drawing/2014/main" id="{9FF06AB6-28CB-4194-869D-8EC7803E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Alimentární nákazy</a:t>
            </a:r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F1CDDA3F-43E0-4B88-8509-A72CFF562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5391145" cy="59335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600" i="1" u="sng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6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Příklady</a:t>
            </a:r>
            <a:r>
              <a:rPr lang="en-US" altLang="cs-CZ" sz="16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alimentárních</a:t>
            </a:r>
            <a:r>
              <a:rPr lang="en-US" altLang="cs-CZ" sz="16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endParaRPr lang="en-US" altLang="cs-CZ" sz="1600" i="1" u="sng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6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dle</a:t>
            </a:r>
            <a:r>
              <a:rPr lang="en-US" altLang="cs-CZ" sz="16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původce</a:t>
            </a:r>
            <a:r>
              <a:rPr lang="en-US" altLang="cs-CZ" sz="16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600" i="1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600" i="1" u="sng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bakteriálních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-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břišní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tyfus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paratyfy, kampylobakteriózy, salmonelózy,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bacilární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úplavice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cholera</a:t>
            </a:r>
            <a:endParaRPr lang="en-US" altLang="cs-CZ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6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alimentárních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toxikóz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–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stafylokoková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enterotoxikóza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botulizmus</a:t>
            </a:r>
            <a:endParaRPr lang="en-US" altLang="cs-CZ" sz="160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6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virových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– 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virová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hepatitida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typu</a:t>
            </a:r>
            <a:r>
              <a:rPr lang="en-US" altLang="cs-CZ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A, E, přenosná dětská obrna (poliomyelitis) </a:t>
            </a:r>
            <a:endParaRPr lang="en-US" altLang="cs-CZ" sz="160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6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protozoálních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 – 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amébová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úplavice</a:t>
            </a:r>
            <a:endParaRPr lang="en-US" altLang="cs-CZ" sz="160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6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helmintózy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–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teniázy</a:t>
            </a:r>
            <a:r>
              <a:rPr lang="en-US" altLang="cs-CZ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(onemocnění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způsobená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tasemnicemi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),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askaridóza</a:t>
            </a:r>
            <a:r>
              <a:rPr lang="en-US" altLang="cs-CZ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(onemocnění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způsobené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škrkavkami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),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enterobióza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způsobené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roupy)</a:t>
            </a:r>
            <a:endParaRPr lang="en-US" altLang="cs-CZ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3" name="Text Box 1">
            <a:extLst>
              <a:ext uri="{FF2B5EF4-FFF2-40B4-BE49-F238E27FC236}">
                <a16:creationId xmlns:a16="http://schemas.microsoft.com/office/drawing/2014/main" id="{C6D4F1C8-0082-4280-9E82-D2EB5FD0F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Respirační nákazy </a:t>
            </a: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4FD087C2-DEEA-441F-98A4-6CDEBE65B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4916510" cy="55460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4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Respirační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představují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nejpočetnější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skupinu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Etiologie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respiračních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 - 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pestrá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bakterie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viry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Zdroj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 -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člověk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zvíře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Charakteristika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-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vstup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původců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do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organizmu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dýchacím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traktem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výstup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sekrety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dýchacích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cest</a:t>
            </a: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Cesty </a:t>
            </a: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- 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kapénkovou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infekcí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sekrety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kontaminovanými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předměty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prádlem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hračkami</a:t>
            </a: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Výskyt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-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sporadicky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epidemicky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v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průběhu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celého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roku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maximem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v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zimních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měsících</a:t>
            </a:r>
            <a:r>
              <a:rPr lang="en-US" altLang="cs-CZ"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(chřipka)</a:t>
            </a: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Při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šíření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těchto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hrají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značnou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roli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sociální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podmínky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–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kolektivizace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od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útlého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dětství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špatná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výměna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vzduchu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u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profesionálních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vznik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infekčního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aerosolu-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časté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HCAI. 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Dominantní </a:t>
            </a: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příznaky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–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postižení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horních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dolních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cest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dýchacích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u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dětských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exantematických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vyrážka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7" name="Text Box 1">
            <a:extLst>
              <a:ext uri="{FF2B5EF4-FFF2-40B4-BE49-F238E27FC236}">
                <a16:creationId xmlns:a16="http://schemas.microsoft.com/office/drawing/2014/main" id="{9E2DA6FC-D608-48E2-AF7C-FA6D74A86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Respirační nákazy</a:t>
            </a:r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8264CA06-4576-4D5A-8067-8553DC842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4916510" cy="55460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Příklady</a:t>
            </a:r>
            <a:r>
              <a:rPr lang="en-US" altLang="cs-CZ" sz="17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respiračních</a:t>
            </a:r>
            <a:r>
              <a:rPr lang="en-US" altLang="cs-CZ" sz="17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endParaRPr lang="en-US" altLang="cs-CZ" sz="1700" i="1" u="sng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dle</a:t>
            </a:r>
            <a:r>
              <a:rPr lang="en-US" altLang="cs-CZ" sz="17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původce</a:t>
            </a:r>
            <a:r>
              <a:rPr lang="en-US" altLang="cs-CZ" sz="17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700" i="1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i="1" u="sng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bakteriálních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– 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tuberkulóza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záškrt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streptokokové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angína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spála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růže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impetigo), 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dávivý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kašel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meningokoková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 </a:t>
            </a: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virových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– 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spalničky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zarděnky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plané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neštovice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příušnice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chřipka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infekční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mononukleóza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 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infekce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covidem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19) 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114300" indent="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1" name="Text Box 1">
            <a:extLst>
              <a:ext uri="{FF2B5EF4-FFF2-40B4-BE49-F238E27FC236}">
                <a16:creationId xmlns:a16="http://schemas.microsoft.com/office/drawing/2014/main" id="{A16A2550-8E50-4159-838E-A23AA4650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" y="586855"/>
            <a:ext cx="2950112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Transmisivní nákazy</a:t>
            </a:r>
          </a:p>
        </p:txBody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D200E615-ACE4-463C-B768-358E8CFF8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5313654" cy="6020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Transmisivní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neboli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přenášené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členovci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tvoří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skupinu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vysoce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závislou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na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ekologických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faktorech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vnějšího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prostředí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Přenašeči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patří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buď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do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třídy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hmyzu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do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řádu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roztočů</a:t>
            </a:r>
            <a:r>
              <a:rPr lang="en-US" altLang="cs-CZ"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(klíšťata). </a:t>
            </a:r>
            <a:endParaRPr lang="en-US" altLang="cs-CZ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Jde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o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aktivní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kdy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se v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organizmu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přenašečů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původci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pomnožují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dokonce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prodělávají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část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svého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vývoje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 </a:t>
            </a:r>
            <a:endParaRPr lang="en-US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Člověk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je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buď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nutným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článkem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v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procesu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šíření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těchto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např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 u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malárie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je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jen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náhodným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slepým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článkem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dirty="0">
              <a:solidFill>
                <a:schemeClr val="tx1"/>
              </a:solidFill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klíšťová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encefalitis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).</a:t>
            </a:r>
            <a:endParaRPr lang="en-US">
              <a:solidFill>
                <a:schemeClr val="tx1"/>
              </a:solidFill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Transmisivní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přírodní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ohniskovostí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–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vyskytují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se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pouze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v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přesně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vymezených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přírodních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podmínkách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klíšťová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encefalitis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tularemie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mor,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žlutá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zimnice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dengue)</a:t>
            </a:r>
            <a:endParaRPr lang="en-US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2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Etiologie</a:t>
            </a:r>
            <a:r>
              <a:rPr lang="en-US" altLang="cs-CZ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transmisivních</a:t>
            </a:r>
            <a:r>
              <a:rPr lang="en-US" altLang="cs-CZ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 - 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pestrá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bakterie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viry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prvoci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2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Zdroj</a:t>
            </a:r>
            <a:r>
              <a:rPr lang="en-US" altLang="cs-CZ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- 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člověk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zvíře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Cesty </a:t>
            </a:r>
            <a:r>
              <a:rPr lang="en-US" altLang="cs-CZ" sz="12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přenosu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- 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prostřednictvím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přenašečů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-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vektorů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komáři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klíšťata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vši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blechy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5" name="Text Box 1">
            <a:extLst>
              <a:ext uri="{FF2B5EF4-FFF2-40B4-BE49-F238E27FC236}">
                <a16:creationId xmlns:a16="http://schemas.microsoft.com/office/drawing/2014/main" id="{AAB4474A-02CC-47B8-B2A6-E825A15F3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94" y="586855"/>
            <a:ext cx="2905289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Transmisivní nákazy</a:t>
            </a:r>
          </a:p>
        </p:txBody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BA36CFD1-8F15-452A-A030-EAEAC212E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4916510" cy="55460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Příklady</a:t>
            </a:r>
            <a:r>
              <a:rPr lang="en-US" altLang="cs-CZ" sz="17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transmisivních</a:t>
            </a:r>
            <a:r>
              <a:rPr lang="en-US" altLang="cs-CZ" sz="17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endParaRPr lang="en-US" altLang="cs-CZ" sz="1700" i="1" u="sng" dirty="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i="1" u="sng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malárie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přenašeč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komár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7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skvrnitý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tyfus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přenašeč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veš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šatní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 </a:t>
            </a:r>
            <a:endParaRPr lang="en-US" altLang="cs-CZ" sz="17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lymeská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borrelióza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přenašeč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klíště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krev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sající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hmyz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7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klíšťová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encefalitis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přenašeč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klíště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7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žlutá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zimnice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    (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přenašeč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komár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7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mor                    (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přenašeč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blechy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7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tularémie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</a:t>
            </a:r>
            <a:endParaRPr lang="en-US" altLang="cs-CZ" sz="17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1" name="Text Box 1">
            <a:extLst>
              <a:ext uri="{FF2B5EF4-FFF2-40B4-BE49-F238E27FC236}">
                <a16:creationId xmlns:a16="http://schemas.microsoft.com/office/drawing/2014/main" id="{B2F020C0-B198-4555-BAB8-510F1F2E2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5" y="586855"/>
            <a:ext cx="2962838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Epidemiologie infekčních onemocnění</a:t>
            </a:r>
          </a:p>
        </p:txBody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8F854B72-5E23-4F1E-A4D9-6F18051CF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432" y="649480"/>
            <a:ext cx="5778602" cy="61369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Proces </a:t>
            </a:r>
            <a:r>
              <a:rPr lang="en-US" altLang="cs-CZ" sz="17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šíření</a:t>
            </a:r>
            <a:r>
              <a:rPr lang="en-US" altLang="cs-CZ" sz="17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7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v </a:t>
            </a:r>
            <a:r>
              <a:rPr lang="en-US" altLang="cs-CZ" sz="17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populaci</a:t>
            </a:r>
            <a:r>
              <a:rPr lang="en-US" altLang="cs-CZ" sz="17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cs-CZ" altLang="cs-CZ" sz="1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(epidemický proces) </a:t>
            </a:r>
            <a:endParaRPr lang="en-US" altLang="cs-CZ" sz="17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Předpokladem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procesu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šíření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v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lidské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či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zvířecí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populaci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je existence 3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souvisejících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článků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:</a:t>
            </a: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Zdroj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endParaRPr lang="en-US" altLang="cs-CZ" sz="1700" b="1" dirty="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Cesty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přenosu</a:t>
            </a:r>
            <a:endParaRPr lang="en-US" altLang="cs-CZ" sz="1700" b="1" dirty="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Vnímavý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organizmus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     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Přerušení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tohoto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řetězce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v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některém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jeho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článku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vede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k 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zabránění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šíření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</a:t>
            </a: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09" name="Text Box 1">
            <a:extLst>
              <a:ext uri="{FF2B5EF4-FFF2-40B4-BE49-F238E27FC236}">
                <a16:creationId xmlns:a16="http://schemas.microsoft.com/office/drawing/2014/main" id="{5FA5F680-4A50-4153-8B1F-5983C6EAF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4576" y="564443"/>
            <a:ext cx="3006140" cy="34771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Antropo</a:t>
            </a:r>
            <a:endParaRPr lang="cs-CZ" dirty="0" err="1"/>
          </a:p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    </a:t>
            </a:r>
            <a:r>
              <a:rPr lang="en-US" altLang="cs-CZ" sz="35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zoonózy</a:t>
            </a:r>
            <a:r>
              <a:rPr lang="en-US" altLang="cs-CZ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 </a:t>
            </a:r>
            <a:endParaRPr lang="en-US" dirty="0">
              <a:ea typeface="+mj-ea"/>
            </a:endParaRP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12ED9677-EC33-476A-B6F7-C3953FA1D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4916510" cy="55460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Antropozoonózy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jsou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původně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zvířat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přenosná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na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člověka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často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se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jedná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o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velmi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závažná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infekční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se 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špatnou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prognózou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</a:t>
            </a: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Etiologie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antropozoonóz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- 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pestrá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bakterie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viry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Zdroj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-  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zvíře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Cesty </a:t>
            </a: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- 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kontaktem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pokousáním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perorálně</a:t>
            </a:r>
            <a:r>
              <a:rPr lang="en-US" altLang="cs-CZ"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(požitím)</a:t>
            </a: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Příklady</a:t>
            </a:r>
            <a:r>
              <a:rPr lang="en-US" altLang="cs-CZ" sz="14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antropozoonóz</a:t>
            </a:r>
            <a:endParaRPr lang="en-US" altLang="cs-CZ" sz="1400" i="1" u="sng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 i="1" u="sng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err="1">
                <a:solidFill>
                  <a:schemeClr val="tx1"/>
                </a:solidFill>
                <a:latin typeface="+mn-lt"/>
                <a:cs typeface="+mn-cs"/>
              </a:rPr>
              <a:t>vzteklina</a:t>
            </a:r>
            <a:r>
              <a:rPr lang="en-US" altLang="cs-CZ" sz="14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</a:t>
            </a:r>
            <a:r>
              <a:rPr lang="en-US" altLang="cs-CZ" sz="14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původce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-  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virus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vztekliny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zdroj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- 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lišky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psi,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kočky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vlci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netopýři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 ČR – Lyssa free area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err="1">
                <a:solidFill>
                  <a:schemeClr val="tx1"/>
                </a:solidFill>
                <a:latin typeface="+mn-lt"/>
                <a:cs typeface="+mn-cs"/>
              </a:rPr>
              <a:t>leptospiróza</a:t>
            </a:r>
            <a:r>
              <a:rPr lang="en-US" altLang="cs-CZ" sz="1400" dirty="0">
                <a:solidFill>
                  <a:schemeClr val="tx1"/>
                </a:solidFill>
                <a:latin typeface="+mn-lt"/>
                <a:cs typeface="+mn-cs"/>
              </a:rPr>
              <a:t> (</a:t>
            </a:r>
            <a:r>
              <a:rPr lang="en-US" altLang="cs-CZ" sz="1400" err="1">
                <a:solidFill>
                  <a:schemeClr val="tx1"/>
                </a:solidFill>
                <a:latin typeface="+mn-lt"/>
                <a:cs typeface="+mn-cs"/>
              </a:rPr>
              <a:t>Weilova</a:t>
            </a:r>
            <a:r>
              <a:rPr lang="en-US" altLang="cs-CZ" sz="14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latin typeface="+mn-lt"/>
                <a:cs typeface="+mn-cs"/>
              </a:rPr>
              <a:t>nemoc</a:t>
            </a:r>
            <a:r>
              <a:rPr lang="en-US" altLang="cs-CZ" sz="14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cs-CZ" sz="1400" err="1">
                <a:solidFill>
                  <a:schemeClr val="tx1"/>
                </a:solidFill>
                <a:latin typeface="+mn-lt"/>
                <a:cs typeface="+mn-cs"/>
              </a:rPr>
              <a:t>blaťácká</a:t>
            </a:r>
            <a:r>
              <a:rPr lang="en-US" altLang="cs-CZ" sz="14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latin typeface="+mn-lt"/>
                <a:cs typeface="+mn-cs"/>
              </a:rPr>
              <a:t>horečka</a:t>
            </a:r>
            <a:r>
              <a:rPr lang="en-US" altLang="cs-CZ" sz="1400" dirty="0">
                <a:solidFill>
                  <a:schemeClr val="tx1"/>
                </a:solidFill>
                <a:latin typeface="+mn-lt"/>
                <a:cs typeface="+mn-cs"/>
              </a:rPr>
              <a:t>)</a:t>
            </a:r>
            <a:endParaRPr lang="en-US" altLang="cs-CZ" sz="1400" dirty="0">
              <a:solidFill>
                <a:schemeClr val="tx1"/>
              </a:solidFill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err="1">
                <a:solidFill>
                  <a:schemeClr val="tx1"/>
                </a:solidFill>
                <a:latin typeface="+mn-lt"/>
                <a:cs typeface="+mn-cs"/>
              </a:rPr>
              <a:t>toxoplazmóza</a:t>
            </a:r>
            <a:endParaRPr lang="en-US" altLang="cs-CZ" sz="1400" err="1">
              <a:solidFill>
                <a:schemeClr val="tx1"/>
              </a:solidFill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err="1">
                <a:solidFill>
                  <a:schemeClr val="tx1"/>
                </a:solidFill>
                <a:latin typeface="+mn-lt"/>
                <a:cs typeface="+mn-cs"/>
              </a:rPr>
              <a:t>listerióza</a:t>
            </a:r>
            <a:endParaRPr lang="en-US" altLang="cs-CZ" sz="1400" err="1">
              <a:solidFill>
                <a:schemeClr val="tx1"/>
              </a:solidFill>
              <a:latin typeface="+mn-lt"/>
              <a:ea typeface="Tahom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3" name="Text Box 1">
            <a:extLst>
              <a:ext uri="{FF2B5EF4-FFF2-40B4-BE49-F238E27FC236}">
                <a16:creationId xmlns:a16="http://schemas.microsoft.com/office/drawing/2014/main" id="{3457A874-B16D-4D4D-80F7-E551C6CD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Kontaktní nákazy </a:t>
            </a:r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E9196404-3FD6-45CF-AE2E-5A8DB3AC6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4916510" cy="55460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Kontaktní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jsou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kdy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vstupní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branou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infekce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je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poraněná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kůže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sliznice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event.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neporušená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sliznice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pohlavních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orgánů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pohlavní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).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Příklady</a:t>
            </a:r>
            <a:r>
              <a:rPr lang="en-US" altLang="cs-CZ" sz="17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kontaktních</a:t>
            </a:r>
            <a:r>
              <a:rPr lang="en-US" altLang="cs-CZ" sz="17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endParaRPr lang="en-US" altLang="cs-CZ" sz="1700" i="1" u="sng" dirty="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tetanus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anaerobní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traumatózy</a:t>
            </a:r>
            <a:endParaRPr lang="en-US" altLang="cs-CZ" sz="1700" dirty="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svrab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parazitární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venerické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syfilis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kapavka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trichomoniáza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chlamydiové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apod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.)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1" name="Text Box 1">
            <a:extLst>
              <a:ext uri="{FF2B5EF4-FFF2-40B4-BE49-F238E27FC236}">
                <a16:creationId xmlns:a16="http://schemas.microsoft.com/office/drawing/2014/main" id="{B2F020C0-B198-4555-BAB8-510F1F2E2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5" y="586855"/>
            <a:ext cx="2962838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Epidemiologie infekčních onemocnění</a:t>
            </a:r>
          </a:p>
        </p:txBody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8F854B72-5E23-4F1E-A4D9-6F18051CF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432" y="649480"/>
            <a:ext cx="5778602" cy="61369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494ACC4-5B10-4A09-A1A7-8D1D7EB1A191}"/>
              </a:ext>
            </a:extLst>
          </p:cNvPr>
          <p:cNvSpPr/>
          <p:nvPr/>
        </p:nvSpPr>
        <p:spPr>
          <a:xfrm>
            <a:off x="3028370" y="612845"/>
            <a:ext cx="61133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altLang="cs-CZ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Patogenita</a:t>
            </a:r>
            <a:r>
              <a:rPr lang="cs-CZ" altLang="cs-CZ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schopnost vyvolat onemocnění.</a:t>
            </a:r>
          </a:p>
          <a:p>
            <a:pPr eaLnBrk="1" hangingPunct="1">
              <a:defRPr/>
            </a:pPr>
            <a:r>
              <a:rPr lang="cs-CZ" altLang="cs-CZ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cs-CZ" altLang="cs-CZ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Virulence</a:t>
            </a:r>
            <a:r>
              <a:rPr lang="cs-CZ" altLang="cs-CZ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vyjádření stupně patogenity. </a:t>
            </a:r>
          </a:p>
          <a:p>
            <a:pPr eaLnBrk="1" hangingPunct="1">
              <a:defRPr/>
            </a:pPr>
            <a:endParaRPr lang="cs-CZ" altLang="cs-CZ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altLang="cs-CZ" sz="1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Invazivita</a:t>
            </a:r>
            <a:r>
              <a:rPr lang="cs-CZ" altLang="cs-CZ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schopnost průniku do tkání.</a:t>
            </a:r>
          </a:p>
          <a:p>
            <a:pPr eaLnBrk="1" hangingPunct="1">
              <a:defRPr/>
            </a:pPr>
            <a:endParaRPr lang="cs-CZ" altLang="cs-CZ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altLang="cs-CZ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Toxicita</a:t>
            </a:r>
            <a:r>
              <a:rPr lang="cs-CZ" altLang="cs-CZ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schopnost produkce toxinů.</a:t>
            </a:r>
          </a:p>
          <a:p>
            <a:pPr eaLnBrk="1" hangingPunct="1">
              <a:defRPr/>
            </a:pPr>
            <a:endParaRPr lang="cs-CZ" altLang="cs-CZ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altLang="cs-CZ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Infekční dávka </a:t>
            </a:r>
            <a:r>
              <a:rPr lang="cs-CZ" altLang="cs-CZ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potřebné množství původců k vyvolání onemocnění.</a:t>
            </a:r>
          </a:p>
          <a:p>
            <a:pPr eaLnBrk="1" hangingPunct="1">
              <a:defRPr/>
            </a:pPr>
            <a:endParaRPr lang="cs-CZ" altLang="cs-CZ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altLang="cs-CZ" sz="1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inaparentní</a:t>
            </a:r>
            <a:r>
              <a:rPr lang="cs-CZ" altLang="cs-CZ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asymptomatická infekce </a:t>
            </a:r>
          </a:p>
          <a:p>
            <a:pPr eaLnBrk="1" hangingPunct="1">
              <a:defRPr/>
            </a:pPr>
            <a:r>
              <a:rPr lang="cs-CZ" altLang="cs-CZ" sz="1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aparentní</a:t>
            </a:r>
            <a:r>
              <a:rPr lang="cs-CZ" altLang="cs-CZ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manifestní infekce</a:t>
            </a:r>
          </a:p>
          <a:p>
            <a:pPr eaLnBrk="1" hangingPunct="1">
              <a:defRPr/>
            </a:pPr>
            <a:endParaRPr lang="cs-CZ" altLang="cs-CZ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altLang="cs-CZ" sz="1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Manifestnost</a:t>
            </a:r>
            <a:r>
              <a:rPr lang="cs-CZ" altLang="cs-CZ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podíl </a:t>
            </a:r>
            <a:r>
              <a:rPr lang="cs-CZ" altLang="cs-CZ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aparentních</a:t>
            </a:r>
            <a:r>
              <a:rPr lang="cs-CZ" altLang="cs-CZ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případů.</a:t>
            </a:r>
          </a:p>
          <a:p>
            <a:pPr eaLnBrk="1" hangingPunct="1">
              <a:defRPr/>
            </a:pPr>
            <a:endParaRPr lang="cs-CZ" altLang="cs-CZ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altLang="cs-CZ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Kontagiozita</a:t>
            </a:r>
            <a:r>
              <a:rPr lang="cs-CZ" altLang="cs-CZ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nakažlivost.</a:t>
            </a:r>
          </a:p>
        </p:txBody>
      </p:sp>
    </p:spTree>
    <p:extLst>
      <p:ext uri="{BB962C8B-B14F-4D97-AF65-F5344CB8AC3E}">
        <p14:creationId xmlns:p14="http://schemas.microsoft.com/office/powerpoint/2010/main" val="40883597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5" name="Text Box 1">
            <a:extLst>
              <a:ext uri="{FF2B5EF4-FFF2-40B4-BE49-F238E27FC236}">
                <a16:creationId xmlns:a16="http://schemas.microsoft.com/office/drawing/2014/main" id="{39DB9C51-341F-40F5-AF11-5AABE444B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Proces šíření nákaz</a:t>
            </a:r>
          </a:p>
        </p:txBody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53398716-2473-4B6A-9C0D-11AED788C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550" y="649480"/>
            <a:ext cx="5875467" cy="61466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indent="-280988"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lvl="1" indent="-228600" algn="l" defTabSz="91440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lvl="1" indent="-228600" algn="l" defTabSz="914400">
              <a:lnSpc>
                <a:spcPct val="9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cs-CZ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Zdroj</a:t>
            </a:r>
            <a:r>
              <a:rPr lang="en-US" altLang="cs-CZ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  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lvl="1" indent="-228600" algn="l" defTabSz="914400">
              <a:lnSpc>
                <a:spcPct val="90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 </a:t>
            </a:r>
            <a:r>
              <a:rPr lang="en-US" altLang="cs-CZ" sz="1400" b="1" dirty="0" err="1">
                <a:solidFill>
                  <a:srgbClr val="FF0000"/>
                </a:solidFill>
                <a:latin typeface="+mn-lt"/>
                <a:cs typeface="+mn-cs"/>
              </a:rPr>
              <a:t>člověk</a:t>
            </a:r>
            <a:r>
              <a:rPr lang="en-US" altLang="cs-CZ" sz="14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rgbClr val="FF0000"/>
                </a:solidFill>
                <a:latin typeface="+mn-lt"/>
                <a:cs typeface="+mn-cs"/>
              </a:rPr>
              <a:t>nebo</a:t>
            </a:r>
            <a:r>
              <a:rPr lang="en-US" altLang="cs-CZ" sz="14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rgbClr val="FF0000"/>
                </a:solidFill>
                <a:latin typeface="+mn-lt"/>
                <a:cs typeface="+mn-cs"/>
              </a:rPr>
              <a:t>zvíře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přechovávající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většinou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vylučující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infekční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agens,v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jehož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organizmu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přežívá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množí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se a je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schopen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se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dále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šířit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na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další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jedince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lvl="1" indent="-228600" algn="l" defTabSz="914400">
              <a:lnSpc>
                <a:spcPct val="90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</a:pP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Původci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: </a:t>
            </a:r>
            <a:r>
              <a:rPr lang="cs-CZ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cs-CZ" altLang="cs-CZ" sz="1400" b="1" dirty="0">
                <a:solidFill>
                  <a:schemeClr val="tx1"/>
                </a:solidFill>
                <a:latin typeface="+mj-lt"/>
              </a:rPr>
              <a:t>Metazoa </a:t>
            </a:r>
            <a:r>
              <a:rPr lang="cs-CZ" altLang="cs-CZ" sz="1400" dirty="0">
                <a:solidFill>
                  <a:schemeClr val="tx1"/>
                </a:solidFill>
                <a:latin typeface="+mj-lt"/>
              </a:rPr>
              <a:t>(motolice, tasemnice, hlístice)</a:t>
            </a:r>
          </a:p>
          <a:p>
            <a:pPr eaLnBrk="1" hangingPunct="1">
              <a:defRPr/>
            </a:pPr>
            <a:r>
              <a:rPr lang="cs-CZ" altLang="cs-CZ" sz="1400" b="1" dirty="0">
                <a:solidFill>
                  <a:schemeClr val="tx1"/>
                </a:solidFill>
                <a:latin typeface="+mj-lt"/>
              </a:rPr>
              <a:t>                                 Protozoa</a:t>
            </a:r>
            <a:r>
              <a:rPr lang="cs-CZ" altLang="cs-CZ" sz="1400" dirty="0">
                <a:solidFill>
                  <a:schemeClr val="tx1"/>
                </a:solidFill>
                <a:latin typeface="+mj-lt"/>
              </a:rPr>
              <a:t> (bičíkovci, kořenonožci, výtrusovci)</a:t>
            </a:r>
          </a:p>
          <a:p>
            <a:pPr eaLnBrk="1" hangingPunct="1">
              <a:defRPr/>
            </a:pPr>
            <a:r>
              <a:rPr lang="cs-CZ" altLang="cs-CZ" sz="1400" b="1" dirty="0" err="1">
                <a:solidFill>
                  <a:schemeClr val="tx1"/>
                </a:solidFill>
                <a:latin typeface="+mj-lt"/>
              </a:rPr>
              <a:t>Fungi</a:t>
            </a:r>
            <a:endParaRPr lang="cs-CZ" altLang="cs-CZ" sz="14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defRPr/>
            </a:pPr>
            <a:r>
              <a:rPr lang="cs-CZ" altLang="cs-CZ" sz="1400" b="1" dirty="0">
                <a:solidFill>
                  <a:schemeClr val="tx1"/>
                </a:solidFill>
                <a:latin typeface="+mj-lt"/>
              </a:rPr>
              <a:t>Bakterie</a:t>
            </a:r>
            <a:r>
              <a:rPr lang="cs-CZ" altLang="cs-CZ" sz="1400" dirty="0">
                <a:solidFill>
                  <a:schemeClr val="tx1"/>
                </a:solidFill>
                <a:latin typeface="+mj-lt"/>
              </a:rPr>
              <a:t> (+ rickettsie, chlamydie, </a:t>
            </a:r>
            <a:r>
              <a:rPr lang="cs-CZ" altLang="cs-CZ" sz="1400" dirty="0" err="1">
                <a:solidFill>
                  <a:schemeClr val="tx1"/>
                </a:solidFill>
                <a:latin typeface="+mj-lt"/>
              </a:rPr>
              <a:t>mykoplazmata</a:t>
            </a:r>
            <a:r>
              <a:rPr lang="cs-CZ" altLang="cs-CZ" sz="1400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eaLnBrk="1" hangingPunct="1">
              <a:defRPr/>
            </a:pPr>
            <a:r>
              <a:rPr lang="cs-CZ" altLang="cs-CZ" sz="1400" b="1" dirty="0">
                <a:solidFill>
                  <a:schemeClr val="tx1"/>
                </a:solidFill>
                <a:latin typeface="+mj-lt"/>
              </a:rPr>
              <a:t>Viry</a:t>
            </a:r>
          </a:p>
          <a:p>
            <a:pPr eaLnBrk="1" hangingPunct="1">
              <a:defRPr/>
            </a:pPr>
            <a:r>
              <a:rPr lang="cs-CZ" altLang="cs-CZ" sz="1400" dirty="0" err="1">
                <a:solidFill>
                  <a:schemeClr val="tx1"/>
                </a:solidFill>
                <a:latin typeface="+mj-lt"/>
              </a:rPr>
              <a:t>Priony</a:t>
            </a:r>
            <a:r>
              <a:rPr lang="cs-CZ" altLang="cs-CZ" sz="1400" dirty="0">
                <a:solidFill>
                  <a:schemeClr val="tx1"/>
                </a:solidFill>
                <a:latin typeface="+mj-lt"/>
              </a:rPr>
              <a:t>, nekompletní viry </a:t>
            </a:r>
            <a:r>
              <a:rPr lang="en-US" altLang="cs-CZ" sz="1400" dirty="0">
                <a:solidFill>
                  <a:schemeClr val="tx1"/>
                </a:solidFill>
                <a:latin typeface="+mj-lt"/>
                <a:cs typeface="+mn-cs"/>
              </a:rPr>
              <a:t>      </a:t>
            </a:r>
            <a:endParaRPr lang="en-US" altLang="cs-CZ" sz="1400" dirty="0">
              <a:solidFill>
                <a:schemeClr val="tx1"/>
              </a:solidFill>
              <a:latin typeface="+mj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 dirty="0">
              <a:solidFill>
                <a:schemeClr val="tx1"/>
              </a:solidFill>
              <a:latin typeface="+mj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člověk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může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být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zdrojem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4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na</a:t>
            </a:r>
            <a:r>
              <a:rPr lang="en-US" altLang="cs-CZ" sz="14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konci</a:t>
            </a:r>
            <a:r>
              <a:rPr lang="en-US" altLang="cs-CZ" sz="14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</a:t>
            </a:r>
            <a:r>
              <a:rPr lang="en-US" altLang="cs-CZ" sz="14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inkubační</a:t>
            </a:r>
            <a:r>
              <a:rPr lang="en-US" altLang="cs-CZ" sz="14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doby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</a:t>
            </a:r>
          </a:p>
          <a:p>
            <a:pPr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endParaRPr lang="en-US" altLang="cs-CZ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4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 </a:t>
            </a:r>
            <a:r>
              <a:rPr lang="en-US" altLang="cs-CZ" sz="14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průběhu</a:t>
            </a:r>
            <a:r>
              <a:rPr lang="en-US" altLang="cs-CZ" sz="14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ať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již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zjevného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(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manifestního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bezpříznakového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- 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inaparentního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asymptomatického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4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 </a:t>
            </a:r>
            <a:r>
              <a:rPr lang="en-US" altLang="cs-CZ" sz="14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rekonvalescenci</a:t>
            </a:r>
            <a:endParaRPr lang="en-US" altLang="cs-CZ" sz="1400" b="1" i="1" u="sng" dirty="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Zdrojem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může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být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nosič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jehož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organizmu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se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udržuje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který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jej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vylučuje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aniž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by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sám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měl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klinické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příznaky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9" name="Text Box 1">
            <a:extLst>
              <a:ext uri="{FF2B5EF4-FFF2-40B4-BE49-F238E27FC236}">
                <a16:creationId xmlns:a16="http://schemas.microsoft.com/office/drawing/2014/main" id="{A3EDBBD8-D197-4DE7-87D1-8C72CDAA4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Proces šíření nákaz</a:t>
            </a: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20E4F49A-F55D-496F-84DB-EB6EDEC46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5429891" cy="61369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7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             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původce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7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114300" indent="0" algn="l" defTabSz="914400">
              <a:lnSpc>
                <a:spcPct val="90000"/>
              </a:lnSpc>
              <a:spcBef>
                <a:spcPts val="700"/>
              </a:spcBef>
              <a:buClrTx/>
              <a:buSzPct val="75000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může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být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7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 </a:t>
            </a:r>
            <a:r>
              <a:rPr lang="en-US" altLang="cs-CZ" sz="1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přímý</a:t>
            </a:r>
            <a:r>
              <a:rPr lang="en-US" altLang="cs-CZ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      </a:t>
            </a:r>
            <a:r>
              <a:rPr lang="en-US" altLang="cs-CZ" sz="1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nepřímý</a:t>
            </a:r>
            <a:r>
              <a:rPr lang="en-US" altLang="cs-CZ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7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                    </a:t>
            </a:r>
            <a:r>
              <a:rPr lang="en-US" altLang="cs-CZ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</a:t>
            </a:r>
            <a:r>
              <a:rPr lang="en-US" altLang="cs-CZ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přímý</a:t>
            </a:r>
            <a:r>
              <a:rPr lang="en-US" altLang="cs-CZ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</a:t>
            </a:r>
            <a:endParaRPr lang="en-US" altLang="cs-CZ" sz="17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     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se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uskutečňuje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přímým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kontaktem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zdroje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 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vnímavým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jedincem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kapénkovou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infekcí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na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krátkou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vzdálenost</a:t>
            </a:r>
            <a:endParaRPr lang="en-US" altLang="cs-CZ" sz="1700" dirty="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při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pohlavním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styku</a:t>
            </a:r>
            <a:endParaRPr lang="en-US" altLang="cs-CZ" sz="1700" dirty="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transplacentární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</a:t>
            </a:r>
            <a:endParaRPr lang="en-US" altLang="cs-CZ" sz="1700" dirty="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přenos kousnutím zvířete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kontaminovanýma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rukama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časté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HCAI) 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3" name="Text Box 1">
            <a:extLst>
              <a:ext uri="{FF2B5EF4-FFF2-40B4-BE49-F238E27FC236}">
                <a16:creationId xmlns:a16="http://schemas.microsoft.com/office/drawing/2014/main" id="{96DB7D56-EA53-470A-B7E6-76C547E6D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Proces šíření nákaz</a:t>
            </a:r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0221717D-2135-42C3-B5F9-418FF5739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4916510" cy="55460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marL="337820" indent="-228600" algn="l" defTabSz="914400">
              <a:lnSpc>
                <a:spcPct val="90000"/>
              </a:lnSpc>
              <a:spcBef>
                <a:spcPts val="6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</a:t>
            </a:r>
            <a:r>
              <a:rPr lang="en-US" altLang="cs-CZ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nepřímý</a:t>
            </a:r>
            <a:endParaRPr lang="en-US" altLang="cs-CZ" sz="17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6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4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    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uskutečňován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nepřímo</a:t>
            </a:r>
            <a:endParaRPr lang="en-US" altLang="cs-CZ" sz="1700" b="1" dirty="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4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vzduchem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respirační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4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vodou a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potravinami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alimentární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4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prostřednictvím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přenašečů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klíště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krev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sající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hmyz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-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transmisivní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 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4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kontaminovanými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předměty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</a:p>
          <a:p>
            <a:pPr marL="337820" indent="-228600" algn="l" defTabSz="91440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kontaminovanými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jehlami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injekčními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stříkačkami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předměty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osobní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potřeby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 </a:t>
            </a:r>
            <a:endParaRPr lang="cs-CZ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kontaminovaným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prostředím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půda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klimatizační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zařízení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apod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.) 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Text Box 1">
            <a:extLst>
              <a:ext uri="{FF2B5EF4-FFF2-40B4-BE49-F238E27FC236}">
                <a16:creationId xmlns:a16="http://schemas.microsoft.com/office/drawing/2014/main" id="{587FAE55-03CC-4FE3-A4A6-D888043C3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Proces šíření nákaz</a:t>
            </a:r>
          </a:p>
        </p:txBody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C02FBCDD-37B6-43DC-B856-B786AAA94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5219473" cy="55460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Vnímavý</a:t>
            </a:r>
            <a:r>
              <a:rPr lang="en-US" altLang="cs-CZ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jedinec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člověk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zvíře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které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nemá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ochranné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protilátky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vůči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konkrétnímu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původci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infekčního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pronikne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- li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infekční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agens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schopné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vyvolat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do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vnímavého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jedince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může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dojít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vzniku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musí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mít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schopnost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vstoupit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do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hostitele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proniknout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sliznicemi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množit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se v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tkáních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 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paralyzovat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obranné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mechanizmy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poškozovat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hostitele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cs-CZ" altLang="cs-CZ" sz="1400" b="1" dirty="0">
                <a:solidFill>
                  <a:schemeClr val="tx1"/>
                </a:solidFill>
                <a:latin typeface="+mj-lt"/>
              </a:rPr>
              <a:t>Nespecifická imunita</a:t>
            </a:r>
          </a:p>
          <a:p>
            <a:pPr eaLnBrk="1" hangingPunct="1">
              <a:defRPr/>
            </a:pPr>
            <a:r>
              <a:rPr lang="cs-CZ" altLang="cs-CZ" sz="1400" dirty="0">
                <a:solidFill>
                  <a:schemeClr val="tx1"/>
                </a:solidFill>
                <a:latin typeface="+mj-lt"/>
              </a:rPr>
              <a:t>Zánětlivé pochody</a:t>
            </a:r>
          </a:p>
          <a:p>
            <a:pPr eaLnBrk="1" hangingPunct="1">
              <a:defRPr/>
            </a:pPr>
            <a:r>
              <a:rPr lang="cs-CZ" altLang="cs-CZ" sz="1400" dirty="0">
                <a:solidFill>
                  <a:schemeClr val="tx1"/>
                </a:solidFill>
                <a:latin typeface="+mj-lt"/>
              </a:rPr>
              <a:t>Fagocytóza</a:t>
            </a:r>
          </a:p>
          <a:p>
            <a:pPr eaLnBrk="1" hangingPunct="1">
              <a:defRPr/>
            </a:pPr>
            <a:r>
              <a:rPr lang="cs-CZ" altLang="cs-CZ" sz="1400" dirty="0">
                <a:solidFill>
                  <a:schemeClr val="tx1"/>
                </a:solidFill>
                <a:latin typeface="+mj-lt"/>
              </a:rPr>
              <a:t>Interferon</a:t>
            </a:r>
          </a:p>
          <a:p>
            <a:pPr eaLnBrk="1" hangingPunct="1">
              <a:defRPr/>
            </a:pPr>
            <a:r>
              <a:rPr lang="cs-CZ" altLang="cs-CZ" sz="1400" dirty="0">
                <a:solidFill>
                  <a:schemeClr val="tx1"/>
                </a:solidFill>
                <a:latin typeface="+mj-lt"/>
              </a:rPr>
              <a:t>Komplementový systém</a:t>
            </a:r>
          </a:p>
          <a:p>
            <a:pPr eaLnBrk="1" hangingPunct="1">
              <a:defRPr/>
            </a:pPr>
            <a:endParaRPr lang="cs-CZ" altLang="cs-CZ" sz="14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defRPr/>
            </a:pPr>
            <a:r>
              <a:rPr lang="cs-CZ" altLang="cs-CZ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Specifická imunita</a:t>
            </a:r>
          </a:p>
          <a:p>
            <a:pPr eaLnBrk="1" hangingPunct="1">
              <a:defRPr/>
            </a:pPr>
            <a:r>
              <a:rPr lang="cs-CZ" altLang="cs-CZ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Pasivní získaná přirozeně</a:t>
            </a:r>
          </a:p>
          <a:p>
            <a:pPr eaLnBrk="1" hangingPunct="1">
              <a:defRPr/>
            </a:pPr>
            <a:r>
              <a:rPr lang="cs-CZ" altLang="cs-CZ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Pasivní získaná uměle</a:t>
            </a:r>
          </a:p>
          <a:p>
            <a:pPr eaLnBrk="1" hangingPunct="1">
              <a:defRPr/>
            </a:pPr>
            <a:r>
              <a:rPr lang="cs-CZ" altLang="cs-CZ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Aktivní získaná přirozeně</a:t>
            </a:r>
          </a:p>
          <a:p>
            <a:pPr eaLnBrk="1" hangingPunct="1">
              <a:defRPr/>
            </a:pPr>
            <a:r>
              <a:rPr lang="cs-CZ" altLang="cs-CZ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Aktivní získaná uměle</a:t>
            </a:r>
          </a:p>
          <a:p>
            <a:pPr eaLnBrk="1" hangingPunct="1">
              <a:defRPr/>
            </a:pPr>
            <a:endParaRPr lang="en-US" altLang="cs-CZ" sz="1400" dirty="0">
              <a:solidFill>
                <a:schemeClr val="tx1"/>
              </a:solidFill>
              <a:latin typeface="+mj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Průběh</a:t>
            </a:r>
            <a:r>
              <a:rPr lang="en-US" altLang="cs-CZ" sz="1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závisí</a:t>
            </a:r>
            <a:r>
              <a:rPr lang="en-US" altLang="cs-CZ" sz="1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na</a:t>
            </a:r>
            <a:r>
              <a:rPr lang="en-US" altLang="cs-CZ" sz="1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</a:t>
            </a:r>
            <a:endParaRPr lang="en-US" altLang="cs-CZ" sz="1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velikosti</a:t>
            </a:r>
            <a:r>
              <a:rPr lang="en-US" altLang="cs-CZ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infekční</a:t>
            </a:r>
            <a:r>
              <a:rPr lang="en-US" altLang="cs-CZ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dávky</a:t>
            </a:r>
            <a:r>
              <a:rPr lang="en-US" altLang="cs-CZ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 </a:t>
            </a:r>
            <a:endParaRPr lang="en-US" altLang="cs-CZ" sz="1400" b="1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množství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mikroorganizmů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které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pronikly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do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hostitele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 </a:t>
            </a:r>
            <a:endParaRPr lang="en-US" dirty="0"/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patogenitě</a:t>
            </a:r>
            <a:r>
              <a:rPr lang="en-US" altLang="cs-CZ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mikroorganizmu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(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schopnosti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vyvolat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invazivitě</a:t>
            </a:r>
            <a:r>
              <a:rPr lang="en-US" altLang="cs-CZ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mikroorganizmu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 (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schopnosti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proniknout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do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tkání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hostitele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virulenci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mikroorganizmu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   (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míře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patogenity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1" name="Text Box 1">
            <a:extLst>
              <a:ext uri="{FF2B5EF4-FFF2-40B4-BE49-F238E27FC236}">
                <a16:creationId xmlns:a16="http://schemas.microsoft.com/office/drawing/2014/main" id="{5C8352FB-3CF6-4DCF-8125-2C48721B0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Formy výskytu nákaz 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6FA14C0D-8CBA-4012-83CF-F84BBA153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5410518" cy="60400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indent="-2809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Sporadický</a:t>
            </a:r>
            <a:r>
              <a:rPr lang="en-US" altLang="cs-CZ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výskyt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-   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výskyt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ojedinělých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onemocnění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bez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vzájemné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epidemiologické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souvislosti</a:t>
            </a:r>
            <a:endParaRPr lang="en-US" altLang="cs-CZ" sz="1300" err="1">
              <a:solidFill>
                <a:schemeClr val="tx1"/>
              </a:solidFill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Epidemický</a:t>
            </a:r>
            <a:r>
              <a:rPr lang="en-US" altLang="cs-CZ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výskyt</a:t>
            </a:r>
            <a:r>
              <a:rPr lang="en-US" altLang="cs-CZ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-      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výskyt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onemocnění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které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výrazně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převyšuje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výskyt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určité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nákazy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v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dané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geografické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oblasti</a:t>
            </a:r>
            <a:r>
              <a:rPr lang="en-US" altLang="cs-CZ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3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lvl="1" indent="-228600" algn="l" defTabSz="914400">
              <a:lnSpc>
                <a:spcPct val="90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cs-CZ" sz="13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Epidemie</a:t>
            </a:r>
            <a:r>
              <a:rPr lang="en-US" altLang="cs-CZ" sz="1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explozivní</a:t>
            </a:r>
            <a:r>
              <a:rPr lang="en-US" altLang="cs-CZ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 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(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typické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pro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alimentární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nákazy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) –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krátká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inkubační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doba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velké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množství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případů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       </a:t>
            </a:r>
            <a:endParaRPr lang="en-US" altLang="cs-CZ" sz="1300" dirty="0">
              <a:solidFill>
                <a:schemeClr val="tx1"/>
              </a:solidFill>
              <a:latin typeface="+mn-lt"/>
              <a:ea typeface="Tahoma"/>
              <a:cs typeface="+mn-cs"/>
            </a:endParaRPr>
          </a:p>
          <a:p>
            <a:pPr lvl="1" indent="-228600" algn="l" defTabSz="914400">
              <a:lnSpc>
                <a:spcPct val="90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onemocnění</a:t>
            </a:r>
            <a:r>
              <a:rPr lang="en-US" altLang="cs-CZ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např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.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stafylokoková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enterotoxikóza</a:t>
            </a:r>
            <a:endParaRPr lang="en-US" altLang="cs-CZ" sz="1300" dirty="0" err="1">
              <a:solidFill>
                <a:schemeClr val="tx1"/>
              </a:solidFill>
              <a:latin typeface="+mn-lt"/>
              <a:ea typeface="Tahoma"/>
              <a:cs typeface="+mn-cs"/>
            </a:endParaRPr>
          </a:p>
          <a:p>
            <a:pPr lvl="1" indent="-228600" algn="l" defTabSz="914400">
              <a:lnSpc>
                <a:spcPct val="90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latin typeface="+mn-lt"/>
              <a:cs typeface="+mn-cs"/>
            </a:endParaRPr>
          </a:p>
          <a:p>
            <a:pPr lvl="1" indent="-228600" algn="l" defTabSz="914400">
              <a:lnSpc>
                <a:spcPct val="90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cs-CZ" sz="13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Epidemie</a:t>
            </a:r>
            <a:r>
              <a:rPr lang="en-US" altLang="cs-CZ" sz="1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protrahované</a:t>
            </a:r>
            <a:r>
              <a:rPr lang="en-US" altLang="cs-CZ" sz="1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(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postupně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se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šířící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–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delší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inkubační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doba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např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.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epidemie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 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infekční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hepatitidy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 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typu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A)</a:t>
            </a:r>
            <a:endParaRPr lang="en-US" altLang="cs-CZ" sz="1300" dirty="0">
              <a:solidFill>
                <a:schemeClr val="tx1"/>
              </a:solidFill>
              <a:latin typeface="+mn-lt"/>
              <a:ea typeface="Tahoma"/>
              <a:cs typeface="+mn-cs"/>
            </a:endParaRPr>
          </a:p>
          <a:p>
            <a:pPr marL="514350" lvl="1" indent="0" algn="l" defTabSz="914400">
              <a:lnSpc>
                <a:spcPct val="90000"/>
              </a:lnSpc>
              <a:spcBef>
                <a:spcPts val="300"/>
              </a:spcBef>
              <a:buClrTx/>
            </a:pP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  </a:t>
            </a:r>
            <a:endParaRPr lang="en-US"/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latin typeface="+mn-lt"/>
              <a:cs typeface="+mn-cs"/>
            </a:endParaRPr>
          </a:p>
          <a:p>
            <a:pPr marL="400050" indent="-28575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Pandemický</a:t>
            </a:r>
            <a:r>
              <a:rPr lang="en-US" altLang="cs-CZ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výskyt</a:t>
            </a:r>
            <a:r>
              <a:rPr lang="en-US" altLang="cs-CZ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–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výskyt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určitého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infekčního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onemocnění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na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území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více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států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kontinentů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 </a:t>
            </a:r>
            <a:r>
              <a:rPr lang="en-US" sz="1300" dirty="0">
                <a:solidFill>
                  <a:schemeClr val="tx1"/>
                </a:solidFill>
                <a:latin typeface="+mn-lt"/>
                <a:cs typeface="Tahoma"/>
              </a:rPr>
              <a:t> (</a:t>
            </a:r>
            <a:r>
              <a:rPr lang="en-US" sz="1300" dirty="0" err="1">
                <a:solidFill>
                  <a:schemeClr val="tx1"/>
                </a:solidFill>
                <a:latin typeface="+mn-lt"/>
                <a:cs typeface="Tahoma"/>
              </a:rPr>
              <a:t>infekce</a:t>
            </a:r>
            <a:r>
              <a:rPr lang="en-US" sz="1300" dirty="0">
                <a:solidFill>
                  <a:schemeClr val="tx1"/>
                </a:solidFill>
                <a:latin typeface="+mn-lt"/>
                <a:cs typeface="Tahoma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+mn-lt"/>
                <a:cs typeface="Tahoma"/>
              </a:rPr>
              <a:t>covidem</a:t>
            </a:r>
            <a:r>
              <a:rPr lang="en-US" sz="1300" dirty="0">
                <a:solidFill>
                  <a:schemeClr val="tx1"/>
                </a:solidFill>
                <a:latin typeface="+mn-lt"/>
                <a:cs typeface="Tahoma"/>
              </a:rPr>
              <a:t> 19, </a:t>
            </a:r>
            <a:r>
              <a:rPr lang="en-US" sz="1300" dirty="0" err="1">
                <a:solidFill>
                  <a:schemeClr val="tx1"/>
                </a:solidFill>
                <a:latin typeface="+mn-lt"/>
                <a:cs typeface="Tahoma"/>
              </a:rPr>
              <a:t>chřipka</a:t>
            </a:r>
            <a:r>
              <a:rPr lang="en-US" sz="1300" dirty="0">
                <a:solidFill>
                  <a:schemeClr val="tx1"/>
                </a:solidFill>
                <a:latin typeface="+mn-lt"/>
                <a:cs typeface="Tahoma"/>
              </a:rPr>
              <a:t>, AIDS)</a:t>
            </a:r>
            <a:endParaRPr lang="en-US" sz="13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latin typeface="+mn-lt"/>
              <a:ea typeface="Tahoma"/>
              <a:cs typeface="+mn-cs"/>
            </a:endParaRPr>
          </a:p>
          <a:p>
            <a:pPr marL="114300" indent="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</a:pP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                                </a:t>
            </a:r>
            <a:endParaRPr lang="en-US" altLang="cs-CZ" sz="1300" dirty="0">
              <a:solidFill>
                <a:schemeClr val="tx1"/>
              </a:solidFill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i="1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Endemický</a:t>
            </a:r>
            <a:r>
              <a:rPr lang="en-US" altLang="cs-CZ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výskyt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- 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dlouhodobě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přetrvávající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výskyt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určité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nákazy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či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infekčního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agens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v 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dané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geografické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oblasti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(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klíšťová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encefalitis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malárie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) </a:t>
            </a:r>
            <a:endParaRPr lang="en-US" altLang="cs-CZ" sz="1300" dirty="0">
              <a:solidFill>
                <a:schemeClr val="tx1"/>
              </a:solidFill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1" name="Text Box 1">
            <a:extLst>
              <a:ext uri="{FF2B5EF4-FFF2-40B4-BE49-F238E27FC236}">
                <a16:creationId xmlns:a16="http://schemas.microsoft.com/office/drawing/2014/main" id="{5C8352FB-3CF6-4DCF-8125-2C48721B0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Formy výskytu nákaz 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6FA14C0D-8CBA-4012-83CF-F84BBA153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5410518" cy="60400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indent="-2809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8DD335B-6464-4F0A-AE59-CFFCFC269BD0}"/>
              </a:ext>
            </a:extLst>
          </p:cNvPr>
          <p:cNvSpPr/>
          <p:nvPr/>
        </p:nvSpPr>
        <p:spPr>
          <a:xfrm>
            <a:off x="3810000" y="481016"/>
            <a:ext cx="5208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Právní předpisy v epidemiologii</a:t>
            </a:r>
            <a:endParaRPr lang="cs-CZ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B352661-F654-41A1-B1E3-6A597C00482D}"/>
              </a:ext>
            </a:extLst>
          </p:cNvPr>
          <p:cNvSpPr/>
          <p:nvPr/>
        </p:nvSpPr>
        <p:spPr>
          <a:xfrm>
            <a:off x="3276600" y="990600"/>
            <a:ext cx="5867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Zákon – 258/2000 Sb. o ochraně veřejného zdraví, </a:t>
            </a:r>
            <a:r>
              <a:rPr lang="cs-CZ" altLang="cs-CZ" sz="16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novelizován 2023</a:t>
            </a:r>
            <a:endParaRPr lang="cs-CZ" altLang="cs-CZ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cs-CZ" altLang="cs-CZ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cs-CZ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Zákon č. 94/2021 Sb., o mimořádných opatřeních při epidemii onemocnění COVID-19 </a:t>
            </a:r>
            <a:r>
              <a:rPr lang="cs-CZ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Znám též jako „pandemický zákon“</a:t>
            </a:r>
          </a:p>
          <a:p>
            <a:pPr>
              <a:defRPr/>
            </a:pPr>
            <a:endParaRPr lang="cs-CZ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altLang="cs-CZ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Vyhláška –  </a:t>
            </a:r>
            <a:r>
              <a:rPr lang="cs-CZ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537/2006 </a:t>
            </a:r>
            <a:r>
              <a:rPr lang="cs-CZ" sz="1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Sb.,</a:t>
            </a:r>
            <a:r>
              <a:rPr lang="cs-CZ" altLang="cs-CZ" sz="1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cs-CZ" altLang="cs-CZ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očkování proti přenosným nemocem, řada novelizací a doplňků</a:t>
            </a:r>
          </a:p>
          <a:p>
            <a:pPr eaLnBrk="1" hangingPunct="1">
              <a:defRPr/>
            </a:pPr>
            <a:endParaRPr lang="cs-CZ" altLang="cs-CZ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cs-CZ" altLang="cs-CZ" sz="1600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Vyhláška 306/2012 Sb.</a:t>
            </a:r>
            <a:r>
              <a:rPr lang="cs-CZ" sz="1600" b="1" dirty="0">
                <a:solidFill>
                  <a:schemeClr val="tx1"/>
                </a:solidFill>
                <a:latin typeface="+mj-lt"/>
              </a:rPr>
              <a:t> o podmínkách předcházení vzniku a šíření infekčních onemocnění a o hygienických požadavcích na provoz zdravotnických zařízení a vybraných zařízení sociálních služeb </a:t>
            </a:r>
          </a:p>
          <a:p>
            <a:pPr>
              <a:defRPr/>
            </a:pPr>
            <a:r>
              <a:rPr lang="cs-CZ" sz="1600" dirty="0">
                <a:solidFill>
                  <a:schemeClr val="tx1"/>
                </a:solidFill>
                <a:latin typeface="+mj-lt"/>
              </a:rPr>
              <a:t>(novela vyhláška 244/2017 Sb.)</a:t>
            </a:r>
          </a:p>
          <a:p>
            <a:pPr>
              <a:defRPr/>
            </a:pPr>
            <a:r>
              <a:rPr lang="cs-CZ" sz="1600" dirty="0">
                <a:solidFill>
                  <a:schemeClr val="tx1"/>
                </a:solidFill>
                <a:latin typeface="+mj-lt"/>
              </a:rPr>
              <a:t>(novela vyhláška 334/2023 Sb.)</a:t>
            </a:r>
          </a:p>
          <a:p>
            <a:pPr>
              <a:defRPr/>
            </a:pPr>
            <a:endParaRPr lang="cs-CZ" sz="1600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r>
              <a:rPr lang="cs-CZ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Vyhláška č. 389/2023 Sb. o systému epidemiologické bdělosti pro vybraná infekční onemocnění</a:t>
            </a:r>
          </a:p>
          <a:p>
            <a:pPr>
              <a:defRPr/>
            </a:pPr>
            <a:endParaRPr lang="cs-CZ" sz="1600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endParaRPr lang="cs-CZ" sz="1600" b="1" dirty="0"/>
          </a:p>
          <a:p>
            <a:pPr>
              <a:defRPr/>
            </a:pPr>
            <a:r>
              <a:rPr lang="cs-CZ" altLang="cs-CZ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Metodické opatření, pokyn – prevence virového zánětu jater</a:t>
            </a:r>
          </a:p>
        </p:txBody>
      </p:sp>
    </p:spTree>
    <p:extLst>
      <p:ext uri="{BB962C8B-B14F-4D97-AF65-F5344CB8AC3E}">
        <p14:creationId xmlns:p14="http://schemas.microsoft.com/office/powerpoint/2010/main" val="7276765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Office">
      <a:majorFont>
        <a:latin typeface="Tahoma"/>
        <a:ea typeface=""/>
        <a:cs typeface="Lucida Sans Unicode"/>
      </a:majorFont>
      <a:minorFont>
        <a:latin typeface="Tahoma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Moti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Moti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Office">
      <a:majorFont>
        <a:latin typeface="Tahoma"/>
        <a:ea typeface=""/>
        <a:cs typeface="Lucida Sans Unicode"/>
      </a:majorFont>
      <a:minorFont>
        <a:latin typeface="Tahoma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Moti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3837</TotalTime>
  <Words>1597</Words>
  <Application>Microsoft Office PowerPoint</Application>
  <PresentationFormat>Předvádění na obrazovce (4:3)</PresentationFormat>
  <Paragraphs>299</Paragraphs>
  <Slides>21</Slides>
  <Notes>21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Tahoma</vt:lpstr>
      <vt:lpstr>Times New Roman</vt:lpstr>
      <vt:lpstr>Motiv Office</vt:lpstr>
      <vt:lpstr>Motiv Office</vt:lpstr>
      <vt:lpstr>Rastrový obrázek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VÝCHOVA KE ZDRAVÍ</dc:title>
  <dc:creator>MUDr. Jarmila Rážová</dc:creator>
  <cp:lastModifiedBy>admin</cp:lastModifiedBy>
  <cp:revision>686</cp:revision>
  <cp:lastPrinted>1601-01-01T00:00:00Z</cp:lastPrinted>
  <dcterms:created xsi:type="dcterms:W3CDTF">2003-11-21T11:00:43Z</dcterms:created>
  <dcterms:modified xsi:type="dcterms:W3CDTF">2024-03-18T09:54:05Z</dcterms:modified>
</cp:coreProperties>
</file>