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115"/>
  </p:notesMasterIdLst>
  <p:sldIdLst>
    <p:sldId id="256" r:id="rId2"/>
    <p:sldId id="257" r:id="rId3"/>
    <p:sldId id="258" r:id="rId4"/>
    <p:sldId id="271" r:id="rId5"/>
    <p:sldId id="273" r:id="rId6"/>
    <p:sldId id="261" r:id="rId7"/>
    <p:sldId id="262" r:id="rId8"/>
    <p:sldId id="274" r:id="rId9"/>
    <p:sldId id="267" r:id="rId10"/>
    <p:sldId id="275" r:id="rId11"/>
    <p:sldId id="276" r:id="rId12"/>
    <p:sldId id="292" r:id="rId13"/>
    <p:sldId id="293" r:id="rId14"/>
    <p:sldId id="297" r:id="rId15"/>
    <p:sldId id="260" r:id="rId16"/>
    <p:sldId id="298" r:id="rId17"/>
    <p:sldId id="299" r:id="rId18"/>
    <p:sldId id="304" r:id="rId19"/>
    <p:sldId id="294" r:id="rId20"/>
    <p:sldId id="306" r:id="rId21"/>
    <p:sldId id="307" r:id="rId22"/>
    <p:sldId id="308" r:id="rId23"/>
    <p:sldId id="287" r:id="rId24"/>
    <p:sldId id="264" r:id="rId25"/>
    <p:sldId id="265" r:id="rId26"/>
    <p:sldId id="266" r:id="rId27"/>
    <p:sldId id="309" r:id="rId28"/>
    <p:sldId id="310" r:id="rId29"/>
    <p:sldId id="296" r:id="rId30"/>
    <p:sldId id="289" r:id="rId31"/>
    <p:sldId id="311" r:id="rId32"/>
    <p:sldId id="268" r:id="rId33"/>
    <p:sldId id="312" r:id="rId34"/>
    <p:sldId id="272" r:id="rId35"/>
    <p:sldId id="313" r:id="rId36"/>
    <p:sldId id="314" r:id="rId37"/>
    <p:sldId id="315" r:id="rId38"/>
    <p:sldId id="317" r:id="rId39"/>
    <p:sldId id="318" r:id="rId40"/>
    <p:sldId id="319" r:id="rId41"/>
    <p:sldId id="320" r:id="rId42"/>
    <p:sldId id="321" r:id="rId43"/>
    <p:sldId id="291" r:id="rId44"/>
    <p:sldId id="285" r:id="rId45"/>
    <p:sldId id="286" r:id="rId46"/>
    <p:sldId id="325" r:id="rId47"/>
    <p:sldId id="288" r:id="rId48"/>
    <p:sldId id="290" r:id="rId49"/>
    <p:sldId id="329" r:id="rId50"/>
    <p:sldId id="330" r:id="rId51"/>
    <p:sldId id="331" r:id="rId52"/>
    <p:sldId id="277" r:id="rId53"/>
    <p:sldId id="333" r:id="rId54"/>
    <p:sldId id="335" r:id="rId55"/>
    <p:sldId id="336" r:id="rId56"/>
    <p:sldId id="280" r:id="rId57"/>
    <p:sldId id="281" r:id="rId58"/>
    <p:sldId id="263" r:id="rId59"/>
    <p:sldId id="269" r:id="rId60"/>
    <p:sldId id="270" r:id="rId61"/>
    <p:sldId id="337" r:id="rId62"/>
    <p:sldId id="338" r:id="rId63"/>
    <p:sldId id="339" r:id="rId64"/>
    <p:sldId id="340" r:id="rId65"/>
    <p:sldId id="282" r:id="rId66"/>
    <p:sldId id="283" r:id="rId67"/>
    <p:sldId id="341" r:id="rId68"/>
    <p:sldId id="344" r:id="rId69"/>
    <p:sldId id="345" r:id="rId70"/>
    <p:sldId id="346" r:id="rId71"/>
    <p:sldId id="355" r:id="rId72"/>
    <p:sldId id="393" r:id="rId73"/>
    <p:sldId id="394" r:id="rId74"/>
    <p:sldId id="396" r:id="rId75"/>
    <p:sldId id="395" r:id="rId76"/>
    <p:sldId id="347" r:id="rId77"/>
    <p:sldId id="348" r:id="rId78"/>
    <p:sldId id="349" r:id="rId79"/>
    <p:sldId id="350" r:id="rId80"/>
    <p:sldId id="351" r:id="rId81"/>
    <p:sldId id="295" r:id="rId82"/>
    <p:sldId id="352" r:id="rId83"/>
    <p:sldId id="353" r:id="rId84"/>
    <p:sldId id="356" r:id="rId85"/>
    <p:sldId id="357" r:id="rId86"/>
    <p:sldId id="358" r:id="rId87"/>
    <p:sldId id="359" r:id="rId88"/>
    <p:sldId id="360" r:id="rId89"/>
    <p:sldId id="361" r:id="rId90"/>
    <p:sldId id="363" r:id="rId91"/>
    <p:sldId id="364" r:id="rId92"/>
    <p:sldId id="367" r:id="rId93"/>
    <p:sldId id="368" r:id="rId94"/>
    <p:sldId id="369"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284" r:id="rId1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41E42BF-0EDC-4521-9244-EAA5B7B22265}">
          <p14:sldIdLst>
            <p14:sldId id="256"/>
            <p14:sldId id="257"/>
            <p14:sldId id="258"/>
            <p14:sldId id="271"/>
            <p14:sldId id="273"/>
            <p14:sldId id="261"/>
            <p14:sldId id="262"/>
            <p14:sldId id="274"/>
            <p14:sldId id="267"/>
            <p14:sldId id="275"/>
            <p14:sldId id="276"/>
            <p14:sldId id="292"/>
            <p14:sldId id="293"/>
            <p14:sldId id="297"/>
            <p14:sldId id="260"/>
            <p14:sldId id="298"/>
            <p14:sldId id="299"/>
            <p14:sldId id="304"/>
            <p14:sldId id="294"/>
            <p14:sldId id="306"/>
            <p14:sldId id="307"/>
            <p14:sldId id="308"/>
            <p14:sldId id="287"/>
            <p14:sldId id="264"/>
            <p14:sldId id="265"/>
            <p14:sldId id="266"/>
            <p14:sldId id="309"/>
            <p14:sldId id="310"/>
            <p14:sldId id="296"/>
            <p14:sldId id="289"/>
            <p14:sldId id="311"/>
            <p14:sldId id="268"/>
            <p14:sldId id="312"/>
            <p14:sldId id="272"/>
            <p14:sldId id="313"/>
            <p14:sldId id="314"/>
            <p14:sldId id="315"/>
            <p14:sldId id="317"/>
            <p14:sldId id="318"/>
            <p14:sldId id="319"/>
            <p14:sldId id="320"/>
            <p14:sldId id="321"/>
            <p14:sldId id="291"/>
            <p14:sldId id="285"/>
            <p14:sldId id="286"/>
            <p14:sldId id="325"/>
            <p14:sldId id="288"/>
            <p14:sldId id="290"/>
            <p14:sldId id="329"/>
            <p14:sldId id="330"/>
            <p14:sldId id="331"/>
            <p14:sldId id="277"/>
            <p14:sldId id="333"/>
            <p14:sldId id="335"/>
            <p14:sldId id="336"/>
            <p14:sldId id="280"/>
            <p14:sldId id="281"/>
            <p14:sldId id="263"/>
            <p14:sldId id="269"/>
            <p14:sldId id="270"/>
            <p14:sldId id="337"/>
            <p14:sldId id="338"/>
            <p14:sldId id="339"/>
            <p14:sldId id="340"/>
            <p14:sldId id="282"/>
            <p14:sldId id="283"/>
            <p14:sldId id="341"/>
            <p14:sldId id="344"/>
            <p14:sldId id="345"/>
            <p14:sldId id="346"/>
            <p14:sldId id="355"/>
            <p14:sldId id="393"/>
            <p14:sldId id="394"/>
            <p14:sldId id="396"/>
            <p14:sldId id="395"/>
            <p14:sldId id="347"/>
            <p14:sldId id="348"/>
            <p14:sldId id="349"/>
            <p14:sldId id="350"/>
            <p14:sldId id="351"/>
            <p14:sldId id="295"/>
            <p14:sldId id="352"/>
            <p14:sldId id="353"/>
            <p14:sldId id="356"/>
            <p14:sldId id="357"/>
            <p14:sldId id="358"/>
            <p14:sldId id="359"/>
            <p14:sldId id="360"/>
            <p14:sldId id="361"/>
            <p14:sldId id="363"/>
            <p14:sldId id="364"/>
            <p14:sldId id="367"/>
            <p14:sldId id="368"/>
            <p14:sldId id="369"/>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284"/>
          </p14:sldIdLst>
        </p14:section>
        <p14:section name="Oddíl bez názvu" id="{1613C9C2-00B3-4704-AB4F-37E703874CC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B2B6E-A5BB-45FE-A6C0-BD099F0E96BC}" type="datetimeFigureOut">
              <a:rPr lang="cs-CZ" smtClean="0"/>
              <a:t>01.12.2023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A9B78-970D-4648-97C5-06E695FF29BC}" type="slidenum">
              <a:rPr lang="cs-CZ" smtClean="0"/>
              <a:t>‹#›</a:t>
            </a:fld>
            <a:endParaRPr lang="cs-CZ"/>
          </a:p>
        </p:txBody>
      </p:sp>
    </p:spTree>
    <p:extLst>
      <p:ext uri="{BB962C8B-B14F-4D97-AF65-F5344CB8AC3E}">
        <p14:creationId xmlns:p14="http://schemas.microsoft.com/office/powerpoint/2010/main" val="21012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5B466C86-B568-9086-AAC6-9345AD270F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4430F54E-98C2-FFC4-A784-55E0BDF80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Orientace na práci sestry v primární péči v terénu. </a:t>
            </a:r>
          </a:p>
          <a:p>
            <a:r>
              <a:rPr lang="cs-CZ" altLang="cs-CZ"/>
              <a:t>Po 1. SV nemocniční personál – převážně řeholní sestry – ošetřovatelky – členky stejného řádu nebo stejné kongregace v jedné nemocnici – KŘÍŽOVNÍCI S ČERVENOU HVĚZDOU, ALŽBĚTINKY, milosrdní bratři, kapucíni, františkáni, dominikáni. </a:t>
            </a:r>
          </a:p>
          <a:p>
            <a:r>
              <a:rPr lang="cs-CZ" altLang="cs-CZ"/>
              <a:t>S rozšiřujícím se civilním vzděláním sester se postupně monopol řeholních sester narušoval.</a:t>
            </a:r>
          </a:p>
          <a:p>
            <a:r>
              <a:rPr lang="cs-CZ" altLang="cs-CZ"/>
              <a:t>Se vznikem Československé republiky 1918 – v parlamentu projednány návrhy změn vzdělávání a výchovy dívek/žen. </a:t>
            </a:r>
          </a:p>
          <a:p>
            <a:r>
              <a:rPr lang="cs-CZ" altLang="cs-CZ"/>
              <a:t>Podpoře prvního prezidenta T.G. Masaryk a jeho dcery A. Masaryková –  rozvoj Českého červeného kříže a jeho prostřednictvím také sociální a ošetřovatelské péče. Právě A. Masaryková, která přinesla z USA do ČSR nové pohledy na ošetřovatelství a přivedla do České školy pro ošetřování nemocných americké vzdělané sestry a umožnila českým sestrám studium v zahraničí. </a:t>
            </a:r>
          </a:p>
        </p:txBody>
      </p:sp>
      <p:sp>
        <p:nvSpPr>
          <p:cNvPr id="30724" name="Zástupný symbol pro číslo snímku 3">
            <a:extLst>
              <a:ext uri="{FF2B5EF4-FFF2-40B4-BE49-F238E27FC236}">
                <a16:creationId xmlns:a16="http://schemas.microsoft.com/office/drawing/2014/main" id="{48C7BE97-960D-3C95-34F8-D0207D514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534B0C-C051-46C4-ACA8-8CAD73EB1BAA}" type="slidenum">
              <a:rPr lang="cs-CZ" altLang="cs-CZ">
                <a:latin typeface="Verdana" panose="020B0604030504040204" pitchFamily="34" charset="0"/>
              </a:rPr>
              <a:pPr>
                <a:spcBef>
                  <a:spcPct val="0"/>
                </a:spcBef>
              </a:pPr>
              <a:t>23</a:t>
            </a:fld>
            <a:endParaRPr lang="cs-CZ" altLang="cs-CZ">
              <a:latin typeface="Verdan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0F0A30EE-739B-46EE-62D2-8B7B588311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a:extLst>
              <a:ext uri="{FF2B5EF4-FFF2-40B4-BE49-F238E27FC236}">
                <a16:creationId xmlns:a16="http://schemas.microsoft.com/office/drawing/2014/main" id="{33DC1CE6-6E5B-C506-8069-BCA15623A6C3}"/>
              </a:ext>
            </a:extLst>
          </p:cNvPr>
          <p:cNvSpPr>
            <a:spLocks noGrp="1"/>
          </p:cNvSpPr>
          <p:nvPr>
            <p:ph type="body" idx="1"/>
          </p:nvPr>
        </p:nvSpPr>
        <p:spPr bwMode="auto">
          <a:xfrm>
            <a:off x="603250" y="4729163"/>
            <a:ext cx="5399088" cy="445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2772" name="Zástupný symbol pro číslo snímku 3">
            <a:extLst>
              <a:ext uri="{FF2B5EF4-FFF2-40B4-BE49-F238E27FC236}">
                <a16:creationId xmlns:a16="http://schemas.microsoft.com/office/drawing/2014/main" id="{912F6562-F4A5-0871-CDF0-6D0459318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57C3B-7815-4257-875C-96895F164A43}" type="slidenum">
              <a:rPr lang="cs-CZ" altLang="cs-CZ">
                <a:latin typeface="Verdana" panose="020B0604030504040204" pitchFamily="34" charset="0"/>
              </a:rPr>
              <a:pPr>
                <a:spcBef>
                  <a:spcPct val="0"/>
                </a:spcBef>
              </a:pPr>
              <a:t>24</a:t>
            </a:fld>
            <a:endParaRPr lang="cs-CZ" altLang="cs-CZ">
              <a:latin typeface="Verdan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a:extLst>
              <a:ext uri="{FF2B5EF4-FFF2-40B4-BE49-F238E27FC236}">
                <a16:creationId xmlns:a16="http://schemas.microsoft.com/office/drawing/2014/main" id="{19E5D916-7EB3-E38C-8085-B8E0EF922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a:extLst>
              <a:ext uri="{FF2B5EF4-FFF2-40B4-BE49-F238E27FC236}">
                <a16:creationId xmlns:a16="http://schemas.microsoft.com/office/drawing/2014/main" id="{337B19F9-D600-2E51-4C95-54AD9D595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4820" name="Zástupný symbol pro číslo snímku 3">
            <a:extLst>
              <a:ext uri="{FF2B5EF4-FFF2-40B4-BE49-F238E27FC236}">
                <a16:creationId xmlns:a16="http://schemas.microsoft.com/office/drawing/2014/main" id="{813DA360-BB04-C3FE-55DA-1497F574DE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CE0EBD-B032-4186-8540-374A5D785156}" type="slidenum">
              <a:rPr lang="cs-CZ" altLang="cs-CZ">
                <a:latin typeface="Verdana" panose="020B0604030504040204" pitchFamily="34" charset="0"/>
              </a:rPr>
              <a:pPr>
                <a:spcBef>
                  <a:spcPct val="0"/>
                </a:spcBef>
              </a:pPr>
              <a:t>25</a:t>
            </a:fld>
            <a:endParaRPr lang="cs-CZ" altLang="cs-CZ">
              <a:latin typeface="Verdan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a:extLst>
              <a:ext uri="{FF2B5EF4-FFF2-40B4-BE49-F238E27FC236}">
                <a16:creationId xmlns:a16="http://schemas.microsoft.com/office/drawing/2014/main" id="{30BD6EDC-416A-73EC-2DEA-93FAA37CF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a:extLst>
              <a:ext uri="{FF2B5EF4-FFF2-40B4-BE49-F238E27FC236}">
                <a16:creationId xmlns:a16="http://schemas.microsoft.com/office/drawing/2014/main" id="{1E51EF2D-2959-6940-E04A-BBC8E1AFE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6868" name="Zástupný symbol pro číslo snímku 3">
            <a:extLst>
              <a:ext uri="{FF2B5EF4-FFF2-40B4-BE49-F238E27FC236}">
                <a16:creationId xmlns:a16="http://schemas.microsoft.com/office/drawing/2014/main" id="{81CE8939-D929-1A81-19D3-1818CC2DA6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AC42D-B186-4562-8CAA-E795E7EBFC9E}" type="slidenum">
              <a:rPr lang="cs-CZ" altLang="cs-CZ">
                <a:latin typeface="Verdana" panose="020B0604030504040204" pitchFamily="34" charset="0"/>
              </a:rPr>
              <a:pPr>
                <a:spcBef>
                  <a:spcPct val="0"/>
                </a:spcBef>
              </a:pPr>
              <a:t>26</a:t>
            </a:fld>
            <a:endParaRPr lang="cs-CZ" altLang="cs-CZ">
              <a:latin typeface="Verdan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4FEFD88-B7C0-3CA7-7F7E-06B9CA7DC6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C771368A-4BDD-449B-BA14-51E7BDE20B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ED396DF-D1B2-3F5F-7BA7-4EC08A585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79F802DF-F9B2-172A-55B5-A3A69EAE8D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B77E78E-8956-D5E6-B826-288F9CEEB4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E0A8A17C-43BA-D48E-366C-5F9DBA64F2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EF0847-B18A-71BB-81A9-40AFB595FE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4E71C70E-2032-4B9A-BEC4-D33DCC492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9AEAC0C-D479-8A1A-8824-3A2697C318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5E1580C-F011-354B-025D-367D88E99B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0782617-8742-6C0F-8F76-D3088012DA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AF784CCD-7A32-D432-BABF-9A4B40CF6D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4B5F4F-3FFC-4E7E-9C8F-0F8874D389BC}" type="slidenum">
              <a:rPr lang="cs-CZ" altLang="cs-CZ" smtClean="0">
                <a:latin typeface="Verdana" pitchFamily="34" charset="0"/>
                <a:cs typeface="Arial" pitchFamily="34" charset="0"/>
              </a:rPr>
              <a:pPr eaLnBrk="1" hangingPunct="1">
                <a:spcBef>
                  <a:spcPct val="0"/>
                </a:spcBef>
              </a:pPr>
              <a:t>6</a:t>
            </a:fld>
            <a:endParaRPr lang="cs-CZ" altLang="cs-CZ">
              <a:latin typeface="Verdana"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a:extLst>
              <a:ext uri="{FF2B5EF4-FFF2-40B4-BE49-F238E27FC236}">
                <a16:creationId xmlns:a16="http://schemas.microsoft.com/office/drawing/2014/main" id="{50657094-1D71-9E5D-BBD7-DDEB2E5F82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Zástupný symbol pro poznámky 2">
            <a:extLst>
              <a:ext uri="{FF2B5EF4-FFF2-40B4-BE49-F238E27FC236}">
                <a16:creationId xmlns:a16="http://schemas.microsoft.com/office/drawing/2014/main" id="{EF7FCCBB-9C8D-08D4-4349-C59D41864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59396" name="Zástupný symbol pro číslo snímku 3">
            <a:extLst>
              <a:ext uri="{FF2B5EF4-FFF2-40B4-BE49-F238E27FC236}">
                <a16:creationId xmlns:a16="http://schemas.microsoft.com/office/drawing/2014/main" id="{F81434F7-FB50-0FE4-EC2B-45398C59A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87F356-719B-48A3-84E7-635D0DB2C9AF}" type="slidenum">
              <a:rPr lang="cs-CZ" altLang="cs-CZ">
                <a:latin typeface="Verdana" panose="020B0604030504040204" pitchFamily="34" charset="0"/>
                <a:cs typeface="Arial" panose="020B0604020202020204" pitchFamily="34" charset="0"/>
              </a:rPr>
              <a:pPr/>
              <a:t>37</a:t>
            </a:fld>
            <a:endParaRPr lang="cs-CZ" altLang="cs-CZ">
              <a:latin typeface="Verdana" panose="020B060403050404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08F6EAE-F512-6407-88F6-81E7D79E0AC7}"/>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BC874C14-DA22-24E2-CA2A-532084DAE7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76CA9D4-7CB1-50CF-3B0D-387A5AF6A057}"/>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40460B3D-1A6A-6ABC-FCAB-39E2A61171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45FAD9A-4264-4431-142A-4DA5D7FFDE8C}"/>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BB9078B4-C6F2-56A0-88DF-311F4A9C7F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BEA7319-A567-432A-19BA-E9E62B37B40F}"/>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22FC5A57-DA0A-191A-33C7-AEA64F6D04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91801F0-07C9-47BA-1D7B-4653FF25C35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2DB7DD4-985F-A273-B8AD-F2A13C427F2D}"/>
              </a:ext>
            </a:extLst>
          </p:cNvPr>
          <p:cNvSpPr>
            <a:spLocks noGrp="1" noChangeArrowheads="1"/>
          </p:cNvSpPr>
          <p:nvPr>
            <p:ph type="body" idx="1"/>
          </p:nvPr>
        </p:nvSpPr>
        <p:spPr/>
        <p:txBody>
          <a:bodyPr/>
          <a:lstStyle/>
          <a:p>
            <a:pPr eaLnBrk="1" hangingPunct="1">
              <a:defRPr/>
            </a:pPr>
            <a:endParaRPr lang="cs-CZ" altLang="cs-CZ" sz="3600" b="1" dirty="0">
              <a:latin typeface="+mj-lt"/>
              <a:ea typeface="+mj-ea"/>
              <a:cs typeface="+mj-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a:extLst>
              <a:ext uri="{FF2B5EF4-FFF2-40B4-BE49-F238E27FC236}">
                <a16:creationId xmlns:a16="http://schemas.microsoft.com/office/drawing/2014/main" id="{DDC80D93-9982-A41B-7B23-85EBC89207CA}"/>
              </a:ext>
            </a:extLst>
          </p:cNvPr>
          <p:cNvSpPr>
            <a:spLocks noGrp="1" noRot="1" noChangeAspect="1" noChangeArrowheads="1" noTextEdit="1"/>
          </p:cNvSpPr>
          <p:nvPr>
            <p:ph type="sldImg"/>
          </p:nvPr>
        </p:nvSpPr>
        <p:spPr>
          <a:ln/>
        </p:spPr>
      </p:sp>
      <p:sp>
        <p:nvSpPr>
          <p:cNvPr id="22531" name="Zástupný symbol pro poznámky 2">
            <a:extLst>
              <a:ext uri="{FF2B5EF4-FFF2-40B4-BE49-F238E27FC236}">
                <a16:creationId xmlns:a16="http://schemas.microsoft.com/office/drawing/2014/main" id="{FDE48965-43F8-AA51-415F-4BF4D9EBBF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p>
        </p:txBody>
      </p:sp>
      <p:sp>
        <p:nvSpPr>
          <p:cNvPr id="22532" name="Zástupný symbol pro číslo snímku 3">
            <a:extLst>
              <a:ext uri="{FF2B5EF4-FFF2-40B4-BE49-F238E27FC236}">
                <a16:creationId xmlns:a16="http://schemas.microsoft.com/office/drawing/2014/main" id="{29AD34F6-1B81-F85B-5D4F-8116774A63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A47AEC1-E119-4C23-8584-5867875AF139}" type="slidenum">
              <a:rPr lang="cs-CZ" altLang="cs-CZ" smtClean="0">
                <a:latin typeface="Verdana" panose="020B0604030504040204" pitchFamily="34" charset="0"/>
              </a:rPr>
              <a:pPr fontAlgn="base">
                <a:spcBef>
                  <a:spcPct val="0"/>
                </a:spcBef>
                <a:spcAft>
                  <a:spcPct val="0"/>
                </a:spcAft>
              </a:pPr>
              <a:t>44</a:t>
            </a:fld>
            <a:endParaRPr lang="cs-CZ" altLang="cs-CZ">
              <a:latin typeface="Verdan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7367B3-D9FB-9C1C-5C01-F3A52CCFB59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63097DF-D778-EF82-E181-77D2BF0F3E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4B13067-B132-5A6A-F70C-47309B506213}"/>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20E08DC0-850F-E7D1-7559-C159077D76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A5A7DD-0D81-F9B4-40DA-CB034F0CFC5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E67559B5-0A81-B0C1-A38E-61CB288866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22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D8FC12A-DFEA-494F-90C4-01C6B05F8739}" type="slidenum">
              <a:rPr lang="cs-CZ" altLang="cs-CZ"/>
              <a:pPr/>
              <a:t>9</a:t>
            </a:fld>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AA782B2-3384-D3C0-A242-08B9ACB9A82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2283CE7-B922-DA8C-0B68-7FEDE89CE5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A08DDC3-2B5E-484E-B4D5-4B64051499DD}"/>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AC1BCF83-3EDD-C751-2FFC-FE5E6CC414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F8D0A2D-9AC9-ADD2-8852-4B900B4B873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52123127-AA5F-D5BD-4AF5-DF317AAD8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5903212-B696-DB82-176E-1D5D8036E16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A44F9A17-17EA-344D-B8E8-E65FD5966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933FAD4-0A4F-E531-033A-8CE520D19B5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0205DBD-7CDA-31B8-26D4-B3BF9A56F9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466D836-2F84-C1B3-0230-B984953E611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106B27E6-AA9F-890F-B7EC-C41ABC4F2D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BA20C27-4A58-4F98-7A52-3EB5FE5FFAB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D3338237-5B43-B34D-4A7F-141CF2D788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145D37C-CDEE-71EE-3CFF-1B3507129CF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BBC91E8-B1BC-8D76-DB46-5EEDFCFD57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B0E608-5020-0D97-B981-678C2F0A445A}"/>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456F3D9-8AB1-54EB-6E73-EBD1A0BA30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B3F58D4-FD0F-1ACD-7241-33BCC356968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6A92F060-980E-D172-FBC8-47A7D0CE2C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FDAC73B-2C1E-BF6E-33A6-3A3836E987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a:extLst>
              <a:ext uri="{FF2B5EF4-FFF2-40B4-BE49-F238E27FC236}">
                <a16:creationId xmlns:a16="http://schemas.microsoft.com/office/drawing/2014/main" id="{3434BD05-B975-2335-73B5-77337B8287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D1CFFFD-023B-1B16-5B79-F149CCAB691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C60344A7-E790-677F-CBB9-6D5A85CEFC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3EBD05B-9E72-BD51-79A2-D954845B6B2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1DD3E34-EE6D-F70B-99B0-B0ABDA6723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3BC8335-FE3E-8F8B-DC27-167E5A33D77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BFC74BFD-76FB-B835-6638-88F6574A47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28C8478-9B6C-608E-32EC-D3A26B2EB6DD}"/>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417B7C0-7B80-BBA5-A7F7-857456C685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CAFAB4A-0E4A-B27E-BC49-D8F52D965CDB}"/>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376F8E72-A0E5-CEF2-E029-D62101A74A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CA12D9C-D66A-58B4-5893-25BDC8E1647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E83F44DA-E0A2-BEA9-788C-11CA14B64E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7FB33A3-960C-C7D6-477F-DC4D1292F506}"/>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7779E1B-9FEB-E7AB-924E-21F9721114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F1B11A4-E1D5-4810-B6B7-1E16061EC8F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59F405D2-BFB7-3A66-0B22-0D3940567F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99CABD9-67C1-47BC-2B37-CF599901C5C1}"/>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ABEC688-5AD0-05FF-525E-A165EF7F12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B0EF0F2-6C84-0CBD-B1E7-0A8CB3FB126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9D29C8E-A2DA-8EB6-9E15-CAC96B7170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a:extLst>
              <a:ext uri="{FF2B5EF4-FFF2-40B4-BE49-F238E27FC236}">
                <a16:creationId xmlns:a16="http://schemas.microsoft.com/office/drawing/2014/main" id="{5D24A69E-F7C2-B051-CDDF-8B067DC4C8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Zástupný symbol pro poznámky 2">
            <a:extLst>
              <a:ext uri="{FF2B5EF4-FFF2-40B4-BE49-F238E27FC236}">
                <a16:creationId xmlns:a16="http://schemas.microsoft.com/office/drawing/2014/main" id="{1C45FF1C-329A-119F-A9F9-02C49F027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6148" name="Zástupný symbol pro číslo snímku 3">
            <a:extLst>
              <a:ext uri="{FF2B5EF4-FFF2-40B4-BE49-F238E27FC236}">
                <a16:creationId xmlns:a16="http://schemas.microsoft.com/office/drawing/2014/main" id="{46549807-130F-9536-005C-5AAF20B9E8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22925B-B776-45C1-B420-2DA46BA8F6EA}" type="slidenum">
              <a:rPr lang="cs-CZ" altLang="cs-CZ">
                <a:latin typeface="Verdana" panose="020B0604030504040204" pitchFamily="34" charset="0"/>
              </a:rPr>
              <a:pPr>
                <a:spcBef>
                  <a:spcPct val="0"/>
                </a:spcBef>
              </a:pPr>
              <a:t>11</a:t>
            </a:fld>
            <a:endParaRPr lang="cs-CZ" altLang="cs-CZ">
              <a:latin typeface="Verdan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0D2AE88-2556-870C-2D06-E5329C4B94B7}"/>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0F279550-4AA8-A82F-A6BA-E1E7FCF776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CF207F6-5714-2F95-B586-8F5DFC7B58D6}"/>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B7816BD-2531-0B88-56F0-AD8BF48182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5CD5F39-0BA3-3AE5-4C7F-F3B3310624E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6DFF6B46-A4C7-B733-F459-2BBF18F4E0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3FA572B-F14C-EB1F-1864-5B8D97736A83}"/>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B34A859-8122-E151-EEA4-B3DE9154E3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30CA5F3-5EF4-5E2E-F5AE-EAA5F7C610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E33D7-D139-4653-B02F-E9F7BABE4ADD}" type="slidenum">
              <a:rPr lang="cs-CZ" altLang="cs-CZ"/>
              <a:pPr>
                <a:spcBef>
                  <a:spcPct val="0"/>
                </a:spcBef>
              </a:pPr>
              <a:t>84</a:t>
            </a:fld>
            <a:endParaRPr lang="cs-CZ" altLang="cs-CZ"/>
          </a:p>
        </p:txBody>
      </p:sp>
      <p:sp>
        <p:nvSpPr>
          <p:cNvPr id="4099" name="Rectangle 2">
            <a:extLst>
              <a:ext uri="{FF2B5EF4-FFF2-40B4-BE49-F238E27FC236}">
                <a16:creationId xmlns:a16="http://schemas.microsoft.com/office/drawing/2014/main" id="{43944E7C-27D5-6E34-1D58-A3D9DF7DC18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55BD0A5-253D-3280-4551-22B16F4CED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pic>
        <p:nvPicPr>
          <p:cNvPr id="4101" name="Picture 4">
            <a:extLst>
              <a:ext uri="{FF2B5EF4-FFF2-40B4-BE49-F238E27FC236}">
                <a16:creationId xmlns:a16="http://schemas.microsoft.com/office/drawing/2014/main" id="{7F825E11-2E7A-88EB-35B9-43914C9D1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5076825"/>
            <a:ext cx="47910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a:extLst>
              <a:ext uri="{FF2B5EF4-FFF2-40B4-BE49-F238E27FC236}">
                <a16:creationId xmlns:a16="http://schemas.microsoft.com/office/drawing/2014/main" id="{C71216D1-43E8-D5F0-B7AC-98AB8DF90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916238"/>
            <a:ext cx="49339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BCC61D4-470D-0515-0DEF-DA91CEFB35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6C08D-2CA6-40EB-82FF-C4EF8C9A02C8}" type="slidenum">
              <a:rPr lang="cs-CZ" altLang="cs-CZ"/>
              <a:pPr>
                <a:spcBef>
                  <a:spcPct val="0"/>
                </a:spcBef>
              </a:pPr>
              <a:t>87</a:t>
            </a:fld>
            <a:endParaRPr lang="cs-CZ" altLang="cs-CZ"/>
          </a:p>
        </p:txBody>
      </p:sp>
      <p:sp>
        <p:nvSpPr>
          <p:cNvPr id="8195" name="Rectangle 2">
            <a:extLst>
              <a:ext uri="{FF2B5EF4-FFF2-40B4-BE49-F238E27FC236}">
                <a16:creationId xmlns:a16="http://schemas.microsoft.com/office/drawing/2014/main" id="{66F9CFA1-992D-74C6-120C-0E2187D350A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DC4AECA-01FB-7536-F124-AAC4578D1C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7C11340-E4CE-581C-95FB-9AE4F5A922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804156-54F2-4EA6-B0BC-031898F807B6}" type="slidenum">
              <a:rPr lang="cs-CZ" altLang="cs-CZ"/>
              <a:pPr>
                <a:spcBef>
                  <a:spcPct val="0"/>
                </a:spcBef>
              </a:pPr>
              <a:t>88</a:t>
            </a:fld>
            <a:endParaRPr lang="cs-CZ" altLang="cs-CZ"/>
          </a:p>
        </p:txBody>
      </p:sp>
      <p:sp>
        <p:nvSpPr>
          <p:cNvPr id="10243" name="Rectangle 2">
            <a:extLst>
              <a:ext uri="{FF2B5EF4-FFF2-40B4-BE49-F238E27FC236}">
                <a16:creationId xmlns:a16="http://schemas.microsoft.com/office/drawing/2014/main" id="{B4E3A8B8-C95F-FE40-6DF6-35794E9CD24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5D94D08C-AA4A-F006-BA39-5EC510E701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3305697-CD74-A58B-E454-F7A641D86F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E075CF-030E-408E-8FC7-B4B836AAE769}" type="slidenum">
              <a:rPr lang="cs-CZ" altLang="cs-CZ"/>
              <a:pPr>
                <a:spcBef>
                  <a:spcPct val="0"/>
                </a:spcBef>
              </a:pPr>
              <a:t>89</a:t>
            </a:fld>
            <a:endParaRPr lang="cs-CZ" altLang="cs-CZ"/>
          </a:p>
        </p:txBody>
      </p:sp>
      <p:sp>
        <p:nvSpPr>
          <p:cNvPr id="12291" name="Rectangle 2">
            <a:extLst>
              <a:ext uri="{FF2B5EF4-FFF2-40B4-BE49-F238E27FC236}">
                <a16:creationId xmlns:a16="http://schemas.microsoft.com/office/drawing/2014/main" id="{4F52C5CC-065A-9F7F-7C28-DF236EC11EA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A3930C6-5D04-EA82-7543-B3AD899164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DC5BA39-C49D-93C3-B34F-BDBC1A100B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1E30D-7A92-48E0-AE8D-8E82D1265F16}" type="slidenum">
              <a:rPr lang="cs-CZ" altLang="cs-CZ"/>
              <a:pPr>
                <a:spcBef>
                  <a:spcPct val="0"/>
                </a:spcBef>
              </a:pPr>
              <a:t>90</a:t>
            </a:fld>
            <a:endParaRPr lang="cs-CZ" altLang="cs-CZ"/>
          </a:p>
        </p:txBody>
      </p:sp>
      <p:sp>
        <p:nvSpPr>
          <p:cNvPr id="16387" name="Rectangle 2">
            <a:extLst>
              <a:ext uri="{FF2B5EF4-FFF2-40B4-BE49-F238E27FC236}">
                <a16:creationId xmlns:a16="http://schemas.microsoft.com/office/drawing/2014/main" id="{C7001751-05F5-F988-7988-AF9E0C90AD7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93C1EBD-DD45-7693-DA01-99EC053EE3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4C95272-E83A-3FFA-8A47-6A11BCE701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F87225-B528-41A5-8287-18AFB911FC95}" type="slidenum">
              <a:rPr lang="cs-CZ" altLang="cs-CZ"/>
              <a:pPr>
                <a:spcBef>
                  <a:spcPct val="0"/>
                </a:spcBef>
              </a:pPr>
              <a:t>91</a:t>
            </a:fld>
            <a:endParaRPr lang="cs-CZ" altLang="cs-CZ"/>
          </a:p>
        </p:txBody>
      </p:sp>
      <p:sp>
        <p:nvSpPr>
          <p:cNvPr id="18435" name="Rectangle 2">
            <a:extLst>
              <a:ext uri="{FF2B5EF4-FFF2-40B4-BE49-F238E27FC236}">
                <a16:creationId xmlns:a16="http://schemas.microsoft.com/office/drawing/2014/main" id="{0BC355DD-66EF-20B0-D6A8-72A1B1CC8D4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BE37761-58D7-31CC-7013-77339662DA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53D8E23-8257-1040-9C07-B3E4BE95F3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48A624C6-0787-BB39-031A-53E34DDB3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6460415-FF0A-76C3-63C8-3F8CBB4862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9AF3F7-8D20-4177-ABFD-E7CC8500B156}" type="slidenum">
              <a:rPr lang="cs-CZ" altLang="cs-CZ"/>
              <a:pPr>
                <a:spcBef>
                  <a:spcPct val="0"/>
                </a:spcBef>
              </a:pPr>
              <a:t>92</a:t>
            </a:fld>
            <a:endParaRPr lang="cs-CZ" altLang="cs-CZ"/>
          </a:p>
        </p:txBody>
      </p:sp>
      <p:sp>
        <p:nvSpPr>
          <p:cNvPr id="24579" name="Rectangle 2">
            <a:extLst>
              <a:ext uri="{FF2B5EF4-FFF2-40B4-BE49-F238E27FC236}">
                <a16:creationId xmlns:a16="http://schemas.microsoft.com/office/drawing/2014/main" id="{3ED3A199-0345-6751-D4BA-3041EA194DB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84F6F8E-9671-0E0A-2922-8AD744E3DEF7}"/>
              </a:ext>
            </a:extLst>
          </p:cNvPr>
          <p:cNvSpPr>
            <a:spLocks noGrp="1" noChangeArrowheads="1"/>
          </p:cNvSpPr>
          <p:nvPr>
            <p:ph type="body" idx="1"/>
          </p:nvPr>
        </p:nvSpPr>
        <p:spPr>
          <a:xfrm>
            <a:off x="620713" y="43561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91A90BC-882A-45FF-E863-9E97BDEEE0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7C4607-8252-4653-B9D8-321D7FB26733}" type="slidenum">
              <a:rPr lang="cs-CZ" altLang="cs-CZ"/>
              <a:pPr>
                <a:spcBef>
                  <a:spcPct val="0"/>
                </a:spcBef>
              </a:pPr>
              <a:t>93</a:t>
            </a:fld>
            <a:endParaRPr lang="cs-CZ" altLang="cs-CZ"/>
          </a:p>
        </p:txBody>
      </p:sp>
      <p:sp>
        <p:nvSpPr>
          <p:cNvPr id="26627" name="Rectangle 2">
            <a:extLst>
              <a:ext uri="{FF2B5EF4-FFF2-40B4-BE49-F238E27FC236}">
                <a16:creationId xmlns:a16="http://schemas.microsoft.com/office/drawing/2014/main" id="{3E672307-992F-A807-3F0D-F2308BE4303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E2BC664-DE2F-4AC6-3659-F4D0745D35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530420D-196C-2BC9-138E-BE35CCA2EF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CA3AA-C9A1-4ED5-97CC-EFA260A8E6A9}" type="slidenum">
              <a:rPr lang="cs-CZ" altLang="cs-CZ"/>
              <a:pPr>
                <a:spcBef>
                  <a:spcPct val="0"/>
                </a:spcBef>
              </a:pPr>
              <a:t>94</a:t>
            </a:fld>
            <a:endParaRPr lang="cs-CZ" altLang="cs-CZ"/>
          </a:p>
        </p:txBody>
      </p:sp>
      <p:sp>
        <p:nvSpPr>
          <p:cNvPr id="28675" name="Rectangle 2">
            <a:extLst>
              <a:ext uri="{FF2B5EF4-FFF2-40B4-BE49-F238E27FC236}">
                <a16:creationId xmlns:a16="http://schemas.microsoft.com/office/drawing/2014/main" id="{F0E41B2C-413D-5333-2762-519AC291644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D3142C7-A639-7CE0-1BBD-9EA9F76CE1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CB5A1A5-70E1-2FC8-6B2D-DB86B4728AAA}"/>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0C70FE8E-DEBC-96C0-46E2-ED24EE0469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EFEC518-2B0F-EB47-2B23-5D7AC1B9E00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90E96A64-5549-D982-9B9D-BAAF7BD28F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EF3B72A-E1EB-F100-AA8D-BE3C4CDC0C4E}"/>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3CDAB6B-628B-37B5-3FCB-F698F8C3B9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8E687E5-E8FC-658C-EA18-D7DD7E14397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ACC63AC-5DDD-D867-133E-5B85CA400C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9392817-9E70-04C2-F426-A26BF0E66E7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6A31494-6603-CB7E-52B7-C4B91EE71D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4A5622F-7BA5-E1A8-B73B-A029C0961A87}"/>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CE6CB53-44D3-E55D-0C1A-5DFF975E04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0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2B316F-0BC5-6E4F-E90C-0037079A29C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7500AB7D-E31A-BB55-2ACF-706868DB88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cs-CZ" altLang="cs-CZ" sz="100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7B96D06-C520-2A0F-3CB4-28CF88336E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5ACB2C1C-A4E0-8094-221A-5C2CCE2B38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88C115-B871-AE11-10EA-6939194FDBFF}"/>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3B2D6E2-5797-40AB-31CC-89C5D33D6B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endParaRPr lang="cs-CZ" altLang="cs-CZ" sz="11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27AD71D-903C-D68F-A3FA-3E1E9BBF76E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611CD053-C2AD-7B24-2559-9AC25DEC74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4C38C95-967E-932B-95AA-92F2D46E78F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46FA1F8-B7FD-BF2F-1742-C5069319F6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90B93BE-566D-8DC1-39FB-1639FC65ED76}"/>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5584CA86-902C-C345-9A0E-9882EAB835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AA18CDC1-7F2F-65FA-A000-4BF6E2FE5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a:extLst>
              <a:ext uri="{FF2B5EF4-FFF2-40B4-BE49-F238E27FC236}">
                <a16:creationId xmlns:a16="http://schemas.microsoft.com/office/drawing/2014/main" id="{A86AB76C-D09D-079D-0C37-1E9AF66F7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3556" name="Zástupný symbol pro číslo snímku 3">
            <a:extLst>
              <a:ext uri="{FF2B5EF4-FFF2-40B4-BE49-F238E27FC236}">
                <a16:creationId xmlns:a16="http://schemas.microsoft.com/office/drawing/2014/main" id="{8882A34C-C450-39A3-F05F-184A7BF8B8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3708A-99D5-478B-84AA-670E5FC9402D}" type="slidenum">
              <a:rPr lang="cs-CZ" altLang="cs-CZ">
                <a:latin typeface="Verdana" panose="020B0604030504040204" pitchFamily="34" charset="0"/>
              </a:rPr>
              <a:pPr>
                <a:spcBef>
                  <a:spcPct val="0"/>
                </a:spcBef>
              </a:pPr>
              <a:t>20</a:t>
            </a:fld>
            <a:endParaRPr lang="cs-CZ" altLang="cs-CZ">
              <a:latin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1BC34302-E07F-FC5C-3B20-FE258EF9E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a:extLst>
              <a:ext uri="{FF2B5EF4-FFF2-40B4-BE49-F238E27FC236}">
                <a16:creationId xmlns:a16="http://schemas.microsoft.com/office/drawing/2014/main" id="{BCE6FFEF-977B-AA23-B4BD-9A9E965374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8676" name="Zástupný symbol pro číslo snímku 3">
            <a:extLst>
              <a:ext uri="{FF2B5EF4-FFF2-40B4-BE49-F238E27FC236}">
                <a16:creationId xmlns:a16="http://schemas.microsoft.com/office/drawing/2014/main" id="{6A4372F0-B796-4D70-7863-9C9F48A88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33C745-A244-4721-9614-9AF07D8BFCE0}" type="slidenum">
              <a:rPr lang="cs-CZ" altLang="cs-CZ">
                <a:latin typeface="Verdana" panose="020B0604030504040204" pitchFamily="34" charset="0"/>
              </a:rPr>
              <a:pPr>
                <a:spcBef>
                  <a:spcPct val="0"/>
                </a:spcBef>
              </a:pPr>
              <a:t>22</a:t>
            </a:fld>
            <a:endParaRPr lang="cs-CZ" altLang="cs-CZ">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EFE2ACB4-2364-4058-9B68-4307782714C1}" type="datetime1">
              <a:rPr lang="cs-CZ" smtClean="0"/>
              <a:t>01.12.2023</a:t>
            </a:fld>
            <a:endParaRPr lang="cs-CZ"/>
          </a:p>
        </p:txBody>
      </p:sp>
      <p:sp>
        <p:nvSpPr>
          <p:cNvPr id="5" name="Zástupný symbol pro zápatí 4"/>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22295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F825A3-9949-4494-953D-221D26C70682}" type="datetime1">
              <a:rPr lang="cs-CZ" smtClean="0"/>
              <a:t>01.12.2023</a:t>
            </a:fld>
            <a:endParaRPr lang="cs-CZ"/>
          </a:p>
        </p:txBody>
      </p:sp>
      <p:sp>
        <p:nvSpPr>
          <p:cNvPr id="5" name="Zástupný symbol pro zápatí 4"/>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258895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46B07A5-2B96-4417-B5C0-5D7E64CA3767}" type="datetime1">
              <a:rPr lang="cs-CZ" smtClean="0"/>
              <a:t>01.12.2023</a:t>
            </a:fld>
            <a:endParaRPr lang="cs-CZ"/>
          </a:p>
        </p:txBody>
      </p:sp>
      <p:sp>
        <p:nvSpPr>
          <p:cNvPr id="5" name="Zástupný symbol pro zápatí 4"/>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283096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89A692C-F48D-4DAE-BF44-F4CB08E359C3}" type="datetime1">
              <a:rPr lang="cs-CZ" smtClean="0"/>
              <a:t>01.12.2023</a:t>
            </a:fld>
            <a:endParaRPr lang="cs-CZ"/>
          </a:p>
        </p:txBody>
      </p:sp>
      <p:sp>
        <p:nvSpPr>
          <p:cNvPr id="5" name="Zástupný symbol pro zápatí 4"/>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371721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BECC5CC-825C-4578-B938-D4B331BA446E}" type="datetime1">
              <a:rPr lang="cs-CZ" smtClean="0"/>
              <a:t>01.12.2023</a:t>
            </a:fld>
            <a:endParaRPr lang="cs-CZ"/>
          </a:p>
        </p:txBody>
      </p:sp>
      <p:sp>
        <p:nvSpPr>
          <p:cNvPr id="5" name="Zástupný symbol pro zápatí 4"/>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300840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3C83971-ED7B-4D83-8BBC-96C8532E8D3E}" type="datetime1">
              <a:rPr lang="cs-CZ" smtClean="0"/>
              <a:t>01.12.2023</a:t>
            </a:fld>
            <a:endParaRPr lang="cs-CZ"/>
          </a:p>
        </p:txBody>
      </p:sp>
      <p:sp>
        <p:nvSpPr>
          <p:cNvPr id="6" name="Zástupný symbol pro zápatí 5"/>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7" name="Zástupný symbol pro číslo snímku 6"/>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56752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D4DF006-9481-485D-80E2-AA8EF36F00AF}" type="datetime1">
              <a:rPr lang="cs-CZ" smtClean="0"/>
              <a:t>01.12.2023</a:t>
            </a:fld>
            <a:endParaRPr lang="cs-CZ"/>
          </a:p>
        </p:txBody>
      </p:sp>
      <p:sp>
        <p:nvSpPr>
          <p:cNvPr id="8" name="Zástupný symbol pro zápatí 7"/>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9" name="Zástupný symbol pro číslo snímku 8"/>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263621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4E6392B-AF0B-43C7-8F29-29D26B6D04B5}" type="datetime1">
              <a:rPr lang="cs-CZ" smtClean="0"/>
              <a:t>01.12.2023</a:t>
            </a:fld>
            <a:endParaRPr lang="cs-CZ"/>
          </a:p>
        </p:txBody>
      </p:sp>
      <p:sp>
        <p:nvSpPr>
          <p:cNvPr id="4" name="Zástupný symbol pro zápatí 3"/>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5" name="Zástupný symbol pro číslo snímku 4"/>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90227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C74DE49-D44B-498A-A1F1-F1CB4D1DF53C}" type="datetime1">
              <a:rPr lang="cs-CZ" smtClean="0"/>
              <a:t>01.12.2023</a:t>
            </a:fld>
            <a:endParaRPr lang="cs-CZ"/>
          </a:p>
        </p:txBody>
      </p:sp>
      <p:sp>
        <p:nvSpPr>
          <p:cNvPr id="3" name="Zástupný symbol pro zápatí 2"/>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4" name="Zástupný symbol pro číslo snímku 3"/>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256334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F25A0024-BA08-4B9F-8644-19FF57A98478}" type="datetime1">
              <a:rPr lang="cs-CZ" smtClean="0"/>
              <a:t>01.12.2023</a:t>
            </a:fld>
            <a:endParaRPr lang="cs-CZ"/>
          </a:p>
        </p:txBody>
      </p:sp>
      <p:sp>
        <p:nvSpPr>
          <p:cNvPr id="6" name="Zástupný symbol pro zápatí 5"/>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7" name="Zástupný symbol pro číslo snímku 6"/>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67729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7BC94650-2F2B-49B8-9328-0363F986F989}" type="datetime1">
              <a:rPr lang="cs-CZ" smtClean="0"/>
              <a:t>01.12.2023</a:t>
            </a:fld>
            <a:endParaRPr lang="cs-CZ"/>
          </a:p>
        </p:txBody>
      </p:sp>
      <p:sp>
        <p:nvSpPr>
          <p:cNvPr id="6" name="Zástupný symbol pro zápatí 5"/>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7" name="Zástupný symbol pro číslo snímku 6"/>
          <p:cNvSpPr>
            <a:spLocks noGrp="1"/>
          </p:cNvSpPr>
          <p:nvPr>
            <p:ph type="sldNum" sz="quarter" idx="12"/>
          </p:nvPr>
        </p:nvSpPr>
        <p:spPr/>
        <p:txBody>
          <a:bodyPr/>
          <a:lstStyle/>
          <a:p>
            <a:fld id="{D1E63557-A0C1-444E-B601-0F29B4E6930C}" type="slidenum">
              <a:rPr lang="cs-CZ" smtClean="0"/>
              <a:t>‹#›</a:t>
            </a:fld>
            <a:endParaRPr lang="cs-CZ"/>
          </a:p>
        </p:txBody>
      </p:sp>
    </p:spTree>
    <p:extLst>
      <p:ext uri="{BB962C8B-B14F-4D97-AF65-F5344CB8AC3E}">
        <p14:creationId xmlns:p14="http://schemas.microsoft.com/office/powerpoint/2010/main" val="399163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rgbClr val="FFFF00"/>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926A76-7B25-45DC-9982-9D35E06D0DC8}" type="datetime1">
              <a:rPr lang="cs-CZ" smtClean="0"/>
              <a:t>01.12.2023</a:t>
            </a:fld>
            <a:endParaRPr lang="cs-CZ"/>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cs-CZ"/>
              <a:t>tato prezentace je určena pro výuku KOS/OS,OSS, OSK....určeno pro potřeby studentů předmětu, neoprávněné šíření a distribuce je nezákonná</a:t>
            </a:r>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E63557-A0C1-444E-B601-0F29B4E6930C}" type="slidenum">
              <a:rPr lang="cs-CZ" smtClean="0"/>
              <a:t>‹#›</a:t>
            </a:fld>
            <a:endParaRPr lang="cs-CZ"/>
          </a:p>
        </p:txBody>
      </p:sp>
    </p:spTree>
    <p:extLst>
      <p:ext uri="{BB962C8B-B14F-4D97-AF65-F5344CB8AC3E}">
        <p14:creationId xmlns:p14="http://schemas.microsoft.com/office/powerpoint/2010/main" val="12390793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zakonyprolidi.cz/cs/2011-55" TargetMode="External"/><Relationship Id="rId2" Type="http://schemas.openxmlformats.org/officeDocument/2006/relationships/hyperlink" Target="https://www.mzcr.cz/wp-content/uploads/wepub/9584/21397/Koncepce_osetrovatelstvi_vestnik_6_2021.pdf" TargetMode="External"/><Relationship Id="rId1" Type="http://schemas.openxmlformats.org/officeDocument/2006/relationships/slideLayout" Target="../slideLayouts/slideLayout7.xml"/><Relationship Id="rId4" Type="http://schemas.openxmlformats.org/officeDocument/2006/relationships/hyperlink" Target="https://www.zakonyprolidi.cz/cs/2004-9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file:///D:\Temp\safrankz\ASPI'&amp;link='96\2004%20Sb.%2523'&amp;ucin-k-dni='30.12.999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zakonyprolidi.cz/cs/2011-55#f4177099" TargetMode="External"/><Relationship Id="rId2" Type="http://schemas.openxmlformats.org/officeDocument/2006/relationships/hyperlink" Target="https://www.zakonyprolidi.cz/cs/2011-55#f4177098" TargetMode="External"/><Relationship Id="rId1" Type="http://schemas.openxmlformats.org/officeDocument/2006/relationships/slideLayout" Target="../slideLayouts/slideLayout2.xml"/><Relationship Id="rId6" Type="http://schemas.openxmlformats.org/officeDocument/2006/relationships/hyperlink" Target="https://www.zakonyprolidi.cz/cs/2011-55#f4177100" TargetMode="External"/><Relationship Id="rId5" Type="http://schemas.openxmlformats.org/officeDocument/2006/relationships/hyperlink" Target="https://www.zakonyprolidi.cz/cs/2011-55#f5737211" TargetMode="External"/><Relationship Id="rId4" Type="http://schemas.openxmlformats.org/officeDocument/2006/relationships/hyperlink" Target="https://www.zakonyprolidi.cz/cs/2011-55#f5737209"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www.zakonyprolidi.cz/cs/2011-55#f5737210"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zakonyprolidi.cz/cs/2011-55#f6157114" TargetMode="External"/><Relationship Id="rId2" Type="http://schemas.openxmlformats.org/officeDocument/2006/relationships/hyperlink" Target="https://www.zakonyprolidi.cz/cs/2011-55#f4177102"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zakonyprolidi.cz/cs/2011-55#f4177104"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Ošetřovatelství</a:t>
            </a:r>
            <a:br>
              <a:rPr lang="cs-CZ" b="1" dirty="0"/>
            </a:br>
            <a:endParaRPr lang="cs-CZ" b="1" dirty="0"/>
          </a:p>
        </p:txBody>
      </p:sp>
      <p:sp>
        <p:nvSpPr>
          <p:cNvPr id="3" name="Podnadpis 2"/>
          <p:cNvSpPr>
            <a:spLocks noGrp="1"/>
          </p:cNvSpPr>
          <p:nvPr>
            <p:ph type="subTitle" idx="1"/>
          </p:nvPr>
        </p:nvSpPr>
        <p:spPr/>
        <p:txBody>
          <a:bodyPr/>
          <a:lstStyle/>
          <a:p>
            <a:r>
              <a:rPr lang="cs-CZ" dirty="0"/>
              <a:t>Jitka Krocová</a:t>
            </a:r>
          </a:p>
        </p:txBody>
      </p:sp>
    </p:spTree>
    <p:extLst>
      <p:ext uri="{BB962C8B-B14F-4D97-AF65-F5344CB8AC3E}">
        <p14:creationId xmlns:p14="http://schemas.microsoft.com/office/powerpoint/2010/main" val="240544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9B885275-E0EF-1561-384C-18D4B561CED7}"/>
              </a:ext>
            </a:extLst>
          </p:cNvPr>
          <p:cNvSpPr>
            <a:spLocks noGrp="1"/>
          </p:cNvSpPr>
          <p:nvPr>
            <p:ph type="ctrTitle"/>
          </p:nvPr>
        </p:nvSpPr>
        <p:spPr/>
        <p:txBody>
          <a:bodyPr anchor="ctr">
            <a:normAutofit/>
          </a:bodyPr>
          <a:lstStyle/>
          <a:p>
            <a:pPr eaLnBrk="1" hangingPunct="1"/>
            <a:r>
              <a:rPr lang="cs-CZ" altLang="cs-CZ" sz="4400" b="1" dirty="0"/>
              <a:t>Historie ošetřovatelství</a:t>
            </a:r>
          </a:p>
        </p:txBody>
      </p:sp>
      <p:sp>
        <p:nvSpPr>
          <p:cNvPr id="3075" name="Podnadpis 1">
            <a:extLst>
              <a:ext uri="{FF2B5EF4-FFF2-40B4-BE49-F238E27FC236}">
                <a16:creationId xmlns:a16="http://schemas.microsoft.com/office/drawing/2014/main" id="{DAF78303-D24F-2046-452D-2F8DE9210AAF}"/>
              </a:ext>
            </a:extLst>
          </p:cNvPr>
          <p:cNvSpPr>
            <a:spLocks noGrp="1" noChangeArrowheads="1"/>
          </p:cNvSpPr>
          <p:nvPr>
            <p:ph type="subTitle" idx="1"/>
          </p:nvPr>
        </p:nvSpPr>
        <p:spPr/>
        <p:txBody>
          <a:bodyPr/>
          <a:lstStyle/>
          <a:p>
            <a:pPr eaLnBrk="1" hangingPunct="1"/>
            <a:r>
              <a:rPr lang="cs-CZ" altLang="cs-CZ" dirty="0"/>
              <a:t>Jitka Krocová</a:t>
            </a:r>
          </a:p>
          <a:p>
            <a:pPr eaLnBrk="1" hangingPunct="1"/>
            <a:endParaRPr lang="cs-CZ" altLang="cs-CZ"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B8D6007B-06DA-3800-2C66-079CCE9999C2}"/>
              </a:ext>
            </a:extLst>
          </p:cNvPr>
          <p:cNvSpPr>
            <a:spLocks noGrp="1"/>
          </p:cNvSpPr>
          <p:nvPr>
            <p:ph type="title"/>
          </p:nvPr>
        </p:nvSpPr>
        <p:spPr/>
        <p:txBody>
          <a:bodyPr>
            <a:normAutofit/>
          </a:bodyPr>
          <a:lstStyle/>
          <a:p>
            <a:pPr eaLnBrk="1" hangingPunct="1"/>
            <a:r>
              <a:rPr lang="cs-CZ" altLang="cs-CZ" sz="3600" dirty="0"/>
              <a:t>Role </a:t>
            </a:r>
            <a:r>
              <a:rPr lang="cs-CZ" altLang="cs-CZ" sz="3600" dirty="0" err="1"/>
              <a:t>nelékaře</a:t>
            </a:r>
            <a:endParaRPr lang="cs-CZ" altLang="cs-CZ" sz="3600" dirty="0"/>
          </a:p>
        </p:txBody>
      </p:sp>
      <p:sp>
        <p:nvSpPr>
          <p:cNvPr id="7171" name="Zástupný symbol pro obsah 2">
            <a:extLst>
              <a:ext uri="{FF2B5EF4-FFF2-40B4-BE49-F238E27FC236}">
                <a16:creationId xmlns:a16="http://schemas.microsoft.com/office/drawing/2014/main" id="{24B06FD7-0D4A-5F26-FC31-B54D8C2F34BE}"/>
              </a:ext>
            </a:extLst>
          </p:cNvPr>
          <p:cNvSpPr>
            <a:spLocks noGrp="1"/>
          </p:cNvSpPr>
          <p:nvPr>
            <p:ph idx="1"/>
          </p:nvPr>
        </p:nvSpPr>
        <p:spPr>
          <a:xfrm>
            <a:off x="628650" y="1825625"/>
            <a:ext cx="8263830" cy="4351338"/>
          </a:xfrm>
        </p:spPr>
        <p:txBody>
          <a:bodyPr/>
          <a:lstStyle/>
          <a:p>
            <a:pPr eaLnBrk="1" hangingPunct="1"/>
            <a:r>
              <a:rPr lang="cs-CZ" altLang="cs-CZ" sz="2800" dirty="0"/>
              <a:t>Očekávané, vyžadované chování společně s postavením člověka ve společnosti.</a:t>
            </a:r>
          </a:p>
          <a:p>
            <a:pPr lvl="1" eaLnBrk="1" hangingPunct="1"/>
            <a:r>
              <a:rPr lang="cs-CZ" altLang="cs-CZ" sz="2800" dirty="0"/>
              <a:t>NLZP ↔ lékař</a:t>
            </a:r>
          </a:p>
          <a:p>
            <a:pPr lvl="1" eaLnBrk="1" hangingPunct="1"/>
            <a:r>
              <a:rPr lang="cs-CZ" altLang="cs-CZ" sz="2800" dirty="0"/>
              <a:t>NLZP ↔ pacient/</a:t>
            </a:r>
            <a:r>
              <a:rPr lang="cs-CZ" altLang="cs-CZ" sz="2800" dirty="0" err="1"/>
              <a:t>ka</a:t>
            </a:r>
            <a:endParaRPr lang="cs-CZ" altLang="cs-CZ" sz="2800" dirty="0"/>
          </a:p>
          <a:p>
            <a:pPr lvl="1" eaLnBrk="1" hangingPunct="1"/>
            <a:r>
              <a:rPr lang="cs-CZ" altLang="cs-CZ" sz="2800" dirty="0"/>
              <a:t>NLZP ↔ NLZP</a:t>
            </a:r>
          </a:p>
          <a:p>
            <a:pPr eaLnBrk="1" hangingPunct="1">
              <a:buFont typeface="Wingdings" panose="05000000000000000000" pitchFamily="2" charset="2"/>
              <a:buNone/>
            </a:pPr>
            <a:endParaRPr lang="cs-CZ" alt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31E69310-6329-BAB4-9F07-9594D5070E35}"/>
              </a:ext>
            </a:extLst>
          </p:cNvPr>
          <p:cNvSpPr>
            <a:spLocks noGrp="1"/>
          </p:cNvSpPr>
          <p:nvPr>
            <p:ph type="title"/>
          </p:nvPr>
        </p:nvSpPr>
        <p:spPr/>
        <p:txBody>
          <a:bodyPr>
            <a:normAutofit/>
          </a:bodyPr>
          <a:lstStyle/>
          <a:p>
            <a:pPr eaLnBrk="1" hangingPunct="1"/>
            <a:r>
              <a:rPr lang="cs-CZ" altLang="cs-CZ" sz="3600" dirty="0"/>
              <a:t>Role sestry</a:t>
            </a:r>
          </a:p>
        </p:txBody>
      </p:sp>
      <p:sp>
        <p:nvSpPr>
          <p:cNvPr id="9219" name="Zástupný symbol pro obsah 2">
            <a:extLst>
              <a:ext uri="{FF2B5EF4-FFF2-40B4-BE49-F238E27FC236}">
                <a16:creationId xmlns:a16="http://schemas.microsoft.com/office/drawing/2014/main" id="{FDC0C623-C90A-A564-0531-E105D9FB4D9E}"/>
              </a:ext>
            </a:extLst>
          </p:cNvPr>
          <p:cNvSpPr>
            <a:spLocks noGrp="1"/>
          </p:cNvSpPr>
          <p:nvPr>
            <p:ph idx="1"/>
          </p:nvPr>
        </p:nvSpPr>
        <p:spPr/>
        <p:txBody>
          <a:bodyPr/>
          <a:lstStyle/>
          <a:p>
            <a:pPr eaLnBrk="1" hangingPunct="1"/>
            <a:r>
              <a:rPr lang="cs-CZ" altLang="cs-CZ" sz="2800"/>
              <a:t>Povolání NLZP prodělalo velké změny – dříve pomocnice lékaře, bez možností rozhodování.</a:t>
            </a:r>
          </a:p>
          <a:p>
            <a:pPr eaLnBrk="1" hangingPunct="1"/>
            <a:r>
              <a:rPr lang="cs-CZ" altLang="cs-CZ" sz="2800" b="1"/>
              <a:t>20. století – Hendersonová</a:t>
            </a:r>
            <a:r>
              <a:rPr lang="cs-CZ" altLang="cs-CZ" sz="2800"/>
              <a:t> – role sestry jako pomocnice zdravému nebo nemocnému člověku, v popředí činnosti preventivní péče.</a:t>
            </a:r>
          </a:p>
          <a:p>
            <a:pPr eaLnBrk="1" hangingPunct="1"/>
            <a:r>
              <a:rPr lang="cs-CZ" altLang="cs-CZ" sz="2800" b="1"/>
              <a:t>21. století</a:t>
            </a:r>
            <a:r>
              <a:rPr lang="cs-CZ" altLang="cs-CZ" sz="2800"/>
              <a:t> – výzkum, mezioborová a mezinárodní spolupráce.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6F9A158F-5D3B-88F2-2036-E686CEE0C3F7}"/>
              </a:ext>
            </a:extLst>
          </p:cNvPr>
          <p:cNvSpPr>
            <a:spLocks noGrp="1"/>
          </p:cNvSpPr>
          <p:nvPr>
            <p:ph type="title"/>
          </p:nvPr>
        </p:nvSpPr>
        <p:spPr/>
        <p:txBody>
          <a:bodyPr>
            <a:normAutofit/>
          </a:bodyPr>
          <a:lstStyle/>
          <a:p>
            <a:pPr eaLnBrk="1" hangingPunct="1"/>
            <a:r>
              <a:rPr lang="cs-CZ" altLang="cs-CZ" sz="3600" dirty="0"/>
              <a:t>Role sestry dle WHO</a:t>
            </a:r>
          </a:p>
        </p:txBody>
      </p:sp>
      <p:sp>
        <p:nvSpPr>
          <p:cNvPr id="11267" name="Zástupný symbol pro obsah 2">
            <a:extLst>
              <a:ext uri="{FF2B5EF4-FFF2-40B4-BE49-F238E27FC236}">
                <a16:creationId xmlns:a16="http://schemas.microsoft.com/office/drawing/2014/main" id="{BBA4362A-1817-4C0A-5B24-9D29949357E8}"/>
              </a:ext>
            </a:extLst>
          </p:cNvPr>
          <p:cNvSpPr>
            <a:spLocks noGrp="1"/>
          </p:cNvSpPr>
          <p:nvPr>
            <p:ph idx="1"/>
          </p:nvPr>
        </p:nvSpPr>
        <p:spPr/>
        <p:txBody>
          <a:bodyPr/>
          <a:lstStyle/>
          <a:p>
            <a:pPr eaLnBrk="1" hangingPunct="1">
              <a:lnSpc>
                <a:spcPct val="110000"/>
              </a:lnSpc>
            </a:pPr>
            <a:r>
              <a:rPr lang="cs-CZ" altLang="cs-CZ" sz="2400"/>
              <a:t>Osoba formálně přijata do </a:t>
            </a:r>
            <a:r>
              <a:rPr lang="cs-CZ" altLang="cs-CZ" sz="2400" b="1"/>
              <a:t>oše vzdělávání</a:t>
            </a:r>
            <a:r>
              <a:rPr lang="cs-CZ" altLang="cs-CZ" sz="2400"/>
              <a:t>, úspěšně dokončila studia, získala kvalifikaci, RN.</a:t>
            </a:r>
          </a:p>
          <a:p>
            <a:pPr eaLnBrk="1" hangingPunct="1">
              <a:lnSpc>
                <a:spcPct val="110000"/>
              </a:lnSpc>
            </a:pPr>
            <a:r>
              <a:rPr lang="cs-CZ" altLang="cs-CZ" sz="2400"/>
              <a:t>Pomoc pacientům, rodinám, komunitám k udržení zdravého potenciálu, potřeba </a:t>
            </a:r>
            <a:r>
              <a:rPr lang="cs-CZ" altLang="cs-CZ" sz="2400" b="1"/>
              <a:t>kompetencí k podpoře zdraví</a:t>
            </a:r>
            <a:r>
              <a:rPr lang="cs-CZ" altLang="cs-CZ" sz="2400"/>
              <a:t>.</a:t>
            </a:r>
          </a:p>
          <a:p>
            <a:pPr eaLnBrk="1" hangingPunct="1">
              <a:lnSpc>
                <a:spcPct val="110000"/>
              </a:lnSpc>
            </a:pPr>
            <a:r>
              <a:rPr lang="cs-CZ" altLang="cs-CZ" sz="2400"/>
              <a:t>Aktivní zapojení jedinců, rodin, komunit do všech forem zdravotní péče s podporováním sebedůvěry k samotnému rozhodování o svém životním stylu.</a:t>
            </a:r>
            <a:r>
              <a:rPr lang="cs-CZ" altLang="cs-CZ" sz="2700"/>
              <a:t> </a:t>
            </a:r>
          </a:p>
          <a:p>
            <a:pPr eaLnBrk="1" hangingPunct="1">
              <a:lnSpc>
                <a:spcPct val="110000"/>
              </a:lnSpc>
            </a:pPr>
            <a:r>
              <a:rPr lang="cs-CZ" altLang="cs-CZ" sz="2700"/>
              <a:t>….dále kompetence…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AC5BB40C-FB8F-4309-92CE-2FA52135C68D}"/>
              </a:ext>
            </a:extLst>
          </p:cNvPr>
          <p:cNvSpPr>
            <a:spLocks noGrp="1"/>
          </p:cNvSpPr>
          <p:nvPr>
            <p:ph type="title"/>
          </p:nvPr>
        </p:nvSpPr>
        <p:spPr/>
        <p:txBody>
          <a:bodyPr>
            <a:normAutofit/>
          </a:bodyPr>
          <a:lstStyle/>
          <a:p>
            <a:pPr eaLnBrk="1" hangingPunct="1"/>
            <a:r>
              <a:rPr lang="cs-CZ" altLang="cs-CZ" sz="3600" dirty="0"/>
              <a:t>Rolové znaky</a:t>
            </a:r>
          </a:p>
        </p:txBody>
      </p:sp>
      <p:sp>
        <p:nvSpPr>
          <p:cNvPr id="3" name="Zástupný symbol pro obsah 2">
            <a:extLst>
              <a:ext uri="{FF2B5EF4-FFF2-40B4-BE49-F238E27FC236}">
                <a16:creationId xmlns:a16="http://schemas.microsoft.com/office/drawing/2014/main" id="{8C2E6097-9AC5-79A0-61C6-3DD7C2FDE598}"/>
              </a:ext>
            </a:extLst>
          </p:cNvPr>
          <p:cNvSpPr>
            <a:spLocks noGrp="1"/>
          </p:cNvSpPr>
          <p:nvPr>
            <p:ph idx="1"/>
          </p:nvPr>
        </p:nvSpPr>
        <p:spPr/>
        <p:txBody>
          <a:bodyPr/>
          <a:lstStyle/>
          <a:p>
            <a:pPr eaLnBrk="1" hangingPunct="1">
              <a:defRPr/>
            </a:pPr>
            <a:r>
              <a:rPr lang="cs-CZ" sz="2800" dirty="0"/>
              <a:t>Funkční specifita – formální a faktická kompetence pro výkon povolání. Kompetence vymezena horizontálně (např. typ oddělení), vertikálně (funkční postavení).</a:t>
            </a:r>
          </a:p>
          <a:p>
            <a:pPr eaLnBrk="1" hangingPunct="1">
              <a:defRPr/>
            </a:pPr>
            <a:r>
              <a:rPr lang="cs-CZ" sz="2800" dirty="0" err="1"/>
              <a:t>Sociocentrismus</a:t>
            </a:r>
            <a:r>
              <a:rPr lang="cs-CZ" sz="2800" dirty="0"/>
              <a:t> (kolektivní orientace) – NLZP pro poskytování péče vychází z potřeb P/K ne ze svých</a:t>
            </a:r>
          </a:p>
          <a:p>
            <a:pPr eaLnBrk="1" hangingPunct="1">
              <a:defRPr/>
            </a:pPr>
            <a:r>
              <a:rPr lang="cs-CZ" sz="2800" dirty="0"/>
              <a:t>Universalismus – péče o P/K (i vztah ke kolegům) bez ohledu na osobní </a:t>
            </a:r>
            <a:r>
              <a:rPr lang="cs-CZ" sz="2800" dirty="0" err="1"/>
              <a:t>postoj..odosobnění</a:t>
            </a:r>
            <a:r>
              <a:rPr lang="cs-CZ" sz="2800" dirty="0"/>
              <a:t> ….</a:t>
            </a:r>
          </a:p>
          <a:p>
            <a:pPr eaLnBrk="1" hangingPunct="1">
              <a:defRPr/>
            </a:pPr>
            <a:r>
              <a:rPr lang="cs-CZ" sz="2800" dirty="0"/>
              <a:t>Emocionální neutralita – emocionalita podřízená rozumové kontrole…nepropadat panice, zmatku…</a:t>
            </a:r>
          </a:p>
          <a:p>
            <a:pPr marL="0" indent="0" eaLnBrk="1" hangingPunct="1">
              <a:buFont typeface="Arial" panose="020B0604020202020204" pitchFamily="34" charset="0"/>
              <a:buNone/>
              <a:defRPr/>
            </a:pPr>
            <a:endParaRPr lang="cs-CZ" dirty="0"/>
          </a:p>
          <a:p>
            <a:pPr eaLnBrk="1" hangingPunct="1">
              <a:defRPr/>
            </a:pP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5E4B672-CB35-BB07-6F30-B5209AEA485E}"/>
              </a:ext>
            </a:extLst>
          </p:cNvPr>
          <p:cNvSpPr>
            <a:spLocks noGrp="1"/>
          </p:cNvSpPr>
          <p:nvPr>
            <p:ph type="title"/>
          </p:nvPr>
        </p:nvSpPr>
        <p:spPr/>
        <p:txBody>
          <a:bodyPr>
            <a:normAutofit/>
          </a:bodyPr>
          <a:lstStyle/>
          <a:p>
            <a:pPr eaLnBrk="1" hangingPunct="1"/>
            <a:r>
              <a:rPr lang="cs-CZ" altLang="cs-CZ" sz="3600" dirty="0"/>
              <a:t>Systém společenských rolí všeobecné sestry v oblastech…</a:t>
            </a:r>
          </a:p>
        </p:txBody>
      </p:sp>
      <p:sp>
        <p:nvSpPr>
          <p:cNvPr id="14339" name="Zástupný symbol pro obsah 2">
            <a:extLst>
              <a:ext uri="{FF2B5EF4-FFF2-40B4-BE49-F238E27FC236}">
                <a16:creationId xmlns:a16="http://schemas.microsoft.com/office/drawing/2014/main" id="{5AB62C18-28EE-E50A-8528-8CB9CABA0BC9}"/>
              </a:ext>
            </a:extLst>
          </p:cNvPr>
          <p:cNvSpPr>
            <a:spLocks noGrp="1"/>
          </p:cNvSpPr>
          <p:nvPr>
            <p:ph idx="1"/>
          </p:nvPr>
        </p:nvSpPr>
        <p:spPr/>
        <p:txBody>
          <a:bodyPr/>
          <a:lstStyle/>
          <a:p>
            <a:pPr eaLnBrk="1" hangingPunct="1"/>
            <a:r>
              <a:rPr lang="cs-CZ" altLang="cs-CZ" sz="2400" dirty="0"/>
              <a:t>Ošetřovatelsko-pečovatelských</a:t>
            </a:r>
          </a:p>
          <a:p>
            <a:pPr eaLnBrk="1" hangingPunct="1"/>
            <a:r>
              <a:rPr lang="cs-CZ" altLang="cs-CZ" sz="2400" dirty="0"/>
              <a:t>Expresivních </a:t>
            </a:r>
          </a:p>
          <a:p>
            <a:pPr eaLnBrk="1" hangingPunct="1"/>
            <a:r>
              <a:rPr lang="cs-CZ" altLang="cs-CZ" sz="2400" dirty="0"/>
              <a:t>Výchovných</a:t>
            </a:r>
          </a:p>
          <a:p>
            <a:pPr eaLnBrk="1" hangingPunct="1"/>
            <a:r>
              <a:rPr lang="cs-CZ" altLang="cs-CZ" sz="2400" dirty="0"/>
              <a:t>Instrumentálních</a:t>
            </a:r>
          </a:p>
          <a:p>
            <a:pPr eaLnBrk="1" hangingPunct="1"/>
            <a:r>
              <a:rPr lang="cs-CZ" altLang="cs-CZ" sz="2400" dirty="0"/>
              <a:t>Poradenských</a:t>
            </a:r>
          </a:p>
          <a:p>
            <a:pPr eaLnBrk="1" hangingPunct="1"/>
            <a:r>
              <a:rPr lang="cs-CZ" altLang="cs-CZ" sz="2400" dirty="0"/>
              <a:t>Podpory a výchovy ke zdraví</a:t>
            </a:r>
          </a:p>
          <a:p>
            <a:pPr eaLnBrk="1" hangingPunct="1"/>
            <a:r>
              <a:rPr lang="cs-CZ" altLang="cs-CZ" sz="2400" dirty="0"/>
              <a:t>Organizace a administrativy</a:t>
            </a:r>
          </a:p>
          <a:p>
            <a:pPr eaLnBrk="1" hangingPunct="1"/>
            <a:endParaRPr lang="cs-CZ" alt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ACABDE97-EB58-ED17-AC23-EA6E01DC73A8}"/>
              </a:ext>
            </a:extLst>
          </p:cNvPr>
          <p:cNvSpPr>
            <a:spLocks noGrp="1"/>
          </p:cNvSpPr>
          <p:nvPr>
            <p:ph type="title"/>
          </p:nvPr>
        </p:nvSpPr>
        <p:spPr/>
        <p:txBody>
          <a:bodyPr/>
          <a:lstStyle/>
          <a:p>
            <a:pPr eaLnBrk="1" hangingPunct="1"/>
            <a:r>
              <a:rPr lang="cs-CZ" altLang="cs-CZ" dirty="0"/>
              <a:t>Role všeobecné sestry</a:t>
            </a:r>
            <a:br>
              <a:rPr lang="cs-CZ" altLang="cs-CZ" dirty="0"/>
            </a:br>
            <a:r>
              <a:rPr lang="cs-CZ" altLang="cs-CZ" sz="900" dirty="0"/>
              <a:t>Staňková, 2002</a:t>
            </a:r>
          </a:p>
        </p:txBody>
      </p:sp>
      <p:sp>
        <p:nvSpPr>
          <p:cNvPr id="15363" name="Zástupný symbol pro obsah 2">
            <a:extLst>
              <a:ext uri="{FF2B5EF4-FFF2-40B4-BE49-F238E27FC236}">
                <a16:creationId xmlns:a16="http://schemas.microsoft.com/office/drawing/2014/main" id="{D6EAC913-7E95-7436-B425-0AA1D82218D1}"/>
              </a:ext>
            </a:extLst>
          </p:cNvPr>
          <p:cNvSpPr>
            <a:spLocks noGrp="1"/>
          </p:cNvSpPr>
          <p:nvPr>
            <p:ph idx="1"/>
          </p:nvPr>
        </p:nvSpPr>
        <p:spPr/>
        <p:txBody>
          <a:bodyPr/>
          <a:lstStyle/>
          <a:p>
            <a:pPr eaLnBrk="1" hangingPunct="1">
              <a:lnSpc>
                <a:spcPct val="120000"/>
              </a:lnSpc>
            </a:pPr>
            <a:r>
              <a:rPr lang="cs-CZ" altLang="cs-CZ" sz="3200" b="1" dirty="0"/>
              <a:t>Pečovatelka</a:t>
            </a:r>
            <a:endParaRPr lang="cs-CZ" altLang="cs-CZ" sz="3200" dirty="0"/>
          </a:p>
          <a:p>
            <a:pPr eaLnBrk="1" hangingPunct="1">
              <a:lnSpc>
                <a:spcPct val="120000"/>
              </a:lnSpc>
            </a:pPr>
            <a:r>
              <a:rPr lang="cs-CZ" altLang="cs-CZ" sz="3200" b="1" dirty="0" err="1"/>
              <a:t>Edukátorka</a:t>
            </a:r>
            <a:endParaRPr lang="cs-CZ" altLang="cs-CZ" sz="3200" dirty="0"/>
          </a:p>
          <a:p>
            <a:pPr eaLnBrk="1" hangingPunct="1">
              <a:lnSpc>
                <a:spcPct val="120000"/>
              </a:lnSpc>
            </a:pPr>
            <a:r>
              <a:rPr lang="cs-CZ" altLang="cs-CZ" sz="3200" b="1" dirty="0"/>
              <a:t>Obhájkyně</a:t>
            </a:r>
            <a:endParaRPr lang="cs-CZ" altLang="cs-CZ" sz="3200" dirty="0"/>
          </a:p>
          <a:p>
            <a:pPr eaLnBrk="1" hangingPunct="1">
              <a:lnSpc>
                <a:spcPct val="120000"/>
              </a:lnSpc>
            </a:pPr>
            <a:r>
              <a:rPr lang="cs-CZ" altLang="cs-CZ" sz="3200" b="1" dirty="0"/>
              <a:t>Koordinátorka</a:t>
            </a:r>
            <a:endParaRPr lang="cs-CZ" altLang="cs-CZ" sz="3200" dirty="0"/>
          </a:p>
          <a:p>
            <a:pPr eaLnBrk="1" hangingPunct="1">
              <a:lnSpc>
                <a:spcPct val="120000"/>
              </a:lnSpc>
            </a:pPr>
            <a:r>
              <a:rPr lang="cs-CZ" altLang="cs-CZ" sz="3200" b="1" dirty="0"/>
              <a:t>Asistentka</a:t>
            </a:r>
            <a:r>
              <a:rPr lang="cs-CZ" altLang="cs-CZ" sz="3200" dirty="0"/>
              <a:t> </a:t>
            </a:r>
          </a:p>
          <a:p>
            <a:pPr eaLnBrk="1" hangingPunct="1">
              <a:lnSpc>
                <a:spcPct val="120000"/>
              </a:lnSpc>
            </a:pPr>
            <a:r>
              <a:rPr lang="cs-CZ" altLang="cs-CZ" sz="3200" b="1" dirty="0"/>
              <a:t>Výzkumnice</a:t>
            </a:r>
            <a:endParaRPr lang="cs-CZ" altLang="cs-CZ" sz="3200" dirty="0"/>
          </a:p>
          <a:p>
            <a:pPr eaLnBrk="1" hangingPunct="1">
              <a:lnSpc>
                <a:spcPct val="80000"/>
              </a:lnSpc>
            </a:pPr>
            <a:endParaRPr lang="cs-CZ" altLang="cs-CZ"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E93B32C-1E8F-E91C-A996-6EC48BA4EC45}"/>
              </a:ext>
            </a:extLst>
          </p:cNvPr>
          <p:cNvSpPr txBox="1"/>
          <p:nvPr/>
        </p:nvSpPr>
        <p:spPr>
          <a:xfrm>
            <a:off x="392113" y="1514475"/>
            <a:ext cx="8500367" cy="4524315"/>
          </a:xfrm>
          <a:prstGeom prst="rect">
            <a:avLst/>
          </a:prstGeom>
          <a:noFill/>
        </p:spPr>
        <p:txBody>
          <a:bodyPr wrap="square">
            <a:spAutoFit/>
          </a:bodyPr>
          <a:lstStyle/>
          <a:p>
            <a:pPr eaLnBrk="1" hangingPunct="1">
              <a:buFont typeface="Arial" panose="020B0604020202020204" pitchFamily="34" charset="0"/>
              <a:buChar char="•"/>
              <a:defRPr/>
            </a:pPr>
            <a:r>
              <a:rPr lang="cs-CZ" sz="2400" b="1" dirty="0"/>
              <a:t>Sestra pečovatelka </a:t>
            </a:r>
          </a:p>
          <a:p>
            <a:pPr eaLnBrk="1" hangingPunct="1">
              <a:defRPr/>
            </a:pPr>
            <a:r>
              <a:rPr lang="cs-CZ" sz="2400" dirty="0"/>
              <a:t>-   poskytuje základní ošetřovatelskou péči</a:t>
            </a:r>
          </a:p>
          <a:p>
            <a:pPr marL="342900" indent="-342900" eaLnBrk="1" hangingPunct="1">
              <a:buFontTx/>
              <a:buChar char="-"/>
              <a:defRPr/>
            </a:pPr>
            <a:r>
              <a:rPr lang="cs-CZ" sz="2400" dirty="0"/>
              <a:t>pečuje o nemocné v nemocničním prostředí i v terénu</a:t>
            </a:r>
          </a:p>
          <a:p>
            <a:pPr marL="342900" indent="-342900" eaLnBrk="1" hangingPunct="1">
              <a:buFontTx/>
              <a:buChar char="-"/>
              <a:defRPr/>
            </a:pPr>
            <a:r>
              <a:rPr lang="cs-CZ" sz="2400" dirty="0"/>
              <a:t>identifikuje problémy nemocných</a:t>
            </a:r>
          </a:p>
          <a:p>
            <a:pPr marL="342900" indent="-342900" eaLnBrk="1" hangingPunct="1">
              <a:buFontTx/>
              <a:buChar char="-"/>
              <a:defRPr/>
            </a:pPr>
            <a:r>
              <a:rPr lang="cs-CZ" sz="2400" dirty="0"/>
              <a:t>zajišťuje plán řešení</a:t>
            </a:r>
          </a:p>
          <a:p>
            <a:pPr eaLnBrk="1" hangingPunct="1">
              <a:buFont typeface="Arial" panose="020B0604020202020204" pitchFamily="34" charset="0"/>
              <a:buChar char="•"/>
              <a:defRPr/>
            </a:pPr>
            <a:r>
              <a:rPr lang="cs-CZ" sz="2400" b="1" dirty="0"/>
              <a:t>Sestra </a:t>
            </a:r>
            <a:r>
              <a:rPr lang="cs-CZ" sz="2400" b="1" dirty="0" err="1"/>
              <a:t>edukátorka</a:t>
            </a:r>
            <a:r>
              <a:rPr lang="cs-CZ" sz="2400" b="1" dirty="0"/>
              <a:t> nemocného a jeho rodiny </a:t>
            </a:r>
          </a:p>
          <a:p>
            <a:pPr marL="342900" indent="-342900" eaLnBrk="1" hangingPunct="1">
              <a:buFontTx/>
              <a:buChar char="-"/>
              <a:defRPr/>
            </a:pPr>
            <a:r>
              <a:rPr lang="cs-CZ" sz="2400" dirty="0"/>
              <a:t>pracuje na upevňování zdraví a prevenci nemoci</a:t>
            </a:r>
          </a:p>
          <a:p>
            <a:pPr marL="342900" indent="-342900" eaLnBrk="1" hangingPunct="1">
              <a:buFontTx/>
              <a:buChar char="-"/>
              <a:defRPr/>
            </a:pPr>
            <a:r>
              <a:rPr lang="cs-CZ" sz="2400" dirty="0"/>
              <a:t>rozvíjí soběstačnost nemocných</a:t>
            </a:r>
          </a:p>
          <a:p>
            <a:pPr marL="342900" indent="-342900" eaLnBrk="1" hangingPunct="1">
              <a:buFontTx/>
              <a:buChar char="-"/>
              <a:defRPr/>
            </a:pPr>
            <a:r>
              <a:rPr lang="cs-CZ" sz="2400" dirty="0"/>
              <a:t> pomáhá nemocným žít kvalitní život i s dlouhodobou nemocí</a:t>
            </a:r>
          </a:p>
          <a:p>
            <a:pPr marL="342900" indent="-342900" eaLnBrk="1" hangingPunct="1">
              <a:buFontTx/>
              <a:buChar char="-"/>
              <a:defRPr/>
            </a:pPr>
            <a:r>
              <a:rPr lang="cs-CZ" sz="2400" dirty="0"/>
              <a:t>snaží se předcházet komplikacím</a:t>
            </a:r>
          </a:p>
          <a:p>
            <a:pPr eaLnBrk="1" hangingPunct="1">
              <a:buFont typeface="Arial" panose="020B0604020202020204" pitchFamily="34" charset="0"/>
              <a:buChar char="•"/>
              <a:defRPr/>
            </a:pPr>
            <a:r>
              <a:rPr lang="cs-CZ" sz="2400" b="1" dirty="0"/>
              <a:t>Sestra obhájkyně nemocného </a:t>
            </a:r>
          </a:p>
          <a:p>
            <a:pPr eaLnBrk="1" hangingPunct="1">
              <a:defRPr/>
            </a:pPr>
            <a:r>
              <a:rPr lang="cs-CZ" sz="2400" dirty="0"/>
              <a:t>-stává se mluvčím nemocného</a:t>
            </a:r>
          </a:p>
        </p:txBody>
      </p:sp>
      <p:sp>
        <p:nvSpPr>
          <p:cNvPr id="17411" name="Nadpis 1">
            <a:extLst>
              <a:ext uri="{FF2B5EF4-FFF2-40B4-BE49-F238E27FC236}">
                <a16:creationId xmlns:a16="http://schemas.microsoft.com/office/drawing/2014/main" id="{6F575770-C879-E482-3BE8-13E834E31FA6}"/>
              </a:ext>
            </a:extLst>
          </p:cNvPr>
          <p:cNvSpPr>
            <a:spLocks noGrp="1"/>
          </p:cNvSpPr>
          <p:nvPr>
            <p:ph type="title"/>
          </p:nvPr>
        </p:nvSpPr>
        <p:spPr/>
        <p:txBody>
          <a:bodyPr>
            <a:normAutofit/>
          </a:bodyPr>
          <a:lstStyle/>
          <a:p>
            <a:r>
              <a:rPr lang="cs-CZ" altLang="cs-CZ" sz="3600" dirty="0"/>
              <a:t>Role….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0B4560-DDF7-60A8-10F1-0052EC3CC337}"/>
              </a:ext>
            </a:extLst>
          </p:cNvPr>
          <p:cNvSpPr txBox="1"/>
          <p:nvPr/>
        </p:nvSpPr>
        <p:spPr>
          <a:xfrm>
            <a:off x="467545" y="116632"/>
            <a:ext cx="8570094" cy="5262979"/>
          </a:xfrm>
          <a:prstGeom prst="rect">
            <a:avLst/>
          </a:prstGeom>
          <a:noFill/>
        </p:spPr>
        <p:txBody>
          <a:bodyPr wrap="square">
            <a:spAutoFit/>
          </a:bodyPr>
          <a:lstStyle/>
          <a:p>
            <a:pPr eaLnBrk="1" hangingPunct="1">
              <a:buFont typeface="Arial" panose="020B0604020202020204" pitchFamily="34" charset="0"/>
              <a:buChar char="•"/>
              <a:defRPr/>
            </a:pPr>
            <a:r>
              <a:rPr lang="cs-CZ" sz="2400" b="1" dirty="0"/>
              <a:t>Sestra koordinátorka </a:t>
            </a:r>
          </a:p>
          <a:p>
            <a:pPr marL="257175" indent="-257175" eaLnBrk="1" hangingPunct="1">
              <a:buFontTx/>
              <a:buChar char="-"/>
              <a:defRPr/>
            </a:pPr>
            <a:r>
              <a:rPr lang="cs-CZ" sz="2400" dirty="0"/>
              <a:t>spolupracuje na plánování a realizaci ošetřovatelské péče se všemi členy zdravotnického týmu </a:t>
            </a:r>
          </a:p>
          <a:p>
            <a:pPr marL="257175" indent="-257175" eaLnBrk="1" hangingPunct="1">
              <a:buFontTx/>
              <a:buChar char="-"/>
              <a:defRPr/>
            </a:pPr>
            <a:r>
              <a:rPr lang="cs-CZ" sz="2400" dirty="0"/>
              <a:t>nemocného a jeho rodinu aktivně zapojuje do péče.</a:t>
            </a:r>
          </a:p>
          <a:p>
            <a:pPr eaLnBrk="1" hangingPunct="1">
              <a:buFont typeface="Arial" panose="020B0604020202020204" pitchFamily="34" charset="0"/>
              <a:buChar char="•"/>
              <a:defRPr/>
            </a:pPr>
            <a:r>
              <a:rPr lang="cs-CZ" sz="2400" b="1" dirty="0"/>
              <a:t>Sestra asistentka </a:t>
            </a:r>
          </a:p>
          <a:p>
            <a:pPr marL="257175" indent="-257175" eaLnBrk="1" hangingPunct="1">
              <a:buFontTx/>
              <a:buChar char="-"/>
              <a:defRPr/>
            </a:pPr>
            <a:r>
              <a:rPr lang="cs-CZ" sz="2400" dirty="0"/>
              <a:t>podílí se na diagnosticko-terapeutické lékařské péči</a:t>
            </a:r>
          </a:p>
          <a:p>
            <a:pPr marL="257175" indent="-257175" eaLnBrk="1" hangingPunct="1">
              <a:buFontTx/>
              <a:buChar char="-"/>
              <a:defRPr/>
            </a:pPr>
            <a:r>
              <a:rPr lang="cs-CZ" sz="2400" dirty="0"/>
              <a:t>připravuje klienta k vyšetření </a:t>
            </a:r>
          </a:p>
          <a:p>
            <a:pPr marL="257175" indent="-257175" eaLnBrk="1" hangingPunct="1">
              <a:buFontTx/>
              <a:buChar char="-"/>
              <a:defRPr/>
            </a:pPr>
            <a:r>
              <a:rPr lang="cs-CZ" sz="2400" dirty="0"/>
              <a:t>asistuje při vyšetření </a:t>
            </a:r>
          </a:p>
          <a:p>
            <a:pPr marL="257175" indent="-257175" eaLnBrk="1" hangingPunct="1">
              <a:buFontTx/>
              <a:buChar char="-"/>
              <a:defRPr/>
            </a:pPr>
            <a:r>
              <a:rPr lang="cs-CZ" sz="2400" dirty="0"/>
              <a:t>zajišťuje terapeutické činnosti dle ordinace lékaře.</a:t>
            </a:r>
          </a:p>
          <a:p>
            <a:pPr eaLnBrk="1" hangingPunct="1">
              <a:buFont typeface="Arial" panose="020B0604020202020204" pitchFamily="34" charset="0"/>
              <a:buChar char="•"/>
              <a:defRPr/>
            </a:pPr>
            <a:r>
              <a:rPr lang="cs-CZ" sz="2400" b="1" dirty="0"/>
              <a:t>Sestra výzkumnice </a:t>
            </a:r>
          </a:p>
          <a:p>
            <a:pPr marL="257175" indent="-257175" eaLnBrk="1" hangingPunct="1">
              <a:buFontTx/>
              <a:buChar char="-"/>
              <a:defRPr/>
            </a:pPr>
            <a:r>
              <a:rPr lang="cs-CZ" sz="2400" dirty="0"/>
              <a:t>využívá nové poznatky v oboru ošetřovatelství</a:t>
            </a:r>
          </a:p>
          <a:p>
            <a:pPr marL="257175" indent="-257175" eaLnBrk="1" hangingPunct="1">
              <a:buFontTx/>
              <a:buChar char="-"/>
              <a:defRPr/>
            </a:pPr>
            <a:r>
              <a:rPr lang="cs-CZ" sz="2400" dirty="0"/>
              <a:t>vzdělává se </a:t>
            </a:r>
          </a:p>
          <a:p>
            <a:pPr marL="257175" indent="-257175" eaLnBrk="1" hangingPunct="1">
              <a:buFontTx/>
              <a:buChar char="-"/>
              <a:defRPr/>
            </a:pPr>
            <a:r>
              <a:rPr lang="cs-CZ" sz="2400" dirty="0"/>
              <a:t>spolupracuje nebo vede rozvojové projekty</a:t>
            </a:r>
          </a:p>
          <a:p>
            <a:pPr marL="257175" indent="-257175" eaLnBrk="1" hangingPunct="1">
              <a:buFontTx/>
              <a:buChar char="-"/>
              <a:defRPr/>
            </a:pPr>
            <a:r>
              <a:rPr lang="cs-CZ" sz="2400" dirty="0"/>
              <a:t> podílí se na tvorbě nových standardů péče.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23370CFF-67C8-5555-99FF-201A3618BCA8}"/>
              </a:ext>
            </a:extLst>
          </p:cNvPr>
          <p:cNvSpPr>
            <a:spLocks noGrp="1"/>
          </p:cNvSpPr>
          <p:nvPr>
            <p:ph type="title"/>
          </p:nvPr>
        </p:nvSpPr>
        <p:spPr/>
        <p:txBody>
          <a:bodyPr>
            <a:normAutofit/>
          </a:bodyPr>
          <a:lstStyle/>
          <a:p>
            <a:pPr eaLnBrk="1" hangingPunct="1"/>
            <a:r>
              <a:rPr lang="cs-CZ" altLang="cs-CZ" sz="3600" dirty="0"/>
              <a:t>Identifikace s rolí</a:t>
            </a:r>
          </a:p>
        </p:txBody>
      </p:sp>
      <p:sp>
        <p:nvSpPr>
          <p:cNvPr id="19459" name="Zástupný symbol pro obsah 2">
            <a:extLst>
              <a:ext uri="{FF2B5EF4-FFF2-40B4-BE49-F238E27FC236}">
                <a16:creationId xmlns:a16="http://schemas.microsoft.com/office/drawing/2014/main" id="{AFC26A4B-DA2C-B1B8-9008-220623E56479}"/>
              </a:ext>
            </a:extLst>
          </p:cNvPr>
          <p:cNvSpPr>
            <a:spLocks noGrp="1"/>
          </p:cNvSpPr>
          <p:nvPr>
            <p:ph idx="1"/>
          </p:nvPr>
        </p:nvSpPr>
        <p:spPr/>
        <p:txBody>
          <a:bodyPr/>
          <a:lstStyle/>
          <a:p>
            <a:pPr eaLnBrk="1" hangingPunct="1">
              <a:lnSpc>
                <a:spcPct val="90000"/>
              </a:lnSpc>
            </a:pPr>
            <a:r>
              <a:rPr lang="cs-CZ" altLang="cs-CZ" sz="2400" b="1"/>
              <a:t>Sociálně zralý jedinec </a:t>
            </a:r>
            <a:r>
              <a:rPr lang="cs-CZ" altLang="cs-CZ" sz="2400"/>
              <a:t>– orientace na potřeby druhých, respektuje druhé, tolerantní,….</a:t>
            </a:r>
          </a:p>
          <a:p>
            <a:pPr eaLnBrk="1" hangingPunct="1">
              <a:lnSpc>
                <a:spcPct val="90000"/>
              </a:lnSpc>
            </a:pPr>
            <a:r>
              <a:rPr lang="cs-CZ" altLang="cs-CZ" sz="2400" b="1"/>
              <a:t>Společenská prestiž </a:t>
            </a:r>
            <a:r>
              <a:rPr lang="cs-CZ" altLang="cs-CZ" sz="2400"/>
              <a:t>– profese NLZP obvykle hodnocena vysoko → posílení prestiže povolání.</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61BB7B8A-3506-0056-8FC7-094A47AC4DEB}"/>
              </a:ext>
            </a:extLst>
          </p:cNvPr>
          <p:cNvSpPr>
            <a:spLocks noGrp="1"/>
          </p:cNvSpPr>
          <p:nvPr>
            <p:ph type="title"/>
          </p:nvPr>
        </p:nvSpPr>
        <p:spPr/>
        <p:txBody>
          <a:bodyPr>
            <a:normAutofit/>
          </a:bodyPr>
          <a:lstStyle/>
          <a:p>
            <a:pPr eaLnBrk="1" hangingPunct="1"/>
            <a:r>
              <a:rPr lang="cs-CZ" altLang="cs-CZ" sz="3600" dirty="0"/>
              <a:t>Image </a:t>
            </a:r>
            <a:r>
              <a:rPr lang="cs-CZ" altLang="cs-CZ" sz="3600" dirty="0" err="1"/>
              <a:t>nelékaře</a:t>
            </a:r>
            <a:endParaRPr lang="cs-CZ" altLang="cs-CZ" sz="3600" dirty="0"/>
          </a:p>
        </p:txBody>
      </p:sp>
      <p:sp>
        <p:nvSpPr>
          <p:cNvPr id="21507" name="Zástupný symbol pro obsah 2">
            <a:extLst>
              <a:ext uri="{FF2B5EF4-FFF2-40B4-BE49-F238E27FC236}">
                <a16:creationId xmlns:a16="http://schemas.microsoft.com/office/drawing/2014/main" id="{61FE4B20-2EEA-7684-A7D7-FE147F0C3AF0}"/>
              </a:ext>
            </a:extLst>
          </p:cNvPr>
          <p:cNvSpPr>
            <a:spLocks noGrp="1"/>
          </p:cNvSpPr>
          <p:nvPr>
            <p:ph idx="1"/>
          </p:nvPr>
        </p:nvSpPr>
        <p:spPr/>
        <p:txBody>
          <a:bodyPr/>
          <a:lstStyle/>
          <a:p>
            <a:pPr eaLnBrk="1" hangingPunct="1">
              <a:lnSpc>
                <a:spcPct val="80000"/>
              </a:lnSpc>
            </a:pPr>
            <a:r>
              <a:rPr lang="cs-CZ" altLang="cs-CZ" sz="2700" b="1"/>
              <a:t>Interní image </a:t>
            </a:r>
            <a:r>
              <a:rPr lang="cs-CZ" altLang="cs-CZ" sz="2700"/>
              <a:t>– individuální pohled sestry na sebe a ošetřovatelství.</a:t>
            </a:r>
          </a:p>
          <a:p>
            <a:pPr eaLnBrk="1" hangingPunct="1">
              <a:lnSpc>
                <a:spcPct val="80000"/>
              </a:lnSpc>
            </a:pPr>
            <a:r>
              <a:rPr lang="cs-CZ" altLang="cs-CZ" sz="2700" b="1"/>
              <a:t>Externí image </a:t>
            </a:r>
            <a:r>
              <a:rPr lang="cs-CZ" altLang="cs-CZ" sz="2700"/>
              <a:t>– představa veřejnosti.</a:t>
            </a:r>
          </a:p>
          <a:p>
            <a:pPr eaLnBrk="1" hangingPunct="1">
              <a:lnSpc>
                <a:spcPct val="80000"/>
              </a:lnSpc>
            </a:pPr>
            <a:r>
              <a:rPr lang="cs-CZ" altLang="cs-CZ" sz="2700" b="1"/>
              <a:t>Faktory</a:t>
            </a:r>
            <a:r>
              <a:rPr lang="cs-CZ" altLang="cs-CZ" sz="2700"/>
              <a:t> – </a:t>
            </a:r>
          </a:p>
          <a:p>
            <a:pPr lvl="1" eaLnBrk="1" hangingPunct="1">
              <a:lnSpc>
                <a:spcPct val="80000"/>
              </a:lnSpc>
            </a:pPr>
            <a:r>
              <a:rPr lang="cs-CZ" altLang="cs-CZ" sz="2300"/>
              <a:t>Komunikace</a:t>
            </a:r>
          </a:p>
          <a:p>
            <a:pPr lvl="1" eaLnBrk="1" hangingPunct="1">
              <a:lnSpc>
                <a:spcPct val="80000"/>
              </a:lnSpc>
            </a:pPr>
            <a:r>
              <a:rPr lang="cs-CZ" altLang="cs-CZ" sz="2300"/>
              <a:t>Přístup k P/K</a:t>
            </a:r>
          </a:p>
          <a:p>
            <a:pPr lvl="1" eaLnBrk="1" hangingPunct="1">
              <a:lnSpc>
                <a:spcPct val="80000"/>
              </a:lnSpc>
            </a:pPr>
            <a:r>
              <a:rPr lang="cs-CZ" altLang="cs-CZ" sz="2300"/>
              <a:t>Míra empatie</a:t>
            </a:r>
          </a:p>
          <a:p>
            <a:pPr lvl="1" eaLnBrk="1" hangingPunct="1">
              <a:lnSpc>
                <a:spcPct val="80000"/>
              </a:lnSpc>
            </a:pPr>
            <a:r>
              <a:rPr lang="cs-CZ" altLang="cs-CZ" sz="2300"/>
              <a:t>Reakce – chování</a:t>
            </a:r>
          </a:p>
          <a:p>
            <a:pPr lvl="1" eaLnBrk="1" hangingPunct="1">
              <a:lnSpc>
                <a:spcPct val="80000"/>
              </a:lnSpc>
            </a:pPr>
            <a:r>
              <a:rPr lang="cs-CZ" altLang="cs-CZ" sz="2300"/>
              <a:t>Získávání vyšší odbornosti</a:t>
            </a:r>
          </a:p>
          <a:p>
            <a:pPr lvl="1" eaLnBrk="1" hangingPunct="1">
              <a:lnSpc>
                <a:spcPct val="80000"/>
              </a:lnSpc>
            </a:pPr>
            <a:r>
              <a:rPr lang="cs-CZ" altLang="cs-CZ" sz="2300"/>
              <a:t>Sebezviditelnění </a:t>
            </a:r>
          </a:p>
          <a:p>
            <a:pPr lvl="1" eaLnBrk="1" hangingPunct="1">
              <a:lnSpc>
                <a:spcPct val="80000"/>
              </a:lnSpc>
            </a:pPr>
            <a:endParaRPr lang="cs-CZ" altLang="cs-CZ"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A9A5A135-6935-313B-89EA-51C164BC43BB}"/>
              </a:ext>
            </a:extLst>
          </p:cNvPr>
          <p:cNvSpPr>
            <a:spLocks noGrp="1"/>
          </p:cNvSpPr>
          <p:nvPr>
            <p:ph type="title"/>
          </p:nvPr>
        </p:nvSpPr>
        <p:spPr/>
        <p:txBody>
          <a:bodyPr>
            <a:normAutofit/>
          </a:bodyPr>
          <a:lstStyle/>
          <a:p>
            <a:pPr eaLnBrk="1" hangingPunct="1"/>
            <a:r>
              <a:rPr lang="cs-CZ" altLang="cs-CZ" sz="3600" dirty="0"/>
              <a:t>Rozvoj ošetřovatelství – vývoje směry</a:t>
            </a:r>
          </a:p>
        </p:txBody>
      </p:sp>
      <p:sp>
        <p:nvSpPr>
          <p:cNvPr id="5123" name="Zástupný symbol pro obsah 2">
            <a:extLst>
              <a:ext uri="{FF2B5EF4-FFF2-40B4-BE49-F238E27FC236}">
                <a16:creationId xmlns:a16="http://schemas.microsoft.com/office/drawing/2014/main" id="{31743D1F-AE20-33FE-CC77-4883824C4DA1}"/>
              </a:ext>
            </a:extLst>
          </p:cNvPr>
          <p:cNvSpPr>
            <a:spLocks noGrp="1" noChangeArrowheads="1"/>
          </p:cNvSpPr>
          <p:nvPr>
            <p:ph idx="1"/>
          </p:nvPr>
        </p:nvSpPr>
        <p:spPr/>
        <p:txBody>
          <a:bodyPr/>
          <a:lstStyle/>
          <a:p>
            <a:pPr eaLnBrk="1" hangingPunct="1"/>
            <a:r>
              <a:rPr lang="cs-CZ" altLang="cs-CZ" sz="2300" dirty="0"/>
              <a:t>Neprofesionální ošetřovatelství – tradiční systém, sebepéče (komunita, laická pomoc, rodina,….)</a:t>
            </a:r>
          </a:p>
          <a:p>
            <a:pPr eaLnBrk="1" hangingPunct="1"/>
            <a:r>
              <a:rPr lang="cs-CZ" altLang="cs-CZ" sz="2300" dirty="0"/>
              <a:t>Charitativní ošetřovatelství – morální, humánní pomoc…uspokojování základních potřeb </a:t>
            </a:r>
          </a:p>
          <a:p>
            <a:pPr eaLnBrk="1" hangingPunct="1"/>
            <a:r>
              <a:rPr lang="cs-CZ" altLang="cs-CZ" sz="2300" dirty="0"/>
              <a:t>Profesionální ošetřovatelství – rozvoj s vývojem medicíny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2102B67E-C7B2-BDF4-A444-742A54A473C0}"/>
              </a:ext>
            </a:extLst>
          </p:cNvPr>
          <p:cNvSpPr>
            <a:spLocks noGrp="1"/>
          </p:cNvSpPr>
          <p:nvPr>
            <p:ph type="title"/>
          </p:nvPr>
        </p:nvSpPr>
        <p:spPr/>
        <p:txBody>
          <a:bodyPr>
            <a:normAutofit/>
          </a:bodyPr>
          <a:lstStyle/>
          <a:p>
            <a:pPr eaLnBrk="1" hangingPunct="1"/>
            <a:r>
              <a:rPr lang="cs-CZ" altLang="cs-CZ" sz="3600" dirty="0"/>
              <a:t>Osobnost všeobecné sestry</a:t>
            </a:r>
          </a:p>
        </p:txBody>
      </p:sp>
      <p:sp>
        <p:nvSpPr>
          <p:cNvPr id="23555" name="Zástupný symbol pro obsah 2">
            <a:extLst>
              <a:ext uri="{FF2B5EF4-FFF2-40B4-BE49-F238E27FC236}">
                <a16:creationId xmlns:a16="http://schemas.microsoft.com/office/drawing/2014/main" id="{4A651F25-60C8-C73D-D36D-EF35FC82F547}"/>
              </a:ext>
            </a:extLst>
          </p:cNvPr>
          <p:cNvSpPr>
            <a:spLocks noGrp="1"/>
          </p:cNvSpPr>
          <p:nvPr>
            <p:ph idx="1"/>
          </p:nvPr>
        </p:nvSpPr>
        <p:spPr/>
        <p:txBody>
          <a:bodyPr/>
          <a:lstStyle/>
          <a:p>
            <a:pPr eaLnBrk="1" hangingPunct="1"/>
            <a:r>
              <a:rPr lang="cs-CZ" altLang="cs-CZ" b="1"/>
              <a:t>Autenticita </a:t>
            </a:r>
            <a:r>
              <a:rPr lang="cs-CZ" altLang="cs-CZ"/>
              <a:t>– otevřenost,</a:t>
            </a:r>
          </a:p>
          <a:p>
            <a:pPr eaLnBrk="1" hangingPunct="1"/>
            <a:r>
              <a:rPr lang="cs-CZ" altLang="cs-CZ" b="1"/>
              <a:t>Akceptace </a:t>
            </a:r>
            <a:r>
              <a:rPr lang="cs-CZ" altLang="cs-CZ"/>
              <a:t>– úcta, přijetí, sympatie k K/P,</a:t>
            </a:r>
          </a:p>
          <a:p>
            <a:pPr eaLnBrk="1" hangingPunct="1"/>
            <a:r>
              <a:rPr lang="cs-CZ" altLang="cs-CZ" b="1"/>
              <a:t>Empatie</a:t>
            </a:r>
            <a:r>
              <a:rPr lang="cs-CZ" altLang="cs-CZ"/>
              <a:t> – vcítění se.</a:t>
            </a:r>
          </a:p>
          <a:p>
            <a:pPr eaLnBrk="1" hangingPunct="1"/>
            <a:r>
              <a:rPr lang="cs-CZ" altLang="cs-CZ" u="sng"/>
              <a:t>Zdravotnický tým</a:t>
            </a:r>
            <a:r>
              <a:rPr lang="cs-CZ" altLang="cs-CZ"/>
              <a:t> – skladba osobností: </a:t>
            </a:r>
          </a:p>
          <a:p>
            <a:pPr lvl="1" eaLnBrk="1" hangingPunct="1"/>
            <a:r>
              <a:rPr lang="cs-CZ" altLang="cs-CZ"/>
              <a:t>Osobnostní zralost</a:t>
            </a:r>
          </a:p>
          <a:p>
            <a:pPr lvl="1" eaLnBrk="1" hangingPunct="1"/>
            <a:r>
              <a:rPr lang="cs-CZ" altLang="cs-CZ"/>
              <a:t>Vnitřní stabilita</a:t>
            </a:r>
          </a:p>
          <a:p>
            <a:pPr lvl="1" eaLnBrk="1" hangingPunct="1"/>
            <a:r>
              <a:rPr lang="cs-CZ" altLang="cs-CZ"/>
              <a:t>Vyšší frustrační tolerance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CE67044F-427D-F10B-4517-4D9B8D4D8A8F}"/>
              </a:ext>
            </a:extLst>
          </p:cNvPr>
          <p:cNvSpPr>
            <a:spLocks noGrp="1"/>
          </p:cNvSpPr>
          <p:nvPr>
            <p:ph type="title"/>
          </p:nvPr>
        </p:nvSpPr>
        <p:spPr/>
        <p:txBody>
          <a:bodyPr>
            <a:normAutofit/>
          </a:bodyPr>
          <a:lstStyle/>
          <a:p>
            <a:pPr eaLnBrk="1" hangingPunct="1"/>
            <a:r>
              <a:rPr lang="cs-CZ" altLang="cs-CZ" sz="3600" dirty="0"/>
              <a:t>Osobnost NLZP</a:t>
            </a:r>
          </a:p>
        </p:txBody>
      </p:sp>
      <p:sp>
        <p:nvSpPr>
          <p:cNvPr id="25603" name="Zástupný symbol pro obsah 2">
            <a:extLst>
              <a:ext uri="{FF2B5EF4-FFF2-40B4-BE49-F238E27FC236}">
                <a16:creationId xmlns:a16="http://schemas.microsoft.com/office/drawing/2014/main" id="{65BD345D-63D4-7C42-A87D-21231E0B243E}"/>
              </a:ext>
            </a:extLst>
          </p:cNvPr>
          <p:cNvSpPr>
            <a:spLocks noGrp="1"/>
          </p:cNvSpPr>
          <p:nvPr>
            <p:ph idx="1"/>
          </p:nvPr>
        </p:nvSpPr>
        <p:spPr/>
        <p:txBody>
          <a:bodyPr>
            <a:normAutofit/>
          </a:bodyPr>
          <a:lstStyle/>
          <a:p>
            <a:pPr eaLnBrk="1" hangingPunct="1"/>
            <a:r>
              <a:rPr lang="cs-CZ" altLang="cs-CZ" sz="3200" b="1" dirty="0"/>
              <a:t>Psychické a fyzické předpoklady NLZP:</a:t>
            </a:r>
          </a:p>
          <a:p>
            <a:pPr lvl="1" eaLnBrk="1" hangingPunct="1"/>
            <a:r>
              <a:rPr lang="cs-CZ" altLang="cs-CZ" sz="3200" dirty="0"/>
              <a:t>Senzomotorické</a:t>
            </a:r>
          </a:p>
          <a:p>
            <a:pPr lvl="1" eaLnBrk="1" hangingPunct="1"/>
            <a:r>
              <a:rPr lang="cs-CZ" altLang="cs-CZ" sz="3200" dirty="0"/>
              <a:t>Estetické</a:t>
            </a:r>
          </a:p>
          <a:p>
            <a:pPr lvl="1" eaLnBrk="1" hangingPunct="1"/>
            <a:r>
              <a:rPr lang="cs-CZ" altLang="cs-CZ" sz="3200" dirty="0"/>
              <a:t>Intelektové</a:t>
            </a:r>
          </a:p>
          <a:p>
            <a:pPr lvl="1" eaLnBrk="1" hangingPunct="1"/>
            <a:r>
              <a:rPr lang="cs-CZ" altLang="cs-CZ" sz="3200" dirty="0"/>
              <a:t>Sociální</a:t>
            </a:r>
          </a:p>
          <a:p>
            <a:pPr lvl="1" eaLnBrk="1" hangingPunct="1"/>
            <a:r>
              <a:rPr lang="cs-CZ" altLang="cs-CZ" sz="3200" dirty="0"/>
              <a:t>Autoregulační </a:t>
            </a:r>
          </a:p>
          <a:p>
            <a:pPr lvl="1" eaLnBrk="1" hangingPunct="1"/>
            <a:r>
              <a:rPr lang="cs-CZ" altLang="cs-CZ" sz="3200" dirty="0"/>
              <a:t>Komunikační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2B2D0921-0B44-E36A-D948-8A203BA3AAD5}"/>
              </a:ext>
            </a:extLst>
          </p:cNvPr>
          <p:cNvSpPr>
            <a:spLocks noGrp="1"/>
          </p:cNvSpPr>
          <p:nvPr>
            <p:ph type="title"/>
          </p:nvPr>
        </p:nvSpPr>
        <p:spPr/>
        <p:txBody>
          <a:bodyPr>
            <a:normAutofit/>
          </a:bodyPr>
          <a:lstStyle/>
          <a:p>
            <a:pPr eaLnBrk="1" hangingPunct="1"/>
            <a:r>
              <a:rPr lang="cs-CZ" altLang="cs-CZ" sz="3600" dirty="0"/>
              <a:t>Spolupráce – ošetřovatelské týmy</a:t>
            </a:r>
          </a:p>
        </p:txBody>
      </p:sp>
      <p:sp>
        <p:nvSpPr>
          <p:cNvPr id="27651" name="Zástupný symbol pro obsah 2">
            <a:extLst>
              <a:ext uri="{FF2B5EF4-FFF2-40B4-BE49-F238E27FC236}">
                <a16:creationId xmlns:a16="http://schemas.microsoft.com/office/drawing/2014/main" id="{CEAC3E3A-5D32-568F-10CD-48D8FDF5D274}"/>
              </a:ext>
            </a:extLst>
          </p:cNvPr>
          <p:cNvSpPr>
            <a:spLocks noGrp="1"/>
          </p:cNvSpPr>
          <p:nvPr>
            <p:ph idx="1"/>
          </p:nvPr>
        </p:nvSpPr>
        <p:spPr/>
        <p:txBody>
          <a:bodyPr>
            <a:normAutofit/>
          </a:bodyPr>
          <a:lstStyle/>
          <a:p>
            <a:pPr eaLnBrk="1" hangingPunct="1">
              <a:lnSpc>
                <a:spcPct val="80000"/>
              </a:lnSpc>
            </a:pPr>
            <a:r>
              <a:rPr lang="cs-CZ" altLang="cs-CZ" sz="2400" b="1" dirty="0"/>
              <a:t>Vztahy:</a:t>
            </a:r>
          </a:p>
          <a:p>
            <a:pPr lvl="1" eaLnBrk="1" hangingPunct="1">
              <a:lnSpc>
                <a:spcPct val="80000"/>
              </a:lnSpc>
            </a:pPr>
            <a:r>
              <a:rPr lang="cs-CZ" altLang="cs-CZ" sz="2400" i="1" dirty="0"/>
              <a:t>Zdravotník – nemocný </a:t>
            </a:r>
          </a:p>
          <a:p>
            <a:pPr lvl="1" eaLnBrk="1" hangingPunct="1">
              <a:lnSpc>
                <a:spcPct val="80000"/>
              </a:lnSpc>
            </a:pPr>
            <a:r>
              <a:rPr lang="cs-CZ" altLang="cs-CZ" sz="2400" i="1" dirty="0"/>
              <a:t>NLZP – lékař </a:t>
            </a:r>
            <a:r>
              <a:rPr lang="cs-CZ" altLang="cs-CZ" sz="2400" dirty="0"/>
              <a:t> </a:t>
            </a:r>
          </a:p>
          <a:p>
            <a:pPr lvl="1" eaLnBrk="1" hangingPunct="1">
              <a:lnSpc>
                <a:spcPct val="80000"/>
              </a:lnSpc>
            </a:pPr>
            <a:r>
              <a:rPr lang="cs-CZ" altLang="cs-CZ" sz="2400" i="1" dirty="0"/>
              <a:t>NLZP– NLZP</a:t>
            </a:r>
            <a:endParaRPr lang="cs-CZ" altLang="cs-CZ" sz="2400" dirty="0"/>
          </a:p>
          <a:p>
            <a:pPr eaLnBrk="1" hangingPunct="1">
              <a:lnSpc>
                <a:spcPct val="80000"/>
              </a:lnSpc>
            </a:pPr>
            <a:r>
              <a:rPr lang="cs-CZ" altLang="cs-CZ" sz="2400" b="1" dirty="0"/>
              <a:t>Znaky dobrého týmu:</a:t>
            </a:r>
          </a:p>
          <a:p>
            <a:pPr lvl="1" eaLnBrk="1" hangingPunct="1">
              <a:lnSpc>
                <a:spcPct val="80000"/>
              </a:lnSpc>
            </a:pPr>
            <a:r>
              <a:rPr lang="cs-CZ" altLang="cs-CZ" sz="2400" dirty="0"/>
              <a:t>Tým má jasné vědomí sebe samého jako skupiny.</a:t>
            </a:r>
          </a:p>
          <a:p>
            <a:pPr lvl="1" eaLnBrk="1" hangingPunct="1">
              <a:lnSpc>
                <a:spcPct val="80000"/>
              </a:lnSpc>
            </a:pPr>
            <a:r>
              <a:rPr lang="cs-CZ" altLang="cs-CZ" sz="2400" dirty="0"/>
              <a:t>Tým vstupuje do pozitivní interakce s nečleny týmu.</a:t>
            </a:r>
          </a:p>
          <a:p>
            <a:pPr lvl="1" eaLnBrk="1" hangingPunct="1">
              <a:lnSpc>
                <a:spcPct val="80000"/>
              </a:lnSpc>
            </a:pPr>
            <a:r>
              <a:rPr lang="cs-CZ" altLang="cs-CZ" sz="2400" dirty="0"/>
              <a:t>Tým vytváří pozitivní předpoklady a přesvědčení.</a:t>
            </a:r>
          </a:p>
          <a:p>
            <a:pPr lvl="1" eaLnBrk="1" hangingPunct="1">
              <a:lnSpc>
                <a:spcPct val="80000"/>
              </a:lnSpc>
            </a:pPr>
            <a:r>
              <a:rPr lang="cs-CZ" altLang="cs-CZ" sz="2400" dirty="0"/>
              <a:t>V týmu probíhá jasná komunikace.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B450389D-DE43-FCFA-CE46-FDAAB2F11A5B}"/>
              </a:ext>
            </a:extLst>
          </p:cNvPr>
          <p:cNvSpPr>
            <a:spLocks noGrp="1" noChangeArrowheads="1"/>
          </p:cNvSpPr>
          <p:nvPr>
            <p:ph type="title" idx="4294967295"/>
          </p:nvPr>
        </p:nvSpPr>
        <p:spPr>
          <a:xfrm>
            <a:off x="539750" y="549275"/>
            <a:ext cx="7704138" cy="895350"/>
          </a:xfrm>
        </p:spPr>
        <p:txBody>
          <a:bodyPr/>
          <a:lstStyle/>
          <a:p>
            <a:pPr eaLnBrk="1" hangingPunct="1"/>
            <a:r>
              <a:rPr lang="cs-CZ" altLang="cs-CZ"/>
              <a:t>Zdroje </a:t>
            </a:r>
          </a:p>
        </p:txBody>
      </p:sp>
      <p:sp>
        <p:nvSpPr>
          <p:cNvPr id="34819" name="Zástupný symbol pro obsah 2">
            <a:extLst>
              <a:ext uri="{FF2B5EF4-FFF2-40B4-BE49-F238E27FC236}">
                <a16:creationId xmlns:a16="http://schemas.microsoft.com/office/drawing/2014/main" id="{5E5AACE4-B7B0-1C90-3295-31B9E986F261}"/>
              </a:ext>
            </a:extLst>
          </p:cNvPr>
          <p:cNvSpPr>
            <a:spLocks noGrp="1" noChangeArrowheads="1"/>
          </p:cNvSpPr>
          <p:nvPr>
            <p:ph idx="4294967295"/>
          </p:nvPr>
        </p:nvSpPr>
        <p:spPr>
          <a:xfrm>
            <a:off x="539750" y="1268760"/>
            <a:ext cx="7704138" cy="4673253"/>
          </a:xfrm>
        </p:spPr>
        <p:txBody>
          <a:bodyPr>
            <a:normAutofit lnSpcReduction="10000"/>
          </a:bodyPr>
          <a:lstStyle/>
          <a:p>
            <a:pPr eaLnBrk="1" hangingPunct="1">
              <a:lnSpc>
                <a:spcPct val="120000"/>
              </a:lnSpc>
            </a:pPr>
            <a:r>
              <a:rPr lang="cs-CZ" altLang="cs-CZ" sz="1600" dirty="0"/>
              <a:t>PLEVOVÁ, Ilona. Ošetřovatelství I. 2., přepracované a doplněné vydání. Praha: Grada </a:t>
            </a:r>
            <a:r>
              <a:rPr lang="cs-CZ" altLang="cs-CZ" sz="1600" dirty="0" err="1"/>
              <a:t>Publishing</a:t>
            </a:r>
            <a:r>
              <a:rPr lang="cs-CZ" altLang="cs-CZ" sz="1600" dirty="0"/>
              <a:t>, 2018. 286 stran. Sestra.</a:t>
            </a:r>
          </a:p>
          <a:p>
            <a:pPr eaLnBrk="1" hangingPunct="1">
              <a:lnSpc>
                <a:spcPct val="120000"/>
              </a:lnSpc>
            </a:pPr>
            <a:r>
              <a:rPr lang="cs-CZ" altLang="cs-CZ" sz="1600" dirty="0"/>
              <a:t>PLEVOVÁ, Ilona a kol. Ošetřovatelství II. Praha: Grada, 2011. ISBN 978-80-247-3558-3.</a:t>
            </a:r>
          </a:p>
          <a:p>
            <a:pPr>
              <a:lnSpc>
                <a:spcPct val="120000"/>
              </a:lnSpc>
            </a:pPr>
            <a:r>
              <a:rPr lang="cs-CZ" sz="1600" dirty="0"/>
              <a:t>TRACHTOVÁ, Eva a kol. Potřeby nemocného v ošetřovatelském procesu: učební texty pro vyšší zdravotnické školy, bakalářské a magisterské studium, specializační studium sester. Vydání: čtvrté rozšířené. Brno: Národní centrum ošetřovatelství a nelékařských zdravotnických oborů, 2018. 261 stran. ISBN 978-80-7013-590-7.</a:t>
            </a:r>
          </a:p>
          <a:p>
            <a:pPr>
              <a:lnSpc>
                <a:spcPct val="110000"/>
              </a:lnSpc>
              <a:defRPr/>
            </a:pPr>
            <a:r>
              <a:rPr lang="cs-CZ" altLang="cs-CZ" sz="1600" dirty="0">
                <a:solidFill>
                  <a:schemeClr val="tx1">
                    <a:lumMod val="75000"/>
                    <a:lumOff val="25000"/>
                  </a:schemeClr>
                </a:solidFill>
              </a:rPr>
              <a:t>Odkaz na aktuální Koncepci ošetřovatelství ČR </a:t>
            </a:r>
            <a:r>
              <a:rPr lang="cs-CZ" altLang="cs-CZ" sz="1600" dirty="0">
                <a:solidFill>
                  <a:schemeClr val="tx1">
                    <a:lumMod val="75000"/>
                    <a:lumOff val="25000"/>
                  </a:schemeClr>
                </a:solidFill>
                <a:hlinkClick r:id="rId2"/>
              </a:rPr>
              <a:t>https://www.mzcr.cz/wp-content/uploads/wepub/9584/21397/Koncepce_osetrovatelstvi_vestnik_6_2021.pdf</a:t>
            </a:r>
            <a:r>
              <a:rPr lang="cs-CZ" altLang="cs-CZ" sz="1600" dirty="0">
                <a:solidFill>
                  <a:schemeClr val="tx1">
                    <a:lumMod val="75000"/>
                    <a:lumOff val="25000"/>
                  </a:schemeClr>
                </a:solidFill>
              </a:rPr>
              <a:t> </a:t>
            </a:r>
          </a:p>
          <a:p>
            <a:pPr>
              <a:lnSpc>
                <a:spcPct val="110000"/>
              </a:lnSpc>
              <a:defRPr/>
            </a:pPr>
            <a:r>
              <a:rPr lang="cs-CZ" sz="1600" dirty="0"/>
              <a:t>Vyhláška č. 55/2011 </a:t>
            </a:r>
            <a:r>
              <a:rPr lang="cs-CZ" sz="1600" dirty="0" err="1"/>
              <a:t>Sb.Vyhláška</a:t>
            </a:r>
            <a:r>
              <a:rPr lang="cs-CZ" sz="1600" dirty="0"/>
              <a:t> o činnostech zdravotnických pracovníků a jiných odborných pracovníků v aktuálním znění </a:t>
            </a:r>
            <a:r>
              <a:rPr lang="cs-CZ" altLang="cs-CZ" sz="1600" dirty="0">
                <a:hlinkClick r:id="rId3"/>
              </a:rPr>
              <a:t>https://www.zakonyprolidi.cz/cs/2011-55</a:t>
            </a:r>
            <a:r>
              <a:rPr lang="cs-CZ" altLang="cs-CZ" sz="1600" dirty="0"/>
              <a:t> </a:t>
            </a:r>
          </a:p>
          <a:p>
            <a:pPr>
              <a:lnSpc>
                <a:spcPct val="110000"/>
              </a:lnSpc>
              <a:defRPr/>
            </a:pPr>
            <a:r>
              <a:rPr lang="cs-CZ" altLang="cs-CZ" sz="1600" dirty="0"/>
              <a:t>Zákon č. 96/2004 Sb. Zákon o podmínkách získávání a uznávání způsobilosti k výkonu nelékařských zdravotnických povolání a k výkonu činnosti souvisejících s poskytováním zdravotní péče a o změně některých souvisejících zákonů (zákon o nelékařských zdravotnických povoláních) </a:t>
            </a:r>
            <a:r>
              <a:rPr lang="cs-CZ" altLang="cs-CZ" sz="1600" dirty="0">
                <a:hlinkClick r:id="rId4"/>
              </a:rPr>
              <a:t>https://www.zakonyprolidi.cz/cs/2004-96</a:t>
            </a:r>
            <a:r>
              <a:rPr lang="cs-CZ" altLang="cs-CZ" sz="1600" dirty="0"/>
              <a:t> </a:t>
            </a:r>
          </a:p>
          <a:p>
            <a:pPr eaLnBrk="1" hangingPunct="1">
              <a:lnSpc>
                <a:spcPct val="120000"/>
              </a:lnSpc>
            </a:pPr>
            <a:endParaRPr lang="cs-CZ" altLang="cs-CZ" sz="1600" dirty="0"/>
          </a:p>
          <a:p>
            <a:pPr eaLnBrk="1" hangingPunct="1">
              <a:lnSpc>
                <a:spcPct val="110000"/>
              </a:lnSpc>
            </a:pPr>
            <a:endParaRPr lang="cs-CZ" altLang="cs-CZ" dirty="0"/>
          </a:p>
          <a:p>
            <a:pPr eaLnBrk="1" hangingPunct="1">
              <a:lnSpc>
                <a:spcPct val="80000"/>
              </a:lnSpc>
            </a:pPr>
            <a:endParaRPr lang="cs-CZ" altLang="cs-CZ" dirty="0"/>
          </a:p>
          <a:p>
            <a:pPr eaLnBrk="1" hangingPunct="1">
              <a:lnSpc>
                <a:spcPct val="80000"/>
              </a:lnSpc>
            </a:pPr>
            <a:endParaRPr lang="cs-CZ" altLang="cs-CZ" dirty="0"/>
          </a:p>
          <a:p>
            <a:pPr eaLnBrk="1" hangingPunct="1">
              <a:lnSpc>
                <a:spcPct val="80000"/>
              </a:lnSpc>
              <a:buFont typeface="Wingdings" panose="05000000000000000000" pitchFamily="2" charset="2"/>
              <a:buNone/>
            </a:pPr>
            <a:endParaRPr lang="cs-CZ"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2">
            <a:extLst>
              <a:ext uri="{FF2B5EF4-FFF2-40B4-BE49-F238E27FC236}">
                <a16:creationId xmlns:a16="http://schemas.microsoft.com/office/drawing/2014/main" id="{E3ED4B8B-A98C-96CD-83D3-469209B10BA1}"/>
              </a:ext>
            </a:extLst>
          </p:cNvPr>
          <p:cNvSpPr>
            <a:spLocks noGrp="1"/>
          </p:cNvSpPr>
          <p:nvPr>
            <p:ph type="title"/>
          </p:nvPr>
        </p:nvSpPr>
        <p:spPr/>
        <p:txBody>
          <a:bodyPr>
            <a:normAutofit/>
          </a:bodyPr>
          <a:lstStyle/>
          <a:p>
            <a:pPr eaLnBrk="1" hangingPunct="1"/>
            <a:r>
              <a:rPr lang="cs-CZ" altLang="cs-CZ" sz="3600" dirty="0"/>
              <a:t>Ošetřovatelství v nejstarších dobách</a:t>
            </a:r>
          </a:p>
        </p:txBody>
      </p:sp>
      <p:sp>
        <p:nvSpPr>
          <p:cNvPr id="7171" name="Zástupný symbol pro obsah 3">
            <a:extLst>
              <a:ext uri="{FF2B5EF4-FFF2-40B4-BE49-F238E27FC236}">
                <a16:creationId xmlns:a16="http://schemas.microsoft.com/office/drawing/2014/main" id="{E7E8F55F-C7A9-E3D2-0017-E4B4FC4FB29D}"/>
              </a:ext>
            </a:extLst>
          </p:cNvPr>
          <p:cNvSpPr>
            <a:spLocks noGrp="1" noChangeArrowheads="1"/>
          </p:cNvSpPr>
          <p:nvPr>
            <p:ph idx="1"/>
          </p:nvPr>
        </p:nvSpPr>
        <p:spPr/>
        <p:txBody>
          <a:bodyPr/>
          <a:lstStyle/>
          <a:p>
            <a:pPr eaLnBrk="1" hangingPunct="1"/>
            <a:r>
              <a:rPr lang="cs-CZ" altLang="cs-CZ"/>
              <a:t>Talismany, amulety, uctívání bohů a předků</a:t>
            </a:r>
          </a:p>
          <a:p>
            <a:pPr eaLnBrk="1" hangingPunct="1"/>
            <a:r>
              <a:rPr lang="cs-CZ" altLang="cs-CZ"/>
              <a:t>Odvary, čaje, kouzla</a:t>
            </a:r>
          </a:p>
          <a:p>
            <a:pPr eaLnBrk="1" hangingPunct="1"/>
            <a:r>
              <a:rPr lang="cs-CZ" altLang="cs-CZ"/>
              <a:t>Praktiky primitivních léčitelů se přenesly do „praxe“ náboženských řádů…..nemocní docházejí do chrámů, kde se duchovní za ně modlí</a:t>
            </a:r>
          </a:p>
          <a:p>
            <a:pPr eaLnBrk="1" hangingPunct="1"/>
            <a:r>
              <a:rPr lang="cs-CZ" altLang="cs-CZ"/>
              <a:t>11. st – domácí/laická péče o choré, v chrámech rušili klid, péče je tedy převedena na laiky….světské řády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F133EA31-6A99-AA51-BC56-03843DA5810F}"/>
              </a:ext>
            </a:extLst>
          </p:cNvPr>
          <p:cNvSpPr>
            <a:spLocks noGrp="1"/>
          </p:cNvSpPr>
          <p:nvPr>
            <p:ph type="title"/>
          </p:nvPr>
        </p:nvSpPr>
        <p:spPr/>
        <p:txBody>
          <a:bodyPr>
            <a:normAutofit/>
          </a:bodyPr>
          <a:lstStyle/>
          <a:p>
            <a:pPr eaLnBrk="1" hangingPunct="1"/>
            <a:r>
              <a:rPr lang="cs-CZ" altLang="cs-CZ" sz="3600" dirty="0"/>
              <a:t>Význam církve pro ošetřovatelství</a:t>
            </a:r>
          </a:p>
        </p:txBody>
      </p:sp>
      <p:sp>
        <p:nvSpPr>
          <p:cNvPr id="3" name="Zástupný symbol pro obsah 2">
            <a:extLst>
              <a:ext uri="{FF2B5EF4-FFF2-40B4-BE49-F238E27FC236}">
                <a16:creationId xmlns:a16="http://schemas.microsoft.com/office/drawing/2014/main" id="{5F7217A7-8B3D-DCFE-0F0C-057398B843FE}"/>
              </a:ext>
            </a:extLst>
          </p:cNvPr>
          <p:cNvSpPr>
            <a:spLocks noGrp="1"/>
          </p:cNvSpPr>
          <p:nvPr>
            <p:ph idx="1"/>
          </p:nvPr>
        </p:nvSpPr>
        <p:spPr/>
        <p:txBody>
          <a:bodyPr rtlCol="0">
            <a:normAutofit/>
          </a:bodyPr>
          <a:lstStyle/>
          <a:p>
            <a:pPr eaLnBrk="1" fontAlgn="auto" hangingPunct="1">
              <a:spcAft>
                <a:spcPts val="0"/>
              </a:spcAft>
              <a:defRPr/>
            </a:pPr>
            <a:r>
              <a:rPr lang="cs-CZ" dirty="0"/>
              <a:t>Charitativní a řádové ošetřovatelství – dlouhá etapa laického ose…raný středověk, šíření křesťanství</a:t>
            </a:r>
          </a:p>
          <a:p>
            <a:pPr eaLnBrk="1" fontAlgn="auto" hangingPunct="1">
              <a:spcAft>
                <a:spcPts val="0"/>
              </a:spcAft>
              <a:defRPr/>
            </a:pPr>
            <a:r>
              <a:rPr lang="cs-CZ" dirty="0"/>
              <a:t>Křesťanství – kláštery a špitály, zřízené panovníky</a:t>
            </a:r>
          </a:p>
          <a:p>
            <a:pPr eaLnBrk="1" fontAlgn="auto" hangingPunct="1">
              <a:spcAft>
                <a:spcPts val="0"/>
              </a:spcAft>
              <a:defRPr/>
            </a:pPr>
            <a:r>
              <a:rPr lang="cs-CZ" altLang="cs-CZ" b="1" dirty="0"/>
              <a:t>Papež Řehoř Veliký</a:t>
            </a:r>
            <a:r>
              <a:rPr lang="cs-CZ" altLang="cs-CZ" dirty="0"/>
              <a:t> v roce 817 uložil klášterům péči o </a:t>
            </a:r>
            <a:r>
              <a:rPr lang="cs-CZ" altLang="cs-CZ" i="1" dirty="0"/>
              <a:t>chudé, postižené a nemocné.</a:t>
            </a:r>
          </a:p>
          <a:p>
            <a:pPr eaLnBrk="1" fontAlgn="auto" hangingPunct="1">
              <a:spcAft>
                <a:spcPts val="0"/>
              </a:spcAft>
              <a:defRPr/>
            </a:pPr>
            <a:r>
              <a:rPr lang="cs-CZ" dirty="0"/>
              <a:t>Špitály při klášterech – pro chudé, nemocné, kupce, pocestné, …</a:t>
            </a:r>
          </a:p>
          <a:p>
            <a:pPr eaLnBrk="1" fontAlgn="auto" hangingPunct="1">
              <a:spcAft>
                <a:spcPts val="0"/>
              </a:spcAft>
              <a:defRPr/>
            </a:pPr>
            <a:r>
              <a:rPr lang="cs-CZ" dirty="0"/>
              <a:t>Domy pro chudé, domy pro bohaté poutníky, nemocnice pro mnichy…..</a:t>
            </a:r>
          </a:p>
          <a:p>
            <a:pPr marL="0" indent="0" eaLnBrk="1" fontAlgn="auto" hangingPunct="1">
              <a:spcAft>
                <a:spcPts val="0"/>
              </a:spcAft>
              <a:buFont typeface="Wingdings" panose="05000000000000000000" pitchFamily="2" charset="2"/>
              <a:buNone/>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DC3FCB86-E122-CB42-FBA8-2294AD13BF2B}"/>
              </a:ext>
            </a:extLst>
          </p:cNvPr>
          <p:cNvSpPr>
            <a:spLocks noGrp="1"/>
          </p:cNvSpPr>
          <p:nvPr>
            <p:ph type="title"/>
          </p:nvPr>
        </p:nvSpPr>
        <p:spPr/>
        <p:txBody>
          <a:bodyPr>
            <a:normAutofit/>
          </a:bodyPr>
          <a:lstStyle/>
          <a:p>
            <a:pPr eaLnBrk="1" hangingPunct="1"/>
            <a:r>
              <a:rPr lang="cs-CZ" altLang="cs-CZ" sz="3600" dirty="0"/>
              <a:t>Význam církve pro ošetřovatelství</a:t>
            </a:r>
          </a:p>
        </p:txBody>
      </p:sp>
      <p:sp>
        <p:nvSpPr>
          <p:cNvPr id="3" name="Zástupný symbol pro obsah 2">
            <a:extLst>
              <a:ext uri="{FF2B5EF4-FFF2-40B4-BE49-F238E27FC236}">
                <a16:creationId xmlns:a16="http://schemas.microsoft.com/office/drawing/2014/main" id="{11E053C6-652B-BD91-961F-53D40D5501CE}"/>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cs-CZ" dirty="0"/>
              <a:t>Charita – středověk (značně roztříštěná)….17. st. Sv. Vincent, 19. st – zhoršení situace, potřeba pomoci. </a:t>
            </a:r>
            <a:r>
              <a:rPr lang="cs-CZ" dirty="0" err="1"/>
              <a:t>Chaměřené</a:t>
            </a:r>
            <a:r>
              <a:rPr lang="cs-CZ" dirty="0"/>
              <a:t> na sociálně pedagogickou činnost a charitativní skupiny pro ošetřovatelství.</a:t>
            </a:r>
          </a:p>
          <a:p>
            <a:pPr eaLnBrk="1" fontAlgn="auto" hangingPunct="1">
              <a:spcAft>
                <a:spcPts val="0"/>
              </a:spcAft>
              <a:defRPr/>
            </a:pPr>
            <a:r>
              <a:rPr lang="cs-CZ" dirty="0"/>
              <a:t> V ČR 1922 – Katolická charita (dnes součást římskokatolické církve)</a:t>
            </a:r>
          </a:p>
          <a:p>
            <a:pPr marL="0" indent="0" eaLnBrk="1" fontAlgn="auto" hangingPunct="1">
              <a:spcAft>
                <a:spcPts val="0"/>
              </a:spcAft>
              <a:buFont typeface="Wingdings" panose="05000000000000000000" pitchFamily="2" charset="2"/>
              <a:buNone/>
              <a:defRPr/>
            </a:pPr>
            <a:r>
              <a:rPr lang="cs-CZ" dirty="0"/>
              <a:t>Diakonie – sloužit a pomáhat…rané křesťanské doby, diakonky (ženské služebnice)…zánik a </a:t>
            </a:r>
            <a:r>
              <a:rPr lang="cs-CZ" dirty="0" err="1"/>
              <a:t>znovuobnova</a:t>
            </a:r>
            <a:r>
              <a:rPr lang="cs-CZ" dirty="0"/>
              <a:t> v 18. -19. st. - díky reformním nekatolickým církvím, příslušníci se nazývali evangelíci.</a:t>
            </a:r>
          </a:p>
          <a:p>
            <a:pPr eaLnBrk="1" fontAlgn="auto" hangingPunct="1">
              <a:spcAft>
                <a:spcPts val="0"/>
              </a:spcAft>
              <a:defRPr/>
            </a:pPr>
            <a:r>
              <a:rPr lang="cs-CZ" dirty="0"/>
              <a:t>Představitel  T. </a:t>
            </a:r>
            <a:r>
              <a:rPr lang="cs-CZ" dirty="0" err="1"/>
              <a:t>Fliedner</a:t>
            </a:r>
            <a:r>
              <a:rPr lang="cs-CZ" dirty="0"/>
              <a:t>, začal diakonie organizovat – péče v nemocnicích i doma, diakonky prošly teoretickou a praktickou výukou a skládaly zkoušku z farmakologie </a:t>
            </a:r>
          </a:p>
          <a:p>
            <a:pPr eaLnBrk="1" fontAlgn="auto" hangingPunct="1">
              <a:spcAft>
                <a:spcPts val="0"/>
              </a:spcAft>
              <a:defRPr/>
            </a:pP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7691A242-A185-C07C-F182-74F66DF71DAE}"/>
              </a:ext>
            </a:extLst>
          </p:cNvPr>
          <p:cNvSpPr>
            <a:spLocks noGrp="1"/>
          </p:cNvSpPr>
          <p:nvPr>
            <p:ph type="title"/>
          </p:nvPr>
        </p:nvSpPr>
        <p:spPr/>
        <p:txBody>
          <a:bodyPr>
            <a:normAutofit/>
          </a:bodyPr>
          <a:lstStyle/>
          <a:p>
            <a:pPr eaLnBrk="1" hangingPunct="1"/>
            <a:r>
              <a:rPr lang="cs-CZ" altLang="cs-CZ" sz="3600" dirty="0"/>
              <a:t>Druhy řádů…ošetřovatelství</a:t>
            </a:r>
          </a:p>
        </p:txBody>
      </p:sp>
      <p:sp>
        <p:nvSpPr>
          <p:cNvPr id="10243" name="Zástupný symbol pro obsah 2">
            <a:extLst>
              <a:ext uri="{FF2B5EF4-FFF2-40B4-BE49-F238E27FC236}">
                <a16:creationId xmlns:a16="http://schemas.microsoft.com/office/drawing/2014/main" id="{F05CE22E-E09E-044B-3FFE-58F62D8CBDE0}"/>
              </a:ext>
            </a:extLst>
          </p:cNvPr>
          <p:cNvSpPr>
            <a:spLocks noGrp="1" noChangeArrowheads="1"/>
          </p:cNvSpPr>
          <p:nvPr>
            <p:ph idx="1"/>
          </p:nvPr>
        </p:nvSpPr>
        <p:spPr/>
        <p:txBody>
          <a:bodyPr/>
          <a:lstStyle/>
          <a:p>
            <a:pPr eaLnBrk="1" hangingPunct="1"/>
            <a:r>
              <a:rPr lang="cs-CZ" altLang="cs-CZ" b="1"/>
              <a:t>Církevní</a:t>
            </a:r>
            <a:r>
              <a:rPr lang="cs-CZ" altLang="cs-CZ"/>
              <a:t> – řádové sestry žijí v klášteře, akceptují řádový život.</a:t>
            </a:r>
          </a:p>
          <a:p>
            <a:pPr eaLnBrk="1" hangingPunct="1"/>
            <a:r>
              <a:rPr lang="cs-CZ" altLang="cs-CZ" b="1"/>
              <a:t>Rytířské</a:t>
            </a:r>
            <a:r>
              <a:rPr lang="cs-CZ" altLang="cs-CZ"/>
              <a:t> – vznikly v době válek; členy jsou rytíři</a:t>
            </a:r>
            <a:r>
              <a:rPr lang="cs-CZ" altLang="cs-CZ">
                <a:latin typeface="Arial" panose="020B0604020202020204" pitchFamily="34" charset="0"/>
              </a:rPr>
              <a:t>, </a:t>
            </a:r>
            <a:r>
              <a:rPr lang="cs-CZ" altLang="cs-CZ"/>
              <a:t>jejich filozofií je jít do boje: </a:t>
            </a:r>
            <a:r>
              <a:rPr lang="cs-CZ" altLang="cs-CZ" b="1"/>
              <a:t>"zabijeme nepřítele, ale zraněné ošetříme„.</a:t>
            </a:r>
          </a:p>
          <a:p>
            <a:pPr eaLnBrk="1" hangingPunct="1"/>
            <a:r>
              <a:rPr lang="cs-CZ" altLang="cs-CZ" b="1"/>
              <a:t>Světské</a:t>
            </a:r>
            <a:r>
              <a:rPr lang="cs-CZ" altLang="cs-CZ"/>
              <a:t> – členové se hlásí k filozofii založené na pomoci bližnímu svému; žijí civilním životem.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5B327269-A4DC-8CEA-10D6-A94CD8690A07}"/>
              </a:ext>
            </a:extLst>
          </p:cNvPr>
          <p:cNvSpPr>
            <a:spLocks noGrp="1"/>
          </p:cNvSpPr>
          <p:nvPr>
            <p:ph type="title"/>
          </p:nvPr>
        </p:nvSpPr>
        <p:spPr/>
        <p:txBody>
          <a:bodyPr/>
          <a:lstStyle/>
          <a:p>
            <a:pPr eaLnBrk="1" hangingPunct="1"/>
            <a:r>
              <a:rPr lang="cs-CZ" altLang="cs-CZ" sz="4000"/>
              <a:t>Řády, které se podílely na ošetřování nemocných</a:t>
            </a:r>
          </a:p>
        </p:txBody>
      </p:sp>
      <p:sp>
        <p:nvSpPr>
          <p:cNvPr id="12291" name="Zástupný symbol pro obsah 2">
            <a:extLst>
              <a:ext uri="{FF2B5EF4-FFF2-40B4-BE49-F238E27FC236}">
                <a16:creationId xmlns:a16="http://schemas.microsoft.com/office/drawing/2014/main" id="{284AB093-53CC-2262-7E76-5E27322E38C2}"/>
              </a:ext>
            </a:extLst>
          </p:cNvPr>
          <p:cNvSpPr>
            <a:spLocks noGrp="1" noChangeArrowheads="1"/>
          </p:cNvSpPr>
          <p:nvPr>
            <p:ph idx="1"/>
          </p:nvPr>
        </p:nvSpPr>
        <p:spPr/>
        <p:txBody>
          <a:bodyPr>
            <a:normAutofit lnSpcReduction="10000"/>
          </a:bodyPr>
          <a:lstStyle/>
          <a:p>
            <a:pPr eaLnBrk="1" hangingPunct="1">
              <a:lnSpc>
                <a:spcPct val="80000"/>
              </a:lnSpc>
            </a:pPr>
            <a:r>
              <a:rPr lang="cs-CZ" altLang="cs-CZ" b="1">
                <a:solidFill>
                  <a:srgbClr val="FF0000"/>
                </a:solidFill>
              </a:rPr>
              <a:t>Řád sv. Lazara</a:t>
            </a:r>
            <a:r>
              <a:rPr lang="cs-CZ" altLang="cs-CZ">
                <a:solidFill>
                  <a:srgbClr val="FF0000"/>
                </a:solidFill>
              </a:rPr>
              <a:t> </a:t>
            </a:r>
            <a:r>
              <a:rPr lang="cs-CZ" altLang="cs-CZ"/>
              <a:t>– „Vojenský a špitální řád rytířů sv. Lazara Jeruzalémského“</a:t>
            </a:r>
          </a:p>
          <a:p>
            <a:pPr eaLnBrk="1" hangingPunct="1">
              <a:lnSpc>
                <a:spcPct val="80000"/>
              </a:lnSpc>
            </a:pPr>
            <a:r>
              <a:rPr lang="cs-CZ" altLang="cs-CZ" b="1">
                <a:solidFill>
                  <a:srgbClr val="FF0000"/>
                </a:solidFill>
              </a:rPr>
              <a:t>Johanité</a:t>
            </a:r>
            <a:r>
              <a:rPr lang="cs-CZ" altLang="cs-CZ"/>
              <a:t> – rytíři sv. Jana Jeruzalémského</a:t>
            </a:r>
          </a:p>
          <a:p>
            <a:pPr eaLnBrk="1" hangingPunct="1">
              <a:lnSpc>
                <a:spcPct val="80000"/>
              </a:lnSpc>
            </a:pPr>
            <a:r>
              <a:rPr lang="cs-CZ" altLang="cs-CZ" b="1">
                <a:solidFill>
                  <a:srgbClr val="FF0000"/>
                </a:solidFill>
              </a:rPr>
              <a:t>Křížovníci s červenou hvězdou</a:t>
            </a:r>
          </a:p>
          <a:p>
            <a:pPr eaLnBrk="1" hangingPunct="1">
              <a:lnSpc>
                <a:spcPct val="80000"/>
              </a:lnSpc>
            </a:pPr>
            <a:r>
              <a:rPr lang="cs-CZ" altLang="cs-CZ" b="1">
                <a:solidFill>
                  <a:srgbClr val="FF0000"/>
                </a:solidFill>
              </a:rPr>
              <a:t>Klarisky</a:t>
            </a:r>
          </a:p>
          <a:p>
            <a:pPr eaLnBrk="1" hangingPunct="1">
              <a:lnSpc>
                <a:spcPct val="80000"/>
              </a:lnSpc>
            </a:pPr>
            <a:r>
              <a:rPr lang="cs-CZ" altLang="cs-CZ" b="1">
                <a:solidFill>
                  <a:srgbClr val="FF0000"/>
                </a:solidFill>
              </a:rPr>
              <a:t>Řád milosrdných bratří</a:t>
            </a:r>
          </a:p>
          <a:p>
            <a:pPr eaLnBrk="1" hangingPunct="1">
              <a:lnSpc>
                <a:spcPct val="80000"/>
              </a:lnSpc>
            </a:pPr>
            <a:r>
              <a:rPr lang="cs-CZ" altLang="cs-CZ" b="1">
                <a:solidFill>
                  <a:srgbClr val="FF0000"/>
                </a:solidFill>
              </a:rPr>
              <a:t>Alžbětinky</a:t>
            </a:r>
            <a:r>
              <a:rPr lang="cs-CZ" altLang="cs-CZ" b="1"/>
              <a:t> – </a:t>
            </a:r>
            <a:r>
              <a:rPr lang="cs-CZ" altLang="cs-CZ"/>
              <a:t>řád sv. Alžběty Duryňské</a:t>
            </a:r>
          </a:p>
          <a:p>
            <a:pPr eaLnBrk="1" hangingPunct="1">
              <a:lnSpc>
                <a:spcPct val="80000"/>
              </a:lnSpc>
            </a:pPr>
            <a:r>
              <a:rPr lang="cs-CZ" altLang="cs-CZ" b="1">
                <a:solidFill>
                  <a:srgbClr val="FF0000"/>
                </a:solidFill>
              </a:rPr>
              <a:t>Boromejky</a:t>
            </a:r>
            <a:r>
              <a:rPr lang="cs-CZ" altLang="cs-CZ" b="1"/>
              <a:t> – </a:t>
            </a:r>
            <a:r>
              <a:rPr lang="cs-CZ" altLang="cs-CZ"/>
              <a:t>řád sv. Karla Boromejského</a:t>
            </a:r>
          </a:p>
          <a:p>
            <a:pPr eaLnBrk="1" hangingPunct="1">
              <a:lnSpc>
                <a:spcPct val="80000"/>
              </a:lnSpc>
            </a:pPr>
            <a:r>
              <a:rPr lang="cs-CZ" altLang="cs-CZ" b="1">
                <a:solidFill>
                  <a:srgbClr val="FF0000"/>
                </a:solidFill>
              </a:rPr>
              <a:t>Zdislavky</a:t>
            </a:r>
          </a:p>
          <a:p>
            <a:pPr eaLnBrk="1" hangingPunct="1">
              <a:lnSpc>
                <a:spcPct val="80000"/>
              </a:lnSpc>
            </a:pPr>
            <a:r>
              <a:rPr lang="cs-CZ" altLang="cs-CZ" b="1"/>
              <a:t>Kongregace Šedých sester III. řádu sv. Františka</a:t>
            </a:r>
          </a:p>
          <a:p>
            <a:pPr eaLnBrk="1" hangingPunct="1">
              <a:lnSpc>
                <a:spcPct val="80000"/>
              </a:lnSpc>
            </a:pPr>
            <a:r>
              <a:rPr lang="cs-CZ" altLang="cs-CZ" b="1"/>
              <a:t>Diakonky</a:t>
            </a:r>
          </a:p>
          <a:p>
            <a:pPr eaLnBrk="1" hangingPunct="1">
              <a:lnSpc>
                <a:spcPct val="80000"/>
              </a:lnSpc>
            </a:pPr>
            <a:r>
              <a:rPr lang="cs-CZ" altLang="cs-CZ" b="1">
                <a:solidFill>
                  <a:srgbClr val="FF0000"/>
                </a:solidFill>
              </a:rPr>
              <a:t>Voršilky</a:t>
            </a:r>
          </a:p>
          <a:p>
            <a:pPr eaLnBrk="1" hangingPunct="1">
              <a:lnSpc>
                <a:spcPct val="80000"/>
              </a:lnSpc>
            </a:pPr>
            <a:r>
              <a:rPr lang="cs-CZ" altLang="cs-CZ" b="1"/>
              <a:t>Vincentky</a:t>
            </a:r>
            <a:r>
              <a:rPr lang="cs-CZ" altLang="cs-CZ"/>
              <a:t> – Milosrdné sestry sv. Vincence z Pauly</a:t>
            </a:r>
          </a:p>
          <a:p>
            <a:pPr eaLnBrk="1" hangingPunct="1">
              <a:lnSpc>
                <a:spcPct val="80000"/>
              </a:lnSpc>
              <a:buFont typeface="Wingdings" panose="05000000000000000000" pitchFamily="2" charset="2"/>
              <a:buNone/>
            </a:pPr>
            <a:endParaRPr lang="cs-CZ" alt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EDA561A-E60E-C41E-8A0E-3F7296962288}"/>
              </a:ext>
            </a:extLst>
          </p:cNvPr>
          <p:cNvSpPr>
            <a:spLocks noGrp="1"/>
          </p:cNvSpPr>
          <p:nvPr>
            <p:ph type="title"/>
          </p:nvPr>
        </p:nvSpPr>
        <p:spPr/>
        <p:txBody>
          <a:bodyPr>
            <a:normAutofit/>
          </a:bodyPr>
          <a:lstStyle/>
          <a:p>
            <a:pPr eaLnBrk="1" hangingPunct="1"/>
            <a:r>
              <a:rPr lang="cs-CZ" altLang="cs-CZ" sz="3600" dirty="0"/>
              <a:t>Řád sv. Lazara Jeruzalémského</a:t>
            </a:r>
          </a:p>
        </p:txBody>
      </p:sp>
      <p:sp>
        <p:nvSpPr>
          <p:cNvPr id="14339" name="Zástupný symbol pro obsah 2">
            <a:extLst>
              <a:ext uri="{FF2B5EF4-FFF2-40B4-BE49-F238E27FC236}">
                <a16:creationId xmlns:a16="http://schemas.microsoft.com/office/drawing/2014/main" id="{908F2491-82E4-CE77-2BD6-C37B0551F9AA}"/>
              </a:ext>
            </a:extLst>
          </p:cNvPr>
          <p:cNvSpPr>
            <a:spLocks noGrp="1" noChangeArrowheads="1"/>
          </p:cNvSpPr>
          <p:nvPr>
            <p:ph idx="1"/>
          </p:nvPr>
        </p:nvSpPr>
        <p:spPr/>
        <p:txBody>
          <a:bodyPr/>
          <a:lstStyle/>
          <a:p>
            <a:pPr eaLnBrk="1" hangingPunct="1"/>
            <a:r>
              <a:rPr lang="cs-CZ" altLang="cs-CZ"/>
              <a:t>jeden z nejstarších charitativních společenství, </a:t>
            </a:r>
          </a:p>
          <a:p>
            <a:pPr eaLnBrk="1" hangingPunct="1"/>
            <a:r>
              <a:rPr lang="cs-CZ" altLang="cs-CZ"/>
              <a:t>jeho vznik je spojen s křížovými výpravami s cílem osvobození Jeruzaléma od muslimů, </a:t>
            </a:r>
          </a:p>
          <a:p>
            <a:pPr eaLnBrk="1" hangingPunct="1"/>
            <a:r>
              <a:rPr lang="cs-CZ" altLang="cs-CZ"/>
              <a:t>řád, původně církevní byl změněn na řád rytířský, kvůli potřebě ochrany lazaretu před nepřátelskými nájezdníky, </a:t>
            </a:r>
          </a:p>
          <a:p>
            <a:pPr eaLnBrk="1" hangingPunct="1"/>
            <a:r>
              <a:rPr lang="cs-CZ" altLang="cs-CZ"/>
              <a:t>rytíři bojovali ve válkách společně s templáři či dalšími řády, </a:t>
            </a:r>
          </a:p>
          <a:p>
            <a:pPr eaLnBrk="1" hangingPunct="1"/>
            <a:r>
              <a:rPr lang="cs-CZ" altLang="cs-CZ"/>
              <a:t>díky dlouhým bojům a častým zámořským plavbám získává řád znalosti o hospicové péči, cestovním ošetřovatelství a medicíně, základech infekčního ošetřovatelství a vojenské medicíny.</a:t>
            </a:r>
          </a:p>
          <a:p>
            <a:pPr eaLnBrk="1" hangingPunct="1"/>
            <a:endParaRPr lang="cs-CZ" alt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B5FBF683-C435-9622-8472-A38DE817931A}"/>
              </a:ext>
            </a:extLst>
          </p:cNvPr>
          <p:cNvSpPr>
            <a:spLocks noGrp="1"/>
          </p:cNvSpPr>
          <p:nvPr>
            <p:ph type="title"/>
          </p:nvPr>
        </p:nvSpPr>
        <p:spPr/>
        <p:txBody>
          <a:bodyPr>
            <a:normAutofit/>
          </a:bodyPr>
          <a:lstStyle/>
          <a:p>
            <a:pPr eaLnBrk="1" hangingPunct="1"/>
            <a:r>
              <a:rPr lang="cs-CZ" altLang="cs-CZ" sz="3600" dirty="0"/>
              <a:t>Boromejky - Řád sv. Karla </a:t>
            </a:r>
            <a:r>
              <a:rPr lang="cs-CZ" altLang="cs-CZ" sz="3600" dirty="0" err="1"/>
              <a:t>Boromejského</a:t>
            </a:r>
            <a:endParaRPr lang="cs-CZ" altLang="cs-CZ" sz="3600" dirty="0"/>
          </a:p>
        </p:txBody>
      </p:sp>
      <p:sp>
        <p:nvSpPr>
          <p:cNvPr id="19459" name="Zástupný symbol pro obsah 2">
            <a:extLst>
              <a:ext uri="{FF2B5EF4-FFF2-40B4-BE49-F238E27FC236}">
                <a16:creationId xmlns:a16="http://schemas.microsoft.com/office/drawing/2014/main" id="{81C99DF1-E874-89C6-795F-A934C7CD48B2}"/>
              </a:ext>
            </a:extLst>
          </p:cNvPr>
          <p:cNvSpPr>
            <a:spLocks noGrp="1" noChangeArrowheads="1"/>
          </p:cNvSpPr>
          <p:nvPr>
            <p:ph idx="1"/>
          </p:nvPr>
        </p:nvSpPr>
        <p:spPr/>
        <p:txBody>
          <a:bodyPr/>
          <a:lstStyle/>
          <a:p>
            <a:pPr eaLnBrk="1" hangingPunct="1"/>
            <a:r>
              <a:rPr lang="cs-CZ" altLang="cs-CZ" sz="2000"/>
              <a:t>ženský římskokatolický řád. Řád byl založen roku 1663 ve Francii, </a:t>
            </a:r>
          </a:p>
          <a:p>
            <a:pPr eaLnBrk="1" hangingPunct="1"/>
            <a:r>
              <a:rPr lang="cs-CZ" altLang="cs-CZ" sz="2000"/>
              <a:t>důvodem k založení pečovatelského řádu bylo velké množství trpících a zbídačených lidí, kteří po třicetileté válce trpěli nejen chudobou, ale i morem, </a:t>
            </a:r>
          </a:p>
          <a:p>
            <a:pPr eaLnBrk="1" hangingPunct="1"/>
            <a:r>
              <a:rPr lang="cs-CZ" altLang="cs-CZ" sz="2000"/>
              <a:t>od svého příchodu do Čech se Boromejky vzdělávaly ve Francii v Nancy, </a:t>
            </a:r>
          </a:p>
          <a:p>
            <a:pPr eaLnBrk="1" hangingPunct="1"/>
            <a:r>
              <a:rPr lang="cs-CZ" altLang="cs-CZ" sz="2000"/>
              <a:t>později, když byla založena kongregace ve Vídni, probíhala výuka ošetřovatelského personálu do konce první světové války zde,</a:t>
            </a:r>
          </a:p>
          <a:p>
            <a:pPr eaLnBrk="1" hangingPunct="1"/>
            <a:r>
              <a:rPr lang="cs-CZ" altLang="cs-CZ" sz="2000"/>
              <a:t>v roce 1939 si kongregace sester Boromejek otevřela svoji vlastní církevní ošetřovatelskou školu,</a:t>
            </a:r>
          </a:p>
          <a:p>
            <a:pPr eaLnBrk="1" hangingPunct="1"/>
            <a:r>
              <a:rPr lang="cs-CZ" altLang="cs-CZ" sz="2000"/>
              <a:t>sestry Boromejky byly častokrát zatýkány a vězněny, </a:t>
            </a:r>
          </a:p>
          <a:p>
            <a:pPr eaLnBrk="1" hangingPunct="1"/>
            <a:r>
              <a:rPr lang="cs-CZ" altLang="cs-CZ" sz="2000"/>
              <a:t>činnost sester Boromejek byla obnovena až po roce 1989, v roce 1993 byla kongregaci navrácena nemocnice Pod Petřínem. Ta se v současnosti nazývá Nemocnice Milosrdných sester  sv. Karla Boromejského.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46C1DA2A-75DD-03A3-1457-C26F45CB10F8}"/>
              </a:ext>
            </a:extLst>
          </p:cNvPr>
          <p:cNvSpPr>
            <a:spLocks noGrp="1"/>
          </p:cNvSpPr>
          <p:nvPr>
            <p:ph type="title"/>
          </p:nvPr>
        </p:nvSpPr>
        <p:spPr/>
        <p:txBody>
          <a:bodyPr>
            <a:normAutofit/>
          </a:bodyPr>
          <a:lstStyle/>
          <a:p>
            <a:pPr eaLnBrk="1" hangingPunct="1"/>
            <a:r>
              <a:rPr lang="cs-CZ" altLang="cs-CZ" sz="3600" dirty="0"/>
              <a:t>Válečné ošetřovatelství</a:t>
            </a:r>
          </a:p>
        </p:txBody>
      </p:sp>
      <p:sp>
        <p:nvSpPr>
          <p:cNvPr id="21507" name="Zástupný symbol pro obsah 2">
            <a:extLst>
              <a:ext uri="{FF2B5EF4-FFF2-40B4-BE49-F238E27FC236}">
                <a16:creationId xmlns:a16="http://schemas.microsoft.com/office/drawing/2014/main" id="{46A391DA-9E9E-C1A2-DEFA-FC066E3548D3}"/>
              </a:ext>
            </a:extLst>
          </p:cNvPr>
          <p:cNvSpPr>
            <a:spLocks noGrp="1" noChangeArrowheads="1"/>
          </p:cNvSpPr>
          <p:nvPr>
            <p:ph idx="1"/>
          </p:nvPr>
        </p:nvSpPr>
        <p:spPr/>
        <p:txBody>
          <a:bodyPr/>
          <a:lstStyle/>
          <a:p>
            <a:pPr eaLnBrk="1" hangingPunct="1"/>
            <a:r>
              <a:rPr lang="cs-CZ" altLang="cs-CZ"/>
              <a:t>Mnoho ošetřovatelských tradic z válečného ošetřovatelství – vizita, morálka, uspořádání ošetřovatelských jednotek, boxy pro kriticky </a:t>
            </a:r>
          </a:p>
          <a:p>
            <a:pPr eaLnBrk="1" hangingPunct="1"/>
            <a:r>
              <a:rPr lang="cs-CZ" altLang="cs-CZ"/>
              <a:t>Křižácké výpravy a náboženské války – organizované vojenské ošetřovatelské řády</a:t>
            </a:r>
          </a:p>
          <a:p>
            <a:pPr eaLnBrk="1" hangingPunct="1"/>
            <a:r>
              <a:rPr lang="cs-CZ" altLang="cs-CZ"/>
              <a:t>Konec 18. st. – stálé vojenské nemocnice</a:t>
            </a:r>
          </a:p>
          <a:p>
            <a:pPr eaLnBrk="1" hangingPunct="1"/>
            <a:r>
              <a:rPr lang="cs-CZ" altLang="cs-CZ"/>
              <a:t>Krymské války – uplatnění žen jako ošetřovatelek (prof. Pirogov)</a:t>
            </a:r>
          </a:p>
          <a:p>
            <a:pPr eaLnBrk="1" hangingPunct="1"/>
            <a:r>
              <a:rPr lang="cs-CZ" altLang="cs-CZ"/>
              <a:t>Henri Jean Dunat – Červený kříž – „mezinárodní spolupráce civilního obyvatelstva“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Požadavky na splnění předmětu</a:t>
            </a:r>
          </a:p>
        </p:txBody>
      </p:sp>
      <p:sp>
        <p:nvSpPr>
          <p:cNvPr id="3" name="Zástupný symbol pro obsah 2"/>
          <p:cNvSpPr>
            <a:spLocks noGrp="1"/>
          </p:cNvSpPr>
          <p:nvPr>
            <p:ph idx="1"/>
          </p:nvPr>
        </p:nvSpPr>
        <p:spPr/>
        <p:txBody>
          <a:bodyPr>
            <a:normAutofit lnSpcReduction="10000"/>
          </a:bodyPr>
          <a:lstStyle/>
          <a:p>
            <a:r>
              <a:rPr lang="cs-CZ" dirty="0"/>
              <a:t>Doporučená literatura:  </a:t>
            </a:r>
          </a:p>
          <a:p>
            <a:pPr marL="0" indent="0">
              <a:buNone/>
            </a:pPr>
            <a:r>
              <a:rPr lang="cs-CZ" dirty="0">
                <a:solidFill>
                  <a:srgbClr val="FF0000"/>
                </a:solidFill>
              </a:rPr>
              <a:t>PLEVOVÁ, Ilona. Ošetřovatelství I. 2., přepracované a doplněné vydání. Praha: </a:t>
            </a:r>
            <a:r>
              <a:rPr lang="cs-CZ" dirty="0" err="1">
                <a:solidFill>
                  <a:srgbClr val="FF0000"/>
                </a:solidFill>
              </a:rPr>
              <a:t>Grada</a:t>
            </a:r>
            <a:r>
              <a:rPr lang="cs-CZ" dirty="0">
                <a:solidFill>
                  <a:srgbClr val="FF0000"/>
                </a:solidFill>
              </a:rPr>
              <a:t> </a:t>
            </a:r>
            <a:r>
              <a:rPr lang="cs-CZ" dirty="0" err="1">
                <a:solidFill>
                  <a:srgbClr val="FF0000"/>
                </a:solidFill>
              </a:rPr>
              <a:t>Publishing</a:t>
            </a:r>
            <a:r>
              <a:rPr lang="cs-CZ" dirty="0">
                <a:solidFill>
                  <a:srgbClr val="FF0000"/>
                </a:solidFill>
              </a:rPr>
              <a:t>, 2018. 286 stran. Sestra.</a:t>
            </a:r>
          </a:p>
          <a:p>
            <a:pPr marL="0" indent="0">
              <a:buNone/>
            </a:pPr>
            <a:r>
              <a:rPr lang="cs-CZ" dirty="0">
                <a:solidFill>
                  <a:srgbClr val="FF0000"/>
                </a:solidFill>
              </a:rPr>
              <a:t>PLEVOVÁ, Ilona. Ošetřovatelství II. 2., přepracované a doplněné vydání. Praha: </a:t>
            </a:r>
            <a:r>
              <a:rPr lang="cs-CZ" dirty="0" err="1">
                <a:solidFill>
                  <a:srgbClr val="FF0000"/>
                </a:solidFill>
              </a:rPr>
              <a:t>Grada</a:t>
            </a:r>
            <a:r>
              <a:rPr lang="cs-CZ" dirty="0">
                <a:solidFill>
                  <a:srgbClr val="FF0000"/>
                </a:solidFill>
              </a:rPr>
              <a:t> </a:t>
            </a:r>
            <a:r>
              <a:rPr lang="cs-CZ" dirty="0" err="1">
                <a:solidFill>
                  <a:srgbClr val="FF0000"/>
                </a:solidFill>
              </a:rPr>
              <a:t>Publishing</a:t>
            </a:r>
            <a:r>
              <a:rPr lang="cs-CZ" dirty="0">
                <a:solidFill>
                  <a:srgbClr val="FF0000"/>
                </a:solidFill>
              </a:rPr>
              <a:t>, 2019. 198 stran. Sestra.</a:t>
            </a:r>
          </a:p>
          <a:p>
            <a:pPr marL="0" indent="0">
              <a:buNone/>
            </a:pPr>
            <a:r>
              <a:rPr lang="cs-CZ" dirty="0">
                <a:solidFill>
                  <a:srgbClr val="FF0000"/>
                </a:solidFill>
              </a:rPr>
              <a:t>TRACHTOVÁ, Eva a kol. Potřeby nemocného v ošetřovatelském procesu: učební texty pro vyšší zdravotnické školy, bakalářské a magisterské studium, specializační studium sester. Vydání: čtvrté rozšířené. Brno: Národní centrum ošetřovatelství a nelékařských zdravotnických oborů, 2018. 261 stran. ISBN 978-80-7013-590-7.</a:t>
            </a:r>
          </a:p>
          <a:p>
            <a:pPr marL="0" indent="0">
              <a:buNone/>
            </a:pPr>
            <a:endParaRPr lang="cs-CZ" dirty="0"/>
          </a:p>
          <a:p>
            <a:pPr marL="0" indent="0">
              <a:buNone/>
            </a:pPr>
            <a:endParaRPr lang="cs-CZ" dirty="0"/>
          </a:p>
          <a:p>
            <a:r>
              <a:rPr lang="cs-CZ" dirty="0"/>
              <a:t>Konzultace a dotazy</a:t>
            </a:r>
            <a:r>
              <a:rPr lang="cs-CZ"/>
              <a:t>: email</a:t>
            </a:r>
            <a:endParaRPr lang="cs-CZ" dirty="0"/>
          </a:p>
        </p:txBody>
      </p:sp>
      <p:sp>
        <p:nvSpPr>
          <p:cNvPr id="5" name="Zástupný symbol pro číslo snímku 4"/>
          <p:cNvSpPr>
            <a:spLocks noGrp="1"/>
          </p:cNvSpPr>
          <p:nvPr>
            <p:ph type="sldNum" sz="quarter" idx="12"/>
          </p:nvPr>
        </p:nvSpPr>
        <p:spPr/>
        <p:txBody>
          <a:bodyPr/>
          <a:lstStyle/>
          <a:p>
            <a:fld id="{D1E63557-A0C1-444E-B601-0F29B4E6930C}" type="slidenum">
              <a:rPr lang="cs-CZ" smtClean="0"/>
              <a:t>2</a:t>
            </a:fld>
            <a:endParaRPr lang="cs-CZ"/>
          </a:p>
        </p:txBody>
      </p:sp>
    </p:spTree>
    <p:extLst>
      <p:ext uri="{BB962C8B-B14F-4D97-AF65-F5344CB8AC3E}">
        <p14:creationId xmlns:p14="http://schemas.microsoft.com/office/powerpoint/2010/main" val="47512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A1B38986-A346-A7F5-5BC2-34662AE69FC8}"/>
              </a:ext>
            </a:extLst>
          </p:cNvPr>
          <p:cNvSpPr>
            <a:spLocks noGrp="1"/>
          </p:cNvSpPr>
          <p:nvPr>
            <p:ph type="title"/>
          </p:nvPr>
        </p:nvSpPr>
        <p:spPr/>
        <p:txBody>
          <a:bodyPr>
            <a:normAutofit/>
          </a:bodyPr>
          <a:lstStyle/>
          <a:p>
            <a:pPr eaLnBrk="1" hangingPunct="1"/>
            <a:r>
              <a:rPr lang="cs-CZ" altLang="cs-CZ" sz="3600" dirty="0"/>
              <a:t>Počátky ošetřovatelství v českých zemích</a:t>
            </a:r>
          </a:p>
        </p:txBody>
      </p:sp>
      <p:sp>
        <p:nvSpPr>
          <p:cNvPr id="22531" name="Zástupný symbol pro obsah 2">
            <a:extLst>
              <a:ext uri="{FF2B5EF4-FFF2-40B4-BE49-F238E27FC236}">
                <a16:creationId xmlns:a16="http://schemas.microsoft.com/office/drawing/2014/main" id="{8BB52B64-50FC-075F-872C-9594AF36E2A8}"/>
              </a:ext>
            </a:extLst>
          </p:cNvPr>
          <p:cNvSpPr>
            <a:spLocks noGrp="1" noChangeArrowheads="1"/>
          </p:cNvSpPr>
          <p:nvPr>
            <p:ph idx="1"/>
          </p:nvPr>
        </p:nvSpPr>
        <p:spPr>
          <a:xfrm>
            <a:off x="628650" y="1412776"/>
            <a:ext cx="7886700" cy="4764187"/>
          </a:xfrm>
        </p:spPr>
        <p:txBody>
          <a:bodyPr>
            <a:normAutofit lnSpcReduction="10000"/>
          </a:bodyPr>
          <a:lstStyle/>
          <a:p>
            <a:pPr eaLnBrk="1" hangingPunct="1"/>
            <a:r>
              <a:rPr lang="cs-CZ" altLang="cs-CZ" b="1" dirty="0"/>
              <a:t>10. století</a:t>
            </a:r>
            <a:r>
              <a:rPr lang="cs-CZ" altLang="cs-CZ" dirty="0"/>
              <a:t> – kníže Boleslav (963-967) – vznik prvních hospiců v Praze – útulky pro chudé- civilní sestry…</a:t>
            </a:r>
          </a:p>
          <a:p>
            <a:pPr eaLnBrk="1" hangingPunct="1"/>
            <a:r>
              <a:rPr lang="cs-CZ" altLang="cs-CZ" b="1" dirty="0"/>
              <a:t>Špitál v Týně</a:t>
            </a:r>
            <a:r>
              <a:rPr lang="cs-CZ" altLang="cs-CZ" dirty="0"/>
              <a:t> – 12 nemocných, 7 zdravotníků.</a:t>
            </a:r>
          </a:p>
          <a:p>
            <a:pPr eaLnBrk="1" hangingPunct="1"/>
            <a:r>
              <a:rPr lang="cs-CZ" altLang="cs-CZ" dirty="0"/>
              <a:t>Špitály spojené s kaplí, klášterem, kostelem. Počet se zvyšuje ve 13. -14. st.</a:t>
            </a:r>
          </a:p>
          <a:p>
            <a:pPr eaLnBrk="1" hangingPunct="1"/>
            <a:r>
              <a:rPr lang="cs-CZ" altLang="cs-CZ" dirty="0"/>
              <a:t>Špitály pro nemocné nebo výhradně pocestným a kupcům.</a:t>
            </a:r>
          </a:p>
          <a:p>
            <a:pPr eaLnBrk="1" hangingPunct="1"/>
            <a:r>
              <a:rPr lang="cs-CZ" altLang="cs-CZ" dirty="0"/>
              <a:t>Brno – 1238 - špitál U sv. Ducha → U sv. Jana Křtitele.</a:t>
            </a:r>
          </a:p>
          <a:p>
            <a:pPr eaLnBrk="1" hangingPunct="1"/>
            <a:r>
              <a:rPr lang="cs-CZ" altLang="cs-CZ" dirty="0"/>
              <a:t>Brno – Eliška </a:t>
            </a:r>
            <a:r>
              <a:rPr lang="cs-CZ" altLang="cs-CZ" dirty="0" err="1"/>
              <a:t>Rejčka</a:t>
            </a:r>
            <a:r>
              <a:rPr lang="cs-CZ" altLang="cs-CZ" dirty="0"/>
              <a:t> a Eliška Přemyslovna – pomoc ve špitálech poskytovali holiči, lázeňské, porodní báby,  kořenáři, mastičkáři….potulní chirurgové</a:t>
            </a:r>
          </a:p>
          <a:p>
            <a:pPr eaLnBrk="1" hangingPunct="1"/>
            <a:r>
              <a:rPr lang="cs-CZ" altLang="cs-CZ" dirty="0"/>
              <a:t>1348 - Karel IV. založil pražskou univerzitu – LF</a:t>
            </a:r>
          </a:p>
          <a:p>
            <a:pPr eaLnBrk="1" hangingPunct="1"/>
            <a:r>
              <a:rPr lang="cs-CZ" altLang="cs-CZ" dirty="0"/>
              <a:t>15.- 17.  st. – otřesné </a:t>
            </a:r>
            <a:r>
              <a:rPr lang="cs-CZ" altLang="cs-CZ" dirty="0" err="1"/>
              <a:t>hyg</a:t>
            </a:r>
            <a:r>
              <a:rPr lang="cs-CZ" altLang="cs-CZ" dirty="0"/>
              <a:t>. podmínky, magické léčitelství a vliv církve. </a:t>
            </a:r>
          </a:p>
          <a:p>
            <a:pPr eaLnBrk="1" hangingPunct="1"/>
            <a:r>
              <a:rPr lang="cs-CZ" altLang="cs-CZ" dirty="0"/>
              <a:t>Praha/Na Františku – Milosrdní bratři… opatrovnictví, charita, od 17. st. Ve špitálech pouze starost o nemocné  a Řád milosrdných bratrů vysílal členy na studia</a:t>
            </a:r>
          </a:p>
          <a:p>
            <a:pPr eaLnBrk="1" hangingPunct="1"/>
            <a:endParaRPr lang="cs-CZ"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BD8F341C-230C-235F-D9F7-D5F44F08B4F1}"/>
              </a:ext>
            </a:extLst>
          </p:cNvPr>
          <p:cNvSpPr>
            <a:spLocks noGrp="1"/>
          </p:cNvSpPr>
          <p:nvPr>
            <p:ph type="title"/>
          </p:nvPr>
        </p:nvSpPr>
        <p:spPr/>
        <p:txBody>
          <a:bodyPr>
            <a:normAutofit/>
          </a:bodyPr>
          <a:lstStyle/>
          <a:p>
            <a:pPr eaLnBrk="1" hangingPunct="1"/>
            <a:r>
              <a:rPr lang="cs-CZ" altLang="cs-CZ" sz="3600" b="1" dirty="0"/>
              <a:t>Anežka Přemyslovna</a:t>
            </a:r>
            <a:endParaRPr lang="cs-CZ" altLang="cs-CZ" sz="3600" dirty="0"/>
          </a:p>
        </p:txBody>
      </p:sp>
      <p:sp>
        <p:nvSpPr>
          <p:cNvPr id="24579" name="Zástupný obsah 2">
            <a:extLst>
              <a:ext uri="{FF2B5EF4-FFF2-40B4-BE49-F238E27FC236}">
                <a16:creationId xmlns:a16="http://schemas.microsoft.com/office/drawing/2014/main" id="{D574F025-8FD7-B526-B154-8F3B50AD2026}"/>
              </a:ext>
            </a:extLst>
          </p:cNvPr>
          <p:cNvSpPr>
            <a:spLocks noGrp="1" noChangeArrowheads="1"/>
          </p:cNvSpPr>
          <p:nvPr>
            <p:ph idx="1"/>
          </p:nvPr>
        </p:nvSpPr>
        <p:spPr/>
        <p:txBody>
          <a:bodyPr/>
          <a:lstStyle/>
          <a:p>
            <a:pPr eaLnBrk="1" hangingPunct="1"/>
            <a:r>
              <a:rPr lang="cs-CZ" altLang="cs-CZ"/>
              <a:t>1233 – založila klášter a špitál U sv. Haštala,</a:t>
            </a:r>
          </a:p>
          <a:p>
            <a:pPr eaLnBrk="1" hangingPunct="1"/>
            <a:r>
              <a:rPr lang="cs-CZ" altLang="cs-CZ"/>
              <a:t>založila řád Křižovníků s červenou hvězdou (pečovali o nemocné a chudé dle pravidel, které vypracovala)</a:t>
            </a:r>
          </a:p>
          <a:p>
            <a:pPr eaLnBrk="1" hangingPunct="1"/>
            <a:r>
              <a:rPr lang="cs-CZ" altLang="cs-CZ"/>
              <a:t>Považována za zakladatelku českého ošetřovatelství</a:t>
            </a:r>
          </a:p>
          <a:p>
            <a:pPr eaLnBrk="1" hangingPunct="1"/>
            <a:r>
              <a:rPr lang="cs-CZ" altLang="cs-CZ"/>
              <a:t>Svatořečena 1989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A47B4E32-14D4-A9C6-E408-D4C424509F9B}"/>
              </a:ext>
            </a:extLst>
          </p:cNvPr>
          <p:cNvSpPr>
            <a:spLocks noGrp="1"/>
          </p:cNvSpPr>
          <p:nvPr>
            <p:ph type="title"/>
          </p:nvPr>
        </p:nvSpPr>
        <p:spPr/>
        <p:txBody>
          <a:bodyPr>
            <a:normAutofit/>
          </a:bodyPr>
          <a:lstStyle/>
          <a:p>
            <a:pPr eaLnBrk="1" hangingPunct="1"/>
            <a:r>
              <a:rPr lang="cs-CZ" altLang="cs-CZ" sz="3600" dirty="0"/>
              <a:t>Vývoj ošetřovatelství do roku 1918</a:t>
            </a:r>
          </a:p>
        </p:txBody>
      </p:sp>
      <p:sp>
        <p:nvSpPr>
          <p:cNvPr id="27651" name="Zástupný symbol pro obsah 2">
            <a:extLst>
              <a:ext uri="{FF2B5EF4-FFF2-40B4-BE49-F238E27FC236}">
                <a16:creationId xmlns:a16="http://schemas.microsoft.com/office/drawing/2014/main" id="{F974AC0C-0F7C-D8E8-036E-1EAA959E398F}"/>
              </a:ext>
            </a:extLst>
          </p:cNvPr>
          <p:cNvSpPr>
            <a:spLocks noGrp="1" noChangeArrowheads="1"/>
          </p:cNvSpPr>
          <p:nvPr>
            <p:ph idx="1"/>
          </p:nvPr>
        </p:nvSpPr>
        <p:spPr/>
        <p:txBody>
          <a:bodyPr/>
          <a:lstStyle/>
          <a:p>
            <a:pPr eaLnBrk="1" hangingPunct="1"/>
            <a:r>
              <a:rPr lang="cs-CZ" altLang="cs-CZ"/>
              <a:t>Zakládání všeobecných nemocnic při lékařských fakultách</a:t>
            </a:r>
          </a:p>
          <a:p>
            <a:pPr lvl="1" eaLnBrk="1" hangingPunct="1"/>
            <a:r>
              <a:rPr lang="cs-CZ" altLang="cs-CZ" b="1"/>
              <a:t>1785 </a:t>
            </a:r>
            <a:r>
              <a:rPr lang="cs-CZ" altLang="cs-CZ"/>
              <a:t>– Brno,</a:t>
            </a:r>
            <a:r>
              <a:rPr lang="cs-CZ" altLang="cs-CZ" b="1"/>
              <a:t> </a:t>
            </a:r>
          </a:p>
          <a:p>
            <a:pPr lvl="1" eaLnBrk="1" hangingPunct="1"/>
            <a:r>
              <a:rPr lang="cs-CZ" altLang="cs-CZ" b="1"/>
              <a:t>1787 </a:t>
            </a:r>
            <a:r>
              <a:rPr lang="cs-CZ" altLang="cs-CZ"/>
              <a:t>– Olomouc</a:t>
            </a:r>
          </a:p>
          <a:p>
            <a:pPr lvl="1" eaLnBrk="1" hangingPunct="1"/>
            <a:r>
              <a:rPr lang="cs-CZ" altLang="cs-CZ" b="1"/>
              <a:t>1790</a:t>
            </a:r>
            <a:r>
              <a:rPr lang="cs-CZ" altLang="cs-CZ"/>
              <a:t> – Praha, </a:t>
            </a:r>
          </a:p>
          <a:p>
            <a:pPr eaLnBrk="1" hangingPunct="1"/>
            <a:r>
              <a:rPr lang="cs-CZ" altLang="cs-CZ"/>
              <a:t>Vznik prvních porodni</a:t>
            </a:r>
            <a:r>
              <a:rPr lang="cs-CZ" altLang="cs-CZ">
                <a:latin typeface="Arial" panose="020B0604020202020204" pitchFamily="34" charset="0"/>
              </a:rPr>
              <a:t>c </a:t>
            </a:r>
            <a:r>
              <a:rPr lang="cs-CZ" altLang="cs-CZ"/>
              <a:t> </a:t>
            </a:r>
          </a:p>
          <a:p>
            <a:pPr lvl="1" eaLnBrk="1" hangingPunct="1"/>
            <a:r>
              <a:rPr lang="cs-CZ" altLang="cs-CZ" b="1"/>
              <a:t>1787 </a:t>
            </a:r>
            <a:r>
              <a:rPr lang="cs-CZ" altLang="cs-CZ"/>
              <a:t>– Brno, Olomouc.</a:t>
            </a:r>
          </a:p>
          <a:p>
            <a:pPr lvl="1" eaLnBrk="1" hangingPunct="1"/>
            <a:r>
              <a:rPr lang="cs-CZ" altLang="cs-CZ" b="1"/>
              <a:t>1790</a:t>
            </a:r>
            <a:r>
              <a:rPr lang="cs-CZ" altLang="cs-CZ"/>
              <a:t> – Praha</a:t>
            </a:r>
          </a:p>
          <a:p>
            <a:pPr eaLnBrk="1" hangingPunct="1"/>
            <a:r>
              <a:rPr lang="cs-CZ" altLang="cs-CZ"/>
              <a:t>Opatrovníci bez předchozího oše vzdělání, nepatrné odměny (za ubytování). …odváděli nekvalitní péči, proto potřeba kvalifikovaných pracovníků s platem</a:t>
            </a:r>
            <a:r>
              <a:rPr lang="cs-CZ" altLang="cs-CZ">
                <a:latin typeface="Arial" panose="020B060402020202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75925D9B-E95E-9CE1-C02E-E963DF6520A8}"/>
              </a:ext>
            </a:extLst>
          </p:cNvPr>
          <p:cNvSpPr>
            <a:spLocks noGrp="1"/>
          </p:cNvSpPr>
          <p:nvPr>
            <p:ph type="title"/>
          </p:nvPr>
        </p:nvSpPr>
        <p:spPr/>
        <p:txBody>
          <a:bodyPr/>
          <a:lstStyle/>
          <a:p>
            <a:pPr eaLnBrk="1" hangingPunct="1"/>
            <a:r>
              <a:rPr lang="cs-CZ" altLang="cs-CZ" sz="3600" dirty="0"/>
              <a:t>Vývoj ošetřovatelství v letech 1918 -1939</a:t>
            </a:r>
          </a:p>
        </p:txBody>
      </p:sp>
      <p:sp>
        <p:nvSpPr>
          <p:cNvPr id="29699" name="Zástupný symbol pro obsah 2">
            <a:extLst>
              <a:ext uri="{FF2B5EF4-FFF2-40B4-BE49-F238E27FC236}">
                <a16:creationId xmlns:a16="http://schemas.microsoft.com/office/drawing/2014/main" id="{66AE5AD8-5457-A74D-64E3-80A8C19C5D77}"/>
              </a:ext>
            </a:extLst>
          </p:cNvPr>
          <p:cNvSpPr>
            <a:spLocks noGrp="1" noChangeArrowheads="1"/>
          </p:cNvSpPr>
          <p:nvPr>
            <p:ph idx="1"/>
          </p:nvPr>
        </p:nvSpPr>
        <p:spPr/>
        <p:txBody>
          <a:bodyPr/>
          <a:lstStyle/>
          <a:p>
            <a:pPr eaLnBrk="1" hangingPunct="1"/>
            <a:r>
              <a:rPr lang="cs-CZ" altLang="cs-CZ" dirty="0"/>
              <a:t>Orientace na práci sestry v primární péči v terénu. </a:t>
            </a:r>
          </a:p>
          <a:p>
            <a:pPr eaLnBrk="1" hangingPunct="1"/>
            <a:r>
              <a:rPr lang="cs-CZ" altLang="cs-CZ" dirty="0"/>
              <a:t>Po 1. SV nemocniční personál – řeholní sestry – ošetřovatelky.</a:t>
            </a:r>
          </a:p>
          <a:p>
            <a:pPr eaLnBrk="1" hangingPunct="1"/>
            <a:r>
              <a:rPr lang="cs-CZ" altLang="cs-CZ" dirty="0"/>
              <a:t>Návrhy změn vzdělávání a výchovy dívek/žen. </a:t>
            </a:r>
          </a:p>
          <a:p>
            <a:pPr eaLnBrk="1" hangingPunct="1"/>
            <a:r>
              <a:rPr lang="cs-CZ" altLang="cs-CZ" dirty="0"/>
              <a:t>1929 – ČCK zavádí organizovanou péči v rodinách, sestry pracovaly samostatně a měly smlouvu s pojišťovnami – vysoce specializovaná činnost na podporu zdraví sociálně slabších obyvatel.</a:t>
            </a:r>
          </a:p>
          <a:p>
            <a:pPr eaLnBrk="1" hangingPunct="1"/>
            <a:r>
              <a:rPr lang="cs-CZ" altLang="cs-CZ" dirty="0"/>
              <a:t>T.G. Masaryk, A. Masaryková – rozvoj Českého červeného kříže, sociální a ošetřovatelské péče.</a:t>
            </a:r>
          </a:p>
          <a:p>
            <a:pPr eaLnBrk="1" hangingPunct="1"/>
            <a:r>
              <a:rPr lang="cs-CZ" altLang="cs-CZ" dirty="0"/>
              <a:t>Česká škola pro ošetřování nemocných.</a:t>
            </a:r>
          </a:p>
          <a:p>
            <a:pPr eaLnBrk="1" hangingPunct="1"/>
            <a:r>
              <a:rPr lang="cs-CZ" altLang="cs-CZ" dirty="0"/>
              <a:t>Poradna pro matky, kojence, TBC, revmatismus, pohlavní nemoci…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D530346-2E3B-BF19-9A80-7C5DE458EEEB}"/>
              </a:ext>
            </a:extLst>
          </p:cNvPr>
          <p:cNvSpPr>
            <a:spLocks noGrp="1"/>
          </p:cNvSpPr>
          <p:nvPr>
            <p:ph type="title"/>
          </p:nvPr>
        </p:nvSpPr>
        <p:spPr/>
        <p:txBody>
          <a:bodyPr>
            <a:normAutofit/>
          </a:bodyPr>
          <a:lstStyle/>
          <a:p>
            <a:pPr eaLnBrk="1" hangingPunct="1"/>
            <a:r>
              <a:rPr lang="cs-CZ" altLang="cs-CZ" sz="3600" dirty="0"/>
              <a:t>České ošetřovatelství 1939 - 1945</a:t>
            </a:r>
          </a:p>
        </p:txBody>
      </p:sp>
      <p:sp>
        <p:nvSpPr>
          <p:cNvPr id="31747" name="Zástupný symbol pro obsah 2">
            <a:extLst>
              <a:ext uri="{FF2B5EF4-FFF2-40B4-BE49-F238E27FC236}">
                <a16:creationId xmlns:a16="http://schemas.microsoft.com/office/drawing/2014/main" id="{CAA54185-1D39-ECDB-C787-49C960E5783A}"/>
              </a:ext>
            </a:extLst>
          </p:cNvPr>
          <p:cNvSpPr>
            <a:spLocks noGrp="1" noChangeArrowheads="1"/>
          </p:cNvSpPr>
          <p:nvPr>
            <p:ph idx="1"/>
          </p:nvPr>
        </p:nvSpPr>
        <p:spPr/>
        <p:txBody>
          <a:bodyPr/>
          <a:lstStyle/>
          <a:p>
            <a:pPr eaLnBrk="1" hangingPunct="1">
              <a:lnSpc>
                <a:spcPct val="80000"/>
              </a:lnSpc>
            </a:pPr>
            <a:r>
              <a:rPr lang="cs-CZ" altLang="cs-CZ"/>
              <a:t>Velký nedostatek sil – české sestry a německé sestry</a:t>
            </a:r>
          </a:p>
          <a:p>
            <a:pPr eaLnBrk="1" hangingPunct="1">
              <a:lnSpc>
                <a:spcPct val="80000"/>
              </a:lnSpc>
            </a:pPr>
            <a:r>
              <a:rPr lang="cs-CZ" altLang="cs-CZ"/>
              <a:t>Řádoví ošetřovatelé jsou nuceni opusit místa v nemocnicích</a:t>
            </a:r>
          </a:p>
          <a:p>
            <a:pPr eaLnBrk="1" hangingPunct="1">
              <a:lnSpc>
                <a:spcPct val="80000"/>
              </a:lnSpc>
            </a:pPr>
            <a:r>
              <a:rPr lang="cs-CZ" altLang="cs-CZ" b="1"/>
              <a:t>Velký nedostatek ošetřovatelek/sester: 1939</a:t>
            </a:r>
            <a:r>
              <a:rPr lang="cs-CZ" altLang="cs-CZ"/>
              <a:t> – otevření civilní české oše školy v  Brně, Praze, Kroměříži, Olomouci.</a:t>
            </a:r>
          </a:p>
          <a:p>
            <a:pPr eaLnBrk="1" hangingPunct="1">
              <a:lnSpc>
                <a:spcPct val="80000"/>
              </a:lnSpc>
            </a:pPr>
            <a:r>
              <a:rPr lang="cs-CZ" altLang="cs-CZ" b="1"/>
              <a:t>Zakládání oddělení zdravotně sociální služby v nemocnicích – mezičlánek mezi nemocniční a domácí péčí….</a:t>
            </a:r>
          </a:p>
          <a:p>
            <a:pPr eaLnBrk="1" hangingPunct="1">
              <a:lnSpc>
                <a:spcPct val="80000"/>
              </a:lnSpc>
            </a:pPr>
            <a:r>
              <a:rPr lang="cs-CZ" altLang="cs-CZ" b="1"/>
              <a:t>1940</a:t>
            </a:r>
            <a:r>
              <a:rPr lang="cs-CZ" altLang="cs-CZ"/>
              <a:t> – „vedoucí sestra oše služby v nemocnici“ – dipl.</a:t>
            </a:r>
            <a:r>
              <a:rPr lang="cs-CZ" altLang="cs-CZ">
                <a:latin typeface="Arial" panose="020B0604020202020204" pitchFamily="34" charset="0"/>
              </a:rPr>
              <a:t> </a:t>
            </a:r>
            <a:r>
              <a:rPr lang="cs-CZ" altLang="cs-CZ"/>
              <a:t>sestr</a:t>
            </a:r>
            <a:r>
              <a:rPr lang="cs-CZ" altLang="cs-CZ">
                <a:latin typeface="Arial" panose="020B0604020202020204" pitchFamily="34" charset="0"/>
              </a:rPr>
              <a:t>a</a:t>
            </a:r>
            <a:r>
              <a:rPr lang="cs-CZ" altLang="cs-CZ"/>
              <a:t> Roušarov</a:t>
            </a:r>
            <a:r>
              <a:rPr lang="cs-CZ" altLang="cs-CZ">
                <a:latin typeface="Arial" panose="020B0604020202020204" pitchFamily="34" charset="0"/>
              </a:rPr>
              <a:t>á</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A913484F-9BB3-2F59-383A-2613B58C951C}"/>
              </a:ext>
            </a:extLst>
          </p:cNvPr>
          <p:cNvSpPr>
            <a:spLocks noGrp="1"/>
          </p:cNvSpPr>
          <p:nvPr>
            <p:ph type="title"/>
          </p:nvPr>
        </p:nvSpPr>
        <p:spPr/>
        <p:txBody>
          <a:bodyPr>
            <a:normAutofit/>
          </a:bodyPr>
          <a:lstStyle/>
          <a:p>
            <a:pPr eaLnBrk="1" hangingPunct="1"/>
            <a:r>
              <a:rPr lang="cs-CZ" altLang="cs-CZ" sz="3600" dirty="0"/>
              <a:t>České ošetřovatelství po roce 1945</a:t>
            </a:r>
          </a:p>
        </p:txBody>
      </p:sp>
      <p:sp>
        <p:nvSpPr>
          <p:cNvPr id="39939" name="Zástupný symbol pro obsah 2">
            <a:extLst>
              <a:ext uri="{FF2B5EF4-FFF2-40B4-BE49-F238E27FC236}">
                <a16:creationId xmlns:a16="http://schemas.microsoft.com/office/drawing/2014/main" id="{B80F206D-09C6-F8AE-C6CE-ADB8EAE61D80}"/>
              </a:ext>
            </a:extLst>
          </p:cNvPr>
          <p:cNvSpPr>
            <a:spLocks noGrp="1"/>
          </p:cNvSpPr>
          <p:nvPr>
            <p:ph idx="1"/>
          </p:nvPr>
        </p:nvSpPr>
        <p:spPr/>
        <p:txBody>
          <a:bodyPr rtlCol="0">
            <a:normAutofit fontScale="92500" lnSpcReduction="10000"/>
          </a:bodyPr>
          <a:lstStyle/>
          <a:p>
            <a:pPr eaLnBrk="1" fontAlgn="auto" hangingPunct="1">
              <a:lnSpc>
                <a:spcPct val="80000"/>
              </a:lnSpc>
              <a:spcAft>
                <a:spcPts val="0"/>
              </a:spcAft>
              <a:defRPr/>
            </a:pPr>
            <a:r>
              <a:rPr lang="cs-CZ" altLang="cs-CZ"/>
              <a:t>Nedostatek kvalifikovaného oše personálu – odsun německého personálu, důsledek uzavřených vysokých škol a nedostatek škol pro sestry</a:t>
            </a:r>
          </a:p>
          <a:p>
            <a:pPr eaLnBrk="1" fontAlgn="auto" hangingPunct="1">
              <a:lnSpc>
                <a:spcPct val="80000"/>
              </a:lnSpc>
              <a:spcAft>
                <a:spcPts val="0"/>
              </a:spcAft>
              <a:defRPr/>
            </a:pPr>
            <a:r>
              <a:rPr lang="cs-CZ" altLang="cs-CZ"/>
              <a:t>Katastrofální stav nemocnic po odsunu německého personálu</a:t>
            </a:r>
          </a:p>
          <a:p>
            <a:pPr eaLnBrk="1" fontAlgn="auto" hangingPunct="1">
              <a:lnSpc>
                <a:spcPct val="80000"/>
              </a:lnSpc>
              <a:spcAft>
                <a:spcPts val="0"/>
              </a:spcAft>
              <a:defRPr/>
            </a:pPr>
            <a:r>
              <a:rPr lang="cs-CZ" altLang="cs-CZ" b="1"/>
              <a:t>V Praze</a:t>
            </a:r>
            <a:r>
              <a:rPr lang="cs-CZ" altLang="cs-CZ"/>
              <a:t> – ošetřovatelská škola zahájila několikatýdenní kurz pro 40 sester</a:t>
            </a:r>
            <a:r>
              <a:rPr lang="cs-CZ" altLang="cs-CZ">
                <a:latin typeface="Arial" panose="020B0604020202020204" pitchFamily="34" charset="0"/>
              </a:rPr>
              <a:t>.</a:t>
            </a:r>
          </a:p>
          <a:p>
            <a:pPr eaLnBrk="1" fontAlgn="auto" hangingPunct="1">
              <a:lnSpc>
                <a:spcPct val="80000"/>
              </a:lnSpc>
              <a:spcAft>
                <a:spcPts val="0"/>
              </a:spcAft>
              <a:defRPr/>
            </a:pPr>
            <a:r>
              <a:rPr lang="cs-CZ" altLang="cs-CZ" b="1"/>
              <a:t>Ostrava – 1945</a:t>
            </a:r>
            <a:r>
              <a:rPr lang="cs-CZ" altLang="cs-CZ"/>
              <a:t> – 2letá Vyšší sociální škola pro vzdělávání soc. pracovnic – maturita.</a:t>
            </a:r>
          </a:p>
          <a:p>
            <a:pPr eaLnBrk="1" fontAlgn="auto" hangingPunct="1">
              <a:lnSpc>
                <a:spcPct val="80000"/>
              </a:lnSpc>
              <a:spcAft>
                <a:spcPts val="0"/>
              </a:spcAft>
              <a:defRPr/>
            </a:pPr>
            <a:r>
              <a:rPr lang="cs-CZ" altLang="cs-CZ" b="1"/>
              <a:t>1946</a:t>
            </a:r>
            <a:r>
              <a:rPr lang="cs-CZ" altLang="cs-CZ" b="1">
                <a:latin typeface="Arial" panose="020B0604020202020204" pitchFamily="34" charset="0"/>
              </a:rPr>
              <a:t> - </a:t>
            </a:r>
            <a:r>
              <a:rPr lang="cs-CZ" altLang="cs-CZ" b="1"/>
              <a:t>Praha</a:t>
            </a:r>
            <a:r>
              <a:rPr lang="cs-CZ" altLang="cs-CZ"/>
              <a:t> – Vyšší oše škola</a:t>
            </a:r>
            <a:r>
              <a:rPr lang="cs-CZ" altLang="cs-CZ">
                <a:latin typeface="Arial" panose="020B0604020202020204" pitchFamily="34" charset="0"/>
              </a:rPr>
              <a:t>.</a:t>
            </a:r>
          </a:p>
          <a:p>
            <a:pPr eaLnBrk="1" fontAlgn="auto" hangingPunct="1">
              <a:lnSpc>
                <a:spcPct val="80000"/>
              </a:lnSpc>
              <a:spcAft>
                <a:spcPts val="0"/>
              </a:spcAft>
              <a:defRPr/>
            </a:pPr>
            <a:r>
              <a:rPr lang="cs-CZ" altLang="cs-CZ" b="1"/>
              <a:t>1947 </a:t>
            </a:r>
            <a:r>
              <a:rPr lang="cs-CZ" altLang="cs-CZ"/>
              <a:t>– 26 oše škol.</a:t>
            </a:r>
          </a:p>
          <a:p>
            <a:pPr eaLnBrk="1" fontAlgn="auto" hangingPunct="1">
              <a:lnSpc>
                <a:spcPct val="80000"/>
              </a:lnSpc>
              <a:spcAft>
                <a:spcPts val="0"/>
              </a:spcAft>
              <a:defRPr/>
            </a:pPr>
            <a:r>
              <a:rPr lang="cs-CZ" altLang="cs-CZ" b="1"/>
              <a:t>1948</a:t>
            </a:r>
            <a:r>
              <a:rPr lang="cs-CZ" altLang="cs-CZ"/>
              <a:t> – komunistický převrat – sloučení všech oše škol → střední zdravotnická škola.</a:t>
            </a:r>
          </a:p>
          <a:p>
            <a:pPr eaLnBrk="1" fontAlgn="auto" hangingPunct="1">
              <a:lnSpc>
                <a:spcPct val="80000"/>
              </a:lnSpc>
              <a:spcAft>
                <a:spcPts val="0"/>
              </a:spcAft>
              <a:defRPr/>
            </a:pPr>
            <a:r>
              <a:rPr lang="cs-CZ" altLang="cs-CZ" b="1"/>
              <a:t>1968</a:t>
            </a:r>
            <a:r>
              <a:rPr lang="cs-CZ" altLang="cs-CZ"/>
              <a:t> – Česk</a:t>
            </a:r>
            <a:r>
              <a:rPr lang="cs-CZ" altLang="cs-CZ">
                <a:latin typeface="Arial" panose="020B0604020202020204" pitchFamily="34" charset="0"/>
              </a:rPr>
              <a:t>oslovenská</a:t>
            </a:r>
            <a:r>
              <a:rPr lang="cs-CZ" altLang="cs-CZ"/>
              <a:t> společnost sester </a:t>
            </a:r>
          </a:p>
          <a:p>
            <a:pPr eaLnBrk="1" fontAlgn="auto" hangingPunct="1">
              <a:lnSpc>
                <a:spcPct val="80000"/>
              </a:lnSpc>
              <a:spcAft>
                <a:spcPts val="0"/>
              </a:spcAft>
              <a:defRPr/>
            </a:pPr>
            <a:r>
              <a:rPr lang="cs-CZ" altLang="cs-CZ" b="1"/>
              <a:t>1973</a:t>
            </a:r>
            <a:r>
              <a:rPr lang="cs-CZ" altLang="cs-CZ"/>
              <a:t> aktivní působení ČSS – časopis „Zdravotnická pracovnice → 1989 zánik → </a:t>
            </a:r>
            <a:r>
              <a:rPr lang="cs-CZ" altLang="cs-CZ" b="1"/>
              <a:t>1991 „Sestra“.</a:t>
            </a:r>
          </a:p>
          <a:p>
            <a:pPr eaLnBrk="1" fontAlgn="auto" hangingPunct="1">
              <a:lnSpc>
                <a:spcPct val="80000"/>
              </a:lnSpc>
              <a:spcAft>
                <a:spcPts val="0"/>
              </a:spcAft>
              <a:defRPr/>
            </a:pPr>
            <a:r>
              <a:rPr lang="cs-CZ" altLang="cs-CZ" b="1"/>
              <a:t>Vzdělání sester velice kvalitní (avšak přesunuto do nižšího věku), základ pro specializace a univerzitní vzdělání</a:t>
            </a:r>
          </a:p>
          <a:p>
            <a:pPr eaLnBrk="1" fontAlgn="auto" hangingPunct="1">
              <a:lnSpc>
                <a:spcPct val="80000"/>
              </a:lnSpc>
              <a:spcAft>
                <a:spcPts val="0"/>
              </a:spcAft>
              <a:defRPr/>
            </a:pPr>
            <a:endParaRPr lang="cs-CZ" alt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45AD8754-0AE8-9426-AC32-FB3D1FCD6A31}"/>
              </a:ext>
            </a:extLst>
          </p:cNvPr>
          <p:cNvSpPr>
            <a:spLocks noGrp="1"/>
          </p:cNvSpPr>
          <p:nvPr>
            <p:ph type="title"/>
          </p:nvPr>
        </p:nvSpPr>
        <p:spPr/>
        <p:txBody>
          <a:bodyPr>
            <a:normAutofit/>
          </a:bodyPr>
          <a:lstStyle/>
          <a:p>
            <a:pPr eaLnBrk="1" hangingPunct="1"/>
            <a:r>
              <a:rPr lang="cs-CZ" altLang="cs-CZ" sz="3600" b="1" dirty="0"/>
              <a:t>Významné osobnosti světového ošetřovatelství</a:t>
            </a:r>
          </a:p>
        </p:txBody>
      </p:sp>
      <p:sp>
        <p:nvSpPr>
          <p:cNvPr id="23555" name="Zástupný symbol pro obsah 2">
            <a:extLst>
              <a:ext uri="{FF2B5EF4-FFF2-40B4-BE49-F238E27FC236}">
                <a16:creationId xmlns:a16="http://schemas.microsoft.com/office/drawing/2014/main" id="{4B6D99A4-498C-452C-A389-35B856426A86}"/>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cs-CZ" altLang="cs-CZ" sz="2300" b="1" dirty="0"/>
              <a:t>Florence </a:t>
            </a:r>
            <a:r>
              <a:rPr lang="cs-CZ" altLang="cs-CZ" sz="2300" b="1" dirty="0" err="1"/>
              <a:t>Nightingale</a:t>
            </a:r>
            <a:r>
              <a:rPr lang="cs-CZ" altLang="cs-CZ" sz="2300" b="1" dirty="0"/>
              <a:t> </a:t>
            </a:r>
            <a:r>
              <a:rPr lang="cs-CZ" altLang="cs-CZ" sz="2300" dirty="0"/>
              <a:t>– 12. 5. 1820 – 1910</a:t>
            </a:r>
          </a:p>
          <a:p>
            <a:pPr eaLnBrk="1" fontAlgn="auto" hangingPunct="1">
              <a:spcAft>
                <a:spcPts val="0"/>
              </a:spcAft>
              <a:defRPr/>
            </a:pPr>
            <a:r>
              <a:rPr lang="cs-CZ" altLang="cs-CZ" sz="2300" b="1" dirty="0"/>
              <a:t>12. 5. – </a:t>
            </a:r>
            <a:r>
              <a:rPr lang="cs-CZ" altLang="cs-CZ" sz="2300" b="1" dirty="0">
                <a:latin typeface="Arial" pitchFamily="34" charset="0"/>
              </a:rPr>
              <a:t>M</a:t>
            </a:r>
            <a:r>
              <a:rPr lang="cs-CZ" altLang="cs-CZ" sz="2300" b="1" dirty="0"/>
              <a:t>ezinárodní den sester</a:t>
            </a:r>
          </a:p>
          <a:p>
            <a:pPr eaLnBrk="1" fontAlgn="auto" hangingPunct="1">
              <a:spcAft>
                <a:spcPts val="0"/>
              </a:spcAft>
              <a:defRPr/>
            </a:pPr>
            <a:r>
              <a:rPr lang="cs-CZ" altLang="cs-CZ" sz="2300" dirty="0"/>
              <a:t>V 31 letech – ošetřovatelské vzdělání v Německu</a:t>
            </a:r>
          </a:p>
          <a:p>
            <a:pPr eaLnBrk="1" fontAlgn="auto" hangingPunct="1">
              <a:spcAft>
                <a:spcPts val="0"/>
              </a:spcAft>
              <a:defRPr/>
            </a:pPr>
            <a:r>
              <a:rPr lang="cs-CZ" altLang="cs-CZ" sz="2300" dirty="0"/>
              <a:t>1853 – vrchní sestra</a:t>
            </a:r>
            <a:r>
              <a:rPr lang="cs-CZ" altLang="cs-CZ" sz="2300" b="1" dirty="0"/>
              <a:t> Ústavu pro nemocné šlechtičny v Londýně </a:t>
            </a:r>
            <a:r>
              <a:rPr lang="cs-CZ" altLang="cs-CZ" sz="2300" dirty="0"/>
              <a:t>– změny provozu nemocnic: výtah na jídlo, signalizace od lůžka na chodbu, teplá voda na každém patře, pavilonový typ zařízení. </a:t>
            </a:r>
          </a:p>
          <a:p>
            <a:pPr eaLnBrk="1" fontAlgn="auto" hangingPunct="1">
              <a:spcAft>
                <a:spcPts val="0"/>
              </a:spcAft>
              <a:defRPr/>
            </a:pPr>
            <a:r>
              <a:rPr lang="cs-CZ" altLang="cs-CZ" sz="2300" dirty="0"/>
              <a:t>…odborník na nemocnice a veřejné zdravotnictví</a:t>
            </a:r>
          </a:p>
          <a:p>
            <a:pPr eaLnBrk="1" fontAlgn="auto" hangingPunct="1">
              <a:spcAft>
                <a:spcPts val="0"/>
              </a:spcAft>
              <a:defRPr/>
            </a:pPr>
            <a:r>
              <a:rPr lang="cs-CZ" altLang="cs-CZ" sz="2300" dirty="0"/>
              <a:t>Podporovala vzdělávání sester, věřila, že zvýší úroveň péče</a:t>
            </a:r>
          </a:p>
          <a:p>
            <a:pPr eaLnBrk="1" fontAlgn="auto" hangingPunct="1">
              <a:spcAft>
                <a:spcPts val="0"/>
              </a:spcAft>
              <a:defRPr/>
            </a:pPr>
            <a:endParaRPr lang="cs-CZ" altLang="cs-CZ"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95DF5CB9-FE17-C4BD-CB47-24BEAE576432}"/>
              </a:ext>
            </a:extLst>
          </p:cNvPr>
          <p:cNvSpPr>
            <a:spLocks noGrp="1"/>
          </p:cNvSpPr>
          <p:nvPr>
            <p:ph type="title"/>
          </p:nvPr>
        </p:nvSpPr>
        <p:spPr/>
        <p:txBody>
          <a:bodyPr>
            <a:normAutofit/>
          </a:bodyPr>
          <a:lstStyle/>
          <a:p>
            <a:pPr eaLnBrk="1" hangingPunct="1"/>
            <a:r>
              <a:rPr lang="cs-CZ" altLang="cs-CZ" sz="3600" b="1" dirty="0"/>
              <a:t>Významné osobnosti světového ošetřovatelství</a:t>
            </a:r>
          </a:p>
        </p:txBody>
      </p:sp>
      <p:sp>
        <p:nvSpPr>
          <p:cNvPr id="3" name="Zástupný symbol pro obsah 2">
            <a:extLst>
              <a:ext uri="{FF2B5EF4-FFF2-40B4-BE49-F238E27FC236}">
                <a16:creationId xmlns:a16="http://schemas.microsoft.com/office/drawing/2014/main" id="{B9601FAC-9E33-E6C3-621D-79810E020B3B}"/>
              </a:ext>
            </a:extLst>
          </p:cNvPr>
          <p:cNvSpPr>
            <a:spLocks noGrp="1"/>
          </p:cNvSpPr>
          <p:nvPr>
            <p:ph idx="1"/>
          </p:nvPr>
        </p:nvSpPr>
        <p:spPr/>
        <p:txBody>
          <a:bodyPr rtlCol="0">
            <a:normAutofit fontScale="92500" lnSpcReduction="10000"/>
          </a:bodyPr>
          <a:lstStyle/>
          <a:p>
            <a:pPr marL="0" indent="0" eaLnBrk="1" fontAlgn="auto" hangingPunct="1">
              <a:spcAft>
                <a:spcPts val="0"/>
              </a:spcAft>
              <a:buFont typeface="Wingdings" panose="05000000000000000000" pitchFamily="2" charset="2"/>
              <a:buNone/>
              <a:defRPr/>
            </a:pPr>
            <a:r>
              <a:rPr lang="cs-CZ" altLang="cs-CZ" b="1" dirty="0"/>
              <a:t>Florence </a:t>
            </a:r>
            <a:r>
              <a:rPr lang="cs-CZ" altLang="cs-CZ" b="1" dirty="0" err="1"/>
              <a:t>Nightingale</a:t>
            </a:r>
            <a:r>
              <a:rPr lang="cs-CZ" altLang="cs-CZ" b="1" dirty="0"/>
              <a:t>  </a:t>
            </a:r>
          </a:p>
          <a:p>
            <a:pPr eaLnBrk="1" fontAlgn="auto" hangingPunct="1">
              <a:spcAft>
                <a:spcPts val="0"/>
              </a:spcAft>
              <a:defRPr/>
            </a:pPr>
            <a:r>
              <a:rPr lang="cs-CZ" altLang="cs-CZ" b="1" dirty="0"/>
              <a:t>1854</a:t>
            </a:r>
            <a:r>
              <a:rPr lang="cs-CZ" altLang="cs-CZ" dirty="0"/>
              <a:t> – Krymská válka …</a:t>
            </a:r>
          </a:p>
          <a:p>
            <a:pPr eaLnBrk="1" fontAlgn="auto" hangingPunct="1">
              <a:spcAft>
                <a:spcPts val="0"/>
              </a:spcAft>
              <a:defRPr/>
            </a:pPr>
            <a:r>
              <a:rPr lang="cs-CZ" altLang="cs-CZ" dirty="0"/>
              <a:t>38 sester….</a:t>
            </a:r>
          </a:p>
          <a:p>
            <a:pPr marL="0" indent="0" eaLnBrk="1" fontAlgn="auto" hangingPunct="1">
              <a:spcAft>
                <a:spcPts val="0"/>
              </a:spcAft>
              <a:buFont typeface="Wingdings" panose="05000000000000000000" pitchFamily="2" charset="2"/>
              <a:buNone/>
              <a:defRPr/>
            </a:pPr>
            <a:r>
              <a:rPr lang="cs-CZ" altLang="cs-CZ" dirty="0"/>
              <a:t>Modernizace </a:t>
            </a:r>
            <a:r>
              <a:rPr lang="cs-CZ" altLang="cs-CZ" dirty="0" err="1"/>
              <a:t>kuchyne</a:t>
            </a:r>
            <a:endParaRPr lang="cs-CZ" altLang="cs-CZ" dirty="0"/>
          </a:p>
          <a:p>
            <a:pPr marL="0" indent="0" eaLnBrk="1" fontAlgn="auto" hangingPunct="1">
              <a:spcAft>
                <a:spcPts val="0"/>
              </a:spcAft>
              <a:buFont typeface="Wingdings" panose="05000000000000000000" pitchFamily="2" charset="2"/>
              <a:buNone/>
              <a:defRPr/>
            </a:pPr>
            <a:r>
              <a:rPr lang="cs-CZ" altLang="cs-CZ" dirty="0"/>
              <a:t>Čistota a úklid</a:t>
            </a:r>
          </a:p>
          <a:p>
            <a:pPr marL="0" indent="0" eaLnBrk="1" fontAlgn="auto" hangingPunct="1">
              <a:spcAft>
                <a:spcPts val="0"/>
              </a:spcAft>
              <a:buFont typeface="Wingdings" panose="05000000000000000000" pitchFamily="2" charset="2"/>
              <a:buNone/>
              <a:defRPr/>
            </a:pPr>
            <a:r>
              <a:rPr lang="cs-CZ" altLang="cs-CZ" dirty="0"/>
              <a:t>Podrobné denní záznamy pacientů</a:t>
            </a:r>
          </a:p>
          <a:p>
            <a:pPr marL="0" indent="0" eaLnBrk="1" fontAlgn="auto" hangingPunct="1">
              <a:spcAft>
                <a:spcPts val="0"/>
              </a:spcAft>
              <a:buFont typeface="Wingdings" panose="05000000000000000000" pitchFamily="2" charset="2"/>
              <a:buNone/>
              <a:defRPr/>
            </a:pPr>
            <a:r>
              <a:rPr lang="cs-CZ" altLang="cs-CZ" dirty="0"/>
              <a:t>Práva pacientů, navrhovaly změny</a:t>
            </a:r>
          </a:p>
          <a:p>
            <a:pPr marL="0" indent="0" eaLnBrk="1" fontAlgn="auto" hangingPunct="1">
              <a:spcAft>
                <a:spcPts val="0"/>
              </a:spcAft>
              <a:buFont typeface="Wingdings" panose="05000000000000000000" pitchFamily="2" charset="2"/>
              <a:buNone/>
              <a:defRPr/>
            </a:pPr>
            <a:r>
              <a:rPr lang="cs-CZ" altLang="cs-CZ" dirty="0"/>
              <a:t>Systém komunikace vojáků s rodinami</a:t>
            </a:r>
          </a:p>
          <a:p>
            <a:pPr marL="0" indent="0" eaLnBrk="1" fontAlgn="auto" hangingPunct="1">
              <a:spcAft>
                <a:spcPts val="0"/>
              </a:spcAft>
              <a:buFont typeface="Wingdings" panose="05000000000000000000" pitchFamily="2" charset="2"/>
              <a:buNone/>
              <a:defRPr/>
            </a:pPr>
            <a:r>
              <a:rPr lang="cs-CZ" altLang="cs-CZ" dirty="0"/>
              <a:t>Rekonvalescenti – relaxační místnost s čítárnou</a:t>
            </a:r>
          </a:p>
          <a:p>
            <a:pPr marL="0" indent="0" eaLnBrk="1" fontAlgn="auto" hangingPunct="1">
              <a:spcAft>
                <a:spcPts val="0"/>
              </a:spcAft>
              <a:buFont typeface="Wingdings" panose="05000000000000000000" pitchFamily="2" charset="2"/>
              <a:buNone/>
              <a:defRPr/>
            </a:pPr>
            <a:r>
              <a:rPr lang="cs-CZ" altLang="cs-CZ" dirty="0"/>
              <a:t>Pečovaly o psychickou a sociální pohodu pacientů</a:t>
            </a:r>
          </a:p>
          <a:p>
            <a:pPr marL="0" indent="0" eaLnBrk="1" fontAlgn="auto" hangingPunct="1">
              <a:spcAft>
                <a:spcPts val="0"/>
              </a:spcAft>
              <a:buFont typeface="Wingdings" panose="05000000000000000000" pitchFamily="2" charset="2"/>
              <a:buNone/>
              <a:defRPr/>
            </a:pPr>
            <a:r>
              <a:rPr lang="cs-CZ" altLang="cs-CZ" dirty="0"/>
              <a:t>…půl roku působení = snížení úmrtnosti vojáků ze 42 % na 2 %...až 1 %</a:t>
            </a:r>
          </a:p>
          <a:p>
            <a:pPr marL="0" indent="0" eaLnBrk="1" fontAlgn="auto" hangingPunct="1">
              <a:spcAft>
                <a:spcPts val="0"/>
              </a:spcAft>
              <a:buFont typeface="Wingdings" panose="05000000000000000000" pitchFamily="2" charset="2"/>
              <a:buNone/>
              <a:defRPr/>
            </a:pPr>
            <a:r>
              <a:rPr lang="cs-CZ" altLang="cs-CZ" dirty="0"/>
              <a:t>…dále požádána o pomoc v Indii, konzultantka pro péči o vojáky …USA, </a:t>
            </a:r>
            <a:r>
              <a:rPr lang="cs-CZ" altLang="cs-CZ" dirty="0" err="1"/>
              <a:t>francouzskopruská</a:t>
            </a:r>
            <a:r>
              <a:rPr lang="cs-CZ" altLang="cs-CZ" dirty="0"/>
              <a:t> válka, válka v Jižní Africe </a:t>
            </a:r>
          </a:p>
          <a:p>
            <a:pPr marL="0" indent="0" eaLnBrk="1" fontAlgn="auto" hangingPunct="1">
              <a:spcAft>
                <a:spcPts val="0"/>
              </a:spcAft>
              <a:buFont typeface="Wingdings" panose="05000000000000000000" pitchFamily="2" charset="2"/>
              <a:buNone/>
              <a:defRPr/>
            </a:pPr>
            <a:endParaRPr lang="cs-CZ" altLang="cs-CZ" dirty="0"/>
          </a:p>
          <a:p>
            <a:pPr eaLnBrk="1" fontAlgn="auto" hangingPunct="1">
              <a:spcAft>
                <a:spcPts val="0"/>
              </a:spcAft>
              <a:defRPr/>
            </a:pPr>
            <a:endParaRPr lang="cs-CZ" altLang="cs-CZ" dirty="0"/>
          </a:p>
          <a:p>
            <a:pPr marL="0" indent="0" eaLnBrk="1" fontAlgn="auto" hangingPunct="1">
              <a:spcAft>
                <a:spcPts val="0"/>
              </a:spcAft>
              <a:buFont typeface="Wingdings" panose="05000000000000000000" pitchFamily="2" charset="2"/>
              <a:buNone/>
              <a:defRPr/>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A704620E-E6ED-95C0-ECCD-924BA893CF4B}"/>
              </a:ext>
            </a:extLst>
          </p:cNvPr>
          <p:cNvSpPr>
            <a:spLocks noGrp="1"/>
          </p:cNvSpPr>
          <p:nvPr>
            <p:ph type="title"/>
          </p:nvPr>
        </p:nvSpPr>
        <p:spPr/>
        <p:txBody>
          <a:bodyPr>
            <a:normAutofit/>
          </a:bodyPr>
          <a:lstStyle/>
          <a:p>
            <a:pPr eaLnBrk="1" hangingPunct="1"/>
            <a:r>
              <a:rPr lang="cs-CZ" altLang="cs-CZ" sz="3600" b="1" dirty="0"/>
              <a:t>Významné osobnosti světového ošetřovatelství</a:t>
            </a:r>
          </a:p>
        </p:txBody>
      </p:sp>
      <p:sp>
        <p:nvSpPr>
          <p:cNvPr id="3" name="Zástupný symbol pro obsah 2">
            <a:extLst>
              <a:ext uri="{FF2B5EF4-FFF2-40B4-BE49-F238E27FC236}">
                <a16:creationId xmlns:a16="http://schemas.microsoft.com/office/drawing/2014/main" id="{66760236-C675-1FBB-B5A8-3C9469EEBC29}"/>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cs-CZ" altLang="cs-CZ" b="1" dirty="0"/>
              <a:t>Florence </a:t>
            </a:r>
            <a:r>
              <a:rPr lang="cs-CZ" altLang="cs-CZ" b="1" dirty="0" err="1"/>
              <a:t>Nightingale</a:t>
            </a:r>
            <a:r>
              <a:rPr lang="cs-CZ" altLang="cs-CZ" b="1" dirty="0"/>
              <a:t>  </a:t>
            </a:r>
          </a:p>
          <a:p>
            <a:pPr eaLnBrk="1" fontAlgn="auto" hangingPunct="1">
              <a:spcAft>
                <a:spcPts val="0"/>
              </a:spcAft>
              <a:defRPr/>
            </a:pPr>
            <a:r>
              <a:rPr lang="cs-CZ" altLang="cs-CZ" sz="2000" b="1" dirty="0"/>
              <a:t>1860</a:t>
            </a:r>
            <a:r>
              <a:rPr lang="cs-CZ" altLang="cs-CZ" sz="2000" dirty="0"/>
              <a:t> – 1. necírkevní </a:t>
            </a:r>
            <a:r>
              <a:rPr lang="cs-CZ" altLang="cs-CZ" sz="2000" dirty="0" err="1"/>
              <a:t>oše</a:t>
            </a:r>
            <a:r>
              <a:rPr lang="cs-CZ" altLang="cs-CZ" sz="2000" dirty="0"/>
              <a:t> škola při nemocnici sv. Tomáše v Londýně, výuka lékařů, hodnocení studentek</a:t>
            </a:r>
          </a:p>
          <a:p>
            <a:pPr eaLnBrk="1" fontAlgn="auto" hangingPunct="1">
              <a:spcAft>
                <a:spcPts val="0"/>
              </a:spcAft>
              <a:defRPr/>
            </a:pPr>
            <a:r>
              <a:rPr lang="cs-CZ" altLang="cs-CZ" sz="2000" dirty="0"/>
              <a:t>od roku 1862 – příprava porodních asistentek.</a:t>
            </a:r>
          </a:p>
          <a:p>
            <a:pPr marL="0" indent="0" eaLnBrk="1" fontAlgn="auto" hangingPunct="1">
              <a:spcAft>
                <a:spcPts val="0"/>
              </a:spcAft>
              <a:buFont typeface="Wingdings" panose="05000000000000000000" pitchFamily="2" charset="2"/>
              <a:buNone/>
              <a:defRPr/>
            </a:pPr>
            <a:r>
              <a:rPr lang="cs-CZ" altLang="cs-CZ" sz="2000" dirty="0"/>
              <a:t>- První uniformy a výuka cizinek, teoretická výuka a praxe v nemocnici</a:t>
            </a:r>
          </a:p>
          <a:p>
            <a:pPr eaLnBrk="1" fontAlgn="auto" hangingPunct="1">
              <a:spcAft>
                <a:spcPts val="0"/>
              </a:spcAft>
              <a:defRPr/>
            </a:pPr>
            <a:r>
              <a:rPr lang="cs-CZ" altLang="cs-CZ" sz="2000" b="1" dirty="0"/>
              <a:t>1859</a:t>
            </a:r>
            <a:r>
              <a:rPr lang="cs-CZ" altLang="cs-CZ" sz="2000" dirty="0"/>
              <a:t> – </a:t>
            </a:r>
            <a:r>
              <a:rPr lang="cs-CZ" altLang="cs-CZ" sz="2000" i="1" dirty="0"/>
              <a:t>„Zápisky o nemocnicích“, „Zápisky o ošetřovatelství“.</a:t>
            </a:r>
          </a:p>
          <a:p>
            <a:pPr eaLnBrk="1" fontAlgn="auto" hangingPunct="1">
              <a:spcAft>
                <a:spcPts val="0"/>
              </a:spcAft>
              <a:defRPr/>
            </a:pPr>
            <a:r>
              <a:rPr lang="cs-CZ" altLang="cs-CZ" sz="2000" b="1" dirty="0"/>
              <a:t>1871</a:t>
            </a:r>
            <a:r>
              <a:rPr lang="cs-CZ" altLang="cs-CZ" sz="2000" dirty="0"/>
              <a:t> – „</a:t>
            </a:r>
            <a:r>
              <a:rPr lang="cs-CZ" altLang="cs-CZ" sz="2000" i="1" dirty="0"/>
              <a:t>Zápisky o porodnicích“ </a:t>
            </a:r>
            <a:r>
              <a:rPr lang="cs-CZ" altLang="cs-CZ" sz="2000" dirty="0"/>
              <a:t>(příčiny mateřské a novorozenecké úmrtnosti)</a:t>
            </a:r>
          </a:p>
          <a:p>
            <a:pPr eaLnBrk="1" fontAlgn="auto" hangingPunct="1">
              <a:spcAft>
                <a:spcPts val="0"/>
              </a:spcAft>
              <a:defRPr/>
            </a:pPr>
            <a:r>
              <a:rPr lang="cs-CZ" altLang="cs-CZ" sz="2000" i="1" dirty="0"/>
              <a:t>1864 – projekty domácí ošetřovatelské péče</a:t>
            </a:r>
          </a:p>
          <a:p>
            <a:pPr eaLnBrk="1" fontAlgn="auto" hangingPunct="1">
              <a:spcAft>
                <a:spcPts val="0"/>
              </a:spcAft>
              <a:defRPr/>
            </a:pPr>
            <a:r>
              <a:rPr lang="cs-CZ" altLang="cs-CZ" sz="2000" i="1" dirty="0"/>
              <a:t>Změnila systém </a:t>
            </a:r>
            <a:r>
              <a:rPr lang="cs-CZ" altLang="cs-CZ" sz="2000" i="1" dirty="0" err="1"/>
              <a:t>oše</a:t>
            </a:r>
            <a:r>
              <a:rPr lang="cs-CZ" altLang="cs-CZ" sz="2000" i="1" dirty="0"/>
              <a:t> péče…oddělené pokoje (pohlaví a děti) a zřizovala nemocnice pro  duševně choré… </a:t>
            </a:r>
          </a:p>
          <a:p>
            <a:pPr eaLnBrk="1" fontAlgn="auto" hangingPunct="1">
              <a:spcAft>
                <a:spcPts val="0"/>
              </a:spcAft>
              <a:defRPr/>
            </a:pPr>
            <a:r>
              <a:rPr lang="cs-CZ" altLang="cs-CZ" sz="2000" dirty="0"/>
              <a:t>Zakladatelka ošetřovatelství jako samostatného oboru.</a:t>
            </a:r>
          </a:p>
          <a:p>
            <a:pPr eaLnBrk="1" fontAlgn="auto" hangingPunct="1">
              <a:spcAft>
                <a:spcPts val="0"/>
              </a:spcAft>
              <a:defRPr/>
            </a:pPr>
            <a:endParaRPr lang="cs-CZ" altLang="cs-CZ" sz="2000" dirty="0"/>
          </a:p>
          <a:p>
            <a:pPr marL="0" indent="0" eaLnBrk="1" fontAlgn="auto" hangingPunct="1">
              <a:spcAft>
                <a:spcPts val="0"/>
              </a:spcAft>
              <a:buFont typeface="Wingdings" panose="05000000000000000000" pitchFamily="2" charset="2"/>
              <a:buNone/>
              <a:defRPr/>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A17A87C2-E19D-673E-0510-63100502D055}"/>
              </a:ext>
            </a:extLst>
          </p:cNvPr>
          <p:cNvSpPr>
            <a:spLocks noGrp="1"/>
          </p:cNvSpPr>
          <p:nvPr>
            <p:ph type="title"/>
          </p:nvPr>
        </p:nvSpPr>
        <p:spPr/>
        <p:txBody>
          <a:bodyPr>
            <a:normAutofit/>
          </a:bodyPr>
          <a:lstStyle/>
          <a:p>
            <a:pPr eaLnBrk="1" hangingPunct="1"/>
            <a:r>
              <a:rPr lang="cs-CZ" altLang="cs-CZ" sz="3600" b="1" dirty="0"/>
              <a:t>Významné osobnosti světového ošetřovatelství</a:t>
            </a:r>
          </a:p>
        </p:txBody>
      </p:sp>
      <p:sp>
        <p:nvSpPr>
          <p:cNvPr id="3" name="Zástupný symbol pro obsah 2">
            <a:extLst>
              <a:ext uri="{FF2B5EF4-FFF2-40B4-BE49-F238E27FC236}">
                <a16:creationId xmlns:a16="http://schemas.microsoft.com/office/drawing/2014/main" id="{16AF6F29-CF8B-85D1-C734-CAAC881B3ADE}"/>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cs-CZ" altLang="cs-CZ" b="1" dirty="0"/>
              <a:t>Florence </a:t>
            </a:r>
            <a:r>
              <a:rPr lang="cs-CZ" altLang="cs-CZ" b="1" dirty="0" err="1"/>
              <a:t>Nightingale</a:t>
            </a:r>
            <a:endParaRPr lang="cs-CZ" altLang="cs-CZ" b="1" dirty="0"/>
          </a:p>
          <a:p>
            <a:pPr marL="0" indent="0" eaLnBrk="1" fontAlgn="auto" hangingPunct="1">
              <a:spcAft>
                <a:spcPts val="0"/>
              </a:spcAft>
              <a:buFont typeface="Wingdings" panose="05000000000000000000" pitchFamily="2" charset="2"/>
              <a:buNone/>
              <a:defRPr/>
            </a:pPr>
            <a:endParaRPr lang="cs-CZ" dirty="0"/>
          </a:p>
          <a:p>
            <a:pPr eaLnBrk="1" fontAlgn="auto" hangingPunct="1">
              <a:spcAft>
                <a:spcPts val="0"/>
              </a:spcAft>
              <a:defRPr/>
            </a:pPr>
            <a:r>
              <a:rPr lang="cs-CZ" dirty="0"/>
              <a:t>Vyznamenání za zásluhy (Edward VII)</a:t>
            </a:r>
          </a:p>
          <a:p>
            <a:pPr eaLnBrk="1" fontAlgn="auto" hangingPunct="1">
              <a:spcAft>
                <a:spcPts val="0"/>
              </a:spcAft>
              <a:defRPr/>
            </a:pPr>
            <a:r>
              <a:rPr lang="cs-CZ" dirty="0"/>
              <a:t>Podporovala vznik Britské asociace sester</a:t>
            </a:r>
          </a:p>
          <a:p>
            <a:pPr eaLnBrk="1" fontAlgn="auto" hangingPunct="1">
              <a:spcAft>
                <a:spcPts val="0"/>
              </a:spcAft>
              <a:defRPr/>
            </a:pPr>
            <a:r>
              <a:rPr lang="cs-CZ" dirty="0"/>
              <a:t>Napsala 200 článků, knih a 1500 dopisů</a:t>
            </a:r>
          </a:p>
          <a:p>
            <a:pPr marL="0" indent="0" eaLnBrk="1" fontAlgn="auto" hangingPunct="1">
              <a:spcAft>
                <a:spcPts val="0"/>
              </a:spcAft>
              <a:buFont typeface="Wingdings" panose="05000000000000000000" pitchFamily="2" charset="2"/>
              <a:buNone/>
              <a:defRPr/>
            </a:pPr>
            <a:r>
              <a:rPr lang="cs-CZ" i="1" dirty="0"/>
              <a:t>„Ti, jimž je dopřáno svobodně a zcela osobně sloužit, měli by toto štěstí přijmout jako lidé, kteří tím získávají pokoru. Vždy by měli být </a:t>
            </a:r>
            <a:r>
              <a:rPr lang="cs-CZ" i="1" dirty="0" err="1"/>
              <a:t>pamětlivi</a:t>
            </a:r>
            <a:r>
              <a:rPr lang="cs-CZ" i="1" dirty="0"/>
              <a:t> toho, že mnozí by chtěli a dovedli jednat jako oni, ale nemohou. Proto každý, kdo má to štěstí a smí přinášet pomoc a dobro, měl by pochopit, že se mu tím dostává velké milosti.“                                </a:t>
            </a:r>
          </a:p>
          <a:p>
            <a:pPr marL="0" indent="0" eaLnBrk="1" fontAlgn="auto" hangingPunct="1">
              <a:spcAft>
                <a:spcPts val="0"/>
              </a:spcAft>
              <a:buFont typeface="Wingdings" panose="05000000000000000000" pitchFamily="2" charset="2"/>
              <a:buNone/>
              <a:defRPr/>
            </a:pPr>
            <a:r>
              <a:rPr lang="cs-CZ" dirty="0"/>
              <a:t>Florence </a:t>
            </a:r>
            <a:r>
              <a:rPr lang="cs-CZ" dirty="0" err="1"/>
              <a:t>Nightingale</a:t>
            </a:r>
            <a:endParaRPr lang="cs-CZ" dirty="0"/>
          </a:p>
          <a:p>
            <a:pPr marL="0" indent="0" eaLnBrk="1" fontAlgn="auto" hangingPunct="1">
              <a:spcAft>
                <a:spcPts val="0"/>
              </a:spcAft>
              <a:buFont typeface="Wingdings" panose="05000000000000000000" pitchFamily="2" charset="2"/>
              <a:buNone/>
              <a:defRPr/>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Ošetřovatelství</a:t>
            </a:r>
          </a:p>
        </p:txBody>
      </p:sp>
      <p:sp>
        <p:nvSpPr>
          <p:cNvPr id="3" name="Zástupný symbol pro obsah 2"/>
          <p:cNvSpPr>
            <a:spLocks noGrp="1"/>
          </p:cNvSpPr>
          <p:nvPr>
            <p:ph idx="1"/>
          </p:nvPr>
        </p:nvSpPr>
        <p:spPr/>
        <p:txBody>
          <a:bodyPr/>
          <a:lstStyle/>
          <a:p>
            <a:r>
              <a:rPr lang="cs-CZ" dirty="0"/>
              <a:t>Moudrost, láska a pomoc….. Kniha, srdce, ruka</a:t>
            </a:r>
          </a:p>
          <a:p>
            <a:r>
              <a:rPr lang="cs-CZ" dirty="0"/>
              <a:t>Věda</a:t>
            </a:r>
          </a:p>
          <a:p>
            <a:r>
              <a:rPr lang="cs-CZ" dirty="0"/>
              <a:t>Filozofie </a:t>
            </a:r>
          </a:p>
          <a:p>
            <a:r>
              <a:rPr lang="cs-CZ" dirty="0"/>
              <a:t>Historický podklad</a:t>
            </a:r>
          </a:p>
          <a:p>
            <a:r>
              <a:rPr lang="cs-CZ" dirty="0"/>
              <a:t>Vzdělávání </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07401"/>
            <a:ext cx="2918299" cy="230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číslo snímku 4"/>
          <p:cNvSpPr>
            <a:spLocks noGrp="1"/>
          </p:cNvSpPr>
          <p:nvPr>
            <p:ph type="sldNum" sz="quarter" idx="12"/>
          </p:nvPr>
        </p:nvSpPr>
        <p:spPr/>
        <p:txBody>
          <a:bodyPr/>
          <a:lstStyle/>
          <a:p>
            <a:fld id="{D1E63557-A0C1-444E-B601-0F29B4E6930C}" type="slidenum">
              <a:rPr lang="cs-CZ" smtClean="0"/>
              <a:t>3</a:t>
            </a:fld>
            <a:endParaRPr lang="cs-CZ"/>
          </a:p>
        </p:txBody>
      </p:sp>
    </p:spTree>
    <p:extLst>
      <p:ext uri="{BB962C8B-B14F-4D97-AF65-F5344CB8AC3E}">
        <p14:creationId xmlns:p14="http://schemas.microsoft.com/office/powerpoint/2010/main" val="273418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lorence Nightingale CDV by H Lenthall.jpg">
            <a:extLst>
              <a:ext uri="{FF2B5EF4-FFF2-40B4-BE49-F238E27FC236}">
                <a16:creationId xmlns:a16="http://schemas.microsoft.com/office/drawing/2014/main" id="{DE24930F-F2F4-7BED-77AD-9732D1BB7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2143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4" descr="data:image/jpeg;base64,/9j/4AAQSkZJRgABAQAAAQABAAD/2wCEAAkGBwgHBgkIBwgKCgkLDRYPDQwMDRsUFRAWIB0iIiAdHx8kKDQsJCYxJx8fLT0tMTU3Ojo6Iys/RD84QzQ5OjcBCgoKDQwNGg8PGjclHyU3Nzc3Nzc3Nzc3Nzc3Nzc3Nzc3Nzc3Nzc3Nzc3Nzc3Nzc3Nzc3Nzc3Nzc3Nzc3Nzc3N//AABEIALcAeAMBIgACEQEDEQH/xAAcAAABBAMBAAAAAAAAAAAAAAAAAwUGBwEECAL/xABJEAACAQMCAwUEBQkEBwkAAAABAgMEBREAIQYSMRMiQVFxFDJhgQcVkaHRFiNCUmKCk7HBVHKS0iQzQ4Xh8PEIFyVTVXN1ssL/xAAZAQEBAQEBAQAAAAAAAAAAAAAAAQIEAwX/xAAhEQEBAAIBBQADAQAAAAAAAAAAAQIREgQhMUFRA2GBcf/aAAwDAQACEQMRAD8Atgz2cSCP/RC3ezhVIXlxnmPh1HXSgNqMbSj2Ps0xzP3MLnpk6SmsFtmz2kDHPNuJnHvdRsenw8PDSq2qiSF4UiZUd1cgSNnKnIIOdug6a4NwYVrW/aiJaWVol5nWMKzAb+A38DpCmrbNUQpMq08aOF5O2iEZOcbYYA5yQCOoO3XS1NZqCleV4ImRpU7N/wA657vkMnb5a8/Udu5y4gYMZRMSJXGXAUZ6/sL8xnrvpvEBqLMOTDULB8YK8h6539Njv8NelltD8vI1Cxc4XlKHm3xt88j5aT+oLaIVhWGQIsYjAE8gPKAQMnmydid9JwcO0VPcUrIGnjKIV5BK2Gy3Mc5O+Tg/LyJBdh6astK1UlKade3jcIUNMe8SFO224w67j4+R1lK2ySU/bK1Hy4Y4KqG7oyw5euQN8azdqOCKOe5pDC1bDHzxvM7BSyKwXOOg77DoevQ7ajnLQQQyObTVGZBMREJpcZWPlYEFu/7uMgEYII97VkmhIqmqtNN2XbQxqJYjKrez7coKjc42OWXbrpRpbYlaaOSKFJgiuOeIBSGLAAEjBPdO3XbSYtdDX0tK08bsFpuzTE8mytyk75yT3Vwx3267nWxNaqOesFXKkhmAQZ7VwMIWK7A46s3rnfO2puDzI9piZllahRlYKwYoCCeg9dJSVNqSCqm7GJ46U4lZIObG2dsDfGd8aKqwW2raVqiKVzKcuPaZACeUr0DYGzN089LU9qo6eGohiiIjqM9qrSMwORjAydhjwGNNwaxrrMGXmSBUZ+zEjQ4TmywxzEY/QP3eY1sI9repSnjSmeVw+AiK3ukBskdCCdeJrDbZouyenYJzl8LK65JTkOcHfu7ff1316pbNQ0lStTBHIJl58M07t7/LzbEn9VfTG2m4E6WptVVz9jToSkfaMrU+CBll8vNTt+OjSlNZqGleR4I5A8kPYuxmdiU5mbG583bfrvo03A4aNGsb56HWBnRo+WsfI6oQq62mo8GqnSIEEgscbDqfQaVEsf8A5iZH7Q0hWUFNXcvtMZcKrKO8Rswwenw8fDWqeH7YxZmpSS7B2Jdskggg9fgNXsHHtYzjEiHPTvDfSEdwpJJDGlQhdWKsM9GHUHyO2tOn4ctcBiMVKR2TiRAZHIDAlgcZ8yTrNdw/Q1sU6SJIrT++6yNk+98f22+7yGnZW2K+jJAFVEWLMgAcZypwR8iRpbt4gCe1TAGfeGm0cOW0F27FyztzO3asCxyDnY/AbdNtJJwtbEqO2WOQAKoCCVsAqSQeuc5Y/wDIGrrEPEUscyK8Tq6MAQVOQQd9e9alvt9Nbomio4jGjNzMCxbJwBnJ9Bra+Ws1GdGjw6axoM6NGjUGH9xvQ6obhvjGGe2RUV2qLx3x36uKskLgeezc23z9NXy3un01yvww6c0KHccoJHwAz5b/AHa6fwTy9MJtZ914b4gioY63h/iG53CnlHMp9rlJC42Ozb/IfLUDqK/iCjWQVN8u6usvIR9YTbEZyPe8xqZ8P3u6LNFaqCTsVmbELc3KscjDfOAcgnpt5+eo3xfJ/o1WtWkUVebm8T8u5lYbuw+GT1/HXRJG0el4jvasQL5dx/vCb/NpL8pb9/69d8f/ACE3+bWncKaWnKu47jDZtJRRu8E0gUFYgC3mN8auonY9QX6+P719u/w/8Qm/za3Yrxdyoze7uf8AeE3+bTFFKgp4uVd12bcnJ3/HWxFOCAo22wNJIuok1FdbmebN3upwNs18x/8A1qweC5Zqyjft6mqlcSneSodjjA8zqqopAEAxltWf9Gbc9BKc5/Pn5bLq2RLG7feC7hWyNUWniG60rse9A1dN2f7uG7vp01WFdWcT2m4y0v1hdjPE5RueukkU/IsRq6+IeIY7FJSRNSzVL1PNyiIjbGOvw3013m6WqupGWSvorbXlgI6iVO8hB3xkb+Pj46xJEinq/iS/1DQB7lcIGUsrCCrmQHp172tyCe84ld7/AHYmPBC/WM3+bTn9ISy0jWqWSSOWojnqkMggVA+BEQSo8dNVE8rSVMKBAoXmBCDOPEZxq6jWo6MHQaNC+6M+WjXz75eAb3T6a5Ss6ctNE4ALELyjzwNxrqx/dPpqieG7Ab1wzHWU1LyPEWVnhHKVK+JGwYfD4eGujp/b0wbPDoWlvNLWXEGCkpPzsjMCehCqNupzjp56Y+PDT1l/paynnc01W0roWyuD2m+xGx6ZHpqRCkests4ukchoHmUNEhCEldgXYbjfJH8vDTFRx0V2rKW3lXjggnklVw4fkGFUgZwx7wB8vv10tmm/QMaOpZ0PMix8yp0XDnOft0x22oWKKrikIHbwhQd8AhgQdtSfjCae3S1VFPRzQLLD2MHORyyrk9/PzPpt5ahYblOR1OqlragXlR1yCOox55GlIuUTAyIXQdQDjScT7bjfWzSJNUz9lTQySyAFiEUnYddtRYdKK3V9bBLUUVLUSwQrzOyqSEHxOrV+ixMWtzkHM7Db+6uo3bqy4NQ2y0WHs4No2kqypUSdWIUjdhjGcDcnHQ690nFcPCdXX0FBS+1RpWyMru5UBcKCPPIIYaFTziVebiexHO3Y1Wf4eo/9LEXLZbEijJWUqB8l1ij4tpOJL7a5I43ganp6ozo+/KOTqCOowDrb4u7TiN6KmtsUdRTUyrUPKsh5iGUMOVcbgj49ToyjX0yxLFHaHXG9RUF9/wBIiL8NMNlromh5chZOXG4wCAB/XUu+lCOOrp7XKmGjaadt/EERah1vt+JiqIAcZGq1PDoleg9NGheg0a+bXgw/un01RFjrEFmiiqZqimqaeEFXpaghJwOpcdNh47dPHV7vsjemqM4h4dpOFuFqa40kk9TK4WB1lKlAHU7nG+ujp/b0wpu4XSsvt0NsqL2YombtZEAILgeIU4APj9p082anpKq4yR0ccSn20U8MqKCQAeXb7Dpfguz03E/DyTXaoniel2WvRuR4wduyU47wxjPl0GvFotFZwnV1FSjdrbKR19kqCNnEhwH9QCR6nO2ulvZ4vd6tItVynqENXSUFx9imjmAk5gOUZGe8d2Pieh1SkaxtcA0sEi0xmyYhnmCc2eXPnjbOprf6OSWheCOCUwyXFpap42yBIy4RSPDOfuPnpvt9IZqGshqlkkq6AMzq5ysYQ7ll8R4eOw0TSfcYcI2E8GVFwhooqCopKYzRGFcFuX9B/wBbJ8ev35rzgu1SVNRHWBnQxsWR169wZ2Pw+8kA7Z098a1qQcJ0lPRSRr7VKiSezg8sqKgJPX4R9PM60qeaW18O0zLA3b1irFEEQnMZPeIP7Ww/52EiRcTcUW6z3C2VVutcRqKmPt6hw2AGMYwoHTIcqT/dx46hUsslR2lRO5eWV2eRyMczk5J+06dLjZq+9XdYY4eydKYyr2iuF5sMxBPLhThfHGcDWpTVJltM0M9skdbfG0szRyKgPaNhSRjORkdD+jovhnhiWSC+RyRN3VglLlf1DGQT9/8ALUusF2qKXiWq7CBVko6Omp5I6rmR4+zCq5CgkHZi3p4ebBwCiQ2y93eRVmaCBYUice8SGb72CjA0+T29Lg9XxIYHSerpu1noFY88bgAFlH6asAG2Od/loh3+kSoSe22Oo/Njt2mP5s93mbk/rqM8PyNNW1Scj80RKMOX3WA3B03X/iKW9ClpjQxRUtM5dGiRgXyB1H7o1t8OpS0lRNV9pVGScszhomwWJJJ2Gqvp0AvQemjWF90azr5t8vAN7p9NUBx3dEqeGKCl7QM/aqSoxkcqEZ8/HqNX+3un01ydcKqSaipEkdn7MbEn0H9NdPT+3pgkPB98nSKCk52Sit4kqJAv+0JYbkAZOFzj0OpVRXOug4tjmoK4Naqqn7XBDPC7KcSAp4EYIPltrS+h+1mOuqamoReSNUchtwwIOP8Ap8RrFj4fuKzinneGNmqmmGZwTEJABjy3K5wDroaTBrLDNPU+ykLT1FWlbWv+jGsfuovUHBAJHlt56rGnvsVthuqMriatkkV5eXLMuHAO/TJYZ1dN9oaqksMlFYqeCZ3GJHqpMLgnLFvEk7/bqsvpVlej4dtlsakNG0k5laJZlkTCKQApG+MtnB8hqpKruvuNZcJ+3rp5JW5s4LbA4A2Hh0H2DUkpr7ippZZq0TJTxqREnMik5HdHMd9tj4baZaGiS4O0KsUA6EadbFaaa52euoPzK3uKXno4xtLP3clQehGFbHjn10XSacY8QV1DxK/1WomNbRdm55SyhwpViAOpwfHUDuqTQw18cnaR9pVKWDAjmA58fLU04NtMt94Yr3pY5IaiAZimYcp7RfeUeeRlT5bfDWeMWpKkWeh9niqLjkNN5cirgI3xyWOPXz0WIxZ5ZLdYUqY+j1RYgkd4quFHyLZ/d1Mqe33KhS33eoQPT0jMfZVHKGUAsve8gVUf9dNXED0CcF2yKip6bt2rSlRLEnKIn5SSOUbeI3OdsalEHFVJT8LVlNW81U4i5+9GVQM5B7IE7ZGSR02HhjRKgfEsTS1NB7Ahg7Qz9pyrgMe1bHw2G3y06SU81qsMstRPP2jYSObHKqkrnGRvk6fLbw6LtSU95SshShAkkcyKQyZYt0+ZGoHxLd5KyKjpAzLElRJIYyxIyX64Pj109K6YX3Ro0DoPTRr5teAf3W9Nc78IcJ2+/wBVFTPeMnk5wiQ7nGx3J26j7ddEN7p9Nc1/R7NX2i8wVlLR+0u47BY2blJJAYnJ6AAbn010dP7bwPlr4pq/ylpbTa+Skt4qDStAg5mlxlMscHfxG2Bt1GdWRZbXRfWrVgo2gl5uUkArzcucZ236nBHUHUDpuDEpeJRWZlkik5auENIPfDjtFJA6DOR8Mal63i0ihhpLhdZ6OWPEkgjdV5ufv+RIA5vhtrp03U37SMOI/HGqX/7QbAXOyqCdoJv/ALJqTWZ/yluVTU2m9V4pIyYy8ipzZ812GB6g6g/02ssV+t1F2skrwUXO7v1PMxHy9379GdaQmyVJgrod9mkAI8/DTra52h4upamF+WSKZCjKcYOPw1HqYfnYznGJAM+WnGITG5yFR+c54wB64A/nqtRYl5vt2st1nNBTR0U1S6zK8Su6v3gSd2K77g7DqfXRU3GO+QRzz2/FaHE008UaxFTggrnBOM/y+epqkNurKa109YsftMS5jLbk7ANrf/JikSTtI0UxuMOh3A/Efy8NU3pT9rv8VNfjTXERC1yu/bCVAc5ABx13woHn9urOSisvFtkho6JTTW0o4hSNVQ8ysp58YyNx0O55s6eIbLQJDNRS0cJjlQhoygBdQc7HxwSfTUO4Ojm4M4nntVy7ZqSsL+xTE8ynfJJP6xHLnPlqIkVRS2jhqwGhqQWoKmT2ch9/eBzn7NU5xlabRQvbqmwmb2eZ3R1nkLtlWGGyfAjOrN+mCjf8lOeJSYoquOUsCO7kkH+edUxUVDTyRRczMkbgqD4b/wDHUqydnV46D00aF6DRr51eLD+43prnpKqj4bu0dOVqjUxoF7dmDLJEQCrAHpgbH4jXQre63prm3jydJ57dUqvLNJQqr775GwOunpvbeCVvJV3mllrrZcmggtkBlj7ReUuSvTYHIwCN/M7a1uMLbBWPzUVXD7VTUsS1VLv2rEL+j4HAHTqcfLT1wrMKKCSnrXSKge0gFnwq9SCc/vb6xb6i2cRXmluHspW404SBih3TvEE5GQenXHusQddO2zt9GUAt9iVmG8hLn4aqv6WK32/jerkXZY0jiHoFz/MnV11Nulko3p7TVwxVHQtLlj93T7Nc9cV+0flHcVqzGahJiknZ+6WGxx8NEpsXPYED9cH7jp5tnNNeaogklYu0/wABQ/0OmqFf9Ekkx0niX/Esv4aeuFFaTicoBvLDUJj1jb8NCHZbrU0vGyKZGZYamdUXO3eDj+ZH2avy23CnuEZellSTlODgg4OufUt0tRx3WOoHLT1zs2f751ddmqwLLQokZTmj7MzRxAgle7uR06ddDI71MkMzNTPHzjkDnAPdBOAQRvnr00hUWykeCKlqDNOhkLASylmBwR164xnrqH8YVtNapVoqasqPapU7aaQTtywxg5LEZx0BwPE4032bjGouFRKiU0dHaB3jz5aVx+02epPyHhomj19J1VBScIzUUbAPVvHGqZzkBskj/DqjJIVgqVV/eYqceW+2rc4o4k4ZuEJpKyJKiOlHaKEdlIONsFSPAnVRzSmprDUMvL2kgKrn3RnYfZjUvhqeHWa+6PTRoXoNGvnXy8Q3ut6HXOXElIkq2CSE87yycgjHUDmBH89dGP7jeh1zPFXtVXyyqMr2LqBg7DYD+munp/b0wTOPlkloEquVoaygmijjbpz9wEH946ZJaW08P1EUtXNUU08gOY6abmPLvurLuQD0yB4+Wn2UGhS2SFVlngllRYz15WyNjqL8XWQWy3SXEwrCHqhFRvC7FiO8X5skjp8+uulo/wBLxVSwUguVDVVNZISF+r5mLyF87sCQSBg52+PyrC7zyVN0rZ5lMcktRI7oTkoSxJHy6fLThw1XfVdX7cF53iOI0z4nP/T560LssiXOr7cASGZi+4O5OT028dELwKv1XMNsrVUjH05Zx/Ua3eDJQnF1A7frTZ/hPrektlPJwtUXKgeSRqfsVrFZMAMHJVh8MEg+WM+OmfhoFuJaFV2LzFB+8rL/AF1BOqOogW/8R1Ew7KUzHAPlkjOmmO7V9m4rhraV3KhiwjJJRgRuuPs1u8R2e5VfEdfFaKZqhpAnudCSd99gOm+dTXhjgxVip62+xIayPdY3AIQ/EgkHfVtW601aq03XjCP2qS2pbYpVBcswLT9D1wDyjyx1AO+Bhws/C9Pa6Wd7ugZEOFjBwG9cfZjUpratIY/eyTqPX+rqJ4hQR1HYuzK08g/2MfXA/aP9dIk3UC44sNlijJtcctJOSS0UC88ajY4fmOx+AO3lqv1bs6hVcbqwAPgdxqZcT1kMIqIoZcIF7qLsD8T5nH89QjErlJWUhDIqg+BOR01Krr8dNGgdB6aNfOeIb3T6a5UtEUlfeqVaJWBcqIyceQBO/wBvz11W3un01z7FwXxXRT009LZahpIscxDIM7b9T5jXR+Cybbxrd+kKjqbFYKVJKrtKmoqgqyKSHVArNsfA5x0174kr6W78EcPUchRqjk7TAyMcq8u/x3/nrf4tsfEnEVBRp9Rzo8EmyyMpYAqQTkHHlr3w5wA4iR73T3APHkJAi90DzyMnxPlro54/WtoPa7fAkTRPSK4Z+Yq5J8NOdXwC9eFltmYeYD80Y+6D56tWisdFQMHpbS4cDHMYmY/fpetqblBTMaO11NRKQcIF5fvOnOJyU4JLz9H80lLUxUtVSVy4mhkQskoGzKc9Dg48RgjTxE3B1uRa+npOzmQJUxo8jHx3CnzXHQ/8dZ4vtnH3E0XYVNkIpkk54405MqcY94tnxPlpouHAfFEqQLTWOrAWIBgzR91vEDvdNTlj9Vbttu1v9njKmKKNgOz8iMZ04POsoYI65IyN9saqS08Ocb0tP7PJaJeyH6LsjDHpnT/TUvGMEawi1OyhcZYZx8Ouryx+p2Ot5uns9V7NTET1LLhDGvdiJ8fi2oNxPeWgHsnaSofedz1dvHOneazcX8jCmtcsTHclCBk/HfUWr+CeNq2TnmstS/rIn46vLH6u4idZUGbPNzH562KxY4fYY88zhVOPBQT1+ZJPpjTyfo94wyD+T8+3hzx/5tZ/7veMpKgSSWKp5i4ZmLx+f97Wblj9LXTKjCj0GjQvQemjXBfLyZ0aNGoPEz9nE7heYqpIUePw0z/XNWvKrWasDY72MFRtkbjr0+0j4kPemeXiO2QyTxzTmNoSwYMvUjm2Hn7jHWsf8HkXyRWw1puBXkDcyRg/rZ8f2R/iGlorpMZ6eKW31A7aNGLjBVGYMSpyQcjl8B46U+uaDljf2gckjFFbB3YHBH27a8pfKBq32TtiJublVWUjmPMV2+anV/gTp7rNLVezyW2sTcYl5QU6Hqdv1fAHqNeFvEwMQNsrGV1XmaNPdY8uR3sbDm6/A7aWe+0CAdpKykkBVK5J3x4fy15S/wBuk7TspzIY42kcKpJAUgH55Yffpr9D1BdTN0oKyP8ANl/ziKDsF2xnOe9j90/DScl2qEpo5hbagly/cIwyAKSObGepwMDPXOs/lDa8DNSAPHKnbfAz8ztrYW60TTwwxzh5JQGUKP0cc2T5DGmv0rXN5bn5TbLiMnH+qHx+O3QfaPkml9kZGf6puCqDkAxjmIK56Z6528tuulE4itTJGxqgnOoYKysCAc7Yx12O3XbS0V5oJZVijqBzu4VVKkFiV5h4eWnb4HAdNGsDprOsoNGjRqBs+vrZ/ah/Df8ADR9fWz+1D+G/4aNGvXjAfX1s/tQ/hv8AhrwbzZz1mT+C34aNGkxgyb1aDjMybbj80233aPrq0Fubt0z59k2f5axo04jP11aC3MZkznOeybr9msfXNoHSZBtj/VN+GjRpMQfXNozntkyev5pvw1k3q0HrOp2x/qm6fZrGjS4g+uLPnPapn/2W/DQLzZwciZAfhE34aNGrxHv6+tn9qH8N/wANH19bP7UP4b/ho0anGA+vrZ/ah/Df8NGjRpxg/9k=">
            <a:extLst>
              <a:ext uri="{FF2B5EF4-FFF2-40B4-BE49-F238E27FC236}">
                <a16:creationId xmlns:a16="http://schemas.microsoft.com/office/drawing/2014/main" id="{F73171EA-37B4-FBB6-223E-FB275C17E580}"/>
              </a:ext>
            </a:extLst>
          </p:cNvPr>
          <p:cNvSpPr>
            <a:spLocks noChangeAspect="1" noChangeArrowheads="1"/>
          </p:cNvSpPr>
          <p:nvPr/>
        </p:nvSpPr>
        <p:spPr bwMode="auto">
          <a:xfrm>
            <a:off x="173038" y="-830263"/>
            <a:ext cx="11430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latin typeface="Verdana" panose="020B0604030504040204" pitchFamily="34" charset="0"/>
            </a:endParaRPr>
          </a:p>
        </p:txBody>
      </p:sp>
      <p:pic>
        <p:nvPicPr>
          <p:cNvPr id="40964" name="Picture 5">
            <a:extLst>
              <a:ext uri="{FF2B5EF4-FFF2-40B4-BE49-F238E27FC236}">
                <a16:creationId xmlns:a16="http://schemas.microsoft.com/office/drawing/2014/main" id="{601FAABA-2C4D-06B7-BDB6-B81EAEEB2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776288"/>
            <a:ext cx="2525712" cy="38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7" descr="Florence s lampou-sestricka.com">
            <a:extLst>
              <a:ext uri="{FF2B5EF4-FFF2-40B4-BE49-F238E27FC236}">
                <a16:creationId xmlns:a16="http://schemas.microsoft.com/office/drawing/2014/main" id="{7A93511F-C94D-21C8-E3D3-0EF9CD4B6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912813"/>
            <a:ext cx="34940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33E5D67C-1C50-7E8C-E29B-022D0FEBC673}"/>
              </a:ext>
            </a:extLst>
          </p:cNvPr>
          <p:cNvSpPr>
            <a:spLocks noGrp="1"/>
          </p:cNvSpPr>
          <p:nvPr>
            <p:ph type="title"/>
          </p:nvPr>
        </p:nvSpPr>
        <p:spPr/>
        <p:txBody>
          <a:bodyPr>
            <a:normAutofit/>
          </a:bodyPr>
          <a:lstStyle/>
          <a:p>
            <a:pPr eaLnBrk="1" hangingPunct="1"/>
            <a:r>
              <a:rPr lang="cs-CZ" altLang="cs-CZ" sz="3600" dirty="0"/>
              <a:t>Významné osobnosti světového ošetřovatelství</a:t>
            </a:r>
          </a:p>
        </p:txBody>
      </p:sp>
      <p:sp>
        <p:nvSpPr>
          <p:cNvPr id="41987" name="Zástupný symbol pro obsah 2">
            <a:extLst>
              <a:ext uri="{FF2B5EF4-FFF2-40B4-BE49-F238E27FC236}">
                <a16:creationId xmlns:a16="http://schemas.microsoft.com/office/drawing/2014/main" id="{1AFFAD58-52DF-AF4F-94C3-B1F882C59F71}"/>
              </a:ext>
            </a:extLst>
          </p:cNvPr>
          <p:cNvSpPr>
            <a:spLocks noGrp="1"/>
          </p:cNvSpPr>
          <p:nvPr>
            <p:ph idx="1"/>
          </p:nvPr>
        </p:nvSpPr>
        <p:spPr/>
        <p:txBody>
          <a:bodyPr rtlCol="0">
            <a:normAutofit/>
          </a:bodyPr>
          <a:lstStyle/>
          <a:p>
            <a:pPr marL="0" indent="0" eaLnBrk="1" hangingPunct="1">
              <a:lnSpc>
                <a:spcPct val="110000"/>
              </a:lnSpc>
              <a:buFont typeface="Arial" panose="020B0604020202020204" pitchFamily="34" charset="0"/>
              <a:buNone/>
              <a:defRPr/>
            </a:pPr>
            <a:r>
              <a:rPr lang="cs-CZ" altLang="cs-CZ" sz="2300" b="1" dirty="0"/>
              <a:t>Henri Jean </a:t>
            </a:r>
            <a:r>
              <a:rPr lang="cs-CZ" altLang="cs-CZ" sz="2300" b="1" dirty="0" err="1"/>
              <a:t>Dunat</a:t>
            </a:r>
            <a:r>
              <a:rPr lang="cs-CZ" altLang="cs-CZ" sz="2300" b="1" dirty="0"/>
              <a:t> – </a:t>
            </a:r>
            <a:r>
              <a:rPr lang="cs-CZ" altLang="cs-CZ" sz="2300" dirty="0"/>
              <a:t>8. 5. 1828 – 30. 10. 1910.</a:t>
            </a:r>
          </a:p>
          <a:p>
            <a:pPr eaLnBrk="1" hangingPunct="1">
              <a:lnSpc>
                <a:spcPct val="110000"/>
              </a:lnSpc>
              <a:defRPr/>
            </a:pPr>
            <a:r>
              <a:rPr lang="cs-CZ" altLang="cs-CZ" sz="2300" dirty="0"/>
              <a:t>Bojiště po bitvě u </a:t>
            </a:r>
            <a:r>
              <a:rPr lang="cs-CZ" altLang="cs-CZ" sz="2300" b="1" dirty="0"/>
              <a:t>Solferina (1859)</a:t>
            </a:r>
            <a:r>
              <a:rPr lang="cs-CZ" altLang="cs-CZ" sz="2300" dirty="0">
                <a:latin typeface="Arial" panose="020B0604020202020204" pitchFamily="34" charset="0"/>
              </a:rPr>
              <a:t> - </a:t>
            </a:r>
            <a:r>
              <a:rPr lang="cs-CZ" altLang="cs-CZ" sz="2300" dirty="0"/>
              <a:t>nedostatečnou péčí o zraněné. </a:t>
            </a:r>
            <a:endParaRPr lang="cs-CZ" altLang="cs-CZ" sz="2300" dirty="0">
              <a:latin typeface="Arial" panose="020B0604020202020204" pitchFamily="34" charset="0"/>
            </a:endParaRPr>
          </a:p>
          <a:p>
            <a:pPr eaLnBrk="1" hangingPunct="1">
              <a:lnSpc>
                <a:spcPct val="110000"/>
              </a:lnSpc>
              <a:defRPr/>
            </a:pPr>
            <a:r>
              <a:rPr lang="cs-CZ" altLang="cs-CZ" sz="2300" dirty="0"/>
              <a:t>Zřídil lazaret</a:t>
            </a:r>
            <a:r>
              <a:rPr lang="cs-CZ" altLang="cs-CZ" sz="2300" dirty="0">
                <a:latin typeface="Arial" panose="020B0604020202020204" pitchFamily="34" charset="0"/>
              </a:rPr>
              <a:t>, </a:t>
            </a:r>
            <a:r>
              <a:rPr lang="cs-CZ" altLang="cs-CZ" sz="2300" dirty="0"/>
              <a:t>zmobilizoval dobrovolníky z řad civilního obyvatelstva pro pomoc raněným.</a:t>
            </a:r>
          </a:p>
          <a:p>
            <a:pPr eaLnBrk="1" hangingPunct="1">
              <a:lnSpc>
                <a:spcPct val="110000"/>
              </a:lnSpc>
              <a:defRPr/>
            </a:pPr>
            <a:r>
              <a:rPr lang="cs-CZ" altLang="cs-CZ" sz="2300" b="1" dirty="0"/>
              <a:t>1862 - </a:t>
            </a:r>
            <a:r>
              <a:rPr lang="cs-CZ" altLang="cs-CZ" sz="2300" b="1" i="1" dirty="0"/>
              <a:t>„Vzpomínka na Solferino“</a:t>
            </a:r>
          </a:p>
          <a:p>
            <a:pPr eaLnBrk="1" hangingPunct="1">
              <a:lnSpc>
                <a:spcPct val="110000"/>
              </a:lnSpc>
              <a:defRPr/>
            </a:pPr>
            <a:r>
              <a:rPr lang="cs-CZ" altLang="cs-CZ" sz="2300" b="1" dirty="0"/>
              <a:t>1864</a:t>
            </a:r>
            <a:r>
              <a:rPr lang="cs-CZ" altLang="cs-CZ" sz="2300" dirty="0"/>
              <a:t> - Mezinárodní organizace Červeného kříže</a:t>
            </a:r>
            <a:r>
              <a:rPr lang="cs-CZ" altLang="cs-CZ" sz="2300" dirty="0">
                <a:latin typeface="Arial" panose="020B0604020202020204" pitchFamily="34" charset="0"/>
              </a:rPr>
              <a:t> – ČK.</a:t>
            </a:r>
          </a:p>
          <a:p>
            <a:pPr eaLnBrk="1" hangingPunct="1">
              <a:lnSpc>
                <a:spcPct val="110000"/>
              </a:lnSpc>
              <a:defRPr/>
            </a:pPr>
            <a:r>
              <a:rPr lang="cs-CZ" altLang="cs-CZ" sz="2300" b="1" dirty="0"/>
              <a:t>1901</a:t>
            </a:r>
            <a:r>
              <a:rPr lang="cs-CZ" altLang="cs-CZ" sz="2300" dirty="0"/>
              <a:t> norský parlament uděluje </a:t>
            </a:r>
            <a:r>
              <a:rPr lang="cs-CZ" altLang="cs-CZ" sz="2300" dirty="0" err="1"/>
              <a:t>Dunantovi</a:t>
            </a:r>
            <a:r>
              <a:rPr lang="cs-CZ" altLang="cs-CZ" sz="2300" dirty="0"/>
              <a:t> nejvyšší ocenění: první Nobelovu cenu míru.</a:t>
            </a:r>
            <a:endParaRPr lang="cs-CZ" altLang="cs-CZ" sz="2300" i="1" dirty="0"/>
          </a:p>
          <a:p>
            <a:pPr eaLnBrk="1" hangingPunct="1">
              <a:lnSpc>
                <a:spcPct val="80000"/>
              </a:lnSpc>
              <a:defRPr/>
            </a:pPr>
            <a:endParaRPr lang="cs-CZ" altLang="cs-CZ" sz="2300" dirty="0"/>
          </a:p>
          <a:p>
            <a:pPr eaLnBrk="1" hangingPunct="1">
              <a:lnSpc>
                <a:spcPct val="80000"/>
              </a:lnSpc>
              <a:defRPr/>
            </a:pPr>
            <a:endParaRPr lang="cs-CZ" altLang="cs-CZ"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826E8D16-009A-C215-AA98-643F9545529D}"/>
              </a:ext>
            </a:extLst>
          </p:cNvPr>
          <p:cNvSpPr>
            <a:spLocks noGrp="1"/>
          </p:cNvSpPr>
          <p:nvPr>
            <p:ph type="title"/>
          </p:nvPr>
        </p:nvSpPr>
        <p:spPr/>
        <p:txBody>
          <a:bodyPr>
            <a:normAutofit/>
          </a:bodyPr>
          <a:lstStyle/>
          <a:p>
            <a:pPr eaLnBrk="1" hangingPunct="1"/>
            <a:r>
              <a:rPr lang="cs-CZ" altLang="cs-CZ" sz="3600" dirty="0"/>
              <a:t>Významné osobnosti světového ošetřovatelství</a:t>
            </a:r>
          </a:p>
        </p:txBody>
      </p:sp>
      <p:sp>
        <p:nvSpPr>
          <p:cNvPr id="44035" name="Zástupný symbol pro obsah 2">
            <a:extLst>
              <a:ext uri="{FF2B5EF4-FFF2-40B4-BE49-F238E27FC236}">
                <a16:creationId xmlns:a16="http://schemas.microsoft.com/office/drawing/2014/main" id="{A18F3322-64ED-047C-E2B7-0AA9798A485D}"/>
              </a:ext>
            </a:extLst>
          </p:cNvPr>
          <p:cNvSpPr>
            <a:spLocks noGrp="1"/>
          </p:cNvSpPr>
          <p:nvPr>
            <p:ph idx="1"/>
          </p:nvPr>
        </p:nvSpPr>
        <p:spPr/>
        <p:txBody>
          <a:bodyPr rtlCol="0">
            <a:normAutofit/>
          </a:bodyPr>
          <a:lstStyle/>
          <a:p>
            <a:pPr marL="0" indent="0" eaLnBrk="1" hangingPunct="1">
              <a:buFont typeface="Arial" panose="020B0604020202020204" pitchFamily="34" charset="0"/>
              <a:buNone/>
              <a:defRPr/>
            </a:pPr>
            <a:r>
              <a:rPr lang="cs-CZ" altLang="cs-CZ" b="1" dirty="0"/>
              <a:t>Prof. MUDr. Nikolaj </a:t>
            </a:r>
            <a:r>
              <a:rPr lang="cs-CZ" altLang="cs-CZ" b="1" dirty="0" err="1"/>
              <a:t>Ivanovič</a:t>
            </a:r>
            <a:r>
              <a:rPr lang="cs-CZ" altLang="cs-CZ" b="1" dirty="0"/>
              <a:t> </a:t>
            </a:r>
            <a:r>
              <a:rPr lang="cs-CZ" altLang="cs-CZ" b="1" dirty="0" err="1"/>
              <a:t>Pirogov</a:t>
            </a:r>
            <a:r>
              <a:rPr lang="cs-CZ" altLang="cs-CZ" b="1" dirty="0"/>
              <a:t> </a:t>
            </a:r>
            <a:r>
              <a:rPr lang="cs-CZ" altLang="cs-CZ" dirty="0"/>
              <a:t>– 1810 – 1881</a:t>
            </a:r>
            <a:r>
              <a:rPr lang="cs-CZ" altLang="cs-CZ" dirty="0">
                <a:latin typeface="Arial" panose="020B0604020202020204" pitchFamily="34" charset="0"/>
              </a:rPr>
              <a:t>.</a:t>
            </a:r>
          </a:p>
          <a:p>
            <a:pPr eaLnBrk="1" hangingPunct="1">
              <a:defRPr/>
            </a:pPr>
            <a:r>
              <a:rPr lang="cs-CZ" altLang="cs-CZ" dirty="0"/>
              <a:t>Ruský chirurg a pedagog.</a:t>
            </a:r>
          </a:p>
          <a:p>
            <a:pPr eaLnBrk="1" hangingPunct="1">
              <a:defRPr/>
            </a:pPr>
            <a:r>
              <a:rPr lang="cs-CZ" altLang="cs-CZ" dirty="0"/>
              <a:t>Jako chirurg se zúčastnil čtyř válečných tažení:</a:t>
            </a:r>
          </a:p>
          <a:p>
            <a:pPr lvl="2" eaLnBrk="1" hangingPunct="1">
              <a:defRPr/>
            </a:pPr>
            <a:r>
              <a:rPr lang="cs-CZ" altLang="cs-CZ" dirty="0"/>
              <a:t>na Kavkaze r. 1847</a:t>
            </a:r>
          </a:p>
          <a:p>
            <a:pPr lvl="2" eaLnBrk="1" hangingPunct="1">
              <a:defRPr/>
            </a:pPr>
            <a:r>
              <a:rPr lang="cs-CZ" altLang="cs-CZ" dirty="0"/>
              <a:t>v Krymské válce r. 1853-56</a:t>
            </a:r>
          </a:p>
          <a:p>
            <a:pPr lvl="2" eaLnBrk="1" hangingPunct="1">
              <a:defRPr/>
            </a:pPr>
            <a:r>
              <a:rPr lang="cs-CZ" altLang="cs-CZ" dirty="0"/>
              <a:t>ve francouzsko-pruské válce r. 1870-71</a:t>
            </a:r>
          </a:p>
          <a:p>
            <a:pPr lvl="2" eaLnBrk="1" hangingPunct="1">
              <a:defRPr/>
            </a:pPr>
            <a:r>
              <a:rPr lang="cs-CZ" altLang="cs-CZ" dirty="0"/>
              <a:t>v rusko-turecké válce r. 1877-78</a:t>
            </a:r>
          </a:p>
          <a:p>
            <a:pPr eaLnBrk="1" hangingPunct="1">
              <a:defRPr/>
            </a:pPr>
            <a:r>
              <a:rPr lang="cs-CZ" altLang="cs-CZ" dirty="0"/>
              <a:t>Sestry začaly poprvé užívat jednotný stejnokroj - vyvinula sesterská uniforma.</a:t>
            </a:r>
          </a:p>
          <a:p>
            <a:pPr eaLnBrk="1" hangingPunct="1">
              <a:defRPr/>
            </a:pPr>
            <a:r>
              <a:rPr lang="cs-CZ" altLang="cs-CZ" dirty="0"/>
              <a:t>Publikace – válečná chirurgie, „</a:t>
            </a:r>
            <a:r>
              <a:rPr lang="cs-CZ" altLang="cs-CZ" dirty="0" err="1"/>
              <a:t>narkoza</a:t>
            </a:r>
            <a:r>
              <a:rPr lang="cs-CZ" altLang="cs-CZ" dirty="0"/>
              <a:t>“, podvaz velkých cév….</a:t>
            </a:r>
          </a:p>
          <a:p>
            <a:pPr eaLnBrk="1" hangingPunct="1">
              <a:defRPr/>
            </a:pPr>
            <a:r>
              <a:rPr lang="cs-CZ" altLang="cs-CZ" dirty="0"/>
              <a:t>Rozpracoval </a:t>
            </a:r>
            <a:r>
              <a:rPr lang="cs-CZ" altLang="cs-CZ" dirty="0" err="1"/>
              <a:t>tema</a:t>
            </a:r>
            <a:r>
              <a:rPr lang="cs-CZ" altLang="cs-CZ" dirty="0"/>
              <a:t> úrazového šoku, třídění raněných, jejich odsun z válečné </a:t>
            </a:r>
            <a:r>
              <a:rPr lang="cs-CZ" altLang="cs-CZ" dirty="0" err="1"/>
              <a:t>zony</a:t>
            </a:r>
            <a:r>
              <a:rPr lang="cs-CZ" altLang="cs-CZ" dirty="0"/>
              <a:t> a vedení dokumentace…bojoval proti zbytečným amputacím </a:t>
            </a:r>
          </a:p>
          <a:p>
            <a:pPr eaLnBrk="1" hangingPunct="1">
              <a:defRPr/>
            </a:pPr>
            <a:endParaRPr lang="cs-CZ" alt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989C854A-AA7E-D505-A69A-0A32FFB592C3}"/>
              </a:ext>
            </a:extLst>
          </p:cNvPr>
          <p:cNvSpPr>
            <a:spLocks noGrp="1"/>
          </p:cNvSpPr>
          <p:nvPr>
            <p:ph type="title"/>
          </p:nvPr>
        </p:nvSpPr>
        <p:spPr/>
        <p:txBody>
          <a:bodyPr>
            <a:normAutofit/>
          </a:bodyPr>
          <a:lstStyle/>
          <a:p>
            <a:pPr eaLnBrk="1" hangingPunct="1"/>
            <a:r>
              <a:rPr lang="cs-CZ" altLang="cs-CZ" sz="3600" dirty="0"/>
              <a:t>Osobnosti českého ošetřovatelství</a:t>
            </a:r>
          </a:p>
        </p:txBody>
      </p:sp>
      <p:sp>
        <p:nvSpPr>
          <p:cNvPr id="50179" name="Zástupný symbol pro obsah 2">
            <a:extLst>
              <a:ext uri="{FF2B5EF4-FFF2-40B4-BE49-F238E27FC236}">
                <a16:creationId xmlns:a16="http://schemas.microsoft.com/office/drawing/2014/main" id="{2367FF52-66AF-8E82-416F-446E0F184147}"/>
              </a:ext>
            </a:extLst>
          </p:cNvPr>
          <p:cNvSpPr>
            <a:spLocks noGrp="1"/>
          </p:cNvSpPr>
          <p:nvPr>
            <p:ph idx="1"/>
          </p:nvPr>
        </p:nvSpPr>
        <p:spPr/>
        <p:txBody>
          <a:bodyPr rtlCol="0">
            <a:normAutofit/>
          </a:bodyPr>
          <a:lstStyle/>
          <a:p>
            <a:pPr marL="0" indent="0" eaLnBrk="1" hangingPunct="1">
              <a:lnSpc>
                <a:spcPct val="80000"/>
              </a:lnSpc>
              <a:buFont typeface="Arial" panose="020B0604020202020204" pitchFamily="34" charset="0"/>
              <a:buNone/>
              <a:defRPr/>
            </a:pPr>
            <a:r>
              <a:rPr lang="cs-CZ" altLang="cs-CZ" dirty="0"/>
              <a:t>Anežka Přemyslovna - </a:t>
            </a:r>
            <a:r>
              <a:rPr lang="cs-CZ" altLang="cs-CZ" b="1" dirty="0"/>
              <a:t>Svatá Anežka Česká (Přemyslovna)</a:t>
            </a:r>
            <a:r>
              <a:rPr lang="cs-CZ" altLang="cs-CZ" dirty="0"/>
              <a:t> - 1211 – 1282.</a:t>
            </a:r>
          </a:p>
          <a:p>
            <a:pPr eaLnBrk="1" hangingPunct="1">
              <a:lnSpc>
                <a:spcPct val="80000"/>
              </a:lnSpc>
              <a:defRPr/>
            </a:pPr>
            <a:r>
              <a:rPr lang="cs-CZ" altLang="cs-CZ" b="1" dirty="0"/>
              <a:t>Františkáni a Klarisky</a:t>
            </a:r>
            <a:r>
              <a:rPr lang="cs-CZ" altLang="cs-CZ" dirty="0"/>
              <a:t>. </a:t>
            </a:r>
          </a:p>
          <a:p>
            <a:pPr eaLnBrk="1" hangingPunct="1">
              <a:lnSpc>
                <a:spcPct val="80000"/>
              </a:lnSpc>
              <a:defRPr/>
            </a:pPr>
            <a:r>
              <a:rPr lang="cs-CZ" altLang="cs-CZ" dirty="0"/>
              <a:t>Abatyší kláštera Klarisek. </a:t>
            </a:r>
          </a:p>
          <a:p>
            <a:pPr eaLnBrk="1" hangingPunct="1">
              <a:lnSpc>
                <a:spcPct val="80000"/>
              </a:lnSpc>
              <a:defRPr/>
            </a:pPr>
            <a:r>
              <a:rPr lang="cs-CZ" altLang="cs-CZ" dirty="0"/>
              <a:t>Celý svůj život věnovala pomoci chudým a nemocným. </a:t>
            </a:r>
          </a:p>
          <a:p>
            <a:pPr eaLnBrk="1" hangingPunct="1">
              <a:lnSpc>
                <a:spcPct val="80000"/>
              </a:lnSpc>
              <a:defRPr/>
            </a:pPr>
            <a:r>
              <a:rPr lang="cs-CZ" altLang="cs-CZ" dirty="0"/>
              <a:t>Založila mateřinec klarisek a špitální bratrstvo se špitálem při kostele sv. </a:t>
            </a:r>
            <a:r>
              <a:rPr lang="cs-CZ" altLang="cs-CZ" dirty="0" err="1"/>
              <a:t>Haštala</a:t>
            </a:r>
            <a:r>
              <a:rPr lang="cs-CZ" altLang="cs-CZ" dirty="0"/>
              <a:t>.</a:t>
            </a:r>
          </a:p>
          <a:p>
            <a:pPr eaLnBrk="1" hangingPunct="1">
              <a:lnSpc>
                <a:spcPct val="80000"/>
              </a:lnSpc>
              <a:defRPr/>
            </a:pPr>
            <a:r>
              <a:rPr lang="cs-CZ" altLang="cs-CZ" dirty="0"/>
              <a:t>Napsala první pokyny, jak v klášteře ošetřovat chudé a nemocné. </a:t>
            </a:r>
          </a:p>
          <a:p>
            <a:pPr eaLnBrk="1" hangingPunct="1">
              <a:lnSpc>
                <a:spcPct val="80000"/>
              </a:lnSpc>
              <a:defRPr/>
            </a:pPr>
            <a:r>
              <a:rPr lang="cs-CZ" altLang="cs-CZ" dirty="0"/>
              <a:t>Patronka českého ošetřovatelství.</a:t>
            </a:r>
          </a:p>
          <a:p>
            <a:pPr eaLnBrk="1" hangingPunct="1">
              <a:lnSpc>
                <a:spcPct val="80000"/>
              </a:lnSpc>
              <a:defRPr/>
            </a:pPr>
            <a:r>
              <a:rPr lang="cs-CZ" altLang="cs-CZ" dirty="0"/>
              <a:t>Svatořečena byla r. 1989.</a:t>
            </a:r>
          </a:p>
          <a:p>
            <a:pPr eaLnBrk="1" hangingPunct="1">
              <a:lnSpc>
                <a:spcPct val="80000"/>
              </a:lnSpc>
              <a:buFont typeface="Wingdings" panose="05000000000000000000" pitchFamily="2" charset="2"/>
              <a:buNone/>
              <a:defRPr/>
            </a:pPr>
            <a:endParaRPr lang="cs-CZ" alt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874C945A-0C64-692F-51A7-954060744CCA}"/>
              </a:ext>
            </a:extLst>
          </p:cNvPr>
          <p:cNvSpPr>
            <a:spLocks noGrp="1"/>
          </p:cNvSpPr>
          <p:nvPr>
            <p:ph type="title"/>
          </p:nvPr>
        </p:nvSpPr>
        <p:spPr/>
        <p:txBody>
          <a:bodyPr>
            <a:normAutofit/>
          </a:bodyPr>
          <a:lstStyle/>
          <a:p>
            <a:pPr eaLnBrk="1" hangingPunct="1"/>
            <a:r>
              <a:rPr lang="cs-CZ" altLang="cs-CZ" sz="3600" dirty="0"/>
              <a:t>Osobnosti českého ošetřovatelství</a:t>
            </a:r>
          </a:p>
        </p:txBody>
      </p:sp>
      <p:sp>
        <p:nvSpPr>
          <p:cNvPr id="52227" name="Zástupný symbol pro obsah 2">
            <a:extLst>
              <a:ext uri="{FF2B5EF4-FFF2-40B4-BE49-F238E27FC236}">
                <a16:creationId xmlns:a16="http://schemas.microsoft.com/office/drawing/2014/main" id="{902A41D3-DD60-FB61-7EB6-90848483E8DA}"/>
              </a:ext>
            </a:extLst>
          </p:cNvPr>
          <p:cNvSpPr>
            <a:spLocks noGrp="1"/>
          </p:cNvSpPr>
          <p:nvPr>
            <p:ph idx="1"/>
          </p:nvPr>
        </p:nvSpPr>
        <p:spPr/>
        <p:txBody>
          <a:bodyPr rtlCol="0">
            <a:normAutofit/>
          </a:bodyPr>
          <a:lstStyle/>
          <a:p>
            <a:pPr marL="0" indent="0" eaLnBrk="1" hangingPunct="1">
              <a:buFont typeface="Arial" panose="020B0604020202020204" pitchFamily="34" charset="0"/>
              <a:buNone/>
              <a:defRPr/>
            </a:pPr>
            <a:r>
              <a:rPr lang="cs-CZ" altLang="cs-CZ" b="1" dirty="0"/>
              <a:t>Karolina Světlá </a:t>
            </a:r>
            <a:r>
              <a:rPr lang="cs-CZ" altLang="cs-CZ" dirty="0"/>
              <a:t>–24. 2. 1830 – 7. 9. 1899.</a:t>
            </a:r>
          </a:p>
          <a:p>
            <a:pPr eaLnBrk="1" hangingPunct="1">
              <a:defRPr/>
            </a:pPr>
            <a:r>
              <a:rPr lang="cs-CZ" altLang="cs-CZ" dirty="0"/>
              <a:t> novinářka, spisovatelka, věnovala se emancipačnímu hnutí – zvýšení soc. úrovně žen a dívek.</a:t>
            </a:r>
          </a:p>
          <a:p>
            <a:pPr eaLnBrk="1" hangingPunct="1">
              <a:defRPr/>
            </a:pPr>
            <a:r>
              <a:rPr lang="cs-CZ" altLang="cs-CZ" b="1" dirty="0"/>
              <a:t>1871</a:t>
            </a:r>
            <a:r>
              <a:rPr lang="cs-CZ" altLang="cs-CZ" dirty="0"/>
              <a:t> – Ženský výrobní spolek → obchodní a průmyslová škola a kurzy pro vychovatelky a ošetřovatelky → </a:t>
            </a:r>
            <a:r>
              <a:rPr lang="cs-CZ" altLang="cs-CZ" b="1" dirty="0"/>
              <a:t>1874 </a:t>
            </a:r>
            <a:r>
              <a:rPr lang="cs-CZ" altLang="cs-CZ" dirty="0"/>
              <a:t>první </a:t>
            </a:r>
            <a:r>
              <a:rPr lang="cs-CZ" altLang="cs-CZ" dirty="0" err="1"/>
              <a:t>oše</a:t>
            </a:r>
            <a:r>
              <a:rPr lang="cs-CZ" altLang="cs-CZ" dirty="0"/>
              <a:t> škola u nás spolu s Krásnohorskou.</a:t>
            </a:r>
          </a:p>
          <a:p>
            <a:pPr eaLnBrk="1" hangingPunct="1">
              <a:defRPr/>
            </a:pPr>
            <a:endParaRPr lang="cs-CZ" altLang="cs-CZ" dirty="0"/>
          </a:p>
        </p:txBody>
      </p:sp>
      <p:pic>
        <p:nvPicPr>
          <p:cNvPr id="52228" name="Picture 5" descr="https://upload.wikimedia.org/wikipedia/commons/b/b8/Karolina_Svetla.jpg">
            <a:extLst>
              <a:ext uri="{FF2B5EF4-FFF2-40B4-BE49-F238E27FC236}">
                <a16:creationId xmlns:a16="http://schemas.microsoft.com/office/drawing/2014/main" id="{FE6E8421-4221-FB33-C839-2A8639514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3865563"/>
            <a:ext cx="16637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52D6F4D9-F1F7-8689-E12E-2E236DF1B6AF}"/>
              </a:ext>
            </a:extLst>
          </p:cNvPr>
          <p:cNvSpPr>
            <a:spLocks noGrp="1"/>
          </p:cNvSpPr>
          <p:nvPr>
            <p:ph type="title"/>
          </p:nvPr>
        </p:nvSpPr>
        <p:spPr/>
        <p:txBody>
          <a:bodyPr>
            <a:normAutofit/>
          </a:bodyPr>
          <a:lstStyle/>
          <a:p>
            <a:pPr eaLnBrk="1" hangingPunct="1"/>
            <a:r>
              <a:rPr lang="cs-CZ" altLang="cs-CZ" sz="3600" dirty="0"/>
              <a:t>Osobnosti českého ošetřovatelství</a:t>
            </a:r>
          </a:p>
        </p:txBody>
      </p:sp>
      <p:sp>
        <p:nvSpPr>
          <p:cNvPr id="54275" name="Zástupný symbol pro obsah 2">
            <a:extLst>
              <a:ext uri="{FF2B5EF4-FFF2-40B4-BE49-F238E27FC236}">
                <a16:creationId xmlns:a16="http://schemas.microsoft.com/office/drawing/2014/main" id="{C8C9909C-7864-9BB2-A747-73111FC4DF27}"/>
              </a:ext>
            </a:extLst>
          </p:cNvPr>
          <p:cNvSpPr>
            <a:spLocks noGrp="1"/>
          </p:cNvSpPr>
          <p:nvPr>
            <p:ph idx="1"/>
          </p:nvPr>
        </p:nvSpPr>
        <p:spPr/>
        <p:txBody>
          <a:bodyPr rtlCol="0">
            <a:normAutofit/>
          </a:bodyPr>
          <a:lstStyle/>
          <a:p>
            <a:pPr marL="0" indent="0" eaLnBrk="1" hangingPunct="1">
              <a:buFont typeface="Arial" panose="020B0604020202020204" pitchFamily="34" charset="0"/>
              <a:buNone/>
              <a:defRPr/>
            </a:pPr>
            <a:r>
              <a:rPr lang="cs-CZ" altLang="cs-CZ" b="1" dirty="0"/>
              <a:t>Eliška Krásnohorská </a:t>
            </a:r>
            <a:r>
              <a:rPr lang="cs-CZ" altLang="cs-CZ" dirty="0"/>
              <a:t>– 18. 11. 1847 – 26. 11. 1926</a:t>
            </a:r>
          </a:p>
          <a:p>
            <a:pPr eaLnBrk="1" hangingPunct="1">
              <a:defRPr/>
            </a:pPr>
            <a:r>
              <a:rPr lang="cs-CZ" altLang="cs-CZ" dirty="0"/>
              <a:t>Básnířka, spisovatelka, redaktorka </a:t>
            </a:r>
            <a:r>
              <a:rPr lang="cs-CZ" altLang="cs-CZ" i="1" dirty="0"/>
              <a:t>„Ženských listů“.</a:t>
            </a:r>
          </a:p>
          <a:p>
            <a:pPr eaLnBrk="1" hangingPunct="1">
              <a:defRPr/>
            </a:pPr>
            <a:r>
              <a:rPr lang="cs-CZ" altLang="cs-CZ" dirty="0"/>
              <a:t>Od</a:t>
            </a:r>
            <a:r>
              <a:rPr lang="cs-CZ" altLang="cs-CZ" b="1" dirty="0"/>
              <a:t> 1874</a:t>
            </a:r>
            <a:r>
              <a:rPr lang="cs-CZ" altLang="cs-CZ" dirty="0"/>
              <a:t> pracovala pro Ženský výrobní spolek, starala se o provoz školy.</a:t>
            </a:r>
          </a:p>
          <a:p>
            <a:pPr eaLnBrk="1" hangingPunct="1">
              <a:defRPr/>
            </a:pPr>
            <a:r>
              <a:rPr lang="cs-CZ" altLang="cs-CZ" b="1" dirty="0"/>
              <a:t>1890</a:t>
            </a:r>
            <a:r>
              <a:rPr lang="cs-CZ" altLang="cs-CZ" dirty="0"/>
              <a:t> - 1. dívčí gymnázium Minerva.</a:t>
            </a:r>
          </a:p>
          <a:p>
            <a:pPr eaLnBrk="1" hangingPunct="1">
              <a:defRPr/>
            </a:pPr>
            <a:r>
              <a:rPr lang="cs-CZ" altLang="cs-CZ" dirty="0"/>
              <a:t>Přispěla ke vzniku první ošetřovatelské školy.</a:t>
            </a:r>
          </a:p>
        </p:txBody>
      </p:sp>
      <p:pic>
        <p:nvPicPr>
          <p:cNvPr id="54276" name="Picture 7" descr="https://upload.wikimedia.org/wikipedia/commons/thumb/5/59/Jan_Vil%C3%ADmek_-_Eli%C5%A1ka_Kr%C3%A1snohorsk%C3%A1.jpg/250px-Jan_Vil%C3%ADmek_-_Eli%C5%A1ka_Kr%C3%A1snohorsk%C3%A1.jpg">
            <a:extLst>
              <a:ext uri="{FF2B5EF4-FFF2-40B4-BE49-F238E27FC236}">
                <a16:creationId xmlns:a16="http://schemas.microsoft.com/office/drawing/2014/main" id="{62AB9DC5-D0A2-141D-DFC8-5E369DD7D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25" y="2924175"/>
            <a:ext cx="2381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a:extLst>
              <a:ext uri="{FF2B5EF4-FFF2-40B4-BE49-F238E27FC236}">
                <a16:creationId xmlns:a16="http://schemas.microsoft.com/office/drawing/2014/main" id="{C650DBD7-DE9A-4B62-0330-D20CC39963A4}"/>
              </a:ext>
            </a:extLst>
          </p:cNvPr>
          <p:cNvSpPr>
            <a:spLocks noGrp="1"/>
          </p:cNvSpPr>
          <p:nvPr>
            <p:ph type="title"/>
          </p:nvPr>
        </p:nvSpPr>
        <p:spPr/>
        <p:txBody>
          <a:bodyPr>
            <a:normAutofit/>
          </a:bodyPr>
          <a:lstStyle/>
          <a:p>
            <a:pPr eaLnBrk="1" hangingPunct="1"/>
            <a:r>
              <a:rPr lang="cs-CZ" altLang="cs-CZ" sz="3600" dirty="0"/>
              <a:t>Osobnosti českého ošetřovatelství</a:t>
            </a:r>
          </a:p>
        </p:txBody>
      </p:sp>
      <p:sp>
        <p:nvSpPr>
          <p:cNvPr id="56323" name="Zástupný symbol pro obsah 2">
            <a:extLst>
              <a:ext uri="{FF2B5EF4-FFF2-40B4-BE49-F238E27FC236}">
                <a16:creationId xmlns:a16="http://schemas.microsoft.com/office/drawing/2014/main" id="{51C0CA40-C9B8-80D8-C8BC-AE51F4004B88}"/>
              </a:ext>
            </a:extLst>
          </p:cNvPr>
          <p:cNvSpPr>
            <a:spLocks noGrp="1"/>
          </p:cNvSpPr>
          <p:nvPr>
            <p:ph idx="1"/>
          </p:nvPr>
        </p:nvSpPr>
        <p:spPr/>
        <p:txBody>
          <a:bodyPr rtlCol="0">
            <a:normAutofit/>
          </a:bodyPr>
          <a:lstStyle/>
          <a:p>
            <a:pPr marL="0" indent="0" eaLnBrk="1" hangingPunct="1">
              <a:buFont typeface="Arial" panose="020B0604020202020204" pitchFamily="34" charset="0"/>
              <a:buNone/>
              <a:defRPr/>
            </a:pPr>
            <a:r>
              <a:rPr lang="cs-CZ" altLang="cs-CZ" b="1" dirty="0"/>
              <a:t>PhDr. Alice Masaryková </a:t>
            </a:r>
            <a:r>
              <a:rPr lang="cs-CZ" altLang="cs-CZ" dirty="0"/>
              <a:t>– 3. 5. 1879 – 29. 11. 1966.</a:t>
            </a:r>
          </a:p>
          <a:p>
            <a:pPr eaLnBrk="1" hangingPunct="1">
              <a:defRPr/>
            </a:pPr>
            <a:r>
              <a:rPr lang="cs-CZ" altLang="cs-CZ" b="1" dirty="0"/>
              <a:t>1919 Československý ČK (ČSČK)</a:t>
            </a:r>
            <a:r>
              <a:rPr lang="cs-CZ" altLang="cs-CZ" dirty="0"/>
              <a:t> – 20 let předsedkyní.</a:t>
            </a:r>
          </a:p>
          <a:p>
            <a:pPr eaLnBrk="1" hangingPunct="1">
              <a:defRPr/>
            </a:pPr>
            <a:r>
              <a:rPr lang="cs-CZ" altLang="cs-CZ" dirty="0"/>
              <a:t>Angažovanost v </a:t>
            </a:r>
            <a:r>
              <a:rPr lang="cs-CZ" altLang="cs-CZ" dirty="0" err="1"/>
              <a:t>oše</a:t>
            </a:r>
            <a:r>
              <a:rPr lang="cs-CZ" altLang="cs-CZ" dirty="0"/>
              <a:t> školství → zvyšování prestiže škol a </a:t>
            </a:r>
            <a:r>
              <a:rPr lang="cs-CZ" altLang="cs-CZ" dirty="0" err="1"/>
              <a:t>oše</a:t>
            </a:r>
            <a:r>
              <a:rPr lang="cs-CZ" altLang="cs-CZ" dirty="0"/>
              <a:t> profese.</a:t>
            </a:r>
          </a:p>
          <a:p>
            <a:pPr eaLnBrk="1" hangingPunct="1">
              <a:defRPr/>
            </a:pPr>
            <a:r>
              <a:rPr lang="cs-CZ" altLang="cs-CZ" b="1" dirty="0"/>
              <a:t>1919</a:t>
            </a:r>
            <a:r>
              <a:rPr lang="cs-CZ" altLang="cs-CZ" dirty="0"/>
              <a:t> společně se 3 americkými sestrami založení Vyšší sociální školy v ČSR.</a:t>
            </a:r>
          </a:p>
          <a:p>
            <a:pPr eaLnBrk="1" hangingPunct="1">
              <a:defRPr/>
            </a:pPr>
            <a:r>
              <a:rPr lang="cs-CZ" altLang="cs-CZ" b="1" dirty="0"/>
              <a:t>1948</a:t>
            </a:r>
            <a:r>
              <a:rPr lang="cs-CZ" altLang="cs-CZ" dirty="0"/>
              <a:t> odchod do ústraní.</a:t>
            </a:r>
          </a:p>
          <a:p>
            <a:pPr eaLnBrk="1" hangingPunct="1">
              <a:buFont typeface="Wingdings" panose="05000000000000000000" pitchFamily="2" charset="2"/>
              <a:buNone/>
              <a:defRPr/>
            </a:pPr>
            <a:endParaRPr lang="cs-CZ" altLang="cs-CZ" dirty="0"/>
          </a:p>
        </p:txBody>
      </p:sp>
      <p:pic>
        <p:nvPicPr>
          <p:cNvPr id="56324" name="Picture 5" descr="https://upload.wikimedia.org/wikipedia/commons/thumb/e/ea/Masarykova-Photo.jpg/225px-Masarykova-Photo.jpg">
            <a:extLst>
              <a:ext uri="{FF2B5EF4-FFF2-40B4-BE49-F238E27FC236}">
                <a16:creationId xmlns:a16="http://schemas.microsoft.com/office/drawing/2014/main" id="{343431D9-0B58-8582-EABB-CD7FA74F1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0" y="4410075"/>
            <a:ext cx="172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a:extLst>
              <a:ext uri="{FF2B5EF4-FFF2-40B4-BE49-F238E27FC236}">
                <a16:creationId xmlns:a16="http://schemas.microsoft.com/office/drawing/2014/main" id="{AF3500F4-E214-97FD-B999-E88EB2B3E437}"/>
              </a:ext>
            </a:extLst>
          </p:cNvPr>
          <p:cNvSpPr>
            <a:spLocks noGrp="1"/>
          </p:cNvSpPr>
          <p:nvPr>
            <p:ph type="title"/>
          </p:nvPr>
        </p:nvSpPr>
        <p:spPr/>
        <p:txBody>
          <a:bodyPr>
            <a:normAutofit/>
          </a:bodyPr>
          <a:lstStyle/>
          <a:p>
            <a:pPr eaLnBrk="1" hangingPunct="1"/>
            <a:r>
              <a:rPr lang="cs-CZ" altLang="cs-CZ" sz="3600" dirty="0"/>
              <a:t>Osobnosti českého ošetřovatelství</a:t>
            </a:r>
          </a:p>
        </p:txBody>
      </p:sp>
      <p:sp>
        <p:nvSpPr>
          <p:cNvPr id="58371" name="Zástupný symbol pro obsah 2">
            <a:extLst>
              <a:ext uri="{FF2B5EF4-FFF2-40B4-BE49-F238E27FC236}">
                <a16:creationId xmlns:a16="http://schemas.microsoft.com/office/drawing/2014/main" id="{2A59CE60-D26A-B4CD-C442-760A41B4A8F6}"/>
              </a:ext>
            </a:extLst>
          </p:cNvPr>
          <p:cNvSpPr>
            <a:spLocks noGrp="1" noChangeArrowheads="1"/>
          </p:cNvSpPr>
          <p:nvPr>
            <p:ph idx="1"/>
          </p:nvPr>
        </p:nvSpPr>
        <p:spPr/>
        <p:txBody>
          <a:bodyPr/>
          <a:lstStyle/>
          <a:p>
            <a:pPr marL="0" indent="0" eaLnBrk="1" hangingPunct="1">
              <a:buFont typeface="Arial" panose="020B0604020202020204" pitchFamily="34" charset="0"/>
              <a:buNone/>
            </a:pPr>
            <a:r>
              <a:rPr lang="cs-CZ" altLang="cs-CZ" b="1"/>
              <a:t>Doc. PhDr. Marta Staňková, CSc. </a:t>
            </a:r>
            <a:r>
              <a:rPr lang="cs-CZ" altLang="cs-CZ"/>
              <a:t>– 12. 2. 1938 – 13. 10. 2003. </a:t>
            </a:r>
          </a:p>
          <a:p>
            <a:pPr marL="0" indent="0" eaLnBrk="1" hangingPunct="1">
              <a:buFont typeface="Wingdings" panose="05000000000000000000" pitchFamily="2" charset="2"/>
              <a:buNone/>
            </a:pPr>
            <a:r>
              <a:rPr lang="cs-CZ" altLang="cs-CZ"/>
              <a:t>1953 - studium na SZŠ. </a:t>
            </a:r>
          </a:p>
          <a:p>
            <a:pPr marL="0" indent="0" eaLnBrk="1" hangingPunct="1">
              <a:buFont typeface="Wingdings" panose="05000000000000000000" pitchFamily="2" charset="2"/>
              <a:buNone/>
            </a:pPr>
            <a:r>
              <a:rPr lang="cs-CZ" altLang="cs-CZ"/>
              <a:t>Výuka na SZŠ jako sestra instruktorka → na UK dálkové studium obor péče o nemocné – psychologie. Spolupráce s prof. V. Pacovským.  Po roce 1989 spolupráce s mezinárodními sesterskými organizacemi. </a:t>
            </a:r>
          </a:p>
          <a:p>
            <a:pPr marL="0" indent="0" eaLnBrk="1" hangingPunct="1">
              <a:buFont typeface="Wingdings" panose="05000000000000000000" pitchFamily="2" charset="2"/>
              <a:buNone/>
            </a:pPr>
            <a:r>
              <a:rPr lang="cs-CZ" altLang="cs-CZ"/>
              <a:t>Nová koncepce oše vzdělávání, dobrovolná registrace sester, autorka koncepce ošetřovatelství.  Posun vzdělávání sester na úroveň vyšších a VŠ. </a:t>
            </a:r>
          </a:p>
          <a:p>
            <a:pPr marL="0" indent="0" eaLnBrk="1" hangingPunct="1">
              <a:buFont typeface="Wingdings" panose="05000000000000000000" pitchFamily="2" charset="2"/>
              <a:buNone/>
            </a:pPr>
            <a:r>
              <a:rPr lang="cs-CZ" altLang="cs-CZ"/>
              <a:t>2001 „Sestra roku“. </a:t>
            </a:r>
          </a:p>
          <a:p>
            <a:pPr marL="0" indent="0" eaLnBrk="1" hangingPunct="1">
              <a:buFont typeface="Wingdings" panose="05000000000000000000" pitchFamily="2" charset="2"/>
              <a:buNone/>
            </a:pPr>
            <a:r>
              <a:rPr lang="cs-CZ" altLang="cs-CZ"/>
              <a:t>Rozvoj ošetřovatelství brala jako krok ke zkvalitnění péče o nemocné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BB4B5213-4D50-5A95-518C-93C8169801DF}"/>
              </a:ext>
            </a:extLst>
          </p:cNvPr>
          <p:cNvSpPr>
            <a:spLocks noGrp="1" noChangeArrowheads="1"/>
          </p:cNvSpPr>
          <p:nvPr>
            <p:ph type="ctrTitle"/>
          </p:nvPr>
        </p:nvSpPr>
        <p:spPr/>
        <p:txBody>
          <a:bodyPr anchor="ctr">
            <a:normAutofit/>
          </a:bodyPr>
          <a:lstStyle/>
          <a:p>
            <a:pPr eaLnBrk="1" hangingPunct="1"/>
            <a:r>
              <a:rPr lang="cs-CZ" altLang="cs-CZ" sz="4400" b="1" dirty="0"/>
              <a:t>Vzdělávání v ošetřovatelství</a:t>
            </a:r>
          </a:p>
        </p:txBody>
      </p:sp>
      <p:sp>
        <p:nvSpPr>
          <p:cNvPr id="4099" name="Podnadpis 1">
            <a:extLst>
              <a:ext uri="{FF2B5EF4-FFF2-40B4-BE49-F238E27FC236}">
                <a16:creationId xmlns:a16="http://schemas.microsoft.com/office/drawing/2014/main" id="{14F688FF-17FF-1328-BB54-3428F04075AA}"/>
              </a:ext>
            </a:extLst>
          </p:cNvPr>
          <p:cNvSpPr>
            <a:spLocks noGrp="1" noChangeArrowheads="1"/>
          </p:cNvSpPr>
          <p:nvPr>
            <p:ph type="subTitle" idx="1"/>
          </p:nvPr>
        </p:nvSpPr>
        <p:spPr/>
        <p:txBody>
          <a:bodyPr/>
          <a:lstStyle/>
          <a:p>
            <a:pPr eaLnBrk="1" hangingPunct="1"/>
            <a:r>
              <a:rPr lang="cs-CZ" altLang="cs-CZ" dirty="0"/>
              <a:t>Jitka Krocová</a:t>
            </a:r>
          </a:p>
          <a:p>
            <a:pPr eaLnBrk="1" hangingPunct="1"/>
            <a:endParaRPr lang="cs-CZ" alt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96FC3BB8-23E8-7E35-B15C-7B1159605332}"/>
              </a:ext>
            </a:extLst>
          </p:cNvPr>
          <p:cNvSpPr>
            <a:spLocks noGrp="1" noChangeArrowheads="1"/>
          </p:cNvSpPr>
          <p:nvPr>
            <p:ph type="title" idx="4294967295"/>
          </p:nvPr>
        </p:nvSpPr>
        <p:spPr>
          <a:xfrm>
            <a:off x="930275" y="301625"/>
            <a:ext cx="8213725" cy="1143000"/>
          </a:xfrm>
        </p:spPr>
        <p:txBody>
          <a:bodyPr/>
          <a:lstStyle/>
          <a:p>
            <a:pPr eaLnBrk="1" hangingPunct="1"/>
            <a:r>
              <a:rPr lang="cs-CZ" altLang="cs-CZ" sz="3600" b="1" dirty="0"/>
              <a:t>Počátky vzdělávání </a:t>
            </a:r>
          </a:p>
        </p:txBody>
      </p:sp>
      <p:sp>
        <p:nvSpPr>
          <p:cNvPr id="6147" name="Zástupný symbol pro obsah 2">
            <a:extLst>
              <a:ext uri="{FF2B5EF4-FFF2-40B4-BE49-F238E27FC236}">
                <a16:creationId xmlns:a16="http://schemas.microsoft.com/office/drawing/2014/main" id="{81DEC0F8-543D-0F8F-01AA-62E1F9CE502A}"/>
              </a:ext>
            </a:extLst>
          </p:cNvPr>
          <p:cNvSpPr>
            <a:spLocks noGrp="1" noChangeArrowheads="1"/>
          </p:cNvSpPr>
          <p:nvPr>
            <p:ph idx="4294967295"/>
          </p:nvPr>
        </p:nvSpPr>
        <p:spPr>
          <a:xfrm>
            <a:off x="900113" y="1844675"/>
            <a:ext cx="7313612" cy="4097338"/>
          </a:xfrm>
        </p:spPr>
        <p:txBody>
          <a:bodyPr/>
          <a:lstStyle/>
          <a:p>
            <a:pPr eaLnBrk="1" hangingPunct="1"/>
            <a:r>
              <a:rPr lang="cs-CZ" altLang="cs-CZ" sz="2700" b="1"/>
              <a:t>Předávání zkušeností z generac</a:t>
            </a:r>
            <a:r>
              <a:rPr lang="cs-CZ" altLang="cs-CZ" sz="2700" b="1">
                <a:latin typeface="Arial" panose="020B0604020202020204" pitchFamily="34" charset="0"/>
              </a:rPr>
              <a:t>e</a:t>
            </a:r>
            <a:r>
              <a:rPr lang="cs-CZ" altLang="cs-CZ" sz="2700" b="1"/>
              <a:t> na generac</a:t>
            </a:r>
            <a:r>
              <a:rPr lang="cs-CZ" altLang="cs-CZ" sz="2700" b="1">
                <a:latin typeface="Arial" panose="020B0604020202020204" pitchFamily="34" charset="0"/>
              </a:rPr>
              <a:t>i</a:t>
            </a:r>
            <a:r>
              <a:rPr lang="cs-CZ" altLang="cs-CZ" sz="2700"/>
              <a:t>.</a:t>
            </a:r>
          </a:p>
          <a:p>
            <a:pPr eaLnBrk="1" hangingPunct="1"/>
            <a:r>
              <a:rPr lang="cs-CZ" altLang="cs-CZ" sz="2700" b="1"/>
              <a:t>První polovina 19. století</a:t>
            </a:r>
            <a:r>
              <a:rPr lang="cs-CZ" altLang="cs-CZ" sz="2700"/>
              <a:t> – původní charitativní charakter (chudobince, nemocnice…).</a:t>
            </a:r>
          </a:p>
          <a:p>
            <a:pPr eaLnBrk="1" hangingPunct="1"/>
            <a:r>
              <a:rPr lang="cs-CZ" altLang="cs-CZ" sz="2700" b="1"/>
              <a:t>Druhá polovina 19.století</a:t>
            </a:r>
            <a:r>
              <a:rPr lang="cs-CZ" altLang="cs-CZ" sz="2700"/>
              <a:t> – průnik medicíny.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0639E0-5C64-7187-6F00-E01D3B38F31C}"/>
              </a:ext>
            </a:extLst>
          </p:cNvPr>
          <p:cNvSpPr>
            <a:spLocks noGrp="1"/>
          </p:cNvSpPr>
          <p:nvPr>
            <p:ph type="title"/>
          </p:nvPr>
        </p:nvSpPr>
        <p:spPr/>
        <p:txBody>
          <a:bodyPr>
            <a:normAutofit/>
          </a:bodyPr>
          <a:lstStyle/>
          <a:p>
            <a:r>
              <a:rPr lang="cs-CZ" sz="3600" dirty="0"/>
              <a:t>Ošetřovatelství</a:t>
            </a:r>
          </a:p>
        </p:txBody>
      </p:sp>
      <p:sp>
        <p:nvSpPr>
          <p:cNvPr id="3" name="Zástupný obsah 2">
            <a:extLst>
              <a:ext uri="{FF2B5EF4-FFF2-40B4-BE49-F238E27FC236}">
                <a16:creationId xmlns:a16="http://schemas.microsoft.com/office/drawing/2014/main" id="{C5AD5DF2-6A08-9376-2477-3E5C7E325EBD}"/>
              </a:ext>
            </a:extLst>
          </p:cNvPr>
          <p:cNvSpPr>
            <a:spLocks noGrp="1"/>
          </p:cNvSpPr>
          <p:nvPr>
            <p:ph idx="1"/>
          </p:nvPr>
        </p:nvSpPr>
        <p:spPr>
          <a:xfrm>
            <a:off x="457200" y="1690689"/>
            <a:ext cx="8229600" cy="4435474"/>
          </a:xfrm>
        </p:spPr>
        <p:txBody>
          <a:bodyPr>
            <a:normAutofit/>
          </a:bodyPr>
          <a:lstStyle/>
          <a:p>
            <a:r>
              <a:rPr lang="cs-CZ" dirty="0"/>
              <a:t>Ošetřovatelství je samostatná vědní disciplína.</a:t>
            </a:r>
          </a:p>
          <a:p>
            <a:r>
              <a:rPr lang="cs-CZ" dirty="0"/>
              <a:t>Ošetřovatelství je tedy multidisciplinárním oborem, vycházejícím z poznatků a praxe jiných oborů, a je i oborem interdisciplinárním, využívajícím vazby mezi obory.</a:t>
            </a:r>
          </a:p>
          <a:p>
            <a:endParaRPr lang="cs-CZ" dirty="0"/>
          </a:p>
          <a:p>
            <a:endParaRPr lang="cs-CZ" dirty="0"/>
          </a:p>
          <a:p>
            <a:pPr algn="ctr"/>
            <a:r>
              <a:rPr lang="cs-CZ" dirty="0"/>
              <a:t>Cílem ošetřovatelství je vhodnými metodami systematicky a všestranně uspokojovat potřeby člověka, a to hlavně ve vztahu k udržení zdraví nebo potřebám vzniklým či pozměněným onemocněním (Koncepce ošetřovatelství ČR, MZ ČR, 2021).  </a:t>
            </a:r>
          </a:p>
        </p:txBody>
      </p:sp>
    </p:spTree>
    <p:extLst>
      <p:ext uri="{BB962C8B-B14F-4D97-AF65-F5344CB8AC3E}">
        <p14:creationId xmlns:p14="http://schemas.microsoft.com/office/powerpoint/2010/main" val="126198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921F58AB-1BD3-C366-EDC8-A489EE0382EA}"/>
              </a:ext>
            </a:extLst>
          </p:cNvPr>
          <p:cNvSpPr>
            <a:spLocks noGrp="1" noChangeArrowheads="1"/>
          </p:cNvSpPr>
          <p:nvPr>
            <p:ph type="title" idx="4294967295"/>
          </p:nvPr>
        </p:nvSpPr>
        <p:spPr>
          <a:xfrm>
            <a:off x="1042988" y="301625"/>
            <a:ext cx="7129462" cy="1143000"/>
          </a:xfrm>
        </p:spPr>
        <p:txBody>
          <a:bodyPr/>
          <a:lstStyle/>
          <a:p>
            <a:pPr eaLnBrk="1" hangingPunct="1"/>
            <a:r>
              <a:rPr lang="cs-CZ" altLang="cs-CZ" sz="3600" b="1" dirty="0"/>
              <a:t>Počátky vzdělávání</a:t>
            </a:r>
          </a:p>
        </p:txBody>
      </p:sp>
      <p:sp>
        <p:nvSpPr>
          <p:cNvPr id="8195" name="Zástupný symbol pro obsah 2">
            <a:extLst>
              <a:ext uri="{FF2B5EF4-FFF2-40B4-BE49-F238E27FC236}">
                <a16:creationId xmlns:a16="http://schemas.microsoft.com/office/drawing/2014/main" id="{B96954AF-2AA8-BCB1-63DC-AF263C8C77A8}"/>
              </a:ext>
            </a:extLst>
          </p:cNvPr>
          <p:cNvSpPr>
            <a:spLocks noGrp="1" noChangeArrowheads="1"/>
          </p:cNvSpPr>
          <p:nvPr>
            <p:ph idx="4294967295"/>
          </p:nvPr>
        </p:nvSpPr>
        <p:spPr>
          <a:xfrm>
            <a:off x="684213" y="1268413"/>
            <a:ext cx="7775575" cy="5287962"/>
          </a:xfrm>
        </p:spPr>
        <p:txBody>
          <a:bodyPr/>
          <a:lstStyle/>
          <a:p>
            <a:pPr eaLnBrk="1" hangingPunct="1">
              <a:lnSpc>
                <a:spcPct val="80000"/>
              </a:lnSpc>
            </a:pPr>
            <a:r>
              <a:rPr lang="cs-CZ" altLang="cs-CZ" sz="3200" dirty="0"/>
              <a:t>v r. 1860  v Londýně – první ošetřovatelská škola na světě při nemocnici Sv. Tomáše.</a:t>
            </a:r>
          </a:p>
          <a:p>
            <a:pPr eaLnBrk="1" hangingPunct="1">
              <a:lnSpc>
                <a:spcPct val="80000"/>
              </a:lnSpc>
            </a:pPr>
            <a:r>
              <a:rPr lang="cs-CZ" altLang="cs-CZ" sz="3200" dirty="0"/>
              <a:t>v r. 1847 v Praze – první ošetřovatelská škola – česká škola.</a:t>
            </a:r>
          </a:p>
          <a:p>
            <a:pPr eaLnBrk="1" hangingPunct="1">
              <a:lnSpc>
                <a:spcPct val="80000"/>
              </a:lnSpc>
            </a:pPr>
            <a:r>
              <a:rPr lang="cs-CZ" altLang="cs-CZ" sz="3200" dirty="0"/>
              <a:t>v r. 1914 – nařízení rakouského ministerstva vnitra č. 139 - o ošetřování nemocných, provozovaném z povolání.</a:t>
            </a:r>
          </a:p>
          <a:p>
            <a:pPr eaLnBrk="1" hangingPunct="1">
              <a:lnSpc>
                <a:spcPct val="80000"/>
              </a:lnSpc>
            </a:pPr>
            <a:r>
              <a:rPr lang="cs-CZ" altLang="cs-CZ" sz="3200" dirty="0"/>
              <a:t>v r. 1916 – Česká zemská státní dvouletá </a:t>
            </a:r>
            <a:r>
              <a:rPr lang="cs-CZ" altLang="cs-CZ" sz="3200" dirty="0" err="1"/>
              <a:t>oše</a:t>
            </a:r>
            <a:r>
              <a:rPr lang="cs-CZ" altLang="cs-CZ" sz="3200" dirty="0"/>
              <a:t> škola při Všeobecné nemocnici v Praze.</a:t>
            </a:r>
          </a:p>
          <a:p>
            <a:pPr eaLnBrk="1" hangingPunct="1">
              <a:lnSpc>
                <a:spcPct val="80000"/>
              </a:lnSpc>
            </a:pPr>
            <a:r>
              <a:rPr lang="cs-CZ" altLang="cs-CZ" sz="3200" dirty="0"/>
              <a:t>v r. 1918 – Vyšší sociální škola v Praze – 1leté studium.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00BA72C1-A48A-0B37-CAC6-67776E14EB52}"/>
              </a:ext>
            </a:extLst>
          </p:cNvPr>
          <p:cNvSpPr>
            <a:spLocks noGrp="1" noChangeArrowheads="1"/>
          </p:cNvSpPr>
          <p:nvPr>
            <p:ph type="title" idx="4294967295"/>
          </p:nvPr>
        </p:nvSpPr>
        <p:spPr>
          <a:xfrm>
            <a:off x="915988" y="404813"/>
            <a:ext cx="7312025" cy="1008062"/>
          </a:xfrm>
        </p:spPr>
        <p:txBody>
          <a:bodyPr/>
          <a:lstStyle/>
          <a:p>
            <a:pPr eaLnBrk="1" hangingPunct="1"/>
            <a:r>
              <a:rPr lang="cs-CZ" altLang="cs-CZ" sz="3600" b="1" dirty="0"/>
              <a:t>Počátky vzdělávání</a:t>
            </a:r>
          </a:p>
        </p:txBody>
      </p:sp>
      <p:sp>
        <p:nvSpPr>
          <p:cNvPr id="11267" name="Zástupný symbol pro obsah 2">
            <a:extLst>
              <a:ext uri="{FF2B5EF4-FFF2-40B4-BE49-F238E27FC236}">
                <a16:creationId xmlns:a16="http://schemas.microsoft.com/office/drawing/2014/main" id="{1A6C6C9A-215B-5D70-4E69-C4E0680A82BE}"/>
              </a:ext>
            </a:extLst>
          </p:cNvPr>
          <p:cNvSpPr>
            <a:spLocks noGrp="1" noChangeArrowheads="1"/>
          </p:cNvSpPr>
          <p:nvPr>
            <p:ph idx="4294967295"/>
          </p:nvPr>
        </p:nvSpPr>
        <p:spPr>
          <a:xfrm>
            <a:off x="684213" y="1412875"/>
            <a:ext cx="7991475" cy="4906963"/>
          </a:xfrm>
        </p:spPr>
        <p:txBody>
          <a:bodyPr rtlCol="0">
            <a:normAutofit/>
          </a:bodyPr>
          <a:lstStyle/>
          <a:p>
            <a:pPr eaLnBrk="1" fontAlgn="auto" hangingPunct="1">
              <a:lnSpc>
                <a:spcPct val="80000"/>
              </a:lnSpc>
              <a:spcAft>
                <a:spcPts val="0"/>
              </a:spcAft>
              <a:defRPr/>
            </a:pPr>
            <a:r>
              <a:rPr lang="cs-CZ" altLang="cs-CZ" sz="3200" dirty="0"/>
              <a:t>v r. 1960 – vysokoškolské magisterské studium.</a:t>
            </a:r>
          </a:p>
          <a:p>
            <a:pPr eaLnBrk="1" fontAlgn="auto" hangingPunct="1">
              <a:lnSpc>
                <a:spcPct val="80000"/>
              </a:lnSpc>
              <a:spcAft>
                <a:spcPts val="0"/>
              </a:spcAft>
              <a:defRPr/>
            </a:pPr>
            <a:r>
              <a:rPr lang="cs-CZ" altLang="cs-CZ" sz="3200" dirty="0"/>
              <a:t>v r. 1960 – Středisko pro další vzdělávání středních zdravotnických pracovníků → 1961 – zahájení činnosti → 1963 – Ústav pro další vzdělávání středních zdravotnických pracovníků → 1991 – Institut pro další vzdělávání pracovníků ve zdravotnictví → 2003 – NCO NZO.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7FFBAD96-01D9-66AB-C867-626047A2D1DC}"/>
              </a:ext>
            </a:extLst>
          </p:cNvPr>
          <p:cNvSpPr>
            <a:spLocks noGrp="1" noChangeArrowheads="1"/>
          </p:cNvSpPr>
          <p:nvPr>
            <p:ph type="title" idx="4294967295"/>
          </p:nvPr>
        </p:nvSpPr>
        <p:spPr>
          <a:xfrm>
            <a:off x="685800" y="344488"/>
            <a:ext cx="7313613" cy="1143000"/>
          </a:xfrm>
        </p:spPr>
        <p:txBody>
          <a:bodyPr/>
          <a:lstStyle/>
          <a:p>
            <a:pPr eaLnBrk="1" hangingPunct="1"/>
            <a:r>
              <a:rPr lang="cs-CZ" altLang="cs-CZ" sz="3600" b="1" dirty="0"/>
              <a:t>Vzdělávání po roce 1989</a:t>
            </a:r>
          </a:p>
        </p:txBody>
      </p:sp>
      <p:sp>
        <p:nvSpPr>
          <p:cNvPr id="12291" name="Zástupný symbol pro obsah 2">
            <a:extLst>
              <a:ext uri="{FF2B5EF4-FFF2-40B4-BE49-F238E27FC236}">
                <a16:creationId xmlns:a16="http://schemas.microsoft.com/office/drawing/2014/main" id="{489B61CA-AB03-00A4-AE62-94748CE66A46}"/>
              </a:ext>
            </a:extLst>
          </p:cNvPr>
          <p:cNvSpPr>
            <a:spLocks noGrp="1" noChangeArrowheads="1"/>
          </p:cNvSpPr>
          <p:nvPr>
            <p:ph idx="4294967295"/>
          </p:nvPr>
        </p:nvSpPr>
        <p:spPr>
          <a:xfrm>
            <a:off x="468313" y="1844823"/>
            <a:ext cx="7920037" cy="4097189"/>
          </a:xfrm>
        </p:spPr>
        <p:txBody>
          <a:bodyPr/>
          <a:lstStyle/>
          <a:p>
            <a:pPr eaLnBrk="1" hangingPunct="1">
              <a:lnSpc>
                <a:spcPct val="80000"/>
              </a:lnSpc>
            </a:pPr>
            <a:r>
              <a:rPr lang="cs-CZ" altLang="cs-CZ" sz="3200" dirty="0" err="1"/>
              <a:t>Oše</a:t>
            </a:r>
            <a:r>
              <a:rPr lang="cs-CZ" altLang="cs-CZ" sz="3200" dirty="0"/>
              <a:t> péče ve 21. století - ↑ nároky na kvalitu.</a:t>
            </a:r>
          </a:p>
          <a:p>
            <a:pPr eaLnBrk="1" hangingPunct="1">
              <a:lnSpc>
                <a:spcPct val="80000"/>
              </a:lnSpc>
            </a:pPr>
            <a:r>
              <a:rPr lang="cs-CZ" altLang="cs-CZ" sz="3200" dirty="0"/>
              <a:t>Cíl transformace vzdělávání </a:t>
            </a:r>
          </a:p>
          <a:p>
            <a:pPr lvl="1" eaLnBrk="1" hangingPunct="1">
              <a:lnSpc>
                <a:spcPct val="80000"/>
              </a:lnSpc>
            </a:pPr>
            <a:r>
              <a:rPr lang="cs-CZ" altLang="cs-CZ" sz="3200" dirty="0"/>
              <a:t>Přispět ke ↑ úrovně </a:t>
            </a:r>
            <a:r>
              <a:rPr lang="cs-CZ" altLang="cs-CZ" sz="3200" dirty="0" err="1"/>
              <a:t>oše</a:t>
            </a:r>
            <a:r>
              <a:rPr lang="cs-CZ" altLang="cs-CZ" sz="3200" dirty="0"/>
              <a:t> péče, ke ↑ úrovně zdraví.</a:t>
            </a:r>
          </a:p>
          <a:p>
            <a:pPr lvl="1" eaLnBrk="1" hangingPunct="1">
              <a:lnSpc>
                <a:spcPct val="80000"/>
              </a:lnSpc>
            </a:pPr>
            <a:r>
              <a:rPr lang="cs-CZ" altLang="cs-CZ" sz="3200" dirty="0"/>
              <a:t>Kompatibilita vzdělávání sester v souladu    s kritérii EU.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E63EEF74-4EC5-A3A2-7981-FA53108CC859}"/>
              </a:ext>
            </a:extLst>
          </p:cNvPr>
          <p:cNvSpPr>
            <a:spLocks noGrp="1" noChangeArrowheads="1"/>
          </p:cNvSpPr>
          <p:nvPr>
            <p:ph type="title"/>
          </p:nvPr>
        </p:nvSpPr>
        <p:spPr/>
        <p:txBody>
          <a:bodyPr/>
          <a:lstStyle/>
          <a:p>
            <a:pPr eaLnBrk="1" hangingPunct="1"/>
            <a:r>
              <a:rPr lang="cs-CZ" altLang="cs-CZ" sz="3600" b="1" dirty="0"/>
              <a:t>Vzdělávání a legislativa</a:t>
            </a:r>
          </a:p>
        </p:txBody>
      </p:sp>
      <p:sp>
        <p:nvSpPr>
          <p:cNvPr id="18435" name="Zástupný symbol pro obsah 2">
            <a:extLst>
              <a:ext uri="{FF2B5EF4-FFF2-40B4-BE49-F238E27FC236}">
                <a16:creationId xmlns:a16="http://schemas.microsoft.com/office/drawing/2014/main" id="{8221FC9A-65A4-829D-87C8-6CD50C73C062}"/>
              </a:ext>
            </a:extLst>
          </p:cNvPr>
          <p:cNvSpPr>
            <a:spLocks noGrp="1" noChangeArrowheads="1"/>
          </p:cNvSpPr>
          <p:nvPr>
            <p:ph idx="1"/>
          </p:nvPr>
        </p:nvSpPr>
        <p:spPr>
          <a:xfrm>
            <a:off x="468313" y="1690688"/>
            <a:ext cx="8267700" cy="4268787"/>
          </a:xfrm>
        </p:spPr>
        <p:txBody>
          <a:bodyPr/>
          <a:lstStyle/>
          <a:p>
            <a:pPr eaLnBrk="1" hangingPunct="1"/>
            <a:r>
              <a:rPr lang="cs-CZ" altLang="cs-CZ" sz="3200" dirty="0"/>
              <a:t>2004/2005- vzdělání na VOŠ a VŠ</a:t>
            </a:r>
          </a:p>
          <a:p>
            <a:pPr eaLnBrk="1" hangingPunct="1"/>
            <a:r>
              <a:rPr lang="cs-CZ" altLang="cs-CZ" sz="3200" dirty="0"/>
              <a:t>Zákon č. 96/2004 Sb. Zákon o podmínkách získávání a uznávání způsobilosti k výkonu nelékařských zdravotnických povolání a k výkonu činnosti souvisejících s poskytováním zdravotní péče a o změně některých souvisejících zákonů (zákon o nelékařských zdravotnických povoláních)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77DB4634-26DC-8E23-F5F3-40529CB4C84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z="3600" b="1" dirty="0"/>
              <a:t>Zákon č. 96/2004 Sb. Zákon o podmínkách získávání a uznávání způsobilosti k výkonu nelékařských zdravotnických povolání …ve znění pozdějších úprav</a:t>
            </a:r>
          </a:p>
        </p:txBody>
      </p:sp>
      <p:sp>
        <p:nvSpPr>
          <p:cNvPr id="22531" name="Zástupný symbol pro obsah 2">
            <a:extLst>
              <a:ext uri="{FF2B5EF4-FFF2-40B4-BE49-F238E27FC236}">
                <a16:creationId xmlns:a16="http://schemas.microsoft.com/office/drawing/2014/main" id="{DD70257C-35E2-4105-1DAA-A1A383829C74}"/>
              </a:ext>
            </a:extLst>
          </p:cNvPr>
          <p:cNvSpPr>
            <a:spLocks noGrp="1" noChangeArrowheads="1"/>
          </p:cNvSpPr>
          <p:nvPr>
            <p:ph idx="1"/>
          </p:nvPr>
        </p:nvSpPr>
        <p:spPr>
          <a:xfrm>
            <a:off x="628650" y="2636838"/>
            <a:ext cx="7886700" cy="3540125"/>
          </a:xfrm>
        </p:spPr>
        <p:txBody>
          <a:bodyPr rtlCol="0">
            <a:normAutofit fontScale="92500" lnSpcReduction="20000"/>
          </a:bodyPr>
          <a:lstStyle/>
          <a:p>
            <a:pPr eaLnBrk="1" fontAlgn="auto" hangingPunct="1">
              <a:spcAft>
                <a:spcPts val="0"/>
              </a:spcAft>
              <a:defRPr/>
            </a:pPr>
            <a:r>
              <a:rPr lang="cs-CZ" altLang="cs-CZ" dirty="0"/>
              <a:t>Zákon č. 96/2004 Sb. Zákon o podmínkách získávání a uznávání způsobilosti k výkonu nelékařských zdravotnických povolání a k výkonu činnosti souvisejících s poskytováním zdravotní péče a o změně některých souvisejících zákonů (zákon o nelékařských zdravotnických povoláních ve znění pozdějších předpisů </a:t>
            </a:r>
          </a:p>
          <a:p>
            <a:pPr eaLnBrk="1" fontAlgn="auto" hangingPunct="1">
              <a:spcAft>
                <a:spcPts val="0"/>
              </a:spcAft>
              <a:defRPr/>
            </a:pPr>
            <a:endParaRPr lang="cs-CZ" altLang="cs-CZ" dirty="0"/>
          </a:p>
          <a:p>
            <a:pPr eaLnBrk="1" fontAlgn="auto" hangingPunct="1">
              <a:spcAft>
                <a:spcPts val="0"/>
              </a:spcAft>
              <a:defRPr/>
            </a:pPr>
            <a:endParaRPr lang="cs-CZ" altLang="cs-CZ" dirty="0"/>
          </a:p>
          <a:p>
            <a:pPr eaLnBrk="1" fontAlgn="auto" hangingPunct="1">
              <a:spcAft>
                <a:spcPts val="0"/>
              </a:spcAft>
              <a:defRPr/>
            </a:pPr>
            <a:r>
              <a:rPr lang="cs-CZ" altLang="cs-CZ" dirty="0"/>
              <a:t>Vyhláška č. 55/2011 Sb., o činnostech zdravotnických pracovníků a jiných odborných pracovníků, ve znění pozdějších předpisů, a vyhláška č. 189/2009 Sb., o atestační zkoušce, zkoušce k vydání osvědčení k výkonu zdravotnického povolání bez odborného dohledu, závěrečné zkoušce akreditovaných kvalifikačních kurzů a aprobační zkoušce a o postupu při ověření znalosti českého jazyka (vyhláška o zkouškách podle zákona o nelékařských zdravotnických povoláních), ve znění pozdějších předpisů</a:t>
            </a:r>
          </a:p>
          <a:p>
            <a:pPr eaLnBrk="1" fontAlgn="auto" hangingPunct="1">
              <a:spcAft>
                <a:spcPts val="0"/>
              </a:spcAft>
              <a:defRPr/>
            </a:pPr>
            <a:endParaRPr lang="cs-CZ" alt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928BF150-5ED5-5B47-7B7A-DC6FC65DB429}"/>
              </a:ext>
            </a:extLst>
          </p:cNvPr>
          <p:cNvSpPr>
            <a:spLocks noGrp="1" noChangeArrowheads="1"/>
          </p:cNvSpPr>
          <p:nvPr>
            <p:ph type="title"/>
          </p:nvPr>
        </p:nvSpPr>
        <p:spPr/>
        <p:txBody>
          <a:bodyPr/>
          <a:lstStyle/>
          <a:p>
            <a:pPr eaLnBrk="1" hangingPunct="1"/>
            <a:r>
              <a:rPr lang="cs-CZ" altLang="cs-CZ" sz="2000" b="1">
                <a:solidFill>
                  <a:srgbClr val="46464A"/>
                </a:solidFill>
              </a:rPr>
              <a:t>Zákon č. 96/2004 Sb. Zákon o podmínkách získávání a uznávání způsobilosti k výkonu nelékařských zdravotnických povolání …ve znění pozdějších úprav</a:t>
            </a:r>
            <a:endParaRPr lang="cs-CZ" altLang="cs-CZ"/>
          </a:p>
        </p:txBody>
      </p:sp>
      <p:sp>
        <p:nvSpPr>
          <p:cNvPr id="24579" name="Zástupný symbol pro obsah 2">
            <a:extLst>
              <a:ext uri="{FF2B5EF4-FFF2-40B4-BE49-F238E27FC236}">
                <a16:creationId xmlns:a16="http://schemas.microsoft.com/office/drawing/2014/main" id="{85644732-A307-D29D-4A96-AD89A5EF8410}"/>
              </a:ext>
            </a:extLst>
          </p:cNvPr>
          <p:cNvSpPr>
            <a:spLocks noGrp="1" noChangeArrowheads="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cs-CZ" sz="1800" b="1" dirty="0"/>
              <a:t>Způsobilost k výkonu povolání zdravotnického pracovníka a jiného odborného pracovníka</a:t>
            </a:r>
          </a:p>
          <a:p>
            <a:pPr eaLnBrk="1" fontAlgn="auto" hangingPunct="1">
              <a:spcAft>
                <a:spcPts val="0"/>
              </a:spcAft>
              <a:defRPr/>
            </a:pPr>
            <a:r>
              <a:rPr lang="cs-CZ" sz="1800" i="1" dirty="0"/>
              <a:t>(1)</a:t>
            </a:r>
            <a:r>
              <a:rPr lang="cs-CZ" sz="1800" dirty="0"/>
              <a:t> Způsobilost k výkonu povolání zdravotnického pracovníka a jiného odborného pracovníka má ten, kdo</a:t>
            </a:r>
          </a:p>
          <a:p>
            <a:pPr eaLnBrk="1" fontAlgn="auto" hangingPunct="1">
              <a:spcAft>
                <a:spcPts val="0"/>
              </a:spcAft>
              <a:defRPr/>
            </a:pPr>
            <a:r>
              <a:rPr lang="cs-CZ" sz="1800" b="1" i="1" dirty="0"/>
              <a:t>a)</a:t>
            </a:r>
            <a:r>
              <a:rPr lang="cs-CZ" sz="1800" b="1" dirty="0"/>
              <a:t> má odbornou způsobilost podle tohoto zákona, nebo jemuž byla uznána způsobilost k výkonu zdravotnického povolání nebo k výkonu povolání jiného odborného pracovníka v souladu s ustanoveními hlavy VII nebo VIII,</a:t>
            </a:r>
          </a:p>
          <a:p>
            <a:pPr eaLnBrk="1" fontAlgn="auto" hangingPunct="1">
              <a:spcAft>
                <a:spcPts val="0"/>
              </a:spcAft>
              <a:defRPr/>
            </a:pPr>
            <a:r>
              <a:rPr lang="cs-CZ" sz="1800" b="1" i="1" dirty="0"/>
              <a:t>b)</a:t>
            </a:r>
            <a:r>
              <a:rPr lang="cs-CZ" sz="1800" b="1" dirty="0"/>
              <a:t> je zdravotně způsobilý,</a:t>
            </a:r>
          </a:p>
          <a:p>
            <a:pPr eaLnBrk="1" fontAlgn="auto" hangingPunct="1">
              <a:spcAft>
                <a:spcPts val="0"/>
              </a:spcAft>
              <a:defRPr/>
            </a:pPr>
            <a:r>
              <a:rPr lang="cs-CZ" sz="1800" b="1" i="1" dirty="0"/>
              <a:t>c)</a:t>
            </a:r>
            <a:r>
              <a:rPr lang="cs-CZ" sz="1800" b="1" dirty="0"/>
              <a:t> je bezúhonný.</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4A1D7960-3263-6D29-9A53-805ACB1C8F1C}"/>
              </a:ext>
            </a:extLst>
          </p:cNvPr>
          <p:cNvSpPr>
            <a:spLocks noGrp="1" noChangeArrowheads="1"/>
          </p:cNvSpPr>
          <p:nvPr>
            <p:ph type="title"/>
          </p:nvPr>
        </p:nvSpPr>
        <p:spPr/>
        <p:txBody>
          <a:bodyPr/>
          <a:lstStyle/>
          <a:p>
            <a:pPr eaLnBrk="1" hangingPunct="1"/>
            <a:r>
              <a:rPr lang="cs-CZ" altLang="cs-CZ" sz="2000" b="1">
                <a:solidFill>
                  <a:srgbClr val="46464A"/>
                </a:solidFill>
              </a:rPr>
              <a:t>Zákon č. 96/2004 Sb. Zákon o podmínkách získávání a uznávání způsobilosti k výkonu nelékařských zdravotnických povolání …ve znění pozdějších úprav</a:t>
            </a:r>
            <a:endParaRPr lang="cs-CZ" altLang="cs-CZ"/>
          </a:p>
        </p:txBody>
      </p:sp>
      <p:sp>
        <p:nvSpPr>
          <p:cNvPr id="25603" name="Zástupný symbol pro obsah 2">
            <a:extLst>
              <a:ext uri="{FF2B5EF4-FFF2-40B4-BE49-F238E27FC236}">
                <a16:creationId xmlns:a16="http://schemas.microsoft.com/office/drawing/2014/main" id="{41AC42BC-3060-DB40-9A8D-51A3335F5FF0}"/>
              </a:ext>
            </a:extLst>
          </p:cNvPr>
          <p:cNvSpPr>
            <a:spLocks noGrp="1" noChangeArrowheads="1"/>
          </p:cNvSpPr>
          <p:nvPr>
            <p:ph idx="1"/>
          </p:nvPr>
        </p:nvSpPr>
        <p:spPr>
          <a:xfrm>
            <a:off x="628650" y="1484313"/>
            <a:ext cx="8016875" cy="5008562"/>
          </a:xfrm>
        </p:spPr>
        <p:txBody>
          <a:bodyPr rtlCol="0">
            <a:normAutofit fontScale="77500" lnSpcReduction="20000"/>
          </a:bodyPr>
          <a:lstStyle/>
          <a:p>
            <a:pPr marL="0" indent="0" eaLnBrk="1" fontAlgn="auto" hangingPunct="1">
              <a:spcAft>
                <a:spcPts val="0"/>
              </a:spcAft>
              <a:buFont typeface="Wingdings" panose="05000000000000000000" pitchFamily="2" charset="2"/>
              <a:buNone/>
              <a:defRPr/>
            </a:pPr>
            <a:r>
              <a:rPr lang="cs-CZ" altLang="cs-CZ" dirty="0"/>
              <a:t>Všeobecné sestry</a:t>
            </a:r>
          </a:p>
          <a:p>
            <a:pPr marL="0" indent="0" eaLnBrk="1" fontAlgn="auto" hangingPunct="1">
              <a:spcAft>
                <a:spcPts val="0"/>
              </a:spcAft>
              <a:buFont typeface="Wingdings" panose="05000000000000000000" pitchFamily="2" charset="2"/>
              <a:buNone/>
              <a:defRPr/>
            </a:pPr>
            <a:r>
              <a:rPr lang="cs-CZ" altLang="cs-CZ" dirty="0"/>
              <a:t>a) nejméně tříletého akreditovaného zdravotnického bakalářského studijního oboru pro přípravu všeobecných sester, </a:t>
            </a:r>
          </a:p>
          <a:p>
            <a:pPr marL="0" indent="0" eaLnBrk="1" fontAlgn="auto" hangingPunct="1">
              <a:spcAft>
                <a:spcPts val="0"/>
              </a:spcAft>
              <a:buFont typeface="Wingdings" panose="05000000000000000000" pitchFamily="2" charset="2"/>
              <a:buNone/>
              <a:defRPr/>
            </a:pPr>
            <a:r>
              <a:rPr lang="cs-CZ" altLang="cs-CZ" dirty="0"/>
              <a:t>b) nejméně tříletého studia v oboru diplomovaná všeobecná sestra na vyšších zdravotnických školách, </a:t>
            </a:r>
          </a:p>
          <a:p>
            <a:pPr marL="0" indent="0" eaLnBrk="1" fontAlgn="auto" hangingPunct="1">
              <a:spcAft>
                <a:spcPts val="0"/>
              </a:spcAft>
              <a:buFont typeface="Wingdings" panose="05000000000000000000" pitchFamily="2" charset="2"/>
              <a:buNone/>
              <a:defRPr/>
            </a:pPr>
            <a:r>
              <a:rPr lang="cs-CZ" altLang="cs-CZ" dirty="0"/>
              <a:t>c) studia v oboru diplomovaná všeobecná sestra na vyšší zdravotnické škole v délce nejméně jeden rok, jde-li o zdravotnického pracovníka, který získal odbornou způsobilost k výkonu povolání praktické sestry, zdravotnického záchranáře, porodní asistentky nebo dětské sestry podle </a:t>
            </a:r>
            <a:r>
              <a:rPr lang="cs-CZ" altLang="cs-CZ" dirty="0">
                <a:hlinkClick r:id="rId2" action="ppaction://hlinkfile"/>
              </a:rPr>
              <a:t>§ 5a odst. 1 písm. a)</a:t>
            </a:r>
            <a:r>
              <a:rPr lang="cs-CZ" altLang="cs-CZ" dirty="0"/>
              <a:t> nebo </a:t>
            </a:r>
            <a:r>
              <a:rPr lang="cs-CZ" altLang="cs-CZ" dirty="0">
                <a:hlinkClick r:id="rId2" action="ppaction://hlinkfile"/>
              </a:rPr>
              <a:t>b)</a:t>
            </a:r>
            <a:r>
              <a:rPr lang="cs-CZ" altLang="cs-CZ" dirty="0"/>
              <a:t>, byl-li přijat do vyššího než prvního ročníku vzdělávání, </a:t>
            </a:r>
          </a:p>
          <a:p>
            <a:pPr marL="0" indent="0" eaLnBrk="1" fontAlgn="auto" hangingPunct="1">
              <a:spcAft>
                <a:spcPts val="0"/>
              </a:spcAft>
              <a:buFont typeface="Wingdings" panose="05000000000000000000" pitchFamily="2" charset="2"/>
              <a:buNone/>
              <a:defRPr/>
            </a:pPr>
            <a:r>
              <a:rPr lang="cs-CZ" altLang="cs-CZ" dirty="0"/>
              <a:t>d) vysokoškolského studia ve studijních programech a studijních oborech psychologie - péče o nemocné, pedagogika - ošetřovatelství, pedagogika - péče o nemocné, péče o nemocné nebo učitelství odborných předmětů pro střední zdravotnické školy, pokud bylo studium prvního ročníku zahájeno nejpozději v akademickém roce 2003/2004, </a:t>
            </a:r>
          </a:p>
          <a:p>
            <a:pPr marL="0" indent="0" eaLnBrk="1" fontAlgn="auto" hangingPunct="1">
              <a:spcAft>
                <a:spcPts val="0"/>
              </a:spcAft>
              <a:buFont typeface="Wingdings" panose="05000000000000000000" pitchFamily="2" charset="2"/>
              <a:buNone/>
              <a:defRPr/>
            </a:pPr>
            <a:r>
              <a:rPr lang="cs-CZ" altLang="cs-CZ" dirty="0"/>
              <a:t>e) tříletého studia v oboru diplomovaná dětská sestra nebo diplomovaná sestra pro psychiatrii na vyšších zdravotnických školách, pokud bylo studium prvního ročníku zahájeno nejpozději ve školním roce 2003/2004, </a:t>
            </a:r>
          </a:p>
          <a:p>
            <a:pPr marL="0" indent="0" eaLnBrk="1" fontAlgn="auto" hangingPunct="1">
              <a:spcAft>
                <a:spcPts val="0"/>
              </a:spcAft>
              <a:buFont typeface="Wingdings" panose="05000000000000000000" pitchFamily="2" charset="2"/>
              <a:buNone/>
              <a:defRPr/>
            </a:pPr>
            <a:r>
              <a:rPr lang="cs-CZ" altLang="cs-CZ" dirty="0"/>
              <a:t>f) studijního oboru všeobecná sestra na střední zdravotnické škole, pokud bylo studium prvního ročníku zahájeno nejpozději ve školním roce 2003/2004, </a:t>
            </a:r>
          </a:p>
          <a:p>
            <a:pPr marL="0" indent="0" eaLnBrk="1" fontAlgn="auto" hangingPunct="1">
              <a:spcAft>
                <a:spcPts val="0"/>
              </a:spcAft>
              <a:buFont typeface="Wingdings" panose="05000000000000000000" pitchFamily="2" charset="2"/>
              <a:buNone/>
              <a:defRPr/>
            </a:pPr>
            <a:r>
              <a:rPr lang="cs-CZ" altLang="cs-CZ" dirty="0"/>
              <a:t>g) studijního oboru zdravotní sestra, dětská sestra, sestra pro psychiatrii, sestra pro intenzivní péči, ženská sestra nebo porodní asistentka na střední zdravotnické škole, pokud bylo studium prvního ročníku zahájeno nejpozději ve školním roce 1996/1997, nebo </a:t>
            </a:r>
          </a:p>
          <a:p>
            <a:pPr marL="0" indent="0" eaLnBrk="1" fontAlgn="auto" hangingPunct="1">
              <a:spcAft>
                <a:spcPts val="0"/>
              </a:spcAft>
              <a:buFont typeface="Wingdings" panose="05000000000000000000" pitchFamily="2" charset="2"/>
              <a:buNone/>
              <a:defRPr/>
            </a:pPr>
            <a:r>
              <a:rPr lang="cs-CZ" altLang="cs-CZ" dirty="0"/>
              <a:t>h) tříletého studia v oboru diplomovaná porodní asistentka na vyšších zdravotnických školách, pokud bylo studium prvního ročníku zahájeno nejpozději ve školním roce 2003/2004. </a:t>
            </a:r>
          </a:p>
          <a:p>
            <a:pPr marL="0" indent="0" eaLnBrk="1" fontAlgn="auto" hangingPunct="1">
              <a:spcAft>
                <a:spcPts val="0"/>
              </a:spcAft>
              <a:buFont typeface="Wingdings" panose="05000000000000000000" pitchFamily="2" charset="2"/>
              <a:buNone/>
              <a:defRPr/>
            </a:pPr>
            <a:endParaRPr lang="cs-CZ" alt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0CC29C5A-0715-454C-1658-BB08F8E91CB9}"/>
              </a:ext>
            </a:extLst>
          </p:cNvPr>
          <p:cNvSpPr>
            <a:spLocks noGrp="1" noChangeArrowheads="1"/>
          </p:cNvSpPr>
          <p:nvPr>
            <p:ph type="title"/>
          </p:nvPr>
        </p:nvSpPr>
        <p:spPr>
          <a:xfrm>
            <a:off x="1370013" y="301625"/>
            <a:ext cx="7313612" cy="750888"/>
          </a:xfrm>
        </p:spPr>
        <p:txBody>
          <a:bodyPr/>
          <a:lstStyle/>
          <a:p>
            <a:pPr eaLnBrk="1" hangingPunct="1"/>
            <a:r>
              <a:rPr lang="cs-CZ" altLang="cs-CZ" sz="2000" b="1"/>
              <a:t>Vyhláška č. 55/2011 Sb.Vyhláška o činnostech zdravotnických pracovníků a jiných odborných pracovníků</a:t>
            </a:r>
          </a:p>
        </p:txBody>
      </p:sp>
      <p:sp>
        <p:nvSpPr>
          <p:cNvPr id="26627" name="Zástupný symbol pro obsah 2">
            <a:extLst>
              <a:ext uri="{FF2B5EF4-FFF2-40B4-BE49-F238E27FC236}">
                <a16:creationId xmlns:a16="http://schemas.microsoft.com/office/drawing/2014/main" id="{F47EFB5B-444A-9CC6-9898-7A63DCC9B849}"/>
              </a:ext>
            </a:extLst>
          </p:cNvPr>
          <p:cNvSpPr>
            <a:spLocks noGrp="1" noChangeArrowheads="1"/>
          </p:cNvSpPr>
          <p:nvPr>
            <p:ph idx="1"/>
          </p:nvPr>
        </p:nvSpPr>
        <p:spPr>
          <a:xfrm>
            <a:off x="684213" y="1196975"/>
            <a:ext cx="7999412" cy="4745038"/>
          </a:xfrm>
        </p:spPr>
        <p:txBody>
          <a:bodyPr rtlCol="0">
            <a:normAutofit fontScale="70000" lnSpcReduction="20000"/>
          </a:bodyPr>
          <a:lstStyle/>
          <a:p>
            <a:pPr marL="0" indent="0" eaLnBrk="1" fontAlgn="auto" hangingPunct="1">
              <a:spcAft>
                <a:spcPts val="0"/>
              </a:spcAft>
              <a:buFont typeface="Wingdings" panose="05000000000000000000" pitchFamily="2" charset="2"/>
              <a:buNone/>
              <a:defRPr/>
            </a:pPr>
            <a:r>
              <a:rPr lang="cs-CZ" altLang="cs-CZ" dirty="0"/>
              <a:t>Pro účely této vyhlášky se rozumí</a:t>
            </a:r>
          </a:p>
          <a:p>
            <a:pPr eaLnBrk="1" fontAlgn="auto" hangingPunct="1">
              <a:spcAft>
                <a:spcPts val="0"/>
              </a:spcAft>
              <a:defRPr/>
            </a:pPr>
            <a:r>
              <a:rPr lang="cs-CZ" altLang="cs-CZ" b="1" dirty="0"/>
              <a:t>základní ošetřovatelskou péčí ošetřovatelská péče </a:t>
            </a:r>
            <a:r>
              <a:rPr lang="cs-CZ" altLang="cs-CZ" dirty="0"/>
              <a:t>poskytovaná pacientům, kterým jejich zdravotní stav nebo léčebný a diagnostický postup umožňuje běžné aktivity denního života, jejichž riziko ohrožení základních životních funkcí, zejména dýchání, krevního oběhu, vědomí a vylučování, je minimální, a kteří jsou bez patologických změn psychického stavu, pokud není dále uvedeno jinak,</a:t>
            </a:r>
          </a:p>
          <a:p>
            <a:pPr eaLnBrk="1" fontAlgn="auto" hangingPunct="1">
              <a:spcAft>
                <a:spcPts val="0"/>
              </a:spcAft>
              <a:defRPr/>
            </a:pPr>
            <a:endParaRPr lang="cs-CZ" altLang="cs-CZ" dirty="0"/>
          </a:p>
          <a:p>
            <a:pPr eaLnBrk="1" fontAlgn="auto" hangingPunct="1">
              <a:spcAft>
                <a:spcPts val="0"/>
              </a:spcAft>
              <a:defRPr/>
            </a:pPr>
            <a:r>
              <a:rPr lang="cs-CZ" altLang="cs-CZ" b="1" dirty="0"/>
              <a:t>specializovanou ošetřovatelskou péčí ošetřovatelská péče</a:t>
            </a:r>
            <a:r>
              <a:rPr lang="cs-CZ" altLang="cs-CZ" dirty="0"/>
              <a:t> poskytovaná pacientům, kterým jejich zdravotní stav nebo léčebný a diagnostický postup výrazně omezuje běžné aktivity denního života, jejichž riziko narušení základních životních funkcí nebo jejich selhání je reálné, nebo kteří mají patologické změny psychického stavu, jež nevyžadují stálý dozor nebo použití omezujících prostředků z důvodu ohrožení života nebo zdraví pacienta nebo jeho okolí; za specializovanou ošetřovatelskou péči se považuje také péče poskytovaná pacientům se závažnými poruchami imunity a pacientům v terminálním (konečném) stavu chronického onemocnění, kde se nepředpokládá resuscitace,</a:t>
            </a:r>
          </a:p>
          <a:p>
            <a:pPr eaLnBrk="1" fontAlgn="auto" hangingPunct="1">
              <a:spcAft>
                <a:spcPts val="0"/>
              </a:spcAft>
              <a:defRPr/>
            </a:pPr>
            <a:endParaRPr lang="cs-CZ" altLang="cs-CZ" dirty="0"/>
          </a:p>
          <a:p>
            <a:pPr eaLnBrk="1" fontAlgn="auto" hangingPunct="1">
              <a:spcAft>
                <a:spcPts val="0"/>
              </a:spcAft>
              <a:defRPr/>
            </a:pPr>
            <a:r>
              <a:rPr lang="cs-CZ" altLang="cs-CZ" dirty="0"/>
              <a:t> </a:t>
            </a:r>
            <a:r>
              <a:rPr lang="cs-CZ" altLang="cs-CZ" b="1" dirty="0"/>
              <a:t>vysoce specializovanou ošetřovatelskou péčí ošetřovatelská péče </a:t>
            </a:r>
            <a:r>
              <a:rPr lang="cs-CZ" altLang="cs-CZ" dirty="0"/>
              <a:t>poskytovaná pacientům, u kterých dochází k selhání základních životních funkcí nebo bezprostředně toto selhání hrozí nebo kteří mají patologické změny psychického stavu, jež vyžadují stálý dozor nebo použití omezujících prostředků z důvodu ohrožení života nebo zdraví pacienta nebo jeho okolí,</a:t>
            </a:r>
          </a:p>
          <a:p>
            <a:pPr eaLnBrk="1" fontAlgn="auto" hangingPunct="1">
              <a:spcAft>
                <a:spcPts val="0"/>
              </a:spcAft>
              <a:defRPr/>
            </a:pPr>
            <a:endParaRPr lang="cs-CZ" altLang="cs-CZ" dirty="0"/>
          </a:p>
          <a:p>
            <a:pPr eaLnBrk="1" fontAlgn="auto" hangingPunct="1">
              <a:spcAft>
                <a:spcPts val="0"/>
              </a:spcAft>
              <a:defRPr/>
            </a:pPr>
            <a:r>
              <a:rPr lang="cs-CZ" altLang="cs-CZ" b="1" dirty="0"/>
              <a:t>specifickou ošetřovatelskou péčí ošetřovatelská péče </a:t>
            </a:r>
            <a:r>
              <a:rPr lang="cs-CZ" altLang="cs-CZ" dirty="0"/>
              <a:t>poskytovaná pacientům ve vymezeném úseku zdravotní péče zejména při poskytování radiologických výkonů, zabezpečení nutričních potřeb pacientů v oblasti preventivní a léčebné výživy nebo neodkladné péče,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8C577776-BAF7-6721-F4D3-84B03AB8BF0A}"/>
              </a:ext>
            </a:extLst>
          </p:cNvPr>
          <p:cNvSpPr>
            <a:spLocks noGrp="1" noChangeArrowheads="1"/>
          </p:cNvSpPr>
          <p:nvPr>
            <p:ph type="title"/>
          </p:nvPr>
        </p:nvSpPr>
        <p:spPr/>
        <p:txBody>
          <a:bodyPr/>
          <a:lstStyle/>
          <a:p>
            <a:pPr eaLnBrk="1" hangingPunct="1"/>
            <a:r>
              <a:rPr lang="cs-CZ" altLang="cs-CZ"/>
              <a:t>Pregraduální studium</a:t>
            </a:r>
          </a:p>
        </p:txBody>
      </p:sp>
      <p:sp>
        <p:nvSpPr>
          <p:cNvPr id="29699" name="Zástupný obsah 2">
            <a:extLst>
              <a:ext uri="{FF2B5EF4-FFF2-40B4-BE49-F238E27FC236}">
                <a16:creationId xmlns:a16="http://schemas.microsoft.com/office/drawing/2014/main" id="{C79290AE-1460-A95C-37BA-5BE763EC5518}"/>
              </a:ext>
            </a:extLst>
          </p:cNvPr>
          <p:cNvSpPr>
            <a:spLocks noGrp="1" noChangeArrowheads="1"/>
          </p:cNvSpPr>
          <p:nvPr>
            <p:ph idx="1"/>
          </p:nvPr>
        </p:nvSpPr>
        <p:spPr/>
        <p:txBody>
          <a:bodyPr/>
          <a:lstStyle/>
          <a:p>
            <a:pPr eaLnBrk="1" hangingPunct="1"/>
            <a:r>
              <a:rPr lang="cs-CZ" altLang="cs-CZ"/>
              <a:t>Střední zdravotnická škola</a:t>
            </a:r>
          </a:p>
          <a:p>
            <a:pPr eaLnBrk="1" hangingPunct="1"/>
            <a:r>
              <a:rPr lang="cs-CZ" altLang="cs-CZ"/>
              <a:t>Zdravotnické lyceum</a:t>
            </a:r>
          </a:p>
          <a:p>
            <a:pPr eaLnBrk="1" hangingPunct="1"/>
            <a:r>
              <a:rPr lang="cs-CZ" altLang="cs-CZ"/>
              <a:t>Vyšší zdravotnická škola</a:t>
            </a:r>
          </a:p>
          <a:p>
            <a:pPr eaLnBrk="1" hangingPunct="1"/>
            <a:r>
              <a:rPr lang="cs-CZ" altLang="cs-CZ"/>
              <a:t>Vysokoškolské studium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9B23BC5B-E5C5-2CFD-B70D-C2310E539D26}"/>
              </a:ext>
            </a:extLst>
          </p:cNvPr>
          <p:cNvSpPr>
            <a:spLocks noGrp="1" noChangeArrowheads="1"/>
          </p:cNvSpPr>
          <p:nvPr>
            <p:ph type="title" idx="4294967295"/>
          </p:nvPr>
        </p:nvSpPr>
        <p:spPr>
          <a:xfrm>
            <a:off x="684213" y="301625"/>
            <a:ext cx="7272337" cy="1143000"/>
          </a:xfrm>
        </p:spPr>
        <p:txBody>
          <a:bodyPr/>
          <a:lstStyle/>
          <a:p>
            <a:pPr eaLnBrk="1" hangingPunct="1"/>
            <a:r>
              <a:rPr lang="cs-CZ" altLang="cs-CZ"/>
              <a:t>Postgraduální studium</a:t>
            </a:r>
          </a:p>
        </p:txBody>
      </p:sp>
      <p:sp>
        <p:nvSpPr>
          <p:cNvPr id="30723" name="Zástupný symbol pro obsah 2">
            <a:extLst>
              <a:ext uri="{FF2B5EF4-FFF2-40B4-BE49-F238E27FC236}">
                <a16:creationId xmlns:a16="http://schemas.microsoft.com/office/drawing/2014/main" id="{C47FAA61-9698-7582-D08E-AB6BC499C5A1}"/>
              </a:ext>
            </a:extLst>
          </p:cNvPr>
          <p:cNvSpPr>
            <a:spLocks noGrp="1" noChangeArrowheads="1"/>
          </p:cNvSpPr>
          <p:nvPr>
            <p:ph idx="4294967295"/>
          </p:nvPr>
        </p:nvSpPr>
        <p:spPr>
          <a:xfrm>
            <a:off x="679204" y="1916832"/>
            <a:ext cx="7200155" cy="4024958"/>
          </a:xfrm>
        </p:spPr>
        <p:txBody>
          <a:bodyPr/>
          <a:lstStyle/>
          <a:p>
            <a:pPr eaLnBrk="1" hangingPunct="1"/>
            <a:r>
              <a:rPr lang="cs-CZ" altLang="cs-CZ" sz="2800" b="1" dirty="0"/>
              <a:t>Magisterské studium</a:t>
            </a:r>
            <a:r>
              <a:rPr lang="cs-CZ" altLang="cs-CZ" sz="2800" dirty="0"/>
              <a:t>.</a:t>
            </a:r>
          </a:p>
          <a:p>
            <a:pPr eaLnBrk="1" hangingPunct="1"/>
            <a:r>
              <a:rPr lang="cs-CZ" altLang="cs-CZ" sz="2800" b="1" dirty="0"/>
              <a:t>Doktorský program</a:t>
            </a:r>
            <a:r>
              <a:rPr lang="cs-CZ" altLang="cs-CZ" sz="2800" dirty="0"/>
              <a:t>.</a:t>
            </a:r>
          </a:p>
          <a:p>
            <a:pPr eaLnBrk="1" hangingPunct="1"/>
            <a:r>
              <a:rPr lang="cs-CZ" altLang="cs-CZ" sz="2800" b="1" dirty="0"/>
              <a:t>Specializační studium</a:t>
            </a:r>
            <a:r>
              <a:rPr lang="cs-CZ" altLang="cs-CZ" sz="2800" dirty="0">
                <a:latin typeface="Arial" panose="020B0604020202020204" pitchFamily="34" charset="0"/>
              </a:rPr>
              <a:t>.</a:t>
            </a:r>
            <a:r>
              <a:rPr lang="cs-CZ" altLang="cs-CZ" sz="2800" dirty="0"/>
              <a:t> </a:t>
            </a:r>
          </a:p>
          <a:p>
            <a:pPr eaLnBrk="1" hangingPunct="1"/>
            <a:r>
              <a:rPr lang="cs-CZ" altLang="cs-CZ" sz="2800" b="1" dirty="0"/>
              <a:t>Celoživotní vzdělávání</a:t>
            </a:r>
          </a:p>
          <a:p>
            <a:pPr lvl="1" eaLnBrk="1" hangingPunct="1"/>
            <a:r>
              <a:rPr lang="cs-CZ" altLang="cs-CZ" sz="2800" dirty="0"/>
              <a:t>Kontinuální vzdělávání.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normAutofit/>
          </a:bodyPr>
          <a:lstStyle/>
          <a:p>
            <a:pPr eaLnBrk="1" fontAlgn="auto" hangingPunct="1">
              <a:spcAft>
                <a:spcPts val="0"/>
              </a:spcAft>
              <a:defRPr/>
            </a:pPr>
            <a:r>
              <a:rPr lang="cs-CZ" altLang="cs-CZ" sz="3600" dirty="0"/>
              <a:t>Změny ošetřovatelské profese po roce 2000 – transformace zdravotnictví</a:t>
            </a:r>
          </a:p>
        </p:txBody>
      </p:sp>
      <p:sp>
        <p:nvSpPr>
          <p:cNvPr id="9219" name="Zástupný symbol pro obsah 2"/>
          <p:cNvSpPr>
            <a:spLocks noGrp="1"/>
          </p:cNvSpPr>
          <p:nvPr>
            <p:ph idx="1"/>
          </p:nvPr>
        </p:nvSpPr>
        <p:spPr>
          <a:xfrm>
            <a:off x="457200" y="2060848"/>
            <a:ext cx="7931224" cy="4412977"/>
          </a:xfrm>
        </p:spPr>
        <p:txBody>
          <a:bodyPr>
            <a:normAutofit/>
          </a:bodyPr>
          <a:lstStyle/>
          <a:p>
            <a:pPr>
              <a:lnSpc>
                <a:spcPct val="80000"/>
              </a:lnSpc>
            </a:pPr>
            <a:r>
              <a:rPr lang="cs-CZ" altLang="cs-CZ" dirty="0"/>
              <a:t>Přesně definované kompetence </a:t>
            </a:r>
            <a:r>
              <a:rPr lang="cs-CZ" altLang="cs-CZ" dirty="0" err="1"/>
              <a:t>nelékařů</a:t>
            </a:r>
            <a:r>
              <a:rPr lang="cs-CZ" altLang="cs-CZ" dirty="0"/>
              <a:t>.</a:t>
            </a:r>
          </a:p>
          <a:p>
            <a:pPr>
              <a:lnSpc>
                <a:spcPct val="80000"/>
              </a:lnSpc>
            </a:pPr>
            <a:r>
              <a:rPr lang="cs-CZ" altLang="cs-CZ" dirty="0"/>
              <a:t>Orientace na péči ve zdraví a v nemoci.</a:t>
            </a:r>
          </a:p>
          <a:p>
            <a:pPr>
              <a:lnSpc>
                <a:spcPct val="80000"/>
              </a:lnSpc>
            </a:pPr>
            <a:r>
              <a:rPr lang="cs-CZ" altLang="cs-CZ" dirty="0"/>
              <a:t>Zvyšování kvality poskytované ošetřovatelské péče NLZP.</a:t>
            </a:r>
          </a:p>
          <a:p>
            <a:pPr>
              <a:lnSpc>
                <a:spcPct val="80000"/>
              </a:lnSpc>
            </a:pPr>
            <a:r>
              <a:rPr lang="cs-CZ" altLang="cs-CZ" dirty="0"/>
              <a:t>Výzkum v ošetřovatelství – součást výbavy NLZP.</a:t>
            </a:r>
          </a:p>
          <a:p>
            <a:pPr>
              <a:lnSpc>
                <a:spcPct val="80000"/>
              </a:lnSpc>
            </a:pPr>
            <a:r>
              <a:rPr lang="cs-CZ" altLang="cs-CZ" dirty="0"/>
              <a:t>Uplatňování EBN.</a:t>
            </a:r>
          </a:p>
          <a:p>
            <a:pPr>
              <a:lnSpc>
                <a:spcPct val="80000"/>
              </a:lnSpc>
            </a:pPr>
            <a:r>
              <a:rPr lang="cs-CZ" altLang="cs-CZ" dirty="0"/>
              <a:t>NLZP – edukační činnost.</a:t>
            </a:r>
          </a:p>
        </p:txBody>
      </p:sp>
    </p:spTree>
    <p:extLst>
      <p:ext uri="{BB962C8B-B14F-4D97-AF65-F5344CB8AC3E}">
        <p14:creationId xmlns:p14="http://schemas.microsoft.com/office/powerpoint/2010/main" val="21953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EC9784C6-532C-A414-F7F3-20CC631C207D}"/>
              </a:ext>
            </a:extLst>
          </p:cNvPr>
          <p:cNvSpPr>
            <a:spLocks noGrp="1" noChangeArrowheads="1"/>
          </p:cNvSpPr>
          <p:nvPr>
            <p:ph type="ctrTitle"/>
          </p:nvPr>
        </p:nvSpPr>
        <p:spPr/>
        <p:txBody>
          <a:bodyPr anchor="ctr">
            <a:normAutofit/>
          </a:bodyPr>
          <a:lstStyle/>
          <a:p>
            <a:pPr eaLnBrk="1" hangingPunct="1"/>
            <a:r>
              <a:rPr lang="cs-CZ" altLang="cs-CZ" sz="4400" b="1" dirty="0"/>
              <a:t>Koncepce ošetřovatelství ČR</a:t>
            </a:r>
          </a:p>
        </p:txBody>
      </p:sp>
      <p:sp>
        <p:nvSpPr>
          <p:cNvPr id="3075" name="Podnadpis 1">
            <a:extLst>
              <a:ext uri="{FF2B5EF4-FFF2-40B4-BE49-F238E27FC236}">
                <a16:creationId xmlns:a16="http://schemas.microsoft.com/office/drawing/2014/main" id="{F90EDF04-3276-5318-4F24-FEDC35BFCAA2}"/>
              </a:ext>
            </a:extLst>
          </p:cNvPr>
          <p:cNvSpPr>
            <a:spLocks noGrp="1" noChangeArrowheads="1"/>
          </p:cNvSpPr>
          <p:nvPr>
            <p:ph type="subTitle" idx="1"/>
          </p:nvPr>
        </p:nvSpPr>
        <p:spPr/>
        <p:txBody>
          <a:bodyPr/>
          <a:lstStyle/>
          <a:p>
            <a:pPr eaLnBrk="1" hangingPunct="1">
              <a:buFont typeface="Wingdings 2" panose="05020102010507070707" pitchFamily="18" charset="2"/>
              <a:buNone/>
            </a:pPr>
            <a:r>
              <a:rPr lang="cs-CZ" altLang="cs-CZ" dirty="0"/>
              <a:t>Jitka Krocová</a:t>
            </a:r>
          </a:p>
          <a:p>
            <a:pPr eaLnBrk="1" hangingPunct="1">
              <a:buFont typeface="Wingdings 2" panose="05020102010507070707" pitchFamily="18" charset="2"/>
              <a:buNone/>
            </a:pPr>
            <a:endParaRPr lang="cs-CZ" alt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1B00AD-F062-D8BE-B891-96B5BB314C95}"/>
              </a:ext>
            </a:extLst>
          </p:cNvPr>
          <p:cNvSpPr>
            <a:spLocks noGrp="1"/>
          </p:cNvSpPr>
          <p:nvPr>
            <p:ph type="title"/>
          </p:nvPr>
        </p:nvSpPr>
        <p:spPr/>
        <p:txBody>
          <a:bodyPr rtlCol="0">
            <a:normAutofit/>
          </a:bodyPr>
          <a:lstStyle/>
          <a:p>
            <a:pPr eaLnBrk="1" fontAlgn="auto" hangingPunct="1">
              <a:spcAft>
                <a:spcPts val="0"/>
              </a:spcAft>
              <a:defRPr/>
            </a:pPr>
            <a:r>
              <a:rPr lang="cs-CZ" sz="3600" dirty="0">
                <a:solidFill>
                  <a:schemeClr val="tx1">
                    <a:lumMod val="75000"/>
                    <a:lumOff val="25000"/>
                  </a:schemeClr>
                </a:solidFill>
              </a:rPr>
              <a:t>Koncepce ošetřovatelství </a:t>
            </a:r>
          </a:p>
        </p:txBody>
      </p:sp>
      <p:sp>
        <p:nvSpPr>
          <p:cNvPr id="4099" name="Zástupný symbol pro obsah 2">
            <a:extLst>
              <a:ext uri="{FF2B5EF4-FFF2-40B4-BE49-F238E27FC236}">
                <a16:creationId xmlns:a16="http://schemas.microsoft.com/office/drawing/2014/main" id="{66CFC957-8DC0-000E-FD31-597273A392BD}"/>
              </a:ext>
            </a:extLst>
          </p:cNvPr>
          <p:cNvSpPr>
            <a:spLocks noGrp="1" noChangeArrowheads="1"/>
          </p:cNvSpPr>
          <p:nvPr>
            <p:ph idx="1"/>
          </p:nvPr>
        </p:nvSpPr>
        <p:spPr>
          <a:xfrm>
            <a:off x="808038" y="1844675"/>
            <a:ext cx="7543800" cy="4022725"/>
          </a:xfrm>
        </p:spPr>
        <p:txBody>
          <a:bodyPr/>
          <a:lstStyle/>
          <a:p>
            <a:pPr eaLnBrk="1" hangingPunct="1"/>
            <a:r>
              <a:rPr lang="cs-CZ" altLang="cs-CZ"/>
              <a:t>Transformace zdravotnictví …2004</a:t>
            </a:r>
          </a:p>
          <a:p>
            <a:pPr eaLnBrk="1" hangingPunct="1"/>
            <a:r>
              <a:rPr lang="cs-CZ" altLang="cs-CZ"/>
              <a:t>Koncepce ošetřovatelství – Věstník 9/2004…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BEB1D4-9CD9-702F-B210-8DC0C9AAF784}"/>
              </a:ext>
            </a:extLst>
          </p:cNvPr>
          <p:cNvSpPr>
            <a:spLocks noGrp="1"/>
          </p:cNvSpPr>
          <p:nvPr>
            <p:ph type="title"/>
          </p:nvPr>
        </p:nvSpPr>
        <p:spPr>
          <a:xfrm>
            <a:off x="808038" y="265113"/>
            <a:ext cx="8499475" cy="1449387"/>
          </a:xfrm>
        </p:spPr>
        <p:txBody>
          <a:bodyPr rtlCol="0">
            <a:normAutofit/>
          </a:bodyPr>
          <a:lstStyle/>
          <a:p>
            <a:pPr eaLnBrk="1" fontAlgn="auto" hangingPunct="1">
              <a:spcAft>
                <a:spcPts val="0"/>
              </a:spcAft>
              <a:defRPr/>
            </a:pPr>
            <a:r>
              <a:rPr lang="cs-CZ" sz="3600" dirty="0">
                <a:solidFill>
                  <a:schemeClr val="tx1">
                    <a:lumMod val="75000"/>
                    <a:lumOff val="25000"/>
                  </a:schemeClr>
                </a:solidFill>
              </a:rPr>
              <a:t>Koncepce ošetřovatelství </a:t>
            </a:r>
          </a:p>
        </p:txBody>
      </p:sp>
      <p:sp>
        <p:nvSpPr>
          <p:cNvPr id="11267" name="Zástupný symbol pro obsah 2">
            <a:extLst>
              <a:ext uri="{FF2B5EF4-FFF2-40B4-BE49-F238E27FC236}">
                <a16:creationId xmlns:a16="http://schemas.microsoft.com/office/drawing/2014/main" id="{DEBB68C0-DC23-43F8-A288-DAC890BA9870}"/>
              </a:ext>
            </a:extLst>
          </p:cNvPr>
          <p:cNvSpPr>
            <a:spLocks noGrp="1"/>
          </p:cNvSpPr>
          <p:nvPr>
            <p:ph idx="1"/>
          </p:nvPr>
        </p:nvSpPr>
        <p:spPr>
          <a:xfrm>
            <a:off x="808038" y="1844675"/>
            <a:ext cx="7543800" cy="4022725"/>
          </a:xfrm>
        </p:spPr>
        <p:txBody>
          <a:bodyPr rtlCol="0">
            <a:normAutofit lnSpcReduction="10000"/>
          </a:bodyPr>
          <a:lstStyle/>
          <a:p>
            <a:pPr eaLnBrk="1" fontAlgn="auto" hangingPunct="1">
              <a:spcAft>
                <a:spcPts val="0"/>
              </a:spcAft>
              <a:defRPr/>
            </a:pPr>
            <a:r>
              <a:rPr lang="cs-CZ" altLang="cs-CZ"/>
              <a:t>Dne 27. dubna 2021 byla vedením Ministerstva schválena nová Koncepce ošetřovatelství, která vyjde v nejbližším čísle Věstníku Ministerstva (č. 6/2021). Jedná se o dokument, který zcela nahrazuje stávající Koncepci ošetřovatelství, která byla vydána v roce 2004.</a:t>
            </a:r>
          </a:p>
          <a:p>
            <a:pPr eaLnBrk="1" fontAlgn="auto" hangingPunct="1">
              <a:spcAft>
                <a:spcPts val="0"/>
              </a:spcAft>
              <a:defRPr/>
            </a:pPr>
            <a:r>
              <a:rPr lang="cs-CZ" altLang="cs-CZ"/>
              <a:t>Koncepce má za cíl popsat současný stav českého ošetřovatelství, nastínit jeho vývoj v následujících letech a prostřednictvím jednotlivých strategických cílů navrhnout postupy směřující k poskytování efektivní ošetřovatelské péče a posílení postavení sester ve společnosti. </a:t>
            </a:r>
          </a:p>
          <a:p>
            <a:pPr eaLnBrk="1" fontAlgn="auto" hangingPunct="1">
              <a:spcAft>
                <a:spcPts val="0"/>
              </a:spcAft>
              <a:defRPr/>
            </a:pPr>
            <a:r>
              <a:rPr lang="cs-CZ" altLang="cs-CZ"/>
              <a:t>Z hlavních, globálních cílů je koncepce zaměřena především na vzdělávání a praxi založené na spolupráci všech zainteresovaných stran, bezpečnou úroveň personálního obsazení a kvalitu ošetřovatelské péče a na posílení postavení sester.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00BEADD8-EB06-3FEE-A09C-81DCFC56DBF7}"/>
              </a:ext>
            </a:extLst>
          </p:cNvPr>
          <p:cNvSpPr>
            <a:spLocks noGrp="1"/>
          </p:cNvSpPr>
          <p:nvPr>
            <p:ph type="title" idx="4294967295"/>
          </p:nvPr>
        </p:nvSpPr>
        <p:spPr>
          <a:xfrm>
            <a:off x="828675" y="301625"/>
            <a:ext cx="7380288"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Koncepce ošetřovatelství - úvod</a:t>
            </a:r>
          </a:p>
        </p:txBody>
      </p:sp>
      <p:sp>
        <p:nvSpPr>
          <p:cNvPr id="8195" name="Zástupný symbol pro obsah 2">
            <a:extLst>
              <a:ext uri="{FF2B5EF4-FFF2-40B4-BE49-F238E27FC236}">
                <a16:creationId xmlns:a16="http://schemas.microsoft.com/office/drawing/2014/main" id="{D7EFB3DC-9E6E-6C2B-38B1-1CBC7CBEB654}"/>
              </a:ext>
            </a:extLst>
          </p:cNvPr>
          <p:cNvSpPr>
            <a:spLocks noGrp="1" noChangeArrowheads="1"/>
          </p:cNvSpPr>
          <p:nvPr>
            <p:ph idx="4294967295"/>
          </p:nvPr>
        </p:nvSpPr>
        <p:spPr>
          <a:xfrm>
            <a:off x="828675" y="1827213"/>
            <a:ext cx="7380288" cy="4114800"/>
          </a:xfrm>
        </p:spPr>
        <p:txBody>
          <a:bodyPr/>
          <a:lstStyle/>
          <a:p>
            <a:pPr eaLnBrk="1" hangingPunct="1"/>
            <a:r>
              <a:rPr lang="cs-CZ" altLang="cs-CZ"/>
              <a:t>Koncepce je integrálně spojeno se Strategickým rámcem rozvoje péče o zdraví v ČR do roku 2030 (nebo také zkráceně Strategický rámec Zdraví 2030), který schválila vláda ČR, a respektuje jeho základní cíl. </a:t>
            </a:r>
          </a:p>
          <a:p>
            <a:pPr eaLnBrk="1" hangingPunct="1"/>
            <a:endParaRPr lang="cs-CZ" altLang="cs-CZ"/>
          </a:p>
          <a:p>
            <a:pPr eaLnBrk="1" hangingPunct="1"/>
            <a:endParaRPr lang="cs-CZ" altLang="cs-CZ"/>
          </a:p>
          <a:p>
            <a:pPr algn="ctr" eaLnBrk="1" hangingPunct="1"/>
            <a:r>
              <a:rPr lang="cs-CZ" altLang="cs-CZ"/>
              <a:t>„Zdraví všech skupin obyvatel se zlepšuje.“</a:t>
            </a:r>
          </a:p>
          <a:p>
            <a:pPr eaLnBrk="1" hangingPunct="1"/>
            <a:r>
              <a:rPr lang="cs-CZ" altLang="cs-CZ" sz="2800"/>
              <a:t>Koncepce úzce  souvisí  s vytyčenými  strategickými  cíli  „Ochrana  a  zlepšení  zdravotního  stavu populace“  a „Optimalizace  zdravotnického  systému“.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9996009D-8A01-634A-F250-A88627B3CEBD}"/>
              </a:ext>
            </a:extLst>
          </p:cNvPr>
          <p:cNvSpPr>
            <a:spLocks noGrp="1"/>
          </p:cNvSpPr>
          <p:nvPr>
            <p:ph type="title" idx="4294967295"/>
          </p:nvPr>
        </p:nvSpPr>
        <p:spPr>
          <a:xfrm>
            <a:off x="755650" y="301625"/>
            <a:ext cx="7092950" cy="1143000"/>
          </a:xfrm>
        </p:spPr>
        <p:txBody>
          <a:bodyPr rtlCol="0">
            <a:normAutofit/>
          </a:bodyPr>
          <a:lstStyle/>
          <a:p>
            <a:pPr eaLnBrk="1" fontAlgn="auto" hangingPunct="1">
              <a:spcAft>
                <a:spcPts val="0"/>
              </a:spcAft>
              <a:defRPr/>
            </a:pPr>
            <a:r>
              <a:rPr lang="cs-CZ" altLang="cs-CZ" sz="3600" dirty="0">
                <a:solidFill>
                  <a:schemeClr val="tx1">
                    <a:lumMod val="75000"/>
                    <a:lumOff val="25000"/>
                  </a:schemeClr>
                </a:solidFill>
              </a:rPr>
              <a:t>Vymezení ošetřovatelství</a:t>
            </a:r>
          </a:p>
        </p:txBody>
      </p:sp>
      <p:sp>
        <p:nvSpPr>
          <p:cNvPr id="14339" name="Zástupný symbol pro obsah 2">
            <a:extLst>
              <a:ext uri="{FF2B5EF4-FFF2-40B4-BE49-F238E27FC236}">
                <a16:creationId xmlns:a16="http://schemas.microsoft.com/office/drawing/2014/main" id="{5013310D-3ADE-F0F5-0020-F885A8D5CD1A}"/>
              </a:ext>
            </a:extLst>
          </p:cNvPr>
          <p:cNvSpPr>
            <a:spLocks noGrp="1" noChangeArrowheads="1"/>
          </p:cNvSpPr>
          <p:nvPr>
            <p:ph idx="4294967295"/>
          </p:nvPr>
        </p:nvSpPr>
        <p:spPr>
          <a:xfrm>
            <a:off x="755650" y="1484784"/>
            <a:ext cx="7381875" cy="4824536"/>
          </a:xfrm>
        </p:spPr>
        <p:txBody>
          <a:bodyPr/>
          <a:lstStyle/>
          <a:p>
            <a:pPr eaLnBrk="1" hangingPunct="1"/>
            <a:r>
              <a:rPr lang="cs-CZ" altLang="cs-CZ" b="1" dirty="0"/>
              <a:t>Ošetřovatelství je samostatná vědní disciplína.</a:t>
            </a:r>
          </a:p>
          <a:p>
            <a:pPr eaLnBrk="1" hangingPunct="1"/>
            <a:r>
              <a:rPr lang="cs-CZ" altLang="cs-CZ" dirty="0"/>
              <a:t>Pohlíží na člověka velmi komplexně a využívá poznatků a metod odvozených z medicínských věd, humanitních věd, fyzikálních, biologických a behaviorálních věd, teorií řízení, vedení a teorií vzdělávání. </a:t>
            </a:r>
          </a:p>
          <a:p>
            <a:pPr eaLnBrk="1" hangingPunct="1"/>
            <a:r>
              <a:rPr lang="cs-CZ" altLang="cs-CZ" dirty="0"/>
              <a:t>Ošetřovatelství je tedy multidisciplinárním oborem, vycházejícím z poznatků a praxe jiných oborů, a je i oborem interdisciplinárním, využívajícím vazby mezi obory. </a:t>
            </a:r>
          </a:p>
          <a:p>
            <a:pPr eaLnBrk="1" hangingPunct="1"/>
            <a:r>
              <a:rPr lang="cs-CZ" altLang="cs-CZ" dirty="0"/>
              <a:t>Obor ošetřovatelství má svoji teoretickou základnu, kterou dále rozvíjí. </a:t>
            </a:r>
          </a:p>
          <a:p>
            <a:pPr eaLnBrk="1" hangingPunct="1"/>
            <a:r>
              <a:rPr lang="cs-CZ" altLang="cs-CZ" dirty="0"/>
              <a:t>Ošetřovatelský tým jako součást zdravotnického týmu vykonává nezbytné činnosti vedoucí ke kvalitní a bezpečné péči o pacienta</a:t>
            </a:r>
            <a:endParaRPr lang="cs-CZ" altLang="cs-CZ"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61ACBC56-B4D9-27E4-9FC1-6CC0CFAD777A}"/>
              </a:ext>
            </a:extLst>
          </p:cNvPr>
          <p:cNvSpPr>
            <a:spLocks noGrp="1"/>
          </p:cNvSpPr>
          <p:nvPr>
            <p:ph type="title" idx="4294967295"/>
          </p:nvPr>
        </p:nvSpPr>
        <p:spPr>
          <a:xfrm>
            <a:off x="574675" y="301625"/>
            <a:ext cx="8569325" cy="1143000"/>
          </a:xfrm>
        </p:spPr>
        <p:txBody>
          <a:bodyPr rtlCol="0">
            <a:noAutofit/>
          </a:bodyPr>
          <a:lstStyle/>
          <a:p>
            <a:pPr eaLnBrk="1" fontAlgn="auto" hangingPunct="1">
              <a:spcAft>
                <a:spcPts val="0"/>
              </a:spcAft>
              <a:defRPr/>
            </a:pPr>
            <a:r>
              <a:rPr lang="cs-CZ" sz="3600" b="1" dirty="0">
                <a:solidFill>
                  <a:schemeClr val="tx1">
                    <a:lumMod val="75000"/>
                    <a:lumOff val="25000"/>
                  </a:schemeClr>
                </a:solidFill>
              </a:rPr>
              <a:t>Charakteristika a cíle ošetřovatelství</a:t>
            </a:r>
            <a:endParaRPr lang="cs-CZ" altLang="cs-CZ" sz="3600" b="1" dirty="0">
              <a:solidFill>
                <a:schemeClr val="tx1">
                  <a:lumMod val="75000"/>
                  <a:lumOff val="25000"/>
                </a:schemeClr>
              </a:solidFill>
            </a:endParaRPr>
          </a:p>
        </p:txBody>
      </p:sp>
      <p:sp>
        <p:nvSpPr>
          <p:cNvPr id="22531" name="Zástupný symbol pro obsah 2">
            <a:extLst>
              <a:ext uri="{FF2B5EF4-FFF2-40B4-BE49-F238E27FC236}">
                <a16:creationId xmlns:a16="http://schemas.microsoft.com/office/drawing/2014/main" id="{BFEB1EBD-CCA7-2910-32BE-3AA96B9BFB1F}"/>
              </a:ext>
            </a:extLst>
          </p:cNvPr>
          <p:cNvSpPr>
            <a:spLocks noGrp="1" noChangeArrowheads="1"/>
          </p:cNvSpPr>
          <p:nvPr>
            <p:ph idx="4294967295"/>
          </p:nvPr>
        </p:nvSpPr>
        <p:spPr>
          <a:xfrm>
            <a:off x="574674" y="1268412"/>
            <a:ext cx="8461821" cy="5184923"/>
          </a:xfrm>
        </p:spPr>
        <p:txBody>
          <a:bodyPr rtlCol="0">
            <a:normAutofit/>
          </a:bodyPr>
          <a:lstStyle/>
          <a:p>
            <a:pPr eaLnBrk="1" fontAlgn="auto" hangingPunct="1">
              <a:spcAft>
                <a:spcPts val="0"/>
              </a:spcAft>
              <a:defRPr/>
            </a:pPr>
            <a:r>
              <a:rPr lang="cs-CZ" altLang="cs-CZ" dirty="0"/>
              <a:t>Současné  ošetřovatelství  je  disciplína  založená  na  samostatnosti  sestry,  týmové spolupráci s lékaři, ostatními zdravotnickými pracovníky a jinými odbornými pracovníky. </a:t>
            </a:r>
          </a:p>
          <a:p>
            <a:pPr eaLnBrk="1" fontAlgn="auto" hangingPunct="1">
              <a:spcAft>
                <a:spcPts val="0"/>
              </a:spcAft>
              <a:defRPr/>
            </a:pPr>
            <a:r>
              <a:rPr lang="cs-CZ" altLang="cs-CZ" b="1" dirty="0"/>
              <a:t>Od sestry se očekává, že bude samostatným odborníkem v oblasti svého působení.</a:t>
            </a:r>
          </a:p>
          <a:p>
            <a:pPr eaLnBrk="1" fontAlgn="auto" hangingPunct="1">
              <a:spcAft>
                <a:spcPts val="0"/>
              </a:spcAft>
              <a:defRPr/>
            </a:pPr>
            <a:r>
              <a:rPr lang="cs-CZ" altLang="cs-CZ" dirty="0"/>
              <a:t>Ošetřovatelství  jako  humánní  obor  bylo  a  je  ovlivňováno  zejména  vývojem  společnosti, medicíny, psychologie, sociologie, filozofie a dalších společenskovědních oborů. </a:t>
            </a:r>
          </a:p>
          <a:p>
            <a:pPr eaLnBrk="1" fontAlgn="auto" hangingPunct="1">
              <a:spcAft>
                <a:spcPts val="0"/>
              </a:spcAft>
              <a:defRPr/>
            </a:pPr>
            <a:r>
              <a:rPr lang="cs-CZ" altLang="cs-CZ" dirty="0"/>
              <a:t>Principy, jimiž  se  ošetřovatelství  řídí,  vycházejí  ze  dvou  filozofických  směrů,  a  to  z  humanismu a holismu. </a:t>
            </a:r>
          </a:p>
          <a:p>
            <a:pPr eaLnBrk="1" fontAlgn="auto" hangingPunct="1">
              <a:spcAft>
                <a:spcPts val="0"/>
              </a:spcAft>
              <a:defRPr/>
            </a:pPr>
            <a:r>
              <a:rPr lang="cs-CZ" altLang="cs-CZ" dirty="0"/>
              <a:t>Humanistické principy jsou spjaty s úctou k lidskému životu, důstojností a lidskými právy,   uznáním   hodnoty   života,   práva   na   svobodu  a  štěstí  a  na  rozvoj  lidských  sil a schopností. </a:t>
            </a:r>
            <a:r>
              <a:rPr lang="cs-CZ" altLang="cs-CZ" b="1" dirty="0"/>
              <a:t>Princip holismu v ošetřovatelství spočívá v celostním přístupu a respektování lidské bytosti jako  celku.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37DE6E0D-48FF-0079-04C5-99F67C61BF1E}"/>
              </a:ext>
            </a:extLst>
          </p:cNvPr>
          <p:cNvSpPr>
            <a:spLocks noGrp="1"/>
          </p:cNvSpPr>
          <p:nvPr>
            <p:ph type="title" idx="4294967295"/>
          </p:nvPr>
        </p:nvSpPr>
        <p:spPr>
          <a:xfrm>
            <a:off x="500063" y="549275"/>
            <a:ext cx="8569325" cy="1143000"/>
          </a:xfrm>
        </p:spPr>
        <p:txBody>
          <a:bodyPr rtlCol="0">
            <a:noAutofit/>
          </a:bodyPr>
          <a:lstStyle/>
          <a:p>
            <a:pPr eaLnBrk="1" fontAlgn="auto" hangingPunct="1">
              <a:spcAft>
                <a:spcPts val="0"/>
              </a:spcAft>
              <a:defRPr/>
            </a:pPr>
            <a:r>
              <a:rPr lang="cs-CZ" sz="3600" b="1" dirty="0">
                <a:solidFill>
                  <a:schemeClr val="tx1">
                    <a:lumMod val="75000"/>
                    <a:lumOff val="25000"/>
                  </a:schemeClr>
                </a:solidFill>
              </a:rPr>
              <a:t>Charakteristika a cíle ošetřovatelství</a:t>
            </a:r>
            <a:endParaRPr lang="cs-CZ" altLang="cs-CZ" sz="3600" b="1" dirty="0">
              <a:solidFill>
                <a:schemeClr val="tx1">
                  <a:lumMod val="75000"/>
                  <a:lumOff val="25000"/>
                </a:schemeClr>
              </a:solidFill>
            </a:endParaRPr>
          </a:p>
        </p:txBody>
      </p:sp>
      <p:sp>
        <p:nvSpPr>
          <p:cNvPr id="18435" name="Zástupný symbol pro obsah 2">
            <a:extLst>
              <a:ext uri="{FF2B5EF4-FFF2-40B4-BE49-F238E27FC236}">
                <a16:creationId xmlns:a16="http://schemas.microsoft.com/office/drawing/2014/main" id="{66DDA0E8-D204-E5B2-E2E7-BB7D5144E912}"/>
              </a:ext>
            </a:extLst>
          </p:cNvPr>
          <p:cNvSpPr>
            <a:spLocks noGrp="1" noChangeArrowheads="1"/>
          </p:cNvSpPr>
          <p:nvPr>
            <p:ph idx="4294967295"/>
          </p:nvPr>
        </p:nvSpPr>
        <p:spPr>
          <a:xfrm>
            <a:off x="0" y="1827213"/>
            <a:ext cx="8137525" cy="4114800"/>
          </a:xfrm>
        </p:spPr>
        <p:txBody>
          <a:bodyPr/>
          <a:lstStyle/>
          <a:p>
            <a:pPr algn="ctr" eaLnBrk="1" hangingPunct="1"/>
            <a:r>
              <a:rPr lang="cs-CZ" altLang="cs-CZ" sz="2800" b="1" dirty="0"/>
              <a:t>Cílem ošetřovatelství je vhodnými metodami systematicky a všestranně uspokojovat potřeby člověka, a to hlavně ve vztahu k udržení zdraví nebo potřebám vzniklým či pozměněným onemocněním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E6D05C2D-C5C9-1CC7-75E3-CED43D280880}"/>
              </a:ext>
            </a:extLst>
          </p:cNvPr>
          <p:cNvSpPr>
            <a:spLocks noGrp="1"/>
          </p:cNvSpPr>
          <p:nvPr>
            <p:ph type="title" idx="4294967295"/>
          </p:nvPr>
        </p:nvSpPr>
        <p:spPr>
          <a:xfrm>
            <a:off x="287338" y="195263"/>
            <a:ext cx="8569325" cy="1143000"/>
          </a:xfrm>
        </p:spPr>
        <p:txBody>
          <a:bodyPr rtlCol="0">
            <a:noAutofit/>
          </a:bodyPr>
          <a:lstStyle/>
          <a:p>
            <a:pPr eaLnBrk="1" fontAlgn="auto" hangingPunct="1">
              <a:spcAft>
                <a:spcPts val="0"/>
              </a:spcAft>
              <a:defRPr/>
            </a:pPr>
            <a:r>
              <a:rPr lang="cs-CZ" sz="3600" b="1" dirty="0">
                <a:solidFill>
                  <a:schemeClr val="tx1">
                    <a:lumMod val="75000"/>
                    <a:lumOff val="25000"/>
                  </a:schemeClr>
                </a:solidFill>
              </a:rPr>
              <a:t>Charakteristika a cíle ošetřovatelství</a:t>
            </a:r>
            <a:endParaRPr lang="cs-CZ" altLang="cs-CZ" sz="3600" b="1" dirty="0">
              <a:solidFill>
                <a:schemeClr val="tx1">
                  <a:lumMod val="75000"/>
                  <a:lumOff val="25000"/>
                </a:schemeClr>
              </a:solidFill>
            </a:endParaRPr>
          </a:p>
        </p:txBody>
      </p:sp>
      <p:sp>
        <p:nvSpPr>
          <p:cNvPr id="20483" name="Zástupný symbol pro obsah 2">
            <a:extLst>
              <a:ext uri="{FF2B5EF4-FFF2-40B4-BE49-F238E27FC236}">
                <a16:creationId xmlns:a16="http://schemas.microsoft.com/office/drawing/2014/main" id="{E0513A79-F126-C5AE-C180-BB05A2F890E6}"/>
              </a:ext>
            </a:extLst>
          </p:cNvPr>
          <p:cNvSpPr>
            <a:spLocks noGrp="1" noChangeArrowheads="1"/>
          </p:cNvSpPr>
          <p:nvPr>
            <p:ph idx="4294967295"/>
          </p:nvPr>
        </p:nvSpPr>
        <p:spPr>
          <a:xfrm>
            <a:off x="395288" y="1341438"/>
            <a:ext cx="8569325" cy="5040312"/>
          </a:xfrm>
        </p:spPr>
        <p:txBody>
          <a:bodyPr/>
          <a:lstStyle/>
          <a:p>
            <a:pPr marL="0" indent="0" eaLnBrk="1" hangingPunct="1">
              <a:buNone/>
            </a:pPr>
            <a:r>
              <a:rPr lang="cs-CZ" altLang="cs-CZ" dirty="0"/>
              <a:t>Cílem ošetřovatelství je:</a:t>
            </a:r>
          </a:p>
          <a:p>
            <a:pPr eaLnBrk="1" hangingPunct="1"/>
            <a:r>
              <a:rPr lang="cs-CZ" altLang="cs-CZ" dirty="0"/>
              <a:t>podporovat a upevňovat zdraví,</a:t>
            </a:r>
          </a:p>
          <a:p>
            <a:pPr eaLnBrk="1" hangingPunct="1"/>
            <a:r>
              <a:rPr lang="cs-CZ" altLang="cs-CZ" dirty="0"/>
              <a:t>podílet se navrácení zdraví,</a:t>
            </a:r>
          </a:p>
          <a:p>
            <a:pPr eaLnBrk="1" hangingPunct="1"/>
            <a:r>
              <a:rPr lang="cs-CZ" altLang="cs-CZ" dirty="0"/>
              <a:t>zmírňovat utrpení nemocného člověka,</a:t>
            </a:r>
          </a:p>
          <a:p>
            <a:pPr eaLnBrk="1" hangingPunct="1"/>
            <a:r>
              <a:rPr lang="cs-CZ" altLang="cs-CZ" dirty="0"/>
              <a:t>zajistit klidné umírání a důstojnou smrt,</a:t>
            </a:r>
          </a:p>
          <a:p>
            <a:pPr eaLnBrk="1" hangingPunct="1"/>
            <a:r>
              <a:rPr lang="cs-CZ" altLang="cs-CZ" dirty="0"/>
              <a:t>poskytovat  profesionální  ošetřovatelskou  péči  pacientům,  kteří  o  sebe  nemohou, nechtějí nebo neumějí pečovat, </a:t>
            </a:r>
          </a:p>
          <a:p>
            <a:pPr eaLnBrk="1" hangingPunct="1"/>
            <a:r>
              <a:rPr lang="cs-CZ" altLang="cs-CZ" dirty="0"/>
              <a:t>vést pacienty k sebepéči, </a:t>
            </a:r>
          </a:p>
          <a:p>
            <a:pPr eaLnBrk="1" hangingPunct="1"/>
            <a:r>
              <a:rPr lang="cs-CZ" altLang="cs-CZ" dirty="0"/>
              <a:t>kvalitně edukovat pacienty i jejich blízké,</a:t>
            </a:r>
          </a:p>
          <a:p>
            <a:pPr eaLnBrk="1" hangingPunct="1"/>
            <a:r>
              <a:rPr lang="cs-CZ" altLang="cs-CZ" dirty="0"/>
              <a:t>poskytovat  ošetřovatelskou  péči  na  základě  vědeckých  poznatků  podložených ošetřovatelským výzkumem, </a:t>
            </a:r>
          </a:p>
          <a:p>
            <a:pPr eaLnBrk="1" hangingPunct="1"/>
            <a:r>
              <a:rPr lang="cs-CZ" altLang="cs-CZ" dirty="0"/>
              <a:t>poskytovat   týmovou,   aktivní,   individualizovanou,   kvalitní                         a   bezpečnou ošetřovatelskou péči.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0FC7E366-91A1-A641-DD79-75CD2FA0F5FE}"/>
              </a:ext>
            </a:extLst>
          </p:cNvPr>
          <p:cNvSpPr>
            <a:spLocks noGrp="1"/>
          </p:cNvSpPr>
          <p:nvPr>
            <p:ph type="title" idx="4294967295"/>
          </p:nvPr>
        </p:nvSpPr>
        <p:spPr>
          <a:xfrm>
            <a:off x="539750" y="301625"/>
            <a:ext cx="7813675" cy="1143000"/>
          </a:xfrm>
        </p:spPr>
        <p:txBody>
          <a:bodyPr rtlCol="0">
            <a:noAutofit/>
          </a:bodyPr>
          <a:lstStyle/>
          <a:p>
            <a:pPr eaLnBrk="1" fontAlgn="auto" hangingPunct="1">
              <a:spcAft>
                <a:spcPts val="0"/>
              </a:spcAft>
              <a:defRPr/>
            </a:pPr>
            <a:r>
              <a:rPr lang="cs-CZ" altLang="cs-CZ" sz="3600" dirty="0">
                <a:solidFill>
                  <a:schemeClr val="tx1">
                    <a:lumMod val="75000"/>
                    <a:lumOff val="25000"/>
                  </a:schemeClr>
                </a:solidFill>
              </a:rPr>
              <a:t>Charakteristické rysy ošetřovatelství </a:t>
            </a:r>
          </a:p>
        </p:txBody>
      </p:sp>
      <p:sp>
        <p:nvSpPr>
          <p:cNvPr id="22531" name="Zástupný symbol pro obsah 2">
            <a:extLst>
              <a:ext uri="{FF2B5EF4-FFF2-40B4-BE49-F238E27FC236}">
                <a16:creationId xmlns:a16="http://schemas.microsoft.com/office/drawing/2014/main" id="{A4BD9D9A-4C16-DDAC-E5D5-54F222DC3C97}"/>
              </a:ext>
            </a:extLst>
          </p:cNvPr>
          <p:cNvSpPr>
            <a:spLocks noGrp="1" noChangeArrowheads="1"/>
          </p:cNvSpPr>
          <p:nvPr>
            <p:ph idx="4294967295"/>
          </p:nvPr>
        </p:nvSpPr>
        <p:spPr>
          <a:xfrm>
            <a:off x="539750" y="1444625"/>
            <a:ext cx="8208963" cy="4864100"/>
          </a:xfrm>
        </p:spPr>
        <p:txBody>
          <a:bodyPr>
            <a:normAutofit/>
          </a:bodyPr>
          <a:lstStyle/>
          <a:p>
            <a:pPr eaLnBrk="1" hangingPunct="1"/>
            <a:r>
              <a:rPr lang="cs-CZ" altLang="cs-CZ" sz="2200" dirty="0"/>
              <a:t>poskytování aktivní a komplexní ošetřovatelské péče včetně preventivní péče,</a:t>
            </a:r>
          </a:p>
          <a:p>
            <a:pPr eaLnBrk="1" hangingPunct="1"/>
            <a:r>
              <a:rPr lang="cs-CZ" altLang="cs-CZ" sz="2200" dirty="0"/>
              <a:t>poskytování individuální ošetřovatelské péče,</a:t>
            </a:r>
          </a:p>
          <a:p>
            <a:pPr eaLnBrk="1" hangingPunct="1"/>
            <a:r>
              <a:rPr lang="cs-CZ" altLang="cs-CZ" sz="2200" dirty="0"/>
              <a:t>péče je založena na vědeckých poznatcích, které jsou podloženy ošetřovatelským výzkumem,</a:t>
            </a:r>
          </a:p>
          <a:p>
            <a:pPr eaLnBrk="1" hangingPunct="1"/>
            <a:r>
              <a:rPr lang="cs-CZ" altLang="cs-CZ" sz="2200" dirty="0"/>
              <a:t>holistický přístup k nemocnému,</a:t>
            </a:r>
          </a:p>
          <a:p>
            <a:pPr eaLnBrk="1" hangingPunct="1"/>
            <a:r>
              <a:rPr lang="cs-CZ" altLang="cs-CZ" sz="2200" dirty="0"/>
              <a:t>péče je poskytována ošetřovatelským týmem, který je složený z kvalifikovaných zdravotnických pracovníků různé úrovně vzdělání a kompetencí (sanitář, ošetřovatelka, praktická sestra, všeobecná sestra, všeobecná sestra se specializovanou způsobilostí),</a:t>
            </a:r>
          </a:p>
          <a:p>
            <a:pPr eaLnBrk="1" hangingPunct="1"/>
            <a:r>
              <a:rPr lang="cs-CZ" altLang="cs-CZ" sz="2200" dirty="0"/>
              <a:t>zahrnuje i zdravotně-sociální péči,</a:t>
            </a:r>
          </a:p>
          <a:p>
            <a:pPr eaLnBrk="1" hangingPunct="1"/>
            <a:r>
              <a:rPr lang="cs-CZ" altLang="cs-CZ" sz="2200" dirty="0"/>
              <a:t>péče, která je poskytovaná v jasně definovaném etickém rámci.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DB347CDC-21AF-FA18-7405-AC8F1CD31945}"/>
              </a:ext>
            </a:extLst>
          </p:cNvPr>
          <p:cNvSpPr>
            <a:spLocks noGrp="1"/>
          </p:cNvSpPr>
          <p:nvPr>
            <p:ph type="title" idx="4294967295"/>
          </p:nvPr>
        </p:nvSpPr>
        <p:spPr>
          <a:xfrm>
            <a:off x="468313" y="301625"/>
            <a:ext cx="7453312" cy="895350"/>
          </a:xfrm>
        </p:spPr>
        <p:txBody>
          <a:bodyPr rtlCol="0">
            <a:normAutofit/>
          </a:bodyPr>
          <a:lstStyle/>
          <a:p>
            <a:pPr eaLnBrk="1" fontAlgn="auto" hangingPunct="1">
              <a:spcAft>
                <a:spcPts val="0"/>
              </a:spcAft>
              <a:defRPr/>
            </a:pPr>
            <a:r>
              <a:rPr lang="cs-CZ" sz="3600" dirty="0">
                <a:solidFill>
                  <a:schemeClr val="tx1">
                    <a:lumMod val="75000"/>
                    <a:lumOff val="25000"/>
                  </a:schemeClr>
                </a:solidFill>
              </a:rPr>
              <a:t>Definice ošetřovatelství</a:t>
            </a:r>
            <a:endParaRPr lang="cs-CZ" altLang="cs-CZ" sz="3600" dirty="0">
              <a:solidFill>
                <a:schemeClr val="tx1">
                  <a:lumMod val="75000"/>
                  <a:lumOff val="25000"/>
                </a:schemeClr>
              </a:solidFill>
            </a:endParaRPr>
          </a:p>
        </p:txBody>
      </p:sp>
      <p:sp>
        <p:nvSpPr>
          <p:cNvPr id="16387" name="Zástupný symbol pro obsah 2">
            <a:extLst>
              <a:ext uri="{FF2B5EF4-FFF2-40B4-BE49-F238E27FC236}">
                <a16:creationId xmlns:a16="http://schemas.microsoft.com/office/drawing/2014/main" id="{5EE566B8-6999-3C65-73CC-8A50DC7B0500}"/>
              </a:ext>
            </a:extLst>
          </p:cNvPr>
          <p:cNvSpPr>
            <a:spLocks noGrp="1"/>
          </p:cNvSpPr>
          <p:nvPr>
            <p:ph idx="4294967295"/>
          </p:nvPr>
        </p:nvSpPr>
        <p:spPr>
          <a:xfrm>
            <a:off x="684213" y="1196975"/>
            <a:ext cx="8135937" cy="5359400"/>
          </a:xfrm>
        </p:spPr>
        <p:txBody>
          <a:bodyPr rtlCol="0">
            <a:normAutofit fontScale="92500" lnSpcReduction="10000"/>
          </a:bodyPr>
          <a:lstStyle/>
          <a:p>
            <a:pPr marL="274320" indent="-274320" eaLnBrk="1" fontAlgn="auto" hangingPunct="1">
              <a:lnSpc>
                <a:spcPct val="110000"/>
              </a:lnSpc>
              <a:spcAft>
                <a:spcPts val="0"/>
              </a:spcAft>
              <a:buFont typeface="Wingdings 2"/>
              <a:buChar char=""/>
              <a:defRPr/>
            </a:pPr>
            <a:r>
              <a:rPr lang="cs-CZ" dirty="0"/>
              <a:t>Praktické profese systém typických ošetřovatelských činností, týkajících se jednotlivců, rodin a komunit. Určujícím faktorem pro činnosti zdravotnických pracovníků poskytujících ošetřovatelskou péči jsou potřeby člověka (ICN, 2014). </a:t>
            </a:r>
          </a:p>
          <a:p>
            <a:pPr marL="274320" indent="-274320" eaLnBrk="1" fontAlgn="auto" hangingPunct="1">
              <a:lnSpc>
                <a:spcPct val="110000"/>
              </a:lnSpc>
              <a:spcAft>
                <a:spcPts val="0"/>
              </a:spcAft>
              <a:buFont typeface="Wingdings 2"/>
              <a:buChar char=""/>
              <a:defRPr/>
            </a:pPr>
            <a:r>
              <a:rPr lang="cs-CZ" dirty="0"/>
              <a:t>Zahrnuje autonomní péči o jednotlivce všech věkových kategorií a zaměřuje se zejména na udržení a podporu zdraví, navrácení zdraví, rozvoj soběstačnosti, zmírňování utrpení nevyléčitelně nemocného člověka a zajištění klidného umírání a smrti. </a:t>
            </a:r>
          </a:p>
          <a:p>
            <a:pPr marL="274320" indent="-274320" eaLnBrk="1" fontAlgn="auto" hangingPunct="1">
              <a:lnSpc>
                <a:spcPct val="110000"/>
              </a:lnSpc>
              <a:spcAft>
                <a:spcPts val="0"/>
              </a:spcAft>
              <a:buFont typeface="Wingdings 2"/>
              <a:buChar char=""/>
              <a:defRPr/>
            </a:pPr>
            <a:r>
              <a:rPr lang="cs-CZ" dirty="0"/>
              <a:t>Pacientům, kteří se o sebe nemohou, nechtějí či neumějí postarat, zajišťuje profesionální ošetřovatelskou péči.</a:t>
            </a:r>
          </a:p>
          <a:p>
            <a:pPr marL="274320" indent="-274320" eaLnBrk="1" fontAlgn="auto" hangingPunct="1">
              <a:lnSpc>
                <a:spcPct val="110000"/>
              </a:lnSpc>
              <a:spcAft>
                <a:spcPts val="0"/>
              </a:spcAft>
              <a:buFont typeface="Wingdings 2"/>
              <a:buChar char=""/>
              <a:defRPr/>
            </a:pPr>
            <a:r>
              <a:rPr lang="cs-CZ" dirty="0"/>
              <a:t>Ošetřovatelství je dnes samostatným vědním oborem, který se zabývá reakcí člověka, rodiny nebo komunity na problémy související se zdravím a nemocí, spolupracuje se všemi obory, které se člověkem, rodinou a komunitou zabývají, tedy s humanitními, přírodovědnými a společenskovědními obory. </a:t>
            </a:r>
          </a:p>
          <a:p>
            <a:pPr marL="274320" indent="-274320" eaLnBrk="1" fontAlgn="auto" hangingPunct="1">
              <a:lnSpc>
                <a:spcPct val="110000"/>
              </a:lnSpc>
              <a:spcAft>
                <a:spcPts val="0"/>
              </a:spcAft>
              <a:buFont typeface="Wingdings 2"/>
              <a:buChar char=""/>
              <a:defRPr/>
            </a:pPr>
            <a:r>
              <a:rPr lang="cs-CZ" b="1" dirty="0"/>
              <a:t>Ošetřovatelství se významným způsobem podílí na prevenci, diagnostice, terapii, rehabilitaci a edukaci pacienta a jeho blízkých. </a:t>
            </a:r>
            <a:endParaRPr lang="cs-CZ" altLang="cs-CZ" sz="2300" b="1"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idx="4294967295"/>
          </p:nvPr>
        </p:nvSpPr>
        <p:spPr>
          <a:xfrm>
            <a:off x="971600" y="277813"/>
            <a:ext cx="7258000" cy="1139825"/>
          </a:xfrm>
        </p:spPr>
        <p:txBody>
          <a:bodyPr anchor="ctr">
            <a:normAutofit/>
          </a:bodyPr>
          <a:lstStyle/>
          <a:p>
            <a:pPr eaLnBrk="1" fontAlgn="auto" hangingPunct="1">
              <a:spcAft>
                <a:spcPts val="0"/>
              </a:spcAft>
              <a:defRPr/>
            </a:pPr>
            <a:r>
              <a:rPr lang="cs-CZ" altLang="cs-CZ" sz="3600" dirty="0"/>
              <a:t>Rozvoj ošetřovatelství </a:t>
            </a:r>
          </a:p>
        </p:txBody>
      </p:sp>
      <p:sp>
        <p:nvSpPr>
          <p:cNvPr id="11267" name="Zástupný symbol pro obsah 2"/>
          <p:cNvSpPr>
            <a:spLocks noGrp="1"/>
          </p:cNvSpPr>
          <p:nvPr>
            <p:ph idx="4294967295"/>
          </p:nvPr>
        </p:nvSpPr>
        <p:spPr>
          <a:xfrm>
            <a:off x="971600" y="1556792"/>
            <a:ext cx="7258000" cy="4574133"/>
          </a:xfrm>
        </p:spPr>
        <p:txBody>
          <a:bodyPr/>
          <a:lstStyle/>
          <a:p>
            <a:pPr eaLnBrk="1" hangingPunct="1">
              <a:defRPr/>
            </a:pPr>
            <a:endParaRPr lang="cs-CZ" altLang="cs-CZ" dirty="0"/>
          </a:p>
          <a:p>
            <a:pPr>
              <a:lnSpc>
                <a:spcPct val="80000"/>
              </a:lnSpc>
              <a:defRPr/>
            </a:pPr>
            <a:r>
              <a:rPr lang="cs-CZ" altLang="cs-CZ" sz="1900" dirty="0"/>
              <a:t>….co ovlivňuje ošetřovatelství? Jeho rozvoj? Jeho vývoj?....</a:t>
            </a:r>
          </a:p>
          <a:p>
            <a:pPr>
              <a:lnSpc>
                <a:spcPct val="80000"/>
              </a:lnSpc>
              <a:defRPr/>
            </a:pPr>
            <a:endParaRPr lang="cs-CZ" altLang="cs-CZ" sz="1900" dirty="0"/>
          </a:p>
        </p:txBody>
      </p:sp>
      <p:sp>
        <p:nvSpPr>
          <p:cNvPr id="3" name="Zástupný symbol pro číslo snímku 2"/>
          <p:cNvSpPr>
            <a:spLocks noGrp="1"/>
          </p:cNvSpPr>
          <p:nvPr>
            <p:ph type="sldNum" sz="quarter" idx="12"/>
          </p:nvPr>
        </p:nvSpPr>
        <p:spPr/>
        <p:txBody>
          <a:bodyPr/>
          <a:lstStyle/>
          <a:p>
            <a:fld id="{D1E63557-A0C1-444E-B601-0F29B4E6930C}" type="slidenum">
              <a:rPr lang="cs-CZ" smtClean="0"/>
              <a:t>6</a:t>
            </a:fld>
            <a:endParaRPr lang="cs-CZ"/>
          </a:p>
        </p:txBody>
      </p:sp>
    </p:spTree>
    <p:extLst>
      <p:ext uri="{BB962C8B-B14F-4D97-AF65-F5344CB8AC3E}">
        <p14:creationId xmlns:p14="http://schemas.microsoft.com/office/powerpoint/2010/main" val="3437893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ED8F7594-67FB-DA08-8921-0D9BCC7A2847}"/>
              </a:ext>
            </a:extLst>
          </p:cNvPr>
          <p:cNvSpPr>
            <a:spLocks noGrp="1"/>
          </p:cNvSpPr>
          <p:nvPr>
            <p:ph type="title" idx="4294967295"/>
          </p:nvPr>
        </p:nvSpPr>
        <p:spPr>
          <a:xfrm>
            <a:off x="539750" y="301625"/>
            <a:ext cx="7740650"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Definice ošetřovatelství</a:t>
            </a:r>
          </a:p>
        </p:txBody>
      </p:sp>
      <p:sp>
        <p:nvSpPr>
          <p:cNvPr id="26627" name="Zástupný symbol pro obsah 2">
            <a:extLst>
              <a:ext uri="{FF2B5EF4-FFF2-40B4-BE49-F238E27FC236}">
                <a16:creationId xmlns:a16="http://schemas.microsoft.com/office/drawing/2014/main" id="{D302288E-E005-C786-5CC0-059BAD18B102}"/>
              </a:ext>
            </a:extLst>
          </p:cNvPr>
          <p:cNvSpPr>
            <a:spLocks noGrp="1" noChangeArrowheads="1"/>
          </p:cNvSpPr>
          <p:nvPr>
            <p:ph idx="4294967295"/>
          </p:nvPr>
        </p:nvSpPr>
        <p:spPr>
          <a:xfrm>
            <a:off x="900113" y="1444625"/>
            <a:ext cx="7235825" cy="4497388"/>
          </a:xfrm>
        </p:spPr>
        <p:txBody>
          <a:bodyPr>
            <a:normAutofit/>
          </a:bodyPr>
          <a:lstStyle/>
          <a:p>
            <a:pPr eaLnBrk="1" hangingPunct="1"/>
            <a:r>
              <a:rPr lang="cs-CZ" altLang="cs-CZ" sz="2400" dirty="0"/>
              <a:t>ošetřovatelská péče v klinických oborech,</a:t>
            </a:r>
          </a:p>
          <a:p>
            <a:pPr eaLnBrk="1" hangingPunct="1"/>
            <a:r>
              <a:rPr lang="cs-CZ" altLang="cs-CZ" sz="2400" dirty="0"/>
              <a:t>ošetřovatelská péče v primární péči,</a:t>
            </a:r>
          </a:p>
          <a:p>
            <a:pPr eaLnBrk="1" hangingPunct="1"/>
            <a:r>
              <a:rPr lang="cs-CZ" altLang="cs-CZ" sz="2400" dirty="0"/>
              <a:t>ošetřovatelská péče v oblasti duševního zdraví,</a:t>
            </a:r>
          </a:p>
          <a:p>
            <a:pPr eaLnBrk="1" hangingPunct="1"/>
            <a:r>
              <a:rPr lang="cs-CZ" altLang="cs-CZ" sz="2400" dirty="0"/>
              <a:t>ošetřovatelská péče v paliativní péči,</a:t>
            </a:r>
          </a:p>
          <a:p>
            <a:pPr eaLnBrk="1" hangingPunct="1"/>
            <a:r>
              <a:rPr lang="cs-CZ" altLang="cs-CZ" sz="2400" dirty="0"/>
              <a:t>ošetřovatelská péče ve vlastním sociálním prostředí pacienta.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FF37BB5A-E3D1-1A94-D66C-A5CA2EB7621A}"/>
              </a:ext>
            </a:extLst>
          </p:cNvPr>
          <p:cNvSpPr>
            <a:spLocks noGrp="1"/>
          </p:cNvSpPr>
          <p:nvPr>
            <p:ph type="title" idx="4294967295"/>
          </p:nvPr>
        </p:nvSpPr>
        <p:spPr>
          <a:xfrm>
            <a:off x="827088" y="301625"/>
            <a:ext cx="7237412" cy="1143000"/>
          </a:xfrm>
        </p:spPr>
        <p:txBody>
          <a:bodyPr rtlCol="0">
            <a:normAutofit/>
          </a:bodyPr>
          <a:lstStyle/>
          <a:p>
            <a:pPr eaLnBrk="1" fontAlgn="auto" hangingPunct="1">
              <a:spcAft>
                <a:spcPts val="0"/>
              </a:spcAft>
              <a:defRPr/>
            </a:pPr>
            <a:r>
              <a:rPr lang="cs-CZ" sz="3600" dirty="0">
                <a:solidFill>
                  <a:schemeClr val="tx1">
                    <a:lumMod val="75000"/>
                    <a:lumOff val="25000"/>
                  </a:schemeClr>
                </a:solidFill>
              </a:rPr>
              <a:t>Ošetřovatelství jako vědní obor </a:t>
            </a:r>
            <a:endParaRPr lang="cs-CZ" altLang="cs-CZ" sz="3600" dirty="0">
              <a:solidFill>
                <a:schemeClr val="tx1">
                  <a:lumMod val="75000"/>
                  <a:lumOff val="25000"/>
                </a:schemeClr>
              </a:solidFill>
            </a:endParaRPr>
          </a:p>
        </p:txBody>
      </p:sp>
      <p:sp>
        <p:nvSpPr>
          <p:cNvPr id="18435" name="Zástupný symbol pro obsah 2">
            <a:extLst>
              <a:ext uri="{FF2B5EF4-FFF2-40B4-BE49-F238E27FC236}">
                <a16:creationId xmlns:a16="http://schemas.microsoft.com/office/drawing/2014/main" id="{30077D40-E887-5B48-08AA-2D6B8618BC82}"/>
              </a:ext>
            </a:extLst>
          </p:cNvPr>
          <p:cNvSpPr>
            <a:spLocks noGrp="1"/>
          </p:cNvSpPr>
          <p:nvPr>
            <p:ph idx="4294967295"/>
          </p:nvPr>
        </p:nvSpPr>
        <p:spPr>
          <a:xfrm>
            <a:off x="682625" y="1556792"/>
            <a:ext cx="7634288" cy="4824958"/>
          </a:xfrm>
        </p:spPr>
        <p:txBody>
          <a:bodyPr rtlCol="0">
            <a:normAutofit fontScale="25000" lnSpcReduction="20000"/>
          </a:bodyPr>
          <a:lstStyle/>
          <a:p>
            <a:pPr marL="0" indent="0" eaLnBrk="1" fontAlgn="auto" hangingPunct="1">
              <a:lnSpc>
                <a:spcPct val="170000"/>
              </a:lnSpc>
              <a:spcAft>
                <a:spcPts val="0"/>
              </a:spcAft>
              <a:buFont typeface="Calibri" panose="020F0502020204030204" pitchFamily="34" charset="0"/>
              <a:buNone/>
              <a:defRPr/>
            </a:pPr>
            <a:r>
              <a:rPr lang="cs-CZ" altLang="cs-CZ" sz="4300" dirty="0">
                <a:solidFill>
                  <a:schemeClr val="tx1">
                    <a:lumMod val="75000"/>
                    <a:lumOff val="25000"/>
                  </a:schemeClr>
                </a:solidFill>
              </a:rPr>
              <a:t>Oblasti výzkumu: </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procesy, které mají vliv na zlepšení péče o jedince ve zdraví a v nemoci  (inovace  ošetřovatelských postupů, nové přístupy, technologie a pomůcky),</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procesy,  které  přispívají  k rozvoji  poznatků  v ošetřovatelství  (pochopení fyziologických, patologických, psychologických a sociálních mechanismů a jevů),</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systémy poskytující účinnou a efektivní ošetřovatelskou péči (projektování, ověřování různých  modelů  pro  poskytování  péče,  dokumentace  a  měření  výsledků ošetřovatelské péče),</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mechanismy vedoucí k prevenci vzniku problémů a komplikací v době nemoci nebo k jejich minimalizaci,</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procesy  k  zajištění  péče  efektivním  a  přijatelným  způsobem  (organizace ošetřovatelské péče),</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etické principy v ošetřovatelské péči,</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inovativní přístupy ve výuce ošetřovatelství,</a:t>
            </a:r>
          </a:p>
          <a:p>
            <a:pPr marL="274320" indent="-274320" eaLnBrk="1" fontAlgn="auto" hangingPunct="1">
              <a:lnSpc>
                <a:spcPct val="120000"/>
              </a:lnSpc>
              <a:spcAft>
                <a:spcPts val="0"/>
              </a:spcAft>
              <a:buFont typeface="Wingdings 2"/>
              <a:buChar char=""/>
              <a:defRPr/>
            </a:pPr>
            <a:r>
              <a:rPr lang="cs-CZ" altLang="cs-CZ" sz="6400" dirty="0">
                <a:solidFill>
                  <a:schemeClr val="tx1">
                    <a:lumMod val="75000"/>
                    <a:lumOff val="25000"/>
                  </a:schemeClr>
                </a:solidFill>
              </a:rPr>
              <a:t>identifikace a analýza historických a současných faktorů ovlivňujících ošetřovatelskou péči.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10BE844D-4C64-9832-95D6-D43FF016762C}"/>
              </a:ext>
            </a:extLst>
          </p:cNvPr>
          <p:cNvSpPr>
            <a:spLocks noGrp="1"/>
          </p:cNvSpPr>
          <p:nvPr>
            <p:ph type="title" idx="4294967295"/>
          </p:nvPr>
        </p:nvSpPr>
        <p:spPr>
          <a:xfrm>
            <a:off x="719138" y="301625"/>
            <a:ext cx="8424862"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Principy v ošetřovatelství</a:t>
            </a:r>
          </a:p>
        </p:txBody>
      </p:sp>
      <p:sp>
        <p:nvSpPr>
          <p:cNvPr id="26627" name="Zástupný symbol pro obsah 2">
            <a:extLst>
              <a:ext uri="{FF2B5EF4-FFF2-40B4-BE49-F238E27FC236}">
                <a16:creationId xmlns:a16="http://schemas.microsoft.com/office/drawing/2014/main" id="{DD7A04F7-339A-513B-1741-29D2DD733E11}"/>
              </a:ext>
            </a:extLst>
          </p:cNvPr>
          <p:cNvSpPr>
            <a:spLocks noGrp="1"/>
          </p:cNvSpPr>
          <p:nvPr>
            <p:ph idx="4294967295"/>
          </p:nvPr>
        </p:nvSpPr>
        <p:spPr>
          <a:xfrm>
            <a:off x="719138" y="1844824"/>
            <a:ext cx="7705725" cy="4464496"/>
          </a:xfrm>
        </p:spPr>
        <p:txBody>
          <a:bodyPr rtlCol="0">
            <a:normAutofit/>
          </a:bodyPr>
          <a:lstStyle/>
          <a:p>
            <a:pPr marL="0" indent="0" eaLnBrk="1" fontAlgn="auto" hangingPunct="1">
              <a:spcAft>
                <a:spcPts val="0"/>
              </a:spcAft>
              <a:buFont typeface="Arial" panose="020B0604020202020204" pitchFamily="34" charset="0"/>
              <a:buNone/>
              <a:defRPr/>
            </a:pPr>
            <a:r>
              <a:rPr lang="cs-CZ" altLang="cs-CZ" sz="3600" dirty="0"/>
              <a:t>1) </a:t>
            </a:r>
            <a:r>
              <a:rPr lang="cs-CZ" altLang="cs-CZ" sz="3200" dirty="0"/>
              <a:t>Péče založená na humanismu</a:t>
            </a:r>
          </a:p>
          <a:p>
            <a:pPr marL="0" indent="0" eaLnBrk="1" fontAlgn="auto" hangingPunct="1">
              <a:spcAft>
                <a:spcPts val="0"/>
              </a:spcAft>
              <a:buFont typeface="Arial" panose="020B0604020202020204" pitchFamily="34" charset="0"/>
              <a:buNone/>
              <a:defRPr/>
            </a:pPr>
            <a:r>
              <a:rPr lang="cs-CZ" altLang="cs-CZ" sz="3200" dirty="0"/>
              <a:t>2) Holistická péče</a:t>
            </a:r>
          </a:p>
          <a:p>
            <a:pPr marL="0" indent="0" eaLnBrk="1" fontAlgn="auto" hangingPunct="1">
              <a:spcAft>
                <a:spcPts val="0"/>
              </a:spcAft>
              <a:buFont typeface="Arial" panose="020B0604020202020204" pitchFamily="34" charset="0"/>
              <a:buNone/>
              <a:defRPr/>
            </a:pPr>
            <a:r>
              <a:rPr lang="cs-CZ" altLang="cs-CZ" sz="3200" dirty="0"/>
              <a:t>3) Preventivní charakter péče</a:t>
            </a:r>
          </a:p>
          <a:p>
            <a:pPr marL="0" indent="0" eaLnBrk="1" fontAlgn="auto" hangingPunct="1">
              <a:spcAft>
                <a:spcPts val="0"/>
              </a:spcAft>
              <a:buFont typeface="Arial" panose="020B0604020202020204" pitchFamily="34" charset="0"/>
              <a:buNone/>
              <a:defRPr/>
            </a:pPr>
            <a:r>
              <a:rPr lang="cs-CZ" altLang="cs-CZ" sz="3200" dirty="0"/>
              <a:t>4) Individualizovaná péče</a:t>
            </a:r>
          </a:p>
          <a:p>
            <a:pPr marL="0" indent="0" eaLnBrk="1" fontAlgn="auto" hangingPunct="1">
              <a:spcAft>
                <a:spcPts val="0"/>
              </a:spcAft>
              <a:buFont typeface="Arial" panose="020B0604020202020204" pitchFamily="34" charset="0"/>
              <a:buNone/>
              <a:defRPr/>
            </a:pPr>
            <a:r>
              <a:rPr lang="cs-CZ" altLang="cs-CZ" sz="3200" dirty="0"/>
              <a:t>5) Týmová péče</a:t>
            </a:r>
          </a:p>
          <a:p>
            <a:pPr marL="0" indent="0" eaLnBrk="1" fontAlgn="auto" hangingPunct="1">
              <a:spcAft>
                <a:spcPts val="0"/>
              </a:spcAft>
              <a:buFont typeface="Arial" panose="020B0604020202020204" pitchFamily="34" charset="0"/>
              <a:buNone/>
              <a:defRPr/>
            </a:pPr>
            <a:r>
              <a:rPr lang="cs-CZ" altLang="cs-CZ" sz="3200" dirty="0"/>
              <a:t>6) Ošetřovatelství založené na důkazech</a:t>
            </a:r>
          </a:p>
          <a:p>
            <a:pPr marL="0" indent="0" eaLnBrk="1" fontAlgn="auto" hangingPunct="1">
              <a:spcAft>
                <a:spcPts val="0"/>
              </a:spcAft>
              <a:buFont typeface="Arial" panose="020B0604020202020204" pitchFamily="34" charset="0"/>
              <a:buNone/>
              <a:defRPr/>
            </a:pPr>
            <a:r>
              <a:rPr lang="cs-CZ" altLang="cs-CZ" sz="3200" dirty="0"/>
              <a:t>7) Aktivní péče</a:t>
            </a:r>
          </a:p>
          <a:p>
            <a:pPr marL="91440" indent="-91440" eaLnBrk="1" fontAlgn="auto" hangingPunct="1">
              <a:spcAft>
                <a:spcPts val="0"/>
              </a:spcAft>
              <a:defRPr/>
            </a:pPr>
            <a:endParaRPr lang="cs-CZ" altLang="cs-CZ" dirty="0">
              <a:solidFill>
                <a:schemeClr val="tx1">
                  <a:lumMod val="75000"/>
                  <a:lumOff val="25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4C814A21-0FDD-1CEF-F014-3E369DABB24E}"/>
              </a:ext>
            </a:extLst>
          </p:cNvPr>
          <p:cNvSpPr>
            <a:spLocks noGrp="1"/>
          </p:cNvSpPr>
          <p:nvPr>
            <p:ph type="title" idx="4294967295"/>
          </p:nvPr>
        </p:nvSpPr>
        <p:spPr>
          <a:xfrm>
            <a:off x="395289" y="301625"/>
            <a:ext cx="7886700"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Ošetřovatelský tým</a:t>
            </a:r>
          </a:p>
        </p:txBody>
      </p:sp>
      <p:sp>
        <p:nvSpPr>
          <p:cNvPr id="32771" name="Zástupný symbol pro obsah 2">
            <a:extLst>
              <a:ext uri="{FF2B5EF4-FFF2-40B4-BE49-F238E27FC236}">
                <a16:creationId xmlns:a16="http://schemas.microsoft.com/office/drawing/2014/main" id="{1A6C9124-4A4B-6869-8265-14CD8F1FE0CB}"/>
              </a:ext>
            </a:extLst>
          </p:cNvPr>
          <p:cNvSpPr>
            <a:spLocks noGrp="1" noChangeArrowheads="1"/>
          </p:cNvSpPr>
          <p:nvPr>
            <p:ph idx="4294967295"/>
          </p:nvPr>
        </p:nvSpPr>
        <p:spPr>
          <a:xfrm>
            <a:off x="395288" y="1412875"/>
            <a:ext cx="8280400" cy="4529138"/>
          </a:xfrm>
        </p:spPr>
        <p:txBody>
          <a:bodyPr>
            <a:normAutofit/>
          </a:bodyPr>
          <a:lstStyle/>
          <a:p>
            <a:pPr marL="552450" indent="-552450" algn="just" eaLnBrk="1" hangingPunct="1">
              <a:lnSpc>
                <a:spcPct val="80000"/>
              </a:lnSpc>
            </a:pPr>
            <a:r>
              <a:rPr lang="cs-CZ" altLang="cs-CZ" sz="2800" dirty="0"/>
              <a:t>Komplexní péči poskytuje ošetřovatelský tým, který tvoří zdravotničtí pracovníci s různou úrovní odborné způsobilosti a s vymezenými kompetencemi: všeobecné sestry, dětské sestry, porodní asistentky, zdravotničtí záchranáři, praktické sestry, ošetřovatelé, sanitáři. </a:t>
            </a:r>
          </a:p>
          <a:p>
            <a:pPr marL="552450" indent="-552450" algn="just" eaLnBrk="1" hangingPunct="1">
              <a:lnSpc>
                <a:spcPct val="80000"/>
              </a:lnSpc>
            </a:pPr>
            <a:r>
              <a:rPr lang="cs-CZ" altLang="cs-CZ" sz="2800" dirty="0"/>
              <a:t>Týmová spolupráce vyžaduje také respektování kompetencí jednotlivých členů týmu.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C9E5D589-E0DD-2043-62EB-C9BC815BE5D6}"/>
              </a:ext>
            </a:extLst>
          </p:cNvPr>
          <p:cNvSpPr>
            <a:spLocks noGrp="1"/>
          </p:cNvSpPr>
          <p:nvPr>
            <p:ph type="title" idx="4294967295"/>
          </p:nvPr>
        </p:nvSpPr>
        <p:spPr>
          <a:xfrm>
            <a:off x="1042988" y="260350"/>
            <a:ext cx="7310437" cy="1143000"/>
          </a:xfrm>
        </p:spPr>
        <p:txBody>
          <a:bodyPr rtlCol="0">
            <a:normAutofit/>
          </a:bodyPr>
          <a:lstStyle/>
          <a:p>
            <a:pPr eaLnBrk="1" fontAlgn="auto" hangingPunct="1">
              <a:spcAft>
                <a:spcPts val="0"/>
              </a:spcAft>
              <a:defRPr/>
            </a:pPr>
            <a:r>
              <a:rPr lang="cs-CZ" altLang="cs-CZ" sz="3600" dirty="0">
                <a:solidFill>
                  <a:schemeClr val="tx1">
                    <a:lumMod val="75000"/>
                    <a:lumOff val="25000"/>
                  </a:schemeClr>
                </a:solidFill>
              </a:rPr>
              <a:t>Profese </a:t>
            </a:r>
            <a:r>
              <a:rPr lang="cs-CZ" altLang="cs-CZ" sz="3600" dirty="0" err="1">
                <a:solidFill>
                  <a:schemeClr val="tx1">
                    <a:lumMod val="75000"/>
                    <a:lumOff val="25000"/>
                  </a:schemeClr>
                </a:solidFill>
              </a:rPr>
              <a:t>nelékaře</a:t>
            </a:r>
            <a:endParaRPr lang="cs-CZ" altLang="cs-CZ" sz="3600"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6FF708BE-F580-C31B-6661-4A1756CA493F}"/>
              </a:ext>
            </a:extLst>
          </p:cNvPr>
          <p:cNvSpPr>
            <a:spLocks noGrp="1" noChangeArrowheads="1"/>
          </p:cNvSpPr>
          <p:nvPr>
            <p:ph idx="4294967295"/>
          </p:nvPr>
        </p:nvSpPr>
        <p:spPr>
          <a:xfrm>
            <a:off x="1042988" y="1628775"/>
            <a:ext cx="7092950" cy="4330700"/>
          </a:xfrm>
        </p:spPr>
        <p:txBody>
          <a:bodyPr rtlCol="0">
            <a:normAutofit/>
          </a:bodyPr>
          <a:lstStyle/>
          <a:p>
            <a:pPr eaLnBrk="1" fontAlgn="auto" hangingPunct="1">
              <a:lnSpc>
                <a:spcPct val="110000"/>
              </a:lnSpc>
              <a:spcAft>
                <a:spcPts val="0"/>
              </a:spcAft>
              <a:defRPr/>
            </a:pPr>
            <a:r>
              <a:rPr lang="cs-CZ" altLang="cs-CZ" sz="3200" dirty="0">
                <a:solidFill>
                  <a:schemeClr val="tx1">
                    <a:lumMod val="75000"/>
                    <a:lumOff val="25000"/>
                  </a:schemeClr>
                </a:solidFill>
              </a:rPr>
              <a:t>Způsobilost k výkonu povolání</a:t>
            </a:r>
          </a:p>
          <a:p>
            <a:pPr eaLnBrk="1" fontAlgn="auto" hangingPunct="1">
              <a:lnSpc>
                <a:spcPct val="110000"/>
              </a:lnSpc>
              <a:spcAft>
                <a:spcPts val="0"/>
              </a:spcAft>
              <a:defRPr/>
            </a:pPr>
            <a:r>
              <a:rPr lang="cs-CZ" altLang="cs-CZ" sz="3200" dirty="0">
                <a:solidFill>
                  <a:schemeClr val="tx1">
                    <a:lumMod val="75000"/>
                    <a:lumOff val="25000"/>
                  </a:schemeClr>
                </a:solidFill>
              </a:rPr>
              <a:t>Vzdělání a vzdělávání</a:t>
            </a: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514F3448-ABA1-B0ED-88F3-C19333093FD1}"/>
              </a:ext>
            </a:extLst>
          </p:cNvPr>
          <p:cNvSpPr>
            <a:spLocks noGrp="1"/>
          </p:cNvSpPr>
          <p:nvPr>
            <p:ph type="title" idx="4294967295"/>
          </p:nvPr>
        </p:nvSpPr>
        <p:spPr>
          <a:xfrm>
            <a:off x="395288" y="188913"/>
            <a:ext cx="7777162"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Profese </a:t>
            </a:r>
            <a:r>
              <a:rPr lang="cs-CZ" altLang="cs-CZ" sz="3600" b="1" dirty="0" err="1">
                <a:solidFill>
                  <a:schemeClr val="tx1">
                    <a:lumMod val="75000"/>
                    <a:lumOff val="25000"/>
                  </a:schemeClr>
                </a:solidFill>
              </a:rPr>
              <a:t>nelékaře</a:t>
            </a:r>
            <a:endParaRPr lang="cs-CZ" altLang="cs-CZ" sz="3600"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89480888-BB14-C0A6-A93C-8B3CC4994970}"/>
              </a:ext>
            </a:extLst>
          </p:cNvPr>
          <p:cNvSpPr>
            <a:spLocks noGrp="1" noChangeArrowheads="1"/>
          </p:cNvSpPr>
          <p:nvPr>
            <p:ph idx="4294967295"/>
          </p:nvPr>
        </p:nvSpPr>
        <p:spPr>
          <a:xfrm>
            <a:off x="539750" y="1628775"/>
            <a:ext cx="7920038" cy="5040313"/>
          </a:xfrm>
        </p:spPr>
        <p:txBody>
          <a:bodyPr rtlCol="0">
            <a:normAutofit fontScale="92500" lnSpcReduction="10000"/>
          </a:bodyPr>
          <a:lstStyle/>
          <a:p>
            <a:pPr marL="273050" indent="-273050" eaLnBrk="1" fontAlgn="auto" hangingPunct="1">
              <a:lnSpc>
                <a:spcPct val="110000"/>
              </a:lnSpc>
              <a:spcAft>
                <a:spcPts val="0"/>
              </a:spcAft>
              <a:buFont typeface="Wingdings 2" panose="05020102010507070707" pitchFamily="18" charset="2"/>
              <a:buChar char=""/>
              <a:defRPr/>
            </a:pPr>
            <a:r>
              <a:rPr lang="cs-CZ" altLang="cs-CZ" sz="2800" dirty="0">
                <a:solidFill>
                  <a:schemeClr val="tx1">
                    <a:lumMod val="75000"/>
                    <a:lumOff val="25000"/>
                  </a:schemeClr>
                </a:solidFill>
              </a:rPr>
              <a:t>Oblast náplně práce v ošetřovatelství:</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Ošetřovatelská péče</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Diagnosticko-terapeutické  činnosti </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Psychosociální  činnosti</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Administrativní  práce</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Řídící činnosti</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Edukační  činnosti</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Kontrolní činnosti</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Kontrolní činnosti</a:t>
            </a:r>
          </a:p>
          <a:p>
            <a:pPr eaLnBrk="1" fontAlgn="auto" hangingPunct="1">
              <a:lnSpc>
                <a:spcPct val="110000"/>
              </a:lnSpc>
              <a:spcAft>
                <a:spcPts val="0"/>
              </a:spcAft>
              <a:buFontTx/>
              <a:buChar char="-"/>
              <a:defRPr/>
            </a:pPr>
            <a:r>
              <a:rPr lang="cs-CZ" altLang="cs-CZ" sz="2800" dirty="0">
                <a:solidFill>
                  <a:schemeClr val="tx1">
                    <a:lumMod val="75000"/>
                    <a:lumOff val="25000"/>
                  </a:schemeClr>
                </a:solidFill>
              </a:rPr>
              <a:t>Pedagogické činnosti</a:t>
            </a: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DD4415C9-1AAB-E360-9C6C-C591975CADB2}"/>
              </a:ext>
            </a:extLst>
          </p:cNvPr>
          <p:cNvSpPr>
            <a:spLocks noGrp="1"/>
          </p:cNvSpPr>
          <p:nvPr>
            <p:ph type="title" idx="4294967295"/>
          </p:nvPr>
        </p:nvSpPr>
        <p:spPr>
          <a:xfrm>
            <a:off x="755650" y="260350"/>
            <a:ext cx="7597775" cy="1143000"/>
          </a:xfrm>
        </p:spPr>
        <p:txBody>
          <a:bodyPr rtlCol="0">
            <a:normAutofit/>
          </a:bodyPr>
          <a:lstStyle/>
          <a:p>
            <a:pPr eaLnBrk="1" fontAlgn="auto" hangingPunct="1">
              <a:spcAft>
                <a:spcPts val="0"/>
              </a:spcAft>
              <a:defRPr/>
            </a:pPr>
            <a:r>
              <a:rPr lang="cs-CZ" sz="3600" b="1" dirty="0">
                <a:solidFill>
                  <a:schemeClr val="tx1">
                    <a:lumMod val="75000"/>
                    <a:lumOff val="25000"/>
                  </a:schemeClr>
                </a:solidFill>
              </a:rPr>
              <a:t>Řízení ošetřovatelství ČR</a:t>
            </a:r>
            <a:endParaRPr lang="cs-CZ" altLang="cs-CZ" sz="3600" b="1"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A200B3E3-3B3C-91B3-CD5E-3C0CCEA4D0A3}"/>
              </a:ext>
            </a:extLst>
          </p:cNvPr>
          <p:cNvSpPr>
            <a:spLocks noGrp="1" noChangeArrowheads="1"/>
          </p:cNvSpPr>
          <p:nvPr>
            <p:ph idx="4294967295"/>
          </p:nvPr>
        </p:nvSpPr>
        <p:spPr>
          <a:xfrm>
            <a:off x="539552" y="1403350"/>
            <a:ext cx="8136904" cy="4556125"/>
          </a:xfrm>
        </p:spPr>
        <p:txBody>
          <a:bodyPr rtlCol="0">
            <a:normAutofit/>
          </a:bodyPr>
          <a:lstStyle/>
          <a:p>
            <a:pPr marL="273050" indent="-273050" eaLnBrk="1" fontAlgn="auto" hangingPunct="1">
              <a:lnSpc>
                <a:spcPct val="110000"/>
              </a:lnSpc>
              <a:spcAft>
                <a:spcPts val="0"/>
              </a:spcAft>
              <a:buFont typeface="Wingdings 2" panose="05020102010507070707" pitchFamily="18" charset="2"/>
              <a:buChar char=""/>
              <a:defRPr/>
            </a:pPr>
            <a:r>
              <a:rPr lang="cs-CZ" altLang="cs-CZ" sz="2800" dirty="0">
                <a:solidFill>
                  <a:schemeClr val="tx1">
                    <a:lumMod val="75000"/>
                    <a:lumOff val="25000"/>
                  </a:schemeClr>
                </a:solidFill>
              </a:rPr>
              <a:t>V  České  republice  je  v současné  době  ošetřovatelství  metodicky  řízeno  Odborem ošetřovatelství a nelékařských povolání na MZ, který je veden ředitelkou odboru, resp. Hlavní sestrou ČR. </a:t>
            </a: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74BEFC6C-63EE-99ED-1D79-FE3BA03F71E3}"/>
              </a:ext>
            </a:extLst>
          </p:cNvPr>
          <p:cNvSpPr>
            <a:spLocks noGrp="1"/>
          </p:cNvSpPr>
          <p:nvPr>
            <p:ph type="title" idx="4294967295"/>
          </p:nvPr>
        </p:nvSpPr>
        <p:spPr>
          <a:xfrm>
            <a:off x="755650" y="260350"/>
            <a:ext cx="7597775" cy="1143000"/>
          </a:xfrm>
        </p:spPr>
        <p:txBody>
          <a:bodyPr rtlCol="0">
            <a:normAutofit/>
          </a:bodyPr>
          <a:lstStyle/>
          <a:p>
            <a:pPr eaLnBrk="1" fontAlgn="auto" hangingPunct="1">
              <a:spcAft>
                <a:spcPts val="0"/>
              </a:spcAft>
              <a:defRPr/>
            </a:pPr>
            <a:r>
              <a:rPr lang="cs-CZ" sz="3600" b="1" dirty="0">
                <a:solidFill>
                  <a:schemeClr val="tx1">
                    <a:lumMod val="75000"/>
                    <a:lumOff val="25000"/>
                  </a:schemeClr>
                </a:solidFill>
              </a:rPr>
              <a:t>Profesní organizace </a:t>
            </a:r>
            <a:endParaRPr lang="cs-CZ" altLang="cs-CZ" sz="3600" b="1"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9A38DCD4-9EF7-1F1F-5B98-B9F61827E7F3}"/>
              </a:ext>
            </a:extLst>
          </p:cNvPr>
          <p:cNvSpPr>
            <a:spLocks noGrp="1" noChangeArrowheads="1"/>
          </p:cNvSpPr>
          <p:nvPr>
            <p:ph idx="4294967295"/>
          </p:nvPr>
        </p:nvSpPr>
        <p:spPr>
          <a:xfrm>
            <a:off x="395536" y="1268761"/>
            <a:ext cx="8173789" cy="4968528"/>
          </a:xfrm>
        </p:spPr>
        <p:txBody>
          <a:bodyPr rtlCol="0">
            <a:normAutofit/>
          </a:bodyPr>
          <a:lstStyle/>
          <a:p>
            <a:pPr eaLnBrk="1" fontAlgn="auto" hangingPunct="1">
              <a:lnSpc>
                <a:spcPct val="110000"/>
              </a:lnSpc>
              <a:spcAft>
                <a:spcPts val="0"/>
              </a:spcAft>
              <a:buFontTx/>
              <a:buChar char="-"/>
              <a:defRPr/>
            </a:pPr>
            <a:r>
              <a:rPr lang="cs-CZ" altLang="cs-CZ" sz="2800" dirty="0">
                <a:solidFill>
                  <a:schemeClr val="tx1">
                    <a:lumMod val="75000"/>
                    <a:lumOff val="25000"/>
                  </a:schemeClr>
                </a:solidFill>
              </a:rPr>
              <a:t>…jsou? </a:t>
            </a:r>
          </a:p>
          <a:p>
            <a:pPr eaLnBrk="1" fontAlgn="auto" hangingPunct="1">
              <a:lnSpc>
                <a:spcPct val="110000"/>
              </a:lnSpc>
              <a:spcAft>
                <a:spcPts val="0"/>
              </a:spcAft>
              <a:defRPr/>
            </a:pPr>
            <a:r>
              <a:rPr lang="cs-CZ" altLang="cs-CZ" sz="2800" dirty="0">
                <a:solidFill>
                  <a:schemeClr val="tx1">
                    <a:lumMod val="75000"/>
                    <a:lumOff val="25000"/>
                  </a:schemeClr>
                </a:solidFill>
              </a:rPr>
              <a:t>Dostatečná  podpora  a  pevné  postavení  ošetřovatelství,  zajištěné  činností  jeho profesního  sdružení/organizace,  představují  jeden  z možných  efektivních  způsobů zlepšování výsledků zdravotní péče.</a:t>
            </a:r>
          </a:p>
          <a:p>
            <a:pPr marL="0" indent="0" eaLnBrk="1" fontAlgn="auto" hangingPunct="1">
              <a:lnSpc>
                <a:spcPct val="110000"/>
              </a:lnSpc>
              <a:spcAft>
                <a:spcPts val="0"/>
              </a:spcAft>
              <a:buFont typeface="Arial" panose="020B0604020202020204" pitchFamily="34" charset="0"/>
              <a:buNone/>
              <a:defRPr/>
            </a:pPr>
            <a:r>
              <a:rPr lang="cs-CZ" altLang="cs-CZ" sz="2800" dirty="0">
                <a:solidFill>
                  <a:schemeClr val="tx1">
                    <a:lumMod val="75000"/>
                    <a:lumOff val="25000"/>
                  </a:schemeClr>
                </a:solidFill>
              </a:rPr>
              <a:t>EFN, ICN</a:t>
            </a: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eaLnBrk="1" fontAlgn="auto" hangingPunct="1">
              <a:lnSpc>
                <a:spcPct val="110000"/>
              </a:lnSpc>
              <a:spcAft>
                <a:spcPts val="0"/>
              </a:spcAft>
              <a:buFontTx/>
              <a:buChar char="-"/>
              <a:defRPr/>
            </a:pPr>
            <a:endParaRPr lang="cs-CZ" altLang="cs-CZ" sz="2800" dirty="0">
              <a:solidFill>
                <a:schemeClr val="tx1">
                  <a:lumMod val="75000"/>
                  <a:lumOff val="25000"/>
                </a:schemeClr>
              </a:solidFill>
            </a:endParaRP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6A1454A9-9CCD-2B43-B824-A7D3F234EEA8}"/>
              </a:ext>
            </a:extLst>
          </p:cNvPr>
          <p:cNvSpPr>
            <a:spLocks noGrp="1"/>
          </p:cNvSpPr>
          <p:nvPr>
            <p:ph type="title" idx="4294967295"/>
          </p:nvPr>
        </p:nvSpPr>
        <p:spPr>
          <a:xfrm>
            <a:off x="467544" y="260350"/>
            <a:ext cx="7885881" cy="1143000"/>
          </a:xfrm>
        </p:spPr>
        <p:txBody>
          <a:bodyPr rtlCol="0">
            <a:normAutofit fontScale="90000"/>
          </a:bodyPr>
          <a:lstStyle/>
          <a:p>
            <a:pPr eaLnBrk="1" fontAlgn="auto" hangingPunct="1">
              <a:spcAft>
                <a:spcPts val="0"/>
              </a:spcAft>
              <a:defRPr/>
            </a:pPr>
            <a:r>
              <a:rPr lang="pl-PL" altLang="cs-CZ" sz="4000" b="1" dirty="0">
                <a:solidFill>
                  <a:schemeClr val="tx1">
                    <a:lumMod val="75000"/>
                    <a:lumOff val="25000"/>
                  </a:schemeClr>
                </a:solidFill>
              </a:rPr>
              <a:t>Postavení pacientů a jejich podpora v praxi</a:t>
            </a:r>
            <a:endParaRPr lang="cs-CZ" altLang="cs-CZ" sz="4000" b="1"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403808D5-F2D0-A8A3-118C-E77CB9ED2542}"/>
              </a:ext>
            </a:extLst>
          </p:cNvPr>
          <p:cNvSpPr>
            <a:spLocks noGrp="1" noChangeArrowheads="1"/>
          </p:cNvSpPr>
          <p:nvPr>
            <p:ph idx="4294967295"/>
          </p:nvPr>
        </p:nvSpPr>
        <p:spPr>
          <a:xfrm>
            <a:off x="539750" y="1403350"/>
            <a:ext cx="8353425" cy="5194300"/>
          </a:xfrm>
        </p:spPr>
        <p:txBody>
          <a:bodyPr rtlCol="0">
            <a:normAutofit fontScale="62500" lnSpcReduction="20000"/>
          </a:bodyPr>
          <a:lstStyle/>
          <a:p>
            <a:pPr marL="0" indent="0" eaLnBrk="1" fontAlgn="auto" hangingPunct="1">
              <a:lnSpc>
                <a:spcPct val="110000"/>
              </a:lnSpc>
              <a:spcAft>
                <a:spcPts val="0"/>
              </a:spcAft>
              <a:buFont typeface="Arial" panose="020B0604020202020204" pitchFamily="34" charset="0"/>
              <a:buNone/>
              <a:defRPr/>
            </a:pPr>
            <a:r>
              <a:rPr lang="cs-CZ" altLang="cs-CZ" sz="2800" dirty="0">
                <a:solidFill>
                  <a:schemeClr val="tx1">
                    <a:lumMod val="75000"/>
                    <a:lumOff val="25000"/>
                  </a:schemeClr>
                </a:solidFill>
              </a:rPr>
              <a:t>Ošetřovatelský tým by měl ve vztahu k pacientům především:</a:t>
            </a:r>
          </a:p>
          <a:p>
            <a:pPr eaLnBrk="1" fontAlgn="auto" hangingPunct="1">
              <a:lnSpc>
                <a:spcPct val="110000"/>
              </a:lnSpc>
              <a:spcAft>
                <a:spcPts val="0"/>
              </a:spcAft>
              <a:defRPr/>
            </a:pPr>
            <a:r>
              <a:rPr lang="cs-CZ" altLang="cs-CZ" sz="2800" dirty="0">
                <a:solidFill>
                  <a:schemeClr val="tx1">
                    <a:lumMod val="75000"/>
                    <a:lumOff val="25000"/>
                  </a:schemeClr>
                </a:solidFill>
              </a:rPr>
              <a:t>mít schopnost podporovat práva pacientů, zajistit jim co nejlepší kvalitu poskytované péče, aby se pacienti stali aktivními účastníky péče o své zdraví;</a:t>
            </a:r>
          </a:p>
          <a:p>
            <a:pPr eaLnBrk="1" fontAlgn="auto" hangingPunct="1">
              <a:lnSpc>
                <a:spcPct val="110000"/>
              </a:lnSpc>
              <a:spcAft>
                <a:spcPts val="0"/>
              </a:spcAft>
              <a:defRPr/>
            </a:pPr>
            <a:r>
              <a:rPr lang="cs-CZ" altLang="cs-CZ" sz="2800" dirty="0">
                <a:solidFill>
                  <a:schemeClr val="tx1">
                    <a:lumMod val="75000"/>
                    <a:lumOff val="25000"/>
                  </a:schemeClr>
                </a:solidFill>
              </a:rPr>
              <a:t>poskytovat komplexní ošetřovatelskou péči pacientům s ohledem  na  jejich  kulturní  a etnický  původ,  sexuální  orientaci,  genderovou  identitu,  socioekonomický  status, fyzické, kognitivní nebo duševní schopnosti a hodnoty nebo přesvědčení;</a:t>
            </a:r>
          </a:p>
          <a:p>
            <a:pPr eaLnBrk="1" fontAlgn="auto" hangingPunct="1">
              <a:lnSpc>
                <a:spcPct val="110000"/>
              </a:lnSpc>
              <a:spcAft>
                <a:spcPts val="0"/>
              </a:spcAft>
              <a:defRPr/>
            </a:pPr>
            <a:r>
              <a:rPr lang="cs-CZ" altLang="cs-CZ" sz="2800" dirty="0">
                <a:solidFill>
                  <a:schemeClr val="tx1">
                    <a:lumMod val="75000"/>
                    <a:lumOff val="25000"/>
                  </a:schemeClr>
                </a:solidFill>
              </a:rPr>
              <a:t>provádět  kvalitní  edukaci  pacienta,  jeho  blízkých,  jiných  osob  včetně  pečovatelů a zdravotnických pracovníků;</a:t>
            </a:r>
          </a:p>
          <a:p>
            <a:pPr eaLnBrk="1" fontAlgn="auto" hangingPunct="1">
              <a:lnSpc>
                <a:spcPct val="110000"/>
              </a:lnSpc>
              <a:spcAft>
                <a:spcPts val="0"/>
              </a:spcAft>
              <a:defRPr/>
            </a:pPr>
            <a:r>
              <a:rPr lang="cs-CZ" altLang="cs-CZ" sz="2800" dirty="0">
                <a:solidFill>
                  <a:schemeClr val="tx1">
                    <a:lumMod val="75000"/>
                    <a:lumOff val="25000"/>
                  </a:schemeClr>
                </a:solidFill>
              </a:rPr>
              <a:t>vytvářet, předávat a hodnotit vzdělávací materiály založené na důkazech a zaměřené na podporu zdraví a primární, sekundární a terciární prevenci onemocnění u pacientů a jejich rodin, které zohledňují a chrání individuální, sociální a profesní determinanty zdraví příslušné populace;</a:t>
            </a:r>
          </a:p>
          <a:p>
            <a:pPr eaLnBrk="1" fontAlgn="auto" hangingPunct="1">
              <a:lnSpc>
                <a:spcPct val="110000"/>
              </a:lnSpc>
              <a:spcAft>
                <a:spcPts val="0"/>
              </a:spcAft>
              <a:defRPr/>
            </a:pPr>
            <a:r>
              <a:rPr lang="cs-CZ" altLang="cs-CZ" sz="2800" dirty="0">
                <a:solidFill>
                  <a:schemeClr val="tx1">
                    <a:lumMod val="75000"/>
                    <a:lumOff val="25000"/>
                  </a:schemeClr>
                </a:solidFill>
              </a:rPr>
              <a:t>pracovat  na  zvyšování  zdravotní  gramotnosti  a  podpoře  sebeřízení pacientů pro prevenci negativních dopadů rizikových faktorů a onemocnění;</a:t>
            </a:r>
          </a:p>
          <a:p>
            <a:pPr eaLnBrk="1" fontAlgn="auto" hangingPunct="1">
              <a:lnSpc>
                <a:spcPct val="110000"/>
              </a:lnSpc>
              <a:spcAft>
                <a:spcPts val="0"/>
              </a:spcAft>
              <a:defRPr/>
            </a:pPr>
            <a:r>
              <a:rPr lang="cs-CZ" altLang="cs-CZ" sz="2800" dirty="0">
                <a:solidFill>
                  <a:schemeClr val="tx1">
                    <a:lumMod val="75000"/>
                    <a:lumOff val="25000"/>
                  </a:schemeClr>
                </a:solidFill>
              </a:rPr>
              <a:t>identifikovat   dostupné   zdravotnické   programy   a   informovat   o   nich   pacienty   a podporovat je v oblasti přístupu k těmto programům</a:t>
            </a: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6D661F2F-C5CD-06BA-EFDA-A5B1D5638FCD}"/>
              </a:ext>
            </a:extLst>
          </p:cNvPr>
          <p:cNvSpPr>
            <a:spLocks noGrp="1"/>
          </p:cNvSpPr>
          <p:nvPr>
            <p:ph type="title" idx="4294967295"/>
          </p:nvPr>
        </p:nvSpPr>
        <p:spPr>
          <a:xfrm>
            <a:off x="539552" y="260350"/>
            <a:ext cx="7813873" cy="1143000"/>
          </a:xfrm>
        </p:spPr>
        <p:txBody>
          <a:bodyPr rtlCol="0">
            <a:normAutofit/>
          </a:bodyPr>
          <a:lstStyle/>
          <a:p>
            <a:pPr eaLnBrk="1" fontAlgn="auto" hangingPunct="1">
              <a:spcAft>
                <a:spcPts val="0"/>
              </a:spcAft>
              <a:defRPr/>
            </a:pPr>
            <a:r>
              <a:rPr lang="cs-CZ" sz="3600" b="1" dirty="0">
                <a:solidFill>
                  <a:schemeClr val="tx1">
                    <a:lumMod val="75000"/>
                    <a:lumOff val="25000"/>
                  </a:schemeClr>
                </a:solidFill>
              </a:rPr>
              <a:t>Regulované povolání</a:t>
            </a:r>
            <a:endParaRPr lang="cs-CZ" altLang="cs-CZ" sz="3600" b="1"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0AF81718-3AA8-0DCD-AD5B-F606414DA2F1}"/>
              </a:ext>
            </a:extLst>
          </p:cNvPr>
          <p:cNvSpPr>
            <a:spLocks noGrp="1" noChangeArrowheads="1"/>
          </p:cNvSpPr>
          <p:nvPr>
            <p:ph idx="4294967295"/>
          </p:nvPr>
        </p:nvSpPr>
        <p:spPr>
          <a:xfrm>
            <a:off x="684213" y="1268413"/>
            <a:ext cx="8135937" cy="5329237"/>
          </a:xfrm>
        </p:spPr>
        <p:txBody>
          <a:bodyPr rtlCol="0">
            <a:normAutofit fontScale="92500" lnSpcReduction="20000"/>
          </a:bodyPr>
          <a:lstStyle/>
          <a:p>
            <a:pPr marL="0" indent="0" eaLnBrk="1" fontAlgn="auto" hangingPunct="1">
              <a:lnSpc>
                <a:spcPct val="110000"/>
              </a:lnSpc>
              <a:spcAft>
                <a:spcPts val="0"/>
              </a:spcAft>
              <a:buFont typeface="Calibri" panose="020F0502020204030204" pitchFamily="34" charset="0"/>
              <a:buNone/>
              <a:defRPr/>
            </a:pPr>
            <a:r>
              <a:rPr lang="cs-CZ" altLang="cs-CZ" sz="2200" dirty="0"/>
              <a:t>Odborné znalosti….</a:t>
            </a:r>
          </a:p>
          <a:p>
            <a:pPr marL="0" indent="0" eaLnBrk="1" fontAlgn="auto" hangingPunct="1">
              <a:lnSpc>
                <a:spcPct val="110000"/>
              </a:lnSpc>
              <a:spcAft>
                <a:spcPts val="0"/>
              </a:spcAft>
              <a:buFont typeface="Arial" panose="020B0604020202020204" pitchFamily="34" charset="0"/>
              <a:buNone/>
              <a:defRPr/>
            </a:pPr>
            <a:r>
              <a:rPr lang="cs-CZ" altLang="cs-CZ" sz="2200" dirty="0"/>
              <a:t>a) komplexní  znalosti  z  věd,  o  které  se  opírá  všeobecné  ošetřovatelství,  včetně dostatečného pochopení anatomie, fyziologie a chování zdravých a nemocných osob, ale  i  poznatky  o  vztahu  mezi  zdravotním  stavem  a  fyzickým i sociálním prostředím člověka; </a:t>
            </a:r>
          </a:p>
          <a:p>
            <a:pPr marL="0" indent="0" eaLnBrk="1" fontAlgn="auto" hangingPunct="1">
              <a:lnSpc>
                <a:spcPct val="110000"/>
              </a:lnSpc>
              <a:spcAft>
                <a:spcPts val="0"/>
              </a:spcAft>
              <a:buFont typeface="Arial" panose="020B0604020202020204" pitchFamily="34" charset="0"/>
              <a:buNone/>
              <a:defRPr/>
            </a:pPr>
            <a:r>
              <a:rPr lang="cs-CZ" altLang="cs-CZ" sz="2200" dirty="0"/>
              <a:t>b)   znalosti   o   povaze   a   etice   tohoto   povolání   a   o   obecných   zásadách   zdraví   a ošetřovatelství;</a:t>
            </a:r>
          </a:p>
          <a:p>
            <a:pPr marL="0" indent="0" eaLnBrk="1" fontAlgn="auto" hangingPunct="1">
              <a:lnSpc>
                <a:spcPct val="110000"/>
              </a:lnSpc>
              <a:spcAft>
                <a:spcPts val="0"/>
              </a:spcAft>
              <a:buFont typeface="Arial" panose="020B0604020202020204" pitchFamily="34" charset="0"/>
              <a:buNone/>
              <a:defRPr/>
            </a:pPr>
            <a:r>
              <a:rPr lang="cs-CZ" altLang="cs-CZ" sz="2200" dirty="0"/>
              <a:t>c) přiměřené klinické zkušenosti; tyto zkušenosti, které by měly být zvoleny s ohledem na svou  studijní  hodnotu,  by  měly  být  získány   pod   dohledem   kvalifikovaných   zdravotnických pracovníků poskytujících ošetřovatelskou péči a v místech, kde počet kvalifikovaných  pracovníků  a  vybavení  vyhovuje  z  hlediska  ošetřovatelské  péče o pacienty;</a:t>
            </a:r>
          </a:p>
          <a:p>
            <a:pPr marL="0" indent="0" eaLnBrk="1" fontAlgn="auto" hangingPunct="1">
              <a:lnSpc>
                <a:spcPct val="110000"/>
              </a:lnSpc>
              <a:spcAft>
                <a:spcPts val="0"/>
              </a:spcAft>
              <a:buFont typeface="Arial" panose="020B0604020202020204" pitchFamily="34" charset="0"/>
              <a:buNone/>
              <a:defRPr/>
            </a:pPr>
            <a:r>
              <a:rPr lang="cs-CZ" altLang="cs-CZ" sz="2200" dirty="0"/>
              <a:t>d) schopnost  účastnit  se  praktického  výcviku  budoucích  zdravotnických  pracovníků poskytujících  ošetřovatelskou  péči  a  získávat  zkušenosti  z  práce  s  těmito zdravotnickými pracovníky;</a:t>
            </a:r>
          </a:p>
          <a:p>
            <a:pPr marL="0" indent="0" eaLnBrk="1" fontAlgn="auto" hangingPunct="1">
              <a:lnSpc>
                <a:spcPct val="110000"/>
              </a:lnSpc>
              <a:spcAft>
                <a:spcPts val="0"/>
              </a:spcAft>
              <a:buFont typeface="Arial" panose="020B0604020202020204" pitchFamily="34" charset="0"/>
              <a:buNone/>
              <a:defRPr/>
            </a:pPr>
            <a:r>
              <a:rPr lang="cs-CZ" altLang="cs-CZ" sz="2200" dirty="0"/>
              <a:t>e) zkušenosti z práce s příslušníky jiných profesí ve zdravotnictví.</a:t>
            </a: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eaLnBrk="1" hangingPunct="1">
              <a:defRPr/>
            </a:pPr>
            <a:r>
              <a:rPr lang="cs-CZ" altLang="cs-CZ" sz="3600" b="1" dirty="0"/>
              <a:t>Rozvoj ošetřovatelství </a:t>
            </a:r>
            <a:endParaRPr lang="cs-CZ" sz="3600" b="1" dirty="0"/>
          </a:p>
        </p:txBody>
      </p:sp>
      <p:sp>
        <p:nvSpPr>
          <p:cNvPr id="12291" name="Zástupný symbol pro obsah 3"/>
          <p:cNvSpPr>
            <a:spLocks noGrp="1"/>
          </p:cNvSpPr>
          <p:nvPr>
            <p:ph idx="1"/>
          </p:nvPr>
        </p:nvSpPr>
        <p:spPr>
          <a:xfrm>
            <a:off x="457200" y="2060848"/>
            <a:ext cx="7467600" cy="4412977"/>
          </a:xfrm>
        </p:spPr>
        <p:txBody>
          <a:bodyPr/>
          <a:lstStyle/>
          <a:p>
            <a:pPr>
              <a:lnSpc>
                <a:spcPct val="80000"/>
              </a:lnSpc>
              <a:defRPr/>
            </a:pPr>
            <a:r>
              <a:rPr lang="cs-CZ" altLang="cs-CZ" sz="1900" dirty="0"/>
              <a:t>Ošetřovatelství, medicína, filozofie </a:t>
            </a:r>
          </a:p>
          <a:p>
            <a:pPr marL="0" indent="0">
              <a:lnSpc>
                <a:spcPct val="80000"/>
              </a:lnSpc>
              <a:buNone/>
              <a:defRPr/>
            </a:pPr>
            <a:endParaRPr lang="cs-CZ" altLang="cs-CZ" sz="1900" dirty="0"/>
          </a:p>
          <a:p>
            <a:pPr>
              <a:lnSpc>
                <a:spcPct val="80000"/>
              </a:lnSpc>
              <a:defRPr/>
            </a:pPr>
            <a:r>
              <a:rPr lang="cs-CZ" altLang="cs-CZ" sz="2000" dirty="0"/>
              <a:t>Ovlivnění …..náboženskými, kulturními, sociálními, ekonomickými i politickými faktory. </a:t>
            </a:r>
          </a:p>
          <a:p>
            <a:pPr eaLnBrk="1" hangingPunct="1"/>
            <a:endParaRPr lang="cs-CZ" altLang="cs-CZ" dirty="0"/>
          </a:p>
        </p:txBody>
      </p:sp>
      <p:sp>
        <p:nvSpPr>
          <p:cNvPr id="2" name="Zástupný symbol pro zápatí 1"/>
          <p:cNvSpPr>
            <a:spLocks noGrp="1"/>
          </p:cNvSpPr>
          <p:nvPr>
            <p:ph type="ftr" sz="quarter" idx="11"/>
          </p:nvPr>
        </p:nvSpPr>
        <p:spPr/>
        <p:txBody>
          <a:bodyPr/>
          <a:lstStyle/>
          <a:p>
            <a:r>
              <a:rPr lang="cs-CZ"/>
              <a:t>tato prezentace je určena pro výuku KOS/OS,OSS, OSK....určeno pro potřeby studentů předmětu, neoprávněné šíření a distribuce je nezákonná</a:t>
            </a:r>
          </a:p>
        </p:txBody>
      </p:sp>
      <p:sp>
        <p:nvSpPr>
          <p:cNvPr id="4" name="Zástupný symbol pro číslo snímku 3"/>
          <p:cNvSpPr>
            <a:spLocks noGrp="1"/>
          </p:cNvSpPr>
          <p:nvPr>
            <p:ph type="sldNum" sz="quarter" idx="12"/>
          </p:nvPr>
        </p:nvSpPr>
        <p:spPr/>
        <p:txBody>
          <a:bodyPr/>
          <a:lstStyle/>
          <a:p>
            <a:fld id="{D1E63557-A0C1-444E-B601-0F29B4E6930C}" type="slidenum">
              <a:rPr lang="cs-CZ" smtClean="0"/>
              <a:t>7</a:t>
            </a:fld>
            <a:endParaRPr lang="cs-CZ"/>
          </a:p>
        </p:txBody>
      </p:sp>
    </p:spTree>
    <p:extLst>
      <p:ext uri="{BB962C8B-B14F-4D97-AF65-F5344CB8AC3E}">
        <p14:creationId xmlns:p14="http://schemas.microsoft.com/office/powerpoint/2010/main" val="68831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5E65C870-33AA-353B-F733-8091F4B749DE}"/>
              </a:ext>
            </a:extLst>
          </p:cNvPr>
          <p:cNvSpPr>
            <a:spLocks noGrp="1"/>
          </p:cNvSpPr>
          <p:nvPr>
            <p:ph type="title" idx="4294967295"/>
          </p:nvPr>
        </p:nvSpPr>
        <p:spPr>
          <a:xfrm>
            <a:off x="827088" y="260350"/>
            <a:ext cx="7526337" cy="1143000"/>
          </a:xfrm>
        </p:spPr>
        <p:txBody>
          <a:bodyPr rtlCol="0">
            <a:normAutofit/>
          </a:bodyPr>
          <a:lstStyle/>
          <a:p>
            <a:pPr algn="ctr" eaLnBrk="1" fontAlgn="auto" hangingPunct="1">
              <a:spcAft>
                <a:spcPts val="0"/>
              </a:spcAft>
              <a:defRPr/>
            </a:pPr>
            <a:r>
              <a:rPr lang="cs-CZ" altLang="cs-CZ" sz="4400" b="1" dirty="0">
                <a:solidFill>
                  <a:schemeClr val="tx1">
                    <a:lumMod val="75000"/>
                    <a:lumOff val="25000"/>
                  </a:schemeClr>
                </a:solidFill>
              </a:rPr>
              <a:t>Kompetence všeobecných sester</a:t>
            </a:r>
          </a:p>
        </p:txBody>
      </p:sp>
      <p:sp>
        <p:nvSpPr>
          <p:cNvPr id="32771" name="Zástupný symbol pro obsah 2">
            <a:extLst>
              <a:ext uri="{FF2B5EF4-FFF2-40B4-BE49-F238E27FC236}">
                <a16:creationId xmlns:a16="http://schemas.microsoft.com/office/drawing/2014/main" id="{7722F8CD-DFB6-EFBC-645A-634D5AC6BFCF}"/>
              </a:ext>
            </a:extLst>
          </p:cNvPr>
          <p:cNvSpPr>
            <a:spLocks noGrp="1" noChangeArrowheads="1"/>
          </p:cNvSpPr>
          <p:nvPr>
            <p:ph idx="4294967295"/>
          </p:nvPr>
        </p:nvSpPr>
        <p:spPr>
          <a:xfrm>
            <a:off x="827088" y="1628775"/>
            <a:ext cx="6950075" cy="4330700"/>
          </a:xfrm>
        </p:spPr>
        <p:txBody>
          <a:bodyPr rtlCol="0">
            <a:normAutofit/>
          </a:bodyPr>
          <a:lstStyle/>
          <a:p>
            <a:pPr marL="0" indent="0" eaLnBrk="1" fontAlgn="auto" hangingPunct="1">
              <a:lnSpc>
                <a:spcPct val="110000"/>
              </a:lnSpc>
              <a:spcAft>
                <a:spcPts val="0"/>
              </a:spcAft>
              <a:buFont typeface="Arial" panose="020B0604020202020204" pitchFamily="34" charset="0"/>
              <a:buNone/>
              <a:defRPr/>
            </a:pPr>
            <a:r>
              <a:rPr lang="cs-CZ" altLang="cs-CZ" sz="3600" dirty="0"/>
              <a:t>Legislativa….</a:t>
            </a:r>
          </a:p>
          <a:p>
            <a:pPr eaLnBrk="1" fontAlgn="auto" hangingPunct="1">
              <a:lnSpc>
                <a:spcPct val="110000"/>
              </a:lnSpc>
              <a:spcAft>
                <a:spcPts val="0"/>
              </a:spcAft>
              <a:buFontTx/>
              <a:buChar char="-"/>
              <a:defRPr/>
            </a:pPr>
            <a:r>
              <a:rPr lang="cs-CZ" altLang="cs-CZ" sz="3600" dirty="0"/>
              <a:t>Základní péče</a:t>
            </a:r>
          </a:p>
          <a:p>
            <a:pPr eaLnBrk="1" fontAlgn="auto" hangingPunct="1">
              <a:lnSpc>
                <a:spcPct val="110000"/>
              </a:lnSpc>
              <a:spcAft>
                <a:spcPts val="0"/>
              </a:spcAft>
              <a:buFontTx/>
              <a:buChar char="-"/>
              <a:defRPr/>
            </a:pPr>
            <a:r>
              <a:rPr lang="cs-CZ" altLang="cs-CZ" sz="3600" dirty="0"/>
              <a:t>Specializovaná péče</a:t>
            </a:r>
          </a:p>
          <a:p>
            <a:pPr eaLnBrk="1" fontAlgn="auto" hangingPunct="1">
              <a:lnSpc>
                <a:spcPct val="110000"/>
              </a:lnSpc>
              <a:spcAft>
                <a:spcPts val="0"/>
              </a:spcAft>
              <a:buFontTx/>
              <a:buChar char="-"/>
              <a:defRPr/>
            </a:pPr>
            <a:r>
              <a:rPr lang="cs-CZ" altLang="cs-CZ" sz="3600" dirty="0"/>
              <a:t>Vysoce specializovaná</a:t>
            </a:r>
          </a:p>
          <a:p>
            <a:pPr eaLnBrk="1" fontAlgn="auto" hangingPunct="1">
              <a:lnSpc>
                <a:spcPct val="110000"/>
              </a:lnSpc>
              <a:spcAft>
                <a:spcPts val="0"/>
              </a:spcAft>
              <a:buFontTx/>
              <a:buChar char="-"/>
              <a:defRPr/>
            </a:pPr>
            <a:r>
              <a:rPr lang="cs-CZ" altLang="cs-CZ" sz="3600" dirty="0"/>
              <a:t>Specifická péče</a:t>
            </a: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0CC29C5A-0715-454C-1658-BB08F8E91CB9}"/>
              </a:ext>
            </a:extLst>
          </p:cNvPr>
          <p:cNvSpPr>
            <a:spLocks noGrp="1" noChangeArrowheads="1"/>
          </p:cNvSpPr>
          <p:nvPr>
            <p:ph type="title"/>
          </p:nvPr>
        </p:nvSpPr>
        <p:spPr>
          <a:xfrm>
            <a:off x="323528" y="301625"/>
            <a:ext cx="8360097" cy="750888"/>
          </a:xfrm>
        </p:spPr>
        <p:txBody>
          <a:bodyPr>
            <a:noAutofit/>
          </a:bodyPr>
          <a:lstStyle/>
          <a:p>
            <a:pPr eaLnBrk="1" hangingPunct="1"/>
            <a:r>
              <a:rPr lang="cs-CZ" altLang="cs-CZ" sz="2400" b="1" dirty="0"/>
              <a:t>Vyhláška č. 55/2011 Sb. Vyhláška o činnostech zdravotnických pracovníků a jiných odborných pracovníků v akt. znění</a:t>
            </a:r>
          </a:p>
        </p:txBody>
      </p:sp>
      <p:sp>
        <p:nvSpPr>
          <p:cNvPr id="26627" name="Zástupný symbol pro obsah 2">
            <a:extLst>
              <a:ext uri="{FF2B5EF4-FFF2-40B4-BE49-F238E27FC236}">
                <a16:creationId xmlns:a16="http://schemas.microsoft.com/office/drawing/2014/main" id="{F47EFB5B-444A-9CC6-9898-7A63DCC9B849}"/>
              </a:ext>
            </a:extLst>
          </p:cNvPr>
          <p:cNvSpPr>
            <a:spLocks noGrp="1" noChangeArrowheads="1"/>
          </p:cNvSpPr>
          <p:nvPr>
            <p:ph idx="1"/>
          </p:nvPr>
        </p:nvSpPr>
        <p:spPr>
          <a:xfrm>
            <a:off x="684213" y="1484784"/>
            <a:ext cx="7999412" cy="5184575"/>
          </a:xfrm>
        </p:spPr>
        <p:txBody>
          <a:bodyPr rtlCol="0">
            <a:normAutofit fontScale="77500" lnSpcReduction="20000"/>
          </a:bodyPr>
          <a:lstStyle/>
          <a:p>
            <a:pPr marL="0" indent="0" eaLnBrk="1" fontAlgn="auto" hangingPunct="1">
              <a:spcAft>
                <a:spcPts val="0"/>
              </a:spcAft>
              <a:buFont typeface="Wingdings" panose="05000000000000000000" pitchFamily="2" charset="2"/>
              <a:buNone/>
              <a:defRPr/>
            </a:pPr>
            <a:r>
              <a:rPr lang="cs-CZ" altLang="cs-CZ" dirty="0"/>
              <a:t>Pro účely této vyhlášky se rozumí</a:t>
            </a:r>
          </a:p>
          <a:p>
            <a:pPr eaLnBrk="1" fontAlgn="auto" hangingPunct="1">
              <a:spcAft>
                <a:spcPts val="0"/>
              </a:spcAft>
              <a:defRPr/>
            </a:pPr>
            <a:r>
              <a:rPr lang="cs-CZ" altLang="cs-CZ" b="1" dirty="0"/>
              <a:t>základní ošetřovatelskou péčí ošetřovatelská péče </a:t>
            </a:r>
            <a:r>
              <a:rPr lang="cs-CZ" altLang="cs-CZ" dirty="0"/>
              <a:t>poskytovaná pacientům, kterým jejich zdravotní stav nebo léčebný a diagnostický postup umožňuje běžné aktivity denního života, jejichž riziko ohrožení základních životních funkcí, zejména dýchání, krevního oběhu, vědomí a vylučování, je minimální, a kteří jsou bez patologických změn psychického stavu, pokud není dále uvedeno jinak,</a:t>
            </a:r>
          </a:p>
          <a:p>
            <a:pPr eaLnBrk="1" fontAlgn="auto" hangingPunct="1">
              <a:spcAft>
                <a:spcPts val="0"/>
              </a:spcAft>
              <a:defRPr/>
            </a:pPr>
            <a:endParaRPr lang="cs-CZ" altLang="cs-CZ" dirty="0"/>
          </a:p>
          <a:p>
            <a:pPr eaLnBrk="1" fontAlgn="auto" hangingPunct="1">
              <a:spcAft>
                <a:spcPts val="0"/>
              </a:spcAft>
              <a:defRPr/>
            </a:pPr>
            <a:r>
              <a:rPr lang="cs-CZ" altLang="cs-CZ" b="1" dirty="0"/>
              <a:t>specializovanou ošetřovatelskou péčí ošetřovatelská péče</a:t>
            </a:r>
            <a:r>
              <a:rPr lang="cs-CZ" altLang="cs-CZ" dirty="0"/>
              <a:t> poskytovaná pacientům, kterým jejich zdravotní stav nebo léčebný a diagnostický postup výrazně omezuje běžné aktivity denního života, jejichž riziko narušení základních životních funkcí nebo jejich selhání je reálné, nebo kteří mají patologické změny psychického stavu, jež nevyžadují stálý dozor nebo použití omezujících prostředků z důvodu ohrožení života nebo zdraví pacienta nebo jeho okolí; za specializovanou ošetřovatelskou péči se považuje také péče poskytovaná pacientům se závažnými poruchami imunity a pacientům v terminálním (konečném) stavu chronického onemocnění, kde se nepředpokládá resuscitace,</a:t>
            </a:r>
          </a:p>
          <a:p>
            <a:pPr eaLnBrk="1" fontAlgn="auto" hangingPunct="1">
              <a:spcAft>
                <a:spcPts val="0"/>
              </a:spcAft>
              <a:defRPr/>
            </a:pPr>
            <a:endParaRPr lang="cs-CZ" altLang="cs-CZ" dirty="0"/>
          </a:p>
          <a:p>
            <a:pPr eaLnBrk="1" fontAlgn="auto" hangingPunct="1">
              <a:spcAft>
                <a:spcPts val="0"/>
              </a:spcAft>
              <a:defRPr/>
            </a:pPr>
            <a:r>
              <a:rPr lang="cs-CZ" altLang="cs-CZ" dirty="0"/>
              <a:t> </a:t>
            </a:r>
            <a:r>
              <a:rPr lang="cs-CZ" altLang="cs-CZ" b="1" dirty="0"/>
              <a:t>vysoce specializovanou ošetřovatelskou péčí ošetřovatelská péče </a:t>
            </a:r>
            <a:r>
              <a:rPr lang="cs-CZ" altLang="cs-CZ" dirty="0"/>
              <a:t>poskytovaná pacientům, u kterých dochází k selhání základních životních funkcí nebo bezprostředně toto selhání hrozí nebo kteří mají patologické změny psychického stavu, jež vyžadují stálý dozor nebo použití omezujících prostředků z důvodu ohrožení života nebo zdraví pacienta nebo jeho okolí,</a:t>
            </a:r>
          </a:p>
          <a:p>
            <a:pPr eaLnBrk="1" fontAlgn="auto" hangingPunct="1">
              <a:spcAft>
                <a:spcPts val="0"/>
              </a:spcAft>
              <a:defRPr/>
            </a:pPr>
            <a:endParaRPr lang="cs-CZ" altLang="cs-CZ" dirty="0"/>
          </a:p>
          <a:p>
            <a:pPr eaLnBrk="1" fontAlgn="auto" hangingPunct="1">
              <a:spcAft>
                <a:spcPts val="0"/>
              </a:spcAft>
              <a:defRPr/>
            </a:pPr>
            <a:r>
              <a:rPr lang="cs-CZ" altLang="cs-CZ" b="1" dirty="0"/>
              <a:t>specifickou ošetřovatelskou péčí ošetřovatelská péče </a:t>
            </a:r>
            <a:r>
              <a:rPr lang="cs-CZ" altLang="cs-CZ" dirty="0"/>
              <a:t>poskytovaná pacientům ve vymezeném úseku zdravotní péče zejména při poskytování radiologických výkonů, zabezpečení nutričních potřeb pacientů v oblasti preventivní a léčebné výživy nebo neodkladné péče,</a:t>
            </a:r>
          </a:p>
        </p:txBody>
      </p:sp>
    </p:spTree>
    <p:extLst>
      <p:ext uri="{BB962C8B-B14F-4D97-AF65-F5344CB8AC3E}">
        <p14:creationId xmlns:p14="http://schemas.microsoft.com/office/powerpoint/2010/main" val="2497589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BC05B19E-061E-0295-95A3-9EE74F60D870}"/>
              </a:ext>
            </a:extLst>
          </p:cNvPr>
          <p:cNvSpPr>
            <a:spLocks noGrp="1"/>
          </p:cNvSpPr>
          <p:nvPr>
            <p:ph type="title"/>
          </p:nvPr>
        </p:nvSpPr>
        <p:spPr/>
        <p:txBody>
          <a:bodyPr>
            <a:normAutofit/>
          </a:bodyPr>
          <a:lstStyle/>
          <a:p>
            <a:r>
              <a:rPr lang="cs-CZ" altLang="cs-CZ" sz="2400" b="1" dirty="0"/>
              <a:t>Vyhláška č. 55/2011 Sb. Vyhláška o činnostech zdravotnických pracovníků a jiných odborných pracovníků v akt. znění</a:t>
            </a:r>
            <a:endParaRPr lang="cs-CZ" sz="2400" dirty="0"/>
          </a:p>
        </p:txBody>
      </p:sp>
      <p:sp>
        <p:nvSpPr>
          <p:cNvPr id="7" name="Zástupný obsah 6">
            <a:extLst>
              <a:ext uri="{FF2B5EF4-FFF2-40B4-BE49-F238E27FC236}">
                <a16:creationId xmlns:a16="http://schemas.microsoft.com/office/drawing/2014/main" id="{7C97EA78-0623-DE35-87C5-53B2C13F4F28}"/>
              </a:ext>
            </a:extLst>
          </p:cNvPr>
          <p:cNvSpPr>
            <a:spLocks noGrp="1"/>
          </p:cNvSpPr>
          <p:nvPr>
            <p:ph idx="1"/>
          </p:nvPr>
        </p:nvSpPr>
        <p:spPr>
          <a:xfrm>
            <a:off x="628650" y="1340768"/>
            <a:ext cx="7886700" cy="5256584"/>
          </a:xfrm>
        </p:spPr>
        <p:txBody>
          <a:bodyPr>
            <a:normAutofit fontScale="47500" lnSpcReduction="20000"/>
          </a:bodyPr>
          <a:lstStyle/>
          <a:p>
            <a:pPr marL="0" indent="0" algn="l">
              <a:buNone/>
            </a:pPr>
            <a:r>
              <a:rPr lang="cs-CZ" sz="2300" b="1" i="0" dirty="0">
                <a:solidFill>
                  <a:srgbClr val="08A8F8"/>
                </a:solidFill>
                <a:effectLst/>
                <a:latin typeface="Arial" panose="020B0604020202020204" pitchFamily="34" charset="0"/>
              </a:rPr>
              <a:t>ČINNOSTI ZDRAVOTNICKÝCH PRACOVNÍKŮ PO ZÍSKÁNÍ ODBORNÉ ZPŮSOBILOSTI</a:t>
            </a:r>
          </a:p>
          <a:p>
            <a:pPr marL="0" indent="0" algn="just">
              <a:buNone/>
            </a:pPr>
            <a:r>
              <a:rPr lang="cs-CZ" sz="2300" b="1" i="0" dirty="0">
                <a:solidFill>
                  <a:srgbClr val="FF8400"/>
                </a:solidFill>
                <a:effectLst/>
                <a:latin typeface="Arial" panose="020B0604020202020204" pitchFamily="34" charset="0"/>
              </a:rPr>
              <a:t>§ 3</a:t>
            </a:r>
          </a:p>
          <a:p>
            <a:pPr marL="0" indent="0" algn="l">
              <a:buNone/>
            </a:pPr>
            <a:r>
              <a:rPr lang="cs-CZ" sz="2300" b="1" i="0" dirty="0">
                <a:solidFill>
                  <a:srgbClr val="08A8F8"/>
                </a:solidFill>
                <a:effectLst/>
                <a:latin typeface="Arial" panose="020B0604020202020204" pitchFamily="34" charset="0"/>
              </a:rPr>
              <a:t>Činnosti zdravotnického pracovníka s odbornou způsobilostí</a:t>
            </a:r>
          </a:p>
          <a:p>
            <a:pPr marL="0" indent="0" algn="just">
              <a:buNone/>
            </a:pPr>
            <a:r>
              <a:rPr lang="cs-CZ" sz="2300" b="1" i="0" dirty="0">
                <a:solidFill>
                  <a:srgbClr val="000000"/>
                </a:solidFill>
                <a:effectLst/>
                <a:latin typeface="Arial" panose="020B0604020202020204" pitchFamily="34" charset="0"/>
              </a:rPr>
              <a:t>(1)</a:t>
            </a:r>
            <a:r>
              <a:rPr lang="cs-CZ" sz="2300" b="0" i="0" dirty="0">
                <a:solidFill>
                  <a:srgbClr val="000000"/>
                </a:solidFill>
                <a:effectLst/>
                <a:latin typeface="Arial" panose="020B0604020202020204" pitchFamily="34" charset="0"/>
              </a:rPr>
              <a:t> Zdravotnický pracovník uvedený v § 4 až 29 bez odborného dohledu a bez indikace v rozsahu své odborné způsobilosti</a:t>
            </a:r>
          </a:p>
          <a:p>
            <a:pPr marL="0" indent="0" algn="just">
              <a:buNone/>
            </a:pPr>
            <a:r>
              <a:rPr lang="cs-CZ" sz="2300" b="1" i="0" dirty="0">
                <a:solidFill>
                  <a:srgbClr val="000000"/>
                </a:solidFill>
                <a:effectLst/>
                <a:latin typeface="Arial" panose="020B0604020202020204" pitchFamily="34" charset="0"/>
              </a:rPr>
              <a:t>a)</a:t>
            </a:r>
            <a:r>
              <a:rPr lang="cs-CZ" sz="2300" b="0" i="0" dirty="0">
                <a:solidFill>
                  <a:srgbClr val="000000"/>
                </a:solidFill>
                <a:effectLst/>
                <a:latin typeface="Arial" panose="020B0604020202020204" pitchFamily="34" charset="0"/>
              </a:rPr>
              <a:t> poskytuje zdravotní péči v souladu s právními předpisy a standardy,</a:t>
            </a:r>
          </a:p>
          <a:p>
            <a:pPr marL="0" indent="0" algn="just">
              <a:buNone/>
            </a:pPr>
            <a:r>
              <a:rPr lang="cs-CZ" sz="2300" b="1" i="0" dirty="0">
                <a:solidFill>
                  <a:srgbClr val="000000"/>
                </a:solidFill>
                <a:effectLst/>
                <a:latin typeface="Arial" panose="020B0604020202020204" pitchFamily="34" charset="0"/>
              </a:rPr>
              <a:t>b)</a:t>
            </a:r>
            <a:r>
              <a:rPr lang="cs-CZ" sz="2300" b="0" i="0" dirty="0">
                <a:solidFill>
                  <a:srgbClr val="000000"/>
                </a:solidFill>
                <a:effectLst/>
                <a:latin typeface="Arial" panose="020B0604020202020204" pitchFamily="34" charset="0"/>
              </a:rPr>
              <a:t> dbá na dodržování hygienicko-epidemiologického režimu v souladu s právními předpisy upravujícími ochranu veřejného zdraví</a:t>
            </a:r>
            <a:r>
              <a:rPr lang="cs-CZ" sz="2300" b="1" i="0" u="none" strike="noStrike" baseline="30000" dirty="0">
                <a:solidFill>
                  <a:srgbClr val="15679C"/>
                </a:solidFill>
                <a:effectLst/>
                <a:latin typeface="Arial" panose="020B0604020202020204" pitchFamily="34" charset="0"/>
                <a:hlinkClick r:id="rId2"/>
              </a:rPr>
              <a:t>6</a:t>
            </a:r>
            <a:r>
              <a:rPr lang="cs-CZ" sz="2300" b="1" i="0" u="none" strike="noStrike" dirty="0">
                <a:solidFill>
                  <a:srgbClr val="15679C"/>
                </a:solidFill>
                <a:effectLst/>
                <a:latin typeface="Arial" panose="020B0604020202020204" pitchFamily="34" charset="0"/>
                <a:hlinkClick r:id="rId2"/>
              </a:rPr>
              <a:t>)</a:t>
            </a:r>
            <a:r>
              <a:rPr lang="cs-CZ" sz="2300" b="0" i="0" dirty="0">
                <a:solidFill>
                  <a:srgbClr val="000000"/>
                </a:solidFill>
                <a:effectLst/>
                <a:latin typeface="Arial" panose="020B0604020202020204" pitchFamily="34" charset="0"/>
              </a:rPr>
              <a:t>,</a:t>
            </a:r>
          </a:p>
          <a:p>
            <a:pPr marL="0" indent="0" algn="just">
              <a:buNone/>
            </a:pPr>
            <a:r>
              <a:rPr lang="cs-CZ" sz="2300" b="1" i="0" dirty="0">
                <a:solidFill>
                  <a:srgbClr val="000000"/>
                </a:solidFill>
                <a:effectLst/>
                <a:latin typeface="Arial" panose="020B0604020202020204" pitchFamily="34" charset="0"/>
              </a:rPr>
              <a:t>c)</a:t>
            </a:r>
            <a:r>
              <a:rPr lang="cs-CZ" sz="2300" b="0" i="0" dirty="0">
                <a:solidFill>
                  <a:srgbClr val="000000"/>
                </a:solidFill>
                <a:effectLst/>
                <a:latin typeface="Arial" panose="020B0604020202020204" pitchFamily="34" charset="0"/>
              </a:rPr>
              <a:t> provádí zápisy do zdravotnické dokumentace a další dokumentace vyplývající z jiných právních předpisů</a:t>
            </a:r>
            <a:r>
              <a:rPr lang="cs-CZ" sz="2300" b="1" i="0" u="none" strike="noStrike" baseline="30000" dirty="0">
                <a:solidFill>
                  <a:srgbClr val="15679C"/>
                </a:solidFill>
                <a:effectLst/>
                <a:latin typeface="Arial" panose="020B0604020202020204" pitchFamily="34" charset="0"/>
                <a:hlinkClick r:id="rId3"/>
              </a:rPr>
              <a:t>7</a:t>
            </a:r>
            <a:r>
              <a:rPr lang="cs-CZ" sz="2300" b="1" i="0" u="none" strike="noStrike" dirty="0">
                <a:solidFill>
                  <a:srgbClr val="15679C"/>
                </a:solidFill>
                <a:effectLst/>
                <a:latin typeface="Arial" panose="020B0604020202020204" pitchFamily="34" charset="0"/>
                <a:hlinkClick r:id="rId3"/>
              </a:rPr>
              <a:t>)</a:t>
            </a:r>
            <a:r>
              <a:rPr lang="cs-CZ" sz="2300" b="0" i="0" dirty="0">
                <a:solidFill>
                  <a:srgbClr val="000000"/>
                </a:solidFill>
                <a:effectLst/>
                <a:latin typeface="Arial" panose="020B0604020202020204" pitchFamily="34" charset="0"/>
              </a:rPr>
              <a:t>, pracuje s informačním systémem poskytovatele zdravotních služeb,</a:t>
            </a:r>
          </a:p>
          <a:p>
            <a:pPr marL="0" indent="0" algn="just">
              <a:buNone/>
            </a:pPr>
            <a:r>
              <a:rPr lang="cs-CZ" sz="2300" b="1" i="0" dirty="0">
                <a:solidFill>
                  <a:srgbClr val="000000"/>
                </a:solidFill>
                <a:effectLst/>
                <a:latin typeface="Arial" panose="020B0604020202020204" pitchFamily="34" charset="0"/>
              </a:rPr>
              <a:t>d)</a:t>
            </a:r>
            <a:r>
              <a:rPr lang="cs-CZ" sz="2300" b="0" i="0" dirty="0">
                <a:solidFill>
                  <a:srgbClr val="000000"/>
                </a:solidFill>
                <a:effectLst/>
                <a:latin typeface="Arial" panose="020B0604020202020204" pitchFamily="34" charset="0"/>
              </a:rPr>
              <a:t> poskytuje pacientovi informace v souladu se svou odbornou způsobilostí, případně pokyny lékaře, zubního lékaře, farmaceuta, klinického psychologa nebo klinického logopeda,</a:t>
            </a:r>
          </a:p>
          <a:p>
            <a:pPr marL="0" indent="0" algn="just">
              <a:buNone/>
            </a:pPr>
            <a:r>
              <a:rPr lang="cs-CZ" sz="2300" b="1" i="0" dirty="0">
                <a:solidFill>
                  <a:srgbClr val="000000"/>
                </a:solidFill>
                <a:effectLst/>
                <a:latin typeface="Arial" panose="020B0604020202020204" pitchFamily="34" charset="0"/>
              </a:rPr>
              <a:t>e)</a:t>
            </a:r>
            <a:r>
              <a:rPr lang="cs-CZ" sz="2300" b="0" i="0" dirty="0">
                <a:solidFill>
                  <a:srgbClr val="000000"/>
                </a:solidFill>
                <a:effectLst/>
                <a:latin typeface="Arial" panose="020B0604020202020204" pitchFamily="34" charset="0"/>
              </a:rPr>
              <a:t> podílí se na praktickém vyučování ve studijních oborech k získání způsobilosti k výkonu zdravotnického povolání uskutečňovaných středními školami a vyššími odbornými školami, v akreditovaných zdravotnických studijních programech k získání způsobilosti k výkonu zdravotnického povolání uskutečňovaných vysokými školami v České republice a ve vzdělávacích programech akreditovaných kvalifikačních kurzů,</a:t>
            </a:r>
          </a:p>
          <a:p>
            <a:pPr marL="0" indent="0" algn="just">
              <a:buNone/>
            </a:pPr>
            <a:r>
              <a:rPr lang="cs-CZ" sz="2300" b="1" i="0" dirty="0">
                <a:solidFill>
                  <a:srgbClr val="000000"/>
                </a:solidFill>
                <a:effectLst/>
                <a:latin typeface="Arial" panose="020B0604020202020204" pitchFamily="34" charset="0"/>
              </a:rPr>
              <a:t>f)</a:t>
            </a:r>
            <a:r>
              <a:rPr lang="cs-CZ" sz="2300" b="0" i="0" dirty="0">
                <a:solidFill>
                  <a:srgbClr val="000000"/>
                </a:solidFill>
                <a:effectLst/>
                <a:latin typeface="Arial" panose="020B0604020202020204" pitchFamily="34" charset="0"/>
              </a:rPr>
              <a:t> podílí se na přípravě standardů,</a:t>
            </a:r>
          </a:p>
          <a:p>
            <a:pPr marL="0" indent="0" algn="just">
              <a:buNone/>
            </a:pPr>
            <a:r>
              <a:rPr lang="cs-CZ" sz="2300" b="1" i="0" dirty="0">
                <a:solidFill>
                  <a:srgbClr val="000000"/>
                </a:solidFill>
                <a:effectLst/>
                <a:latin typeface="Arial" panose="020B0604020202020204" pitchFamily="34" charset="0"/>
              </a:rPr>
              <a:t>g)</a:t>
            </a:r>
            <a:r>
              <a:rPr lang="cs-CZ" sz="2300" b="0" i="0" dirty="0">
                <a:solidFill>
                  <a:srgbClr val="000000"/>
                </a:solidFill>
                <a:effectLst/>
                <a:latin typeface="Arial" panose="020B0604020202020204" pitchFamily="34" charset="0"/>
              </a:rPr>
              <a:t> motivuje a edukuje jednotlivce, rodiny a skupiny osob k přijetí zdravého životního stylu a k péči o sebe</a:t>
            </a:r>
            <a:r>
              <a:rPr lang="cs-CZ" sz="2300" b="1" i="0" u="none" strike="noStrike" baseline="30000" dirty="0">
                <a:solidFill>
                  <a:srgbClr val="15679C"/>
                </a:solidFill>
                <a:effectLst/>
                <a:latin typeface="Arial" panose="020B0604020202020204" pitchFamily="34" charset="0"/>
                <a:hlinkClick r:id="rId4"/>
              </a:rPr>
              <a:t>41</a:t>
            </a:r>
            <a:r>
              <a:rPr lang="cs-CZ" sz="2300" b="1" i="0" u="none" strike="noStrike" dirty="0">
                <a:solidFill>
                  <a:srgbClr val="15679C"/>
                </a:solidFill>
                <a:effectLst/>
                <a:latin typeface="Arial" panose="020B0604020202020204" pitchFamily="34" charset="0"/>
                <a:hlinkClick r:id="rId4"/>
              </a:rPr>
              <a:t>)</a:t>
            </a:r>
            <a:r>
              <a:rPr lang="cs-CZ" sz="2300" b="0" i="0" dirty="0">
                <a:solidFill>
                  <a:srgbClr val="000000"/>
                </a:solidFill>
                <a:effectLst/>
                <a:latin typeface="Arial" panose="020B0604020202020204" pitchFamily="34" charset="0"/>
              </a:rPr>
              <a:t>,</a:t>
            </a:r>
          </a:p>
          <a:p>
            <a:pPr marL="0" indent="0" algn="just">
              <a:buNone/>
            </a:pPr>
            <a:r>
              <a:rPr lang="cs-CZ" sz="2300" b="1" i="0" dirty="0">
                <a:solidFill>
                  <a:srgbClr val="000000"/>
                </a:solidFill>
                <a:effectLst/>
                <a:latin typeface="Arial" panose="020B0604020202020204" pitchFamily="34" charset="0"/>
              </a:rPr>
              <a:t>h)</a:t>
            </a:r>
            <a:r>
              <a:rPr lang="cs-CZ" sz="2300" b="0" i="0" dirty="0">
                <a:solidFill>
                  <a:srgbClr val="000000"/>
                </a:solidFill>
                <a:effectLst/>
                <a:latin typeface="Arial" panose="020B0604020202020204" pitchFamily="34" charset="0"/>
              </a:rPr>
              <a:t> podílí se na zajištění zapracování nově nastupujících zdravotnických pracovníků,</a:t>
            </a:r>
          </a:p>
          <a:p>
            <a:pPr marL="0" indent="0" algn="just">
              <a:buNone/>
            </a:pPr>
            <a:r>
              <a:rPr lang="cs-CZ" sz="2300" b="1" i="0" dirty="0">
                <a:solidFill>
                  <a:srgbClr val="000000"/>
                </a:solidFill>
                <a:effectLst/>
                <a:latin typeface="Arial" panose="020B0604020202020204" pitchFamily="34" charset="0"/>
              </a:rPr>
              <a:t>i)</a:t>
            </a:r>
            <a:r>
              <a:rPr lang="cs-CZ" sz="2300" b="0" i="0" dirty="0">
                <a:solidFill>
                  <a:srgbClr val="000000"/>
                </a:solidFill>
                <a:effectLst/>
                <a:latin typeface="Arial" panose="020B0604020202020204" pitchFamily="34" charset="0"/>
              </a:rPr>
              <a:t> provádí opatření při řešení následků mimořádné události nebo krizové situace</a:t>
            </a:r>
            <a:r>
              <a:rPr lang="cs-CZ" sz="2300" b="1" i="0" u="none" strike="noStrike" baseline="30000" dirty="0">
                <a:solidFill>
                  <a:srgbClr val="15679C"/>
                </a:solidFill>
                <a:effectLst/>
                <a:latin typeface="Arial" panose="020B0604020202020204" pitchFamily="34" charset="0"/>
                <a:hlinkClick r:id="rId5"/>
              </a:rPr>
              <a:t>43</a:t>
            </a:r>
            <a:r>
              <a:rPr lang="cs-CZ" sz="2300" b="1" i="0" u="none" strike="noStrike" dirty="0">
                <a:solidFill>
                  <a:srgbClr val="15679C"/>
                </a:solidFill>
                <a:effectLst/>
                <a:latin typeface="Arial" panose="020B0604020202020204" pitchFamily="34" charset="0"/>
                <a:hlinkClick r:id="rId5"/>
              </a:rPr>
              <a:t>)</a:t>
            </a:r>
            <a:r>
              <a:rPr lang="cs-CZ" sz="2300" b="0" i="0" dirty="0">
                <a:solidFill>
                  <a:srgbClr val="000000"/>
                </a:solidFill>
                <a:effectLst/>
                <a:latin typeface="Arial" panose="020B0604020202020204" pitchFamily="34" charset="0"/>
              </a:rPr>
              <a:t>.</a:t>
            </a:r>
          </a:p>
          <a:p>
            <a:pPr marL="0" indent="0" algn="just">
              <a:buNone/>
            </a:pPr>
            <a:r>
              <a:rPr lang="cs-CZ" sz="2300" b="1" i="0" dirty="0">
                <a:solidFill>
                  <a:srgbClr val="000000"/>
                </a:solidFill>
                <a:effectLst/>
                <a:latin typeface="Arial" panose="020B0604020202020204" pitchFamily="34" charset="0"/>
              </a:rPr>
              <a:t>(2)</a:t>
            </a:r>
            <a:r>
              <a:rPr lang="cs-CZ" sz="2300" b="0" i="0" dirty="0">
                <a:solidFill>
                  <a:srgbClr val="000000"/>
                </a:solidFill>
                <a:effectLst/>
                <a:latin typeface="Arial" panose="020B0604020202020204" pitchFamily="34" charset="0"/>
              </a:rPr>
              <a:t> Zdravotnický pracovník uvedený v § 30 až 43 po získání odborné způsobilosti</a:t>
            </a:r>
            <a:r>
              <a:rPr lang="cs-CZ" sz="2300" b="1" i="0" u="none" strike="noStrike" baseline="30000" dirty="0">
                <a:solidFill>
                  <a:srgbClr val="15679C"/>
                </a:solidFill>
                <a:effectLst/>
                <a:latin typeface="Arial" panose="020B0604020202020204" pitchFamily="34" charset="0"/>
                <a:hlinkClick r:id="rId6"/>
              </a:rPr>
              <a:t>8</a:t>
            </a:r>
            <a:r>
              <a:rPr lang="cs-CZ" sz="2300" b="1" i="0" u="none" strike="noStrike" dirty="0">
                <a:solidFill>
                  <a:srgbClr val="15679C"/>
                </a:solidFill>
                <a:effectLst/>
                <a:latin typeface="Arial" panose="020B0604020202020204" pitchFamily="34" charset="0"/>
                <a:hlinkClick r:id="rId6"/>
              </a:rPr>
              <a:t>)</a:t>
            </a:r>
            <a:r>
              <a:rPr lang="cs-CZ" sz="2300" b="0" i="0" dirty="0">
                <a:solidFill>
                  <a:srgbClr val="000000"/>
                </a:solidFill>
                <a:effectLst/>
                <a:latin typeface="Arial" panose="020B0604020202020204" pitchFamily="34" charset="0"/>
              </a:rPr>
              <a:t> pod odborným dohledem zdravotnického pracovníka způsobilého k výkonu povolání bez odborného dohledu v rozsahu své odborné způsobilosti</a:t>
            </a:r>
          </a:p>
          <a:p>
            <a:pPr marL="0" indent="0" algn="just">
              <a:buNone/>
            </a:pPr>
            <a:r>
              <a:rPr lang="cs-CZ" sz="2300" b="1" i="0" dirty="0">
                <a:solidFill>
                  <a:srgbClr val="000000"/>
                </a:solidFill>
                <a:effectLst/>
                <a:latin typeface="Arial" panose="020B0604020202020204" pitchFamily="34" charset="0"/>
              </a:rPr>
              <a:t>a)</a:t>
            </a:r>
            <a:r>
              <a:rPr lang="cs-CZ" sz="2300" b="0" i="0" dirty="0">
                <a:solidFill>
                  <a:srgbClr val="000000"/>
                </a:solidFill>
                <a:effectLst/>
                <a:latin typeface="Arial" panose="020B0604020202020204" pitchFamily="34" charset="0"/>
              </a:rPr>
              <a:t> poskytuje zdravotní péči v souladu s právními předpisy a standardy,</a:t>
            </a:r>
          </a:p>
          <a:p>
            <a:pPr marL="0" indent="0" algn="just">
              <a:buNone/>
            </a:pPr>
            <a:r>
              <a:rPr lang="cs-CZ" sz="2300" b="1" i="0" dirty="0">
                <a:solidFill>
                  <a:srgbClr val="000000"/>
                </a:solidFill>
                <a:effectLst/>
                <a:latin typeface="Arial" panose="020B0604020202020204" pitchFamily="34" charset="0"/>
              </a:rPr>
              <a:t>b)</a:t>
            </a:r>
            <a:r>
              <a:rPr lang="cs-CZ" sz="2300" b="0" i="0" dirty="0">
                <a:solidFill>
                  <a:srgbClr val="000000"/>
                </a:solidFill>
                <a:effectLst/>
                <a:latin typeface="Arial" panose="020B0604020202020204" pitchFamily="34" charset="0"/>
              </a:rPr>
              <a:t> pracuje se zdravotnickou dokumentací a s informačním systémem zdravotnického zařízení.</a:t>
            </a:r>
          </a:p>
          <a:p>
            <a:pPr marL="0" indent="0" algn="just">
              <a:buNone/>
            </a:pPr>
            <a:r>
              <a:rPr lang="cs-CZ" sz="2300" b="1" i="0" dirty="0">
                <a:solidFill>
                  <a:srgbClr val="000000"/>
                </a:solidFill>
                <a:effectLst/>
                <a:latin typeface="Arial" panose="020B0604020202020204" pitchFamily="34" charset="0"/>
              </a:rPr>
              <a:t>(3)</a:t>
            </a:r>
            <a:r>
              <a:rPr lang="cs-CZ" sz="2300" b="0" i="0" dirty="0">
                <a:solidFill>
                  <a:srgbClr val="000000"/>
                </a:solidFill>
                <a:effectLst/>
                <a:latin typeface="Arial" panose="020B0604020202020204" pitchFamily="34" charset="0"/>
              </a:rPr>
              <a:t> Zdravotnický pracovník, který vykonává činnosti pod odborným dohledem zdravotnického pracovníka se specializovanou způsobilostí, může také vykonávat z těchto činností úzce vymezené činnosti pod odborným dohledem zdravotnického pracovníka, který je v rozsahu své zvláštní odborné způsobilosti k výkonu takových úzce vymezených činností způsobilý.</a:t>
            </a:r>
          </a:p>
          <a:p>
            <a:endParaRPr lang="cs-CZ" dirty="0"/>
          </a:p>
        </p:txBody>
      </p:sp>
      <p:sp>
        <p:nvSpPr>
          <p:cNvPr id="5" name="Zástupný symbol pro číslo snímku 4">
            <a:extLst>
              <a:ext uri="{FF2B5EF4-FFF2-40B4-BE49-F238E27FC236}">
                <a16:creationId xmlns:a16="http://schemas.microsoft.com/office/drawing/2014/main" id="{BDF46C13-BA4B-F8BC-13CD-F350BD4BADB3}"/>
              </a:ext>
            </a:extLst>
          </p:cNvPr>
          <p:cNvSpPr>
            <a:spLocks noGrp="1"/>
          </p:cNvSpPr>
          <p:nvPr>
            <p:ph type="sldNum" sz="quarter" idx="12"/>
          </p:nvPr>
        </p:nvSpPr>
        <p:spPr/>
        <p:txBody>
          <a:bodyPr/>
          <a:lstStyle/>
          <a:p>
            <a:fld id="{D1E63557-A0C1-444E-B601-0F29B4E6930C}" type="slidenum">
              <a:rPr lang="cs-CZ" smtClean="0"/>
              <a:t>72</a:t>
            </a:fld>
            <a:endParaRPr lang="cs-CZ"/>
          </a:p>
        </p:txBody>
      </p:sp>
    </p:spTree>
    <p:extLst>
      <p:ext uri="{BB962C8B-B14F-4D97-AF65-F5344CB8AC3E}">
        <p14:creationId xmlns:p14="http://schemas.microsoft.com/office/powerpoint/2010/main" val="918712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2FD0DB-9EEB-AFE7-EC88-AAAE585BE61A}"/>
              </a:ext>
            </a:extLst>
          </p:cNvPr>
          <p:cNvSpPr>
            <a:spLocks noGrp="1"/>
          </p:cNvSpPr>
          <p:nvPr>
            <p:ph type="title"/>
          </p:nvPr>
        </p:nvSpPr>
        <p:spPr/>
        <p:txBody>
          <a:bodyPr/>
          <a:lstStyle/>
          <a:p>
            <a:r>
              <a:rPr kumimoji="0" lang="cs-CZ" altLang="cs-CZ" sz="2400" b="1" i="0" u="none" strike="noStrike" kern="1200" cap="none" spc="0" normalizeH="0" baseline="0" noProof="0" dirty="0">
                <a:ln>
                  <a:noFill/>
                </a:ln>
                <a:solidFill>
                  <a:prstClr val="black"/>
                </a:solidFill>
                <a:effectLst/>
                <a:uLnTx/>
                <a:uFillTx/>
                <a:latin typeface="Calibri Light" panose="020F0302020204030204"/>
                <a:ea typeface="+mj-ea"/>
                <a:cs typeface="+mj-cs"/>
              </a:rPr>
              <a:t>Vyhláška č. 55/2011 Sb. Vyhláška o činnostech zdravotnických pracovníků a jiných odborných pracovníků v akt. znění</a:t>
            </a:r>
            <a:endParaRPr lang="cs-CZ" dirty="0"/>
          </a:p>
        </p:txBody>
      </p:sp>
      <p:sp>
        <p:nvSpPr>
          <p:cNvPr id="3" name="Zástupný obsah 2">
            <a:extLst>
              <a:ext uri="{FF2B5EF4-FFF2-40B4-BE49-F238E27FC236}">
                <a16:creationId xmlns:a16="http://schemas.microsoft.com/office/drawing/2014/main" id="{874C61E5-EB77-2A35-2BEA-D6F00261C993}"/>
              </a:ext>
            </a:extLst>
          </p:cNvPr>
          <p:cNvSpPr>
            <a:spLocks noGrp="1"/>
          </p:cNvSpPr>
          <p:nvPr>
            <p:ph idx="1"/>
          </p:nvPr>
        </p:nvSpPr>
        <p:spPr>
          <a:xfrm>
            <a:off x="628650" y="1412776"/>
            <a:ext cx="7886700" cy="5688632"/>
          </a:xfrm>
        </p:spPr>
        <p:txBody>
          <a:bodyPr>
            <a:normAutofit fontScale="40000" lnSpcReduction="20000"/>
          </a:bodyPr>
          <a:lstStyle/>
          <a:p>
            <a:pPr algn="just"/>
            <a:r>
              <a:rPr lang="cs-CZ" dirty="0"/>
              <a:t>§ 4</a:t>
            </a:r>
          </a:p>
          <a:p>
            <a:pPr marL="0" indent="0" algn="l">
              <a:buNone/>
            </a:pPr>
            <a:r>
              <a:rPr lang="cs-CZ" dirty="0"/>
              <a:t>Všeobecná sestra</a:t>
            </a:r>
          </a:p>
          <a:p>
            <a:pPr marL="0" indent="0" algn="just">
              <a:buNone/>
            </a:pPr>
            <a:r>
              <a:rPr lang="cs-CZ" dirty="0"/>
              <a:t>(1) </a:t>
            </a:r>
            <a:r>
              <a:rPr lang="cs-CZ" b="1" dirty="0"/>
              <a:t>Všeobecná sestra vykonává činnosti podle § 3 odst. 1 a dále bez odborného dohledu a bez indikace, v souladu s diagnózou stanovenou lékařem nebo zubním lékařem poskytuje, případně zajišťuje základní a specializovanou ošetřovatelskou péči prostřednictvím ošetřovatelského procesu. Přitom zejména může</a:t>
            </a:r>
          </a:p>
          <a:p>
            <a:pPr marL="0" indent="0" algn="just">
              <a:buNone/>
            </a:pPr>
            <a:r>
              <a:rPr lang="cs-CZ" dirty="0"/>
              <a:t>a) vyhodnocovat potřeby a úroveň soběstačnosti pacientů, projevů jejich onemocnění, rizikových faktorů, a to i za použití hodnoticích a měřicích technik používaných v ošetřovatelské praxi, zejména testů soběstačnosti, rizika vzniku proleženin, hodnocení bolesti, stavu vědomí, kognitivních funkcí a stavu výživy,</a:t>
            </a:r>
          </a:p>
          <a:p>
            <a:pPr marL="0" indent="0" algn="just">
              <a:buNone/>
            </a:pPr>
            <a:r>
              <a:rPr lang="cs-CZ" dirty="0"/>
              <a:t>b) sledovat a hodnotit fyziologické funkce pacientů, včetně saturace kyslíkem a srdečního rytmu, a další tělesné parametry za použití zdravotnických prostředků,</a:t>
            </a:r>
          </a:p>
          <a:p>
            <a:pPr marL="0" indent="0" algn="just">
              <a:buNone/>
            </a:pPr>
            <a:r>
              <a:rPr lang="cs-CZ" dirty="0"/>
              <a:t>c) pozorovat, hodnotit a zaznamenávat fyzický a psychický stav pacienta,</a:t>
            </a:r>
          </a:p>
          <a:p>
            <a:pPr marL="0" indent="0" algn="just">
              <a:buNone/>
            </a:pPr>
            <a:r>
              <a:rPr lang="cs-CZ" dirty="0"/>
              <a:t>d) získávat osobní, rodinnou, pracovní a sociální anamnézu,</a:t>
            </a:r>
          </a:p>
          <a:p>
            <a:pPr marL="0" indent="0" algn="just">
              <a:buNone/>
            </a:pPr>
            <a:r>
              <a:rPr lang="cs-CZ" dirty="0"/>
              <a:t>e) zajišťovat a provádět vyšetření biologického materiálu získaného neinvazivní cestou a kapilární krve,</a:t>
            </a:r>
          </a:p>
          <a:p>
            <a:pPr marL="0" indent="0" algn="just">
              <a:buNone/>
            </a:pPr>
            <a:r>
              <a:rPr lang="cs-CZ" dirty="0"/>
              <a:t>f) provádět odsávání sekretů z horních cest dýchacích a z permanentní tracheostomické kanyly u pacientů starších 3 let a zajišťovat jejich průchodnost,</a:t>
            </a:r>
          </a:p>
          <a:p>
            <a:pPr marL="0" indent="0" algn="just">
              <a:buNone/>
            </a:pPr>
            <a:r>
              <a:rPr lang="cs-CZ" dirty="0"/>
              <a:t>g) hodnotit a ošetřovat poruchy celistvosti kůže a chronické rány a ošetřovat </a:t>
            </a:r>
            <a:r>
              <a:rPr lang="cs-CZ" dirty="0" err="1"/>
              <a:t>stomie</a:t>
            </a:r>
            <a:r>
              <a:rPr lang="cs-CZ" dirty="0"/>
              <a:t>,</a:t>
            </a:r>
          </a:p>
          <a:p>
            <a:pPr marL="0" indent="0" algn="just">
              <a:buNone/>
            </a:pPr>
            <a:r>
              <a:rPr lang="cs-CZ" dirty="0"/>
              <a:t>h) hodnotit a ošetřovat centrální a periferní žilní vstupy, včetně zajištění jejich průchodnosti,</a:t>
            </a:r>
          </a:p>
          <a:p>
            <a:pPr marL="0" indent="0" algn="just">
              <a:buNone/>
            </a:pPr>
            <a:r>
              <a:rPr lang="cs-CZ" dirty="0"/>
              <a:t>i) pečovat o zavedené močové katetry pacientů všech věkových kategorií, včetně provádění výplachů močového měchýře,</a:t>
            </a:r>
          </a:p>
          <a:p>
            <a:pPr marL="0" indent="0" algn="just">
              <a:buNone/>
            </a:pPr>
            <a:r>
              <a:rPr lang="cs-CZ" dirty="0"/>
              <a:t>j) provádět rehabilitační ošetřování, zejména polohování, posazování, základní pasivní, dechová a kondiční cvičení, nácvik mobility a přemisťování, nácvik sebeobsluhy s cílem zvyšování soběstačnosti pacienta a cvičení týkající se rehabilitace poruch komunikace a poruch polykání a vyprazdňování a metody bazální stimulace s ohledem na prevenci a nápravu poruch funkce těla, včetně prevence dalších poruch z imobility,</a:t>
            </a:r>
          </a:p>
          <a:p>
            <a:pPr marL="0" indent="0" algn="just">
              <a:buNone/>
            </a:pPr>
            <a:r>
              <a:rPr lang="cs-CZ" dirty="0"/>
              <a:t>k) edukovat pacienty, případně jiné osoby v ošetřovatelských postupech, použití zdravotnických prostředků a připravovat pro ně informační materiály,</a:t>
            </a:r>
          </a:p>
          <a:p>
            <a:pPr marL="0" indent="0" algn="just">
              <a:buNone/>
            </a:pPr>
            <a:r>
              <a:rPr lang="cs-CZ" dirty="0"/>
              <a:t>l) orientačně hodnotit sociální situaci pacienta, identifikovat potřebnost spolupráce sociálního nebo zdravotně-sociálního pracovníka a zprostředkovat pomoc v otázkách sociálních a sociálně-právních,</a:t>
            </a:r>
          </a:p>
          <a:p>
            <a:pPr marL="0" indent="0" algn="just">
              <a:buNone/>
            </a:pPr>
            <a:r>
              <a:rPr lang="cs-CZ" dirty="0"/>
              <a:t>m) zajišťovat činnosti spojené s přijetím, přemisťováním a propuštěním pacientů,</a:t>
            </a:r>
          </a:p>
          <a:p>
            <a:pPr marL="0" indent="0" algn="just">
              <a:buNone/>
            </a:pPr>
            <a:r>
              <a:rPr lang="cs-CZ" dirty="0"/>
              <a:t>n) poskytovat a zajišťovat psychickou podporu umírajícím a jejich blízkým a po stanovení smrti lékařem zajišťovat péči o tělo zemřelého a činnosti spojené s úmrtím pacienta,</a:t>
            </a:r>
          </a:p>
          <a:p>
            <a:pPr marL="0" indent="0" algn="just">
              <a:buNone/>
            </a:pPr>
            <a:r>
              <a:rPr lang="cs-CZ" dirty="0"/>
              <a:t>o) přejímat, kontrolovat, ukládat léčivé přípravky, manipulovat s nimi a zajišťovat jejich dostatečnou zásobu,</a:t>
            </a:r>
          </a:p>
          <a:p>
            <a:pPr marL="0" indent="0" algn="just">
              <a:buNone/>
            </a:pPr>
            <a:r>
              <a:rPr lang="cs-CZ" dirty="0"/>
              <a:t>p) přejímat, kontrolovat a ukládat zdravotnické prostředky, manipulovat s nimi a zajišťovat jejich dezinfekci a sterilizaci a jejich dostatečnou zásobu,</a:t>
            </a:r>
          </a:p>
          <a:p>
            <a:pPr marL="0" indent="0" algn="just">
              <a:buNone/>
            </a:pPr>
            <a:r>
              <a:rPr lang="cs-CZ" dirty="0"/>
              <a:t>q) analyzovat, zajistit a hodnotit kvalitu a bezpečnost poskytované ošetřovatelské péče</a:t>
            </a:r>
            <a:r>
              <a:rPr lang="cs-CZ" dirty="0">
                <a:hlinkClick r:id="rId2"/>
              </a:rPr>
              <a:t>42)</a:t>
            </a:r>
            <a:r>
              <a:rPr lang="cs-CZ" dirty="0"/>
              <a:t>,</a:t>
            </a:r>
          </a:p>
          <a:p>
            <a:pPr marL="0" indent="0" algn="just">
              <a:buNone/>
            </a:pPr>
            <a:r>
              <a:rPr lang="cs-CZ" dirty="0"/>
              <a:t>r) zajišťovat stálou připravenost pracoviště včetně věcného a technického vybavení a funkčnosti zdravotnických prostředků,</a:t>
            </a:r>
          </a:p>
          <a:p>
            <a:pPr marL="0" indent="0" algn="just">
              <a:buNone/>
            </a:pPr>
            <a:r>
              <a:rPr lang="cs-CZ" dirty="0"/>
              <a:t>s) doporučovat použití vhodných zdravotnických prostředků pro péči o </a:t>
            </a:r>
            <a:r>
              <a:rPr lang="cs-CZ" dirty="0" err="1"/>
              <a:t>stomie</a:t>
            </a:r>
            <a:r>
              <a:rPr lang="cs-CZ" dirty="0"/>
              <a:t>, chronické rány nebo při inkontinenci,</a:t>
            </a:r>
          </a:p>
          <a:p>
            <a:pPr marL="0" indent="0" algn="just">
              <a:buNone/>
            </a:pPr>
            <a:r>
              <a:rPr lang="cs-CZ" dirty="0"/>
              <a:t>t) doporučovat vhodné kompenzační zdravotnické prostředky pro zajištění mobility a sebeobsluhy v domácím prostředí,</a:t>
            </a:r>
          </a:p>
          <a:p>
            <a:pPr marL="0" indent="0" algn="just">
              <a:buNone/>
            </a:pPr>
            <a:r>
              <a:rPr lang="cs-CZ" dirty="0"/>
              <a:t>u) provádět výměnu močového katetru u žen a dívek starších 3 let věku,</a:t>
            </a:r>
          </a:p>
          <a:p>
            <a:pPr marL="0" indent="0" algn="just">
              <a:buNone/>
            </a:pPr>
            <a:r>
              <a:rPr lang="cs-CZ" dirty="0"/>
              <a:t>v) provádět výměnu periferního žilního katetru pacientům starším 3 let věku a jeho odstranění.</a:t>
            </a:r>
          </a:p>
          <a:p>
            <a:endParaRPr lang="cs-CZ" dirty="0"/>
          </a:p>
        </p:txBody>
      </p:sp>
      <p:sp>
        <p:nvSpPr>
          <p:cNvPr id="5" name="Zástupný symbol pro číslo snímku 4">
            <a:extLst>
              <a:ext uri="{FF2B5EF4-FFF2-40B4-BE49-F238E27FC236}">
                <a16:creationId xmlns:a16="http://schemas.microsoft.com/office/drawing/2014/main" id="{6DE49385-653C-B3AD-0C67-B2D487727BDE}"/>
              </a:ext>
            </a:extLst>
          </p:cNvPr>
          <p:cNvSpPr>
            <a:spLocks noGrp="1"/>
          </p:cNvSpPr>
          <p:nvPr>
            <p:ph type="sldNum" sz="quarter" idx="12"/>
          </p:nvPr>
        </p:nvSpPr>
        <p:spPr/>
        <p:txBody>
          <a:bodyPr/>
          <a:lstStyle/>
          <a:p>
            <a:fld id="{D1E63557-A0C1-444E-B601-0F29B4E6930C}" type="slidenum">
              <a:rPr lang="cs-CZ" smtClean="0"/>
              <a:t>73</a:t>
            </a:fld>
            <a:endParaRPr lang="cs-CZ"/>
          </a:p>
        </p:txBody>
      </p:sp>
    </p:spTree>
    <p:extLst>
      <p:ext uri="{BB962C8B-B14F-4D97-AF65-F5344CB8AC3E}">
        <p14:creationId xmlns:p14="http://schemas.microsoft.com/office/powerpoint/2010/main" val="2439307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2FD0DB-9EEB-AFE7-EC88-AAAE585BE61A}"/>
              </a:ext>
            </a:extLst>
          </p:cNvPr>
          <p:cNvSpPr>
            <a:spLocks noGrp="1"/>
          </p:cNvSpPr>
          <p:nvPr>
            <p:ph type="title"/>
          </p:nvPr>
        </p:nvSpPr>
        <p:spPr/>
        <p:txBody>
          <a:bodyPr/>
          <a:lstStyle/>
          <a:p>
            <a:r>
              <a:rPr kumimoji="0" lang="cs-CZ" altLang="cs-CZ" sz="2400" b="1" i="0" u="none" strike="noStrike" kern="1200" cap="none" spc="0" normalizeH="0" baseline="0" noProof="0" dirty="0">
                <a:ln>
                  <a:noFill/>
                </a:ln>
                <a:solidFill>
                  <a:prstClr val="black"/>
                </a:solidFill>
                <a:effectLst/>
                <a:uLnTx/>
                <a:uFillTx/>
                <a:latin typeface="Calibri Light" panose="020F0302020204030204"/>
                <a:ea typeface="+mj-ea"/>
                <a:cs typeface="+mj-cs"/>
              </a:rPr>
              <a:t>Vyhláška č. 55/2011 Sb. Vyhláška o činnostech zdravotnických pracovníků a jiných odborných pracovníků v akt. znění</a:t>
            </a:r>
            <a:endParaRPr lang="cs-CZ" dirty="0"/>
          </a:p>
        </p:txBody>
      </p:sp>
      <p:sp>
        <p:nvSpPr>
          <p:cNvPr id="3" name="Zástupný obsah 2">
            <a:extLst>
              <a:ext uri="{FF2B5EF4-FFF2-40B4-BE49-F238E27FC236}">
                <a16:creationId xmlns:a16="http://schemas.microsoft.com/office/drawing/2014/main" id="{874C61E5-EB77-2A35-2BEA-D6F00261C993}"/>
              </a:ext>
            </a:extLst>
          </p:cNvPr>
          <p:cNvSpPr>
            <a:spLocks noGrp="1"/>
          </p:cNvSpPr>
          <p:nvPr>
            <p:ph idx="1"/>
          </p:nvPr>
        </p:nvSpPr>
        <p:spPr>
          <a:xfrm>
            <a:off x="628650" y="1690689"/>
            <a:ext cx="7886700" cy="4486274"/>
          </a:xfrm>
        </p:spPr>
        <p:txBody>
          <a:bodyPr>
            <a:normAutofit fontScale="47500" lnSpcReduction="20000"/>
          </a:bodyPr>
          <a:lstStyle/>
          <a:p>
            <a:pPr marL="0" indent="0" algn="just">
              <a:buNone/>
            </a:pPr>
            <a:r>
              <a:rPr lang="cs-CZ" sz="2300" b="1" i="0" dirty="0">
                <a:solidFill>
                  <a:srgbClr val="000000"/>
                </a:solidFill>
                <a:effectLst/>
                <a:latin typeface="Arial" panose="020B0604020202020204" pitchFamily="34" charset="0"/>
              </a:rPr>
              <a:t>(2)</a:t>
            </a:r>
            <a:r>
              <a:rPr lang="cs-CZ" sz="2300" b="0" i="0" dirty="0">
                <a:solidFill>
                  <a:srgbClr val="000000"/>
                </a:solidFill>
                <a:effectLst/>
                <a:latin typeface="Arial" panose="020B0604020202020204" pitchFamily="34" charset="0"/>
              </a:rPr>
              <a:t> </a:t>
            </a:r>
            <a:r>
              <a:rPr lang="cs-CZ" sz="2300" b="1" i="0" dirty="0">
                <a:solidFill>
                  <a:srgbClr val="000000"/>
                </a:solidFill>
                <a:effectLst/>
                <a:latin typeface="Arial" panose="020B0604020202020204" pitchFamily="34" charset="0"/>
              </a:rPr>
              <a:t>Při poskytování vysoce specializované ošetřovatelské péče může všeobecná sestra pod odborným dohledem všeobecné sestry se specializovanou způsobilostí v příslušném oboru nebo dětské sestry se specializovanou způsobilostí v příslušném oboru nebo porodní asistentky se specializovanou způsobilostí v příslušném oboru a v souladu s diagnózou stanovenou lékařem nebo zubním lékařem vykonávat činnosti podle odstavce 1 s výjimkou písmene q).</a:t>
            </a:r>
          </a:p>
          <a:p>
            <a:pPr marL="0" indent="0" algn="just">
              <a:buNone/>
            </a:pPr>
            <a:r>
              <a:rPr lang="cs-CZ" sz="2300" b="1" i="0" dirty="0">
                <a:solidFill>
                  <a:srgbClr val="000000"/>
                </a:solidFill>
                <a:effectLst/>
                <a:latin typeface="Arial" panose="020B0604020202020204" pitchFamily="34" charset="0"/>
              </a:rPr>
              <a:t>(3)</a:t>
            </a:r>
            <a:r>
              <a:rPr lang="cs-CZ" sz="2300" b="0" i="0" dirty="0">
                <a:solidFill>
                  <a:srgbClr val="000000"/>
                </a:solidFill>
                <a:effectLst/>
                <a:latin typeface="Arial" panose="020B0604020202020204" pitchFamily="34" charset="0"/>
              </a:rPr>
              <a:t> </a:t>
            </a:r>
            <a:r>
              <a:rPr lang="cs-CZ" sz="2300" b="1" i="0" dirty="0">
                <a:solidFill>
                  <a:srgbClr val="000000"/>
                </a:solidFill>
                <a:effectLst/>
                <a:latin typeface="Arial" panose="020B0604020202020204" pitchFamily="34" charset="0"/>
              </a:rPr>
              <a:t>Všeobecná sestra může vykonávat bez odborného dohledu na základě indikace lékaře nebo zubního lékaře činnosti při poskytování preventivní, diagnostické, léčebné, rehabilitační, neodkladné, paliativní a dispenzární péče. Přitom zejména připravuje pacienty k diagnostickým a léčebným výkonům a na základě indikace lékaře nebo zubního lékaře je provádí nebo při nich asistuje nebo zajišťuje ošetřovatelskou péči při těchto výkonech a po nich; zejména může</a:t>
            </a:r>
          </a:p>
          <a:p>
            <a:pPr marL="0" indent="0" algn="just">
              <a:buNone/>
            </a:pPr>
            <a:r>
              <a:rPr lang="cs-CZ" sz="2300" b="1" i="0" dirty="0">
                <a:solidFill>
                  <a:srgbClr val="000000"/>
                </a:solidFill>
                <a:effectLst/>
                <a:latin typeface="Arial" panose="020B0604020202020204" pitchFamily="34" charset="0"/>
              </a:rPr>
              <a:t>a)</a:t>
            </a:r>
            <a:r>
              <a:rPr lang="cs-CZ" sz="2300" b="0" i="0" dirty="0">
                <a:solidFill>
                  <a:srgbClr val="000000"/>
                </a:solidFill>
                <a:effectLst/>
                <a:latin typeface="Arial" panose="020B0604020202020204" pitchFamily="34" charset="0"/>
              </a:rPr>
              <a:t> zavádět periferní žilní katetry pacientům starším 3 let,</a:t>
            </a:r>
          </a:p>
          <a:p>
            <a:pPr marL="0" indent="0" algn="just">
              <a:buNone/>
            </a:pPr>
            <a:r>
              <a:rPr lang="cs-CZ" sz="2300" b="1" i="0" dirty="0">
                <a:solidFill>
                  <a:srgbClr val="000000"/>
                </a:solidFill>
                <a:effectLst/>
                <a:latin typeface="Arial" panose="020B0604020202020204" pitchFamily="34" charset="0"/>
              </a:rPr>
              <a:t>b)</a:t>
            </a:r>
            <a:r>
              <a:rPr lang="cs-CZ" sz="2300" b="0" i="0" dirty="0">
                <a:solidFill>
                  <a:srgbClr val="000000"/>
                </a:solidFill>
                <a:effectLst/>
                <a:latin typeface="Arial" panose="020B0604020202020204" pitchFamily="34" charset="0"/>
              </a:rPr>
              <a:t> podávat léčivé přípravky</a:t>
            </a:r>
            <a:r>
              <a:rPr lang="cs-CZ" sz="2300" b="1" i="0" u="none" strike="noStrike" baseline="30000" dirty="0">
                <a:solidFill>
                  <a:srgbClr val="15679C"/>
                </a:solidFill>
                <a:effectLst/>
                <a:latin typeface="Arial" panose="020B0604020202020204" pitchFamily="34" charset="0"/>
                <a:hlinkClick r:id="rId2"/>
              </a:rPr>
              <a:t>10</a:t>
            </a:r>
            <a:r>
              <a:rPr lang="cs-CZ" sz="2300" b="1" i="0" u="none" strike="noStrike" dirty="0">
                <a:solidFill>
                  <a:srgbClr val="15679C"/>
                </a:solidFill>
                <a:effectLst/>
                <a:latin typeface="Arial" panose="020B0604020202020204" pitchFamily="34" charset="0"/>
                <a:hlinkClick r:id="rId2"/>
              </a:rPr>
              <a:t>)</a:t>
            </a:r>
            <a:r>
              <a:rPr lang="cs-CZ" sz="2300" b="0" i="0" dirty="0">
                <a:solidFill>
                  <a:srgbClr val="000000"/>
                </a:solidFill>
                <a:effectLst/>
                <a:latin typeface="Arial" panose="020B0604020202020204" pitchFamily="34" charset="0"/>
              </a:rPr>
              <a:t> s výjimkou radiofarmak, nejde-li o nitrožilní injekce nebo infuze u dětí do 3 let věku, pokud není dále uvedeno jinak,</a:t>
            </a:r>
          </a:p>
          <a:p>
            <a:pPr marL="0" indent="0" algn="just">
              <a:buNone/>
            </a:pPr>
            <a:r>
              <a:rPr lang="cs-CZ" sz="2300" b="1" i="0" dirty="0">
                <a:solidFill>
                  <a:srgbClr val="000000"/>
                </a:solidFill>
                <a:effectLst/>
                <a:latin typeface="Arial" panose="020B0604020202020204" pitchFamily="34" charset="0"/>
              </a:rPr>
              <a:t>c)</a:t>
            </a:r>
            <a:r>
              <a:rPr lang="cs-CZ" sz="2300" b="0" i="0" dirty="0">
                <a:solidFill>
                  <a:srgbClr val="000000"/>
                </a:solidFill>
                <a:effectLst/>
                <a:latin typeface="Arial" panose="020B0604020202020204" pitchFamily="34" charset="0"/>
              </a:rPr>
              <a:t> zavádět a udržovat inhalační a kyslíkovou terapii,</a:t>
            </a:r>
          </a:p>
          <a:p>
            <a:pPr marL="0" indent="0" algn="just">
              <a:buNone/>
            </a:pPr>
            <a:r>
              <a:rPr lang="cs-CZ" sz="2300" b="1" i="0" dirty="0">
                <a:solidFill>
                  <a:srgbClr val="000000"/>
                </a:solidFill>
                <a:effectLst/>
                <a:latin typeface="Arial" panose="020B0604020202020204" pitchFamily="34" charset="0"/>
              </a:rPr>
              <a:t>d)</a:t>
            </a:r>
            <a:r>
              <a:rPr lang="cs-CZ" sz="2300" b="0" i="0" dirty="0">
                <a:solidFill>
                  <a:srgbClr val="000000"/>
                </a:solidFill>
                <a:effectLst/>
                <a:latin typeface="Arial" panose="020B0604020202020204" pitchFamily="34" charset="0"/>
              </a:rPr>
              <a:t> provádět screeningová, depistážní a dispenzární vyšetření, odebírat krev a jiný biologický materiál a hodnotit, zda jsou výsledky fyziologické; v případě fyziologických výsledků může naplánovat termín další kontroly,</a:t>
            </a:r>
          </a:p>
          <a:p>
            <a:pPr marL="0" indent="0" algn="just">
              <a:buNone/>
            </a:pPr>
            <a:r>
              <a:rPr lang="cs-CZ" sz="2300" b="1" i="0" dirty="0">
                <a:solidFill>
                  <a:srgbClr val="000000"/>
                </a:solidFill>
                <a:effectLst/>
                <a:latin typeface="Arial" panose="020B0604020202020204" pitchFamily="34" charset="0"/>
              </a:rPr>
              <a:t>e)</a:t>
            </a:r>
            <a:r>
              <a:rPr lang="cs-CZ" sz="2300" b="0" i="0" dirty="0">
                <a:solidFill>
                  <a:srgbClr val="000000"/>
                </a:solidFill>
                <a:effectLst/>
                <a:latin typeface="Arial" panose="020B0604020202020204" pitchFamily="34" charset="0"/>
              </a:rPr>
              <a:t> provádět ošetření akutních a operačních ran, včetně ošetření drénů, drenážních systémů a kůže v průběhu léčby radioterapií,</a:t>
            </a:r>
          </a:p>
          <a:p>
            <a:pPr marL="0" indent="0" algn="just">
              <a:buNone/>
            </a:pPr>
            <a:r>
              <a:rPr lang="cs-CZ" sz="2300" b="1" i="0" dirty="0">
                <a:solidFill>
                  <a:srgbClr val="000000"/>
                </a:solidFill>
                <a:effectLst/>
                <a:latin typeface="Arial" panose="020B0604020202020204" pitchFamily="34" charset="0"/>
              </a:rPr>
              <a:t>f)</a:t>
            </a:r>
            <a:r>
              <a:rPr lang="cs-CZ" sz="2300" b="0" i="0" dirty="0">
                <a:solidFill>
                  <a:srgbClr val="000000"/>
                </a:solidFill>
                <a:effectLst/>
                <a:latin typeface="Arial" panose="020B0604020202020204" pitchFamily="34" charset="0"/>
              </a:rPr>
              <a:t> odstraňovat stehy u primárně hojících se ran a drény s výjimkou drénů hrudních a drénů v oblasti hlavy,</a:t>
            </a:r>
          </a:p>
          <a:p>
            <a:pPr marL="0" indent="0" algn="just">
              <a:buNone/>
            </a:pPr>
            <a:r>
              <a:rPr lang="cs-CZ" sz="2300" b="1" i="0" dirty="0">
                <a:solidFill>
                  <a:srgbClr val="000000"/>
                </a:solidFill>
                <a:effectLst/>
                <a:latin typeface="Arial" panose="020B0604020202020204" pitchFamily="34" charset="0"/>
              </a:rPr>
              <a:t>g)</a:t>
            </a:r>
            <a:r>
              <a:rPr lang="cs-CZ" sz="2300" b="0" i="0" dirty="0">
                <a:solidFill>
                  <a:srgbClr val="000000"/>
                </a:solidFill>
                <a:effectLst/>
                <a:latin typeface="Arial" panose="020B0604020202020204" pitchFamily="34" charset="0"/>
              </a:rPr>
              <a:t> provádět katetrizaci močového měchýře žen a dívek starších 3 let,</a:t>
            </a:r>
          </a:p>
          <a:p>
            <a:pPr marL="0" indent="0" algn="just">
              <a:buNone/>
            </a:pPr>
            <a:r>
              <a:rPr lang="cs-CZ" sz="2300" b="1" i="0" dirty="0">
                <a:solidFill>
                  <a:srgbClr val="000000"/>
                </a:solidFill>
                <a:effectLst/>
                <a:latin typeface="Arial" panose="020B0604020202020204" pitchFamily="34" charset="0"/>
              </a:rPr>
              <a:t>h)</a:t>
            </a:r>
            <a:r>
              <a:rPr lang="cs-CZ" sz="2300" b="0" i="0" dirty="0">
                <a:solidFill>
                  <a:srgbClr val="000000"/>
                </a:solidFill>
                <a:effectLst/>
                <a:latin typeface="Arial" panose="020B0604020202020204" pitchFamily="34" charset="0"/>
              </a:rPr>
              <a:t> provádět výměnu a ošetření tracheostomické kanyly, zavádět gastrické sondy pacientům při vědomí starším 10 let, včetně zajištění jejich průchodnosti a ošetření, a aplikovat enterální výživu u pacientů všech věkových kategorií,</a:t>
            </a:r>
          </a:p>
          <a:p>
            <a:pPr marL="0" indent="0" algn="just">
              <a:buNone/>
            </a:pPr>
            <a:r>
              <a:rPr lang="cs-CZ" sz="2300" b="1" i="0" dirty="0">
                <a:solidFill>
                  <a:srgbClr val="000000"/>
                </a:solidFill>
                <a:effectLst/>
                <a:latin typeface="Arial" panose="020B0604020202020204" pitchFamily="34" charset="0"/>
              </a:rPr>
              <a:t>i)</a:t>
            </a:r>
            <a:r>
              <a:rPr lang="cs-CZ" sz="2300" b="0" i="0" dirty="0">
                <a:solidFill>
                  <a:srgbClr val="000000"/>
                </a:solidFill>
                <a:effectLst/>
                <a:latin typeface="Arial" panose="020B0604020202020204" pitchFamily="34" charset="0"/>
              </a:rPr>
              <a:t> provádět výplach žaludku u pacientů při vědomí starších 10 let,</a:t>
            </a:r>
          </a:p>
          <a:p>
            <a:pPr marL="0" indent="0" algn="just">
              <a:buNone/>
            </a:pPr>
            <a:r>
              <a:rPr lang="cs-CZ" sz="2300" b="1" i="0" dirty="0">
                <a:solidFill>
                  <a:srgbClr val="000000"/>
                </a:solidFill>
                <a:effectLst/>
                <a:latin typeface="Arial" panose="020B0604020202020204" pitchFamily="34" charset="0"/>
              </a:rPr>
              <a:t>j)</a:t>
            </a:r>
            <a:r>
              <a:rPr lang="cs-CZ" sz="2300" b="0" i="0" dirty="0">
                <a:solidFill>
                  <a:srgbClr val="000000"/>
                </a:solidFill>
                <a:effectLst/>
                <a:latin typeface="Arial" panose="020B0604020202020204" pitchFamily="34" charset="0"/>
              </a:rPr>
              <a:t> asistovat při zahájení aplikace transfuzních přípravků a ošetřovat pacienta v průběhu aplikace a ukončovat ji,</a:t>
            </a:r>
          </a:p>
          <a:p>
            <a:pPr marL="0" indent="0" algn="just">
              <a:buNone/>
            </a:pPr>
            <a:r>
              <a:rPr lang="cs-CZ" sz="2300" b="1" i="0" dirty="0">
                <a:solidFill>
                  <a:srgbClr val="000000"/>
                </a:solidFill>
                <a:effectLst/>
                <a:latin typeface="Arial" panose="020B0604020202020204" pitchFamily="34" charset="0"/>
              </a:rPr>
              <a:t>k)</a:t>
            </a:r>
            <a:r>
              <a:rPr lang="cs-CZ" sz="2300" b="0" i="0" dirty="0">
                <a:solidFill>
                  <a:srgbClr val="000000"/>
                </a:solidFill>
                <a:effectLst/>
                <a:latin typeface="Arial" panose="020B0604020202020204" pitchFamily="34" charset="0"/>
              </a:rPr>
              <a:t> provádět návštěvní službu a poskytovat péči ve vlastním sociálním prostředí pacienta,</a:t>
            </a:r>
          </a:p>
          <a:p>
            <a:pPr marL="0" indent="0" algn="just">
              <a:buNone/>
            </a:pPr>
            <a:r>
              <a:rPr lang="cs-CZ" sz="2300" b="1" i="0" dirty="0">
                <a:solidFill>
                  <a:srgbClr val="000000"/>
                </a:solidFill>
                <a:effectLst/>
                <a:latin typeface="Arial" panose="020B0604020202020204" pitchFamily="34" charset="0"/>
              </a:rPr>
              <a:t>l)</a:t>
            </a:r>
            <a:r>
              <a:rPr lang="cs-CZ" sz="2300" b="0" i="0" dirty="0">
                <a:solidFill>
                  <a:srgbClr val="000000"/>
                </a:solidFill>
                <a:effectLst/>
                <a:latin typeface="Arial" panose="020B0604020202020204" pitchFamily="34" charset="0"/>
              </a:rPr>
              <a:t> podávat potraviny pro zvláštní lékařské účely</a:t>
            </a:r>
            <a:r>
              <a:rPr lang="cs-CZ" sz="2300" b="1" i="0" u="none" strike="noStrike" baseline="30000" dirty="0">
                <a:solidFill>
                  <a:srgbClr val="15679C"/>
                </a:solidFill>
                <a:effectLst/>
                <a:latin typeface="Arial" panose="020B0604020202020204" pitchFamily="34" charset="0"/>
                <a:hlinkClick r:id="rId3"/>
              </a:rPr>
              <a:t>44</a:t>
            </a:r>
            <a:r>
              <a:rPr lang="cs-CZ" sz="2300" b="1" i="0" u="none" strike="noStrike" dirty="0">
                <a:solidFill>
                  <a:srgbClr val="15679C"/>
                </a:solidFill>
                <a:effectLst/>
                <a:latin typeface="Arial" panose="020B0604020202020204" pitchFamily="34" charset="0"/>
                <a:hlinkClick r:id="rId3"/>
              </a:rPr>
              <a:t>)</a:t>
            </a:r>
            <a:r>
              <a:rPr lang="cs-CZ" sz="2300" b="0" i="0" dirty="0">
                <a:solidFill>
                  <a:srgbClr val="000000"/>
                </a:solidFill>
                <a:effectLst/>
                <a:latin typeface="Arial" panose="020B0604020202020204" pitchFamily="34" charset="0"/>
              </a:rPr>
              <a:t>.</a:t>
            </a:r>
          </a:p>
          <a:p>
            <a:endParaRPr lang="cs-CZ" dirty="0"/>
          </a:p>
        </p:txBody>
      </p:sp>
      <p:sp>
        <p:nvSpPr>
          <p:cNvPr id="5" name="Zástupný symbol pro číslo snímku 4">
            <a:extLst>
              <a:ext uri="{FF2B5EF4-FFF2-40B4-BE49-F238E27FC236}">
                <a16:creationId xmlns:a16="http://schemas.microsoft.com/office/drawing/2014/main" id="{6DE49385-653C-B3AD-0C67-B2D487727BDE}"/>
              </a:ext>
            </a:extLst>
          </p:cNvPr>
          <p:cNvSpPr>
            <a:spLocks noGrp="1"/>
          </p:cNvSpPr>
          <p:nvPr>
            <p:ph type="sldNum" sz="quarter" idx="12"/>
          </p:nvPr>
        </p:nvSpPr>
        <p:spPr/>
        <p:txBody>
          <a:bodyPr/>
          <a:lstStyle/>
          <a:p>
            <a:fld id="{D1E63557-A0C1-444E-B601-0F29B4E6930C}" type="slidenum">
              <a:rPr lang="cs-CZ" smtClean="0"/>
              <a:t>74</a:t>
            </a:fld>
            <a:endParaRPr lang="cs-CZ"/>
          </a:p>
        </p:txBody>
      </p:sp>
    </p:spTree>
    <p:extLst>
      <p:ext uri="{BB962C8B-B14F-4D97-AF65-F5344CB8AC3E}">
        <p14:creationId xmlns:p14="http://schemas.microsoft.com/office/powerpoint/2010/main" val="3129051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2FD0DB-9EEB-AFE7-EC88-AAAE585BE61A}"/>
              </a:ext>
            </a:extLst>
          </p:cNvPr>
          <p:cNvSpPr>
            <a:spLocks noGrp="1"/>
          </p:cNvSpPr>
          <p:nvPr>
            <p:ph type="title"/>
          </p:nvPr>
        </p:nvSpPr>
        <p:spPr/>
        <p:txBody>
          <a:bodyPr/>
          <a:lstStyle/>
          <a:p>
            <a:r>
              <a:rPr kumimoji="0" lang="cs-CZ" altLang="cs-CZ" sz="2400" b="1" i="0" u="none" strike="noStrike" kern="1200" cap="none" spc="0" normalizeH="0" baseline="0" noProof="0" dirty="0">
                <a:ln>
                  <a:noFill/>
                </a:ln>
                <a:solidFill>
                  <a:prstClr val="black"/>
                </a:solidFill>
                <a:effectLst/>
                <a:uLnTx/>
                <a:uFillTx/>
                <a:latin typeface="Calibri Light" panose="020F0302020204030204"/>
                <a:ea typeface="+mj-ea"/>
                <a:cs typeface="+mj-cs"/>
              </a:rPr>
              <a:t>Vyhláška č. 55/2011 Sb. Vyhláška o činnostech zdravotnických pracovníků a jiných odborných pracovníků v akt. znění</a:t>
            </a:r>
            <a:endParaRPr lang="cs-CZ" dirty="0"/>
          </a:p>
        </p:txBody>
      </p:sp>
      <p:sp>
        <p:nvSpPr>
          <p:cNvPr id="3" name="Zástupný obsah 2">
            <a:extLst>
              <a:ext uri="{FF2B5EF4-FFF2-40B4-BE49-F238E27FC236}">
                <a16:creationId xmlns:a16="http://schemas.microsoft.com/office/drawing/2014/main" id="{874C61E5-EB77-2A35-2BEA-D6F00261C993}"/>
              </a:ext>
            </a:extLst>
          </p:cNvPr>
          <p:cNvSpPr>
            <a:spLocks noGrp="1"/>
          </p:cNvSpPr>
          <p:nvPr>
            <p:ph idx="1"/>
          </p:nvPr>
        </p:nvSpPr>
        <p:spPr>
          <a:xfrm>
            <a:off x="628650" y="1412776"/>
            <a:ext cx="7886700" cy="4764187"/>
          </a:xfrm>
        </p:spPr>
        <p:txBody>
          <a:bodyPr>
            <a:normAutofit fontScale="92500"/>
          </a:bodyPr>
          <a:lstStyle/>
          <a:p>
            <a:pPr marL="0" indent="0" algn="just">
              <a:buNone/>
            </a:pPr>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Všeobecná sestra pod odborným dohledem lékaře nebo zubního lékaře může</a:t>
            </a:r>
          </a:p>
          <a:p>
            <a:pPr marL="0" indent="0" algn="just">
              <a:buNone/>
            </a:pPr>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aplikovat nitrožilně krevní deriváty</a:t>
            </a:r>
            <a:r>
              <a:rPr lang="cs-CZ" b="1" i="0" u="none" strike="noStrike" baseline="30000" dirty="0">
                <a:solidFill>
                  <a:srgbClr val="15679C"/>
                </a:solidFill>
                <a:effectLst/>
                <a:latin typeface="Arial" panose="020B0604020202020204" pitchFamily="34" charset="0"/>
                <a:hlinkClick r:id="rId2"/>
              </a:rPr>
              <a:t>12</a:t>
            </a:r>
            <a:r>
              <a:rPr lang="cs-CZ" b="1" i="0" u="none" strike="noStrike" dirty="0">
                <a:solidFill>
                  <a:srgbClr val="15679C"/>
                </a:solidFill>
                <a:effectLst/>
                <a:latin typeface="Arial" panose="020B0604020202020204" pitchFamily="34" charset="0"/>
                <a:hlinkClick r:id="rId2"/>
              </a:rPr>
              <a:t>)</a:t>
            </a:r>
            <a:r>
              <a:rPr lang="cs-CZ" b="0" i="0" dirty="0">
                <a:solidFill>
                  <a:srgbClr val="000000"/>
                </a:solidFill>
                <a:effectLst/>
                <a:latin typeface="Arial" panose="020B0604020202020204" pitchFamily="34" charset="0"/>
              </a:rPr>
              <a:t>,</a:t>
            </a:r>
          </a:p>
          <a:p>
            <a:pPr marL="0" indent="0" algn="just">
              <a:buNone/>
            </a:pPr>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zpracovávat dentální materiály v ordinaci,</a:t>
            </a:r>
          </a:p>
          <a:p>
            <a:pPr marL="0" indent="0" algn="just">
              <a:buNone/>
            </a:pPr>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vykonávat činnost zubní instrumentářky podle § 40 odst. 1 písm. c).</a:t>
            </a:r>
          </a:p>
          <a:p>
            <a:pPr marL="0" indent="0" algn="just">
              <a:buNone/>
            </a:pPr>
            <a:r>
              <a:rPr lang="cs-CZ" b="1" i="0" dirty="0">
                <a:solidFill>
                  <a:srgbClr val="000000"/>
                </a:solidFill>
                <a:effectLst/>
                <a:latin typeface="Arial" panose="020B0604020202020204" pitchFamily="34" charset="0"/>
              </a:rPr>
              <a:t>(5)</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Všeobecná sestra pod odborným dohledem lékaře nebo všeobecné sestry se specializovanou způsobilostí v příslušném oboru může na základě indikace lékaře podávat léčivé přípravky do epidurálního katetru pacientům starším 3 let věku.</a:t>
            </a:r>
          </a:p>
          <a:p>
            <a:pPr marL="0" indent="0" algn="just">
              <a:buNone/>
            </a:pPr>
            <a:r>
              <a:rPr lang="cs-CZ" b="1" i="0" dirty="0">
                <a:solidFill>
                  <a:srgbClr val="000000"/>
                </a:solidFill>
                <a:effectLst/>
                <a:latin typeface="Arial" panose="020B0604020202020204" pitchFamily="34" charset="0"/>
              </a:rPr>
              <a:t>(6) Všeobecná sestra bez odborného dohledu a bez indikace v rozsahu své odborné způsobilosti může provádět výchovu a poradenství v oblastech podpory zdraví a zdravého způsobu života, včetně prevence vzniku, šíření a omezení výskytu onemocnění, připravovat programy ochrany a podpory zdraví a účastnit se v rozsahu své odborné způsobilosti jejich realizace.</a:t>
            </a:r>
          </a:p>
          <a:p>
            <a:endParaRPr lang="cs-CZ" dirty="0"/>
          </a:p>
        </p:txBody>
      </p:sp>
      <p:sp>
        <p:nvSpPr>
          <p:cNvPr id="5" name="Zástupný symbol pro číslo snímku 4">
            <a:extLst>
              <a:ext uri="{FF2B5EF4-FFF2-40B4-BE49-F238E27FC236}">
                <a16:creationId xmlns:a16="http://schemas.microsoft.com/office/drawing/2014/main" id="{6DE49385-653C-B3AD-0C67-B2D487727BDE}"/>
              </a:ext>
            </a:extLst>
          </p:cNvPr>
          <p:cNvSpPr>
            <a:spLocks noGrp="1"/>
          </p:cNvSpPr>
          <p:nvPr>
            <p:ph type="sldNum" sz="quarter" idx="12"/>
          </p:nvPr>
        </p:nvSpPr>
        <p:spPr/>
        <p:txBody>
          <a:bodyPr/>
          <a:lstStyle/>
          <a:p>
            <a:fld id="{D1E63557-A0C1-444E-B601-0F29B4E6930C}" type="slidenum">
              <a:rPr lang="cs-CZ" smtClean="0"/>
              <a:t>75</a:t>
            </a:fld>
            <a:endParaRPr lang="cs-CZ"/>
          </a:p>
        </p:txBody>
      </p:sp>
    </p:spTree>
    <p:extLst>
      <p:ext uri="{BB962C8B-B14F-4D97-AF65-F5344CB8AC3E}">
        <p14:creationId xmlns:p14="http://schemas.microsoft.com/office/powerpoint/2010/main" val="3015116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291E2504-B077-6B0B-99D0-54668C9358F7}"/>
              </a:ext>
            </a:extLst>
          </p:cNvPr>
          <p:cNvSpPr>
            <a:spLocks noGrp="1"/>
          </p:cNvSpPr>
          <p:nvPr>
            <p:ph type="title" idx="4294967295"/>
          </p:nvPr>
        </p:nvSpPr>
        <p:spPr>
          <a:xfrm>
            <a:off x="576263" y="260350"/>
            <a:ext cx="7777162" cy="1143000"/>
          </a:xfrm>
        </p:spPr>
        <p:txBody>
          <a:bodyPr rtlCol="0">
            <a:normAutofit/>
          </a:bodyPr>
          <a:lstStyle/>
          <a:p>
            <a:pPr eaLnBrk="1" fontAlgn="auto" hangingPunct="1">
              <a:spcAft>
                <a:spcPts val="0"/>
              </a:spcAft>
              <a:defRPr/>
            </a:pPr>
            <a:r>
              <a:rPr lang="cs-CZ" sz="3600" b="1" dirty="0">
                <a:solidFill>
                  <a:schemeClr val="tx1">
                    <a:lumMod val="75000"/>
                    <a:lumOff val="25000"/>
                  </a:schemeClr>
                </a:solidFill>
              </a:rPr>
              <a:t>Hodnocení kvality a bezpečí ošetřovatelské péče</a:t>
            </a:r>
            <a:endParaRPr lang="cs-CZ" altLang="cs-CZ" sz="3600" b="1" dirty="0">
              <a:solidFill>
                <a:schemeClr val="tx1">
                  <a:lumMod val="75000"/>
                  <a:lumOff val="25000"/>
                </a:schemeClr>
              </a:solidFill>
            </a:endParaRPr>
          </a:p>
        </p:txBody>
      </p:sp>
      <p:sp>
        <p:nvSpPr>
          <p:cNvPr id="32771" name="Zástupný symbol pro obsah 2">
            <a:extLst>
              <a:ext uri="{FF2B5EF4-FFF2-40B4-BE49-F238E27FC236}">
                <a16:creationId xmlns:a16="http://schemas.microsoft.com/office/drawing/2014/main" id="{D8E5EBBE-4AC9-25CD-2E88-45C5589F1FA8}"/>
              </a:ext>
            </a:extLst>
          </p:cNvPr>
          <p:cNvSpPr>
            <a:spLocks noGrp="1" noChangeArrowheads="1"/>
          </p:cNvSpPr>
          <p:nvPr>
            <p:ph idx="4294967295"/>
          </p:nvPr>
        </p:nvSpPr>
        <p:spPr>
          <a:xfrm>
            <a:off x="576263" y="1628775"/>
            <a:ext cx="8243887" cy="4330700"/>
          </a:xfrm>
        </p:spPr>
        <p:txBody>
          <a:bodyPr rtlCol="0">
            <a:normAutofit/>
          </a:bodyPr>
          <a:lstStyle/>
          <a:p>
            <a:pPr eaLnBrk="1" fontAlgn="auto" hangingPunct="1">
              <a:lnSpc>
                <a:spcPct val="110000"/>
              </a:lnSpc>
              <a:spcAft>
                <a:spcPts val="0"/>
              </a:spcAft>
              <a:defRPr/>
            </a:pPr>
            <a:r>
              <a:rPr lang="cs-CZ" sz="2400" dirty="0"/>
              <a:t>Kvalitní, a tudíž i bezpečnou zdravotní péčí rozumíme takovou péči, která je poskytována v prostředí, v němž dochází k minimalizaci rizik a nebezpečí pro pacienta. </a:t>
            </a:r>
          </a:p>
          <a:p>
            <a:pPr eaLnBrk="1" fontAlgn="auto" hangingPunct="1">
              <a:lnSpc>
                <a:spcPct val="110000"/>
              </a:lnSpc>
              <a:spcAft>
                <a:spcPts val="0"/>
              </a:spcAft>
              <a:defRPr/>
            </a:pPr>
            <a:r>
              <a:rPr lang="cs-CZ" sz="2400" dirty="0"/>
              <a:t>Kvalita poskytované zdravotní služby je citlivým tématem, které nezajímá jen poskytovatele zdravotních služeb, ale i státní správu, plátce zdravotního pojištění a hlavě veřejnost, tedy pacienty.</a:t>
            </a:r>
            <a:endParaRPr lang="cs-CZ" altLang="cs-CZ" sz="2400" dirty="0"/>
          </a:p>
          <a:p>
            <a:pPr marL="0" indent="0" eaLnBrk="1" fontAlgn="auto" hangingPunct="1">
              <a:lnSpc>
                <a:spcPct val="110000"/>
              </a:lnSpc>
              <a:spcAft>
                <a:spcPts val="0"/>
              </a:spcAft>
              <a:buFont typeface="Calibri" panose="020F0502020204030204" pitchFamily="34" charset="0"/>
              <a:buNone/>
              <a:defRPr/>
            </a:pPr>
            <a:r>
              <a:rPr lang="cs-CZ" altLang="cs-CZ" sz="2400" dirty="0"/>
              <a:t>Externí a interní hodnocení kvality péče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256B0FC6-FFA7-6F5B-8B34-84086AFA6C93}"/>
              </a:ext>
            </a:extLst>
          </p:cNvPr>
          <p:cNvSpPr>
            <a:spLocks noGrp="1"/>
          </p:cNvSpPr>
          <p:nvPr>
            <p:ph type="title" idx="4294967295"/>
          </p:nvPr>
        </p:nvSpPr>
        <p:spPr>
          <a:xfrm>
            <a:off x="827088" y="260350"/>
            <a:ext cx="7849368"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2105F322-CF7A-71D3-B04E-4D951231D047}"/>
              </a:ext>
            </a:extLst>
          </p:cNvPr>
          <p:cNvSpPr>
            <a:spLocks noGrp="1" noChangeArrowheads="1"/>
          </p:cNvSpPr>
          <p:nvPr>
            <p:ph idx="4294967295"/>
          </p:nvPr>
        </p:nvSpPr>
        <p:spPr>
          <a:xfrm>
            <a:off x="684213" y="1403350"/>
            <a:ext cx="8208962" cy="5194300"/>
          </a:xfrm>
        </p:spPr>
        <p:txBody>
          <a:bodyPr rtlCol="0">
            <a:normAutofit/>
          </a:bodyPr>
          <a:lstStyle/>
          <a:p>
            <a:pPr marL="0" indent="0" eaLnBrk="1" fontAlgn="auto" hangingPunct="1">
              <a:lnSpc>
                <a:spcPct val="110000"/>
              </a:lnSpc>
              <a:spcAft>
                <a:spcPts val="0"/>
              </a:spcAft>
              <a:buFont typeface="Calibri" panose="020F0502020204030204" pitchFamily="34" charset="0"/>
              <a:buNone/>
              <a:defRPr/>
            </a:pPr>
            <a:r>
              <a:rPr lang="cs-CZ" altLang="cs-CZ" sz="2800" dirty="0">
                <a:solidFill>
                  <a:schemeClr val="tx1">
                    <a:lumMod val="75000"/>
                    <a:lumOff val="25000"/>
                  </a:schemeClr>
                </a:solidFill>
              </a:rPr>
              <a:t>Globální cíl bude naplněn prostřednictvím tří strategických cílů:</a:t>
            </a:r>
          </a:p>
          <a:p>
            <a:pPr marL="514350" indent="-514350" eaLnBrk="1" fontAlgn="auto" hangingPunct="1">
              <a:lnSpc>
                <a:spcPct val="110000"/>
              </a:lnSpc>
              <a:spcAft>
                <a:spcPts val="0"/>
              </a:spcAft>
              <a:buFont typeface="Calibri" panose="020F0502020204030204" pitchFamily="34" charset="0"/>
              <a:buAutoNum type="arabicPeriod"/>
              <a:defRPr/>
            </a:pPr>
            <a:r>
              <a:rPr lang="cs-CZ" altLang="cs-CZ" sz="2800" dirty="0">
                <a:solidFill>
                  <a:schemeClr val="tx1">
                    <a:lumMod val="75000"/>
                    <a:lumOff val="25000"/>
                  </a:schemeClr>
                </a:solidFill>
              </a:rPr>
              <a:t>Vzdělání  a  praxe   založená   na   spolupráci   všech   zainteresovaných   stran,   navýšení počtů přijímaných uchazečů v ošetřovatelských povoláních.</a:t>
            </a:r>
          </a:p>
          <a:p>
            <a:pPr marL="514350" indent="-514350" eaLnBrk="1" fontAlgn="auto" hangingPunct="1">
              <a:lnSpc>
                <a:spcPct val="110000"/>
              </a:lnSpc>
              <a:spcAft>
                <a:spcPts val="0"/>
              </a:spcAft>
              <a:buFont typeface="Calibri" panose="020F0502020204030204" pitchFamily="34" charset="0"/>
              <a:buAutoNum type="arabicPeriod"/>
              <a:defRPr/>
            </a:pPr>
            <a:r>
              <a:rPr lang="cs-CZ" altLang="cs-CZ" sz="2800" dirty="0">
                <a:solidFill>
                  <a:schemeClr val="tx1">
                    <a:lumMod val="75000"/>
                    <a:lumOff val="25000"/>
                  </a:schemeClr>
                </a:solidFill>
              </a:rPr>
              <a:t>Bezpečná úroveň personálního obsazení a kvalita poskytované ošetřovatelské péče. </a:t>
            </a:r>
          </a:p>
          <a:p>
            <a:pPr marL="514350" indent="-514350" eaLnBrk="1" fontAlgn="auto" hangingPunct="1">
              <a:lnSpc>
                <a:spcPct val="110000"/>
              </a:lnSpc>
              <a:spcAft>
                <a:spcPts val="0"/>
              </a:spcAft>
              <a:buFont typeface="Calibri" panose="020F0502020204030204" pitchFamily="34" charset="0"/>
              <a:buAutoNum type="arabicPeriod"/>
              <a:defRPr/>
            </a:pPr>
            <a:r>
              <a:rPr lang="cs-CZ" altLang="cs-CZ" sz="2800" dirty="0">
                <a:solidFill>
                  <a:schemeClr val="tx1">
                    <a:lumMod val="75000"/>
                    <a:lumOff val="25000"/>
                  </a:schemeClr>
                </a:solidFill>
              </a:rPr>
              <a:t>Posílení postavení sester.</a:t>
            </a:r>
          </a:p>
          <a:p>
            <a:pPr marL="0" indent="0" eaLnBrk="1" fontAlgn="auto" hangingPunct="1">
              <a:lnSpc>
                <a:spcPct val="110000"/>
              </a:lnSpc>
              <a:spcAft>
                <a:spcPts val="0"/>
              </a:spcAft>
              <a:buFont typeface="Calibri" panose="020F0502020204030204" pitchFamily="34" charset="0"/>
              <a:buNone/>
              <a:defRPr/>
            </a:pPr>
            <a:endParaRPr lang="cs-CZ" altLang="cs-CZ" sz="2800" dirty="0">
              <a:solidFill>
                <a:schemeClr val="tx1">
                  <a:lumMod val="75000"/>
                  <a:lumOff val="25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B27E6463-1F0A-AAF3-D9B1-D4E3D5492564}"/>
              </a:ext>
            </a:extLst>
          </p:cNvPr>
          <p:cNvSpPr>
            <a:spLocks noGrp="1"/>
          </p:cNvSpPr>
          <p:nvPr>
            <p:ph type="title" idx="4294967295"/>
          </p:nvPr>
        </p:nvSpPr>
        <p:spPr>
          <a:xfrm>
            <a:off x="467544" y="260648"/>
            <a:ext cx="7813873"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57347" name="Zástupný symbol pro obsah 2">
            <a:extLst>
              <a:ext uri="{FF2B5EF4-FFF2-40B4-BE49-F238E27FC236}">
                <a16:creationId xmlns:a16="http://schemas.microsoft.com/office/drawing/2014/main" id="{960A2DBF-1D0B-D5E7-EEE4-C0718E62AC72}"/>
              </a:ext>
            </a:extLst>
          </p:cNvPr>
          <p:cNvSpPr>
            <a:spLocks noGrp="1" noChangeArrowheads="1"/>
          </p:cNvSpPr>
          <p:nvPr>
            <p:ph idx="4294967295"/>
          </p:nvPr>
        </p:nvSpPr>
        <p:spPr>
          <a:xfrm>
            <a:off x="611188" y="1196975"/>
            <a:ext cx="8208962" cy="5256213"/>
          </a:xfrm>
        </p:spPr>
        <p:txBody>
          <a:bodyPr/>
          <a:lstStyle/>
          <a:p>
            <a:pPr marL="0" indent="0" eaLnBrk="1" hangingPunct="1">
              <a:lnSpc>
                <a:spcPct val="110000"/>
              </a:lnSpc>
              <a:buFont typeface="Calibri" panose="020F0502020204030204" pitchFamily="34" charset="0"/>
              <a:buNone/>
            </a:pPr>
            <a:r>
              <a:rPr lang="cs-CZ" altLang="cs-CZ" sz="3200" b="1"/>
              <a:t>Strategický cíl 1 Vzdělání a praxe založená na spolupráci všech zainteresovaných stran</a:t>
            </a:r>
          </a:p>
          <a:p>
            <a:pPr marL="0" indent="0" eaLnBrk="1" hangingPunct="1">
              <a:lnSpc>
                <a:spcPct val="110000"/>
              </a:lnSpc>
              <a:buFont typeface="Calibri" panose="020F0502020204030204" pitchFamily="34" charset="0"/>
              <a:buNone/>
            </a:pPr>
            <a:r>
              <a:rPr lang="cs-CZ" altLang="cs-CZ" sz="3200"/>
              <a:t>1.1 Posílení významných investic do vzdělávání sester / ošetřovatelských týmů / neformálních pečujících.</a:t>
            </a:r>
          </a:p>
          <a:p>
            <a:pPr marL="0" indent="0" eaLnBrk="1" hangingPunct="1">
              <a:lnSpc>
                <a:spcPct val="110000"/>
              </a:lnSpc>
              <a:buFont typeface="Calibri" panose="020F0502020204030204" pitchFamily="34" charset="0"/>
              <a:buNone/>
            </a:pPr>
            <a:r>
              <a:rPr lang="cs-CZ" altLang="cs-CZ" sz="3200"/>
              <a:t>1.2 Profesní rozvoj sester / členů ošetřovatelských týmů v jednotlivých oblastech. </a:t>
            </a:r>
          </a:p>
          <a:p>
            <a:pPr marL="0" indent="0" eaLnBrk="1" hangingPunct="1">
              <a:lnSpc>
                <a:spcPct val="110000"/>
              </a:lnSpc>
              <a:buFont typeface="Calibri" panose="020F0502020204030204" pitchFamily="34" charset="0"/>
              <a:buNone/>
            </a:pPr>
            <a:r>
              <a:rPr lang="cs-CZ" altLang="cs-CZ" sz="3200"/>
              <a:t>1.3 Podpora vědy a výzkumu.</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9E9B3F11-6CC4-C632-A176-63728CBCB0F9}"/>
              </a:ext>
            </a:extLst>
          </p:cNvPr>
          <p:cNvSpPr>
            <a:spLocks noGrp="1"/>
          </p:cNvSpPr>
          <p:nvPr>
            <p:ph type="title" idx="4294967295"/>
          </p:nvPr>
        </p:nvSpPr>
        <p:spPr>
          <a:xfrm>
            <a:off x="250826" y="260350"/>
            <a:ext cx="8102600" cy="1143000"/>
          </a:xfrm>
        </p:spPr>
        <p:txBody>
          <a:bodyPr rtlCol="0">
            <a:normAutofit/>
          </a:bodyPr>
          <a:lstStyle/>
          <a:p>
            <a:pPr eaLnBrk="1" fontAlgn="auto" hangingPunct="1">
              <a:spcAft>
                <a:spcPts val="0"/>
              </a:spcAft>
              <a:defRPr/>
            </a:pPr>
            <a:r>
              <a:rPr lang="cs-CZ" altLang="cs-CZ" sz="3600"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86B8A86F-013A-626C-E78C-FE87F34B5D7D}"/>
              </a:ext>
            </a:extLst>
          </p:cNvPr>
          <p:cNvSpPr>
            <a:spLocks noGrp="1" noChangeArrowheads="1"/>
          </p:cNvSpPr>
          <p:nvPr>
            <p:ph idx="4294967295"/>
          </p:nvPr>
        </p:nvSpPr>
        <p:spPr>
          <a:xfrm>
            <a:off x="755650" y="1403350"/>
            <a:ext cx="8137525" cy="4833938"/>
          </a:xfrm>
        </p:spPr>
        <p:txBody>
          <a:bodyPr rtlCol="0">
            <a:normAutofit/>
          </a:bodyPr>
          <a:lstStyle/>
          <a:p>
            <a:pPr marL="0" indent="0" eaLnBrk="1" fontAlgn="auto" hangingPunct="1">
              <a:lnSpc>
                <a:spcPct val="110000"/>
              </a:lnSpc>
              <a:spcAft>
                <a:spcPts val="0"/>
              </a:spcAft>
              <a:buFont typeface="Arial" panose="020B0604020202020204" pitchFamily="34" charset="0"/>
              <a:buNone/>
              <a:defRPr/>
            </a:pPr>
            <a:r>
              <a:rPr lang="cs-CZ" sz="2400" b="1" dirty="0"/>
              <a:t>Specifický cíl 1.2 Profesní rozvoj sester / členů ošetřovatelských týmů v jednotlivých oblastech</a:t>
            </a:r>
          </a:p>
          <a:p>
            <a:pPr eaLnBrk="1" fontAlgn="auto" hangingPunct="1">
              <a:lnSpc>
                <a:spcPct val="110000"/>
              </a:lnSpc>
              <a:spcAft>
                <a:spcPts val="0"/>
              </a:spcAft>
              <a:defRPr/>
            </a:pPr>
            <a:r>
              <a:rPr lang="cs-CZ" sz="2400" dirty="0"/>
              <a:t>Do profesního rozvoje sester patří kromě specializačního a celoživotního vzdělávání rovněž rozvoj řídících schopností, kvalitní klinická praxe, praxe založená na vědeckých důkazech, mentorování nových absolventů a kolegů. </a:t>
            </a:r>
          </a:p>
          <a:p>
            <a:pPr eaLnBrk="1" fontAlgn="auto" hangingPunct="1">
              <a:lnSpc>
                <a:spcPct val="110000"/>
              </a:lnSpc>
              <a:spcAft>
                <a:spcPts val="0"/>
              </a:spcAft>
              <a:defRPr/>
            </a:pPr>
            <a:r>
              <a:rPr lang="cs-CZ" sz="2400" dirty="0"/>
              <a:t>Kvalitní vzdělání v oblastech kvalifikačního a celoživotního vzdělávání pro budoucnost by se mělo zaměřit také na mimořádné události, které jsou pro obyvatele České republiky hrozbou (např. epidemie, pandemie, hromadná neštěstí, teroristické útoky).</a:t>
            </a:r>
            <a:endParaRPr lang="cs-CZ" altLang="cs-CZ"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cs-CZ" altLang="cs-CZ" sz="3600" dirty="0"/>
              <a:t>Filozofie ošetřovatelství</a:t>
            </a:r>
          </a:p>
        </p:txBody>
      </p:sp>
      <p:sp>
        <p:nvSpPr>
          <p:cNvPr id="4099" name="Rectangle 3"/>
          <p:cNvSpPr>
            <a:spLocks noGrp="1" noChangeArrowheads="1"/>
          </p:cNvSpPr>
          <p:nvPr>
            <p:ph type="body" idx="1"/>
          </p:nvPr>
        </p:nvSpPr>
        <p:spPr/>
        <p:txBody>
          <a:bodyPr/>
          <a:lstStyle/>
          <a:p>
            <a:pPr eaLnBrk="1" hangingPunct="1">
              <a:lnSpc>
                <a:spcPct val="90000"/>
              </a:lnSpc>
            </a:pPr>
            <a:r>
              <a:rPr lang="cs-CZ" altLang="cs-CZ" sz="2500" b="1" dirty="0"/>
              <a:t>Ošetřovatelství</a:t>
            </a:r>
            <a:r>
              <a:rPr lang="cs-CZ" altLang="cs-CZ" sz="2500" dirty="0"/>
              <a:t> – profese, která se neustále rozvíjí. </a:t>
            </a:r>
          </a:p>
          <a:p>
            <a:pPr eaLnBrk="1" hangingPunct="1">
              <a:lnSpc>
                <a:spcPct val="90000"/>
              </a:lnSpc>
            </a:pPr>
            <a:r>
              <a:rPr lang="cs-CZ" altLang="cs-CZ" sz="2500" dirty="0"/>
              <a:t>Masivní rozvoj teorie ošetřovatelství v 50. letech 20. st. v USA.</a:t>
            </a:r>
          </a:p>
          <a:p>
            <a:pPr eaLnBrk="1" hangingPunct="1">
              <a:lnSpc>
                <a:spcPct val="90000"/>
              </a:lnSpc>
            </a:pPr>
            <a:r>
              <a:rPr lang="cs-CZ" altLang="cs-CZ" sz="2500" b="1" dirty="0"/>
              <a:t>Současné ošetřovatelství</a:t>
            </a:r>
            <a:r>
              <a:rPr lang="cs-CZ" altLang="cs-CZ" sz="2500" dirty="0"/>
              <a:t> - svůj vlastní soubor vědomostí potřebný pro ošetřovatelskou vědu. </a:t>
            </a:r>
          </a:p>
          <a:p>
            <a:pPr eaLnBrk="1" hangingPunct="1">
              <a:lnSpc>
                <a:spcPct val="90000"/>
              </a:lnSpc>
            </a:pPr>
            <a:r>
              <a:rPr lang="cs-CZ" altLang="cs-CZ" sz="2500" dirty="0"/>
              <a:t>Filozofické směry ovlivňující ošetřovatelství:</a:t>
            </a:r>
          </a:p>
          <a:p>
            <a:pPr marL="0" indent="0" eaLnBrk="1" hangingPunct="1">
              <a:lnSpc>
                <a:spcPct val="90000"/>
              </a:lnSpc>
              <a:buNone/>
            </a:pPr>
            <a:r>
              <a:rPr lang="cs-CZ" altLang="cs-CZ" sz="2500" dirty="0"/>
              <a:t>Humanismus</a:t>
            </a:r>
          </a:p>
          <a:p>
            <a:pPr marL="0" indent="0" eaLnBrk="1" hangingPunct="1">
              <a:lnSpc>
                <a:spcPct val="90000"/>
              </a:lnSpc>
              <a:buNone/>
            </a:pPr>
            <a:r>
              <a:rPr lang="cs-CZ" altLang="cs-CZ" sz="2500" dirty="0"/>
              <a:t>Holismus</a:t>
            </a:r>
          </a:p>
          <a:p>
            <a:pPr marL="0" indent="0" eaLnBrk="1" hangingPunct="1">
              <a:lnSpc>
                <a:spcPct val="90000"/>
              </a:lnSpc>
              <a:buNone/>
            </a:pPr>
            <a:r>
              <a:rPr lang="cs-CZ" altLang="cs-CZ" sz="2500" dirty="0"/>
              <a:t>….a další……? </a:t>
            </a:r>
          </a:p>
        </p:txBody>
      </p:sp>
    </p:spTree>
    <p:extLst>
      <p:ext uri="{BB962C8B-B14F-4D97-AF65-F5344CB8AC3E}">
        <p14:creationId xmlns:p14="http://schemas.microsoft.com/office/powerpoint/2010/main" val="20629429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EA150040-83D9-2C66-BADB-BAB9525A520A}"/>
              </a:ext>
            </a:extLst>
          </p:cNvPr>
          <p:cNvSpPr>
            <a:spLocks noGrp="1"/>
          </p:cNvSpPr>
          <p:nvPr>
            <p:ph type="title" idx="4294967295"/>
          </p:nvPr>
        </p:nvSpPr>
        <p:spPr>
          <a:xfrm>
            <a:off x="288925" y="260350"/>
            <a:ext cx="8459787"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836FE9A9-66C1-974B-4F88-05DF667D544F}"/>
              </a:ext>
            </a:extLst>
          </p:cNvPr>
          <p:cNvSpPr>
            <a:spLocks noGrp="1" noChangeArrowheads="1"/>
          </p:cNvSpPr>
          <p:nvPr>
            <p:ph idx="4294967295"/>
          </p:nvPr>
        </p:nvSpPr>
        <p:spPr>
          <a:xfrm>
            <a:off x="684213" y="1125538"/>
            <a:ext cx="8064500" cy="5327650"/>
          </a:xfrm>
        </p:spPr>
        <p:txBody>
          <a:bodyPr rtlCol="0">
            <a:normAutofit/>
          </a:bodyPr>
          <a:lstStyle/>
          <a:p>
            <a:pPr marL="0" indent="0" eaLnBrk="1" fontAlgn="auto" hangingPunct="1">
              <a:lnSpc>
                <a:spcPct val="110000"/>
              </a:lnSpc>
              <a:spcAft>
                <a:spcPts val="0"/>
              </a:spcAft>
              <a:buFont typeface="Arial" panose="020B0604020202020204" pitchFamily="34" charset="0"/>
              <a:buNone/>
              <a:defRPr/>
            </a:pPr>
            <a:r>
              <a:rPr lang="cs-CZ" b="1" dirty="0"/>
              <a:t>Specifický cíl 1.3 Podpora vědy a výzkumu </a:t>
            </a:r>
            <a:endParaRPr lang="cs-CZ" altLang="cs-CZ" sz="2800" b="1" dirty="0">
              <a:solidFill>
                <a:schemeClr val="tx1">
                  <a:lumMod val="75000"/>
                  <a:lumOff val="25000"/>
                </a:schemeClr>
              </a:solidFill>
            </a:endParaRPr>
          </a:p>
          <a:p>
            <a:pPr eaLnBrk="1" fontAlgn="auto" hangingPunct="1">
              <a:lnSpc>
                <a:spcPct val="110000"/>
              </a:lnSpc>
              <a:spcAft>
                <a:spcPts val="0"/>
              </a:spcAft>
              <a:defRPr/>
            </a:pPr>
            <a:r>
              <a:rPr lang="cs-CZ" dirty="0"/>
              <a:t>Na národní úrovni: Jednotlivé grantové a dotační programy by měly být vypisovány i na realizaci specifických nelékařských výzkumů, ve kterých by mohli zdravotníci uplatnit získané poznatky v praxi. Např. výzkumy týkající se hojení chronických ran a používaných materiálů nebo nutriční problematiky, výzkumy týkající se testování nových produktů v praxi, popř. nových postupů v praxi.</a:t>
            </a:r>
          </a:p>
          <a:p>
            <a:pPr eaLnBrk="1" fontAlgn="auto" hangingPunct="1">
              <a:lnSpc>
                <a:spcPct val="110000"/>
              </a:lnSpc>
              <a:spcAft>
                <a:spcPts val="0"/>
              </a:spcAft>
              <a:defRPr/>
            </a:pPr>
            <a:r>
              <a:rPr lang="cs-CZ" dirty="0"/>
              <a:t>Na lokální úrovni: Jednotliví poskytovatelé zdravotních služeb umožní sestrám a zdravotníkům realizovat výzkumy na místní úrovni a současně je v této činnosti budou podporovat. </a:t>
            </a:r>
          </a:p>
          <a:p>
            <a:pPr eaLnBrk="1" fontAlgn="auto" hangingPunct="1">
              <a:lnSpc>
                <a:spcPct val="110000"/>
              </a:lnSpc>
              <a:spcAft>
                <a:spcPts val="0"/>
              </a:spcAft>
              <a:defRPr/>
            </a:pPr>
            <a:r>
              <a:rPr lang="cs-CZ" dirty="0"/>
              <a:t>Podpora vědy a výzkumu úzce souvisí s dosažením terciárního stupně vzdělání, které výrazně zvyšuje kompetence sester, umožňuje udržovat a rozvíjet výzkumnou základnu a zlepšit aplikaci znalostí ku prospěchu pacientů.</a:t>
            </a:r>
            <a:endParaRPr lang="cs-CZ" altLang="cs-CZ" sz="2800" dirty="0">
              <a:solidFill>
                <a:schemeClr val="tx1">
                  <a:lumMod val="75000"/>
                  <a:lumOff val="25000"/>
                </a:schemeClr>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9449E60A-2AAA-878A-3E92-3C18161156B5}"/>
              </a:ext>
            </a:extLst>
          </p:cNvPr>
          <p:cNvSpPr>
            <a:spLocks noGrp="1"/>
          </p:cNvSpPr>
          <p:nvPr>
            <p:ph type="title" idx="4294967295"/>
          </p:nvPr>
        </p:nvSpPr>
        <p:spPr>
          <a:xfrm>
            <a:off x="217488" y="260350"/>
            <a:ext cx="8602662"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EA9A18E7-45F1-AEBB-7407-5B7661383921}"/>
              </a:ext>
            </a:extLst>
          </p:cNvPr>
          <p:cNvSpPr>
            <a:spLocks noGrp="1" noChangeArrowheads="1"/>
          </p:cNvSpPr>
          <p:nvPr>
            <p:ph idx="4294967295"/>
          </p:nvPr>
        </p:nvSpPr>
        <p:spPr>
          <a:xfrm>
            <a:off x="217489" y="1125538"/>
            <a:ext cx="8602662" cy="5256212"/>
          </a:xfrm>
        </p:spPr>
        <p:txBody>
          <a:bodyPr rtlCol="0">
            <a:noAutofit/>
          </a:bodyPr>
          <a:lstStyle/>
          <a:p>
            <a:pPr marL="0" indent="0" eaLnBrk="1" fontAlgn="auto" hangingPunct="1">
              <a:lnSpc>
                <a:spcPct val="110000"/>
              </a:lnSpc>
              <a:spcAft>
                <a:spcPts val="0"/>
              </a:spcAft>
              <a:buFont typeface="Arial" panose="020B0604020202020204" pitchFamily="34" charset="0"/>
              <a:buNone/>
              <a:defRPr/>
            </a:pPr>
            <a:r>
              <a:rPr lang="cs-CZ" sz="1600" b="1" dirty="0"/>
              <a:t>Strategický cíl 2 Bezpečná úroveň personálního obsazení a kvalita poskytované ošetřovatelské péče</a:t>
            </a:r>
          </a:p>
          <a:p>
            <a:pPr marL="0" indent="0" eaLnBrk="1" fontAlgn="auto" hangingPunct="1">
              <a:lnSpc>
                <a:spcPct val="110000"/>
              </a:lnSpc>
              <a:spcAft>
                <a:spcPts val="0"/>
              </a:spcAft>
              <a:buFont typeface="Arial" panose="020B0604020202020204" pitchFamily="34" charset="0"/>
              <a:buNone/>
              <a:defRPr/>
            </a:pPr>
            <a:r>
              <a:rPr lang="cs-CZ" sz="1600" dirty="0"/>
              <a:t>Principy zdravotní péče založené na týmech (ICN 2014):</a:t>
            </a:r>
          </a:p>
          <a:p>
            <a:pPr eaLnBrk="1" fontAlgn="auto" hangingPunct="1">
              <a:lnSpc>
                <a:spcPct val="110000"/>
              </a:lnSpc>
              <a:spcAft>
                <a:spcPts val="0"/>
              </a:spcAft>
              <a:defRPr/>
            </a:pPr>
            <a:r>
              <a:rPr lang="cs-CZ" sz="1600" dirty="0"/>
              <a:t>Sdílené cíle: Tým –včetně pacienta a případně členů rodiny nebo dalších podpůrných osob – spolupracuje na stanovení sdílených cílů, které odrážejí priority pacienta a jeho rodiny a které lze jasně definovat, pochopit a získat pro ně podporu všech členů týmu.</a:t>
            </a:r>
          </a:p>
          <a:p>
            <a:pPr eaLnBrk="1" fontAlgn="auto" hangingPunct="1">
              <a:lnSpc>
                <a:spcPct val="110000"/>
              </a:lnSpc>
              <a:spcAft>
                <a:spcPts val="0"/>
              </a:spcAft>
              <a:defRPr/>
            </a:pPr>
            <a:r>
              <a:rPr lang="cs-CZ" sz="1600" dirty="0"/>
              <a:t>Jasné role: Existují jasná očekávání ohledně funkcí, povinností a odpovědnosti každého člena týmu, což optimalizuje efektivitu týmu a často umožňuje využívat dělbu práce, a dosáhnout tak výsledku, který převyšuje schopnosti jeho jednotlivých částí.</a:t>
            </a:r>
          </a:p>
          <a:p>
            <a:pPr eaLnBrk="1" fontAlgn="auto" hangingPunct="1">
              <a:lnSpc>
                <a:spcPct val="110000"/>
              </a:lnSpc>
              <a:spcAft>
                <a:spcPts val="0"/>
              </a:spcAft>
              <a:defRPr/>
            </a:pPr>
            <a:r>
              <a:rPr lang="cs-CZ" sz="1600" dirty="0"/>
              <a:t>Vzájemná důvěra: Členové týmu si získávají vzájemnou důvěru, vytvářejí silné standardy vzájemnosti a lepší příležitosti pro sdílený úspěch.</a:t>
            </a:r>
          </a:p>
          <a:p>
            <a:pPr eaLnBrk="1" fontAlgn="auto" hangingPunct="1">
              <a:lnSpc>
                <a:spcPct val="110000"/>
              </a:lnSpc>
              <a:spcAft>
                <a:spcPts val="0"/>
              </a:spcAft>
              <a:defRPr/>
            </a:pPr>
            <a:r>
              <a:rPr lang="cs-CZ" sz="1600" dirty="0"/>
              <a:t>Efektivní komunikace: Tým si stanovuje priority a nepřetržitě zlepšuje své komunikační schopnosti. Má konzistentní kanály pro upřímnou a úplnou komunikaci a tyto kanály jsou přístupné a používané všemi členy týmu ve všech situacích.</a:t>
            </a:r>
          </a:p>
          <a:p>
            <a:pPr eaLnBrk="1" fontAlgn="auto" hangingPunct="1">
              <a:lnSpc>
                <a:spcPct val="110000"/>
              </a:lnSpc>
              <a:spcAft>
                <a:spcPts val="0"/>
              </a:spcAft>
              <a:defRPr/>
            </a:pPr>
            <a:r>
              <a:rPr lang="cs-CZ" sz="1600" dirty="0"/>
              <a:t>Měřitelné procesy a výsledky: Tým se dohodne na včasné a spolehlivé zpětné vazbě ohledně úspěchů a neúspěchů, která se týká jak fungování týmu, tak dosahování týmových cílů, a realizuje doporučení z ní získaná. Zpětná vazba je využívaná ke sledování a zlepšování okamžité a dlouhodobé výkonnosti</a:t>
            </a:r>
            <a:endParaRPr lang="cs-CZ" altLang="cs-CZ" sz="1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18D644BF-EAD6-7847-89A3-8978A0944846}"/>
              </a:ext>
            </a:extLst>
          </p:cNvPr>
          <p:cNvSpPr>
            <a:spLocks noGrp="1"/>
          </p:cNvSpPr>
          <p:nvPr>
            <p:ph type="title" idx="4294967295"/>
          </p:nvPr>
        </p:nvSpPr>
        <p:spPr>
          <a:xfrm>
            <a:off x="466725" y="260350"/>
            <a:ext cx="8497887"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B1856392-F3DB-7B56-ED11-5DF524903697}"/>
              </a:ext>
            </a:extLst>
          </p:cNvPr>
          <p:cNvSpPr>
            <a:spLocks noGrp="1" noChangeArrowheads="1"/>
          </p:cNvSpPr>
          <p:nvPr>
            <p:ph idx="4294967295"/>
          </p:nvPr>
        </p:nvSpPr>
        <p:spPr>
          <a:xfrm>
            <a:off x="466725" y="1196975"/>
            <a:ext cx="8497888" cy="5400675"/>
          </a:xfrm>
        </p:spPr>
        <p:txBody>
          <a:bodyPr rtlCol="0">
            <a:noAutofit/>
          </a:bodyPr>
          <a:lstStyle/>
          <a:p>
            <a:pPr marL="0" indent="0" eaLnBrk="1" fontAlgn="auto" hangingPunct="1">
              <a:lnSpc>
                <a:spcPct val="110000"/>
              </a:lnSpc>
              <a:spcAft>
                <a:spcPts val="0"/>
              </a:spcAft>
              <a:buFont typeface="Calibri" panose="020F0502020204030204" pitchFamily="34" charset="0"/>
              <a:buNone/>
              <a:defRPr/>
            </a:pPr>
            <a:r>
              <a:rPr lang="cs-CZ" altLang="cs-CZ" sz="1400" b="1" dirty="0"/>
              <a:t>Kvalita</a:t>
            </a:r>
          </a:p>
          <a:p>
            <a:pPr eaLnBrk="1" fontAlgn="auto" hangingPunct="1">
              <a:lnSpc>
                <a:spcPct val="110000"/>
              </a:lnSpc>
              <a:spcAft>
                <a:spcPts val="0"/>
              </a:spcAft>
              <a:defRPr/>
            </a:pPr>
            <a:r>
              <a:rPr lang="cs-CZ" altLang="cs-CZ" sz="1400" dirty="0"/>
              <a:t>Bezpečnost – rizika,  která  ohrožují  pacienty  ve  zdravotnictví,  by  měla  být  eliminována na minimum. </a:t>
            </a:r>
          </a:p>
          <a:p>
            <a:pPr eaLnBrk="1" fontAlgn="auto" hangingPunct="1">
              <a:lnSpc>
                <a:spcPct val="110000"/>
              </a:lnSpc>
              <a:spcAft>
                <a:spcPts val="0"/>
              </a:spcAft>
              <a:defRPr/>
            </a:pPr>
            <a:r>
              <a:rPr lang="cs-CZ" altLang="cs-CZ" sz="1400" dirty="0"/>
              <a:t>Cílem  je  především  minimalizovat  hrozby  chyb u poskytovatelů a zvyšovat kvalitu a bezpečnost.</a:t>
            </a:r>
          </a:p>
          <a:p>
            <a:pPr eaLnBrk="1" fontAlgn="auto" hangingPunct="1">
              <a:lnSpc>
                <a:spcPct val="110000"/>
              </a:lnSpc>
              <a:spcAft>
                <a:spcPts val="0"/>
              </a:spcAft>
              <a:defRPr/>
            </a:pPr>
            <a:r>
              <a:rPr lang="cs-CZ" altLang="cs-CZ" sz="1400" dirty="0"/>
              <a:t>Kompetence – vědomosti, dovednosti a znalosti každého zdravotníka by měly být v souladu s jeho vzděláním, resp. kvalifikací, a zařazením na správnou pozici u poskytovatele.</a:t>
            </a:r>
          </a:p>
          <a:p>
            <a:pPr eaLnBrk="1" fontAlgn="auto" hangingPunct="1">
              <a:lnSpc>
                <a:spcPct val="110000"/>
              </a:lnSpc>
              <a:spcAft>
                <a:spcPts val="0"/>
              </a:spcAft>
              <a:defRPr/>
            </a:pPr>
            <a:r>
              <a:rPr lang="cs-CZ" altLang="cs-CZ" sz="1400" dirty="0"/>
              <a:t>Efektivnost – poskytovaná ošetřovatelská péče by měla směřovat k očekávaným výsledkům a uzdravení pacientů.</a:t>
            </a:r>
          </a:p>
          <a:p>
            <a:pPr eaLnBrk="1" fontAlgn="auto" hangingPunct="1">
              <a:lnSpc>
                <a:spcPct val="110000"/>
              </a:lnSpc>
              <a:spcAft>
                <a:spcPts val="0"/>
              </a:spcAft>
              <a:defRPr/>
            </a:pPr>
            <a:r>
              <a:rPr lang="cs-CZ" altLang="cs-CZ" sz="1400" dirty="0"/>
              <a:t>Vhodnost – potřeby pacientů jsou uspokojovány na základě popsaných vědeckých důkazů a standardů poskytované péče.</a:t>
            </a:r>
          </a:p>
          <a:p>
            <a:pPr eaLnBrk="1" fontAlgn="auto" hangingPunct="1">
              <a:lnSpc>
                <a:spcPct val="110000"/>
              </a:lnSpc>
              <a:spcAft>
                <a:spcPts val="0"/>
              </a:spcAft>
              <a:defRPr/>
            </a:pPr>
            <a:r>
              <a:rPr lang="cs-CZ" altLang="cs-CZ" sz="1400" dirty="0"/>
              <a:t>Ekonomičnost –cílů v péči je dosaženo s co nejekonomičtějším využitím zdrojů.</a:t>
            </a:r>
          </a:p>
          <a:p>
            <a:pPr eaLnBrk="1" fontAlgn="auto" hangingPunct="1">
              <a:lnSpc>
                <a:spcPct val="110000"/>
              </a:lnSpc>
              <a:spcAft>
                <a:spcPts val="0"/>
              </a:spcAft>
              <a:defRPr/>
            </a:pPr>
            <a:r>
              <a:rPr lang="cs-CZ" altLang="cs-CZ" sz="1400" dirty="0"/>
              <a:t>Přijatelnost – všechna péče je pro pacienty přijatelná.</a:t>
            </a:r>
          </a:p>
          <a:p>
            <a:pPr eaLnBrk="1" fontAlgn="auto" hangingPunct="1">
              <a:lnSpc>
                <a:spcPct val="110000"/>
              </a:lnSpc>
              <a:spcAft>
                <a:spcPts val="0"/>
              </a:spcAft>
              <a:defRPr/>
            </a:pPr>
            <a:r>
              <a:rPr lang="cs-CZ" altLang="cs-CZ" sz="1400" dirty="0"/>
              <a:t>Kontinuita – schopnost systému, aby na sebe péče navazovala bez větších komplikací.</a:t>
            </a:r>
          </a:p>
          <a:p>
            <a:pPr eaLnBrk="1" fontAlgn="auto" hangingPunct="1">
              <a:lnSpc>
                <a:spcPct val="110000"/>
              </a:lnSpc>
              <a:spcAft>
                <a:spcPts val="0"/>
              </a:spcAft>
              <a:defRPr/>
            </a:pPr>
            <a:r>
              <a:rPr lang="cs-CZ" altLang="cs-CZ" sz="1400" dirty="0"/>
              <a:t>Včasnost – péče by měla být poskytována tehdy, kdy je nejvíce potřebná a pro pacienta maximálně přínosná.</a:t>
            </a:r>
          </a:p>
          <a:p>
            <a:pPr eaLnBrk="1" fontAlgn="auto" hangingPunct="1">
              <a:lnSpc>
                <a:spcPct val="110000"/>
              </a:lnSpc>
              <a:spcAft>
                <a:spcPts val="0"/>
              </a:spcAft>
              <a:defRPr/>
            </a:pPr>
            <a:r>
              <a:rPr lang="cs-CZ" altLang="cs-CZ" sz="1400" dirty="0"/>
              <a:t>Přiměřenost – péče je poskytována v souladu s nejnovějšími poznatky vědy, odpovídá stavu a potřebám pacienta.</a:t>
            </a:r>
          </a:p>
          <a:p>
            <a:pPr eaLnBrk="1" fontAlgn="auto" hangingPunct="1">
              <a:lnSpc>
                <a:spcPct val="110000"/>
              </a:lnSpc>
              <a:spcAft>
                <a:spcPts val="0"/>
              </a:spcAft>
              <a:defRPr/>
            </a:pPr>
            <a:r>
              <a:rPr lang="cs-CZ" altLang="cs-CZ" sz="1400" dirty="0"/>
              <a:t>Úcta  a  vnímavost  –  zejména  ve  vztahu  k edukaci  pacienta  a  jeho  blízkých.  Respekt  k pacientovi, jeho důstojnosti, soukromí a individualitě. </a:t>
            </a:r>
          </a:p>
          <a:p>
            <a:pPr eaLnBrk="1" fontAlgn="auto" hangingPunct="1">
              <a:lnSpc>
                <a:spcPct val="110000"/>
              </a:lnSpc>
              <a:spcAft>
                <a:spcPts val="0"/>
              </a:spcAft>
              <a:defRPr/>
            </a:pPr>
            <a:r>
              <a:rPr lang="cs-CZ" altLang="cs-CZ" sz="1400" dirty="0"/>
              <a:t>Rovnost  (ekvita)  –je  vyjádřena  rovným,  spravedlivým,  stejným  přístupem  k  léčbě  pro pacienty  všech  sociálních  skupin  bez  ohledu  na  jejich  platební  schopnost,  věk,  pohlaví či sociální postavení.</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C14894E0-4AB7-DE0B-BA25-6001D5A096A7}"/>
              </a:ext>
            </a:extLst>
          </p:cNvPr>
          <p:cNvSpPr>
            <a:spLocks noGrp="1"/>
          </p:cNvSpPr>
          <p:nvPr>
            <p:ph type="title" idx="4294967295"/>
          </p:nvPr>
        </p:nvSpPr>
        <p:spPr>
          <a:xfrm>
            <a:off x="466726" y="260350"/>
            <a:ext cx="7886700" cy="1143000"/>
          </a:xfrm>
        </p:spPr>
        <p:txBody>
          <a:bodyPr rtlCol="0">
            <a:normAutofit/>
          </a:bodyPr>
          <a:lstStyle/>
          <a:p>
            <a:pPr eaLnBrk="1" fontAlgn="auto" hangingPunct="1">
              <a:spcAft>
                <a:spcPts val="0"/>
              </a:spcAft>
              <a:defRPr/>
            </a:pPr>
            <a:r>
              <a:rPr lang="cs-CZ" altLang="cs-CZ" sz="3600" b="1" dirty="0">
                <a:solidFill>
                  <a:schemeClr val="tx1">
                    <a:lumMod val="75000"/>
                    <a:lumOff val="25000"/>
                  </a:schemeClr>
                </a:solidFill>
              </a:rPr>
              <a:t>Strategická část Koncepce ošetřovatelství ČR</a:t>
            </a:r>
          </a:p>
        </p:txBody>
      </p:sp>
      <p:sp>
        <p:nvSpPr>
          <p:cNvPr id="32771" name="Zástupný symbol pro obsah 2">
            <a:extLst>
              <a:ext uri="{FF2B5EF4-FFF2-40B4-BE49-F238E27FC236}">
                <a16:creationId xmlns:a16="http://schemas.microsoft.com/office/drawing/2014/main" id="{6FD3060E-DFED-EAB5-B1CC-6B5B1DA293DE}"/>
              </a:ext>
            </a:extLst>
          </p:cNvPr>
          <p:cNvSpPr>
            <a:spLocks noGrp="1" noChangeArrowheads="1"/>
          </p:cNvSpPr>
          <p:nvPr>
            <p:ph idx="4294967295"/>
          </p:nvPr>
        </p:nvSpPr>
        <p:spPr>
          <a:xfrm>
            <a:off x="466725" y="1196975"/>
            <a:ext cx="8281988" cy="5400675"/>
          </a:xfrm>
        </p:spPr>
        <p:txBody>
          <a:bodyPr rtlCol="0">
            <a:noAutofit/>
          </a:bodyPr>
          <a:lstStyle/>
          <a:p>
            <a:pPr marL="0" indent="0" eaLnBrk="1" fontAlgn="auto" hangingPunct="1">
              <a:lnSpc>
                <a:spcPct val="100000"/>
              </a:lnSpc>
              <a:spcAft>
                <a:spcPts val="0"/>
              </a:spcAft>
              <a:buFont typeface="Arial" panose="020B0604020202020204" pitchFamily="34" charset="0"/>
              <a:buNone/>
              <a:defRPr/>
            </a:pPr>
            <a:r>
              <a:rPr lang="cs-CZ" altLang="cs-CZ" sz="1400" dirty="0"/>
              <a:t>Strategický cíl 3 Posílení postavení sester</a:t>
            </a:r>
          </a:p>
          <a:p>
            <a:pPr marL="0" indent="0" eaLnBrk="1" fontAlgn="auto" hangingPunct="1">
              <a:lnSpc>
                <a:spcPct val="100000"/>
              </a:lnSpc>
              <a:spcAft>
                <a:spcPts val="0"/>
              </a:spcAft>
              <a:buFont typeface="Arial" panose="020B0604020202020204" pitchFamily="34" charset="0"/>
              <a:buNone/>
              <a:defRPr/>
            </a:pPr>
            <a:r>
              <a:rPr lang="cs-CZ" altLang="cs-CZ" sz="1400" dirty="0"/>
              <a:t>Posílení  postavení  sester  v systému  poskytování  zdravotní  péče by se mělo týkat těchto oblastí:</a:t>
            </a:r>
          </a:p>
          <a:p>
            <a:pPr eaLnBrk="1" fontAlgn="auto" hangingPunct="1">
              <a:lnSpc>
                <a:spcPct val="100000"/>
              </a:lnSpc>
              <a:spcAft>
                <a:spcPts val="0"/>
              </a:spcAft>
              <a:defRPr/>
            </a:pPr>
            <a:r>
              <a:rPr lang="cs-CZ" altLang="cs-CZ" sz="1400" dirty="0"/>
              <a:t>odpovídající ohodnocení práce,</a:t>
            </a:r>
          </a:p>
          <a:p>
            <a:pPr eaLnBrk="1" fontAlgn="auto" hangingPunct="1">
              <a:lnSpc>
                <a:spcPct val="100000"/>
              </a:lnSpc>
              <a:spcAft>
                <a:spcPts val="0"/>
              </a:spcAft>
              <a:defRPr/>
            </a:pPr>
            <a:r>
              <a:rPr lang="cs-CZ" altLang="cs-CZ" sz="1400" dirty="0"/>
              <a:t>podpory zlepšení pracovních podmínek, </a:t>
            </a:r>
          </a:p>
          <a:p>
            <a:pPr eaLnBrk="1" fontAlgn="auto" hangingPunct="1">
              <a:lnSpc>
                <a:spcPct val="100000"/>
              </a:lnSpc>
              <a:spcAft>
                <a:spcPts val="0"/>
              </a:spcAft>
              <a:defRPr/>
            </a:pPr>
            <a:r>
              <a:rPr lang="cs-CZ" altLang="cs-CZ" sz="1400" dirty="0"/>
              <a:t>zájmu žáků o obor ošetřovatelství,</a:t>
            </a:r>
          </a:p>
          <a:p>
            <a:pPr eaLnBrk="1" fontAlgn="auto" hangingPunct="1">
              <a:lnSpc>
                <a:spcPct val="100000"/>
              </a:lnSpc>
              <a:spcAft>
                <a:spcPts val="0"/>
              </a:spcAft>
              <a:defRPr/>
            </a:pPr>
            <a:r>
              <a:rPr lang="cs-CZ" altLang="cs-CZ" sz="1400" dirty="0"/>
              <a:t>dostatečného  množství  zdravotnických  pracovníků,  resp.  všech  zdravotnických povolání,</a:t>
            </a:r>
          </a:p>
          <a:p>
            <a:pPr eaLnBrk="1" fontAlgn="auto" hangingPunct="1">
              <a:lnSpc>
                <a:spcPct val="100000"/>
              </a:lnSpc>
              <a:spcAft>
                <a:spcPts val="0"/>
              </a:spcAft>
              <a:defRPr/>
            </a:pPr>
            <a:r>
              <a:rPr lang="cs-CZ" altLang="cs-CZ" sz="1400" dirty="0"/>
              <a:t>podpory odborné veřejnosti,</a:t>
            </a:r>
          </a:p>
          <a:p>
            <a:pPr eaLnBrk="1" fontAlgn="auto" hangingPunct="1">
              <a:lnSpc>
                <a:spcPct val="100000"/>
              </a:lnSpc>
              <a:spcAft>
                <a:spcPts val="0"/>
              </a:spcAft>
              <a:defRPr/>
            </a:pPr>
            <a:r>
              <a:rPr lang="cs-CZ" altLang="cs-CZ" sz="1400" dirty="0"/>
              <a:t>kvalitního funkčního systému, kdy  absolventi vrůstají plnohodnotně do profesního života, především s ohledem na zaškolování a adaptační procesy,</a:t>
            </a:r>
          </a:p>
          <a:p>
            <a:pPr eaLnBrk="1" fontAlgn="auto" hangingPunct="1">
              <a:lnSpc>
                <a:spcPct val="100000"/>
              </a:lnSpc>
              <a:spcAft>
                <a:spcPts val="0"/>
              </a:spcAft>
              <a:defRPr/>
            </a:pPr>
            <a:r>
              <a:rPr lang="cs-CZ" altLang="cs-CZ" sz="1400" dirty="0"/>
              <a:t>plnohodnotného využívání potenciálu sester (např. v lůžkové péči),</a:t>
            </a:r>
          </a:p>
          <a:p>
            <a:pPr eaLnBrk="1" fontAlgn="auto" hangingPunct="1">
              <a:lnSpc>
                <a:spcPct val="100000"/>
              </a:lnSpc>
              <a:spcAft>
                <a:spcPts val="0"/>
              </a:spcAft>
              <a:defRPr/>
            </a:pPr>
            <a:r>
              <a:rPr lang="cs-CZ" altLang="cs-CZ" sz="1400" dirty="0"/>
              <a:t>respektu k celému ošetřovatelskému týmu,</a:t>
            </a:r>
          </a:p>
          <a:p>
            <a:pPr eaLnBrk="1" fontAlgn="auto" hangingPunct="1">
              <a:lnSpc>
                <a:spcPct val="100000"/>
              </a:lnSpc>
              <a:spcAft>
                <a:spcPts val="0"/>
              </a:spcAft>
              <a:defRPr/>
            </a:pPr>
            <a:r>
              <a:rPr lang="cs-CZ" altLang="cs-CZ" sz="1400" dirty="0"/>
              <a:t>medializace a dobrého PR profesí ošetřovatelského týmu,</a:t>
            </a:r>
          </a:p>
          <a:p>
            <a:pPr eaLnBrk="1" fontAlgn="auto" hangingPunct="1">
              <a:lnSpc>
                <a:spcPct val="100000"/>
              </a:lnSpc>
              <a:spcAft>
                <a:spcPts val="0"/>
              </a:spcAft>
              <a:defRPr/>
            </a:pPr>
            <a:r>
              <a:rPr lang="cs-CZ" altLang="cs-CZ" sz="1400" dirty="0"/>
              <a:t>optimálního pracovního života a kvalitnějšího osobního života,</a:t>
            </a:r>
          </a:p>
          <a:p>
            <a:pPr eaLnBrk="1" fontAlgn="auto" hangingPunct="1">
              <a:lnSpc>
                <a:spcPct val="100000"/>
              </a:lnSpc>
              <a:spcAft>
                <a:spcPts val="0"/>
              </a:spcAft>
              <a:defRPr/>
            </a:pPr>
            <a:r>
              <a:rPr lang="cs-CZ" altLang="cs-CZ" sz="1400" dirty="0"/>
              <a:t>podpory  v činnostech,  které  sestry vykonávají  a  ovládají  (např.  edukace  pacienta před výkonem a po něm),</a:t>
            </a:r>
          </a:p>
          <a:p>
            <a:pPr eaLnBrk="1" fontAlgn="auto" hangingPunct="1">
              <a:lnSpc>
                <a:spcPct val="100000"/>
              </a:lnSpc>
              <a:spcAft>
                <a:spcPts val="0"/>
              </a:spcAft>
              <a:defRPr/>
            </a:pPr>
            <a:r>
              <a:rPr lang="cs-CZ" altLang="cs-CZ" sz="1400" dirty="0"/>
              <a:t>podpory rozšiřování kompetencí s ohledem na specializace sester,</a:t>
            </a:r>
          </a:p>
          <a:p>
            <a:pPr eaLnBrk="1" fontAlgn="auto" hangingPunct="1">
              <a:lnSpc>
                <a:spcPct val="100000"/>
              </a:lnSpc>
              <a:spcAft>
                <a:spcPts val="0"/>
              </a:spcAft>
              <a:defRPr/>
            </a:pPr>
            <a:r>
              <a:rPr lang="cs-CZ" altLang="cs-CZ" sz="1400" dirty="0"/>
              <a:t>možnosti  přesunout  pozice  hlavní  sestry  do pozice  náměstka  pro  nelékařská zdravotnická povolání / náměstka ošetřovatelské péče na všech řídících úrovních,</a:t>
            </a:r>
          </a:p>
          <a:p>
            <a:pPr eaLnBrk="1" fontAlgn="auto" hangingPunct="1">
              <a:lnSpc>
                <a:spcPct val="100000"/>
              </a:lnSpc>
              <a:spcAft>
                <a:spcPts val="0"/>
              </a:spcAft>
              <a:defRPr/>
            </a:pPr>
            <a:r>
              <a:rPr lang="cs-CZ" altLang="cs-CZ" sz="1400" dirty="0"/>
              <a:t>osvěty pacientů s ohledem na předcházení nemocem a upevňování zdraví.</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C9A7B8B-3807-43D3-A84C-B2FF252F2CCC}"/>
              </a:ext>
            </a:extLst>
          </p:cNvPr>
          <p:cNvSpPr>
            <a:spLocks noGrp="1" noChangeArrowheads="1"/>
          </p:cNvSpPr>
          <p:nvPr>
            <p:ph type="ctrTitle"/>
          </p:nvPr>
        </p:nvSpPr>
        <p:spPr/>
        <p:txBody>
          <a:bodyPr>
            <a:normAutofit/>
          </a:bodyPr>
          <a:lstStyle/>
          <a:p>
            <a:pPr eaLnBrk="1" hangingPunct="1"/>
            <a:r>
              <a:rPr lang="cs-CZ" altLang="cs-CZ" sz="4400" b="1" dirty="0"/>
              <a:t>Profesní organizace </a:t>
            </a:r>
            <a:r>
              <a:rPr lang="cs-CZ" altLang="cs-CZ" sz="4400" b="1" dirty="0" err="1"/>
              <a:t>nelékařů</a:t>
            </a:r>
            <a:endParaRPr lang="cs-CZ" altLang="cs-CZ" sz="4400" b="1" dirty="0"/>
          </a:p>
        </p:txBody>
      </p:sp>
      <p:sp>
        <p:nvSpPr>
          <p:cNvPr id="3075" name="Rectangle 3">
            <a:extLst>
              <a:ext uri="{FF2B5EF4-FFF2-40B4-BE49-F238E27FC236}">
                <a16:creationId xmlns:a16="http://schemas.microsoft.com/office/drawing/2014/main" id="{BB556766-B4B4-0872-C4CA-77643182DE50}"/>
              </a:ext>
            </a:extLst>
          </p:cNvPr>
          <p:cNvSpPr>
            <a:spLocks noGrp="1" noChangeArrowheads="1"/>
          </p:cNvSpPr>
          <p:nvPr>
            <p:ph type="subTitle" idx="1"/>
          </p:nvPr>
        </p:nvSpPr>
        <p:spPr>
          <a:xfrm>
            <a:off x="1111250" y="3573463"/>
            <a:ext cx="6858000" cy="1655762"/>
          </a:xfrm>
        </p:spPr>
        <p:txBody>
          <a:bodyPr/>
          <a:lstStyle/>
          <a:p>
            <a:pPr eaLnBrk="1" hangingPunct="1"/>
            <a:r>
              <a:rPr lang="cs-CZ" altLang="cs-CZ" dirty="0"/>
              <a:t>Jitka Krocová</a:t>
            </a:r>
          </a:p>
          <a:p>
            <a:pPr eaLnBrk="1" hangingPunct="1"/>
            <a:endParaRPr lang="cs-CZ" alt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DD66A7-5CBC-8B0E-CE02-6C80CFF2B641}"/>
              </a:ext>
            </a:extLst>
          </p:cNvPr>
          <p:cNvSpPr>
            <a:spLocks noGrp="1" noChangeArrowheads="1"/>
          </p:cNvSpPr>
          <p:nvPr>
            <p:ph type="title"/>
          </p:nvPr>
        </p:nvSpPr>
        <p:spPr/>
        <p:txBody>
          <a:bodyPr/>
          <a:lstStyle/>
          <a:p>
            <a:pPr eaLnBrk="1" hangingPunct="1"/>
            <a:r>
              <a:rPr lang="cs-CZ" altLang="cs-CZ"/>
              <a:t>Profesionální ošetřovatelství </a:t>
            </a:r>
          </a:p>
        </p:txBody>
      </p:sp>
      <p:sp>
        <p:nvSpPr>
          <p:cNvPr id="5123" name="Rectangle 3">
            <a:extLst>
              <a:ext uri="{FF2B5EF4-FFF2-40B4-BE49-F238E27FC236}">
                <a16:creationId xmlns:a16="http://schemas.microsoft.com/office/drawing/2014/main" id="{EB17671D-B73B-D22B-5A0B-354BF91E5040}"/>
              </a:ext>
            </a:extLst>
          </p:cNvPr>
          <p:cNvSpPr>
            <a:spLocks noGrp="1" noChangeArrowheads="1"/>
          </p:cNvSpPr>
          <p:nvPr>
            <p:ph idx="1"/>
          </p:nvPr>
        </p:nvSpPr>
        <p:spPr/>
        <p:txBody>
          <a:bodyPr/>
          <a:lstStyle/>
          <a:p>
            <a:pPr eaLnBrk="1" hangingPunct="1"/>
            <a:r>
              <a:rPr lang="cs-CZ" altLang="cs-CZ"/>
              <a:t>Profese x zaměstnání</a:t>
            </a:r>
          </a:p>
          <a:p>
            <a:pPr eaLnBrk="1" hangingPunct="1"/>
            <a:r>
              <a:rPr lang="cs-CZ" altLang="cs-CZ"/>
              <a:t>Atributy profese </a:t>
            </a:r>
          </a:p>
          <a:p>
            <a:pPr eaLnBrk="1" hangingPunct="1"/>
            <a:r>
              <a:rPr lang="cs-CZ" altLang="cs-CZ"/>
              <a:t>Význam profesních organizací</a:t>
            </a:r>
          </a:p>
          <a:p>
            <a:pPr eaLnBrk="1" hangingPunct="1"/>
            <a:endParaRPr lang="cs-CZ" altLang="cs-CZ"/>
          </a:p>
          <a:p>
            <a:pPr eaLnBrk="1" hangingPunct="1"/>
            <a:r>
              <a:rPr lang="cs-CZ" altLang="cs-CZ"/>
              <a:t>PROČ profesní organizace:</a:t>
            </a:r>
          </a:p>
          <a:p>
            <a:pPr eaLnBrk="1" hangingPunct="1">
              <a:buFontTx/>
              <a:buChar char="-"/>
            </a:pPr>
            <a:r>
              <a:rPr lang="cs-CZ" altLang="cs-CZ"/>
              <a:t>Zastupování profese, úroveň a kvalita vzdělávacích progrmů, kvalita a bezpečí péče, související legislativa, výzkum, rozvoj teoretické základny,..</a:t>
            </a:r>
          </a:p>
          <a:p>
            <a:pPr eaLnBrk="1" hangingPunct="1">
              <a:buFontTx/>
              <a:buChar char="-"/>
            </a:pPr>
            <a:r>
              <a:rPr lang="cs-CZ" altLang="cs-CZ"/>
              <a:t>Organizace místní, národní, mezinárodní.</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78543C8-6351-DAAF-C897-7DE4CD348AC7}"/>
              </a:ext>
            </a:extLst>
          </p:cNvPr>
          <p:cNvSpPr>
            <a:spLocks noGrp="1" noChangeArrowheads="1"/>
          </p:cNvSpPr>
          <p:nvPr>
            <p:ph type="title"/>
          </p:nvPr>
        </p:nvSpPr>
        <p:spPr/>
        <p:txBody>
          <a:bodyPr>
            <a:normAutofit/>
          </a:bodyPr>
          <a:lstStyle/>
          <a:p>
            <a:pPr eaLnBrk="1" hangingPunct="1"/>
            <a:r>
              <a:rPr lang="cs-CZ" altLang="cs-CZ" sz="3600" dirty="0"/>
              <a:t>Historie </a:t>
            </a:r>
          </a:p>
        </p:txBody>
      </p:sp>
      <p:sp>
        <p:nvSpPr>
          <p:cNvPr id="6147" name="Rectangle 3">
            <a:extLst>
              <a:ext uri="{FF2B5EF4-FFF2-40B4-BE49-F238E27FC236}">
                <a16:creationId xmlns:a16="http://schemas.microsoft.com/office/drawing/2014/main" id="{69B317F9-6767-2109-96FE-AE1F58B30BB1}"/>
              </a:ext>
            </a:extLst>
          </p:cNvPr>
          <p:cNvSpPr>
            <a:spLocks noGrp="1" noChangeArrowheads="1"/>
          </p:cNvSpPr>
          <p:nvPr>
            <p:ph idx="1"/>
          </p:nvPr>
        </p:nvSpPr>
        <p:spPr/>
        <p:txBody>
          <a:bodyPr/>
          <a:lstStyle/>
          <a:p>
            <a:pPr eaLnBrk="1" hangingPunct="1"/>
            <a:r>
              <a:rPr lang="cs-CZ" altLang="cs-CZ" sz="2500" b="1"/>
              <a:t>SAŠO – Spolek absolventek školy ošetřovatelské</a:t>
            </a:r>
            <a:r>
              <a:rPr lang="cs-CZ" altLang="cs-CZ" sz="2500"/>
              <a:t> - první profesní organizace, založena v r. 1921.</a:t>
            </a:r>
          </a:p>
          <a:p>
            <a:pPr eaLnBrk="1" hangingPunct="1"/>
            <a:r>
              <a:rPr lang="cs-CZ" altLang="cs-CZ" sz="2500" b="1"/>
              <a:t>SDS – Spolek diplomovaných sester – </a:t>
            </a:r>
            <a:r>
              <a:rPr lang="cs-CZ" altLang="cs-CZ" sz="2500"/>
              <a:t>od r. 1928.</a:t>
            </a:r>
          </a:p>
          <a:p>
            <a:pPr eaLnBrk="1" hangingPunct="1"/>
            <a:r>
              <a:rPr lang="cs-CZ" altLang="cs-CZ" sz="2500" b="1"/>
              <a:t>ČSS - Česká společnost sester – </a:t>
            </a:r>
            <a:r>
              <a:rPr lang="cs-CZ" altLang="cs-CZ" sz="2500"/>
              <a:t>od r. 1973.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83EF4DB-AAC5-8417-CDEF-1D3CFD6C903C}"/>
              </a:ext>
            </a:extLst>
          </p:cNvPr>
          <p:cNvSpPr>
            <a:spLocks noGrp="1" noChangeArrowheads="1"/>
          </p:cNvSpPr>
          <p:nvPr>
            <p:ph type="title"/>
          </p:nvPr>
        </p:nvSpPr>
        <p:spPr/>
        <p:txBody>
          <a:bodyPr>
            <a:normAutofit/>
          </a:bodyPr>
          <a:lstStyle/>
          <a:p>
            <a:pPr eaLnBrk="1" hangingPunct="1"/>
            <a:r>
              <a:rPr lang="cs-CZ" altLang="cs-CZ" sz="3600" b="1" dirty="0"/>
              <a:t>Mezinárodní rada sester (ICN – International </a:t>
            </a:r>
            <a:r>
              <a:rPr lang="cs-CZ" altLang="cs-CZ" sz="3600" b="1" dirty="0" err="1"/>
              <a:t>Council</a:t>
            </a:r>
            <a:r>
              <a:rPr lang="cs-CZ" altLang="cs-CZ" sz="3600" b="1" dirty="0"/>
              <a:t> </a:t>
            </a:r>
            <a:r>
              <a:rPr lang="cs-CZ" altLang="cs-CZ" sz="3600" b="1" dirty="0" err="1"/>
              <a:t>of</a:t>
            </a:r>
            <a:r>
              <a:rPr lang="cs-CZ" altLang="cs-CZ" sz="3600" b="1" dirty="0"/>
              <a:t> </a:t>
            </a:r>
            <a:r>
              <a:rPr lang="cs-CZ" altLang="cs-CZ" sz="3600" b="1" dirty="0" err="1"/>
              <a:t>Nurses</a:t>
            </a:r>
            <a:r>
              <a:rPr lang="cs-CZ" altLang="cs-CZ" sz="3600" b="1" dirty="0"/>
              <a:t>) </a:t>
            </a:r>
          </a:p>
        </p:txBody>
      </p:sp>
      <p:sp>
        <p:nvSpPr>
          <p:cNvPr id="7171" name="Rectangle 3">
            <a:extLst>
              <a:ext uri="{FF2B5EF4-FFF2-40B4-BE49-F238E27FC236}">
                <a16:creationId xmlns:a16="http://schemas.microsoft.com/office/drawing/2014/main" id="{7C3A3BF2-9F4F-3787-2E88-F0F00293E3F5}"/>
              </a:ext>
            </a:extLst>
          </p:cNvPr>
          <p:cNvSpPr>
            <a:spLocks noGrp="1" noChangeArrowheads="1"/>
          </p:cNvSpPr>
          <p:nvPr>
            <p:ph idx="1"/>
          </p:nvPr>
        </p:nvSpPr>
        <p:spPr/>
        <p:txBody>
          <a:bodyPr/>
          <a:lstStyle/>
          <a:p>
            <a:pPr eaLnBrk="1" hangingPunct="1"/>
            <a:r>
              <a:rPr lang="cs-CZ" altLang="cs-CZ" sz="2500"/>
              <a:t>1899</a:t>
            </a:r>
          </a:p>
          <a:p>
            <a:pPr eaLnBrk="1" hangingPunct="1"/>
            <a:r>
              <a:rPr lang="cs-CZ" altLang="cs-CZ" sz="2500"/>
              <a:t>Ženeva, Švýcarsko</a:t>
            </a:r>
          </a:p>
          <a:p>
            <a:pPr eaLnBrk="1" hangingPunct="1"/>
            <a:r>
              <a:rPr lang="cs-CZ" altLang="cs-CZ" sz="2500"/>
              <a:t>128 zemí</a:t>
            </a:r>
          </a:p>
          <a:p>
            <a:pPr eaLnBrk="1" hangingPunct="1"/>
            <a:r>
              <a:rPr lang="cs-CZ" altLang="cs-CZ" sz="2500" b="1"/>
              <a:t>Cíl - </a:t>
            </a:r>
            <a:r>
              <a:rPr lang="cs-CZ" altLang="cs-CZ" sz="2500"/>
              <a:t>Reprezentovat ošetřovatelství, podporovat růst profese a celoživotní vzdělávání, ovlivňovat zdravotnickou politiku. </a:t>
            </a:r>
            <a:r>
              <a:rPr lang="cs-CZ" altLang="cs-CZ" sz="2500" b="1"/>
              <a:t>Zabývá se třemi klíčovými oblastmi</a:t>
            </a:r>
          </a:p>
          <a:p>
            <a:pPr lvl="1" eaLnBrk="1" hangingPunct="1"/>
            <a:r>
              <a:rPr lang="cs-CZ" altLang="cs-CZ" sz="2100"/>
              <a:t>ošetřovatelskou praxí, </a:t>
            </a:r>
          </a:p>
          <a:p>
            <a:pPr lvl="1" eaLnBrk="1" hangingPunct="1"/>
            <a:r>
              <a:rPr lang="cs-CZ" altLang="cs-CZ" sz="2100"/>
              <a:t>regulací,</a:t>
            </a:r>
          </a:p>
          <a:p>
            <a:pPr lvl="1" eaLnBrk="1" hangingPunct="1"/>
            <a:r>
              <a:rPr lang="cs-CZ" altLang="cs-CZ" sz="2100"/>
              <a:t>společenskoekonomickým zabezpečením.</a:t>
            </a:r>
          </a:p>
        </p:txBody>
      </p:sp>
      <p:pic>
        <p:nvPicPr>
          <p:cNvPr id="7172" name="Picture 5" descr="ICN.gif">
            <a:extLst>
              <a:ext uri="{FF2B5EF4-FFF2-40B4-BE49-F238E27FC236}">
                <a16:creationId xmlns:a16="http://schemas.microsoft.com/office/drawing/2014/main" id="{61A8ED71-EA6A-C90B-E8D0-BA1BA364F5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557338"/>
            <a:ext cx="14922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804AF13-0345-D3C3-77CE-628BD96F37B9}"/>
              </a:ext>
            </a:extLst>
          </p:cNvPr>
          <p:cNvSpPr>
            <a:spLocks noGrp="1" noChangeArrowheads="1"/>
          </p:cNvSpPr>
          <p:nvPr>
            <p:ph type="title"/>
          </p:nvPr>
        </p:nvSpPr>
        <p:spPr/>
        <p:txBody>
          <a:bodyPr>
            <a:noAutofit/>
          </a:bodyPr>
          <a:lstStyle/>
          <a:p>
            <a:pPr eaLnBrk="1" hangingPunct="1"/>
            <a:r>
              <a:rPr lang="cs-CZ" altLang="cs-CZ" sz="3600" b="1" dirty="0"/>
              <a:t>Pracovní skupina evropských sester pro výzkum (WENR – Workgroups </a:t>
            </a:r>
            <a:r>
              <a:rPr lang="cs-CZ" altLang="cs-CZ" sz="3600" b="1" dirty="0" err="1"/>
              <a:t>of</a:t>
            </a:r>
            <a:r>
              <a:rPr lang="cs-CZ" altLang="cs-CZ" sz="3600" b="1" dirty="0"/>
              <a:t> </a:t>
            </a:r>
            <a:r>
              <a:rPr lang="cs-CZ" altLang="cs-CZ" sz="3600" b="1" dirty="0" err="1"/>
              <a:t>European</a:t>
            </a:r>
            <a:r>
              <a:rPr lang="cs-CZ" altLang="cs-CZ" sz="3600" b="1" dirty="0"/>
              <a:t> </a:t>
            </a:r>
            <a:r>
              <a:rPr lang="cs-CZ" altLang="cs-CZ" sz="3600" b="1" dirty="0" err="1"/>
              <a:t>Nurses</a:t>
            </a:r>
            <a:r>
              <a:rPr lang="cs-CZ" altLang="cs-CZ" sz="3600" b="1" dirty="0"/>
              <a:t> </a:t>
            </a:r>
            <a:r>
              <a:rPr lang="cs-CZ" altLang="cs-CZ" sz="3600" b="1" dirty="0" err="1"/>
              <a:t>Researches</a:t>
            </a:r>
            <a:r>
              <a:rPr lang="cs-CZ" altLang="cs-CZ" sz="3600" b="1" dirty="0"/>
              <a:t>) </a:t>
            </a:r>
          </a:p>
        </p:txBody>
      </p:sp>
      <p:sp>
        <p:nvSpPr>
          <p:cNvPr id="9219" name="Rectangle 3">
            <a:extLst>
              <a:ext uri="{FF2B5EF4-FFF2-40B4-BE49-F238E27FC236}">
                <a16:creationId xmlns:a16="http://schemas.microsoft.com/office/drawing/2014/main" id="{BC4D505A-2B44-3C44-90FA-927DD1F0D471}"/>
              </a:ext>
            </a:extLst>
          </p:cNvPr>
          <p:cNvSpPr>
            <a:spLocks noGrp="1" noChangeArrowheads="1"/>
          </p:cNvSpPr>
          <p:nvPr>
            <p:ph idx="1"/>
          </p:nvPr>
        </p:nvSpPr>
        <p:spPr/>
        <p:txBody>
          <a:bodyPr/>
          <a:lstStyle/>
          <a:p>
            <a:pPr eaLnBrk="1" hangingPunct="1"/>
            <a:r>
              <a:rPr lang="cs-CZ" altLang="cs-CZ"/>
              <a:t>1978 </a:t>
            </a:r>
          </a:p>
          <a:p>
            <a:pPr eaLnBrk="1" hangingPunct="1"/>
            <a:r>
              <a:rPr lang="cs-CZ" altLang="cs-CZ"/>
              <a:t>Utrecht, Holandsko </a:t>
            </a:r>
          </a:p>
          <a:p>
            <a:pPr eaLnBrk="1" hangingPunct="1"/>
            <a:r>
              <a:rPr lang="cs-CZ" altLang="cs-CZ"/>
              <a:t>Reprezentanti národních sesterských organizací </a:t>
            </a:r>
          </a:p>
          <a:p>
            <a:pPr eaLnBrk="1" hangingPunct="1"/>
            <a:r>
              <a:rPr lang="cs-CZ" altLang="cs-CZ" b="1"/>
              <a:t>Cíl - </a:t>
            </a:r>
            <a:r>
              <a:rPr lang="cs-CZ" altLang="cs-CZ"/>
              <a:t>Organizovat spolupráci sester zabývajících se výzkumem, podporovat výzkum a ovlivňovat národní zdravotnickou politiku </a:t>
            </a:r>
            <a:r>
              <a:rPr lang="cs-CZ" altLang="cs-CZ">
                <a:latin typeface="Arial" panose="020B0604020202020204" pitchFamily="34" charset="0"/>
                <a:cs typeface="Arial" panose="020B0604020202020204" pitchFamily="34" charset="0"/>
              </a:rPr>
              <a:t>→ </a:t>
            </a:r>
            <a:r>
              <a:rPr lang="cs-CZ" altLang="cs-CZ"/>
              <a:t>EU. </a:t>
            </a:r>
          </a:p>
        </p:txBody>
      </p:sp>
      <p:pic>
        <p:nvPicPr>
          <p:cNvPr id="9220" name="Picture 5" descr="Wenr.jpg">
            <a:extLst>
              <a:ext uri="{FF2B5EF4-FFF2-40B4-BE49-F238E27FC236}">
                <a16:creationId xmlns:a16="http://schemas.microsoft.com/office/drawing/2014/main" id="{7278DE0D-144D-5A3E-5ECD-17510A37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373688"/>
            <a:ext cx="43926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C8D9EE9-9DB8-0AFA-6463-AA72952CBACB}"/>
              </a:ext>
            </a:extLst>
          </p:cNvPr>
          <p:cNvSpPr>
            <a:spLocks noGrp="1" noChangeArrowheads="1"/>
          </p:cNvSpPr>
          <p:nvPr>
            <p:ph type="title"/>
          </p:nvPr>
        </p:nvSpPr>
        <p:spPr>
          <a:xfrm>
            <a:off x="611188" y="301625"/>
            <a:ext cx="8532812" cy="1143000"/>
          </a:xfrm>
        </p:spPr>
        <p:txBody>
          <a:bodyPr>
            <a:noAutofit/>
          </a:bodyPr>
          <a:lstStyle/>
          <a:p>
            <a:pPr eaLnBrk="1" hangingPunct="1"/>
            <a:r>
              <a:rPr lang="cs-CZ" altLang="cs-CZ" sz="2400" b="1" dirty="0"/>
              <a:t>Evropská federace sester (EFN – </a:t>
            </a:r>
            <a:r>
              <a:rPr lang="cs-CZ" altLang="cs-CZ" sz="2400" b="1" dirty="0" err="1"/>
              <a:t>European</a:t>
            </a:r>
            <a:r>
              <a:rPr lang="cs-CZ" altLang="cs-CZ" sz="2400" b="1" dirty="0"/>
              <a:t> </a:t>
            </a:r>
            <a:r>
              <a:rPr lang="cs-CZ" altLang="cs-CZ" sz="2400" b="1" dirty="0" err="1"/>
              <a:t>Federation</a:t>
            </a:r>
            <a:r>
              <a:rPr lang="cs-CZ" altLang="cs-CZ" sz="2400" b="1" dirty="0"/>
              <a:t> </a:t>
            </a:r>
            <a:r>
              <a:rPr lang="cs-CZ" altLang="cs-CZ" sz="2400" b="1" dirty="0" err="1"/>
              <a:t>for</a:t>
            </a:r>
            <a:r>
              <a:rPr lang="cs-CZ" altLang="cs-CZ" sz="2400" b="1" dirty="0"/>
              <a:t> </a:t>
            </a:r>
            <a:r>
              <a:rPr lang="cs-CZ" altLang="cs-CZ" sz="2400" b="1" dirty="0" err="1"/>
              <a:t>Nursing</a:t>
            </a:r>
            <a:r>
              <a:rPr lang="cs-CZ" altLang="cs-CZ" sz="2400" b="1" dirty="0"/>
              <a:t> </a:t>
            </a:r>
            <a:r>
              <a:rPr lang="cs-CZ" altLang="cs-CZ" sz="2400" b="1" dirty="0" err="1"/>
              <a:t>Associations</a:t>
            </a:r>
            <a:r>
              <a:rPr lang="cs-CZ" altLang="cs-CZ" sz="2400" b="1" dirty="0"/>
              <a:t>), původně Stálý výbor sester při EU (PCN – </a:t>
            </a:r>
            <a:r>
              <a:rPr lang="cs-CZ" altLang="cs-CZ" sz="2400" b="1" dirty="0" err="1"/>
              <a:t>The</a:t>
            </a:r>
            <a:r>
              <a:rPr lang="cs-CZ" altLang="cs-CZ" sz="2400" b="1" dirty="0"/>
              <a:t> </a:t>
            </a:r>
            <a:r>
              <a:rPr lang="cs-CZ" altLang="cs-CZ" sz="2400" b="1" dirty="0" err="1"/>
              <a:t>Standing</a:t>
            </a:r>
            <a:r>
              <a:rPr lang="cs-CZ" altLang="cs-CZ" sz="2400" b="1" dirty="0"/>
              <a:t> </a:t>
            </a:r>
            <a:r>
              <a:rPr lang="cs-CZ" altLang="cs-CZ" sz="2400" b="1" dirty="0" err="1"/>
              <a:t>Committee</a:t>
            </a:r>
            <a:r>
              <a:rPr lang="cs-CZ" altLang="cs-CZ" sz="2400" b="1" dirty="0"/>
              <a:t> </a:t>
            </a:r>
            <a:r>
              <a:rPr lang="cs-CZ" altLang="cs-CZ" sz="2400" b="1" dirty="0" err="1"/>
              <a:t>of</a:t>
            </a:r>
            <a:r>
              <a:rPr lang="cs-CZ" altLang="cs-CZ" sz="2400" b="1" dirty="0"/>
              <a:t> </a:t>
            </a:r>
            <a:r>
              <a:rPr lang="cs-CZ" altLang="cs-CZ" sz="2400" b="1" dirty="0" err="1"/>
              <a:t>Nurses</a:t>
            </a:r>
            <a:r>
              <a:rPr lang="cs-CZ" altLang="cs-CZ" sz="2400" b="1" dirty="0"/>
              <a:t> </a:t>
            </a:r>
            <a:r>
              <a:rPr lang="cs-CZ" altLang="cs-CZ" sz="2400" b="1" dirty="0" err="1"/>
              <a:t>of</a:t>
            </a:r>
            <a:r>
              <a:rPr lang="cs-CZ" altLang="cs-CZ" sz="2400" b="1" dirty="0"/>
              <a:t> </a:t>
            </a:r>
            <a:r>
              <a:rPr lang="cs-CZ" altLang="cs-CZ" sz="2400" b="1" dirty="0" err="1"/>
              <a:t>the</a:t>
            </a:r>
            <a:r>
              <a:rPr lang="cs-CZ" altLang="cs-CZ" sz="2400" b="1" dirty="0"/>
              <a:t> EU)</a:t>
            </a:r>
          </a:p>
        </p:txBody>
      </p:sp>
      <p:sp>
        <p:nvSpPr>
          <p:cNvPr id="11267" name="Rectangle 3">
            <a:extLst>
              <a:ext uri="{FF2B5EF4-FFF2-40B4-BE49-F238E27FC236}">
                <a16:creationId xmlns:a16="http://schemas.microsoft.com/office/drawing/2014/main" id="{0231E15F-A551-A175-67E7-0711F1E36884}"/>
              </a:ext>
            </a:extLst>
          </p:cNvPr>
          <p:cNvSpPr>
            <a:spLocks noGrp="1" noChangeArrowheads="1"/>
          </p:cNvSpPr>
          <p:nvPr>
            <p:ph idx="1"/>
          </p:nvPr>
        </p:nvSpPr>
        <p:spPr/>
        <p:txBody>
          <a:bodyPr/>
          <a:lstStyle/>
          <a:p>
            <a:pPr eaLnBrk="1" hangingPunct="1"/>
            <a:r>
              <a:rPr lang="cs-CZ" altLang="cs-CZ" sz="2500"/>
              <a:t>1971,v roce 2004 transformace na EFN </a:t>
            </a:r>
          </a:p>
          <a:p>
            <a:pPr eaLnBrk="1" hangingPunct="1"/>
            <a:r>
              <a:rPr lang="cs-CZ" altLang="cs-CZ" sz="2500"/>
              <a:t>Brusel, Belgie </a:t>
            </a:r>
          </a:p>
          <a:p>
            <a:pPr eaLnBrk="1" hangingPunct="1"/>
            <a:r>
              <a:rPr lang="cs-CZ" altLang="cs-CZ" sz="2500"/>
              <a:t>Národní sesterské organizace v Evropě </a:t>
            </a:r>
          </a:p>
          <a:p>
            <a:pPr eaLnBrk="1" hangingPunct="1"/>
            <a:r>
              <a:rPr lang="cs-CZ" altLang="cs-CZ" sz="2500" b="1"/>
              <a:t>Cíl - </a:t>
            </a:r>
            <a:r>
              <a:rPr lang="cs-CZ" altLang="cs-CZ" sz="2500"/>
              <a:t>Podpora a ochrana sester a jiných ošetřovatelských profesí v rámci EU. Vydávání zásadních doporučení pro ošetřovatelství - požadavky na kvalifikační přípravu sester v členských zemích - vysoká a vzájemně srovnatelná úroveň vzdělání </a:t>
            </a:r>
            <a:r>
              <a:rPr lang="cs-CZ" altLang="cs-CZ" sz="2500">
                <a:latin typeface="Arial" panose="020B0604020202020204" pitchFamily="34" charset="0"/>
                <a:cs typeface="Arial" panose="020B0604020202020204" pitchFamily="34" charset="0"/>
              </a:rPr>
              <a:t>→ </a:t>
            </a:r>
            <a:r>
              <a:rPr lang="cs-CZ" altLang="cs-CZ" sz="2500"/>
              <a:t>volný pohyb pracovních sil. </a:t>
            </a:r>
          </a:p>
        </p:txBody>
      </p:sp>
      <p:pic>
        <p:nvPicPr>
          <p:cNvPr id="11268" name="Picture 5" descr="EFN.jpg">
            <a:extLst>
              <a:ext uri="{FF2B5EF4-FFF2-40B4-BE49-F238E27FC236}">
                <a16:creationId xmlns:a16="http://schemas.microsoft.com/office/drawing/2014/main" id="{44B66BF0-D0D7-0F85-A192-B1926CAAE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157788"/>
            <a:ext cx="15843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noChangeArrowheads="1"/>
          </p:cNvSpPr>
          <p:nvPr>
            <p:ph type="title"/>
          </p:nvPr>
        </p:nvSpPr>
        <p:spPr/>
        <p:txBody>
          <a:bodyPr/>
          <a:lstStyle/>
          <a:p>
            <a:pPr eaLnBrk="1" hangingPunct="1"/>
            <a:r>
              <a:rPr lang="cs-CZ" altLang="cs-CZ"/>
              <a:t>Holistická filozofie a ošetřovatelství </a:t>
            </a:r>
          </a:p>
        </p:txBody>
      </p:sp>
      <p:sp>
        <p:nvSpPr>
          <p:cNvPr id="8195" name="Zástupný symbol pro obsah 2"/>
          <p:cNvSpPr>
            <a:spLocks noGrp="1" noChangeArrowheads="1"/>
          </p:cNvSpPr>
          <p:nvPr>
            <p:ph idx="1"/>
          </p:nvPr>
        </p:nvSpPr>
        <p:spPr/>
        <p:txBody>
          <a:bodyPr/>
          <a:lstStyle/>
          <a:p>
            <a:pPr eaLnBrk="1" hangingPunct="1"/>
            <a:r>
              <a:rPr lang="cs-CZ" altLang="cs-CZ" b="1"/>
              <a:t>Holizmus</a:t>
            </a:r>
            <a:r>
              <a:rPr lang="cs-CZ" altLang="cs-CZ"/>
              <a:t> – holos – prvenství celku.</a:t>
            </a:r>
          </a:p>
          <a:p>
            <a:pPr eaLnBrk="1" hangingPunct="1"/>
            <a:r>
              <a:rPr lang="cs-CZ" altLang="cs-CZ"/>
              <a:t>Jan Christian Smuts – Holizmus a evoluce (1926).</a:t>
            </a:r>
          </a:p>
          <a:p>
            <a:pPr eaLnBrk="1" hangingPunct="1"/>
            <a:r>
              <a:rPr lang="cs-CZ" altLang="cs-CZ"/>
              <a:t>Holistická filozofie</a:t>
            </a:r>
          </a:p>
          <a:p>
            <a:pPr eaLnBrk="1" hangingPunct="1"/>
            <a:r>
              <a:rPr lang="cs-CZ" altLang="cs-CZ"/>
              <a:t>Holisticky chápané zdraví</a:t>
            </a:r>
          </a:p>
          <a:p>
            <a:pPr eaLnBrk="1" hangingPunct="1"/>
            <a:r>
              <a:rPr lang="cs-CZ" altLang="cs-CZ"/>
              <a:t>Holistická ošetřovatelská péče</a:t>
            </a:r>
          </a:p>
          <a:p>
            <a:pPr eaLnBrk="1" hangingPunct="1"/>
            <a:r>
              <a:rPr lang="cs-CZ" altLang="cs-CZ"/>
              <a:t>Holistická medicína </a:t>
            </a:r>
          </a:p>
        </p:txBody>
      </p:sp>
    </p:spTree>
    <p:extLst>
      <p:ext uri="{BB962C8B-B14F-4D97-AF65-F5344CB8AC3E}">
        <p14:creationId xmlns:p14="http://schemas.microsoft.com/office/powerpoint/2010/main" val="3826358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E11322A-C229-6B5D-7F8D-9AD664085A1B}"/>
              </a:ext>
            </a:extLst>
          </p:cNvPr>
          <p:cNvSpPr>
            <a:spLocks noGrp="1" noChangeArrowheads="1"/>
          </p:cNvSpPr>
          <p:nvPr>
            <p:ph type="title"/>
          </p:nvPr>
        </p:nvSpPr>
        <p:spPr/>
        <p:txBody>
          <a:bodyPr/>
          <a:lstStyle/>
          <a:p>
            <a:pPr eaLnBrk="1" hangingPunct="1"/>
            <a:r>
              <a:rPr lang="cs-CZ" altLang="cs-CZ" sz="2400" b="1"/>
              <a:t>Evropská skupina pro transplantaci kostní dřeně (EMBT – The European Group for Blood and Marrow Transplantation)</a:t>
            </a:r>
          </a:p>
        </p:txBody>
      </p:sp>
      <p:sp>
        <p:nvSpPr>
          <p:cNvPr id="15363" name="Rectangle 3">
            <a:extLst>
              <a:ext uri="{FF2B5EF4-FFF2-40B4-BE49-F238E27FC236}">
                <a16:creationId xmlns:a16="http://schemas.microsoft.com/office/drawing/2014/main" id="{834D5687-8A2A-B2C7-B17B-989B80AEF6D3}"/>
              </a:ext>
            </a:extLst>
          </p:cNvPr>
          <p:cNvSpPr>
            <a:spLocks noGrp="1" noChangeArrowheads="1"/>
          </p:cNvSpPr>
          <p:nvPr>
            <p:ph idx="1"/>
          </p:nvPr>
        </p:nvSpPr>
        <p:spPr/>
        <p:txBody>
          <a:bodyPr/>
          <a:lstStyle/>
          <a:p>
            <a:pPr eaLnBrk="1" hangingPunct="1"/>
            <a:r>
              <a:rPr lang="cs-CZ" altLang="cs-CZ"/>
              <a:t>1974 </a:t>
            </a:r>
          </a:p>
          <a:p>
            <a:pPr eaLnBrk="1" hangingPunct="1"/>
            <a:r>
              <a:rPr lang="cs-CZ" altLang="cs-CZ"/>
              <a:t>Maastricht, Holandsko </a:t>
            </a:r>
          </a:p>
          <a:p>
            <a:pPr eaLnBrk="1" hangingPunct="1"/>
            <a:r>
              <a:rPr lang="cs-CZ" altLang="cs-CZ"/>
              <a:t>Mezinárodní transplantační centra </a:t>
            </a:r>
          </a:p>
          <a:p>
            <a:pPr eaLnBrk="1" hangingPunct="1"/>
            <a:r>
              <a:rPr lang="cs-CZ" altLang="cs-CZ" b="1"/>
              <a:t>Cíl</a:t>
            </a:r>
            <a:r>
              <a:rPr lang="cs-CZ" altLang="cs-CZ"/>
              <a:t> - Propagovat všechny aspekty spojené s transplantací hematopoetických buněk. Podporovat - výzkum, vzdělání, standardizaci, kontrolu kvality a akreditaci pro procedury transplantace. </a:t>
            </a:r>
          </a:p>
          <a:p>
            <a:pPr eaLnBrk="1" hangingPunct="1"/>
            <a:r>
              <a:rPr lang="cs-CZ" altLang="cs-CZ"/>
              <a:t>V rámci Národní skupiny sester existuje </a:t>
            </a:r>
            <a:r>
              <a:rPr lang="cs-CZ" altLang="cs-CZ" b="1"/>
              <a:t>Skupina pro střední Evropu</a:t>
            </a:r>
            <a:r>
              <a:rPr lang="cs-CZ" altLang="cs-CZ"/>
              <a:t> s kontaktní osobou sídlící v Plzni. </a:t>
            </a:r>
          </a:p>
        </p:txBody>
      </p:sp>
      <p:pic>
        <p:nvPicPr>
          <p:cNvPr id="15364" name="Picture 5" descr="EBMT.jpg">
            <a:extLst>
              <a:ext uri="{FF2B5EF4-FFF2-40B4-BE49-F238E27FC236}">
                <a16:creationId xmlns:a16="http://schemas.microsoft.com/office/drawing/2014/main" id="{E32CB688-C1CA-A03E-BBE8-62827CF8C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5157788"/>
            <a:ext cx="24717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FA3D8D-51C1-B5AC-5C82-236425F08BDB}"/>
              </a:ext>
            </a:extLst>
          </p:cNvPr>
          <p:cNvSpPr>
            <a:spLocks noGrp="1" noChangeArrowheads="1"/>
          </p:cNvSpPr>
          <p:nvPr>
            <p:ph type="title"/>
          </p:nvPr>
        </p:nvSpPr>
        <p:spPr/>
        <p:txBody>
          <a:bodyPr/>
          <a:lstStyle/>
          <a:p>
            <a:pPr eaLnBrk="1" hangingPunct="1"/>
            <a:r>
              <a:rPr lang="cs-CZ" altLang="cs-CZ" sz="2000" b="1"/>
              <a:t>Mezinárodní asociace pro společné evropské ošetrovatelské diagnozy, zákroky a výsledky (ACENDIO - Association for Common European Nursing Diagnoses, Interventions and Outcomes)</a:t>
            </a:r>
          </a:p>
        </p:txBody>
      </p:sp>
      <p:sp>
        <p:nvSpPr>
          <p:cNvPr id="17411" name="Rectangle 3">
            <a:extLst>
              <a:ext uri="{FF2B5EF4-FFF2-40B4-BE49-F238E27FC236}">
                <a16:creationId xmlns:a16="http://schemas.microsoft.com/office/drawing/2014/main" id="{B5324D5C-2C83-284C-B282-A66D41F49267}"/>
              </a:ext>
            </a:extLst>
          </p:cNvPr>
          <p:cNvSpPr>
            <a:spLocks noGrp="1" noChangeArrowheads="1"/>
          </p:cNvSpPr>
          <p:nvPr>
            <p:ph idx="1"/>
          </p:nvPr>
        </p:nvSpPr>
        <p:spPr/>
        <p:txBody>
          <a:bodyPr/>
          <a:lstStyle/>
          <a:p>
            <a:pPr eaLnBrk="1" hangingPunct="1"/>
            <a:r>
              <a:rPr lang="cs-CZ" altLang="cs-CZ"/>
              <a:t>1995 </a:t>
            </a:r>
          </a:p>
          <a:p>
            <a:pPr eaLnBrk="1" hangingPunct="1"/>
            <a:r>
              <a:rPr lang="cs-CZ" altLang="cs-CZ"/>
              <a:t>Dublin, Irsko </a:t>
            </a:r>
          </a:p>
          <a:p>
            <a:pPr eaLnBrk="1" hangingPunct="1"/>
            <a:r>
              <a:rPr lang="cs-CZ" altLang="cs-CZ"/>
              <a:t>Sestry </a:t>
            </a:r>
          </a:p>
          <a:p>
            <a:pPr eaLnBrk="1" hangingPunct="1"/>
            <a:r>
              <a:rPr lang="cs-CZ" altLang="cs-CZ" b="1"/>
              <a:t>Cíl</a:t>
            </a:r>
            <a:r>
              <a:rPr lang="cs-CZ" altLang="cs-CZ"/>
              <a:t> - Podpořit rozvoj profesionálního ošetřovatelského jazyka, vytvoření evropské sítě pro všeobecné sestry zainteresované ve tvorbě společného jazyka popisujícího výkon ošetřovatelské práce. </a:t>
            </a:r>
          </a:p>
        </p:txBody>
      </p:sp>
      <p:pic>
        <p:nvPicPr>
          <p:cNvPr id="17412" name="Picture 5" descr="acendio.gif">
            <a:extLst>
              <a:ext uri="{FF2B5EF4-FFF2-40B4-BE49-F238E27FC236}">
                <a16:creationId xmlns:a16="http://schemas.microsoft.com/office/drawing/2014/main" id="{0FFDE84C-B2C9-5ACB-1582-5114A59CE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700213"/>
            <a:ext cx="15367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F108C4D-7FA5-85B7-4729-4767F1C078C6}"/>
              </a:ext>
            </a:extLst>
          </p:cNvPr>
          <p:cNvSpPr>
            <a:spLocks noGrp="1" noChangeArrowheads="1"/>
          </p:cNvSpPr>
          <p:nvPr>
            <p:ph type="title"/>
          </p:nvPr>
        </p:nvSpPr>
        <p:spPr>
          <a:xfrm>
            <a:off x="628650" y="350838"/>
            <a:ext cx="8043834" cy="1143000"/>
          </a:xfrm>
        </p:spPr>
        <p:txBody>
          <a:bodyPr>
            <a:normAutofit/>
          </a:bodyPr>
          <a:lstStyle/>
          <a:p>
            <a:pPr eaLnBrk="1" hangingPunct="1"/>
            <a:r>
              <a:rPr lang="cs-CZ" altLang="cs-CZ" sz="3600" dirty="0"/>
              <a:t>ČESKÁ ASOCIACE SESTER - ČAS</a:t>
            </a:r>
          </a:p>
        </p:txBody>
      </p:sp>
      <p:sp>
        <p:nvSpPr>
          <p:cNvPr id="23555" name="Rectangle 3">
            <a:extLst>
              <a:ext uri="{FF2B5EF4-FFF2-40B4-BE49-F238E27FC236}">
                <a16:creationId xmlns:a16="http://schemas.microsoft.com/office/drawing/2014/main" id="{1A462937-C28E-126A-9FEE-4F912724218D}"/>
              </a:ext>
            </a:extLst>
          </p:cNvPr>
          <p:cNvSpPr>
            <a:spLocks noGrp="1" noChangeArrowheads="1"/>
          </p:cNvSpPr>
          <p:nvPr>
            <p:ph idx="1"/>
          </p:nvPr>
        </p:nvSpPr>
        <p:spPr/>
        <p:txBody>
          <a:bodyPr/>
          <a:lstStyle/>
          <a:p>
            <a:pPr eaLnBrk="1" hangingPunct="1"/>
            <a:r>
              <a:rPr lang="cs-CZ" altLang="cs-CZ" sz="2400"/>
              <a:t>Odborná, stavovská, dobrovolná, nezisková, nepolitická organizace s právní subjektivitou. </a:t>
            </a:r>
          </a:p>
          <a:p>
            <a:pPr eaLnBrk="1" hangingPunct="1"/>
            <a:r>
              <a:rPr lang="cs-CZ" altLang="cs-CZ" sz="2400"/>
              <a:t>Největší odborná profesní organizace sester a jiných odborných pracovníků. </a:t>
            </a:r>
          </a:p>
          <a:p>
            <a:pPr eaLnBrk="1" hangingPunct="1"/>
            <a:r>
              <a:rPr lang="cs-CZ" altLang="cs-CZ" sz="2400"/>
              <a:t>Sestry, nelékaři v resortu zdravotnictví, sociální péče, školství, v oblastech soukromého, jiného podnikání bez ohledu na národnost, nebo náboženské vyznání s působností po celé ČR.</a:t>
            </a:r>
          </a:p>
        </p:txBody>
      </p:sp>
      <p:sp>
        <p:nvSpPr>
          <p:cNvPr id="23556" name="AutoShape 5" descr="9k=">
            <a:extLst>
              <a:ext uri="{FF2B5EF4-FFF2-40B4-BE49-F238E27FC236}">
                <a16:creationId xmlns:a16="http://schemas.microsoft.com/office/drawing/2014/main" id="{756CC669-9B8D-99B9-B013-B0034604D2D0}"/>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latin typeface="Verdana" panose="020B0604030504040204" pitchFamily="34" charset="0"/>
            </a:endParaRPr>
          </a:p>
        </p:txBody>
      </p:sp>
      <p:pic>
        <p:nvPicPr>
          <p:cNvPr id="23557" name="Picture 7" descr="cnna_logo">
            <a:extLst>
              <a:ext uri="{FF2B5EF4-FFF2-40B4-BE49-F238E27FC236}">
                <a16:creationId xmlns:a16="http://schemas.microsoft.com/office/drawing/2014/main" id="{86B96904-2187-A4E2-2402-0153FD606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084763"/>
            <a:ext cx="22336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720BEE9-3CF4-99BE-3612-6DEBB0F654AE}"/>
              </a:ext>
            </a:extLst>
          </p:cNvPr>
          <p:cNvSpPr>
            <a:spLocks noGrp="1" noChangeArrowheads="1"/>
          </p:cNvSpPr>
          <p:nvPr>
            <p:ph type="title"/>
          </p:nvPr>
        </p:nvSpPr>
        <p:spPr/>
        <p:txBody>
          <a:bodyPr/>
          <a:lstStyle/>
          <a:p>
            <a:pPr eaLnBrk="1" hangingPunct="1"/>
            <a:r>
              <a:rPr lang="cs-CZ" altLang="cs-CZ"/>
              <a:t>Kdo řídí Českou asociaci sester?</a:t>
            </a:r>
          </a:p>
        </p:txBody>
      </p:sp>
      <p:sp>
        <p:nvSpPr>
          <p:cNvPr id="25603" name="Rectangle 3">
            <a:extLst>
              <a:ext uri="{FF2B5EF4-FFF2-40B4-BE49-F238E27FC236}">
                <a16:creationId xmlns:a16="http://schemas.microsoft.com/office/drawing/2014/main" id="{59BB6074-FBBE-7DFD-D91B-5E2453D122AE}"/>
              </a:ext>
            </a:extLst>
          </p:cNvPr>
          <p:cNvSpPr>
            <a:spLocks noGrp="1" noChangeArrowheads="1"/>
          </p:cNvSpPr>
          <p:nvPr>
            <p:ph idx="1"/>
          </p:nvPr>
        </p:nvSpPr>
        <p:spPr/>
        <p:txBody>
          <a:bodyPr/>
          <a:lstStyle/>
          <a:p>
            <a:pPr eaLnBrk="1" hangingPunct="1"/>
            <a:r>
              <a:rPr lang="cs-CZ" altLang="cs-CZ" dirty="0"/>
              <a:t>Nejvyšší orgán - </a:t>
            </a:r>
            <a:r>
              <a:rPr lang="cs-CZ" altLang="cs-CZ" b="1" dirty="0"/>
              <a:t>Fórum delegátů</a:t>
            </a:r>
            <a:r>
              <a:rPr lang="cs-CZ" altLang="cs-CZ" dirty="0"/>
              <a:t> - skládá z členů ČAS - volí devíti členné prezidium a revizní komisi. </a:t>
            </a:r>
          </a:p>
          <a:p>
            <a:pPr eaLnBrk="1" hangingPunct="1"/>
            <a:r>
              <a:rPr lang="cs-CZ" altLang="cs-CZ" dirty="0"/>
              <a:t>Sídlem České asociace sester je Praha. </a:t>
            </a:r>
          </a:p>
          <a:p>
            <a:pPr eaLnBrk="1" hangingPunct="1"/>
            <a:r>
              <a:rPr lang="cs-CZ" altLang="cs-CZ" dirty="0"/>
              <a:t>Aktivní profesní organizace – </a:t>
            </a:r>
          </a:p>
          <a:p>
            <a:pPr lvl="1" eaLnBrk="1" hangingPunct="1"/>
            <a:r>
              <a:rPr lang="cs-CZ" altLang="cs-CZ" dirty="0"/>
              <a:t>Světová organizace sester ICN (</a:t>
            </a:r>
            <a:r>
              <a:rPr lang="cs-CZ" altLang="cs-CZ" dirty="0" err="1"/>
              <a:t>The</a:t>
            </a:r>
            <a:r>
              <a:rPr lang="cs-CZ" altLang="cs-CZ" dirty="0"/>
              <a:t> International </a:t>
            </a:r>
            <a:r>
              <a:rPr lang="cs-CZ" altLang="cs-CZ" dirty="0" err="1"/>
              <a:t>Council</a:t>
            </a:r>
            <a:r>
              <a:rPr lang="cs-CZ" altLang="cs-CZ" dirty="0"/>
              <a:t> </a:t>
            </a:r>
            <a:r>
              <a:rPr lang="cs-CZ" altLang="cs-CZ" dirty="0" err="1"/>
              <a:t>of</a:t>
            </a:r>
            <a:r>
              <a:rPr lang="cs-CZ" altLang="cs-CZ" dirty="0"/>
              <a:t> </a:t>
            </a:r>
            <a:r>
              <a:rPr lang="cs-CZ" altLang="cs-CZ" dirty="0" err="1"/>
              <a:t>Nurses</a:t>
            </a:r>
            <a:r>
              <a:rPr lang="cs-CZ" altLang="cs-CZ" dirty="0"/>
              <a:t>) se sídlem v Ženevě</a:t>
            </a:r>
          </a:p>
          <a:p>
            <a:pPr lvl="1" eaLnBrk="1" hangingPunct="1"/>
            <a:r>
              <a:rPr lang="cs-CZ" altLang="cs-CZ" dirty="0"/>
              <a:t>Evropská federace sester (EFN) se sídlem v Bruselu.</a:t>
            </a:r>
          </a:p>
          <a:p>
            <a:pPr eaLnBrk="1" hangingPunct="1"/>
            <a:r>
              <a:rPr lang="cs-CZ" altLang="cs-CZ" dirty="0"/>
              <a:t>Práce odborných sekcí a regionů.</a:t>
            </a:r>
          </a:p>
          <a:p>
            <a:pPr eaLnBrk="1" hangingPunct="1"/>
            <a:endParaRPr lang="cs-CZ" alt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A236626-C47B-171C-F9FF-5B70B2282FAD}"/>
              </a:ext>
            </a:extLst>
          </p:cNvPr>
          <p:cNvSpPr>
            <a:spLocks noGrp="1" noChangeArrowheads="1"/>
          </p:cNvSpPr>
          <p:nvPr>
            <p:ph type="title"/>
          </p:nvPr>
        </p:nvSpPr>
        <p:spPr/>
        <p:txBody>
          <a:bodyPr>
            <a:normAutofit/>
          </a:bodyPr>
          <a:lstStyle/>
          <a:p>
            <a:pPr eaLnBrk="1" hangingPunct="1"/>
            <a:r>
              <a:rPr lang="cs-CZ" altLang="cs-CZ" sz="3600" b="1" dirty="0"/>
              <a:t>Cíle České asociace sester</a:t>
            </a:r>
          </a:p>
        </p:txBody>
      </p:sp>
      <p:sp>
        <p:nvSpPr>
          <p:cNvPr id="27651" name="Rectangle 3">
            <a:extLst>
              <a:ext uri="{FF2B5EF4-FFF2-40B4-BE49-F238E27FC236}">
                <a16:creationId xmlns:a16="http://schemas.microsoft.com/office/drawing/2014/main" id="{DE7F021B-0CA6-BE21-BCDB-D8F4CAB9026F}"/>
              </a:ext>
            </a:extLst>
          </p:cNvPr>
          <p:cNvSpPr>
            <a:spLocks noGrp="1" noChangeArrowheads="1"/>
          </p:cNvSpPr>
          <p:nvPr>
            <p:ph idx="1"/>
          </p:nvPr>
        </p:nvSpPr>
        <p:spPr/>
        <p:txBody>
          <a:bodyPr/>
          <a:lstStyle/>
          <a:p>
            <a:pPr marL="552450" indent="-552450" eaLnBrk="1" hangingPunct="1">
              <a:lnSpc>
                <a:spcPct val="80000"/>
              </a:lnSpc>
              <a:buFont typeface="Wingdings" panose="05000000000000000000" pitchFamily="2" charset="2"/>
              <a:buAutoNum type="arabicPeriod"/>
            </a:pPr>
            <a:r>
              <a:rPr lang="cs-CZ" altLang="cs-CZ" sz="1800"/>
              <a:t>Podporovat aktivity na </a:t>
            </a:r>
            <a:r>
              <a:rPr lang="cs-CZ" altLang="cs-CZ" sz="1800" b="1"/>
              <a:t>realizaci národních a mezinárodních programů</a:t>
            </a:r>
            <a:r>
              <a:rPr lang="cs-CZ" altLang="cs-CZ" sz="1800"/>
              <a:t>. </a:t>
            </a:r>
          </a:p>
          <a:p>
            <a:pPr marL="552450" indent="-552450" eaLnBrk="1" hangingPunct="1">
              <a:lnSpc>
                <a:spcPct val="80000"/>
              </a:lnSpc>
              <a:buFont typeface="Wingdings" panose="05000000000000000000" pitchFamily="2" charset="2"/>
              <a:buAutoNum type="arabicPeriod"/>
            </a:pPr>
            <a:r>
              <a:rPr lang="cs-CZ" altLang="cs-CZ" sz="1800"/>
              <a:t>Spolupracovat na </a:t>
            </a:r>
            <a:r>
              <a:rPr lang="cs-CZ" altLang="cs-CZ" sz="1800" b="1"/>
              <a:t>změnách systému zdravotnických služeb v ČR</a:t>
            </a:r>
            <a:r>
              <a:rPr lang="cs-CZ" altLang="cs-CZ" sz="1800"/>
              <a:t>. </a:t>
            </a:r>
          </a:p>
          <a:p>
            <a:pPr marL="552450" indent="-552450" eaLnBrk="1" hangingPunct="1">
              <a:lnSpc>
                <a:spcPct val="80000"/>
              </a:lnSpc>
              <a:buFont typeface="Wingdings" panose="05000000000000000000" pitchFamily="2" charset="2"/>
              <a:buAutoNum type="arabicPeriod"/>
            </a:pPr>
            <a:r>
              <a:rPr lang="cs-CZ" altLang="cs-CZ" sz="1800"/>
              <a:t>Spolupracovat s orgány státní správy a ostatních profesních i odborových organizací na </a:t>
            </a:r>
            <a:r>
              <a:rPr lang="cs-CZ" altLang="cs-CZ" sz="1800" b="1"/>
              <a:t>podpoře volného pohybu pracovních sil v rámci EU i mimo ni.</a:t>
            </a:r>
            <a:r>
              <a:rPr lang="cs-CZ" altLang="cs-CZ" sz="1800"/>
              <a:t> </a:t>
            </a:r>
          </a:p>
          <a:p>
            <a:pPr marL="552450" indent="-552450" eaLnBrk="1" hangingPunct="1">
              <a:lnSpc>
                <a:spcPct val="80000"/>
              </a:lnSpc>
              <a:buFont typeface="Wingdings" panose="05000000000000000000" pitchFamily="2" charset="2"/>
              <a:buAutoNum type="arabicPeriod"/>
            </a:pPr>
            <a:r>
              <a:rPr lang="cs-CZ" altLang="cs-CZ" sz="1800"/>
              <a:t>Vytvářet </a:t>
            </a:r>
            <a:r>
              <a:rPr lang="cs-CZ" altLang="cs-CZ" sz="1800" b="1"/>
              <a:t>nástroje k zajištění bezpečně a kvalitně poskytovaných ošetřovatelských služeb</a:t>
            </a:r>
            <a:r>
              <a:rPr lang="cs-CZ" altLang="cs-CZ" sz="1800"/>
              <a:t> v souladu s potřebami osob, skupin i komunit. </a:t>
            </a:r>
          </a:p>
          <a:p>
            <a:pPr marL="552450" indent="-552450" eaLnBrk="1" hangingPunct="1">
              <a:lnSpc>
                <a:spcPct val="80000"/>
              </a:lnSpc>
              <a:buFont typeface="Wingdings" panose="05000000000000000000" pitchFamily="2" charset="2"/>
              <a:buAutoNum type="arabicPeriod"/>
            </a:pPr>
            <a:r>
              <a:rPr lang="cs-CZ" altLang="cs-CZ" sz="1800"/>
              <a:t>Podporovat </a:t>
            </a:r>
            <a:r>
              <a:rPr lang="cs-CZ" altLang="cs-CZ" sz="1800" b="1"/>
              <a:t>aktivity vedoucí ke zvyšování uznání nelékařských profesí ve společnosti</a:t>
            </a:r>
            <a:r>
              <a:rPr lang="cs-CZ" altLang="cs-CZ" sz="1800"/>
              <a:t>. </a:t>
            </a:r>
          </a:p>
          <a:p>
            <a:pPr marL="552450" indent="-552450" eaLnBrk="1" hangingPunct="1">
              <a:lnSpc>
                <a:spcPct val="80000"/>
              </a:lnSpc>
              <a:buFont typeface="Wingdings" panose="05000000000000000000" pitchFamily="2" charset="2"/>
              <a:buAutoNum type="arabicPeriod"/>
            </a:pPr>
            <a:r>
              <a:rPr lang="cs-CZ" altLang="cs-CZ" sz="1800" b="1"/>
              <a:t>Zastupovat poskytovatele ošetřovatelských služeb v domácí péči</a:t>
            </a:r>
            <a:r>
              <a:rPr lang="cs-CZ" altLang="cs-CZ" sz="1800"/>
              <a:t> a vytvářet účinné nástroje na prosazování jejich práv.</a:t>
            </a:r>
            <a:r>
              <a:rPr lang="cs-CZ" altLang="cs-CZ" sz="1700"/>
              <a:t> </a:t>
            </a:r>
          </a:p>
          <a:p>
            <a:pPr marL="552450" indent="-552450" eaLnBrk="1" hangingPunct="1">
              <a:lnSpc>
                <a:spcPct val="80000"/>
              </a:lnSpc>
            </a:pPr>
            <a:endParaRPr lang="cs-CZ" altLang="cs-CZ" sz="17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3FFC38D5-BCC9-0C16-A4CA-47672077A0FE}"/>
              </a:ext>
            </a:extLst>
          </p:cNvPr>
          <p:cNvSpPr>
            <a:spLocks noGrp="1" noChangeArrowheads="1"/>
          </p:cNvSpPr>
          <p:nvPr>
            <p:ph type="title"/>
          </p:nvPr>
        </p:nvSpPr>
        <p:spPr/>
        <p:txBody>
          <a:bodyPr/>
          <a:lstStyle/>
          <a:p>
            <a:r>
              <a:rPr lang="cs-CZ" altLang="cs-CZ"/>
              <a:t>Spolek vysokoškolsky vzdělaných sester</a:t>
            </a:r>
          </a:p>
        </p:txBody>
      </p:sp>
      <p:sp>
        <p:nvSpPr>
          <p:cNvPr id="39939" name="Zástupný symbol pro obsah 2">
            <a:extLst>
              <a:ext uri="{FF2B5EF4-FFF2-40B4-BE49-F238E27FC236}">
                <a16:creationId xmlns:a16="http://schemas.microsoft.com/office/drawing/2014/main" id="{36B2D707-3624-53B9-C551-DBD268189108}"/>
              </a:ext>
            </a:extLst>
          </p:cNvPr>
          <p:cNvSpPr>
            <a:spLocks noGrp="1" noChangeArrowheads="1"/>
          </p:cNvSpPr>
          <p:nvPr>
            <p:ph idx="1"/>
          </p:nvPr>
        </p:nvSpPr>
        <p:spPr/>
        <p:txBody>
          <a:bodyPr/>
          <a:lstStyle/>
          <a:p>
            <a:r>
              <a:rPr lang="cs-CZ" altLang="cs-CZ"/>
              <a:t>2016</a:t>
            </a:r>
          </a:p>
          <a:p>
            <a:r>
              <a:rPr lang="cs-CZ" altLang="cs-CZ"/>
              <a:t>Podpora vědeckého ošetřovatelství</a:t>
            </a:r>
          </a:p>
          <a:p>
            <a:r>
              <a:rPr lang="cs-CZ" altLang="cs-CZ"/>
              <a:t>Zvyšování profesních, právních, ekonomických prosperit povolání</a:t>
            </a:r>
          </a:p>
          <a:p>
            <a:r>
              <a:rPr lang="cs-CZ" altLang="cs-CZ"/>
              <a:t>Legislativní ukotvení kompetencí</a:t>
            </a:r>
          </a:p>
          <a:p>
            <a:r>
              <a:rPr lang="cs-CZ" altLang="cs-CZ"/>
              <a:t>Transformace role sestry – kvalita</a:t>
            </a:r>
          </a:p>
          <a:p>
            <a:r>
              <a:rPr lang="cs-CZ" altLang="cs-CZ"/>
              <a:t>Podpora příjemců ZP</a:t>
            </a:r>
          </a:p>
        </p:txBody>
      </p:sp>
      <p:pic>
        <p:nvPicPr>
          <p:cNvPr id="39940" name="Picture 2">
            <a:extLst>
              <a:ext uri="{FF2B5EF4-FFF2-40B4-BE49-F238E27FC236}">
                <a16:creationId xmlns:a16="http://schemas.microsoft.com/office/drawing/2014/main" id="{ABD11AB5-6C00-4A7D-5B91-6517396D0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38" y="3789040"/>
            <a:ext cx="4665662" cy="291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439C03F2-1052-5403-5EBB-111A5A27336B}"/>
              </a:ext>
            </a:extLst>
          </p:cNvPr>
          <p:cNvSpPr>
            <a:spLocks noGrp="1" noChangeArrowheads="1"/>
          </p:cNvSpPr>
          <p:nvPr>
            <p:ph type="title"/>
          </p:nvPr>
        </p:nvSpPr>
        <p:spPr/>
        <p:txBody>
          <a:bodyPr/>
          <a:lstStyle/>
          <a:p>
            <a:r>
              <a:rPr lang="cs-CZ" altLang="cs-CZ"/>
              <a:t>Profesní a odborová unie zdravotnických pracovníků</a:t>
            </a:r>
          </a:p>
        </p:txBody>
      </p:sp>
      <p:sp>
        <p:nvSpPr>
          <p:cNvPr id="40963" name="Zástupný symbol pro obsah 2">
            <a:extLst>
              <a:ext uri="{FF2B5EF4-FFF2-40B4-BE49-F238E27FC236}">
                <a16:creationId xmlns:a16="http://schemas.microsoft.com/office/drawing/2014/main" id="{77A16965-1DE0-6BE0-C9E7-D59C790A8F4C}"/>
              </a:ext>
            </a:extLst>
          </p:cNvPr>
          <p:cNvSpPr>
            <a:spLocks noGrp="1" noChangeArrowheads="1"/>
          </p:cNvSpPr>
          <p:nvPr>
            <p:ph idx="1"/>
          </p:nvPr>
        </p:nvSpPr>
        <p:spPr/>
        <p:txBody>
          <a:bodyPr/>
          <a:lstStyle/>
          <a:p>
            <a:r>
              <a:rPr lang="cs-CZ" altLang="cs-CZ"/>
              <a:t>Ochrana práv, potřeb a zájmů NLZP</a:t>
            </a:r>
          </a:p>
          <a:p>
            <a:r>
              <a:rPr lang="cs-CZ" altLang="cs-CZ"/>
              <a:t>Kolektivní vyjednávání</a:t>
            </a:r>
          </a:p>
          <a:p>
            <a:r>
              <a:rPr lang="cs-CZ" altLang="cs-CZ"/>
              <a:t>Prosazování a obhajoba práv</a:t>
            </a:r>
          </a:p>
          <a:p>
            <a:endParaRPr lang="cs-CZ" altLang="cs-CZ"/>
          </a:p>
        </p:txBody>
      </p:sp>
      <p:pic>
        <p:nvPicPr>
          <p:cNvPr id="40964" name="Picture 2">
            <a:extLst>
              <a:ext uri="{FF2B5EF4-FFF2-40B4-BE49-F238E27FC236}">
                <a16:creationId xmlns:a16="http://schemas.microsoft.com/office/drawing/2014/main" id="{7DAE74F3-B440-5710-4F34-F84723954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57550"/>
            <a:ext cx="57594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C843B1F1-E5DF-CDBF-728C-AC5F8F5BA0E7}"/>
              </a:ext>
            </a:extLst>
          </p:cNvPr>
          <p:cNvSpPr>
            <a:spLocks noGrp="1" noChangeArrowheads="1"/>
          </p:cNvSpPr>
          <p:nvPr>
            <p:ph type="title"/>
          </p:nvPr>
        </p:nvSpPr>
        <p:spPr>
          <a:xfrm>
            <a:off x="630238" y="365125"/>
            <a:ext cx="7886700" cy="1325563"/>
          </a:xfrm>
        </p:spPr>
        <p:txBody>
          <a:bodyPr/>
          <a:lstStyle/>
          <a:p>
            <a:r>
              <a:rPr lang="cs-CZ" altLang="cs-CZ"/>
              <a:t>Asociace vysokoškolských vzdělavatelů nelékařských zdravotnických profesí</a:t>
            </a:r>
          </a:p>
        </p:txBody>
      </p:sp>
      <p:pic>
        <p:nvPicPr>
          <p:cNvPr id="41987" name="Picture 2">
            <a:extLst>
              <a:ext uri="{FF2B5EF4-FFF2-40B4-BE49-F238E27FC236}">
                <a16:creationId xmlns:a16="http://schemas.microsoft.com/office/drawing/2014/main" id="{9179B2C0-8425-BBBD-4671-660B0B72F8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0238" y="3138488"/>
            <a:ext cx="3868737" cy="2417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Zástupný symbol pro obsah 5">
            <a:extLst>
              <a:ext uri="{FF2B5EF4-FFF2-40B4-BE49-F238E27FC236}">
                <a16:creationId xmlns:a16="http://schemas.microsoft.com/office/drawing/2014/main" id="{79925F5E-EE7E-8C4D-117A-7289A8CDBFA2}"/>
              </a:ext>
            </a:extLst>
          </p:cNvPr>
          <p:cNvSpPr>
            <a:spLocks noGrp="1" noChangeArrowheads="1"/>
          </p:cNvSpPr>
          <p:nvPr>
            <p:ph sz="quarter" idx="4"/>
          </p:nvPr>
        </p:nvSpPr>
        <p:spPr>
          <a:xfrm>
            <a:off x="4629150" y="1628775"/>
            <a:ext cx="3887788" cy="4560888"/>
          </a:xfrm>
        </p:spPr>
        <p:txBody>
          <a:bodyPr/>
          <a:lstStyle/>
          <a:p>
            <a:r>
              <a:rPr lang="cs-CZ" altLang="cs-CZ"/>
              <a:t>Vzdělávání NLZP</a:t>
            </a:r>
          </a:p>
          <a:p>
            <a:r>
              <a:rPr lang="cs-CZ" altLang="cs-CZ"/>
              <a:t>Spolupráce s MŠMT a MZ ČR</a:t>
            </a:r>
          </a:p>
          <a:p>
            <a:r>
              <a:rPr lang="cs-CZ" altLang="cs-CZ"/>
              <a:t>Stanoviska ke vzdělávací politice</a:t>
            </a:r>
          </a:p>
          <a:p>
            <a:r>
              <a:rPr lang="cs-CZ" altLang="cs-CZ"/>
              <a:t>Rozvojové koncepce, plány výzkumů, legislativních procesů</a:t>
            </a:r>
          </a:p>
          <a:p>
            <a:r>
              <a:rPr lang="cs-CZ" altLang="cs-CZ"/>
              <a:t>Spolupráce VŠ vzdělavatelů</a:t>
            </a:r>
          </a:p>
          <a:p>
            <a:endParaRPr lang="cs-CZ" altLang="cs-CZ"/>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48C112CA-B8F1-698B-5408-BB20965B3C13}"/>
              </a:ext>
            </a:extLst>
          </p:cNvPr>
          <p:cNvSpPr>
            <a:spLocks noGrp="1"/>
          </p:cNvSpPr>
          <p:nvPr>
            <p:ph type="ctrTitle"/>
          </p:nvPr>
        </p:nvSpPr>
        <p:spPr>
          <a:xfrm>
            <a:off x="611560" y="1122363"/>
            <a:ext cx="8136904" cy="1298525"/>
          </a:xfrm>
        </p:spPr>
        <p:txBody>
          <a:bodyPr>
            <a:normAutofit/>
          </a:bodyPr>
          <a:lstStyle/>
          <a:p>
            <a:pPr eaLnBrk="1" hangingPunct="1"/>
            <a:r>
              <a:rPr lang="cs-CZ" altLang="cs-CZ" sz="4400" b="1" dirty="0"/>
              <a:t>Role všeobecné sestry a pacienta</a:t>
            </a:r>
          </a:p>
        </p:txBody>
      </p:sp>
      <p:sp>
        <p:nvSpPr>
          <p:cNvPr id="3075" name="Podnadpis 2">
            <a:extLst>
              <a:ext uri="{FF2B5EF4-FFF2-40B4-BE49-F238E27FC236}">
                <a16:creationId xmlns:a16="http://schemas.microsoft.com/office/drawing/2014/main" id="{DD18111F-4B86-38D7-E360-E091C0E9213D}"/>
              </a:ext>
            </a:extLst>
          </p:cNvPr>
          <p:cNvSpPr>
            <a:spLocks noGrp="1"/>
          </p:cNvSpPr>
          <p:nvPr>
            <p:ph type="subTitle" idx="1"/>
          </p:nvPr>
        </p:nvSpPr>
        <p:spPr>
          <a:xfrm>
            <a:off x="1258888" y="3500438"/>
            <a:ext cx="7239000" cy="1752600"/>
          </a:xfrm>
        </p:spPr>
        <p:txBody>
          <a:bodyPr/>
          <a:lstStyle/>
          <a:p>
            <a:pPr eaLnBrk="1" hangingPunct="1"/>
            <a:r>
              <a:rPr lang="cs-CZ" altLang="cs-CZ" dirty="0">
                <a:solidFill>
                  <a:srgbClr val="898989"/>
                </a:solidFill>
              </a:rPr>
              <a:t> Jitka Krocová</a:t>
            </a:r>
          </a:p>
          <a:p>
            <a:pPr eaLnBrk="1" hangingPunct="1"/>
            <a:endParaRPr lang="cs-CZ" altLang="cs-CZ" dirty="0">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31AD7975-21E5-1EE8-163A-27341D5BD618}"/>
              </a:ext>
            </a:extLst>
          </p:cNvPr>
          <p:cNvSpPr>
            <a:spLocks noGrp="1"/>
          </p:cNvSpPr>
          <p:nvPr>
            <p:ph type="title"/>
          </p:nvPr>
        </p:nvSpPr>
        <p:spPr/>
        <p:txBody>
          <a:bodyPr/>
          <a:lstStyle/>
          <a:p>
            <a:pPr eaLnBrk="1" hangingPunct="1"/>
            <a:r>
              <a:rPr lang="cs-CZ" altLang="cs-CZ" dirty="0"/>
              <a:t>Profese </a:t>
            </a:r>
            <a:r>
              <a:rPr lang="cs-CZ" altLang="cs-CZ" dirty="0" err="1"/>
              <a:t>nelékaře</a:t>
            </a:r>
            <a:endParaRPr lang="cs-CZ" altLang="cs-CZ" dirty="0"/>
          </a:p>
        </p:txBody>
      </p:sp>
      <p:sp>
        <p:nvSpPr>
          <p:cNvPr id="5123" name="Zástupný symbol pro obsah 2">
            <a:extLst>
              <a:ext uri="{FF2B5EF4-FFF2-40B4-BE49-F238E27FC236}">
                <a16:creationId xmlns:a16="http://schemas.microsoft.com/office/drawing/2014/main" id="{19A4F91F-353F-1289-F9CC-4B0734400387}"/>
              </a:ext>
            </a:extLst>
          </p:cNvPr>
          <p:cNvSpPr>
            <a:spLocks noGrp="1"/>
          </p:cNvSpPr>
          <p:nvPr>
            <p:ph idx="1"/>
          </p:nvPr>
        </p:nvSpPr>
        <p:spPr/>
        <p:txBody>
          <a:bodyPr/>
          <a:lstStyle/>
          <a:p>
            <a:pPr eaLnBrk="1" hangingPunct="1">
              <a:lnSpc>
                <a:spcPct val="90000"/>
              </a:lnSpc>
            </a:pPr>
            <a:r>
              <a:rPr lang="cs-CZ" altLang="cs-CZ" sz="2400" b="1"/>
              <a:t>3 základní znaky:</a:t>
            </a:r>
          </a:p>
          <a:p>
            <a:pPr eaLnBrk="1" hangingPunct="1">
              <a:lnSpc>
                <a:spcPct val="90000"/>
              </a:lnSpc>
              <a:buFont typeface="Calibri" panose="020F0502020204030204" pitchFamily="34" charset="0"/>
              <a:buAutoNum type="arabicPeriod"/>
            </a:pPr>
            <a:r>
              <a:rPr lang="cs-CZ" altLang="cs-CZ" sz="2400"/>
              <a:t>Skupina pracovníků vykonávající pracovní činnosti, jsou společností uznávané a pracovníci mají kompetence k této práci.</a:t>
            </a:r>
          </a:p>
          <a:p>
            <a:pPr eaLnBrk="1" hangingPunct="1">
              <a:lnSpc>
                <a:spcPct val="90000"/>
              </a:lnSpc>
              <a:buFont typeface="Calibri" panose="020F0502020204030204" pitchFamily="34" charset="0"/>
              <a:buAutoNum type="arabicPeriod"/>
            </a:pPr>
            <a:r>
              <a:rPr lang="cs-CZ" altLang="cs-CZ" sz="2400"/>
              <a:t>Pracovní činnost zdroj obživy, rozdíl od zájmů, atd.</a:t>
            </a:r>
          </a:p>
          <a:p>
            <a:pPr eaLnBrk="1" hangingPunct="1">
              <a:lnSpc>
                <a:spcPct val="90000"/>
              </a:lnSpc>
              <a:buFont typeface="Calibri" panose="020F0502020204030204" pitchFamily="34" charset="0"/>
              <a:buAutoNum type="arabicPeriod"/>
            </a:pPr>
            <a:r>
              <a:rPr lang="cs-CZ" altLang="cs-CZ" sz="2400"/>
              <a:t>K výkonu činností je třeba kvalifikační průprava, upravená legislativou.</a:t>
            </a:r>
          </a:p>
          <a:p>
            <a:pPr eaLnBrk="1" hangingPunct="1">
              <a:lnSpc>
                <a:spcPct val="90000"/>
              </a:lnSpc>
            </a:pPr>
            <a:r>
              <a:rPr lang="cs-CZ" altLang="cs-CZ" sz="2400"/>
              <a:t>Povolání NLZP je v ČR profesí.  </a:t>
            </a:r>
          </a:p>
        </p:txBody>
      </p:sp>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9463</Words>
  <Application>Microsoft Office PowerPoint</Application>
  <PresentationFormat>Předvádění na obrazovce (4:3)</PresentationFormat>
  <Paragraphs>808</Paragraphs>
  <Slides>113</Slides>
  <Notes>73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113</vt:i4>
      </vt:variant>
    </vt:vector>
  </HeadingPairs>
  <TitlesOfParts>
    <vt:vector size="120" baseType="lpstr">
      <vt:lpstr>Arial</vt:lpstr>
      <vt:lpstr>Calibri</vt:lpstr>
      <vt:lpstr>Calibri Light</vt:lpstr>
      <vt:lpstr>Verdana</vt:lpstr>
      <vt:lpstr>Wingdings</vt:lpstr>
      <vt:lpstr>Wingdings 2</vt:lpstr>
      <vt:lpstr>Motiv Office</vt:lpstr>
      <vt:lpstr>Ošetřovatelství </vt:lpstr>
      <vt:lpstr>Požadavky na splnění předmětu</vt:lpstr>
      <vt:lpstr>Ošetřovatelství</vt:lpstr>
      <vt:lpstr>Ošetřovatelství</vt:lpstr>
      <vt:lpstr>Změny ošetřovatelské profese po roce 2000 – transformace zdravotnictví</vt:lpstr>
      <vt:lpstr>Rozvoj ošetřovatelství </vt:lpstr>
      <vt:lpstr>Rozvoj ošetřovatelství </vt:lpstr>
      <vt:lpstr>Filozofie ošetřovatelství</vt:lpstr>
      <vt:lpstr>Holistická filozofie a ošetřovatelství </vt:lpstr>
      <vt:lpstr>Historie ošetřovatelství</vt:lpstr>
      <vt:lpstr>Rozvoj ošetřovatelství – vývoje směry</vt:lpstr>
      <vt:lpstr>Ošetřovatelství v nejstarších dobách</vt:lpstr>
      <vt:lpstr>Význam církve pro ošetřovatelství</vt:lpstr>
      <vt:lpstr>Význam církve pro ošetřovatelství</vt:lpstr>
      <vt:lpstr>Druhy řádů…ošetřovatelství</vt:lpstr>
      <vt:lpstr>Řády, které se podílely na ošetřování nemocných</vt:lpstr>
      <vt:lpstr>Řád sv. Lazara Jeruzalémského</vt:lpstr>
      <vt:lpstr>Boromejky - Řád sv. Karla Boromejského</vt:lpstr>
      <vt:lpstr>Válečné ošetřovatelství</vt:lpstr>
      <vt:lpstr>Počátky ošetřovatelství v českých zemích</vt:lpstr>
      <vt:lpstr>Anežka Přemyslovna</vt:lpstr>
      <vt:lpstr>Vývoj ošetřovatelství do roku 1918</vt:lpstr>
      <vt:lpstr>Vývoj ošetřovatelství v letech 1918 -1939</vt:lpstr>
      <vt:lpstr>České ošetřovatelství 1939 - 1945</vt:lpstr>
      <vt:lpstr>České ošetřovatelství po roce 1945</vt:lpstr>
      <vt:lpstr>Významné osobnosti světového ošetřovatelství</vt:lpstr>
      <vt:lpstr>Významné osobnosti světového ošetřovatelství</vt:lpstr>
      <vt:lpstr>Významné osobnosti světového ošetřovatelství</vt:lpstr>
      <vt:lpstr>Významné osobnosti světového ošetřovatelství</vt:lpstr>
      <vt:lpstr>Prezentace aplikace PowerPoint</vt:lpstr>
      <vt:lpstr>Významné osobnosti světového ošetřovatelství</vt:lpstr>
      <vt:lpstr>Významné osobnosti světového ošetřovatelství</vt:lpstr>
      <vt:lpstr>Osobnosti českého ošetřovatelství</vt:lpstr>
      <vt:lpstr>Osobnosti českého ošetřovatelství</vt:lpstr>
      <vt:lpstr>Osobnosti českého ošetřovatelství</vt:lpstr>
      <vt:lpstr>Osobnosti českého ošetřovatelství</vt:lpstr>
      <vt:lpstr>Osobnosti českého ošetřovatelství</vt:lpstr>
      <vt:lpstr>Vzdělávání v ošetřovatelství</vt:lpstr>
      <vt:lpstr>Počátky vzdělávání </vt:lpstr>
      <vt:lpstr>Počátky vzdělávání</vt:lpstr>
      <vt:lpstr>Počátky vzdělávání</vt:lpstr>
      <vt:lpstr>Vzdělávání po roce 1989</vt:lpstr>
      <vt:lpstr>Vzdělávání a legislativa</vt:lpstr>
      <vt:lpstr>Zákon č. 96/2004 Sb. Zákon o podmínkách získávání a uznávání způsobilosti k výkonu nelékařských zdravotnických povolání …ve znění pozdějších úprav</vt:lpstr>
      <vt:lpstr>Zákon č. 96/2004 Sb. Zákon o podmínkách získávání a uznávání způsobilosti k výkonu nelékařských zdravotnických povolání …ve znění pozdějších úprav</vt:lpstr>
      <vt:lpstr>Zákon č. 96/2004 Sb. Zákon o podmínkách získávání a uznávání způsobilosti k výkonu nelékařských zdravotnických povolání …ve znění pozdějších úprav</vt:lpstr>
      <vt:lpstr>Vyhláška č. 55/2011 Sb.Vyhláška o činnostech zdravotnických pracovníků a jiných odborných pracovníků</vt:lpstr>
      <vt:lpstr>Pregraduální studium</vt:lpstr>
      <vt:lpstr>Postgraduální studium</vt:lpstr>
      <vt:lpstr>Koncepce ošetřovatelství ČR</vt:lpstr>
      <vt:lpstr>Koncepce ošetřovatelství </vt:lpstr>
      <vt:lpstr>Koncepce ošetřovatelství </vt:lpstr>
      <vt:lpstr>Koncepce ošetřovatelství - úvod</vt:lpstr>
      <vt:lpstr>Vymezení ošetřovatelství</vt:lpstr>
      <vt:lpstr>Charakteristika a cíle ošetřovatelství</vt:lpstr>
      <vt:lpstr>Charakteristika a cíle ošetřovatelství</vt:lpstr>
      <vt:lpstr>Charakteristika a cíle ošetřovatelství</vt:lpstr>
      <vt:lpstr>Charakteristické rysy ošetřovatelství </vt:lpstr>
      <vt:lpstr>Definice ošetřovatelství</vt:lpstr>
      <vt:lpstr>Definice ošetřovatelství</vt:lpstr>
      <vt:lpstr>Ošetřovatelství jako vědní obor </vt:lpstr>
      <vt:lpstr>Principy v ošetřovatelství</vt:lpstr>
      <vt:lpstr>Ošetřovatelský tým</vt:lpstr>
      <vt:lpstr>Profese nelékaře</vt:lpstr>
      <vt:lpstr>Profese nelékaře</vt:lpstr>
      <vt:lpstr>Řízení ošetřovatelství ČR</vt:lpstr>
      <vt:lpstr>Profesní organizace </vt:lpstr>
      <vt:lpstr>Postavení pacientů a jejich podpora v praxi</vt:lpstr>
      <vt:lpstr>Regulované povolání</vt:lpstr>
      <vt:lpstr>Kompetence všeobecných sester</vt:lpstr>
      <vt:lpstr>Vyhláška č. 55/2011 Sb. Vyhláška o činnostech zdravotnických pracovníků a jiných odborných pracovníků v akt. znění</vt:lpstr>
      <vt:lpstr>Vyhláška č. 55/2011 Sb. Vyhláška o činnostech zdravotnických pracovníků a jiných odborných pracovníků v akt. znění</vt:lpstr>
      <vt:lpstr>Vyhláška č. 55/2011 Sb. Vyhláška o činnostech zdravotnických pracovníků a jiných odborných pracovníků v akt. znění</vt:lpstr>
      <vt:lpstr>Vyhláška č. 55/2011 Sb. Vyhláška o činnostech zdravotnických pracovníků a jiných odborných pracovníků v akt. znění</vt:lpstr>
      <vt:lpstr>Vyhláška č. 55/2011 Sb. Vyhláška o činnostech zdravotnických pracovníků a jiných odborných pracovníků v akt. znění</vt:lpstr>
      <vt:lpstr>Hodnocení kvality a bezpečí ošetřovatelské péče</vt:lpstr>
      <vt:lpstr>Strategická část Koncepce ošetřovatelství ČR</vt:lpstr>
      <vt:lpstr>Strategická část Koncepce ošetřovatelství ČR</vt:lpstr>
      <vt:lpstr>Strategická část Koncepce ošetřovatelství ČR</vt:lpstr>
      <vt:lpstr>Strategická část Koncepce ošetřovatelství ČR</vt:lpstr>
      <vt:lpstr>Strategická část Koncepce ošetřovatelství ČR</vt:lpstr>
      <vt:lpstr>Strategická část Koncepce ošetřovatelství ČR</vt:lpstr>
      <vt:lpstr>Strategická část Koncepce ošetřovatelství ČR</vt:lpstr>
      <vt:lpstr>Profesní organizace nelékařů</vt:lpstr>
      <vt:lpstr>Profesionální ošetřovatelství </vt:lpstr>
      <vt:lpstr>Historie </vt:lpstr>
      <vt:lpstr>Mezinárodní rada sester (ICN – International Council of Nurses) </vt:lpstr>
      <vt:lpstr>Pracovní skupina evropských sester pro výzkum (WENR – Workgroups of European Nurses Researches) </vt:lpstr>
      <vt:lpstr>Evropská federace sester (EFN – European Federation for Nursing Associations), původně Stálý výbor sester při EU (PCN – The Standing Committee of Nurses of the EU)</vt:lpstr>
      <vt:lpstr>Evropská skupina pro transplantaci kostní dřeně (EMBT – The European Group for Blood and Marrow Transplantation)</vt:lpstr>
      <vt:lpstr>Mezinárodní asociace pro společné evropské ošetrovatelské diagnozy, zákroky a výsledky (ACENDIO - Association for Common European Nursing Diagnoses, Interventions and Outcomes)</vt:lpstr>
      <vt:lpstr>ČESKÁ ASOCIACE SESTER - ČAS</vt:lpstr>
      <vt:lpstr>Kdo řídí Českou asociaci sester?</vt:lpstr>
      <vt:lpstr>Cíle České asociace sester</vt:lpstr>
      <vt:lpstr>Spolek vysokoškolsky vzdělaných sester</vt:lpstr>
      <vt:lpstr>Profesní a odborová unie zdravotnických pracovníků</vt:lpstr>
      <vt:lpstr>Asociace vysokoškolských vzdělavatelů nelékařských zdravotnických profesí</vt:lpstr>
      <vt:lpstr>Role všeobecné sestry a pacienta</vt:lpstr>
      <vt:lpstr>Profese nelékaře</vt:lpstr>
      <vt:lpstr>Role nelékaře</vt:lpstr>
      <vt:lpstr>Role sestry</vt:lpstr>
      <vt:lpstr>Role sestry dle WHO</vt:lpstr>
      <vt:lpstr>Rolové znaky</vt:lpstr>
      <vt:lpstr>Systém společenských rolí všeobecné sestry v oblastech…</vt:lpstr>
      <vt:lpstr>Role všeobecné sestry Staňková, 2002</vt:lpstr>
      <vt:lpstr>Role….</vt:lpstr>
      <vt:lpstr>Prezentace aplikace PowerPoint</vt:lpstr>
      <vt:lpstr>Identifikace s rolí</vt:lpstr>
      <vt:lpstr>Image nelékaře</vt:lpstr>
      <vt:lpstr>Osobnost všeobecné sestry</vt:lpstr>
      <vt:lpstr>Osobnost NLZP</vt:lpstr>
      <vt:lpstr>Spolupráce – ošetřovatelské týmy</vt:lpstr>
      <vt:lpstr>Zdroje </vt:lpstr>
    </vt:vector>
  </TitlesOfParts>
  <Company>Západočeská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Ošetřovatelství</dc:title>
  <dc:creator>PhDr. Mgr. Jitka KROCOVÁ</dc:creator>
  <cp:lastModifiedBy>Richard Bartoněk</cp:lastModifiedBy>
  <cp:revision>15</cp:revision>
  <dcterms:created xsi:type="dcterms:W3CDTF">2018-09-10T09:48:30Z</dcterms:created>
  <dcterms:modified xsi:type="dcterms:W3CDTF">2023-12-01T06:56:45Z</dcterms:modified>
</cp:coreProperties>
</file>