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53"/>
  </p:notesMasterIdLst>
  <p:sldIdLst>
    <p:sldId id="256" r:id="rId4"/>
    <p:sldId id="257" r:id="rId5"/>
    <p:sldId id="258" r:id="rId6"/>
    <p:sldId id="259" r:id="rId7"/>
    <p:sldId id="260" r:id="rId8"/>
    <p:sldId id="261" r:id="rId9"/>
    <p:sldId id="262" r:id="rId10"/>
    <p:sldId id="263" r:id="rId11"/>
    <p:sldId id="280" r:id="rId12"/>
    <p:sldId id="264" r:id="rId13"/>
    <p:sldId id="281" r:id="rId14"/>
    <p:sldId id="265" r:id="rId15"/>
    <p:sldId id="282"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3" r:id="rId97"/>
    <p:sldId id="354" r:id="rId98"/>
    <p:sldId id="355" r:id="rId99"/>
    <p:sldId id="356" r:id="rId100"/>
    <p:sldId id="357" r:id="rId101"/>
    <p:sldId id="358" r:id="rId102"/>
    <p:sldId id="359" r:id="rId103"/>
    <p:sldId id="360" r:id="rId104"/>
    <p:sldId id="361"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279" r:id="rId15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77" d="100"/>
          <a:sy n="77" d="100"/>
        </p:scale>
        <p:origin x="82" y="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E8776-357E-46B7-A4F3-62C215C2F046}" type="doc">
      <dgm:prSet loTypeId="urn:microsoft.com/office/officeart/2005/8/layout/venn1" loCatId="relationship" qsTypeId="urn:microsoft.com/office/officeart/2005/8/quickstyle/simple1" qsCatId="simple" csTypeId="urn:microsoft.com/office/officeart/2005/8/colors/accent1_2" csCatId="accent1"/>
      <dgm:spPr/>
    </dgm:pt>
    <dgm:pt modelId="{7BE14DE4-6BC4-4C7A-B35F-B4EA0C49B6E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b="0" i="0" u="none" strike="noStrike" cap="none" normalizeH="0" baseline="0">
            <a:ln>
              <a:noFill/>
            </a:ln>
            <a:solidFill>
              <a:schemeClr val="tx1"/>
            </a:solidFill>
            <a:effectLst/>
            <a:latin typeface="Verdana" panose="020B0604030504040204" pitchFamily="34" charset="0"/>
          </a:endParaRPr>
        </a:p>
      </dgm:t>
    </dgm:pt>
    <dgm:pt modelId="{05B546D0-A3B8-4C09-BF50-82AB42674602}" type="parTrans" cxnId="{A63AF41B-1936-4122-A318-59A1B5CE244A}">
      <dgm:prSet/>
      <dgm:spPr/>
    </dgm:pt>
    <dgm:pt modelId="{D6547A18-CDCB-40F5-82DD-1836D616E236}" type="sibTrans" cxnId="{A63AF41B-1936-4122-A318-59A1B5CE244A}">
      <dgm:prSet/>
      <dgm:spPr/>
    </dgm:pt>
    <dgm:pt modelId="{2A14AF58-6BF5-4282-8F89-55AD54B1995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b="0" i="0" u="none" strike="noStrike" cap="none" normalizeH="0" baseline="0">
            <a:ln>
              <a:noFill/>
            </a:ln>
            <a:solidFill>
              <a:schemeClr val="tx1"/>
            </a:solidFill>
            <a:effectLst/>
            <a:latin typeface="Verdana" panose="020B0604030504040204" pitchFamily="34" charset="0"/>
          </a:endParaRPr>
        </a:p>
      </dgm:t>
    </dgm:pt>
    <dgm:pt modelId="{43ADAAD0-4C86-40D3-A448-2B6B02E438FA}" type="parTrans" cxnId="{A488C1EA-7DE4-455F-A92E-BF1899384292}">
      <dgm:prSet/>
      <dgm:spPr/>
    </dgm:pt>
    <dgm:pt modelId="{332DA3D7-1BD2-4689-9703-A722A9556E25}" type="sibTrans" cxnId="{A488C1EA-7DE4-455F-A92E-BF1899384292}">
      <dgm:prSet/>
      <dgm:spPr/>
    </dgm:pt>
    <dgm:pt modelId="{655FF35D-FCAD-499D-A3EF-2D0E504FFC8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b="0" i="0" u="none" strike="noStrike" cap="none" normalizeH="0" baseline="0">
            <a:ln>
              <a:noFill/>
            </a:ln>
            <a:solidFill>
              <a:schemeClr val="tx1"/>
            </a:solidFill>
            <a:effectLst/>
            <a:latin typeface="Verdana" panose="020B0604030504040204" pitchFamily="34" charset="0"/>
          </a:endParaRPr>
        </a:p>
      </dgm:t>
    </dgm:pt>
    <dgm:pt modelId="{C6257748-5840-47B6-A977-EFA6D5CB8392}" type="parTrans" cxnId="{7573D699-E013-4682-9CA6-632D9BB916F9}">
      <dgm:prSet/>
      <dgm:spPr/>
    </dgm:pt>
    <dgm:pt modelId="{1F44395C-6797-45E4-B203-A2229AB71AFA}" type="sibTrans" cxnId="{7573D699-E013-4682-9CA6-632D9BB916F9}">
      <dgm:prSet/>
      <dgm:spPr/>
    </dgm:pt>
    <dgm:pt modelId="{128A249F-35A1-4E0C-BEFE-F55070AD46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b="0" i="0" u="none" strike="noStrike" cap="none" normalizeH="0" baseline="0">
            <a:ln>
              <a:noFill/>
            </a:ln>
            <a:solidFill>
              <a:schemeClr val="tx1"/>
            </a:solidFill>
            <a:effectLst/>
            <a:latin typeface="Verdana" panose="020B0604030504040204" pitchFamily="34" charset="0"/>
          </a:endParaRPr>
        </a:p>
      </dgm:t>
    </dgm:pt>
    <dgm:pt modelId="{5137D21F-C62E-431C-8FBA-DC9B142B30F4}" type="parTrans" cxnId="{27BB92C6-D074-46FA-B6EE-69EC13792AEA}">
      <dgm:prSet/>
      <dgm:spPr/>
    </dgm:pt>
    <dgm:pt modelId="{B3EA15E3-73FB-4098-BB29-B579AB7FAA2F}" type="sibTrans" cxnId="{27BB92C6-D074-46FA-B6EE-69EC13792AEA}">
      <dgm:prSet/>
      <dgm:spPr/>
    </dgm:pt>
    <dgm:pt modelId="{023EBC8F-8E98-4238-8226-16BAEF6D6950}" type="pres">
      <dgm:prSet presAssocID="{BDCE8776-357E-46B7-A4F3-62C215C2F046}" presName="compositeShape" presStyleCnt="0">
        <dgm:presLayoutVars>
          <dgm:chMax val="7"/>
          <dgm:dir/>
          <dgm:resizeHandles val="exact"/>
        </dgm:presLayoutVars>
      </dgm:prSet>
      <dgm:spPr/>
    </dgm:pt>
    <dgm:pt modelId="{BE4BDCD6-F331-496A-B895-41BDCB2979B2}" type="pres">
      <dgm:prSet presAssocID="{7BE14DE4-6BC4-4C7A-B35F-B4EA0C49B6EE}" presName="circ1" presStyleLbl="vennNode1" presStyleIdx="0" presStyleCnt="4"/>
      <dgm:spPr/>
    </dgm:pt>
    <dgm:pt modelId="{AD200740-E596-4979-BF19-9EDEDD6E0857}" type="pres">
      <dgm:prSet presAssocID="{7BE14DE4-6BC4-4C7A-B35F-B4EA0C49B6EE}" presName="circ1Tx" presStyleLbl="revTx" presStyleIdx="0" presStyleCnt="0">
        <dgm:presLayoutVars>
          <dgm:chMax val="0"/>
          <dgm:chPref val="0"/>
          <dgm:bulletEnabled val="1"/>
        </dgm:presLayoutVars>
      </dgm:prSet>
      <dgm:spPr/>
    </dgm:pt>
    <dgm:pt modelId="{CFCDE11B-B6D0-4F0D-9215-322094EA48B4}" type="pres">
      <dgm:prSet presAssocID="{2A14AF58-6BF5-4282-8F89-55AD54B1995E}" presName="circ2" presStyleLbl="vennNode1" presStyleIdx="1" presStyleCnt="4"/>
      <dgm:spPr/>
    </dgm:pt>
    <dgm:pt modelId="{0A1E13ED-7010-419B-A6FE-5A1F0E58D04F}" type="pres">
      <dgm:prSet presAssocID="{2A14AF58-6BF5-4282-8F89-55AD54B1995E}" presName="circ2Tx" presStyleLbl="revTx" presStyleIdx="0" presStyleCnt="0">
        <dgm:presLayoutVars>
          <dgm:chMax val="0"/>
          <dgm:chPref val="0"/>
          <dgm:bulletEnabled val="1"/>
        </dgm:presLayoutVars>
      </dgm:prSet>
      <dgm:spPr/>
    </dgm:pt>
    <dgm:pt modelId="{6F252485-0739-487C-9337-B4FFCDBD988A}" type="pres">
      <dgm:prSet presAssocID="{655FF35D-FCAD-499D-A3EF-2D0E504FFC85}" presName="circ3" presStyleLbl="vennNode1" presStyleIdx="2" presStyleCnt="4"/>
      <dgm:spPr/>
    </dgm:pt>
    <dgm:pt modelId="{A1FE3606-97B6-426E-9561-9FF15CBC65BC}" type="pres">
      <dgm:prSet presAssocID="{655FF35D-FCAD-499D-A3EF-2D0E504FFC85}" presName="circ3Tx" presStyleLbl="revTx" presStyleIdx="0" presStyleCnt="0">
        <dgm:presLayoutVars>
          <dgm:chMax val="0"/>
          <dgm:chPref val="0"/>
          <dgm:bulletEnabled val="1"/>
        </dgm:presLayoutVars>
      </dgm:prSet>
      <dgm:spPr/>
    </dgm:pt>
    <dgm:pt modelId="{639666FD-669F-4E46-9BB6-20C8939CC160}" type="pres">
      <dgm:prSet presAssocID="{128A249F-35A1-4E0C-BEFE-F55070AD4673}" presName="circ4" presStyleLbl="vennNode1" presStyleIdx="3" presStyleCnt="4"/>
      <dgm:spPr/>
    </dgm:pt>
    <dgm:pt modelId="{0E5C8D57-86E3-4022-98C2-489DC847C010}" type="pres">
      <dgm:prSet presAssocID="{128A249F-35A1-4E0C-BEFE-F55070AD4673}" presName="circ4Tx" presStyleLbl="revTx" presStyleIdx="0" presStyleCnt="0">
        <dgm:presLayoutVars>
          <dgm:chMax val="0"/>
          <dgm:chPref val="0"/>
          <dgm:bulletEnabled val="1"/>
        </dgm:presLayoutVars>
      </dgm:prSet>
      <dgm:spPr/>
    </dgm:pt>
  </dgm:ptLst>
  <dgm:cxnLst>
    <dgm:cxn modelId="{8F63D208-0C6B-4457-BD07-151DA8A78B4C}" type="presOf" srcId="{128A249F-35A1-4E0C-BEFE-F55070AD4673}" destId="{639666FD-669F-4E46-9BB6-20C8939CC160}" srcOrd="0" destOrd="0" presId="urn:microsoft.com/office/officeart/2005/8/layout/venn1"/>
    <dgm:cxn modelId="{A63AF41B-1936-4122-A318-59A1B5CE244A}" srcId="{BDCE8776-357E-46B7-A4F3-62C215C2F046}" destId="{7BE14DE4-6BC4-4C7A-B35F-B4EA0C49B6EE}" srcOrd="0" destOrd="0" parTransId="{05B546D0-A3B8-4C09-BF50-82AB42674602}" sibTransId="{D6547A18-CDCB-40F5-82DD-1836D616E236}"/>
    <dgm:cxn modelId="{C259DD27-0CFC-4405-86D5-D2D7E3BBEED5}" type="presOf" srcId="{655FF35D-FCAD-499D-A3EF-2D0E504FFC85}" destId="{6F252485-0739-487C-9337-B4FFCDBD988A}" srcOrd="0" destOrd="0" presId="urn:microsoft.com/office/officeart/2005/8/layout/venn1"/>
    <dgm:cxn modelId="{1314EA52-E7A6-4E0C-A486-AF5EF853D356}" type="presOf" srcId="{7BE14DE4-6BC4-4C7A-B35F-B4EA0C49B6EE}" destId="{AD200740-E596-4979-BF19-9EDEDD6E0857}" srcOrd="1" destOrd="0" presId="urn:microsoft.com/office/officeart/2005/8/layout/venn1"/>
    <dgm:cxn modelId="{7573D699-E013-4682-9CA6-632D9BB916F9}" srcId="{BDCE8776-357E-46B7-A4F3-62C215C2F046}" destId="{655FF35D-FCAD-499D-A3EF-2D0E504FFC85}" srcOrd="2" destOrd="0" parTransId="{C6257748-5840-47B6-A977-EFA6D5CB8392}" sibTransId="{1F44395C-6797-45E4-B203-A2229AB71AFA}"/>
    <dgm:cxn modelId="{B217C59C-187B-4ECD-A3E1-6DFF95C2061C}" type="presOf" srcId="{7BE14DE4-6BC4-4C7A-B35F-B4EA0C49B6EE}" destId="{BE4BDCD6-F331-496A-B895-41BDCB2979B2}" srcOrd="0" destOrd="0" presId="urn:microsoft.com/office/officeart/2005/8/layout/venn1"/>
    <dgm:cxn modelId="{AD721FB5-8ECA-45C5-A5EF-057DCD552CF7}" type="presOf" srcId="{128A249F-35A1-4E0C-BEFE-F55070AD4673}" destId="{0E5C8D57-86E3-4022-98C2-489DC847C010}" srcOrd="1" destOrd="0" presId="urn:microsoft.com/office/officeart/2005/8/layout/venn1"/>
    <dgm:cxn modelId="{DA8693B5-28DE-4390-8F0C-2C10B7A7430B}" type="presOf" srcId="{655FF35D-FCAD-499D-A3EF-2D0E504FFC85}" destId="{A1FE3606-97B6-426E-9561-9FF15CBC65BC}" srcOrd="1" destOrd="0" presId="urn:microsoft.com/office/officeart/2005/8/layout/venn1"/>
    <dgm:cxn modelId="{27BB92C6-D074-46FA-B6EE-69EC13792AEA}" srcId="{BDCE8776-357E-46B7-A4F3-62C215C2F046}" destId="{128A249F-35A1-4E0C-BEFE-F55070AD4673}" srcOrd="3" destOrd="0" parTransId="{5137D21F-C62E-431C-8FBA-DC9B142B30F4}" sibTransId="{B3EA15E3-73FB-4098-BB29-B579AB7FAA2F}"/>
    <dgm:cxn modelId="{FA3188DB-42E6-4DA9-BEB0-2A4E9258F0CF}" type="presOf" srcId="{BDCE8776-357E-46B7-A4F3-62C215C2F046}" destId="{023EBC8F-8E98-4238-8226-16BAEF6D6950}" srcOrd="0" destOrd="0" presId="urn:microsoft.com/office/officeart/2005/8/layout/venn1"/>
    <dgm:cxn modelId="{3638CCE0-2A0D-4F42-93D7-9EFD7AC53782}" type="presOf" srcId="{2A14AF58-6BF5-4282-8F89-55AD54B1995E}" destId="{0A1E13ED-7010-419B-A6FE-5A1F0E58D04F}" srcOrd="1" destOrd="0" presId="urn:microsoft.com/office/officeart/2005/8/layout/venn1"/>
    <dgm:cxn modelId="{A488C1EA-7DE4-455F-A92E-BF1899384292}" srcId="{BDCE8776-357E-46B7-A4F3-62C215C2F046}" destId="{2A14AF58-6BF5-4282-8F89-55AD54B1995E}" srcOrd="1" destOrd="0" parTransId="{43ADAAD0-4C86-40D3-A448-2B6B02E438FA}" sibTransId="{332DA3D7-1BD2-4689-9703-A722A9556E25}"/>
    <dgm:cxn modelId="{F40019EC-C26F-4A93-A801-0BEF333CD0FC}" type="presOf" srcId="{2A14AF58-6BF5-4282-8F89-55AD54B1995E}" destId="{CFCDE11B-B6D0-4F0D-9215-322094EA48B4}" srcOrd="0" destOrd="0" presId="urn:microsoft.com/office/officeart/2005/8/layout/venn1"/>
    <dgm:cxn modelId="{1C8B8C95-DB84-4AC9-8A99-554F020E2290}" type="presParOf" srcId="{023EBC8F-8E98-4238-8226-16BAEF6D6950}" destId="{BE4BDCD6-F331-496A-B895-41BDCB2979B2}" srcOrd="0" destOrd="0" presId="urn:microsoft.com/office/officeart/2005/8/layout/venn1"/>
    <dgm:cxn modelId="{756F3898-9D1F-44BE-BDED-4AEA9D2F5003}" type="presParOf" srcId="{023EBC8F-8E98-4238-8226-16BAEF6D6950}" destId="{AD200740-E596-4979-BF19-9EDEDD6E0857}" srcOrd="1" destOrd="0" presId="urn:microsoft.com/office/officeart/2005/8/layout/venn1"/>
    <dgm:cxn modelId="{A5DAC8BD-D704-4FFB-B583-438C88D9A375}" type="presParOf" srcId="{023EBC8F-8E98-4238-8226-16BAEF6D6950}" destId="{CFCDE11B-B6D0-4F0D-9215-322094EA48B4}" srcOrd="2" destOrd="0" presId="urn:microsoft.com/office/officeart/2005/8/layout/venn1"/>
    <dgm:cxn modelId="{A23B13FA-A345-48A8-9FD7-CEF25924F3CE}" type="presParOf" srcId="{023EBC8F-8E98-4238-8226-16BAEF6D6950}" destId="{0A1E13ED-7010-419B-A6FE-5A1F0E58D04F}" srcOrd="3" destOrd="0" presId="urn:microsoft.com/office/officeart/2005/8/layout/venn1"/>
    <dgm:cxn modelId="{F998DEE7-967D-4BB9-BB54-720749D93067}" type="presParOf" srcId="{023EBC8F-8E98-4238-8226-16BAEF6D6950}" destId="{6F252485-0739-487C-9337-B4FFCDBD988A}" srcOrd="4" destOrd="0" presId="urn:microsoft.com/office/officeart/2005/8/layout/venn1"/>
    <dgm:cxn modelId="{1C06FCA9-C845-4443-8E36-98DEB5132963}" type="presParOf" srcId="{023EBC8F-8E98-4238-8226-16BAEF6D6950}" destId="{A1FE3606-97B6-426E-9561-9FF15CBC65BC}" srcOrd="5" destOrd="0" presId="urn:microsoft.com/office/officeart/2005/8/layout/venn1"/>
    <dgm:cxn modelId="{477D8224-DBE5-4E78-AACC-09E1AD6A09D8}" type="presParOf" srcId="{023EBC8F-8E98-4238-8226-16BAEF6D6950}" destId="{639666FD-669F-4E46-9BB6-20C8939CC160}" srcOrd="6" destOrd="0" presId="urn:microsoft.com/office/officeart/2005/8/layout/venn1"/>
    <dgm:cxn modelId="{77430AC6-78A4-40BF-885F-D21B355B51DD}" type="presParOf" srcId="{023EBC8F-8E98-4238-8226-16BAEF6D6950}" destId="{0E5C8D57-86E3-4022-98C2-489DC847C010}"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BDCD6-F331-496A-B895-41BDCB2979B2}">
      <dsp:nvSpPr>
        <dsp:cNvPr id="0" name=""/>
        <dsp:cNvSpPr/>
      </dsp:nvSpPr>
      <dsp:spPr>
        <a:xfrm>
          <a:off x="986789" y="397509"/>
          <a:ext cx="2138045" cy="21380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4300" b="0" i="0" u="none" strike="noStrike" kern="1200" cap="none" normalizeH="0" baseline="0">
            <a:ln>
              <a:noFill/>
            </a:ln>
            <a:solidFill>
              <a:schemeClr val="tx1"/>
            </a:solidFill>
            <a:effectLst/>
            <a:latin typeface="Verdana" panose="020B0604030504040204" pitchFamily="34" charset="0"/>
          </a:endParaRPr>
        </a:p>
      </dsp:txBody>
      <dsp:txXfrm>
        <a:off x="1233487" y="685323"/>
        <a:ext cx="1644650" cy="678418"/>
      </dsp:txXfrm>
    </dsp:sp>
    <dsp:sp modelId="{CFCDE11B-B6D0-4F0D-9215-322094EA48B4}">
      <dsp:nvSpPr>
        <dsp:cNvPr id="0" name=""/>
        <dsp:cNvSpPr/>
      </dsp:nvSpPr>
      <dsp:spPr>
        <a:xfrm>
          <a:off x="1932463" y="1343183"/>
          <a:ext cx="2138045" cy="21380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6500" b="0" i="0" u="none" strike="noStrike" kern="1200" cap="none" normalizeH="0" baseline="0">
            <a:ln>
              <a:noFill/>
            </a:ln>
            <a:solidFill>
              <a:schemeClr val="tx1"/>
            </a:solidFill>
            <a:effectLst/>
            <a:latin typeface="Verdana" panose="020B0604030504040204" pitchFamily="34" charset="0"/>
          </a:endParaRPr>
        </a:p>
      </dsp:txBody>
      <dsp:txXfrm>
        <a:off x="3083718" y="1589880"/>
        <a:ext cx="822325" cy="1644650"/>
      </dsp:txXfrm>
    </dsp:sp>
    <dsp:sp modelId="{6F252485-0739-487C-9337-B4FFCDBD988A}">
      <dsp:nvSpPr>
        <dsp:cNvPr id="0" name=""/>
        <dsp:cNvSpPr/>
      </dsp:nvSpPr>
      <dsp:spPr>
        <a:xfrm>
          <a:off x="986789" y="2288857"/>
          <a:ext cx="2138045" cy="21380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4300" b="0" i="0" u="none" strike="noStrike" kern="1200" cap="none" normalizeH="0" baseline="0">
            <a:ln>
              <a:noFill/>
            </a:ln>
            <a:solidFill>
              <a:schemeClr val="tx1"/>
            </a:solidFill>
            <a:effectLst/>
            <a:latin typeface="Verdana" panose="020B0604030504040204" pitchFamily="34" charset="0"/>
          </a:endParaRPr>
        </a:p>
      </dsp:txBody>
      <dsp:txXfrm>
        <a:off x="1233487" y="3460670"/>
        <a:ext cx="1644650" cy="678418"/>
      </dsp:txXfrm>
    </dsp:sp>
    <dsp:sp modelId="{639666FD-669F-4E46-9BB6-20C8939CC160}">
      <dsp:nvSpPr>
        <dsp:cNvPr id="0" name=""/>
        <dsp:cNvSpPr/>
      </dsp:nvSpPr>
      <dsp:spPr>
        <a:xfrm>
          <a:off x="41116" y="1343183"/>
          <a:ext cx="2138045" cy="21380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6500" b="0" i="0" u="none" strike="noStrike" kern="1200" cap="none" normalizeH="0" baseline="0">
            <a:ln>
              <a:noFill/>
            </a:ln>
            <a:solidFill>
              <a:schemeClr val="tx1"/>
            </a:solidFill>
            <a:effectLst/>
            <a:latin typeface="Verdana" panose="020B0604030504040204" pitchFamily="34" charset="0"/>
          </a:endParaRPr>
        </a:p>
      </dsp:txBody>
      <dsp:txXfrm>
        <a:off x="205581" y="1589880"/>
        <a:ext cx="822325" cy="16446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D7250-39F3-4A62-94B1-0FA99B1F9FE8}" type="datetimeFigureOut">
              <a:rPr lang="cs-CZ" smtClean="0"/>
              <a:t>15.02.2024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C9B1F-79A3-49AE-93AB-F4876405834E}" type="slidenum">
              <a:rPr lang="cs-CZ" smtClean="0"/>
              <a:t>‹#›</a:t>
            </a:fld>
            <a:endParaRPr lang="cs-CZ"/>
          </a:p>
        </p:txBody>
      </p:sp>
    </p:spTree>
    <p:extLst>
      <p:ext uri="{BB962C8B-B14F-4D97-AF65-F5344CB8AC3E}">
        <p14:creationId xmlns:p14="http://schemas.microsoft.com/office/powerpoint/2010/main" val="330573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t>Lůžkovou péče je poskytována jako:</a:t>
            </a:r>
            <a:br>
              <a:rPr lang="cs-CZ" altLang="cs-CZ"/>
            </a:br>
            <a:r>
              <a:rPr lang="cs-CZ" altLang="cs-CZ" b="1"/>
              <a:t>a) akutní lůžková péče standardní:</a:t>
            </a:r>
            <a:r>
              <a:rPr lang="cs-CZ" altLang="cs-CZ"/>
              <a:t> poskytována pacientovi</a:t>
            </a:r>
            <a:br>
              <a:rPr lang="cs-CZ" altLang="cs-CZ"/>
            </a:br>
            <a:r>
              <a:rPr lang="cs-CZ" altLang="cs-CZ"/>
              <a:t>-    s náhlým onemocněním nebo náhlým zhoršením chronické nemoci, které vážně ohrožují jeho zdraví, ale nevedou bezprostředně k selhávání životních funkcí, nebo</a:t>
            </a:r>
            <a:br>
              <a:rPr lang="cs-CZ" altLang="cs-CZ"/>
            </a:br>
            <a:r>
              <a:rPr lang="cs-CZ" altLang="cs-CZ"/>
              <a:t>-    za účelem provedení zdravotních výkonů, které nelze provést ambulantně,</a:t>
            </a:r>
            <a:br>
              <a:rPr lang="cs-CZ" altLang="cs-CZ"/>
            </a:br>
            <a:r>
              <a:rPr lang="cs-CZ" altLang="cs-CZ"/>
              <a:t>-    za účelem včasné léčebné rehabilitace,</a:t>
            </a:r>
            <a:br>
              <a:rPr lang="cs-CZ" altLang="cs-CZ"/>
            </a:br>
            <a:r>
              <a:rPr lang="cs-CZ" altLang="cs-CZ" b="1"/>
              <a:t>b) akutní lůžková péče intenzivní:</a:t>
            </a:r>
            <a:r>
              <a:rPr lang="cs-CZ" altLang="cs-CZ"/>
              <a:t> poskytována pacientovi v případech náhlého selhávání nebo náhlého ohrožení základních životních funkcí nebo v případech, kdy lze tyto stavy důvodně předpokládat,</a:t>
            </a:r>
            <a:br>
              <a:rPr lang="cs-CZ" altLang="cs-CZ"/>
            </a:br>
            <a:r>
              <a:rPr lang="cs-CZ" altLang="cs-CZ" b="1"/>
              <a:t>c) následná lůžková péče:</a:t>
            </a:r>
            <a:r>
              <a:rPr lang="cs-CZ" altLang="cs-CZ"/>
              <a:t> poskytována pacientovi, u kterého byla stanovena základní diagnóza a došlo ke stabilizaci jeho zdravotního stavu, ke zvládnutí náhlé nemoci nebo náhlého zhoršení chronické nemoci, a jehož zdravotní stav vyžaduje doléčení nebo poskytnutí zejména léčebně rehabilitační péče; dále pacientovi, který je částečně nebo úplně závislý na podpoře základních životních funkcí,</a:t>
            </a:r>
            <a:br>
              <a:rPr lang="cs-CZ" altLang="cs-CZ"/>
            </a:br>
            <a:r>
              <a:rPr lang="cs-CZ" altLang="cs-CZ" b="1"/>
              <a:t>d) dlouhodobá lůžková péče:</a:t>
            </a:r>
            <a:r>
              <a:rPr lang="cs-CZ" altLang="cs-CZ"/>
              <a:t> poskytována pacientovi, jehož zdravotní stav nelze léčebnou péčí podstatně zlepšit a bez soustavného poskytování ošetřovatelské péče se zhoršuje; dále též pacientovi s poruchou základních životních funkcí.</a:t>
            </a:r>
          </a:p>
        </p:txBody>
      </p:sp>
      <p:sp>
        <p:nvSpPr>
          <p:cNvPr id="143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D3B909-786C-4635-B408-B9564D5F90ED}" type="slidenum">
              <a:rPr lang="cs-CZ" altLang="cs-CZ">
                <a:latin typeface="Verdana" panose="020B0604030504040204" pitchFamily="34" charset="0"/>
              </a:rPr>
              <a:pPr>
                <a:spcBef>
                  <a:spcPct val="0"/>
                </a:spcBef>
              </a:pPr>
              <a:t>14</a:t>
            </a:fld>
            <a:endParaRPr lang="cs-CZ" altLang="cs-CZ">
              <a:latin typeface="Verdana" panose="020B0604030504040204" pitchFamily="34" charset="0"/>
            </a:endParaRPr>
          </a:p>
        </p:txBody>
      </p:sp>
    </p:spTree>
    <p:extLst>
      <p:ext uri="{BB962C8B-B14F-4D97-AF65-F5344CB8AC3E}">
        <p14:creationId xmlns:p14="http://schemas.microsoft.com/office/powerpoint/2010/main" val="1048794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83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BDDDED-65B2-42E8-8EDC-9549C6558695}" type="slidenum">
              <a:rPr lang="cs-CZ" altLang="cs-CZ">
                <a:latin typeface="Verdana" panose="020B0604030504040204" pitchFamily="34" charset="0"/>
              </a:rPr>
              <a:pPr/>
              <a:t>69</a:t>
            </a:fld>
            <a:endParaRPr lang="cs-CZ" altLang="cs-CZ">
              <a:latin typeface="Verdana" panose="020B0604030504040204" pitchFamily="34" charset="0"/>
            </a:endParaRPr>
          </a:p>
        </p:txBody>
      </p:sp>
    </p:spTree>
    <p:extLst>
      <p:ext uri="{BB962C8B-B14F-4D97-AF65-F5344CB8AC3E}">
        <p14:creationId xmlns:p14="http://schemas.microsoft.com/office/powerpoint/2010/main" val="248192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cs-CZ" altLang="cs-CZ" sz="1600"/>
          </a:p>
        </p:txBody>
      </p:sp>
      <p:sp>
        <p:nvSpPr>
          <p:cNvPr id="604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AE2EACE-FCA4-42DD-B5D5-F737D3DFF047}" type="slidenum">
              <a:rPr lang="cs-CZ" altLang="cs-CZ">
                <a:latin typeface="Verdana" panose="020B0604030504040204" pitchFamily="34" charset="0"/>
              </a:rPr>
              <a:pPr/>
              <a:t>70</a:t>
            </a:fld>
            <a:endParaRPr lang="cs-CZ" altLang="cs-CZ">
              <a:latin typeface="Verdana" panose="020B0604030504040204" pitchFamily="34" charset="0"/>
            </a:endParaRPr>
          </a:p>
        </p:txBody>
      </p:sp>
    </p:spTree>
    <p:extLst>
      <p:ext uri="{BB962C8B-B14F-4D97-AF65-F5344CB8AC3E}">
        <p14:creationId xmlns:p14="http://schemas.microsoft.com/office/powerpoint/2010/main" val="2657287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624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0E4EA7-8AC5-4AC1-B827-7F53D5929587}" type="slidenum">
              <a:rPr lang="cs-CZ" altLang="cs-CZ">
                <a:latin typeface="Verdana" panose="020B0604030504040204" pitchFamily="34" charset="0"/>
              </a:rPr>
              <a:pPr/>
              <a:t>71</a:t>
            </a:fld>
            <a:endParaRPr lang="cs-CZ" altLang="cs-CZ">
              <a:latin typeface="Verdana" panose="020B0604030504040204" pitchFamily="34" charset="0"/>
            </a:endParaRPr>
          </a:p>
        </p:txBody>
      </p:sp>
    </p:spTree>
    <p:extLst>
      <p:ext uri="{BB962C8B-B14F-4D97-AF65-F5344CB8AC3E}">
        <p14:creationId xmlns:p14="http://schemas.microsoft.com/office/powerpoint/2010/main" val="2131217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675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490598-C748-484F-B1A3-4538D155BEC4}" type="slidenum">
              <a:rPr lang="cs-CZ" altLang="cs-CZ">
                <a:latin typeface="Verdana" panose="020B0604030504040204" pitchFamily="34" charset="0"/>
              </a:rPr>
              <a:pPr/>
              <a:t>75</a:t>
            </a:fld>
            <a:endParaRPr lang="cs-CZ" altLang="cs-CZ">
              <a:latin typeface="Verdana" panose="020B0604030504040204" pitchFamily="34" charset="0"/>
            </a:endParaRPr>
          </a:p>
        </p:txBody>
      </p:sp>
    </p:spTree>
    <p:extLst>
      <p:ext uri="{BB962C8B-B14F-4D97-AF65-F5344CB8AC3E}">
        <p14:creationId xmlns:p14="http://schemas.microsoft.com/office/powerpoint/2010/main" val="3075876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696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1083612-E54C-4976-AB91-E2360C0A8468}" type="slidenum">
              <a:rPr lang="cs-CZ" altLang="cs-CZ">
                <a:latin typeface="Verdana" panose="020B0604030504040204" pitchFamily="34" charset="0"/>
              </a:rPr>
              <a:pPr/>
              <a:t>76</a:t>
            </a:fld>
            <a:endParaRPr lang="cs-CZ" altLang="cs-CZ">
              <a:latin typeface="Verdana" panose="020B0604030504040204" pitchFamily="34" charset="0"/>
            </a:endParaRPr>
          </a:p>
        </p:txBody>
      </p:sp>
    </p:spTree>
    <p:extLst>
      <p:ext uri="{BB962C8B-B14F-4D97-AF65-F5344CB8AC3E}">
        <p14:creationId xmlns:p14="http://schemas.microsoft.com/office/powerpoint/2010/main" val="3433527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716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AF68B84-1BB7-4B45-AC5D-43B68AA9B70B}" type="slidenum">
              <a:rPr lang="cs-CZ" altLang="cs-CZ">
                <a:latin typeface="Verdana" panose="020B0604030504040204" pitchFamily="34" charset="0"/>
              </a:rPr>
              <a:pPr/>
              <a:t>77</a:t>
            </a:fld>
            <a:endParaRPr lang="cs-CZ" altLang="cs-CZ">
              <a:latin typeface="Verdana" panose="020B0604030504040204" pitchFamily="34" charset="0"/>
            </a:endParaRPr>
          </a:p>
        </p:txBody>
      </p:sp>
    </p:spTree>
    <p:extLst>
      <p:ext uri="{BB962C8B-B14F-4D97-AF65-F5344CB8AC3E}">
        <p14:creationId xmlns:p14="http://schemas.microsoft.com/office/powerpoint/2010/main" val="4240632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737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3C2C42-E75B-4AA8-833E-277975E6A05F}" type="slidenum">
              <a:rPr lang="cs-CZ" altLang="cs-CZ">
                <a:latin typeface="Verdana" panose="020B0604030504040204" pitchFamily="34" charset="0"/>
              </a:rPr>
              <a:pPr/>
              <a:t>78</a:t>
            </a:fld>
            <a:endParaRPr lang="cs-CZ" altLang="cs-CZ">
              <a:latin typeface="Verdana" panose="020B0604030504040204" pitchFamily="34" charset="0"/>
            </a:endParaRPr>
          </a:p>
        </p:txBody>
      </p:sp>
    </p:spTree>
    <p:extLst>
      <p:ext uri="{BB962C8B-B14F-4D97-AF65-F5344CB8AC3E}">
        <p14:creationId xmlns:p14="http://schemas.microsoft.com/office/powerpoint/2010/main" val="325415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757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1DDC035-1AA2-407E-ADC3-A44D9050F8D0}" type="slidenum">
              <a:rPr lang="cs-CZ" altLang="cs-CZ">
                <a:latin typeface="Verdana" panose="020B0604030504040204" pitchFamily="34" charset="0"/>
              </a:rPr>
              <a:pPr/>
              <a:t>79</a:t>
            </a:fld>
            <a:endParaRPr lang="cs-CZ" altLang="cs-CZ">
              <a:latin typeface="Verdana" panose="020B0604030504040204" pitchFamily="34" charset="0"/>
            </a:endParaRPr>
          </a:p>
        </p:txBody>
      </p:sp>
    </p:spTree>
    <p:extLst>
      <p:ext uri="{BB962C8B-B14F-4D97-AF65-F5344CB8AC3E}">
        <p14:creationId xmlns:p14="http://schemas.microsoft.com/office/powerpoint/2010/main" val="3432355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788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C6FD381-5073-4E2C-BCA4-288358AA0215}" type="slidenum">
              <a:rPr lang="cs-CZ" altLang="cs-CZ">
                <a:latin typeface="Verdana" panose="020B0604030504040204" pitchFamily="34" charset="0"/>
              </a:rPr>
              <a:pPr/>
              <a:t>81</a:t>
            </a:fld>
            <a:endParaRPr lang="cs-CZ" altLang="cs-CZ">
              <a:latin typeface="Verdana" panose="020B0604030504040204" pitchFamily="34" charset="0"/>
            </a:endParaRPr>
          </a:p>
        </p:txBody>
      </p:sp>
    </p:spTree>
    <p:extLst>
      <p:ext uri="{BB962C8B-B14F-4D97-AF65-F5344CB8AC3E}">
        <p14:creationId xmlns:p14="http://schemas.microsoft.com/office/powerpoint/2010/main" val="3296543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809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861042D-B0B0-4922-A351-007D26F88417}" type="slidenum">
              <a:rPr lang="cs-CZ" altLang="cs-CZ">
                <a:latin typeface="Verdana" panose="020B0604030504040204" pitchFamily="34" charset="0"/>
              </a:rPr>
              <a:pPr/>
              <a:t>82</a:t>
            </a:fld>
            <a:endParaRPr lang="cs-CZ" altLang="cs-CZ">
              <a:latin typeface="Verdana" panose="020B0604030504040204" pitchFamily="34" charset="0"/>
            </a:endParaRPr>
          </a:p>
        </p:txBody>
      </p:sp>
    </p:spTree>
    <p:extLst>
      <p:ext uri="{BB962C8B-B14F-4D97-AF65-F5344CB8AC3E}">
        <p14:creationId xmlns:p14="http://schemas.microsoft.com/office/powerpoint/2010/main" val="2607998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2F5A52-AFBE-4B36-B704-336C815DAEDE}" type="slidenum">
              <a:rPr lang="cs-CZ" altLang="cs-CZ">
                <a:latin typeface="Verdana" panose="020B0604030504040204" pitchFamily="34" charset="0"/>
              </a:rPr>
              <a:pPr/>
              <a:t>43</a:t>
            </a:fld>
            <a:endParaRPr lang="cs-CZ" altLang="cs-CZ">
              <a:latin typeface="Verdana" panose="020B0604030504040204" pitchFamily="34" charset="0"/>
            </a:endParaRPr>
          </a:p>
        </p:txBody>
      </p:sp>
    </p:spTree>
    <p:extLst>
      <p:ext uri="{BB962C8B-B14F-4D97-AF65-F5344CB8AC3E}">
        <p14:creationId xmlns:p14="http://schemas.microsoft.com/office/powerpoint/2010/main" val="2296097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829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616EF1E-D243-4EDE-B4CE-CDF5A5D37E32}" type="slidenum">
              <a:rPr lang="cs-CZ" altLang="cs-CZ">
                <a:latin typeface="Verdana" panose="020B0604030504040204" pitchFamily="34" charset="0"/>
              </a:rPr>
              <a:pPr/>
              <a:t>83</a:t>
            </a:fld>
            <a:endParaRPr lang="cs-CZ" altLang="cs-CZ">
              <a:latin typeface="Verdana" panose="020B0604030504040204" pitchFamily="34" charset="0"/>
            </a:endParaRPr>
          </a:p>
        </p:txBody>
      </p:sp>
    </p:spTree>
    <p:extLst>
      <p:ext uri="{BB962C8B-B14F-4D97-AF65-F5344CB8AC3E}">
        <p14:creationId xmlns:p14="http://schemas.microsoft.com/office/powerpoint/2010/main" val="129297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8499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AB20C47-10DF-420B-B90C-8B62D187F96E}" type="slidenum">
              <a:rPr lang="cs-CZ" altLang="cs-CZ">
                <a:latin typeface="Verdana" panose="020B0604030504040204" pitchFamily="34" charset="0"/>
              </a:rPr>
              <a:pPr/>
              <a:t>84</a:t>
            </a:fld>
            <a:endParaRPr lang="cs-CZ" altLang="cs-CZ">
              <a:latin typeface="Verdana" panose="020B0604030504040204" pitchFamily="34" charset="0"/>
            </a:endParaRPr>
          </a:p>
        </p:txBody>
      </p:sp>
    </p:spTree>
    <p:extLst>
      <p:ext uri="{BB962C8B-B14F-4D97-AF65-F5344CB8AC3E}">
        <p14:creationId xmlns:p14="http://schemas.microsoft.com/office/powerpoint/2010/main" val="2543121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8704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AA75A4-9287-4569-869A-629A0FF873DA}" type="slidenum">
              <a:rPr lang="cs-CZ" altLang="cs-CZ">
                <a:latin typeface="Verdana" panose="020B0604030504040204" pitchFamily="34" charset="0"/>
              </a:rPr>
              <a:pPr/>
              <a:t>85</a:t>
            </a:fld>
            <a:endParaRPr lang="cs-CZ" altLang="cs-CZ">
              <a:latin typeface="Verdana" panose="020B0604030504040204" pitchFamily="34" charset="0"/>
            </a:endParaRPr>
          </a:p>
        </p:txBody>
      </p:sp>
    </p:spTree>
    <p:extLst>
      <p:ext uri="{BB962C8B-B14F-4D97-AF65-F5344CB8AC3E}">
        <p14:creationId xmlns:p14="http://schemas.microsoft.com/office/powerpoint/2010/main" val="1731031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890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14917C0-A76D-4EAC-8732-0AEE5E717404}" type="slidenum">
              <a:rPr lang="cs-CZ" altLang="cs-CZ">
                <a:latin typeface="Verdana" panose="020B0604030504040204" pitchFamily="34" charset="0"/>
              </a:rPr>
              <a:pPr/>
              <a:t>86</a:t>
            </a:fld>
            <a:endParaRPr lang="cs-CZ" altLang="cs-CZ">
              <a:latin typeface="Verdana" panose="020B0604030504040204" pitchFamily="34" charset="0"/>
            </a:endParaRPr>
          </a:p>
        </p:txBody>
      </p:sp>
    </p:spTree>
    <p:extLst>
      <p:ext uri="{BB962C8B-B14F-4D97-AF65-F5344CB8AC3E}">
        <p14:creationId xmlns:p14="http://schemas.microsoft.com/office/powerpoint/2010/main" val="58205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911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156A81D-5D29-4D2F-B903-A2E5405B8F51}" type="slidenum">
              <a:rPr lang="cs-CZ" altLang="cs-CZ">
                <a:latin typeface="Verdana" panose="020B0604030504040204" pitchFamily="34" charset="0"/>
              </a:rPr>
              <a:pPr/>
              <a:t>87</a:t>
            </a:fld>
            <a:endParaRPr lang="cs-CZ" altLang="cs-CZ">
              <a:latin typeface="Verdana" panose="020B0604030504040204" pitchFamily="34" charset="0"/>
            </a:endParaRPr>
          </a:p>
        </p:txBody>
      </p:sp>
    </p:spTree>
    <p:extLst>
      <p:ext uri="{BB962C8B-B14F-4D97-AF65-F5344CB8AC3E}">
        <p14:creationId xmlns:p14="http://schemas.microsoft.com/office/powerpoint/2010/main" val="1417822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931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2ED2F8-9545-4DF9-89BD-DF1660271228}" type="slidenum">
              <a:rPr lang="cs-CZ" altLang="cs-CZ">
                <a:latin typeface="Verdana" panose="020B0604030504040204" pitchFamily="34" charset="0"/>
              </a:rPr>
              <a:pPr/>
              <a:t>88</a:t>
            </a:fld>
            <a:endParaRPr lang="cs-CZ" altLang="cs-CZ">
              <a:latin typeface="Verdana" panose="020B0604030504040204" pitchFamily="34" charset="0"/>
            </a:endParaRPr>
          </a:p>
        </p:txBody>
      </p:sp>
    </p:spTree>
    <p:extLst>
      <p:ext uri="{BB962C8B-B14F-4D97-AF65-F5344CB8AC3E}">
        <p14:creationId xmlns:p14="http://schemas.microsoft.com/office/powerpoint/2010/main" val="1104654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extLst>
      <p:ext uri="{BB962C8B-B14F-4D97-AF65-F5344CB8AC3E}">
        <p14:creationId xmlns:p14="http://schemas.microsoft.com/office/powerpoint/2010/main" val="3941097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extLst>
      <p:ext uri="{BB962C8B-B14F-4D97-AF65-F5344CB8AC3E}">
        <p14:creationId xmlns:p14="http://schemas.microsoft.com/office/powerpoint/2010/main" val="1922355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extLst>
      <p:ext uri="{BB962C8B-B14F-4D97-AF65-F5344CB8AC3E}">
        <p14:creationId xmlns:p14="http://schemas.microsoft.com/office/powerpoint/2010/main" val="810994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extLst>
      <p:ext uri="{BB962C8B-B14F-4D97-AF65-F5344CB8AC3E}">
        <p14:creationId xmlns:p14="http://schemas.microsoft.com/office/powerpoint/2010/main" val="96135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3379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4E04A4E-EF8B-4491-8DE0-89C579288337}" type="slidenum">
              <a:rPr lang="cs-CZ" altLang="cs-CZ">
                <a:latin typeface="Verdana" panose="020B0604030504040204" pitchFamily="34" charset="0"/>
              </a:rPr>
              <a:pPr/>
              <a:t>54</a:t>
            </a:fld>
            <a:endParaRPr lang="cs-CZ" altLang="cs-CZ">
              <a:latin typeface="Verdana" panose="020B0604030504040204" pitchFamily="34" charset="0"/>
            </a:endParaRPr>
          </a:p>
        </p:txBody>
      </p:sp>
    </p:spTree>
    <p:extLst>
      <p:ext uri="{BB962C8B-B14F-4D97-AF65-F5344CB8AC3E}">
        <p14:creationId xmlns:p14="http://schemas.microsoft.com/office/powerpoint/2010/main" val="3900263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extLst>
      <p:ext uri="{BB962C8B-B14F-4D97-AF65-F5344CB8AC3E}">
        <p14:creationId xmlns:p14="http://schemas.microsoft.com/office/powerpoint/2010/main" val="4090098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extLst>
      <p:ext uri="{BB962C8B-B14F-4D97-AF65-F5344CB8AC3E}">
        <p14:creationId xmlns:p14="http://schemas.microsoft.com/office/powerpoint/2010/main" val="2674396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extLst>
      <p:ext uri="{BB962C8B-B14F-4D97-AF65-F5344CB8AC3E}">
        <p14:creationId xmlns:p14="http://schemas.microsoft.com/office/powerpoint/2010/main" val="2496894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extLst>
      <p:ext uri="{BB962C8B-B14F-4D97-AF65-F5344CB8AC3E}">
        <p14:creationId xmlns:p14="http://schemas.microsoft.com/office/powerpoint/2010/main" val="4105912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extLst>
      <p:ext uri="{BB962C8B-B14F-4D97-AF65-F5344CB8AC3E}">
        <p14:creationId xmlns:p14="http://schemas.microsoft.com/office/powerpoint/2010/main" val="1299071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307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B410BF-7623-4701-B08E-E5A5906FD520}" type="slidenum">
              <a:rPr lang="cs-CZ" altLang="cs-CZ">
                <a:latin typeface="Verdana" panose="020B0604030504040204" pitchFamily="34" charset="0"/>
              </a:rPr>
              <a:pPr>
                <a:spcBef>
                  <a:spcPct val="0"/>
                </a:spcBef>
              </a:pPr>
              <a:t>103</a:t>
            </a:fld>
            <a:endParaRPr lang="cs-CZ" altLang="cs-CZ">
              <a:latin typeface="Verdana" panose="020B0604030504040204" pitchFamily="34" charset="0"/>
            </a:endParaRPr>
          </a:p>
        </p:txBody>
      </p:sp>
    </p:spTree>
    <p:extLst>
      <p:ext uri="{BB962C8B-B14F-4D97-AF65-F5344CB8AC3E}">
        <p14:creationId xmlns:p14="http://schemas.microsoft.com/office/powerpoint/2010/main" val="639180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327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589CBD-A6B2-478A-8FAD-D2BE240CFD57}" type="slidenum">
              <a:rPr lang="cs-CZ" altLang="cs-CZ">
                <a:latin typeface="Verdana" panose="020B0604030504040204" pitchFamily="34" charset="0"/>
              </a:rPr>
              <a:pPr>
                <a:spcBef>
                  <a:spcPct val="0"/>
                </a:spcBef>
              </a:pPr>
              <a:t>104</a:t>
            </a:fld>
            <a:endParaRPr lang="cs-CZ" altLang="cs-CZ">
              <a:latin typeface="Verdana" panose="020B0604030504040204" pitchFamily="34" charset="0"/>
            </a:endParaRPr>
          </a:p>
        </p:txBody>
      </p:sp>
    </p:spTree>
    <p:extLst>
      <p:ext uri="{BB962C8B-B14F-4D97-AF65-F5344CB8AC3E}">
        <p14:creationId xmlns:p14="http://schemas.microsoft.com/office/powerpoint/2010/main" val="1446693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buFont typeface="Wingdings" panose="05000000000000000000" pitchFamily="2" charset="2"/>
              <a:buNone/>
            </a:pPr>
            <a:endParaRPr lang="cs-CZ" altLang="cs-CZ"/>
          </a:p>
          <a:p>
            <a:pPr eaLnBrk="1" hangingPunct="1">
              <a:spcBef>
                <a:spcPct val="0"/>
              </a:spcBef>
            </a:pPr>
            <a:endParaRPr lang="cs-CZ" altLang="cs-CZ"/>
          </a:p>
        </p:txBody>
      </p:sp>
      <p:sp>
        <p:nvSpPr>
          <p:cNvPr id="348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7F2DB3-8C51-48EA-B117-B2DDFBA07A26}" type="slidenum">
              <a:rPr lang="cs-CZ" altLang="cs-CZ">
                <a:latin typeface="Verdana" panose="020B0604030504040204" pitchFamily="34" charset="0"/>
              </a:rPr>
              <a:pPr>
                <a:spcBef>
                  <a:spcPct val="0"/>
                </a:spcBef>
              </a:pPr>
              <a:t>105</a:t>
            </a:fld>
            <a:endParaRPr lang="cs-CZ" altLang="cs-CZ">
              <a:latin typeface="Verdana" panose="020B0604030504040204" pitchFamily="34" charset="0"/>
            </a:endParaRPr>
          </a:p>
        </p:txBody>
      </p:sp>
    </p:spTree>
    <p:extLst>
      <p:ext uri="{BB962C8B-B14F-4D97-AF65-F5344CB8AC3E}">
        <p14:creationId xmlns:p14="http://schemas.microsoft.com/office/powerpoint/2010/main" val="613626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70000"/>
              </a:lnSpc>
              <a:spcBef>
                <a:spcPct val="0"/>
              </a:spcBef>
            </a:pPr>
            <a:endParaRPr lang="cs-CZ" altLang="cs-CZ"/>
          </a:p>
        </p:txBody>
      </p:sp>
      <p:sp>
        <p:nvSpPr>
          <p:cNvPr id="368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EDE476-5FEA-445A-B5E6-BF07B223938D}" type="slidenum">
              <a:rPr lang="cs-CZ" altLang="cs-CZ">
                <a:latin typeface="Verdana" panose="020B0604030504040204" pitchFamily="34" charset="0"/>
              </a:rPr>
              <a:pPr>
                <a:spcBef>
                  <a:spcPct val="0"/>
                </a:spcBef>
              </a:pPr>
              <a:t>106</a:t>
            </a:fld>
            <a:endParaRPr lang="cs-CZ" altLang="cs-CZ">
              <a:latin typeface="Verdana" panose="020B0604030504040204" pitchFamily="34" charset="0"/>
            </a:endParaRPr>
          </a:p>
        </p:txBody>
      </p:sp>
    </p:spTree>
    <p:extLst>
      <p:ext uri="{BB962C8B-B14F-4D97-AF65-F5344CB8AC3E}">
        <p14:creationId xmlns:p14="http://schemas.microsoft.com/office/powerpoint/2010/main" val="3245323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3891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1B0B9F-01BB-4D5D-88E9-24D958886818}" type="slidenum">
              <a:rPr lang="cs-CZ" altLang="cs-CZ">
                <a:latin typeface="Verdana" panose="020B0604030504040204" pitchFamily="34" charset="0"/>
              </a:rPr>
              <a:pPr>
                <a:spcBef>
                  <a:spcPct val="0"/>
                </a:spcBef>
              </a:pPr>
              <a:t>107</a:t>
            </a:fld>
            <a:endParaRPr lang="cs-CZ" altLang="cs-CZ">
              <a:latin typeface="Verdana" panose="020B0604030504040204" pitchFamily="34" charset="0"/>
            </a:endParaRPr>
          </a:p>
        </p:txBody>
      </p:sp>
    </p:spTree>
    <p:extLst>
      <p:ext uri="{BB962C8B-B14F-4D97-AF65-F5344CB8AC3E}">
        <p14:creationId xmlns:p14="http://schemas.microsoft.com/office/powerpoint/2010/main" val="314477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40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B2CA52E-602B-4110-9EAA-0B9CDFACE60F}" type="slidenum">
              <a:rPr lang="cs-CZ" altLang="cs-CZ">
                <a:latin typeface="Verdana" panose="020B0604030504040204" pitchFamily="34" charset="0"/>
              </a:rPr>
              <a:pPr/>
              <a:t>63</a:t>
            </a:fld>
            <a:endParaRPr lang="cs-CZ" altLang="cs-CZ">
              <a:latin typeface="Verdana" panose="020B0604030504040204" pitchFamily="34" charset="0"/>
            </a:endParaRPr>
          </a:p>
        </p:txBody>
      </p:sp>
    </p:spTree>
    <p:extLst>
      <p:ext uri="{BB962C8B-B14F-4D97-AF65-F5344CB8AC3E}">
        <p14:creationId xmlns:p14="http://schemas.microsoft.com/office/powerpoint/2010/main" val="1061841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096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E7E80E-3C26-41AA-912C-3AEEB63F3C3C}" type="slidenum">
              <a:rPr lang="cs-CZ" altLang="cs-CZ">
                <a:latin typeface="Verdana" panose="020B0604030504040204" pitchFamily="34" charset="0"/>
              </a:rPr>
              <a:pPr>
                <a:spcBef>
                  <a:spcPct val="0"/>
                </a:spcBef>
              </a:pPr>
              <a:t>108</a:t>
            </a:fld>
            <a:endParaRPr lang="cs-CZ" altLang="cs-CZ">
              <a:latin typeface="Verdana" panose="020B0604030504040204" pitchFamily="34" charset="0"/>
            </a:endParaRPr>
          </a:p>
        </p:txBody>
      </p:sp>
    </p:spTree>
    <p:extLst>
      <p:ext uri="{BB962C8B-B14F-4D97-AF65-F5344CB8AC3E}">
        <p14:creationId xmlns:p14="http://schemas.microsoft.com/office/powerpoint/2010/main" val="40528521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301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557966-262A-4B52-94F4-0CF45CF38580}" type="slidenum">
              <a:rPr lang="cs-CZ" altLang="cs-CZ">
                <a:latin typeface="Verdana" panose="020B0604030504040204" pitchFamily="34" charset="0"/>
              </a:rPr>
              <a:pPr>
                <a:spcBef>
                  <a:spcPct val="0"/>
                </a:spcBef>
              </a:pPr>
              <a:t>109</a:t>
            </a:fld>
            <a:endParaRPr lang="cs-CZ" altLang="cs-CZ">
              <a:latin typeface="Verdana" panose="020B0604030504040204" pitchFamily="34" charset="0"/>
            </a:endParaRPr>
          </a:p>
        </p:txBody>
      </p:sp>
    </p:spTree>
    <p:extLst>
      <p:ext uri="{BB962C8B-B14F-4D97-AF65-F5344CB8AC3E}">
        <p14:creationId xmlns:p14="http://schemas.microsoft.com/office/powerpoint/2010/main" val="2594486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60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F25E6C-0DE4-4D76-A8EE-AEED45EBD9E6}" type="slidenum">
              <a:rPr lang="cs-CZ" altLang="cs-CZ">
                <a:latin typeface="Verdana" panose="020B0604030504040204" pitchFamily="34" charset="0"/>
              </a:rPr>
              <a:pPr>
                <a:spcBef>
                  <a:spcPct val="0"/>
                </a:spcBef>
              </a:pPr>
              <a:t>111</a:t>
            </a:fld>
            <a:endParaRPr lang="cs-CZ" altLang="cs-CZ">
              <a:latin typeface="Verdana" panose="020B0604030504040204" pitchFamily="34" charset="0"/>
            </a:endParaRPr>
          </a:p>
        </p:txBody>
      </p:sp>
    </p:spTree>
    <p:extLst>
      <p:ext uri="{BB962C8B-B14F-4D97-AF65-F5344CB8AC3E}">
        <p14:creationId xmlns:p14="http://schemas.microsoft.com/office/powerpoint/2010/main" val="2627215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91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77FB9D-4CA9-479D-BBF2-D7BF9C277FFE}" type="slidenum">
              <a:rPr lang="cs-CZ" altLang="cs-CZ">
                <a:latin typeface="Verdana" panose="020B0604030504040204" pitchFamily="34" charset="0"/>
              </a:rPr>
              <a:pPr>
                <a:spcBef>
                  <a:spcPct val="0"/>
                </a:spcBef>
              </a:pPr>
              <a:t>113</a:t>
            </a:fld>
            <a:endParaRPr lang="cs-CZ" altLang="cs-CZ">
              <a:latin typeface="Verdana" panose="020B0604030504040204" pitchFamily="34" charset="0"/>
            </a:endParaRPr>
          </a:p>
        </p:txBody>
      </p:sp>
    </p:spTree>
    <p:extLst>
      <p:ext uri="{BB962C8B-B14F-4D97-AF65-F5344CB8AC3E}">
        <p14:creationId xmlns:p14="http://schemas.microsoft.com/office/powerpoint/2010/main" val="451301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12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263632-9506-4C9A-BDD3-27BB124DD15B}" type="slidenum">
              <a:rPr lang="cs-CZ" altLang="cs-CZ">
                <a:latin typeface="Verdana" panose="020B0604030504040204" pitchFamily="34" charset="0"/>
              </a:rPr>
              <a:pPr>
                <a:spcBef>
                  <a:spcPct val="0"/>
                </a:spcBef>
              </a:pPr>
              <a:t>114</a:t>
            </a:fld>
            <a:endParaRPr lang="cs-CZ" altLang="cs-CZ">
              <a:latin typeface="Verdana" panose="020B0604030504040204" pitchFamily="34" charset="0"/>
            </a:endParaRPr>
          </a:p>
        </p:txBody>
      </p:sp>
    </p:spTree>
    <p:extLst>
      <p:ext uri="{BB962C8B-B14F-4D97-AF65-F5344CB8AC3E}">
        <p14:creationId xmlns:p14="http://schemas.microsoft.com/office/powerpoint/2010/main" val="1605349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555679-6A0D-4489-A70C-5AD4ACAC0CD2}" type="slidenum">
              <a:rPr lang="cs-CZ" altLang="cs-CZ">
                <a:latin typeface="Verdana" panose="020B0604030504040204" pitchFamily="34" charset="0"/>
              </a:rPr>
              <a:pPr>
                <a:spcBef>
                  <a:spcPct val="0"/>
                </a:spcBef>
              </a:pPr>
              <a:t>116</a:t>
            </a:fld>
            <a:endParaRPr lang="cs-CZ" altLang="cs-CZ">
              <a:latin typeface="Verdana" panose="020B0604030504040204" pitchFamily="34" charset="0"/>
            </a:endParaRPr>
          </a:p>
        </p:txBody>
      </p:sp>
    </p:spTree>
    <p:extLst>
      <p:ext uri="{BB962C8B-B14F-4D97-AF65-F5344CB8AC3E}">
        <p14:creationId xmlns:p14="http://schemas.microsoft.com/office/powerpoint/2010/main" val="10365609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63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632879-3173-4DBE-8724-6DF798C7013A}" type="slidenum">
              <a:rPr kumimoji="0" lang="cs-CZ" altLang="cs-CZ"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cs-CZ" altLang="cs-CZ"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757056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83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373F92-586F-4D68-95E8-F90C7352F6B8}" type="slidenum">
              <a:rPr kumimoji="0" lang="cs-CZ" altLang="cs-CZ"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cs-CZ" altLang="cs-CZ"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027687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70000"/>
              </a:lnSpc>
              <a:spcBef>
                <a:spcPct val="0"/>
              </a:spcBef>
            </a:pPr>
            <a:endParaRPr lang="cs-CZ" altLang="cs-CZ" sz="2500"/>
          </a:p>
          <a:p>
            <a:pPr eaLnBrk="1" hangingPunct="1">
              <a:spcBef>
                <a:spcPct val="0"/>
              </a:spcBef>
            </a:pPr>
            <a:endParaRPr lang="cs-CZ" altLang="cs-CZ"/>
          </a:p>
        </p:txBody>
      </p:sp>
      <p:sp>
        <p:nvSpPr>
          <p:cNvPr id="624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43C87E-2B54-4B03-8F09-ECD9414DAC3F}" type="slidenum">
              <a:rPr kumimoji="0" lang="cs-CZ" altLang="cs-CZ"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a:t>
            </a:fld>
            <a:endParaRPr kumimoji="0" lang="cs-CZ" altLang="cs-CZ"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03671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6451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6CFA05-4DEC-4464-8118-0DDB1B142D55}" type="slidenum">
              <a:rPr kumimoji="0" lang="cs-CZ" altLang="cs-CZ"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122</a:t>
            </a:fld>
            <a:endParaRPr kumimoji="0" lang="cs-CZ" altLang="cs-CZ"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992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60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332370-F4BB-4EA9-8FEE-5086E1556C17}" type="slidenum">
              <a:rPr lang="cs-CZ" altLang="cs-CZ">
                <a:latin typeface="Verdana" panose="020B0604030504040204" pitchFamily="34" charset="0"/>
              </a:rPr>
              <a:pPr/>
              <a:t>64</a:t>
            </a:fld>
            <a:endParaRPr lang="cs-CZ" altLang="cs-CZ">
              <a:latin typeface="Verdana" panose="020B0604030504040204" pitchFamily="34" charset="0"/>
            </a:endParaRPr>
          </a:p>
        </p:txBody>
      </p:sp>
    </p:spTree>
    <p:extLst>
      <p:ext uri="{BB962C8B-B14F-4D97-AF65-F5344CB8AC3E}">
        <p14:creationId xmlns:p14="http://schemas.microsoft.com/office/powerpoint/2010/main" val="528679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81000" indent="-381000" eaLnBrk="1" hangingPunct="1">
              <a:spcBef>
                <a:spcPct val="0"/>
              </a:spcBef>
            </a:pPr>
            <a:endParaRPr lang="cs-CZ" altLang="cs-CZ"/>
          </a:p>
        </p:txBody>
      </p:sp>
      <p:sp>
        <p:nvSpPr>
          <p:cNvPr id="6656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35FF15-D544-4714-BF76-9D66C81CDA55}" type="slidenum">
              <a:rPr kumimoji="0" lang="cs-CZ" altLang="cs-CZ"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cs-CZ" altLang="cs-CZ"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83645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931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61640A-BF23-4F25-B50E-FA4BFE02BDC4}" type="slidenum">
              <a:rPr kumimoji="0" lang="cs-CZ" altLang="cs-CZ"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cs-CZ" altLang="cs-CZ"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633710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952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FA02DB-6DC0-4FA8-AC0A-93FFCCA071C6}" type="slidenum">
              <a:rPr kumimoji="0" lang="cs-CZ" altLang="cs-CZ"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140</a:t>
            </a:fld>
            <a:endParaRPr kumimoji="0" lang="cs-CZ" altLang="cs-CZ"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683279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993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A0E8FA-A863-456F-B563-72E6B4E9F4C0}" type="slidenum">
              <a:rPr kumimoji="0" lang="cs-CZ" altLang="cs-CZ"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143</a:t>
            </a:fld>
            <a:endParaRPr kumimoji="0" lang="cs-CZ" altLang="cs-CZ"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378334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013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428CC4-B838-4849-9CEF-80B2F3B999D2}" type="slidenum">
              <a:rPr kumimoji="0" lang="cs-CZ" altLang="cs-CZ"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144</a:t>
            </a:fld>
            <a:endParaRPr kumimoji="0" lang="cs-CZ" altLang="cs-CZ"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01389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054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F25269-7EB3-406B-97EF-F8B75395259A}" type="slidenum">
              <a:rPr kumimoji="0" lang="cs-CZ" altLang="cs-CZ"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147</a:t>
            </a:fld>
            <a:endParaRPr kumimoji="0" lang="cs-CZ" altLang="cs-CZ"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232301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Zástupný symbol pro poznámky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8676" name="Zástupný symbol pro číslo snímk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B744FC8-8FA5-4AE2-BC3C-231B7268C3DA}" type="slidenum">
              <a:rPr lang="cs-CZ" altLang="cs-CZ"/>
              <a:pPr/>
              <a:t>149</a:t>
            </a:fld>
            <a:endParaRPr lang="cs-CZ" altLang="cs-CZ"/>
          </a:p>
        </p:txBody>
      </p:sp>
    </p:spTree>
    <p:extLst>
      <p:ext uri="{BB962C8B-B14F-4D97-AF65-F5344CB8AC3E}">
        <p14:creationId xmlns:p14="http://schemas.microsoft.com/office/powerpoint/2010/main" val="144478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81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720626-26F6-4AEC-BEA1-4F4CD35CB465}" type="slidenum">
              <a:rPr lang="cs-CZ" altLang="cs-CZ">
                <a:latin typeface="Verdana" panose="020B0604030504040204" pitchFamily="34" charset="0"/>
              </a:rPr>
              <a:pPr/>
              <a:t>65</a:t>
            </a:fld>
            <a:endParaRPr lang="cs-CZ" altLang="cs-CZ">
              <a:latin typeface="Verdana" panose="020B0604030504040204" pitchFamily="34" charset="0"/>
            </a:endParaRPr>
          </a:p>
        </p:txBody>
      </p:sp>
    </p:spTree>
    <p:extLst>
      <p:ext uri="{BB962C8B-B14F-4D97-AF65-F5344CB8AC3E}">
        <p14:creationId xmlns:p14="http://schemas.microsoft.com/office/powerpoint/2010/main" val="92175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0CA953-DB2D-4C23-A654-5DBC876888A3}" type="slidenum">
              <a:rPr lang="cs-CZ" altLang="cs-CZ">
                <a:latin typeface="Verdana" panose="020B0604030504040204" pitchFamily="34" charset="0"/>
              </a:rPr>
              <a:pPr/>
              <a:t>66</a:t>
            </a:fld>
            <a:endParaRPr lang="cs-CZ" altLang="cs-CZ">
              <a:latin typeface="Verdana" panose="020B0604030504040204" pitchFamily="34" charset="0"/>
            </a:endParaRPr>
          </a:p>
        </p:txBody>
      </p:sp>
    </p:spTree>
    <p:extLst>
      <p:ext uri="{BB962C8B-B14F-4D97-AF65-F5344CB8AC3E}">
        <p14:creationId xmlns:p14="http://schemas.microsoft.com/office/powerpoint/2010/main" val="1886634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E9AE195-F3B8-47F8-B634-3F98B71138F7}" type="slidenum">
              <a:rPr lang="cs-CZ" altLang="cs-CZ">
                <a:latin typeface="Verdana" panose="020B0604030504040204" pitchFamily="34" charset="0"/>
              </a:rPr>
              <a:pPr/>
              <a:t>67</a:t>
            </a:fld>
            <a:endParaRPr lang="cs-CZ" altLang="cs-CZ">
              <a:latin typeface="Verdana" panose="020B0604030504040204" pitchFamily="34" charset="0"/>
            </a:endParaRPr>
          </a:p>
        </p:txBody>
      </p:sp>
    </p:spTree>
    <p:extLst>
      <p:ext uri="{BB962C8B-B14F-4D97-AF65-F5344CB8AC3E}">
        <p14:creationId xmlns:p14="http://schemas.microsoft.com/office/powerpoint/2010/main" val="752050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63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E9A3B8-F14B-4251-9E04-B30E4728E6B9}" type="slidenum">
              <a:rPr lang="cs-CZ" altLang="cs-CZ">
                <a:latin typeface="Verdana" panose="020B0604030504040204" pitchFamily="34" charset="0"/>
              </a:rPr>
              <a:pPr/>
              <a:t>68</a:t>
            </a:fld>
            <a:endParaRPr lang="cs-CZ" altLang="cs-CZ">
              <a:latin typeface="Verdana" panose="020B0604030504040204" pitchFamily="34" charset="0"/>
            </a:endParaRPr>
          </a:p>
        </p:txBody>
      </p:sp>
    </p:spTree>
    <p:extLst>
      <p:ext uri="{BB962C8B-B14F-4D97-AF65-F5344CB8AC3E}">
        <p14:creationId xmlns:p14="http://schemas.microsoft.com/office/powerpoint/2010/main" val="342258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CAFBF536-114D-4BBA-8C29-1C34F19FAD5B}" type="datetimeFigureOut">
              <a:rPr lang="cs-CZ" smtClean="0"/>
              <a:t>15.02.2024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243DB0-C180-45D4-BA7C-E9EE462E30BC}" type="slidenum">
              <a:rPr lang="cs-CZ" smtClean="0"/>
              <a:t>‹#›</a:t>
            </a:fld>
            <a:endParaRPr lang="cs-CZ"/>
          </a:p>
        </p:txBody>
      </p:sp>
    </p:spTree>
    <p:extLst>
      <p:ext uri="{BB962C8B-B14F-4D97-AF65-F5344CB8AC3E}">
        <p14:creationId xmlns:p14="http://schemas.microsoft.com/office/powerpoint/2010/main" val="325506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AFBF536-114D-4BBA-8C29-1C34F19FAD5B}" type="datetimeFigureOut">
              <a:rPr lang="cs-CZ" smtClean="0"/>
              <a:t>15.02.2024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243DB0-C180-45D4-BA7C-E9EE462E30BC}" type="slidenum">
              <a:rPr lang="cs-CZ" smtClean="0"/>
              <a:t>‹#›</a:t>
            </a:fld>
            <a:endParaRPr lang="cs-CZ"/>
          </a:p>
        </p:txBody>
      </p:sp>
    </p:spTree>
    <p:extLst>
      <p:ext uri="{BB962C8B-B14F-4D97-AF65-F5344CB8AC3E}">
        <p14:creationId xmlns:p14="http://schemas.microsoft.com/office/powerpoint/2010/main" val="164879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AFBF536-114D-4BBA-8C29-1C34F19FAD5B}" type="datetimeFigureOut">
              <a:rPr lang="cs-CZ" smtClean="0"/>
              <a:t>15.02.2024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243DB0-C180-45D4-BA7C-E9EE462E30BC}" type="slidenum">
              <a:rPr lang="cs-CZ" smtClean="0"/>
              <a:t>‹#›</a:t>
            </a:fld>
            <a:endParaRPr lang="cs-CZ"/>
          </a:p>
        </p:txBody>
      </p:sp>
    </p:spTree>
    <p:extLst>
      <p:ext uri="{BB962C8B-B14F-4D97-AF65-F5344CB8AC3E}">
        <p14:creationId xmlns:p14="http://schemas.microsoft.com/office/powerpoint/2010/main" val="2930410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826684" y="301625"/>
            <a:ext cx="9751483"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1826684" y="1827213"/>
            <a:ext cx="4773083"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802967" y="1827213"/>
            <a:ext cx="4775200"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fld id="{FAC83587-AD73-40D1-9D81-6A43BEAEFE25}" type="slidenum">
              <a:rPr lang="cs-CZ" altLang="cs-CZ"/>
              <a:pPr/>
              <a:t>‹#›</a:t>
            </a:fld>
            <a:endParaRPr lang="cs-CZ" altLang="cs-CZ"/>
          </a:p>
        </p:txBody>
      </p:sp>
    </p:spTree>
    <p:extLst>
      <p:ext uri="{BB962C8B-B14F-4D97-AF65-F5344CB8AC3E}">
        <p14:creationId xmlns:p14="http://schemas.microsoft.com/office/powerpoint/2010/main" val="338449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lvl1pPr>
              <a:defRPr/>
            </a:lvl1pPr>
          </a:lstStyle>
          <a:p>
            <a:pPr>
              <a:defRPr/>
            </a:pPr>
            <a:fld id="{4F51DDC8-2CE8-40C8-9B8D-5AEF56B05CE9}" type="datetimeFigureOut">
              <a:rPr lang="cs-CZ" altLang="cs-CZ"/>
              <a:pPr>
                <a:defRPr/>
              </a:pPr>
              <a:t>15.02.2024</a:t>
            </a:fld>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fld id="{9EA67B3C-1850-4906-97A6-C784063D3801}" type="slidenum">
              <a:rPr lang="cs-CZ" altLang="cs-CZ"/>
              <a:pPr/>
              <a:t>‹#›</a:t>
            </a:fld>
            <a:endParaRPr lang="cs-CZ" altLang="cs-CZ"/>
          </a:p>
        </p:txBody>
      </p:sp>
    </p:spTree>
    <p:extLst>
      <p:ext uri="{BB962C8B-B14F-4D97-AF65-F5344CB8AC3E}">
        <p14:creationId xmlns:p14="http://schemas.microsoft.com/office/powerpoint/2010/main" val="615528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E59CF762-8B65-4B71-A71D-A5C5774F038C}" type="datetimeFigureOut">
              <a:rPr lang="cs-CZ" altLang="cs-CZ"/>
              <a:pPr>
                <a:defRPr/>
              </a:pPr>
              <a:t>15.02.2024</a:t>
            </a:fld>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fld id="{EC94B3F1-4A4A-4DDB-A150-DF49A5ABD58F}" type="slidenum">
              <a:rPr lang="cs-CZ" altLang="cs-CZ"/>
              <a:pPr/>
              <a:t>‹#›</a:t>
            </a:fld>
            <a:endParaRPr lang="cs-CZ" altLang="cs-CZ"/>
          </a:p>
        </p:txBody>
      </p:sp>
    </p:spTree>
    <p:extLst>
      <p:ext uri="{BB962C8B-B14F-4D97-AF65-F5344CB8AC3E}">
        <p14:creationId xmlns:p14="http://schemas.microsoft.com/office/powerpoint/2010/main" val="134933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831851" y="1709740"/>
            <a:ext cx="10515600" cy="2852737"/>
          </a:xfrm>
        </p:spPr>
        <p:txBody>
          <a:bodyPr anchor="b"/>
          <a:lstStyle>
            <a:lvl1pPr>
              <a:defRPr sz="4500"/>
            </a:lvl1pPr>
          </a:lstStyle>
          <a:p>
            <a:r>
              <a:rPr lang="cs-CZ"/>
              <a:t>Kliknutím lze upravit styl.</a:t>
            </a:r>
          </a:p>
        </p:txBody>
      </p:sp>
      <p:sp>
        <p:nvSpPr>
          <p:cNvPr id="3" name="Zástupný text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Po kliknutí můžete upravovat styly textu v předloze.</a:t>
            </a:r>
          </a:p>
        </p:txBody>
      </p:sp>
      <p:sp>
        <p:nvSpPr>
          <p:cNvPr id="4" name="Zástupný symbol pro datum 3"/>
          <p:cNvSpPr>
            <a:spLocks noGrp="1"/>
          </p:cNvSpPr>
          <p:nvPr>
            <p:ph type="dt" sz="half" idx="10"/>
          </p:nvPr>
        </p:nvSpPr>
        <p:spPr/>
        <p:txBody>
          <a:bodyPr/>
          <a:lstStyle>
            <a:lvl1pPr>
              <a:defRPr/>
            </a:lvl1pPr>
          </a:lstStyle>
          <a:p>
            <a:pPr>
              <a:defRPr/>
            </a:pPr>
            <a:fld id="{C0228153-28F2-4428-837A-3E828E0D0BB7}" type="datetimeFigureOut">
              <a:rPr lang="cs-CZ" altLang="cs-CZ"/>
              <a:pPr>
                <a:defRPr/>
              </a:pPr>
              <a:t>15.02.2024</a:t>
            </a:fld>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fld id="{7408FE6B-22B8-44FC-B0E4-C0E7BD50585F}" type="slidenum">
              <a:rPr lang="cs-CZ" altLang="cs-CZ"/>
              <a:pPr/>
              <a:t>‹#›</a:t>
            </a:fld>
            <a:endParaRPr lang="cs-CZ" altLang="cs-CZ"/>
          </a:p>
        </p:txBody>
      </p:sp>
    </p:spTree>
    <p:extLst>
      <p:ext uri="{BB962C8B-B14F-4D97-AF65-F5344CB8AC3E}">
        <p14:creationId xmlns:p14="http://schemas.microsoft.com/office/powerpoint/2010/main" val="3690919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obsah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8262D831-0022-4F61-A987-86E0371D0848}" type="datetimeFigureOut">
              <a:rPr lang="cs-CZ" altLang="cs-CZ"/>
              <a:pPr>
                <a:defRPr/>
              </a:pPr>
              <a:t>15.02.2024</a:t>
            </a:fld>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fld id="{5045D1AA-4530-4849-823F-7C7F8A5D7E8B}" type="slidenum">
              <a:rPr lang="cs-CZ" altLang="cs-CZ"/>
              <a:pPr/>
              <a:t>‹#›</a:t>
            </a:fld>
            <a:endParaRPr lang="cs-CZ" altLang="cs-CZ"/>
          </a:p>
        </p:txBody>
      </p:sp>
    </p:spTree>
    <p:extLst>
      <p:ext uri="{BB962C8B-B14F-4D97-AF65-F5344CB8AC3E}">
        <p14:creationId xmlns:p14="http://schemas.microsoft.com/office/powerpoint/2010/main" val="1437094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7"/>
            <a:ext cx="10515600" cy="1325563"/>
          </a:xfrm>
        </p:spPr>
        <p:txBody>
          <a:bodyPr/>
          <a:lstStyle/>
          <a:p>
            <a:r>
              <a:rPr lang="cs-CZ"/>
              <a:t>Kliknutím lze upravit styl.</a:t>
            </a:r>
          </a:p>
        </p:txBody>
      </p:sp>
      <p:sp>
        <p:nvSpPr>
          <p:cNvPr id="3" name="Zástupný tex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4" name="Zástupný obsah 3"/>
          <p:cNvSpPr>
            <a:spLocks noGrp="1"/>
          </p:cNvSpPr>
          <p:nvPr>
            <p:ph sz="half" idx="2"/>
          </p:nvPr>
        </p:nvSpPr>
        <p:spPr>
          <a:xfrm>
            <a:off x="839789"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6" name="Zástupný obsah 5"/>
          <p:cNvSpPr>
            <a:spLocks noGrp="1"/>
          </p:cNvSpPr>
          <p:nvPr>
            <p:ph sz="quarter" idx="4"/>
          </p:nvPr>
        </p:nvSpPr>
        <p:spPr>
          <a:xfrm>
            <a:off x="6172201"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8352C18A-B363-4C27-8F08-87D2E7046CFA}" type="datetimeFigureOut">
              <a:rPr lang="cs-CZ" altLang="cs-CZ"/>
              <a:pPr>
                <a:defRPr/>
              </a:pPr>
              <a:t>15.02.2024</a:t>
            </a:fld>
            <a:endParaRPr lang="cs-CZ" alt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fld id="{63EC4CB5-8CF0-4847-AF39-4FC06307B866}" type="slidenum">
              <a:rPr lang="cs-CZ" altLang="cs-CZ"/>
              <a:pPr/>
              <a:t>‹#›</a:t>
            </a:fld>
            <a:endParaRPr lang="cs-CZ" altLang="cs-CZ"/>
          </a:p>
        </p:txBody>
      </p:sp>
    </p:spTree>
    <p:extLst>
      <p:ext uri="{BB962C8B-B14F-4D97-AF65-F5344CB8AC3E}">
        <p14:creationId xmlns:p14="http://schemas.microsoft.com/office/powerpoint/2010/main" val="2081734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8FA11138-16FA-4AC2-B02F-2F046FD35A1C}" type="datetimeFigureOut">
              <a:rPr lang="cs-CZ" altLang="cs-CZ"/>
              <a:pPr>
                <a:defRPr/>
              </a:pPr>
              <a:t>15.02.2024</a:t>
            </a:fld>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fld id="{B49A30B2-DF63-4DA8-BD0E-12F9656FE3AD}" type="slidenum">
              <a:rPr lang="cs-CZ" altLang="cs-CZ"/>
              <a:pPr/>
              <a:t>‹#›</a:t>
            </a:fld>
            <a:endParaRPr lang="cs-CZ" altLang="cs-CZ"/>
          </a:p>
        </p:txBody>
      </p:sp>
    </p:spTree>
    <p:extLst>
      <p:ext uri="{BB962C8B-B14F-4D97-AF65-F5344CB8AC3E}">
        <p14:creationId xmlns:p14="http://schemas.microsoft.com/office/powerpoint/2010/main" val="3804257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8E8CFF06-141E-4725-BA47-7CB5C36922F5}" type="datetimeFigureOut">
              <a:rPr lang="cs-CZ" altLang="cs-CZ"/>
              <a:pPr>
                <a:defRPr/>
              </a:pPr>
              <a:t>15.02.2024</a:t>
            </a:fld>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fld id="{B5A3B412-4186-49C8-821A-A86302205F0D}" type="slidenum">
              <a:rPr lang="cs-CZ" altLang="cs-CZ"/>
              <a:pPr/>
              <a:t>‹#›</a:t>
            </a:fld>
            <a:endParaRPr lang="cs-CZ" altLang="cs-CZ"/>
          </a:p>
        </p:txBody>
      </p:sp>
    </p:spTree>
    <p:extLst>
      <p:ext uri="{BB962C8B-B14F-4D97-AF65-F5344CB8AC3E}">
        <p14:creationId xmlns:p14="http://schemas.microsoft.com/office/powerpoint/2010/main" val="343480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AFBF536-114D-4BBA-8C29-1C34F19FAD5B}" type="datetimeFigureOut">
              <a:rPr lang="cs-CZ" smtClean="0"/>
              <a:t>15.02.2024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243DB0-C180-45D4-BA7C-E9EE462E30BC}" type="slidenum">
              <a:rPr lang="cs-CZ" smtClean="0"/>
              <a:t>‹#›</a:t>
            </a:fld>
            <a:endParaRPr lang="cs-CZ"/>
          </a:p>
        </p:txBody>
      </p:sp>
    </p:spTree>
    <p:extLst>
      <p:ext uri="{BB962C8B-B14F-4D97-AF65-F5344CB8AC3E}">
        <p14:creationId xmlns:p14="http://schemas.microsoft.com/office/powerpoint/2010/main" val="2967684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2400"/>
            </a:lvl1pPr>
          </a:lstStyle>
          <a:p>
            <a:r>
              <a:rPr lang="cs-CZ"/>
              <a:t>Kliknutím lze upravit styl.</a:t>
            </a:r>
          </a:p>
        </p:txBody>
      </p:sp>
      <p:sp>
        <p:nvSpPr>
          <p:cNvPr id="3" name="Zástupný obsah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3"/>
          <p:cNvSpPr>
            <a:spLocks noGrp="1"/>
          </p:cNvSpPr>
          <p:nvPr>
            <p:ph type="dt" sz="half" idx="10"/>
          </p:nvPr>
        </p:nvSpPr>
        <p:spPr/>
        <p:txBody>
          <a:bodyPr/>
          <a:lstStyle>
            <a:lvl1pPr>
              <a:defRPr/>
            </a:lvl1pPr>
          </a:lstStyle>
          <a:p>
            <a:pPr>
              <a:defRPr/>
            </a:pPr>
            <a:fld id="{909FB8F1-BC5C-44F8-B4E6-F65CDF3C39DE}" type="datetimeFigureOut">
              <a:rPr lang="cs-CZ" altLang="cs-CZ"/>
              <a:pPr>
                <a:defRPr/>
              </a:pPr>
              <a:t>15.02.2024</a:t>
            </a:fld>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fld id="{2A1B0C1F-BAE4-418D-8058-1448A56FC84E}" type="slidenum">
              <a:rPr lang="cs-CZ" altLang="cs-CZ"/>
              <a:pPr/>
              <a:t>‹#›</a:t>
            </a:fld>
            <a:endParaRPr lang="cs-CZ" altLang="cs-CZ"/>
          </a:p>
        </p:txBody>
      </p:sp>
    </p:spTree>
    <p:extLst>
      <p:ext uri="{BB962C8B-B14F-4D97-AF65-F5344CB8AC3E}">
        <p14:creationId xmlns:p14="http://schemas.microsoft.com/office/powerpoint/2010/main" val="370766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2400"/>
            </a:lvl1pPr>
          </a:lstStyle>
          <a:p>
            <a:r>
              <a:rPr lang="cs-CZ"/>
              <a:t>Kliknutím lze upravit styl.</a:t>
            </a:r>
          </a:p>
        </p:txBody>
      </p:sp>
      <p:sp>
        <p:nvSpPr>
          <p:cNvPr id="3" name="Zástupný symbol obrázku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cs-CZ" noProof="0"/>
          </a:p>
        </p:txBody>
      </p:sp>
      <p:sp>
        <p:nvSpPr>
          <p:cNvPr id="4" name="Zástupný tex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3"/>
          <p:cNvSpPr>
            <a:spLocks noGrp="1"/>
          </p:cNvSpPr>
          <p:nvPr>
            <p:ph type="dt" sz="half" idx="10"/>
          </p:nvPr>
        </p:nvSpPr>
        <p:spPr/>
        <p:txBody>
          <a:bodyPr/>
          <a:lstStyle>
            <a:lvl1pPr>
              <a:defRPr/>
            </a:lvl1pPr>
          </a:lstStyle>
          <a:p>
            <a:pPr>
              <a:defRPr/>
            </a:pPr>
            <a:fld id="{16BC18C0-087F-44DD-8DD4-4E482AF7B345}" type="datetimeFigureOut">
              <a:rPr lang="cs-CZ" altLang="cs-CZ"/>
              <a:pPr>
                <a:defRPr/>
              </a:pPr>
              <a:t>15.02.2024</a:t>
            </a:fld>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fld id="{058CCA22-006B-4EBD-9782-EF09BF2D0C18}" type="slidenum">
              <a:rPr lang="cs-CZ" altLang="cs-CZ"/>
              <a:pPr/>
              <a:t>‹#›</a:t>
            </a:fld>
            <a:endParaRPr lang="cs-CZ" altLang="cs-CZ"/>
          </a:p>
        </p:txBody>
      </p:sp>
    </p:spTree>
    <p:extLst>
      <p:ext uri="{BB962C8B-B14F-4D97-AF65-F5344CB8AC3E}">
        <p14:creationId xmlns:p14="http://schemas.microsoft.com/office/powerpoint/2010/main" val="250087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7463FD3-D286-4EF9-9157-EE73C9FD973A}" type="datetimeFigureOut">
              <a:rPr lang="cs-CZ" altLang="cs-CZ"/>
              <a:pPr>
                <a:defRPr/>
              </a:pPr>
              <a:t>15.02.2024</a:t>
            </a:fld>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fld id="{C732FAD3-BF42-4FE8-8C00-00E374DBC391}" type="slidenum">
              <a:rPr lang="cs-CZ" altLang="cs-CZ"/>
              <a:pPr/>
              <a:t>‹#›</a:t>
            </a:fld>
            <a:endParaRPr lang="cs-CZ" altLang="cs-CZ"/>
          </a:p>
        </p:txBody>
      </p:sp>
    </p:spTree>
    <p:extLst>
      <p:ext uri="{BB962C8B-B14F-4D97-AF65-F5344CB8AC3E}">
        <p14:creationId xmlns:p14="http://schemas.microsoft.com/office/powerpoint/2010/main" val="417868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1"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1"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2BC6C168-504E-4293-8124-46DE30D51276}" type="datetimeFigureOut">
              <a:rPr lang="cs-CZ" altLang="cs-CZ"/>
              <a:pPr>
                <a:defRPr/>
              </a:pPr>
              <a:t>15.02.2024</a:t>
            </a:fld>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fld id="{4651E317-6233-4BCD-8008-F4F37967515A}" type="slidenum">
              <a:rPr lang="cs-CZ" altLang="cs-CZ"/>
              <a:pPr/>
              <a:t>‹#›</a:t>
            </a:fld>
            <a:endParaRPr lang="cs-CZ" altLang="cs-CZ"/>
          </a:p>
        </p:txBody>
      </p:sp>
    </p:spTree>
    <p:extLst>
      <p:ext uri="{BB962C8B-B14F-4D97-AF65-F5344CB8AC3E}">
        <p14:creationId xmlns:p14="http://schemas.microsoft.com/office/powerpoint/2010/main" val="1714789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lvl1pPr>
              <a:defRPr/>
            </a:lvl1pPr>
          </a:lstStyle>
          <a:p>
            <a:pPr>
              <a:defRPr/>
            </a:pPr>
            <a:fld id="{6B267298-D9B7-4734-8BB1-6994E23473F9}" type="datetimeFigureOut">
              <a:rPr lang="cs-CZ"/>
              <a:pPr>
                <a:defRPr/>
              </a:pPr>
              <a:t>15.02.2024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5B0D6FC6-4CD4-4308-AC51-AED0565D62E7}" type="slidenum">
              <a:rPr lang="cs-CZ" altLang="cs-CZ"/>
              <a:pPr>
                <a:defRPr/>
              </a:pPr>
              <a:t>‹#›</a:t>
            </a:fld>
            <a:endParaRPr lang="cs-CZ" altLang="cs-CZ"/>
          </a:p>
        </p:txBody>
      </p:sp>
    </p:spTree>
    <p:extLst>
      <p:ext uri="{BB962C8B-B14F-4D97-AF65-F5344CB8AC3E}">
        <p14:creationId xmlns:p14="http://schemas.microsoft.com/office/powerpoint/2010/main" val="4167896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A3B8726-E60E-4EDE-B179-E5C28155FDF1}" type="datetimeFigureOut">
              <a:rPr lang="cs-CZ"/>
              <a:pPr>
                <a:defRPr/>
              </a:pPr>
              <a:t>15.02.2024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6A1AD551-5C47-43FD-AA43-5F82FEBCE273}" type="slidenum">
              <a:rPr lang="cs-CZ" altLang="cs-CZ"/>
              <a:pPr>
                <a:defRPr/>
              </a:pPr>
              <a:t>‹#›</a:t>
            </a:fld>
            <a:endParaRPr lang="cs-CZ" altLang="cs-CZ"/>
          </a:p>
        </p:txBody>
      </p:sp>
    </p:spTree>
    <p:extLst>
      <p:ext uri="{BB962C8B-B14F-4D97-AF65-F5344CB8AC3E}">
        <p14:creationId xmlns:p14="http://schemas.microsoft.com/office/powerpoint/2010/main" val="2749425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831851" y="1709740"/>
            <a:ext cx="10515600" cy="2852737"/>
          </a:xfrm>
        </p:spPr>
        <p:txBody>
          <a:bodyPr anchor="b"/>
          <a:lstStyle>
            <a:lvl1pPr>
              <a:defRPr sz="4500"/>
            </a:lvl1pPr>
          </a:lstStyle>
          <a:p>
            <a:r>
              <a:rPr lang="cs-CZ"/>
              <a:t>Kliknutím lze upravit styl.</a:t>
            </a:r>
          </a:p>
        </p:txBody>
      </p:sp>
      <p:sp>
        <p:nvSpPr>
          <p:cNvPr id="3" name="Zástupný text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Po kliknutí můžete upravovat styly textu v předloze.</a:t>
            </a:r>
          </a:p>
        </p:txBody>
      </p:sp>
      <p:sp>
        <p:nvSpPr>
          <p:cNvPr id="4" name="Zástupný symbol pro datum 3"/>
          <p:cNvSpPr>
            <a:spLocks noGrp="1"/>
          </p:cNvSpPr>
          <p:nvPr>
            <p:ph type="dt" sz="half" idx="10"/>
          </p:nvPr>
        </p:nvSpPr>
        <p:spPr/>
        <p:txBody>
          <a:bodyPr/>
          <a:lstStyle>
            <a:lvl1pPr>
              <a:defRPr/>
            </a:lvl1pPr>
          </a:lstStyle>
          <a:p>
            <a:pPr>
              <a:defRPr/>
            </a:pPr>
            <a:fld id="{3200EFC7-0908-4541-9A23-4BD3A1B16DAE}" type="datetimeFigureOut">
              <a:rPr lang="cs-CZ"/>
              <a:pPr>
                <a:defRPr/>
              </a:pPr>
              <a:t>15.02.2024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F6B1F02C-7407-4169-8966-1F834E13F5A7}" type="slidenum">
              <a:rPr lang="cs-CZ" altLang="cs-CZ"/>
              <a:pPr>
                <a:defRPr/>
              </a:pPr>
              <a:t>‹#›</a:t>
            </a:fld>
            <a:endParaRPr lang="cs-CZ" altLang="cs-CZ"/>
          </a:p>
        </p:txBody>
      </p:sp>
    </p:spTree>
    <p:extLst>
      <p:ext uri="{BB962C8B-B14F-4D97-AF65-F5344CB8AC3E}">
        <p14:creationId xmlns:p14="http://schemas.microsoft.com/office/powerpoint/2010/main" val="3981424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obsah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C403A2A0-836A-4A50-A450-C19570923991}" type="datetimeFigureOut">
              <a:rPr lang="cs-CZ"/>
              <a:pPr>
                <a:defRPr/>
              </a:pPr>
              <a:t>15.02.2024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8848F79F-979D-4949-BDB0-8493BD2A31E5}" type="slidenum">
              <a:rPr lang="cs-CZ" altLang="cs-CZ"/>
              <a:pPr>
                <a:defRPr/>
              </a:pPr>
              <a:t>‹#›</a:t>
            </a:fld>
            <a:endParaRPr lang="cs-CZ" altLang="cs-CZ"/>
          </a:p>
        </p:txBody>
      </p:sp>
    </p:spTree>
    <p:extLst>
      <p:ext uri="{BB962C8B-B14F-4D97-AF65-F5344CB8AC3E}">
        <p14:creationId xmlns:p14="http://schemas.microsoft.com/office/powerpoint/2010/main" val="2876693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7"/>
            <a:ext cx="10515600" cy="1325563"/>
          </a:xfrm>
        </p:spPr>
        <p:txBody>
          <a:bodyPr/>
          <a:lstStyle/>
          <a:p>
            <a:r>
              <a:rPr lang="cs-CZ"/>
              <a:t>Kliknutím lze upravit styl.</a:t>
            </a:r>
          </a:p>
        </p:txBody>
      </p:sp>
      <p:sp>
        <p:nvSpPr>
          <p:cNvPr id="3" name="Zástupný tex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4" name="Zástupný obsah 3"/>
          <p:cNvSpPr>
            <a:spLocks noGrp="1"/>
          </p:cNvSpPr>
          <p:nvPr>
            <p:ph sz="half" idx="2"/>
          </p:nvPr>
        </p:nvSpPr>
        <p:spPr>
          <a:xfrm>
            <a:off x="839789"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6" name="Zástupný obsah 5"/>
          <p:cNvSpPr>
            <a:spLocks noGrp="1"/>
          </p:cNvSpPr>
          <p:nvPr>
            <p:ph sz="quarter" idx="4"/>
          </p:nvPr>
        </p:nvSpPr>
        <p:spPr>
          <a:xfrm>
            <a:off x="6172201"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F74D5E24-B8FB-4F68-A099-74E8C50A3BF3}" type="datetimeFigureOut">
              <a:rPr lang="cs-CZ"/>
              <a:pPr>
                <a:defRPr/>
              </a:pPr>
              <a:t>15.02.2024</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pPr>
              <a:defRPr/>
            </a:pPr>
            <a:fld id="{73A42204-D35E-4055-9B68-F82906A32760}" type="slidenum">
              <a:rPr lang="cs-CZ" altLang="cs-CZ"/>
              <a:pPr>
                <a:defRPr/>
              </a:pPr>
              <a:t>‹#›</a:t>
            </a:fld>
            <a:endParaRPr lang="cs-CZ" altLang="cs-CZ"/>
          </a:p>
        </p:txBody>
      </p:sp>
    </p:spTree>
    <p:extLst>
      <p:ext uri="{BB962C8B-B14F-4D97-AF65-F5344CB8AC3E}">
        <p14:creationId xmlns:p14="http://schemas.microsoft.com/office/powerpoint/2010/main" val="2024877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72666198-3127-47A0-B1F0-92DB7D34391F}" type="datetimeFigureOut">
              <a:rPr lang="cs-CZ"/>
              <a:pPr>
                <a:defRPr/>
              </a:pPr>
              <a:t>15.02.2024</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4640DE61-147B-461D-A465-5C82078D16FC}" type="slidenum">
              <a:rPr lang="cs-CZ" altLang="cs-CZ"/>
              <a:pPr>
                <a:defRPr/>
              </a:pPr>
              <a:t>‹#›</a:t>
            </a:fld>
            <a:endParaRPr lang="cs-CZ" altLang="cs-CZ"/>
          </a:p>
        </p:txBody>
      </p:sp>
    </p:spTree>
    <p:extLst>
      <p:ext uri="{BB962C8B-B14F-4D97-AF65-F5344CB8AC3E}">
        <p14:creationId xmlns:p14="http://schemas.microsoft.com/office/powerpoint/2010/main" val="339772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CAFBF536-114D-4BBA-8C29-1C34F19FAD5B}" type="datetimeFigureOut">
              <a:rPr lang="cs-CZ" smtClean="0"/>
              <a:t>15.02.2024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243DB0-C180-45D4-BA7C-E9EE462E30BC}" type="slidenum">
              <a:rPr lang="cs-CZ" smtClean="0"/>
              <a:t>‹#›</a:t>
            </a:fld>
            <a:endParaRPr lang="cs-CZ"/>
          </a:p>
        </p:txBody>
      </p:sp>
    </p:spTree>
    <p:extLst>
      <p:ext uri="{BB962C8B-B14F-4D97-AF65-F5344CB8AC3E}">
        <p14:creationId xmlns:p14="http://schemas.microsoft.com/office/powerpoint/2010/main" val="1796121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3D185006-3D60-4B98-91B2-990EEF0FF2C8}" type="datetimeFigureOut">
              <a:rPr lang="cs-CZ"/>
              <a:pPr>
                <a:defRPr/>
              </a:pPr>
              <a:t>15.02.2024</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EDD4CAC4-B0E3-4F19-BA10-DDEF81B4B5CA}" type="slidenum">
              <a:rPr lang="cs-CZ" altLang="cs-CZ"/>
              <a:pPr>
                <a:defRPr/>
              </a:pPr>
              <a:t>‹#›</a:t>
            </a:fld>
            <a:endParaRPr lang="cs-CZ" altLang="cs-CZ"/>
          </a:p>
        </p:txBody>
      </p:sp>
    </p:spTree>
    <p:extLst>
      <p:ext uri="{BB962C8B-B14F-4D97-AF65-F5344CB8AC3E}">
        <p14:creationId xmlns:p14="http://schemas.microsoft.com/office/powerpoint/2010/main" val="484514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2400"/>
            </a:lvl1pPr>
          </a:lstStyle>
          <a:p>
            <a:r>
              <a:rPr lang="cs-CZ"/>
              <a:t>Kliknutím lze upravit styl.</a:t>
            </a:r>
          </a:p>
        </p:txBody>
      </p:sp>
      <p:sp>
        <p:nvSpPr>
          <p:cNvPr id="3" name="Zástupný obsah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3"/>
          <p:cNvSpPr>
            <a:spLocks noGrp="1"/>
          </p:cNvSpPr>
          <p:nvPr>
            <p:ph type="dt" sz="half" idx="10"/>
          </p:nvPr>
        </p:nvSpPr>
        <p:spPr/>
        <p:txBody>
          <a:bodyPr/>
          <a:lstStyle>
            <a:lvl1pPr>
              <a:defRPr/>
            </a:lvl1pPr>
          </a:lstStyle>
          <a:p>
            <a:pPr>
              <a:defRPr/>
            </a:pPr>
            <a:fld id="{C99B71CB-8B6C-4F17-8C74-D99E6F9DA2B4}" type="datetimeFigureOut">
              <a:rPr lang="cs-CZ"/>
              <a:pPr>
                <a:defRPr/>
              </a:pPr>
              <a:t>15.02.2024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2D00F4DD-08B5-47A2-B1A2-8DAFBB531C8B}" type="slidenum">
              <a:rPr lang="cs-CZ" altLang="cs-CZ"/>
              <a:pPr>
                <a:defRPr/>
              </a:pPr>
              <a:t>‹#›</a:t>
            </a:fld>
            <a:endParaRPr lang="cs-CZ" altLang="cs-CZ"/>
          </a:p>
        </p:txBody>
      </p:sp>
    </p:spTree>
    <p:extLst>
      <p:ext uri="{BB962C8B-B14F-4D97-AF65-F5344CB8AC3E}">
        <p14:creationId xmlns:p14="http://schemas.microsoft.com/office/powerpoint/2010/main" val="888716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2400"/>
            </a:lvl1pPr>
          </a:lstStyle>
          <a:p>
            <a:r>
              <a:rPr lang="cs-CZ"/>
              <a:t>Kliknutím lze upravit styl.</a:t>
            </a:r>
          </a:p>
        </p:txBody>
      </p:sp>
      <p:sp>
        <p:nvSpPr>
          <p:cNvPr id="3" name="Zástupný symbol obrázku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cs-CZ" noProof="0"/>
          </a:p>
        </p:txBody>
      </p:sp>
      <p:sp>
        <p:nvSpPr>
          <p:cNvPr id="4" name="Zástupný tex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3"/>
          <p:cNvSpPr>
            <a:spLocks noGrp="1"/>
          </p:cNvSpPr>
          <p:nvPr>
            <p:ph type="dt" sz="half" idx="10"/>
          </p:nvPr>
        </p:nvSpPr>
        <p:spPr/>
        <p:txBody>
          <a:bodyPr/>
          <a:lstStyle>
            <a:lvl1pPr>
              <a:defRPr/>
            </a:lvl1pPr>
          </a:lstStyle>
          <a:p>
            <a:pPr>
              <a:defRPr/>
            </a:pPr>
            <a:fld id="{15FF2265-F25F-4BE2-9C6D-E045D1B3F09D}" type="datetimeFigureOut">
              <a:rPr lang="cs-CZ"/>
              <a:pPr>
                <a:defRPr/>
              </a:pPr>
              <a:t>15.02.2024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B8AE356B-C0BC-4404-8B50-1AC132CD2753}" type="slidenum">
              <a:rPr lang="cs-CZ" altLang="cs-CZ"/>
              <a:pPr>
                <a:defRPr/>
              </a:pPr>
              <a:t>‹#›</a:t>
            </a:fld>
            <a:endParaRPr lang="cs-CZ" altLang="cs-CZ"/>
          </a:p>
        </p:txBody>
      </p:sp>
    </p:spTree>
    <p:extLst>
      <p:ext uri="{BB962C8B-B14F-4D97-AF65-F5344CB8AC3E}">
        <p14:creationId xmlns:p14="http://schemas.microsoft.com/office/powerpoint/2010/main" val="3290305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2C1679EF-6320-4DBE-9105-04800E5F0791}" type="datetimeFigureOut">
              <a:rPr lang="cs-CZ"/>
              <a:pPr>
                <a:defRPr/>
              </a:pPr>
              <a:t>15.02.2024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768EEEE8-3DD9-4C0D-B7A0-BC3755307192}" type="slidenum">
              <a:rPr lang="cs-CZ" altLang="cs-CZ"/>
              <a:pPr>
                <a:defRPr/>
              </a:pPr>
              <a:t>‹#›</a:t>
            </a:fld>
            <a:endParaRPr lang="cs-CZ" altLang="cs-CZ"/>
          </a:p>
        </p:txBody>
      </p:sp>
    </p:spTree>
    <p:extLst>
      <p:ext uri="{BB962C8B-B14F-4D97-AF65-F5344CB8AC3E}">
        <p14:creationId xmlns:p14="http://schemas.microsoft.com/office/powerpoint/2010/main" val="2934005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1"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1"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7894377-70AF-4061-8F90-460D9D5584B8}" type="datetimeFigureOut">
              <a:rPr lang="cs-CZ"/>
              <a:pPr>
                <a:defRPr/>
              </a:pPr>
              <a:t>15.02.2024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A0AD5ECA-C695-4DBE-81EC-85FF775F49B5}" type="slidenum">
              <a:rPr lang="cs-CZ" altLang="cs-CZ"/>
              <a:pPr>
                <a:defRPr/>
              </a:pPr>
              <a:t>‹#›</a:t>
            </a:fld>
            <a:endParaRPr lang="cs-CZ" altLang="cs-CZ"/>
          </a:p>
        </p:txBody>
      </p:sp>
    </p:spTree>
    <p:extLst>
      <p:ext uri="{BB962C8B-B14F-4D97-AF65-F5344CB8AC3E}">
        <p14:creationId xmlns:p14="http://schemas.microsoft.com/office/powerpoint/2010/main" val="2838181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AFBF536-114D-4BBA-8C29-1C34F19FAD5B}" type="datetimeFigureOut">
              <a:rPr lang="cs-CZ" smtClean="0"/>
              <a:t>15.02.2024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9243DB0-C180-45D4-BA7C-E9EE462E30BC}" type="slidenum">
              <a:rPr lang="cs-CZ" smtClean="0"/>
              <a:t>‹#›</a:t>
            </a:fld>
            <a:endParaRPr lang="cs-CZ"/>
          </a:p>
        </p:txBody>
      </p:sp>
    </p:spTree>
    <p:extLst>
      <p:ext uri="{BB962C8B-B14F-4D97-AF65-F5344CB8AC3E}">
        <p14:creationId xmlns:p14="http://schemas.microsoft.com/office/powerpoint/2010/main" val="253907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AFBF536-114D-4BBA-8C29-1C34F19FAD5B}" type="datetimeFigureOut">
              <a:rPr lang="cs-CZ" smtClean="0"/>
              <a:t>15.02.2024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9243DB0-C180-45D4-BA7C-E9EE462E30BC}" type="slidenum">
              <a:rPr lang="cs-CZ" smtClean="0"/>
              <a:t>‹#›</a:t>
            </a:fld>
            <a:endParaRPr lang="cs-CZ"/>
          </a:p>
        </p:txBody>
      </p:sp>
    </p:spTree>
    <p:extLst>
      <p:ext uri="{BB962C8B-B14F-4D97-AF65-F5344CB8AC3E}">
        <p14:creationId xmlns:p14="http://schemas.microsoft.com/office/powerpoint/2010/main" val="7845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AFBF536-114D-4BBA-8C29-1C34F19FAD5B}" type="datetimeFigureOut">
              <a:rPr lang="cs-CZ" smtClean="0"/>
              <a:t>15.02.2024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9243DB0-C180-45D4-BA7C-E9EE462E30BC}" type="slidenum">
              <a:rPr lang="cs-CZ" smtClean="0"/>
              <a:t>‹#›</a:t>
            </a:fld>
            <a:endParaRPr lang="cs-CZ"/>
          </a:p>
        </p:txBody>
      </p:sp>
    </p:spTree>
    <p:extLst>
      <p:ext uri="{BB962C8B-B14F-4D97-AF65-F5344CB8AC3E}">
        <p14:creationId xmlns:p14="http://schemas.microsoft.com/office/powerpoint/2010/main" val="306373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AFBF536-114D-4BBA-8C29-1C34F19FAD5B}" type="datetimeFigureOut">
              <a:rPr lang="cs-CZ" smtClean="0"/>
              <a:t>15.02.2024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9243DB0-C180-45D4-BA7C-E9EE462E30BC}" type="slidenum">
              <a:rPr lang="cs-CZ" smtClean="0"/>
              <a:t>‹#›</a:t>
            </a:fld>
            <a:endParaRPr lang="cs-CZ"/>
          </a:p>
        </p:txBody>
      </p:sp>
    </p:spTree>
    <p:extLst>
      <p:ext uri="{BB962C8B-B14F-4D97-AF65-F5344CB8AC3E}">
        <p14:creationId xmlns:p14="http://schemas.microsoft.com/office/powerpoint/2010/main" val="118667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CAFBF536-114D-4BBA-8C29-1C34F19FAD5B}" type="datetimeFigureOut">
              <a:rPr lang="cs-CZ" smtClean="0"/>
              <a:t>15.02.2024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9243DB0-C180-45D4-BA7C-E9EE462E30BC}" type="slidenum">
              <a:rPr lang="cs-CZ" smtClean="0"/>
              <a:t>‹#›</a:t>
            </a:fld>
            <a:endParaRPr lang="cs-CZ"/>
          </a:p>
        </p:txBody>
      </p:sp>
    </p:spTree>
    <p:extLst>
      <p:ext uri="{BB962C8B-B14F-4D97-AF65-F5344CB8AC3E}">
        <p14:creationId xmlns:p14="http://schemas.microsoft.com/office/powerpoint/2010/main" val="225912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CAFBF536-114D-4BBA-8C29-1C34F19FAD5B}" type="datetimeFigureOut">
              <a:rPr lang="cs-CZ" smtClean="0"/>
              <a:t>15.02.2024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9243DB0-C180-45D4-BA7C-E9EE462E30BC}" type="slidenum">
              <a:rPr lang="cs-CZ" smtClean="0"/>
              <a:t>‹#›</a:t>
            </a:fld>
            <a:endParaRPr lang="cs-CZ"/>
          </a:p>
        </p:txBody>
      </p:sp>
    </p:spTree>
    <p:extLst>
      <p:ext uri="{BB962C8B-B14F-4D97-AF65-F5344CB8AC3E}">
        <p14:creationId xmlns:p14="http://schemas.microsoft.com/office/powerpoint/2010/main" val="425943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BF536-114D-4BBA-8C29-1C34F19FAD5B}" type="datetimeFigureOut">
              <a:rPr lang="cs-CZ" smtClean="0"/>
              <a:t>15.02.2024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43DB0-C180-45D4-BA7C-E9EE462E30BC}" type="slidenum">
              <a:rPr lang="cs-CZ" smtClean="0"/>
              <a:t>‹#›</a:t>
            </a:fld>
            <a:endParaRPr lang="cs-CZ"/>
          </a:p>
        </p:txBody>
      </p:sp>
    </p:spTree>
    <p:extLst>
      <p:ext uri="{BB962C8B-B14F-4D97-AF65-F5344CB8AC3E}">
        <p14:creationId xmlns:p14="http://schemas.microsoft.com/office/powerpoint/2010/main" val="338018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nadpis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p>
        </p:txBody>
      </p:sp>
      <p:sp>
        <p:nvSpPr>
          <p:cNvPr id="1027" name="Zástupný text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Po kliknutí můžete upravovat styly textu v předloze.</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000D0E6E-E42A-4F56-B29B-9740DFB27F9B}" type="datetimeFigureOut">
              <a:rPr lang="cs-CZ" altLang="cs-CZ"/>
              <a:pPr>
                <a:defRPr/>
              </a:pPr>
              <a:t>15.02.2024</a:t>
            </a:fld>
            <a:endParaRPr lang="cs-CZ" altLang="cs-CZ"/>
          </a:p>
        </p:txBody>
      </p:sp>
      <p:sp>
        <p:nvSpPr>
          <p:cNvPr id="5" name="Zástupný symbol pro zápatí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cs-CZ" altLang="cs-CZ"/>
          </a:p>
        </p:txBody>
      </p:sp>
      <p:sp>
        <p:nvSpPr>
          <p:cNvPr id="6" name="Zástupný symbol pro číslo snímku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D8429F39-5DFC-4107-A517-4FD25F8ED231}" type="slidenum">
              <a:rPr lang="cs-CZ" altLang="cs-CZ"/>
              <a:pPr/>
              <a:t>‹#›</a:t>
            </a:fld>
            <a:endParaRPr lang="cs-CZ" altLang="cs-CZ"/>
          </a:p>
        </p:txBody>
      </p:sp>
    </p:spTree>
    <p:extLst>
      <p:ext uri="{BB962C8B-B14F-4D97-AF65-F5344CB8AC3E}">
        <p14:creationId xmlns:p14="http://schemas.microsoft.com/office/powerpoint/2010/main" val="7381503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nadpis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p>
        </p:txBody>
      </p:sp>
      <p:sp>
        <p:nvSpPr>
          <p:cNvPr id="1027" name="Zástupný text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Po kliknutí můžete upravovat styly textu v předloze.</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361A4F92-11E7-4C80-ABE5-9E0E9C1D93C9}" type="datetimeFigureOut">
              <a:rPr lang="cs-CZ"/>
              <a:pPr>
                <a:defRPr/>
              </a:pPr>
              <a:t>15.02.2024</a:t>
            </a:fld>
            <a:endParaRPr lang="cs-CZ"/>
          </a:p>
        </p:txBody>
      </p:sp>
      <p:sp>
        <p:nvSpPr>
          <p:cNvPr id="5" name="Zástupný symbol pro zápatí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cs-CZ" altLang="cs-CZ"/>
          </a:p>
        </p:txBody>
      </p:sp>
      <p:sp>
        <p:nvSpPr>
          <p:cNvPr id="6" name="Zástupný symbol pro číslo snímku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3281F3DA-FB62-421A-BF73-9B46A0E8C920}" type="slidenum">
              <a:rPr lang="cs-CZ" altLang="cs-CZ"/>
              <a:pPr>
                <a:defRPr/>
              </a:pPr>
              <a:t>‹#›</a:t>
            </a:fld>
            <a:endParaRPr lang="cs-CZ" altLang="cs-CZ"/>
          </a:p>
        </p:txBody>
      </p:sp>
    </p:spTree>
    <p:extLst>
      <p:ext uri="{BB962C8B-B14F-4D97-AF65-F5344CB8AC3E}">
        <p14:creationId xmlns:p14="http://schemas.microsoft.com/office/powerpoint/2010/main" val="25443723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Background Fill">
            <a:extLst>
              <a:ext uri="{FF2B5EF4-FFF2-40B4-BE49-F238E27FC236}">
                <a16:creationId xmlns:a16="http://schemas.microsoft.com/office/drawing/2014/main" id="{3C915414-2809-4735-A560-0D5FE6670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076"/>
            <a:ext cx="12188952"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id">
            <a:extLst>
              <a:ext uri="{FF2B5EF4-FFF2-40B4-BE49-F238E27FC236}">
                <a16:creationId xmlns:a16="http://schemas.microsoft.com/office/drawing/2014/main" id="{24413201-85BF-4680-A7D4-10CDBD035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38471" cy="6858000"/>
            <a:chOff x="0" y="-12406"/>
            <a:chExt cx="12038471" cy="6858000"/>
          </a:xfrm>
        </p:grpSpPr>
        <p:cxnSp>
          <p:nvCxnSpPr>
            <p:cNvPr id="23" name="Straight Connector 22">
              <a:extLst>
                <a:ext uri="{FF2B5EF4-FFF2-40B4-BE49-F238E27FC236}">
                  <a16:creationId xmlns:a16="http://schemas.microsoft.com/office/drawing/2014/main" id="{1F819D8C-C8E5-4336-9882-79FBF65551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54" name="Straight Connector 23">
              <a:extLst>
                <a:ext uri="{FF2B5EF4-FFF2-40B4-BE49-F238E27FC236}">
                  <a16:creationId xmlns:a16="http://schemas.microsoft.com/office/drawing/2014/main" id="{7D732480-09E4-401A-B2D9-E6C662FBCA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87D8355C-E417-4D36-91FF-2CC1E1FE9F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56" name="Straight Connector 25">
              <a:extLst>
                <a:ext uri="{FF2B5EF4-FFF2-40B4-BE49-F238E27FC236}">
                  <a16:creationId xmlns:a16="http://schemas.microsoft.com/office/drawing/2014/main" id="{6ADF7267-EAAE-43CE-ACEF-608328FB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54C901E2-0CDB-4316-B262-3B9E68F335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58" name="Straight Connector 27">
              <a:extLst>
                <a:ext uri="{FF2B5EF4-FFF2-40B4-BE49-F238E27FC236}">
                  <a16:creationId xmlns:a16="http://schemas.microsoft.com/office/drawing/2014/main" id="{D8F6D31A-084C-4F10-9A8F-A9645DFB71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E38E09F0-F130-45B5-B0AF-7EF3F0172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59" name="Straight Connector 29">
              <a:extLst>
                <a:ext uri="{FF2B5EF4-FFF2-40B4-BE49-F238E27FC236}">
                  <a16:creationId xmlns:a16="http://schemas.microsoft.com/office/drawing/2014/main" id="{569330E2-17DA-4F0D-B377-6E4499C79A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A3192707-5744-4C77-8CD6-D682F9080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E367A44A-5DD0-43B5-B6DB-1CA3BC5AF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280809D1-164B-4A0C-84BB-2AC46F3BD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E379EC94-3698-4695-8CE7-61DBDF5EE6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8755B95C-6A71-4D4F-8F48-B21F893E6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6099C53A-E394-462E-BF63-1639A8E28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9AC427FF-C3BE-45A0-9FB1-A6A4C8C4C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2B15D91A-BF52-4704-8F6B-A7C4746181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1D9241FD-0E0D-409B-A2AF-8F06ACB75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F8B3D884-11F6-4FF3-82C2-1C2311451C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A15AB342-981A-44B4-846D-B0B2394ACF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872C80E7-0A00-4063-BEE2-6B6B446A4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CDDFAF9B-F940-4E8C-905E-31851E6E7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DE75405B-4987-4ED0-838B-B550E11C50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2D23C412-06C7-4364-B5C1-6492A9D36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3E558B2C-BA31-4EF6-AA51-34C38C4FAC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49BF6B7B-33CA-48B1-A1DC-E4917FB89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B91E8E40-9C42-4E16-980F-D9B38872F3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6B7E3690-D803-4CC7-BA93-B51ACF040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sp>
        <p:nvSpPr>
          <p:cNvPr id="2" name="Nadpis 1"/>
          <p:cNvSpPr>
            <a:spLocks noGrp="1"/>
          </p:cNvSpPr>
          <p:nvPr>
            <p:ph type="ctrTitle"/>
          </p:nvPr>
        </p:nvSpPr>
        <p:spPr>
          <a:xfrm>
            <a:off x="629641" y="1359265"/>
            <a:ext cx="4564478" cy="2061774"/>
          </a:xfrm>
        </p:spPr>
        <p:txBody>
          <a:bodyPr anchor="t">
            <a:normAutofit/>
          </a:bodyPr>
          <a:lstStyle/>
          <a:p>
            <a:pPr algn="l"/>
            <a:r>
              <a:rPr lang="cs-CZ" sz="4800"/>
              <a:t>Ošetřovatelství 2</a:t>
            </a:r>
          </a:p>
        </p:txBody>
      </p:sp>
      <p:cxnSp>
        <p:nvCxnSpPr>
          <p:cNvPr id="51" name="Straight Connector 50">
            <a:extLst>
              <a:ext uri="{FF2B5EF4-FFF2-40B4-BE49-F238E27FC236}">
                <a16:creationId xmlns:a16="http://schemas.microsoft.com/office/drawing/2014/main" id="{90CA228F-98DF-49C4-9649-32D7199CC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0800" y="1141470"/>
            <a:ext cx="4413319" cy="0"/>
          </a:xfrm>
          <a:prstGeom prst="line">
            <a:avLst/>
          </a:prstGeom>
          <a:ln w="50800" cap="sq">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D1E370F4-6FE2-45A6-AC8E-CCB1A8AE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8953" y="1163764"/>
            <a:ext cx="5079782" cy="5568542"/>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nadpis 2"/>
          <p:cNvSpPr>
            <a:spLocks noGrp="1"/>
          </p:cNvSpPr>
          <p:nvPr>
            <p:ph type="subTitle" idx="1"/>
          </p:nvPr>
        </p:nvSpPr>
        <p:spPr>
          <a:xfrm>
            <a:off x="5552820" y="1359266"/>
            <a:ext cx="4640744" cy="5262860"/>
          </a:xfrm>
        </p:spPr>
        <p:txBody>
          <a:bodyPr anchor="ctr">
            <a:normAutofit/>
          </a:bodyPr>
          <a:lstStyle/>
          <a:p>
            <a:pPr algn="l"/>
            <a:r>
              <a:rPr lang="cs-CZ"/>
              <a:t>Jitka Krocová</a:t>
            </a:r>
          </a:p>
        </p:txBody>
      </p:sp>
      <p:cxnSp>
        <p:nvCxnSpPr>
          <p:cNvPr id="55" name="Straight Connector 54">
            <a:extLst>
              <a:ext uri="{FF2B5EF4-FFF2-40B4-BE49-F238E27FC236}">
                <a16:creationId xmlns:a16="http://schemas.microsoft.com/office/drawing/2014/main" id="{FE30A95A-4B4D-4A84-B591-9D34E92FCF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380702" y="1155984"/>
            <a:ext cx="5058033" cy="0"/>
          </a:xfrm>
          <a:prstGeom prst="line">
            <a:avLst/>
          </a:prstGeom>
          <a:ln w="25400" cap="sq">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7" name="Color">
            <a:extLst>
              <a:ext uri="{FF2B5EF4-FFF2-40B4-BE49-F238E27FC236}">
                <a16:creationId xmlns:a16="http://schemas.microsoft.com/office/drawing/2014/main" id="{D665D759-2DF8-4D47-8386-4BA28901A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7704" y="147451"/>
            <a:ext cx="685800" cy="6586489"/>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4" name="Obrázek 3">
            <a:extLst>
              <a:ext uri="{FF2B5EF4-FFF2-40B4-BE49-F238E27FC236}">
                <a16:creationId xmlns:a16="http://schemas.microsoft.com/office/drawing/2014/main" id="{E8B16686-B62D-2BB5-F219-EF6755B698FF}"/>
              </a:ext>
            </a:extLst>
          </p:cNvPr>
          <p:cNvPicPr>
            <a:picLocks noChangeAspect="1"/>
          </p:cNvPicPr>
          <p:nvPr/>
        </p:nvPicPr>
        <p:blipFill>
          <a:blip r:embed="rId2"/>
          <a:stretch>
            <a:fillRect/>
          </a:stretch>
        </p:blipFill>
        <p:spPr>
          <a:xfrm>
            <a:off x="706584" y="5017248"/>
            <a:ext cx="4500892" cy="1716556"/>
          </a:xfrm>
          <a:prstGeom prst="rect">
            <a:avLst/>
          </a:prstGeom>
        </p:spPr>
      </p:pic>
    </p:spTree>
    <p:extLst>
      <p:ext uri="{BB962C8B-B14F-4D97-AF65-F5344CB8AC3E}">
        <p14:creationId xmlns:p14="http://schemas.microsoft.com/office/powerpoint/2010/main" val="334283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r>
              <a:rPr lang="cs-CZ" altLang="cs-CZ" dirty="0"/>
              <a:t>Druhy zdravotní péče</a:t>
            </a:r>
          </a:p>
        </p:txBody>
      </p:sp>
      <p:sp>
        <p:nvSpPr>
          <p:cNvPr id="11267" name="Rectangle 3"/>
          <p:cNvSpPr>
            <a:spLocks noGrp="1"/>
          </p:cNvSpPr>
          <p:nvPr>
            <p:ph idx="1"/>
          </p:nvPr>
        </p:nvSpPr>
        <p:spPr/>
        <p:txBody>
          <a:bodyPr>
            <a:normAutofit fontScale="62500" lnSpcReduction="20000"/>
          </a:bodyPr>
          <a:lstStyle/>
          <a:p>
            <a:pPr marL="457200" lvl="1" indent="0">
              <a:buNone/>
            </a:pPr>
            <a:r>
              <a:rPr lang="cs-CZ" altLang="cs-CZ" sz="2600" dirty="0"/>
              <a:t>….</a:t>
            </a:r>
            <a:r>
              <a:rPr lang="cs-CZ" sz="2600" dirty="0"/>
              <a:t> Zákon č. 372/2011 Sb. Zákon o zdravotních službách a podmínkách jejich poskytování (zákon o zdravotních službách)</a:t>
            </a:r>
          </a:p>
          <a:p>
            <a:pPr marL="457200" lvl="1" indent="0">
              <a:buNone/>
            </a:pPr>
            <a:r>
              <a:rPr lang="cs-CZ" sz="2600" b="1" dirty="0"/>
              <a:t>Druhy zdravotní péče</a:t>
            </a:r>
          </a:p>
          <a:p>
            <a:pPr marL="457200" lvl="1" indent="0">
              <a:buNone/>
            </a:pPr>
            <a:r>
              <a:rPr lang="cs-CZ" sz="2600" dirty="0"/>
              <a:t>(1) Druhy zdravotní péče podle časové naléhavosti jejího poskytnutí jsou:</a:t>
            </a:r>
          </a:p>
          <a:p>
            <a:pPr lvl="1"/>
            <a:endParaRPr lang="cs-CZ" sz="2600" dirty="0"/>
          </a:p>
          <a:p>
            <a:pPr marL="457200" lvl="1" indent="0">
              <a:buNone/>
            </a:pPr>
            <a:r>
              <a:rPr lang="cs-CZ" sz="2600" dirty="0"/>
              <a:t>a) neodkladná péče, jejímž účelem je zamezit nebo omezit vznik náhlých stavů, které bezprostředně ohrožují život nebo by mohly vést k náhlé smrti nebo vážnému ohrožení zdraví, nebo způsobují náhlou nebo intenzivní bolest nebo náhlé změny chování pacienta, který ohrožuje sebe nebo své okolí,</a:t>
            </a:r>
          </a:p>
          <a:p>
            <a:pPr lvl="1"/>
            <a:endParaRPr lang="cs-CZ" sz="2600" dirty="0"/>
          </a:p>
          <a:p>
            <a:pPr marL="457200" lvl="1" indent="0">
              <a:buNone/>
            </a:pPr>
            <a:r>
              <a:rPr lang="cs-CZ" sz="2600" dirty="0"/>
              <a:t>b) akutní péče, jejímž účelem je odvrácení vážného zhoršení zdravotního stavu nebo snížení rizika vážného zhoršení zdravotního stavu tak, aby byly včas zjištěny skutečnosti nutné pro stanovení nebo změnu individuálního léčebného postupu nebo aby se pacient nedostal do stavu, ve kterém by ohrozil sebe nebo své okolí,</a:t>
            </a:r>
          </a:p>
          <a:p>
            <a:pPr lvl="1"/>
            <a:endParaRPr lang="cs-CZ" sz="2600" dirty="0"/>
          </a:p>
          <a:p>
            <a:pPr marL="457200" lvl="1" indent="0">
              <a:buNone/>
            </a:pPr>
            <a:r>
              <a:rPr lang="cs-CZ" sz="2600" dirty="0"/>
              <a:t>c) nezbytná péče, kterou z lékařského hlediska vyžaduje zdravotní stav pacienta, který je zahraničním pojištěncem, s přihlédnutím k povaze dávek a k délce pobytu na území České republiky; v případě zahraničních pojištěnců z členského státu Evropské unie, Evropského hospodářského prostoru nebo Švýcarské konfederace musí být zdravotní péče poskytnuta v takovém rozsahu, aby zahraniční pojištěnec nemusel vycestovat do země pojištění dříve, než původně zamýšlel,</a:t>
            </a:r>
          </a:p>
          <a:p>
            <a:pPr lvl="1"/>
            <a:endParaRPr lang="cs-CZ" sz="2600" dirty="0"/>
          </a:p>
          <a:p>
            <a:pPr marL="457200" lvl="1" indent="0">
              <a:buNone/>
            </a:pPr>
            <a:r>
              <a:rPr lang="cs-CZ" sz="2600" dirty="0"/>
              <a:t>d) plánovaná péče, která není zdravotní péčí uvedenou v písmenech a), b) nebo c).</a:t>
            </a:r>
          </a:p>
          <a:p>
            <a:pPr marL="457200" lvl="1" indent="0" eaLnBrk="1" hangingPunct="1">
              <a:buNone/>
            </a:pPr>
            <a:endParaRPr lang="cs-CZ" altLang="cs-CZ" dirty="0"/>
          </a:p>
          <a:p>
            <a:pPr lvl="1" eaLnBrk="1" hangingPunct="1"/>
            <a:endParaRPr lang="cs-CZ" altLang="cs-CZ" dirty="0"/>
          </a:p>
        </p:txBody>
      </p:sp>
    </p:spTree>
    <p:extLst>
      <p:ext uri="{BB962C8B-B14F-4D97-AF65-F5344CB8AC3E}">
        <p14:creationId xmlns:p14="http://schemas.microsoft.com/office/powerpoint/2010/main" val="16708966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noChangeArrowheads="1"/>
          </p:cNvSpPr>
          <p:nvPr>
            <p:ph type="title"/>
          </p:nvPr>
        </p:nvSpPr>
        <p:spPr/>
        <p:txBody>
          <a:bodyPr>
            <a:normAutofit/>
          </a:bodyPr>
          <a:lstStyle/>
          <a:p>
            <a:r>
              <a:rPr lang="cs-CZ" altLang="cs-CZ" sz="3200" b="1" dirty="0"/>
              <a:t>Dvanáct vzorců zdraví </a:t>
            </a:r>
          </a:p>
        </p:txBody>
      </p:sp>
      <p:sp>
        <p:nvSpPr>
          <p:cNvPr id="3" name="Zástupný symbol pro obsah 2"/>
          <p:cNvSpPr>
            <a:spLocks noGrp="1"/>
          </p:cNvSpPr>
          <p:nvPr>
            <p:ph idx="1"/>
          </p:nvPr>
        </p:nvSpPr>
        <p:spPr/>
        <p:txBody>
          <a:bodyPr rtlCol="0">
            <a:normAutofit fontScale="77500" lnSpcReduction="20000"/>
          </a:bodyPr>
          <a:lstStyle/>
          <a:p>
            <a:pPr marL="274320" indent="-274320">
              <a:buFont typeface="Wingdings 3"/>
              <a:buChar char=""/>
              <a:defRPr/>
            </a:pPr>
            <a:r>
              <a:rPr lang="cs-CZ" b="1" dirty="0"/>
              <a:t>Dvanáct vzorců zdraví obsahuje :</a:t>
            </a:r>
          </a:p>
          <a:p>
            <a:pPr marL="548640" lvl="1" indent="-274320">
              <a:buNone/>
              <a:defRPr/>
            </a:pPr>
            <a:r>
              <a:rPr lang="cs-CZ" dirty="0"/>
              <a:t>1. vnímání zdraví –udržování zdraví</a:t>
            </a:r>
          </a:p>
          <a:p>
            <a:pPr marL="548640" lvl="1" indent="-274320">
              <a:buNone/>
              <a:defRPr/>
            </a:pPr>
            <a:r>
              <a:rPr lang="cs-CZ" dirty="0"/>
              <a:t>2. výživa –metabolismus</a:t>
            </a:r>
          </a:p>
          <a:p>
            <a:pPr marL="548640" lvl="1" indent="-274320">
              <a:buNone/>
              <a:defRPr/>
            </a:pPr>
            <a:r>
              <a:rPr lang="cs-CZ" dirty="0"/>
              <a:t>3. vylučování</a:t>
            </a:r>
          </a:p>
          <a:p>
            <a:pPr marL="548640" lvl="1" indent="-274320">
              <a:buNone/>
              <a:defRPr/>
            </a:pPr>
            <a:r>
              <a:rPr lang="cs-CZ" dirty="0"/>
              <a:t>4. aktivita –cvičení</a:t>
            </a:r>
          </a:p>
          <a:p>
            <a:pPr marL="548640" lvl="1" indent="-274320">
              <a:buNone/>
              <a:defRPr/>
            </a:pPr>
            <a:r>
              <a:rPr lang="cs-CZ" dirty="0"/>
              <a:t>5. spánek –odpočinek</a:t>
            </a:r>
          </a:p>
          <a:p>
            <a:pPr marL="548640" lvl="1" indent="-274320">
              <a:buNone/>
              <a:defRPr/>
            </a:pPr>
            <a:r>
              <a:rPr lang="cs-CZ" dirty="0"/>
              <a:t>6. citlivost (vnímání) –poznávání</a:t>
            </a:r>
          </a:p>
          <a:p>
            <a:pPr marL="548640" lvl="1" indent="-274320">
              <a:buNone/>
              <a:defRPr/>
            </a:pPr>
            <a:r>
              <a:rPr lang="cs-CZ" dirty="0"/>
              <a:t>7. </a:t>
            </a:r>
            <a:r>
              <a:rPr lang="cs-CZ" dirty="0" err="1"/>
              <a:t>sebepojetí</a:t>
            </a:r>
            <a:r>
              <a:rPr lang="cs-CZ" dirty="0"/>
              <a:t> –sebeúcta</a:t>
            </a:r>
          </a:p>
          <a:p>
            <a:pPr marL="548640" lvl="1" indent="-274320">
              <a:buNone/>
              <a:defRPr/>
            </a:pPr>
            <a:r>
              <a:rPr lang="cs-CZ" dirty="0"/>
              <a:t>8. role –vztahy</a:t>
            </a:r>
          </a:p>
          <a:p>
            <a:pPr marL="548640" lvl="1" indent="-274320">
              <a:buNone/>
              <a:defRPr/>
            </a:pPr>
            <a:r>
              <a:rPr lang="cs-CZ" dirty="0"/>
              <a:t>9. reprodukce –sexualita</a:t>
            </a:r>
          </a:p>
          <a:p>
            <a:pPr marL="548640" lvl="1" indent="-274320">
              <a:buNone/>
              <a:defRPr/>
            </a:pPr>
            <a:r>
              <a:rPr lang="cs-CZ" dirty="0"/>
              <a:t>10. stres, zátěžové situace –zvládání, tolerance</a:t>
            </a:r>
          </a:p>
          <a:p>
            <a:pPr marL="548640" lvl="1" indent="-274320">
              <a:buNone/>
              <a:defRPr/>
            </a:pPr>
            <a:r>
              <a:rPr lang="cs-CZ" dirty="0"/>
              <a:t>11. víra –životní hodnoty</a:t>
            </a:r>
          </a:p>
          <a:p>
            <a:pPr marL="548640" lvl="1" indent="-274320">
              <a:buNone/>
              <a:defRPr/>
            </a:pPr>
            <a:r>
              <a:rPr lang="cs-CZ" dirty="0"/>
              <a:t>12. jiné</a:t>
            </a:r>
          </a:p>
          <a:p>
            <a:pPr marL="274320" indent="-274320">
              <a:buFont typeface="Wingdings 3"/>
              <a:buChar char=""/>
              <a:defRPr/>
            </a:pPr>
            <a:r>
              <a:rPr lang="cs-CZ" dirty="0"/>
              <a:t>Popis a hodnocení vzorců zdraví umožňuje sestře rozeznat zda se jedná o :</a:t>
            </a:r>
          </a:p>
          <a:p>
            <a:pPr marL="274320" indent="-274320">
              <a:buNone/>
              <a:defRPr/>
            </a:pPr>
            <a:r>
              <a:rPr lang="cs-CZ" dirty="0"/>
              <a:t>    a) </a:t>
            </a:r>
            <a:r>
              <a:rPr lang="cs-CZ" b="1" dirty="0"/>
              <a:t>funkční</a:t>
            </a:r>
            <a:r>
              <a:rPr lang="cs-CZ" dirty="0"/>
              <a:t> chování ve zdraví           b) </a:t>
            </a:r>
            <a:r>
              <a:rPr lang="cs-CZ" b="1" dirty="0"/>
              <a:t>dysfunkční</a:t>
            </a:r>
            <a:r>
              <a:rPr lang="cs-CZ" dirty="0"/>
              <a:t> chování v nemoci</a:t>
            </a:r>
          </a:p>
        </p:txBody>
      </p:sp>
    </p:spTree>
    <p:extLst>
      <p:ext uri="{BB962C8B-B14F-4D97-AF65-F5344CB8AC3E}">
        <p14:creationId xmlns:p14="http://schemas.microsoft.com/office/powerpoint/2010/main" val="29331400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noChangeArrowheads="1"/>
          </p:cNvSpPr>
          <p:nvPr>
            <p:ph type="title"/>
          </p:nvPr>
        </p:nvSpPr>
        <p:spPr/>
        <p:txBody>
          <a:bodyPr>
            <a:normAutofit/>
          </a:bodyPr>
          <a:lstStyle/>
          <a:p>
            <a:pPr eaLnBrk="1" hangingPunct="1"/>
            <a:r>
              <a:rPr lang="cs-CZ" altLang="cs-CZ" sz="3200" b="1" dirty="0"/>
              <a:t>Dysfunkční vzorec</a:t>
            </a:r>
          </a:p>
        </p:txBody>
      </p:sp>
      <p:sp>
        <p:nvSpPr>
          <p:cNvPr id="30723" name="Zástupný symbol pro obsah 2"/>
          <p:cNvSpPr>
            <a:spLocks noGrp="1"/>
          </p:cNvSpPr>
          <p:nvPr>
            <p:ph idx="1"/>
          </p:nvPr>
        </p:nvSpPr>
        <p:spPr/>
        <p:txBody>
          <a:bodyPr rtlCol="0">
            <a:normAutofit/>
          </a:bodyPr>
          <a:lstStyle/>
          <a:p>
            <a:pPr>
              <a:defRPr/>
            </a:pPr>
            <a:r>
              <a:rPr lang="cs-CZ" altLang="cs-CZ" b="1" dirty="0"/>
              <a:t>Dysfunkční vzorec</a:t>
            </a:r>
            <a:r>
              <a:rPr lang="cs-CZ" altLang="cs-CZ" dirty="0"/>
              <a:t> – projev aktuálního onemocnění jedince, nebo potenciální problém.</a:t>
            </a:r>
          </a:p>
          <a:p>
            <a:pPr>
              <a:defRPr/>
            </a:pPr>
            <a:r>
              <a:rPr lang="cs-CZ" altLang="cs-CZ" b="1" dirty="0">
                <a:solidFill>
                  <a:srgbClr val="FF0000"/>
                </a:solidFill>
              </a:rPr>
              <a:t>Při posuzování vzorců zdraví – sestra porovnala získané údaje s:</a:t>
            </a:r>
          </a:p>
          <a:p>
            <a:pPr lvl="1">
              <a:defRPr/>
            </a:pPr>
            <a:r>
              <a:rPr lang="cs-CZ" altLang="cs-CZ" b="1" dirty="0">
                <a:solidFill>
                  <a:srgbClr val="FF0000"/>
                </a:solidFill>
              </a:rPr>
              <a:t>Individuální výchozí stav (báze)</a:t>
            </a:r>
          </a:p>
          <a:p>
            <a:pPr lvl="1">
              <a:defRPr/>
            </a:pPr>
            <a:r>
              <a:rPr lang="cs-CZ" altLang="cs-CZ" b="1" dirty="0">
                <a:solidFill>
                  <a:srgbClr val="FF0000"/>
                </a:solidFill>
              </a:rPr>
              <a:t>Normy stanovené pro určitou věkovou skupinu</a:t>
            </a:r>
          </a:p>
          <a:p>
            <a:pPr lvl="1">
              <a:defRPr/>
            </a:pPr>
            <a:r>
              <a:rPr lang="cs-CZ" altLang="cs-CZ" b="1" dirty="0">
                <a:solidFill>
                  <a:srgbClr val="FF0000"/>
                </a:solidFill>
              </a:rPr>
              <a:t>Normy společenské, kulturní, atd.</a:t>
            </a:r>
          </a:p>
          <a:p>
            <a:pPr marL="0" indent="0">
              <a:buNone/>
              <a:defRPr/>
            </a:pPr>
            <a:endParaRPr lang="cs-CZ" altLang="cs-CZ" dirty="0"/>
          </a:p>
        </p:txBody>
      </p:sp>
    </p:spTree>
    <p:extLst>
      <p:ext uri="{BB962C8B-B14F-4D97-AF65-F5344CB8AC3E}">
        <p14:creationId xmlns:p14="http://schemas.microsoft.com/office/powerpoint/2010/main" val="5166718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p:cNvSpPr>
            <a:spLocks noGrp="1" noChangeArrowheads="1"/>
          </p:cNvSpPr>
          <p:nvPr>
            <p:ph type="title"/>
          </p:nvPr>
        </p:nvSpPr>
        <p:spPr/>
        <p:txBody>
          <a:bodyPr>
            <a:normAutofit/>
          </a:bodyPr>
          <a:lstStyle/>
          <a:p>
            <a:pPr eaLnBrk="1" hangingPunct="1"/>
            <a:r>
              <a:rPr lang="cs-CZ" altLang="cs-CZ" sz="3200" b="1" dirty="0"/>
              <a:t>Model funkčních vzorců zdraví</a:t>
            </a:r>
          </a:p>
        </p:txBody>
      </p:sp>
      <p:sp>
        <p:nvSpPr>
          <p:cNvPr id="66563" name="Zástupný symbol pro obsah 2"/>
          <p:cNvSpPr>
            <a:spLocks noGrp="1"/>
          </p:cNvSpPr>
          <p:nvPr>
            <p:ph idx="1"/>
          </p:nvPr>
        </p:nvSpPr>
        <p:spPr/>
        <p:txBody>
          <a:bodyPr/>
          <a:lstStyle/>
          <a:p>
            <a:pPr eaLnBrk="1" hangingPunct="1"/>
            <a:r>
              <a:rPr lang="cs-CZ" altLang="cs-CZ" b="1"/>
              <a:t>Nejkomplexnější pojetí člověka v ošetřovatelství z hlediska holistické filozofie.</a:t>
            </a:r>
          </a:p>
          <a:p>
            <a:pPr eaLnBrk="1" hangingPunct="1"/>
            <a:r>
              <a:rPr lang="cs-CZ" altLang="cs-CZ" b="1"/>
              <a:t>Rámcový standard pro systematické ošetřovatelské hodnocení stavu K/P v péči primární, sekundární, terciární.</a:t>
            </a:r>
          </a:p>
          <a:p>
            <a:pPr eaLnBrk="1" hangingPunct="1"/>
            <a:r>
              <a:rPr lang="cs-CZ" altLang="cs-CZ" b="1"/>
              <a:t>Kombinace s jiným oše modelem, teorií.</a:t>
            </a:r>
          </a:p>
        </p:txBody>
      </p:sp>
    </p:spTree>
    <p:extLst>
      <p:ext uri="{BB962C8B-B14F-4D97-AF65-F5344CB8AC3E}">
        <p14:creationId xmlns:p14="http://schemas.microsoft.com/office/powerpoint/2010/main" val="34354179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noChangeArrowheads="1"/>
          </p:cNvSpPr>
          <p:nvPr>
            <p:ph type="title" idx="4294967295"/>
          </p:nvPr>
        </p:nvSpPr>
        <p:spPr>
          <a:xfrm>
            <a:off x="360608" y="1081826"/>
            <a:ext cx="11178862" cy="2923438"/>
          </a:xfrm>
        </p:spPr>
        <p:txBody>
          <a:bodyPr>
            <a:noAutofit/>
          </a:bodyPr>
          <a:lstStyle/>
          <a:p>
            <a:pPr eaLnBrk="1" hangingPunct="1"/>
            <a:r>
              <a:rPr lang="cs-CZ" altLang="cs-CZ" sz="4000" b="1" dirty="0"/>
              <a:t>Virginia </a:t>
            </a:r>
            <a:r>
              <a:rPr lang="cs-CZ" altLang="cs-CZ" sz="4000" b="1" dirty="0" err="1"/>
              <a:t>Henderson</a:t>
            </a:r>
            <a:r>
              <a:rPr lang="cs-CZ" altLang="cs-CZ" sz="4000" b="1" dirty="0"/>
              <a:t>: Teorie základní ošetřovatelské péče</a:t>
            </a:r>
          </a:p>
        </p:txBody>
      </p:sp>
    </p:spTree>
    <p:extLst>
      <p:ext uri="{BB962C8B-B14F-4D97-AF65-F5344CB8AC3E}">
        <p14:creationId xmlns:p14="http://schemas.microsoft.com/office/powerpoint/2010/main" val="27316198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noChangeArrowheads="1"/>
          </p:cNvSpPr>
          <p:nvPr>
            <p:ph type="title" idx="4294967295"/>
          </p:nvPr>
        </p:nvSpPr>
        <p:spPr>
          <a:xfrm>
            <a:off x="489396" y="344488"/>
            <a:ext cx="9749308" cy="1143000"/>
          </a:xfrm>
        </p:spPr>
        <p:txBody>
          <a:bodyPr/>
          <a:lstStyle/>
          <a:p>
            <a:pPr eaLnBrk="1" hangingPunct="1"/>
            <a:r>
              <a:rPr lang="cs-CZ" altLang="cs-CZ" sz="3200" b="1" dirty="0"/>
              <a:t>Virginia </a:t>
            </a:r>
            <a:r>
              <a:rPr lang="cs-CZ" altLang="cs-CZ" sz="3200" b="1" dirty="0" err="1"/>
              <a:t>Henderson</a:t>
            </a:r>
            <a:r>
              <a:rPr lang="cs-CZ" altLang="cs-CZ" sz="3200" dirty="0"/>
              <a:t>: Teorie základní ošetřovatelské péče</a:t>
            </a:r>
          </a:p>
        </p:txBody>
      </p:sp>
      <p:sp>
        <p:nvSpPr>
          <p:cNvPr id="13315" name="Zástupný symbol pro obsah 2"/>
          <p:cNvSpPr>
            <a:spLocks noGrp="1"/>
          </p:cNvSpPr>
          <p:nvPr>
            <p:ph idx="4294967295"/>
          </p:nvPr>
        </p:nvSpPr>
        <p:spPr>
          <a:xfrm>
            <a:off x="489397" y="1827213"/>
            <a:ext cx="9019728" cy="4114800"/>
          </a:xfrm>
        </p:spPr>
        <p:txBody>
          <a:bodyPr rtlCol="0">
            <a:normAutofit/>
          </a:bodyPr>
          <a:lstStyle/>
          <a:p>
            <a:pPr>
              <a:lnSpc>
                <a:spcPct val="80000"/>
              </a:lnSpc>
              <a:defRPr/>
            </a:pPr>
            <a:r>
              <a:rPr lang="en-US" altLang="cs-CZ" sz="2400" dirty="0"/>
              <a:t>*</a:t>
            </a:r>
            <a:r>
              <a:rPr lang="cs-CZ" altLang="cs-CZ" sz="2400" dirty="0"/>
              <a:t> 1897 Kansas City, USA</a:t>
            </a:r>
          </a:p>
          <a:p>
            <a:pPr>
              <a:lnSpc>
                <a:spcPct val="80000"/>
              </a:lnSpc>
              <a:defRPr/>
            </a:pPr>
            <a:r>
              <a:rPr lang="cs-CZ" altLang="cs-CZ" sz="2400" dirty="0"/>
              <a:t>†1996 </a:t>
            </a:r>
            <a:r>
              <a:rPr lang="cs-CZ" altLang="cs-CZ" sz="2400" dirty="0" err="1"/>
              <a:t>Brandorf</a:t>
            </a:r>
            <a:r>
              <a:rPr lang="cs-CZ" altLang="cs-CZ" sz="2400" dirty="0"/>
              <a:t>, USA</a:t>
            </a:r>
          </a:p>
          <a:p>
            <a:pPr>
              <a:lnSpc>
                <a:spcPct val="80000"/>
              </a:lnSpc>
              <a:defRPr/>
            </a:pPr>
            <a:r>
              <a:rPr lang="cs-CZ" altLang="cs-CZ" sz="2400" dirty="0"/>
              <a:t>1926 vydala publikaci „Základní principy ošetřovatelství“.</a:t>
            </a:r>
          </a:p>
          <a:p>
            <a:pPr>
              <a:lnSpc>
                <a:spcPct val="80000"/>
              </a:lnSpc>
              <a:defRPr/>
            </a:pPr>
            <a:r>
              <a:rPr lang="cs-CZ" altLang="cs-CZ" sz="2400" dirty="0"/>
              <a:t>1939„Textbook </a:t>
            </a:r>
            <a:r>
              <a:rPr lang="cs-CZ" altLang="cs-CZ" sz="2400" dirty="0" err="1"/>
              <a:t>of</a:t>
            </a:r>
            <a:r>
              <a:rPr lang="cs-CZ" altLang="cs-CZ" sz="2400" dirty="0"/>
              <a:t> </a:t>
            </a:r>
            <a:r>
              <a:rPr lang="cs-CZ" altLang="cs-CZ" sz="2400" dirty="0" err="1"/>
              <a:t>the</a:t>
            </a:r>
            <a:r>
              <a:rPr lang="cs-CZ" altLang="cs-CZ" sz="2400" dirty="0"/>
              <a:t> </a:t>
            </a:r>
            <a:r>
              <a:rPr lang="cs-CZ" altLang="cs-CZ" sz="2400" dirty="0" err="1"/>
              <a:t>Principles</a:t>
            </a:r>
            <a:r>
              <a:rPr lang="cs-CZ" altLang="cs-CZ" sz="2400" dirty="0"/>
              <a:t> and </a:t>
            </a:r>
            <a:r>
              <a:rPr lang="cs-CZ" altLang="cs-CZ" sz="2400" dirty="0" err="1"/>
              <a:t>Practise</a:t>
            </a:r>
            <a:r>
              <a:rPr lang="cs-CZ" altLang="cs-CZ" sz="2400" dirty="0"/>
              <a:t> </a:t>
            </a:r>
            <a:r>
              <a:rPr lang="cs-CZ" altLang="cs-CZ" sz="2400" dirty="0" err="1"/>
              <a:t>of</a:t>
            </a:r>
            <a:r>
              <a:rPr lang="cs-CZ" altLang="cs-CZ" sz="2400" dirty="0"/>
              <a:t> </a:t>
            </a:r>
            <a:r>
              <a:rPr lang="cs-CZ" altLang="cs-CZ" sz="2400" dirty="0" err="1"/>
              <a:t>Nursing</a:t>
            </a:r>
            <a:r>
              <a:rPr lang="cs-CZ" altLang="cs-CZ" sz="2400" dirty="0"/>
              <a:t>“ - definice ošetřovatelství: „ </a:t>
            </a:r>
            <a:r>
              <a:rPr lang="cs-CZ" altLang="cs-CZ" sz="2400" i="1" dirty="0"/>
              <a:t>Jedinečnou úlohou sestry je pomáhat nemocnému nebo zdravému jedinci provádět činnosti, které přispívají k jeho zdraví, návratu zdraví nebo ke klidné smrti, které by prováděl bez pomoci, kdyby měl potřebné schopnosti, vůli nebo vědomosti. A dělá to tak, aby mu pomohla co nejrychleji dosáhnout samostatnosti</a:t>
            </a:r>
            <a:r>
              <a:rPr lang="cs-CZ" altLang="cs-CZ" sz="2400" dirty="0"/>
              <a:t>“.</a:t>
            </a:r>
          </a:p>
          <a:p>
            <a:pPr marL="0" indent="0">
              <a:lnSpc>
                <a:spcPct val="70000"/>
              </a:lnSpc>
              <a:buNone/>
              <a:defRPr/>
            </a:pPr>
            <a:endParaRPr lang="cs-CZ" altLang="cs-CZ" sz="1900" dirty="0"/>
          </a:p>
        </p:txBody>
      </p:sp>
    </p:spTree>
    <p:extLst>
      <p:ext uri="{BB962C8B-B14F-4D97-AF65-F5344CB8AC3E}">
        <p14:creationId xmlns:p14="http://schemas.microsoft.com/office/powerpoint/2010/main" val="30422886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noChangeArrowheads="1"/>
          </p:cNvSpPr>
          <p:nvPr>
            <p:ph type="title" idx="4294967295"/>
          </p:nvPr>
        </p:nvSpPr>
        <p:spPr>
          <a:xfrm>
            <a:off x="1004552" y="301625"/>
            <a:ext cx="8633161" cy="1143000"/>
          </a:xfrm>
        </p:spPr>
        <p:txBody>
          <a:bodyPr>
            <a:normAutofit/>
          </a:bodyPr>
          <a:lstStyle/>
          <a:p>
            <a:pPr eaLnBrk="1" hangingPunct="1"/>
            <a:r>
              <a:rPr lang="cs-CZ" altLang="cs-CZ" sz="3200" b="1" dirty="0"/>
              <a:t>Vývoj teorie</a:t>
            </a:r>
          </a:p>
        </p:txBody>
      </p:sp>
      <p:sp>
        <p:nvSpPr>
          <p:cNvPr id="27651" name="Zástupný symbol pro obsah 2"/>
          <p:cNvSpPr>
            <a:spLocks noGrp="1" noChangeArrowheads="1"/>
          </p:cNvSpPr>
          <p:nvPr>
            <p:ph idx="4294967295"/>
          </p:nvPr>
        </p:nvSpPr>
        <p:spPr>
          <a:xfrm>
            <a:off x="811368" y="1444624"/>
            <a:ext cx="11088711" cy="4930417"/>
          </a:xfrm>
        </p:spPr>
        <p:txBody>
          <a:bodyPr rtlCol="0">
            <a:normAutofit fontScale="92500" lnSpcReduction="10000"/>
          </a:bodyPr>
          <a:lstStyle/>
          <a:p>
            <a:pPr>
              <a:defRPr/>
            </a:pPr>
            <a:r>
              <a:rPr lang="cs-CZ" altLang="cs-CZ" sz="2500" b="1" dirty="0"/>
              <a:t>Péče o K/P</a:t>
            </a:r>
            <a:r>
              <a:rPr lang="cs-CZ" altLang="cs-CZ" sz="2500" dirty="0"/>
              <a:t> poskytována jen podle služebních předpisů → nezajištěná ochrana před poškozením, K/P středem zájmu </a:t>
            </a:r>
            <a:r>
              <a:rPr lang="cs-CZ" altLang="cs-CZ" sz="2500" dirty="0" err="1"/>
              <a:t>oše</a:t>
            </a:r>
            <a:r>
              <a:rPr lang="cs-CZ" altLang="cs-CZ" sz="2500" dirty="0"/>
              <a:t> týmu s jasně vymezenými funkcemi.</a:t>
            </a:r>
          </a:p>
          <a:p>
            <a:pPr>
              <a:defRPr/>
            </a:pPr>
            <a:r>
              <a:rPr lang="cs-CZ" altLang="cs-CZ" sz="2500" b="1" dirty="0"/>
              <a:t>Pozornost na potřeby</a:t>
            </a:r>
            <a:r>
              <a:rPr lang="cs-CZ" altLang="cs-CZ" sz="2500" dirty="0"/>
              <a:t>. </a:t>
            </a:r>
          </a:p>
          <a:p>
            <a:pPr>
              <a:buNone/>
              <a:defRPr/>
            </a:pPr>
            <a:r>
              <a:rPr lang="cs-CZ" altLang="cs-CZ" sz="2500" dirty="0"/>
              <a:t>Teoretická východiska: </a:t>
            </a:r>
          </a:p>
          <a:p>
            <a:pPr>
              <a:defRPr/>
            </a:pPr>
            <a:r>
              <a:rPr lang="cs-CZ" altLang="cs-CZ" sz="2500" dirty="0"/>
              <a:t>Poznatky z filozofie, psychologie a sociologie….</a:t>
            </a:r>
          </a:p>
          <a:p>
            <a:pPr>
              <a:defRPr/>
            </a:pPr>
            <a:r>
              <a:rPr lang="cs-CZ" altLang="cs-CZ" sz="2500" dirty="0"/>
              <a:t>Práce Orlando</a:t>
            </a:r>
          </a:p>
          <a:p>
            <a:pPr marL="0" indent="0">
              <a:buNone/>
              <a:defRPr/>
            </a:pPr>
            <a:r>
              <a:rPr lang="cs-CZ" altLang="cs-CZ" sz="2500" dirty="0"/>
              <a:t>….Předpoklady:</a:t>
            </a:r>
          </a:p>
          <a:p>
            <a:pPr marL="0" indent="0">
              <a:buNone/>
              <a:defRPr/>
            </a:pPr>
            <a:r>
              <a:rPr lang="cs-CZ" altLang="cs-CZ" sz="2500" dirty="0"/>
              <a:t>OP je zakotveno v potřebách lidstva</a:t>
            </a:r>
          </a:p>
          <a:p>
            <a:pPr marL="0" indent="0">
              <a:buNone/>
              <a:defRPr/>
            </a:pPr>
            <a:r>
              <a:rPr lang="cs-CZ" altLang="cs-CZ" sz="2500" dirty="0"/>
              <a:t>Péče o P dle služebních předpisů je nedostatečná</a:t>
            </a:r>
          </a:p>
          <a:p>
            <a:pPr marL="0" indent="0">
              <a:buNone/>
              <a:defRPr/>
            </a:pPr>
            <a:r>
              <a:rPr lang="cs-CZ" altLang="cs-CZ" sz="2500" dirty="0"/>
              <a:t>Mnoho základních potřeb P není v nemocnici uspokojeno</a:t>
            </a:r>
          </a:p>
          <a:p>
            <a:pPr marL="0" indent="0">
              <a:buNone/>
              <a:defRPr/>
            </a:pPr>
            <a:r>
              <a:rPr lang="cs-CZ" altLang="cs-CZ" sz="2500" dirty="0"/>
              <a:t>Cílem S – soběstačnost a samostatnost P</a:t>
            </a:r>
          </a:p>
          <a:p>
            <a:pPr marL="0" indent="0">
              <a:buNone/>
              <a:defRPr/>
            </a:pPr>
            <a:r>
              <a:rPr lang="cs-CZ" altLang="cs-CZ" sz="2500" dirty="0"/>
              <a:t>Sestra se může dopustit chyb, pokud výklad potřeb nezkonfrontuje s P</a:t>
            </a:r>
          </a:p>
          <a:p>
            <a:pPr marL="0" indent="0">
              <a:buNone/>
              <a:defRPr/>
            </a:pPr>
            <a:endParaRPr lang="cs-CZ" altLang="cs-CZ" sz="2500" dirty="0"/>
          </a:p>
        </p:txBody>
      </p:sp>
    </p:spTree>
    <p:extLst>
      <p:ext uri="{BB962C8B-B14F-4D97-AF65-F5344CB8AC3E}">
        <p14:creationId xmlns:p14="http://schemas.microsoft.com/office/powerpoint/2010/main" val="31114571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noChangeArrowheads="1"/>
          </p:cNvSpPr>
          <p:nvPr>
            <p:ph type="title" idx="4294967295"/>
          </p:nvPr>
        </p:nvSpPr>
        <p:spPr>
          <a:xfrm>
            <a:off x="540912" y="579438"/>
            <a:ext cx="8890425" cy="865187"/>
          </a:xfrm>
        </p:spPr>
        <p:txBody>
          <a:bodyPr>
            <a:normAutofit/>
          </a:bodyPr>
          <a:lstStyle/>
          <a:p>
            <a:pPr eaLnBrk="1" hangingPunct="1"/>
            <a:r>
              <a:rPr lang="cs-CZ" altLang="cs-CZ" sz="3200" b="1" dirty="0"/>
              <a:t>Hlavní jednotky </a:t>
            </a:r>
          </a:p>
        </p:txBody>
      </p:sp>
      <p:sp>
        <p:nvSpPr>
          <p:cNvPr id="35843" name="Zástupný symbol pro obsah 2"/>
          <p:cNvSpPr>
            <a:spLocks noGrp="1" noChangeArrowheads="1"/>
          </p:cNvSpPr>
          <p:nvPr>
            <p:ph idx="4294967295"/>
          </p:nvPr>
        </p:nvSpPr>
        <p:spPr>
          <a:xfrm>
            <a:off x="437881" y="1827213"/>
            <a:ext cx="11526591" cy="4114800"/>
          </a:xfrm>
        </p:spPr>
        <p:txBody>
          <a:bodyPr/>
          <a:lstStyle/>
          <a:p>
            <a:pPr eaLnBrk="1" hangingPunct="1">
              <a:lnSpc>
                <a:spcPct val="70000"/>
              </a:lnSpc>
            </a:pPr>
            <a:r>
              <a:rPr lang="cs-CZ" altLang="cs-CZ" sz="2400" b="1" dirty="0"/>
              <a:t>Cíl ošetřovatelství</a:t>
            </a:r>
            <a:r>
              <a:rPr lang="cs-CZ" altLang="cs-CZ" sz="2400" dirty="0"/>
              <a:t> – samostatnost a nezávislost K/P v uspokojování potřeb.</a:t>
            </a:r>
          </a:p>
          <a:p>
            <a:pPr eaLnBrk="1" hangingPunct="1">
              <a:lnSpc>
                <a:spcPct val="70000"/>
              </a:lnSpc>
            </a:pPr>
            <a:r>
              <a:rPr lang="cs-CZ" altLang="cs-CZ" sz="2400" b="1" dirty="0"/>
              <a:t>Pacient/klient </a:t>
            </a:r>
            <a:r>
              <a:rPr lang="cs-CZ" altLang="cs-CZ" sz="2400" dirty="0"/>
              <a:t>– požaduje pomoc při dosahování zdraví, nezávislosti a nebo klidného umírání – duše a tělo </a:t>
            </a:r>
          </a:p>
          <a:p>
            <a:pPr eaLnBrk="1" hangingPunct="1">
              <a:lnSpc>
                <a:spcPct val="70000"/>
              </a:lnSpc>
            </a:pPr>
            <a:r>
              <a:rPr lang="cs-CZ" altLang="cs-CZ" sz="2400" b="1" dirty="0"/>
              <a:t>Role sestry</a:t>
            </a:r>
            <a:r>
              <a:rPr lang="cs-CZ" altLang="cs-CZ" sz="2400" dirty="0"/>
              <a:t> – udržet, navrátit nezávislosti K/P při uspokojování potřeb.</a:t>
            </a:r>
          </a:p>
          <a:p>
            <a:pPr eaLnBrk="1" hangingPunct="1">
              <a:lnSpc>
                <a:spcPct val="70000"/>
              </a:lnSpc>
            </a:pPr>
            <a:r>
              <a:rPr lang="cs-CZ" altLang="cs-CZ" sz="2400" b="1" dirty="0"/>
              <a:t>Zdroj potíží</a:t>
            </a:r>
            <a:r>
              <a:rPr lang="cs-CZ" altLang="cs-CZ" sz="2400" dirty="0"/>
              <a:t> – nedostatek síly, vůle, vědomostí.</a:t>
            </a:r>
          </a:p>
          <a:p>
            <a:pPr eaLnBrk="1" hangingPunct="1">
              <a:lnSpc>
                <a:spcPct val="70000"/>
              </a:lnSpc>
            </a:pPr>
            <a:r>
              <a:rPr lang="cs-CZ" altLang="cs-CZ" sz="2400" b="1" dirty="0"/>
              <a:t>Ohnisko zásahu</a:t>
            </a:r>
            <a:r>
              <a:rPr lang="cs-CZ" altLang="cs-CZ" sz="2400" dirty="0"/>
              <a:t> – deficit, který je zdrojem obtíží K/P.</a:t>
            </a:r>
          </a:p>
          <a:p>
            <a:pPr eaLnBrk="1" hangingPunct="1">
              <a:lnSpc>
                <a:spcPct val="70000"/>
              </a:lnSpc>
            </a:pPr>
            <a:r>
              <a:rPr lang="cs-CZ" altLang="cs-CZ" sz="2400" b="1" dirty="0"/>
              <a:t>Způsob zásahu</a:t>
            </a:r>
            <a:r>
              <a:rPr lang="cs-CZ" altLang="cs-CZ" sz="2400" dirty="0"/>
              <a:t> – činnosti, které nahradí, doplní, zvýší </a:t>
            </a:r>
            <a:r>
              <a:rPr lang="cs-CZ" altLang="cs-CZ" sz="2400" dirty="0" err="1"/>
              <a:t>sebepéči</a:t>
            </a:r>
            <a:r>
              <a:rPr lang="cs-CZ" altLang="cs-CZ" sz="2400" dirty="0"/>
              <a:t>, samostatnost.</a:t>
            </a:r>
          </a:p>
          <a:p>
            <a:pPr eaLnBrk="1" hangingPunct="1">
              <a:lnSpc>
                <a:spcPct val="70000"/>
              </a:lnSpc>
            </a:pPr>
            <a:r>
              <a:rPr lang="cs-CZ" altLang="cs-CZ" sz="2400" b="1" dirty="0"/>
              <a:t>Důsledky</a:t>
            </a:r>
            <a:r>
              <a:rPr lang="cs-CZ" altLang="cs-CZ" sz="2400" dirty="0"/>
              <a:t> – zvýšení nezávislosti při uspokojování potřeb nebo klidná smrt.</a:t>
            </a:r>
          </a:p>
        </p:txBody>
      </p:sp>
    </p:spTree>
    <p:extLst>
      <p:ext uri="{BB962C8B-B14F-4D97-AF65-F5344CB8AC3E}">
        <p14:creationId xmlns:p14="http://schemas.microsoft.com/office/powerpoint/2010/main" val="6546751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noChangeArrowheads="1"/>
          </p:cNvSpPr>
          <p:nvPr>
            <p:ph type="title" idx="4294967295"/>
          </p:nvPr>
        </p:nvSpPr>
        <p:spPr>
          <a:xfrm>
            <a:off x="437881" y="301625"/>
            <a:ext cx="9633397" cy="1143000"/>
          </a:xfrm>
        </p:spPr>
        <p:txBody>
          <a:bodyPr>
            <a:normAutofit/>
          </a:bodyPr>
          <a:lstStyle/>
          <a:p>
            <a:pPr eaLnBrk="1" hangingPunct="1"/>
            <a:r>
              <a:rPr lang="cs-CZ" altLang="cs-CZ" sz="3200" b="1" dirty="0" err="1"/>
              <a:t>Metaparadigmatické</a:t>
            </a:r>
            <a:r>
              <a:rPr lang="cs-CZ" altLang="cs-CZ" sz="3200" b="1" dirty="0"/>
              <a:t> koncepce</a:t>
            </a:r>
          </a:p>
        </p:txBody>
      </p:sp>
      <p:sp>
        <p:nvSpPr>
          <p:cNvPr id="37891" name="Zástupný symbol pro obsah 2"/>
          <p:cNvSpPr>
            <a:spLocks noGrp="1" noChangeArrowheads="1"/>
          </p:cNvSpPr>
          <p:nvPr>
            <p:ph idx="4294967295"/>
          </p:nvPr>
        </p:nvSpPr>
        <p:spPr>
          <a:xfrm>
            <a:off x="437880" y="1827213"/>
            <a:ext cx="11024317" cy="4114800"/>
          </a:xfrm>
        </p:spPr>
        <p:txBody>
          <a:bodyPr/>
          <a:lstStyle/>
          <a:p>
            <a:pPr eaLnBrk="1" hangingPunct="1">
              <a:lnSpc>
                <a:spcPct val="80000"/>
              </a:lnSpc>
            </a:pPr>
            <a:r>
              <a:rPr lang="cs-CZ" altLang="cs-CZ" sz="2400" b="1" dirty="0"/>
              <a:t>Osoba</a:t>
            </a:r>
            <a:r>
              <a:rPr lang="cs-CZ" altLang="cs-CZ" sz="2400" dirty="0"/>
              <a:t> – nezávislý jedinec se </a:t>
            </a:r>
            <a:r>
              <a:rPr lang="cs-CZ" altLang="cs-CZ" sz="2400" b="1" dirty="0"/>
              <a:t>čtyřmi základními složkami (B-P-S-S)</a:t>
            </a:r>
            <a:r>
              <a:rPr lang="cs-CZ" altLang="cs-CZ" sz="2400" dirty="0"/>
              <a:t>.</a:t>
            </a:r>
          </a:p>
          <a:p>
            <a:pPr eaLnBrk="1" hangingPunct="1">
              <a:lnSpc>
                <a:spcPct val="80000"/>
              </a:lnSpc>
            </a:pPr>
            <a:r>
              <a:rPr lang="cs-CZ" altLang="cs-CZ" sz="2400" b="1" dirty="0"/>
              <a:t>Prostředí</a:t>
            </a:r>
            <a:r>
              <a:rPr lang="cs-CZ" altLang="cs-CZ" sz="2400" dirty="0"/>
              <a:t> – nedefinuje – soubor vnějších podmínek a vlivů, které působí na člověka.</a:t>
            </a:r>
          </a:p>
          <a:p>
            <a:pPr eaLnBrk="1" hangingPunct="1">
              <a:lnSpc>
                <a:spcPct val="80000"/>
              </a:lnSpc>
            </a:pPr>
            <a:r>
              <a:rPr lang="cs-CZ" altLang="cs-CZ" sz="2400" b="1" dirty="0"/>
              <a:t>Zdraví</a:t>
            </a:r>
            <a:r>
              <a:rPr lang="cs-CZ" altLang="cs-CZ" sz="2400" dirty="0"/>
              <a:t> – soběstačnost, nezávislost v uspokojování 14 základních potřeb.</a:t>
            </a:r>
          </a:p>
          <a:p>
            <a:pPr eaLnBrk="1" hangingPunct="1">
              <a:lnSpc>
                <a:spcPct val="80000"/>
              </a:lnSpc>
            </a:pPr>
            <a:r>
              <a:rPr lang="cs-CZ" altLang="cs-CZ" sz="2400" b="1" dirty="0"/>
              <a:t>Ošetřovatelství </a:t>
            </a:r>
            <a:r>
              <a:rPr lang="cs-CZ" altLang="cs-CZ" sz="2400" dirty="0"/>
              <a:t>– proces - udržet soběstačného a nezávislého klienta K/P tak aby byl schopen hodnotně žít.</a:t>
            </a:r>
          </a:p>
        </p:txBody>
      </p:sp>
    </p:spTree>
    <p:extLst>
      <p:ext uri="{BB962C8B-B14F-4D97-AF65-F5344CB8AC3E}">
        <p14:creationId xmlns:p14="http://schemas.microsoft.com/office/powerpoint/2010/main" val="1186264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noChangeArrowheads="1"/>
          </p:cNvSpPr>
          <p:nvPr>
            <p:ph type="title" idx="4294967295"/>
          </p:nvPr>
        </p:nvSpPr>
        <p:spPr>
          <a:xfrm>
            <a:off x="450761" y="301625"/>
            <a:ext cx="9071064" cy="1143000"/>
          </a:xfrm>
        </p:spPr>
        <p:txBody>
          <a:bodyPr>
            <a:normAutofit/>
          </a:bodyPr>
          <a:lstStyle/>
          <a:p>
            <a:pPr eaLnBrk="1" hangingPunct="1"/>
            <a:r>
              <a:rPr lang="cs-CZ" altLang="cs-CZ" sz="3200" b="1" dirty="0"/>
              <a:t>Koncepce teorie</a:t>
            </a:r>
          </a:p>
        </p:txBody>
      </p:sp>
      <p:sp>
        <p:nvSpPr>
          <p:cNvPr id="39939" name="Zástupný symbol pro obsah 2"/>
          <p:cNvSpPr>
            <a:spLocks noGrp="1" noChangeArrowheads="1"/>
          </p:cNvSpPr>
          <p:nvPr>
            <p:ph idx="4294967295"/>
          </p:nvPr>
        </p:nvSpPr>
        <p:spPr>
          <a:xfrm>
            <a:off x="579548" y="1827213"/>
            <a:ext cx="11243258" cy="4114800"/>
          </a:xfrm>
        </p:spPr>
        <p:txBody>
          <a:bodyPr/>
          <a:lstStyle/>
          <a:p>
            <a:pPr eaLnBrk="1" hangingPunct="1">
              <a:lnSpc>
                <a:spcPct val="80000"/>
              </a:lnSpc>
            </a:pPr>
            <a:r>
              <a:rPr lang="cs-CZ" altLang="cs-CZ" b="1" dirty="0"/>
              <a:t>Základní potřeby </a:t>
            </a:r>
            <a:r>
              <a:rPr lang="cs-CZ" altLang="cs-CZ" dirty="0"/>
              <a:t>– lidé tvořeni 4 základními složkami (biologická, psychická, sociální, spirituální) → souhrn 14 elementárních potřeb.</a:t>
            </a:r>
          </a:p>
        </p:txBody>
      </p:sp>
    </p:spTree>
    <p:extLst>
      <p:ext uri="{BB962C8B-B14F-4D97-AF65-F5344CB8AC3E}">
        <p14:creationId xmlns:p14="http://schemas.microsoft.com/office/powerpoint/2010/main" val="25105625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noChangeArrowheads="1"/>
          </p:cNvSpPr>
          <p:nvPr>
            <p:ph type="title" idx="4294967295"/>
          </p:nvPr>
        </p:nvSpPr>
        <p:spPr>
          <a:xfrm>
            <a:off x="0" y="301625"/>
            <a:ext cx="9367838" cy="1143000"/>
          </a:xfrm>
        </p:spPr>
        <p:txBody>
          <a:bodyPr>
            <a:normAutofit/>
          </a:bodyPr>
          <a:lstStyle/>
          <a:p>
            <a:pPr eaLnBrk="1" hangingPunct="1"/>
            <a:r>
              <a:rPr lang="cs-CZ" altLang="cs-CZ" sz="3200" b="1" dirty="0"/>
              <a:t>14 elementárních potřeb</a:t>
            </a:r>
          </a:p>
        </p:txBody>
      </p:sp>
      <p:sp>
        <p:nvSpPr>
          <p:cNvPr id="41987" name="Zástupný symbol pro obsah 2"/>
          <p:cNvSpPr>
            <a:spLocks noGrp="1" noChangeArrowheads="1"/>
          </p:cNvSpPr>
          <p:nvPr>
            <p:ph sz="half" idx="4294967295"/>
          </p:nvPr>
        </p:nvSpPr>
        <p:spPr>
          <a:xfrm>
            <a:off x="811368" y="1341438"/>
            <a:ext cx="3633631" cy="5975350"/>
          </a:xfrm>
        </p:spPr>
        <p:txBody>
          <a:bodyPr/>
          <a:lstStyle/>
          <a:p>
            <a:pPr eaLnBrk="1" hangingPunct="1">
              <a:lnSpc>
                <a:spcPct val="70000"/>
              </a:lnSpc>
              <a:buFont typeface="Wingdings" panose="05000000000000000000" pitchFamily="2" charset="2"/>
              <a:buNone/>
            </a:pPr>
            <a:r>
              <a:rPr lang="cs-CZ" altLang="cs-CZ" sz="1900" dirty="0"/>
              <a:t>1</a:t>
            </a:r>
            <a:r>
              <a:rPr lang="cs-CZ" altLang="cs-CZ" sz="2400" dirty="0"/>
              <a:t>. Normální </a:t>
            </a:r>
            <a:r>
              <a:rPr lang="cs-CZ" altLang="cs-CZ" sz="2400" b="1" dirty="0"/>
              <a:t>dýchání</a:t>
            </a:r>
          </a:p>
          <a:p>
            <a:pPr eaLnBrk="1" hangingPunct="1">
              <a:lnSpc>
                <a:spcPct val="70000"/>
              </a:lnSpc>
              <a:buFont typeface="Wingdings" panose="05000000000000000000" pitchFamily="2" charset="2"/>
              <a:buNone/>
            </a:pPr>
            <a:r>
              <a:rPr lang="cs-CZ" altLang="cs-CZ" sz="2400" dirty="0"/>
              <a:t>2. Dostatečný </a:t>
            </a:r>
            <a:r>
              <a:rPr lang="cs-CZ" altLang="cs-CZ" sz="2400" b="1" dirty="0"/>
              <a:t>příjem potravy a tekutin</a:t>
            </a:r>
          </a:p>
          <a:p>
            <a:pPr eaLnBrk="1" hangingPunct="1">
              <a:lnSpc>
                <a:spcPct val="70000"/>
              </a:lnSpc>
              <a:buFont typeface="Wingdings" panose="05000000000000000000" pitchFamily="2" charset="2"/>
              <a:buNone/>
            </a:pPr>
            <a:r>
              <a:rPr lang="cs-CZ" altLang="cs-CZ" sz="2400" dirty="0"/>
              <a:t>3. </a:t>
            </a:r>
            <a:r>
              <a:rPr lang="cs-CZ" altLang="cs-CZ" sz="2400" b="1" dirty="0"/>
              <a:t>Vylučování</a:t>
            </a:r>
          </a:p>
          <a:p>
            <a:pPr eaLnBrk="1" hangingPunct="1">
              <a:lnSpc>
                <a:spcPct val="70000"/>
              </a:lnSpc>
              <a:buFont typeface="Wingdings" panose="05000000000000000000" pitchFamily="2" charset="2"/>
              <a:buNone/>
            </a:pPr>
            <a:r>
              <a:rPr lang="cs-CZ" altLang="cs-CZ" sz="2400" dirty="0"/>
              <a:t>4.</a:t>
            </a:r>
            <a:r>
              <a:rPr lang="cs-CZ" altLang="cs-CZ" sz="2400" b="1" dirty="0"/>
              <a:t> Pohyb </a:t>
            </a:r>
            <a:r>
              <a:rPr lang="cs-CZ" altLang="cs-CZ" sz="2400" dirty="0"/>
              <a:t>a udržování vhodné polohy </a:t>
            </a:r>
          </a:p>
          <a:p>
            <a:pPr eaLnBrk="1" hangingPunct="1">
              <a:lnSpc>
                <a:spcPct val="70000"/>
              </a:lnSpc>
              <a:buFont typeface="Wingdings" panose="05000000000000000000" pitchFamily="2" charset="2"/>
              <a:buNone/>
            </a:pPr>
            <a:r>
              <a:rPr lang="cs-CZ" altLang="cs-CZ" sz="2400" dirty="0"/>
              <a:t>5. </a:t>
            </a:r>
            <a:r>
              <a:rPr lang="cs-CZ" altLang="cs-CZ" sz="2400" b="1" dirty="0"/>
              <a:t>Spánek</a:t>
            </a:r>
            <a:r>
              <a:rPr lang="cs-CZ" altLang="cs-CZ" sz="2400" dirty="0"/>
              <a:t> a odpočinek</a:t>
            </a:r>
          </a:p>
          <a:p>
            <a:pPr eaLnBrk="1" hangingPunct="1">
              <a:lnSpc>
                <a:spcPct val="70000"/>
              </a:lnSpc>
              <a:buFont typeface="Wingdings" panose="05000000000000000000" pitchFamily="2" charset="2"/>
              <a:buNone/>
            </a:pPr>
            <a:r>
              <a:rPr lang="cs-CZ" altLang="cs-CZ" sz="2400" dirty="0"/>
              <a:t>6. Vhodný oděv, </a:t>
            </a:r>
            <a:r>
              <a:rPr lang="cs-CZ" altLang="cs-CZ" sz="2400" b="1" dirty="0"/>
              <a:t>oblékání a svlékání</a:t>
            </a:r>
          </a:p>
          <a:p>
            <a:pPr eaLnBrk="1" hangingPunct="1">
              <a:lnSpc>
                <a:spcPct val="70000"/>
              </a:lnSpc>
              <a:buFont typeface="Wingdings" panose="05000000000000000000" pitchFamily="2" charset="2"/>
              <a:buNone/>
            </a:pPr>
            <a:r>
              <a:rPr lang="cs-CZ" altLang="cs-CZ" sz="2400" dirty="0"/>
              <a:t>7. Udržování </a:t>
            </a:r>
            <a:r>
              <a:rPr lang="cs-CZ" altLang="cs-CZ" sz="2400" b="1" dirty="0"/>
              <a:t>fyziologické tělesné teploty</a:t>
            </a:r>
          </a:p>
          <a:p>
            <a:pPr eaLnBrk="1" hangingPunct="1">
              <a:lnSpc>
                <a:spcPct val="70000"/>
              </a:lnSpc>
              <a:buFont typeface="Wingdings" panose="05000000000000000000" pitchFamily="2" charset="2"/>
              <a:buNone/>
            </a:pPr>
            <a:r>
              <a:rPr lang="cs-CZ" altLang="cs-CZ" sz="2400" dirty="0"/>
              <a:t>8. Udržování </a:t>
            </a:r>
            <a:r>
              <a:rPr lang="cs-CZ" altLang="cs-CZ" sz="2400" b="1" dirty="0"/>
              <a:t>upravenosti a čistoty těla</a:t>
            </a:r>
          </a:p>
          <a:p>
            <a:pPr eaLnBrk="1" hangingPunct="1">
              <a:lnSpc>
                <a:spcPct val="70000"/>
              </a:lnSpc>
              <a:buFont typeface="Wingdings" panose="05000000000000000000" pitchFamily="2" charset="2"/>
              <a:buNone/>
            </a:pPr>
            <a:r>
              <a:rPr lang="cs-CZ" altLang="cs-CZ" sz="2400" dirty="0"/>
              <a:t>9. </a:t>
            </a:r>
            <a:r>
              <a:rPr lang="cs-CZ" altLang="cs-CZ" sz="2400" b="1" dirty="0"/>
              <a:t>Odstraňování rizik</a:t>
            </a:r>
            <a:r>
              <a:rPr lang="cs-CZ" altLang="cs-CZ" sz="2400" dirty="0"/>
              <a:t> z životního prostředí  a zabraňování vzniku poškození sebe i druhých</a:t>
            </a:r>
          </a:p>
          <a:p>
            <a:pPr eaLnBrk="1" hangingPunct="1">
              <a:lnSpc>
                <a:spcPct val="60000"/>
              </a:lnSpc>
              <a:buFont typeface="Wingdings" panose="05000000000000000000" pitchFamily="2" charset="2"/>
              <a:buNone/>
            </a:pPr>
            <a:endParaRPr lang="cs-CZ" altLang="cs-CZ" sz="2400" dirty="0"/>
          </a:p>
          <a:p>
            <a:pPr eaLnBrk="1" hangingPunct="1">
              <a:lnSpc>
                <a:spcPct val="80000"/>
              </a:lnSpc>
              <a:buFont typeface="Wingdings" panose="05000000000000000000" pitchFamily="2" charset="2"/>
              <a:buNone/>
            </a:pPr>
            <a:endParaRPr lang="cs-CZ" altLang="cs-CZ" sz="1900" dirty="0"/>
          </a:p>
        </p:txBody>
      </p:sp>
      <p:sp>
        <p:nvSpPr>
          <p:cNvPr id="41988" name="Zástupný symbol pro obsah 3"/>
          <p:cNvSpPr>
            <a:spLocks noGrp="1" noChangeArrowheads="1"/>
          </p:cNvSpPr>
          <p:nvPr>
            <p:ph sz="half" idx="4294967295"/>
          </p:nvPr>
        </p:nvSpPr>
        <p:spPr>
          <a:xfrm>
            <a:off x="8602663" y="1341438"/>
            <a:ext cx="3589337" cy="5149850"/>
          </a:xfrm>
        </p:spPr>
        <p:txBody>
          <a:bodyPr/>
          <a:lstStyle/>
          <a:p>
            <a:pPr eaLnBrk="1" hangingPunct="1">
              <a:lnSpc>
                <a:spcPct val="80000"/>
              </a:lnSpc>
              <a:buFont typeface="Wingdings" panose="05000000000000000000" pitchFamily="2" charset="2"/>
              <a:buNone/>
            </a:pPr>
            <a:r>
              <a:rPr lang="cs-CZ" altLang="cs-CZ" sz="1900" dirty="0"/>
              <a:t>10.</a:t>
            </a:r>
            <a:r>
              <a:rPr lang="cs-CZ" altLang="cs-CZ" sz="1900" b="1" dirty="0"/>
              <a:t>Komunikace</a:t>
            </a:r>
            <a:r>
              <a:rPr lang="cs-CZ" altLang="cs-CZ" sz="1900" dirty="0"/>
              <a:t> s ostatními osobami, vyjadřování emocí, potřeb, obav, názorů péče</a:t>
            </a:r>
          </a:p>
          <a:p>
            <a:pPr eaLnBrk="1" hangingPunct="1">
              <a:lnSpc>
                <a:spcPct val="80000"/>
              </a:lnSpc>
              <a:buFont typeface="Wingdings" panose="05000000000000000000" pitchFamily="2" charset="2"/>
              <a:buNone/>
            </a:pPr>
            <a:r>
              <a:rPr lang="cs-CZ" altLang="cs-CZ" sz="1900" dirty="0"/>
              <a:t>11.Vyznávání </a:t>
            </a:r>
            <a:r>
              <a:rPr lang="cs-CZ" altLang="cs-CZ" sz="1900" b="1" dirty="0"/>
              <a:t>vlastní víry</a:t>
            </a:r>
          </a:p>
          <a:p>
            <a:pPr eaLnBrk="1" hangingPunct="1">
              <a:lnSpc>
                <a:spcPct val="80000"/>
              </a:lnSpc>
              <a:buFont typeface="Wingdings" panose="05000000000000000000" pitchFamily="2" charset="2"/>
              <a:buNone/>
            </a:pPr>
            <a:r>
              <a:rPr lang="cs-CZ" altLang="cs-CZ" sz="1900" dirty="0"/>
              <a:t>12. </a:t>
            </a:r>
            <a:r>
              <a:rPr lang="cs-CZ" altLang="cs-CZ" sz="1900" b="1" dirty="0"/>
              <a:t>Smysluplná práce</a:t>
            </a:r>
          </a:p>
          <a:p>
            <a:pPr eaLnBrk="1" hangingPunct="1">
              <a:lnSpc>
                <a:spcPct val="80000"/>
              </a:lnSpc>
              <a:buFont typeface="Wingdings" panose="05000000000000000000" pitchFamily="2" charset="2"/>
              <a:buNone/>
            </a:pPr>
            <a:r>
              <a:rPr lang="cs-CZ" altLang="cs-CZ" sz="1900" dirty="0"/>
              <a:t>13.</a:t>
            </a:r>
            <a:r>
              <a:rPr lang="cs-CZ" altLang="cs-CZ" sz="1900" b="1" dirty="0"/>
              <a:t>Hry</a:t>
            </a:r>
            <a:r>
              <a:rPr lang="cs-CZ" altLang="cs-CZ" sz="1900" dirty="0"/>
              <a:t> nebo účast na různých formách odpočinku  a relaxace pomoc ve čtrnácti potřebách</a:t>
            </a:r>
          </a:p>
          <a:p>
            <a:pPr eaLnBrk="1" hangingPunct="1">
              <a:lnSpc>
                <a:spcPct val="80000"/>
              </a:lnSpc>
              <a:buFont typeface="Wingdings" panose="05000000000000000000" pitchFamily="2" charset="2"/>
              <a:buNone/>
            </a:pPr>
            <a:r>
              <a:rPr lang="cs-CZ" altLang="cs-CZ" sz="1900" dirty="0"/>
              <a:t>14. </a:t>
            </a:r>
            <a:r>
              <a:rPr lang="cs-CZ" altLang="cs-CZ" sz="1900" b="1" dirty="0"/>
              <a:t>učení</a:t>
            </a:r>
            <a:r>
              <a:rPr lang="cs-CZ" altLang="cs-CZ" sz="1900" dirty="0"/>
              <a:t>, objevování nového, zvídavost vedoucí  k normálnímu vývoji a zdraví a využívání dostupných zdravotnických zařízení</a:t>
            </a:r>
          </a:p>
        </p:txBody>
      </p:sp>
      <p:sp>
        <p:nvSpPr>
          <p:cNvPr id="41989" name="AutoShape 8"/>
          <p:cNvSpPr>
            <a:spLocks/>
          </p:cNvSpPr>
          <p:nvPr/>
        </p:nvSpPr>
        <p:spPr bwMode="auto">
          <a:xfrm>
            <a:off x="7069139" y="3249613"/>
            <a:ext cx="71437" cy="431800"/>
          </a:xfrm>
          <a:prstGeom prst="leftBrace">
            <a:avLst>
              <a:gd name="adj1" fmla="val 50371"/>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latin typeface="Verdana" panose="020B0604030504040204" pitchFamily="34" charset="0"/>
            </a:endParaRPr>
          </a:p>
        </p:txBody>
      </p:sp>
      <p:sp>
        <p:nvSpPr>
          <p:cNvPr id="41990" name="Text Box 10"/>
          <p:cNvSpPr txBox="1">
            <a:spLocks noChangeArrowheads="1"/>
          </p:cNvSpPr>
          <p:nvPr/>
        </p:nvSpPr>
        <p:spPr bwMode="auto">
          <a:xfrm>
            <a:off x="6240463" y="3500439"/>
            <a:ext cx="7477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sz="1200">
                <a:latin typeface="Verdana" panose="020B0604030504040204" pitchFamily="34" charset="0"/>
              </a:rPr>
              <a:t>sociální</a:t>
            </a:r>
          </a:p>
        </p:txBody>
      </p:sp>
      <p:sp>
        <p:nvSpPr>
          <p:cNvPr id="41991" name="Text Box 11"/>
          <p:cNvSpPr txBox="1">
            <a:spLocks noChangeArrowheads="1"/>
          </p:cNvSpPr>
          <p:nvPr/>
        </p:nvSpPr>
        <p:spPr bwMode="auto">
          <a:xfrm>
            <a:off x="6183313" y="2838450"/>
            <a:ext cx="1058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sz="1200">
                <a:latin typeface="Verdana" panose="020B0604030504040204" pitchFamily="34" charset="0"/>
              </a:rPr>
              <a:t>spirituální </a:t>
            </a:r>
            <a:r>
              <a:rPr lang="cs-CZ" altLang="cs-CZ" sz="1200">
                <a:solidFill>
                  <a:srgbClr val="FF0000"/>
                </a:solidFill>
                <a:latin typeface="Verdana" panose="020B0604030504040204" pitchFamily="34" charset="0"/>
              </a:rPr>
              <a:t>-</a:t>
            </a:r>
          </a:p>
        </p:txBody>
      </p:sp>
      <p:sp>
        <p:nvSpPr>
          <p:cNvPr id="41992" name="Text Box 12"/>
          <p:cNvSpPr txBox="1">
            <a:spLocks noChangeArrowheads="1"/>
          </p:cNvSpPr>
          <p:nvPr/>
        </p:nvSpPr>
        <p:spPr bwMode="auto">
          <a:xfrm>
            <a:off x="6816725" y="1920875"/>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1200">
              <a:latin typeface="Verdana" panose="020B0604030504040204" pitchFamily="34" charset="0"/>
            </a:endParaRPr>
          </a:p>
        </p:txBody>
      </p:sp>
      <p:sp>
        <p:nvSpPr>
          <p:cNvPr id="41993" name="Text Box 13"/>
          <p:cNvSpPr txBox="1">
            <a:spLocks noChangeArrowheads="1"/>
          </p:cNvSpPr>
          <p:nvPr/>
        </p:nvSpPr>
        <p:spPr bwMode="auto">
          <a:xfrm>
            <a:off x="6167439" y="1844675"/>
            <a:ext cx="10509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sz="1200">
                <a:latin typeface="Verdana" panose="020B0604030504040204" pitchFamily="34" charset="0"/>
              </a:rPr>
              <a:t>psychické </a:t>
            </a:r>
            <a:r>
              <a:rPr lang="cs-CZ" altLang="cs-CZ" sz="1200">
                <a:solidFill>
                  <a:srgbClr val="FF0000"/>
                </a:solidFill>
                <a:latin typeface="Verdana" panose="020B0604030504040204" pitchFamily="34" charset="0"/>
              </a:rPr>
              <a:t>-</a:t>
            </a:r>
          </a:p>
        </p:txBody>
      </p:sp>
      <p:sp>
        <p:nvSpPr>
          <p:cNvPr id="41994" name="Text Box 14"/>
          <p:cNvSpPr txBox="1">
            <a:spLocks noChangeArrowheads="1"/>
          </p:cNvSpPr>
          <p:nvPr/>
        </p:nvSpPr>
        <p:spPr bwMode="auto">
          <a:xfrm>
            <a:off x="6191251" y="4508500"/>
            <a:ext cx="10509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sz="1200">
                <a:latin typeface="Verdana" panose="020B0604030504040204" pitchFamily="34" charset="0"/>
              </a:rPr>
              <a:t>psychické </a:t>
            </a:r>
            <a:r>
              <a:rPr lang="cs-CZ" altLang="cs-CZ" sz="1200">
                <a:solidFill>
                  <a:srgbClr val="FF0000"/>
                </a:solidFill>
                <a:latin typeface="Verdana" panose="020B0604030504040204" pitchFamily="34" charset="0"/>
              </a:rPr>
              <a:t>-</a:t>
            </a:r>
          </a:p>
        </p:txBody>
      </p:sp>
    </p:spTree>
    <p:extLst>
      <p:ext uri="{BB962C8B-B14F-4D97-AF65-F5344CB8AC3E}">
        <p14:creationId xmlns:p14="http://schemas.microsoft.com/office/powerpoint/2010/main" val="56668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r>
              <a:rPr lang="cs-CZ" altLang="cs-CZ" dirty="0"/>
              <a:t>Druhy zdravotní péče</a:t>
            </a:r>
          </a:p>
        </p:txBody>
      </p:sp>
      <p:sp>
        <p:nvSpPr>
          <p:cNvPr id="11267" name="Rectangle 3"/>
          <p:cNvSpPr>
            <a:spLocks noGrp="1"/>
          </p:cNvSpPr>
          <p:nvPr>
            <p:ph idx="1"/>
          </p:nvPr>
        </p:nvSpPr>
        <p:spPr/>
        <p:txBody>
          <a:bodyPr>
            <a:normAutofit fontScale="92500" lnSpcReduction="10000"/>
          </a:bodyPr>
          <a:lstStyle/>
          <a:p>
            <a:pPr marL="457200" lvl="1" indent="0">
              <a:buNone/>
            </a:pPr>
            <a:r>
              <a:rPr lang="cs-CZ" altLang="cs-CZ" dirty="0"/>
              <a:t>….</a:t>
            </a:r>
            <a:r>
              <a:rPr lang="cs-CZ" dirty="0"/>
              <a:t> Zákon č. 372/2011 Sb. </a:t>
            </a:r>
            <a:r>
              <a:rPr lang="cs-CZ" i="1" dirty="0"/>
              <a:t>Zákon o zdravotních službách a podmínkách jejich poskytování (zákon o zdravotních službách).</a:t>
            </a:r>
          </a:p>
          <a:p>
            <a:pPr marL="457200" lvl="1" indent="0">
              <a:buNone/>
            </a:pPr>
            <a:r>
              <a:rPr lang="cs-CZ" dirty="0"/>
              <a:t>(2) Druhy zdravotní péče podle účelu jejího poskytnutí jsou:</a:t>
            </a:r>
          </a:p>
          <a:p>
            <a:pPr marL="914400" lvl="1" indent="-457200">
              <a:buFont typeface="+mj-lt"/>
              <a:buAutoNum type="alphaLcParenR"/>
            </a:pPr>
            <a:r>
              <a:rPr lang="cs-CZ" dirty="0"/>
              <a:t>Preventivní</a:t>
            </a:r>
          </a:p>
          <a:p>
            <a:pPr marL="914400" lvl="1" indent="-457200">
              <a:buFont typeface="+mj-lt"/>
              <a:buAutoNum type="alphaLcParenR"/>
            </a:pPr>
            <a:r>
              <a:rPr lang="cs-CZ" dirty="0"/>
              <a:t>Diagnostická</a:t>
            </a:r>
          </a:p>
          <a:p>
            <a:pPr marL="914400" lvl="1" indent="-457200">
              <a:buFont typeface="+mj-lt"/>
              <a:buAutoNum type="alphaLcParenR"/>
            </a:pPr>
            <a:r>
              <a:rPr lang="cs-CZ" dirty="0"/>
              <a:t>Dispenzární</a:t>
            </a:r>
          </a:p>
          <a:p>
            <a:pPr marL="914400" lvl="1" indent="-457200">
              <a:buFont typeface="+mj-lt"/>
              <a:buAutoNum type="alphaLcParenR"/>
            </a:pPr>
            <a:r>
              <a:rPr lang="cs-CZ" dirty="0"/>
              <a:t>Léčebná</a:t>
            </a:r>
          </a:p>
          <a:p>
            <a:pPr marL="914400" lvl="1" indent="-457200">
              <a:buFont typeface="+mj-lt"/>
              <a:buAutoNum type="alphaLcParenR"/>
            </a:pPr>
            <a:r>
              <a:rPr lang="cs-CZ" dirty="0"/>
              <a:t>Posudková</a:t>
            </a:r>
          </a:p>
          <a:p>
            <a:pPr marL="914400" lvl="1" indent="-457200">
              <a:buFont typeface="+mj-lt"/>
              <a:buAutoNum type="alphaLcParenR"/>
            </a:pPr>
            <a:r>
              <a:rPr lang="cs-CZ" dirty="0"/>
              <a:t>Léčebně – rehabilitační</a:t>
            </a:r>
          </a:p>
          <a:p>
            <a:pPr marL="914400" lvl="1" indent="-457200">
              <a:buFont typeface="+mj-lt"/>
              <a:buAutoNum type="alphaLcParenR"/>
            </a:pPr>
            <a:r>
              <a:rPr lang="cs-CZ" dirty="0"/>
              <a:t>Ošetřovatelská</a:t>
            </a:r>
          </a:p>
          <a:p>
            <a:pPr marL="914400" lvl="1" indent="-457200">
              <a:buFont typeface="+mj-lt"/>
              <a:buAutoNum type="alphaLcParenR"/>
            </a:pPr>
            <a:r>
              <a:rPr lang="cs-CZ" dirty="0"/>
              <a:t>Paliativní</a:t>
            </a:r>
          </a:p>
          <a:p>
            <a:pPr marL="914400" lvl="1" indent="-457200">
              <a:buFont typeface="+mj-lt"/>
              <a:buAutoNum type="alphaLcParenR"/>
            </a:pPr>
            <a:r>
              <a:rPr lang="cs-CZ" dirty="0"/>
              <a:t>Lékárenská péče</a:t>
            </a:r>
          </a:p>
          <a:p>
            <a:pPr marL="457200" lvl="1" indent="0">
              <a:buNone/>
            </a:pPr>
            <a:r>
              <a:rPr lang="cs-CZ" dirty="0"/>
              <a:t> </a:t>
            </a:r>
          </a:p>
          <a:p>
            <a:pPr marL="457200" lvl="1" indent="0">
              <a:buNone/>
            </a:pPr>
            <a:endParaRPr lang="cs-CZ" dirty="0"/>
          </a:p>
          <a:p>
            <a:pPr marL="457200" lvl="1" indent="0" eaLnBrk="1" hangingPunct="1">
              <a:buNone/>
            </a:pPr>
            <a:endParaRPr lang="cs-CZ" altLang="cs-CZ" dirty="0"/>
          </a:p>
          <a:p>
            <a:pPr lvl="1" eaLnBrk="1" hangingPunct="1"/>
            <a:endParaRPr lang="cs-CZ" altLang="cs-CZ" dirty="0"/>
          </a:p>
        </p:txBody>
      </p:sp>
    </p:spTree>
    <p:extLst>
      <p:ext uri="{BB962C8B-B14F-4D97-AF65-F5344CB8AC3E}">
        <p14:creationId xmlns:p14="http://schemas.microsoft.com/office/powerpoint/2010/main" val="9483277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Obrázek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2070100"/>
            <a:ext cx="10064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7"/>
          <p:cNvSpPr>
            <a:spLocks noChangeArrowheads="1"/>
          </p:cNvSpPr>
          <p:nvPr/>
        </p:nvSpPr>
        <p:spPr bwMode="auto">
          <a:xfrm>
            <a:off x="1524000" y="2706688"/>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 </a:t>
            </a:r>
            <a:endParaRPr lang="cs-CZ" altLang="cs-CZ" sz="1200">
              <a:latin typeface="Times New Roman" panose="02020603050405020304" pitchFamily="18" charset="0"/>
              <a:cs typeface="Times New Roman" panose="02020603050405020304" pitchFamily="18" charset="0"/>
            </a:endParaRPr>
          </a:p>
          <a:p>
            <a:pPr eaLnBrk="1" hangingPunct="1"/>
            <a:endParaRPr lang="cs-CZ" altLang="cs-CZ" sz="2400">
              <a:latin typeface="Times New Roman" panose="02020603050405020304" pitchFamily="18" charset="0"/>
            </a:endParaRPr>
          </a:p>
        </p:txBody>
      </p:sp>
      <p:sp>
        <p:nvSpPr>
          <p:cNvPr id="4107" name="Rectangle 11"/>
          <p:cNvSpPr>
            <a:spLocks noGrp="1" noChangeArrowheads="1"/>
          </p:cNvSpPr>
          <p:nvPr>
            <p:ph type="ctrTitle"/>
          </p:nvPr>
        </p:nvSpPr>
        <p:spPr>
          <a:xfrm>
            <a:off x="1905000" y="304800"/>
            <a:ext cx="7772400" cy="762000"/>
          </a:xfrm>
        </p:spPr>
        <p:txBody>
          <a:bodyPr/>
          <a:lstStyle/>
          <a:p>
            <a:pPr eaLnBrk="1" hangingPunct="1"/>
            <a:r>
              <a:rPr lang="cs-CZ" altLang="cs-CZ" sz="2400" b="1">
                <a:cs typeface="Times New Roman" panose="02020603050405020304" pitchFamily="18" charset="0"/>
              </a:rPr>
              <a:t>PRVKY ZÁKLADNÍ OŠETŘOVATELSKÉ PÉČE – vycházející ze základních potřeb modelu Hendersonové</a:t>
            </a:r>
            <a:endParaRPr lang="cs-CZ" altLang="cs-CZ" b="1">
              <a:cs typeface="Times New Roman" panose="02020603050405020304" pitchFamily="18" charset="0"/>
            </a:endParaRPr>
          </a:p>
        </p:txBody>
      </p:sp>
      <p:grpSp>
        <p:nvGrpSpPr>
          <p:cNvPr id="2" name="Group 12"/>
          <p:cNvGrpSpPr>
            <a:grpSpLocks/>
          </p:cNvGrpSpPr>
          <p:nvPr/>
        </p:nvGrpSpPr>
        <p:grpSpPr bwMode="auto">
          <a:xfrm>
            <a:off x="1524000" y="1219200"/>
            <a:ext cx="9043988" cy="5410200"/>
            <a:chOff x="157" y="1057"/>
            <a:chExt cx="11340" cy="6660"/>
          </a:xfrm>
        </p:grpSpPr>
        <p:sp>
          <p:nvSpPr>
            <p:cNvPr id="44038" name="Oval 13"/>
            <p:cNvSpPr>
              <a:spLocks noChangeArrowheads="1"/>
            </p:cNvSpPr>
            <p:nvPr/>
          </p:nvSpPr>
          <p:spPr bwMode="auto">
            <a:xfrm>
              <a:off x="3937" y="3037"/>
              <a:ext cx="3600" cy="2520"/>
            </a:xfrm>
            <a:prstGeom prst="ellipse">
              <a:avLst/>
            </a:prstGeom>
            <a:gradFill rotWithShape="0">
              <a:gsLst>
                <a:gs pos="0">
                  <a:srgbClr val="FF99CC"/>
                </a:gs>
                <a:gs pos="100000">
                  <a:srgbClr val="CC99FF"/>
                </a:gs>
              </a:gsLst>
              <a:lin ang="5400000" scaled="1"/>
            </a:gradFill>
            <a:ln w="9525">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39" name="Oval 14"/>
            <p:cNvSpPr>
              <a:spLocks noChangeArrowheads="1"/>
            </p:cNvSpPr>
            <p:nvPr/>
          </p:nvSpPr>
          <p:spPr bwMode="auto">
            <a:xfrm>
              <a:off x="1957" y="1417"/>
              <a:ext cx="1260" cy="72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40" name="Oval 15"/>
            <p:cNvSpPr>
              <a:spLocks noChangeArrowheads="1"/>
            </p:cNvSpPr>
            <p:nvPr/>
          </p:nvSpPr>
          <p:spPr bwMode="auto">
            <a:xfrm>
              <a:off x="5197" y="1060"/>
              <a:ext cx="1260" cy="72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41" name="Oval 16"/>
            <p:cNvSpPr>
              <a:spLocks noChangeArrowheads="1"/>
            </p:cNvSpPr>
            <p:nvPr/>
          </p:nvSpPr>
          <p:spPr bwMode="auto">
            <a:xfrm>
              <a:off x="8077" y="1057"/>
              <a:ext cx="1260" cy="720"/>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42" name="Oval 17"/>
            <p:cNvSpPr>
              <a:spLocks noChangeArrowheads="1"/>
            </p:cNvSpPr>
            <p:nvPr/>
          </p:nvSpPr>
          <p:spPr bwMode="auto">
            <a:xfrm>
              <a:off x="8437" y="2137"/>
              <a:ext cx="1260" cy="720"/>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43" name="Oval 18"/>
            <p:cNvSpPr>
              <a:spLocks noChangeArrowheads="1"/>
            </p:cNvSpPr>
            <p:nvPr/>
          </p:nvSpPr>
          <p:spPr bwMode="auto">
            <a:xfrm>
              <a:off x="8797" y="3037"/>
              <a:ext cx="1260" cy="72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44" name="Oval 19"/>
            <p:cNvSpPr>
              <a:spLocks noChangeArrowheads="1"/>
            </p:cNvSpPr>
            <p:nvPr/>
          </p:nvSpPr>
          <p:spPr bwMode="auto">
            <a:xfrm>
              <a:off x="8797" y="3937"/>
              <a:ext cx="1260" cy="72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45" name="Oval 20"/>
            <p:cNvSpPr>
              <a:spLocks noChangeArrowheads="1"/>
            </p:cNvSpPr>
            <p:nvPr/>
          </p:nvSpPr>
          <p:spPr bwMode="auto">
            <a:xfrm>
              <a:off x="8617" y="5017"/>
              <a:ext cx="1260" cy="720"/>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46" name="Oval 21"/>
            <p:cNvSpPr>
              <a:spLocks noChangeArrowheads="1"/>
            </p:cNvSpPr>
            <p:nvPr/>
          </p:nvSpPr>
          <p:spPr bwMode="auto">
            <a:xfrm>
              <a:off x="8077" y="6277"/>
              <a:ext cx="1260" cy="720"/>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47" name="Oval 22"/>
            <p:cNvSpPr>
              <a:spLocks noChangeArrowheads="1"/>
            </p:cNvSpPr>
            <p:nvPr/>
          </p:nvSpPr>
          <p:spPr bwMode="auto">
            <a:xfrm>
              <a:off x="5017" y="6817"/>
              <a:ext cx="1260" cy="72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48" name="Oval 23"/>
            <p:cNvSpPr>
              <a:spLocks noChangeArrowheads="1"/>
            </p:cNvSpPr>
            <p:nvPr/>
          </p:nvSpPr>
          <p:spPr bwMode="auto">
            <a:xfrm>
              <a:off x="2677" y="6277"/>
              <a:ext cx="1260" cy="72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49" name="Oval 24"/>
            <p:cNvSpPr>
              <a:spLocks noChangeArrowheads="1"/>
            </p:cNvSpPr>
            <p:nvPr/>
          </p:nvSpPr>
          <p:spPr bwMode="auto">
            <a:xfrm>
              <a:off x="1597" y="5377"/>
              <a:ext cx="1260" cy="720"/>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50" name="Oval 25"/>
            <p:cNvSpPr>
              <a:spLocks noChangeArrowheads="1"/>
            </p:cNvSpPr>
            <p:nvPr/>
          </p:nvSpPr>
          <p:spPr bwMode="auto">
            <a:xfrm>
              <a:off x="1237" y="4297"/>
              <a:ext cx="1260" cy="720"/>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51" name="Oval 27"/>
            <p:cNvSpPr>
              <a:spLocks noChangeArrowheads="1"/>
            </p:cNvSpPr>
            <p:nvPr/>
          </p:nvSpPr>
          <p:spPr bwMode="auto">
            <a:xfrm>
              <a:off x="1417" y="3217"/>
              <a:ext cx="1260" cy="72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sz="2400">
                <a:latin typeface="Times New Roman" panose="02020603050405020304" pitchFamily="18" charset="0"/>
              </a:endParaRPr>
            </a:p>
          </p:txBody>
        </p:sp>
        <p:sp>
          <p:nvSpPr>
            <p:cNvPr id="44052" name="Line 28"/>
            <p:cNvSpPr>
              <a:spLocks noChangeShapeType="1"/>
            </p:cNvSpPr>
            <p:nvPr/>
          </p:nvSpPr>
          <p:spPr bwMode="auto">
            <a:xfrm flipV="1">
              <a:off x="5917" y="1417"/>
              <a:ext cx="0" cy="1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53" name="Line 29"/>
            <p:cNvSpPr>
              <a:spLocks noChangeShapeType="1"/>
            </p:cNvSpPr>
            <p:nvPr/>
          </p:nvSpPr>
          <p:spPr bwMode="auto">
            <a:xfrm flipH="1" flipV="1">
              <a:off x="2857" y="1777"/>
              <a:ext cx="1980" cy="1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54" name="Line 30"/>
            <p:cNvSpPr>
              <a:spLocks noChangeShapeType="1"/>
            </p:cNvSpPr>
            <p:nvPr/>
          </p:nvSpPr>
          <p:spPr bwMode="auto">
            <a:xfrm flipH="1">
              <a:off x="2137" y="4837"/>
              <a:ext cx="1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55" name="Line 31"/>
            <p:cNvSpPr>
              <a:spLocks noChangeShapeType="1"/>
            </p:cNvSpPr>
            <p:nvPr/>
          </p:nvSpPr>
          <p:spPr bwMode="auto">
            <a:xfrm>
              <a:off x="7717" y="4297"/>
              <a:ext cx="10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56" name="Line 32"/>
            <p:cNvSpPr>
              <a:spLocks noChangeShapeType="1"/>
            </p:cNvSpPr>
            <p:nvPr/>
          </p:nvSpPr>
          <p:spPr bwMode="auto">
            <a:xfrm flipH="1" flipV="1">
              <a:off x="2317" y="3757"/>
              <a:ext cx="162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57" name="Line 33"/>
            <p:cNvSpPr>
              <a:spLocks noChangeShapeType="1"/>
            </p:cNvSpPr>
            <p:nvPr/>
          </p:nvSpPr>
          <p:spPr bwMode="auto">
            <a:xfrm flipH="1" flipV="1">
              <a:off x="2677" y="2857"/>
              <a:ext cx="144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58" name="Line 34"/>
            <p:cNvSpPr>
              <a:spLocks noChangeShapeType="1"/>
            </p:cNvSpPr>
            <p:nvPr/>
          </p:nvSpPr>
          <p:spPr bwMode="auto">
            <a:xfrm flipV="1">
              <a:off x="6817" y="1597"/>
              <a:ext cx="1800" cy="1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59" name="Line 35"/>
            <p:cNvSpPr>
              <a:spLocks noChangeShapeType="1"/>
            </p:cNvSpPr>
            <p:nvPr/>
          </p:nvSpPr>
          <p:spPr bwMode="auto">
            <a:xfrm flipV="1">
              <a:off x="7357" y="2677"/>
              <a:ext cx="144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60" name="Line 36"/>
            <p:cNvSpPr>
              <a:spLocks noChangeShapeType="1"/>
            </p:cNvSpPr>
            <p:nvPr/>
          </p:nvSpPr>
          <p:spPr bwMode="auto">
            <a:xfrm flipV="1">
              <a:off x="7717" y="3577"/>
              <a:ext cx="144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61" name="Line 37"/>
            <p:cNvSpPr>
              <a:spLocks noChangeShapeType="1"/>
            </p:cNvSpPr>
            <p:nvPr/>
          </p:nvSpPr>
          <p:spPr bwMode="auto">
            <a:xfrm>
              <a:off x="7537" y="4837"/>
              <a:ext cx="144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62" name="Line 38"/>
            <p:cNvSpPr>
              <a:spLocks noChangeShapeType="1"/>
            </p:cNvSpPr>
            <p:nvPr/>
          </p:nvSpPr>
          <p:spPr bwMode="auto">
            <a:xfrm>
              <a:off x="6997" y="5377"/>
              <a:ext cx="162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63" name="Line 39"/>
            <p:cNvSpPr>
              <a:spLocks noChangeShapeType="1"/>
            </p:cNvSpPr>
            <p:nvPr/>
          </p:nvSpPr>
          <p:spPr bwMode="auto">
            <a:xfrm flipH="1">
              <a:off x="2317" y="5197"/>
              <a:ext cx="180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64" name="Line 40"/>
            <p:cNvSpPr>
              <a:spLocks noChangeShapeType="1"/>
            </p:cNvSpPr>
            <p:nvPr/>
          </p:nvSpPr>
          <p:spPr bwMode="auto">
            <a:xfrm flipH="1">
              <a:off x="3217" y="5557"/>
              <a:ext cx="144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65" name="Line 41"/>
            <p:cNvSpPr>
              <a:spLocks noChangeShapeType="1"/>
            </p:cNvSpPr>
            <p:nvPr/>
          </p:nvSpPr>
          <p:spPr bwMode="auto">
            <a:xfrm>
              <a:off x="5737" y="5737"/>
              <a:ext cx="0" cy="1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066" name="Text Box 42"/>
            <p:cNvSpPr txBox="1">
              <a:spLocks noChangeArrowheads="1"/>
            </p:cNvSpPr>
            <p:nvPr/>
          </p:nvSpPr>
          <p:spPr bwMode="auto">
            <a:xfrm>
              <a:off x="1237" y="6277"/>
              <a:ext cx="37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Udržování tělesné hygieny</a:t>
              </a:r>
            </a:p>
            <a:p>
              <a:pPr algn="ctr" eaLnBrk="1" hangingPunct="1"/>
              <a:endParaRPr lang="cs-CZ" altLang="cs-CZ" b="1">
                <a:latin typeface="Times New Roman" panose="02020603050405020304" pitchFamily="18" charset="0"/>
              </a:endParaRPr>
            </a:p>
          </p:txBody>
        </p:sp>
        <p:sp>
          <p:nvSpPr>
            <p:cNvPr id="44067" name="Text Box 43"/>
            <p:cNvSpPr txBox="1">
              <a:spLocks noChangeArrowheads="1"/>
            </p:cNvSpPr>
            <p:nvPr/>
          </p:nvSpPr>
          <p:spPr bwMode="auto">
            <a:xfrm>
              <a:off x="3757" y="6817"/>
              <a:ext cx="378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Pohyb  a udržování</a:t>
              </a:r>
            </a:p>
            <a:p>
              <a:pPr algn="ctr" eaLnBrk="1" hangingPunct="1"/>
              <a:r>
                <a:rPr lang="cs-CZ" altLang="cs-CZ" b="1">
                  <a:latin typeface="Times New Roman" panose="02020603050405020304" pitchFamily="18" charset="0"/>
                </a:rPr>
                <a:t>vhodné polohy</a:t>
              </a:r>
              <a:br>
                <a:rPr lang="cs-CZ" altLang="cs-CZ" b="1">
                  <a:latin typeface="Times New Roman" panose="02020603050405020304" pitchFamily="18" charset="0"/>
                </a:rPr>
              </a:br>
              <a:endParaRPr lang="cs-CZ" altLang="cs-CZ" b="1">
                <a:latin typeface="Times New Roman" panose="02020603050405020304" pitchFamily="18" charset="0"/>
              </a:endParaRPr>
            </a:p>
          </p:txBody>
        </p:sp>
        <p:sp>
          <p:nvSpPr>
            <p:cNvPr id="44068" name="Text Box 44"/>
            <p:cNvSpPr txBox="1">
              <a:spLocks noChangeArrowheads="1"/>
            </p:cNvSpPr>
            <p:nvPr/>
          </p:nvSpPr>
          <p:spPr bwMode="auto">
            <a:xfrm>
              <a:off x="337" y="5377"/>
              <a:ext cx="37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Komunikace s okolim</a:t>
              </a:r>
            </a:p>
          </p:txBody>
        </p:sp>
        <p:sp>
          <p:nvSpPr>
            <p:cNvPr id="44069" name="Text Box 45"/>
            <p:cNvSpPr txBox="1">
              <a:spLocks noChangeArrowheads="1"/>
            </p:cNvSpPr>
            <p:nvPr/>
          </p:nvSpPr>
          <p:spPr bwMode="auto">
            <a:xfrm>
              <a:off x="157" y="4297"/>
              <a:ext cx="37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Vyvarování se nebezpečí</a:t>
              </a:r>
            </a:p>
          </p:txBody>
        </p:sp>
        <p:sp>
          <p:nvSpPr>
            <p:cNvPr id="44070" name="Text Box 46"/>
            <p:cNvSpPr txBox="1">
              <a:spLocks noChangeArrowheads="1"/>
            </p:cNvSpPr>
            <p:nvPr/>
          </p:nvSpPr>
          <p:spPr bwMode="auto">
            <a:xfrm>
              <a:off x="157" y="3217"/>
              <a:ext cx="37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Víra</a:t>
              </a:r>
            </a:p>
          </p:txBody>
        </p:sp>
        <p:sp>
          <p:nvSpPr>
            <p:cNvPr id="44071" name="Text Box 47"/>
            <p:cNvSpPr txBox="1">
              <a:spLocks noChangeArrowheads="1"/>
            </p:cNvSpPr>
            <p:nvPr/>
          </p:nvSpPr>
          <p:spPr bwMode="auto">
            <a:xfrm>
              <a:off x="517" y="2317"/>
              <a:ext cx="37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Smysluplná činnost</a:t>
              </a:r>
            </a:p>
          </p:txBody>
        </p:sp>
        <p:sp>
          <p:nvSpPr>
            <p:cNvPr id="44072" name="Text Box 48"/>
            <p:cNvSpPr txBox="1">
              <a:spLocks noChangeArrowheads="1"/>
            </p:cNvSpPr>
            <p:nvPr/>
          </p:nvSpPr>
          <p:spPr bwMode="auto">
            <a:xfrm>
              <a:off x="877" y="1417"/>
              <a:ext cx="37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Aktivní forma rekreace</a:t>
              </a:r>
            </a:p>
          </p:txBody>
        </p:sp>
        <p:sp>
          <p:nvSpPr>
            <p:cNvPr id="44073" name="Text Box 49"/>
            <p:cNvSpPr txBox="1">
              <a:spLocks noChangeArrowheads="1"/>
            </p:cNvSpPr>
            <p:nvPr/>
          </p:nvSpPr>
          <p:spPr bwMode="auto">
            <a:xfrm>
              <a:off x="3937" y="1057"/>
              <a:ext cx="37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Normální dýchaní</a:t>
              </a:r>
            </a:p>
          </p:txBody>
        </p:sp>
        <p:sp>
          <p:nvSpPr>
            <p:cNvPr id="44074" name="Text Box 50"/>
            <p:cNvSpPr txBox="1">
              <a:spLocks noChangeArrowheads="1"/>
            </p:cNvSpPr>
            <p:nvPr/>
          </p:nvSpPr>
          <p:spPr bwMode="auto">
            <a:xfrm>
              <a:off x="6997" y="1237"/>
              <a:ext cx="37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Adekvátní strava a pití</a:t>
              </a:r>
            </a:p>
          </p:txBody>
        </p:sp>
        <p:sp>
          <p:nvSpPr>
            <p:cNvPr id="44075" name="Text Box 51"/>
            <p:cNvSpPr txBox="1">
              <a:spLocks noChangeArrowheads="1"/>
            </p:cNvSpPr>
            <p:nvPr/>
          </p:nvSpPr>
          <p:spPr bwMode="auto">
            <a:xfrm>
              <a:off x="7177" y="2137"/>
              <a:ext cx="37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Vylučování</a:t>
              </a:r>
            </a:p>
          </p:txBody>
        </p:sp>
        <p:sp>
          <p:nvSpPr>
            <p:cNvPr id="44076" name="Text Box 52"/>
            <p:cNvSpPr txBox="1">
              <a:spLocks noChangeArrowheads="1"/>
            </p:cNvSpPr>
            <p:nvPr/>
          </p:nvSpPr>
          <p:spPr bwMode="auto">
            <a:xfrm>
              <a:off x="7717" y="3037"/>
              <a:ext cx="37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Spánek a odpočinek</a:t>
              </a:r>
            </a:p>
          </p:txBody>
        </p:sp>
        <p:sp>
          <p:nvSpPr>
            <p:cNvPr id="44077" name="Text Box 53"/>
            <p:cNvSpPr txBox="1">
              <a:spLocks noChangeArrowheads="1"/>
            </p:cNvSpPr>
            <p:nvPr/>
          </p:nvSpPr>
          <p:spPr bwMode="auto">
            <a:xfrm>
              <a:off x="7537" y="3937"/>
              <a:ext cx="378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Poznávání </a:t>
              </a:r>
              <a:br>
                <a:rPr lang="cs-CZ" altLang="cs-CZ" b="1">
                  <a:latin typeface="Times New Roman" panose="02020603050405020304" pitchFamily="18" charset="0"/>
                </a:rPr>
              </a:br>
              <a:r>
                <a:rPr lang="cs-CZ" altLang="cs-CZ" b="1">
                  <a:latin typeface="Times New Roman" panose="02020603050405020304" pitchFamily="18" charset="0"/>
                </a:rPr>
                <a:t>(učit se,objevovat)</a:t>
              </a:r>
            </a:p>
          </p:txBody>
        </p:sp>
        <p:sp>
          <p:nvSpPr>
            <p:cNvPr id="44078" name="Text Box 54"/>
            <p:cNvSpPr txBox="1">
              <a:spLocks noChangeArrowheads="1"/>
            </p:cNvSpPr>
            <p:nvPr/>
          </p:nvSpPr>
          <p:spPr bwMode="auto">
            <a:xfrm>
              <a:off x="7357" y="5017"/>
              <a:ext cx="378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Výběr vhodného oděvu</a:t>
              </a:r>
              <a:br>
                <a:rPr lang="cs-CZ" altLang="cs-CZ" b="1">
                  <a:latin typeface="Times New Roman" panose="02020603050405020304" pitchFamily="18" charset="0"/>
                </a:rPr>
              </a:br>
              <a:r>
                <a:rPr lang="cs-CZ" altLang="cs-CZ" b="1">
                  <a:latin typeface="Times New Roman" panose="02020603050405020304" pitchFamily="18" charset="0"/>
                </a:rPr>
                <a:t>(oblékání svlékání)</a:t>
              </a:r>
            </a:p>
          </p:txBody>
        </p:sp>
        <p:sp>
          <p:nvSpPr>
            <p:cNvPr id="44079" name="Text Box 55"/>
            <p:cNvSpPr txBox="1">
              <a:spLocks noChangeArrowheads="1"/>
            </p:cNvSpPr>
            <p:nvPr/>
          </p:nvSpPr>
          <p:spPr bwMode="auto">
            <a:xfrm>
              <a:off x="6817" y="6277"/>
              <a:ext cx="37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Udržování tělesné teploty</a:t>
              </a:r>
            </a:p>
          </p:txBody>
        </p:sp>
        <p:sp>
          <p:nvSpPr>
            <p:cNvPr id="44080" name="Text Box 56"/>
            <p:cNvSpPr txBox="1">
              <a:spLocks noChangeArrowheads="1"/>
            </p:cNvSpPr>
            <p:nvPr/>
          </p:nvSpPr>
          <p:spPr bwMode="auto">
            <a:xfrm>
              <a:off x="4117" y="3577"/>
              <a:ext cx="306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400" b="1" dirty="0">
                  <a:latin typeface="Times New Roman" panose="02020603050405020304" pitchFamily="18" charset="0"/>
                </a:rPr>
                <a:t>Lidská bytost </a:t>
              </a:r>
              <a:br>
                <a:rPr lang="cs-CZ" altLang="cs-CZ" sz="2400" b="1" dirty="0">
                  <a:latin typeface="Times New Roman" panose="02020603050405020304" pitchFamily="18" charset="0"/>
                </a:rPr>
              </a:br>
              <a:r>
                <a:rPr lang="cs-CZ" altLang="cs-CZ" sz="2400" b="1" dirty="0">
                  <a:latin typeface="Times New Roman" panose="02020603050405020304" pitchFamily="18" charset="0"/>
                </a:rPr>
                <a:t>a její základní potřeby</a:t>
              </a:r>
            </a:p>
          </p:txBody>
        </p:sp>
      </p:grpSp>
    </p:spTree>
    <p:extLst>
      <p:ext uri="{BB962C8B-B14F-4D97-AF65-F5344CB8AC3E}">
        <p14:creationId xmlns:p14="http://schemas.microsoft.com/office/powerpoint/2010/main" val="4122832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107"/>
                                        </p:tgtEl>
                                        <p:attrNameLst>
                                          <p:attrName>style.visibility</p:attrName>
                                        </p:attrNameLst>
                                      </p:cBhvr>
                                      <p:to>
                                        <p:strVal val="visible"/>
                                      </p:to>
                                    </p:set>
                                    <p:anim calcmode="lin" valueType="num">
                                      <p:cBhvr additive="base">
                                        <p:cTn id="7" dur="500" fill="hold"/>
                                        <p:tgtEl>
                                          <p:spTgt spid="4107"/>
                                        </p:tgtEl>
                                        <p:attrNameLst>
                                          <p:attrName>ppt_x</p:attrName>
                                        </p:attrNameLst>
                                      </p:cBhvr>
                                      <p:tavLst>
                                        <p:tav tm="0">
                                          <p:val>
                                            <p:strVal val="0-#ppt_w/2"/>
                                          </p:val>
                                        </p:tav>
                                        <p:tav tm="100000">
                                          <p:val>
                                            <p:strVal val="#ppt_x"/>
                                          </p:val>
                                        </p:tav>
                                      </p:tavLst>
                                    </p:anim>
                                    <p:anim calcmode="lin" valueType="num">
                                      <p:cBhvr additive="base">
                                        <p:cTn id="8" dur="500" fill="hold"/>
                                        <p:tgtEl>
                                          <p:spTgt spid="410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noChangeArrowheads="1"/>
          </p:cNvSpPr>
          <p:nvPr>
            <p:ph type="title" idx="4294967295"/>
          </p:nvPr>
        </p:nvSpPr>
        <p:spPr>
          <a:xfrm>
            <a:off x="772732" y="301625"/>
            <a:ext cx="8864981" cy="1143000"/>
          </a:xfrm>
        </p:spPr>
        <p:txBody>
          <a:bodyPr/>
          <a:lstStyle/>
          <a:p>
            <a:pPr eaLnBrk="1" hangingPunct="1"/>
            <a:r>
              <a:rPr lang="cs-CZ" altLang="cs-CZ" sz="3200" b="1" dirty="0"/>
              <a:t>Fáze poskytování základní </a:t>
            </a:r>
            <a:r>
              <a:rPr lang="cs-CZ" altLang="cs-CZ" sz="3200" b="1" dirty="0" err="1"/>
              <a:t>oše</a:t>
            </a:r>
            <a:r>
              <a:rPr lang="cs-CZ" altLang="cs-CZ" sz="3200" b="1" dirty="0"/>
              <a:t> péče</a:t>
            </a:r>
          </a:p>
        </p:txBody>
      </p:sp>
      <p:sp>
        <p:nvSpPr>
          <p:cNvPr id="45059" name="Zástupný symbol pro obsah 2"/>
          <p:cNvSpPr>
            <a:spLocks noGrp="1" noChangeArrowheads="1"/>
          </p:cNvSpPr>
          <p:nvPr>
            <p:ph idx="4294967295"/>
          </p:nvPr>
        </p:nvSpPr>
        <p:spPr>
          <a:xfrm>
            <a:off x="579548" y="1827213"/>
            <a:ext cx="11165984" cy="4114800"/>
          </a:xfrm>
        </p:spPr>
        <p:txBody>
          <a:bodyPr/>
          <a:lstStyle/>
          <a:p>
            <a:pPr eaLnBrk="1" hangingPunct="1">
              <a:lnSpc>
                <a:spcPct val="80000"/>
              </a:lnSpc>
            </a:pPr>
            <a:r>
              <a:rPr lang="cs-CZ" altLang="cs-CZ" sz="2200" b="1" dirty="0"/>
              <a:t>1.fáze</a:t>
            </a:r>
          </a:p>
          <a:p>
            <a:pPr lvl="1" eaLnBrk="1" hangingPunct="1">
              <a:lnSpc>
                <a:spcPct val="80000"/>
              </a:lnSpc>
            </a:pPr>
            <a:r>
              <a:rPr lang="cs-CZ" altLang="cs-CZ" sz="2100" dirty="0"/>
              <a:t>sestra zjistí ve které ze základních oblastí potřeb K/P potřebuje pomoc </a:t>
            </a:r>
            <a:r>
              <a:rPr lang="cs-CZ" altLang="cs-CZ" sz="2100" dirty="0">
                <a:latin typeface="Arial" panose="020B0604020202020204" pitchFamily="34" charset="0"/>
                <a:cs typeface="Arial" panose="020B0604020202020204" pitchFamily="34" charset="0"/>
              </a:rPr>
              <a:t>→ </a:t>
            </a:r>
            <a:r>
              <a:rPr lang="cs-CZ" altLang="cs-CZ" sz="2100" dirty="0"/>
              <a:t>plánuje zásahy a realizuje je.</a:t>
            </a:r>
          </a:p>
          <a:p>
            <a:pPr lvl="1" eaLnBrk="1" hangingPunct="1">
              <a:lnSpc>
                <a:spcPct val="80000"/>
              </a:lnSpc>
            </a:pPr>
            <a:r>
              <a:rPr lang="cs-CZ" altLang="cs-CZ" sz="2100" dirty="0"/>
              <a:t>Hodnocení </a:t>
            </a:r>
            <a:r>
              <a:rPr lang="cs-CZ" altLang="cs-CZ" b="1" dirty="0"/>
              <a:t>síla: 0 1 2  vůle: 0 1 2  vědomosti: 0 1 2</a:t>
            </a:r>
            <a:r>
              <a:rPr lang="cs-CZ" altLang="cs-CZ" dirty="0"/>
              <a:t> </a:t>
            </a:r>
            <a:endParaRPr lang="cs-CZ" altLang="cs-CZ" sz="2100" dirty="0"/>
          </a:p>
          <a:p>
            <a:pPr eaLnBrk="1" hangingPunct="1">
              <a:lnSpc>
                <a:spcPct val="80000"/>
              </a:lnSpc>
            </a:pPr>
            <a:r>
              <a:rPr lang="cs-CZ" altLang="cs-CZ" sz="2200" b="1" dirty="0"/>
              <a:t>2. fáze</a:t>
            </a:r>
            <a:endParaRPr lang="cs-CZ" altLang="cs-CZ" sz="2200" dirty="0"/>
          </a:p>
          <a:p>
            <a:pPr lvl="1" eaLnBrk="1" hangingPunct="1">
              <a:lnSpc>
                <a:spcPct val="80000"/>
              </a:lnSpc>
            </a:pPr>
            <a:r>
              <a:rPr lang="cs-CZ" altLang="cs-CZ" sz="2100" dirty="0"/>
              <a:t>po poskytnutí adekvátní pomoci → zlepšení stavu, zlepšení soběstačnosti → promítnutí nové skutečnosti do změny plánu péče.</a:t>
            </a:r>
          </a:p>
          <a:p>
            <a:pPr eaLnBrk="1" hangingPunct="1">
              <a:lnSpc>
                <a:spcPct val="80000"/>
              </a:lnSpc>
            </a:pPr>
            <a:r>
              <a:rPr lang="pl-PL" altLang="cs-CZ" sz="2200" b="1" dirty="0"/>
              <a:t>3. fáze</a:t>
            </a:r>
          </a:p>
          <a:p>
            <a:pPr lvl="1" eaLnBrk="1" hangingPunct="1">
              <a:lnSpc>
                <a:spcPct val="80000"/>
              </a:lnSpc>
            </a:pPr>
            <a:r>
              <a:rPr lang="pl-PL" altLang="cs-CZ" sz="2100" dirty="0"/>
              <a:t>Edukace</a:t>
            </a:r>
            <a:r>
              <a:rPr lang="pl-PL" altLang="cs-CZ" sz="2100" b="1" dirty="0"/>
              <a:t> </a:t>
            </a:r>
            <a:r>
              <a:rPr lang="pl-PL" altLang="cs-CZ" sz="2100" dirty="0"/>
              <a:t>K/P</a:t>
            </a:r>
            <a:r>
              <a:rPr lang="pl-PL" altLang="cs-CZ" sz="2100" b="1" dirty="0"/>
              <a:t> </a:t>
            </a:r>
            <a:r>
              <a:rPr lang="pl-PL" altLang="cs-CZ" sz="2100" dirty="0"/>
              <a:t>(+ jeho rodiny).</a:t>
            </a:r>
            <a:endParaRPr lang="cs-CZ" altLang="cs-CZ" sz="2100" dirty="0"/>
          </a:p>
          <a:p>
            <a:pPr eaLnBrk="1" hangingPunct="1">
              <a:buFont typeface="Wingdings" panose="05000000000000000000" pitchFamily="2" charset="2"/>
              <a:buNone/>
            </a:pPr>
            <a:endParaRPr lang="cs-CZ" altLang="cs-CZ" dirty="0"/>
          </a:p>
        </p:txBody>
      </p:sp>
    </p:spTree>
    <p:extLst>
      <p:ext uri="{BB962C8B-B14F-4D97-AF65-F5344CB8AC3E}">
        <p14:creationId xmlns:p14="http://schemas.microsoft.com/office/powerpoint/2010/main" val="27189735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cs-CZ" altLang="cs-CZ" b="1" dirty="0"/>
              <a:t>                           ZÁKLADNÍ POTŘEBY</a:t>
            </a:r>
          </a:p>
        </p:txBody>
      </p:sp>
      <p:sp>
        <p:nvSpPr>
          <p:cNvPr id="47107" name="Oval 4"/>
          <p:cNvSpPr>
            <a:spLocks noChangeArrowheads="1"/>
          </p:cNvSpPr>
          <p:nvPr/>
        </p:nvSpPr>
        <p:spPr bwMode="auto">
          <a:xfrm>
            <a:off x="2711451" y="1989138"/>
            <a:ext cx="2663825" cy="79216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400" b="1">
                <a:latin typeface="Times New Roman" panose="02020603050405020304" pitchFamily="18" charset="0"/>
              </a:rPr>
              <a:t>kultura</a:t>
            </a:r>
          </a:p>
        </p:txBody>
      </p:sp>
      <p:sp>
        <p:nvSpPr>
          <p:cNvPr id="47108" name="Oval 5"/>
          <p:cNvSpPr>
            <a:spLocks noChangeArrowheads="1"/>
          </p:cNvSpPr>
          <p:nvPr/>
        </p:nvSpPr>
        <p:spPr bwMode="auto">
          <a:xfrm>
            <a:off x="7462838" y="1989138"/>
            <a:ext cx="2449512" cy="6477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400" b="1">
                <a:latin typeface="Times New Roman" panose="02020603050405020304" pitchFamily="18" charset="0"/>
              </a:rPr>
              <a:t>individualita</a:t>
            </a:r>
          </a:p>
        </p:txBody>
      </p:sp>
      <p:sp>
        <p:nvSpPr>
          <p:cNvPr id="47109" name="Oval 6"/>
          <p:cNvSpPr>
            <a:spLocks noChangeArrowheads="1"/>
          </p:cNvSpPr>
          <p:nvPr/>
        </p:nvSpPr>
        <p:spPr bwMode="auto">
          <a:xfrm>
            <a:off x="5265738" y="3025776"/>
            <a:ext cx="1223962" cy="792163"/>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400" b="1">
                <a:latin typeface="Times New Roman" panose="02020603050405020304" pitchFamily="18" charset="0"/>
              </a:rPr>
              <a:t>věk</a:t>
            </a:r>
          </a:p>
        </p:txBody>
      </p:sp>
      <p:sp>
        <p:nvSpPr>
          <p:cNvPr id="47110" name="Oval 7"/>
          <p:cNvSpPr>
            <a:spLocks noChangeArrowheads="1"/>
          </p:cNvSpPr>
          <p:nvPr/>
        </p:nvSpPr>
        <p:spPr bwMode="auto">
          <a:xfrm>
            <a:off x="2782888" y="3789363"/>
            <a:ext cx="2233612" cy="6477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400" b="1">
                <a:latin typeface="Times New Roman" panose="02020603050405020304" pitchFamily="18" charset="0"/>
              </a:rPr>
              <a:t>emoce</a:t>
            </a:r>
          </a:p>
        </p:txBody>
      </p:sp>
      <p:sp>
        <p:nvSpPr>
          <p:cNvPr id="47111" name="Oval 8"/>
          <p:cNvSpPr>
            <a:spLocks noChangeArrowheads="1"/>
          </p:cNvSpPr>
          <p:nvPr/>
        </p:nvSpPr>
        <p:spPr bwMode="auto">
          <a:xfrm>
            <a:off x="6600826" y="3933825"/>
            <a:ext cx="2663825" cy="71913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400" b="1">
                <a:latin typeface="Times New Roman" panose="02020603050405020304" pitchFamily="18" charset="0"/>
              </a:rPr>
              <a:t>schopnosti</a:t>
            </a:r>
          </a:p>
        </p:txBody>
      </p:sp>
      <p:sp>
        <p:nvSpPr>
          <p:cNvPr id="47112" name="Line 9"/>
          <p:cNvSpPr>
            <a:spLocks noChangeShapeType="1"/>
          </p:cNvSpPr>
          <p:nvPr/>
        </p:nvSpPr>
        <p:spPr bwMode="auto">
          <a:xfrm flipV="1">
            <a:off x="4295776" y="1484314"/>
            <a:ext cx="1223963"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7113" name="Line 10"/>
          <p:cNvSpPr>
            <a:spLocks noChangeShapeType="1"/>
          </p:cNvSpPr>
          <p:nvPr/>
        </p:nvSpPr>
        <p:spPr bwMode="auto">
          <a:xfrm flipV="1">
            <a:off x="4224338" y="1412876"/>
            <a:ext cx="2159000" cy="2303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7114" name="Line 11"/>
          <p:cNvSpPr>
            <a:spLocks noChangeShapeType="1"/>
          </p:cNvSpPr>
          <p:nvPr/>
        </p:nvSpPr>
        <p:spPr bwMode="auto">
          <a:xfrm flipH="1" flipV="1">
            <a:off x="7319963" y="1484313"/>
            <a:ext cx="1008062"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7115" name="Line 13"/>
          <p:cNvSpPr>
            <a:spLocks noChangeShapeType="1"/>
          </p:cNvSpPr>
          <p:nvPr/>
        </p:nvSpPr>
        <p:spPr bwMode="auto">
          <a:xfrm flipV="1">
            <a:off x="5956301" y="1557338"/>
            <a:ext cx="1152525" cy="151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7116" name="Line 13"/>
          <p:cNvSpPr>
            <a:spLocks noChangeShapeType="1"/>
          </p:cNvSpPr>
          <p:nvPr/>
        </p:nvSpPr>
        <p:spPr bwMode="auto">
          <a:xfrm flipH="1" flipV="1">
            <a:off x="7261225" y="1709738"/>
            <a:ext cx="635000" cy="2006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extLst>
      <p:ext uri="{BB962C8B-B14F-4D97-AF65-F5344CB8AC3E}">
        <p14:creationId xmlns:p14="http://schemas.microsoft.com/office/powerpoint/2010/main" val="36547022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noChangeArrowheads="1"/>
          </p:cNvSpPr>
          <p:nvPr>
            <p:ph type="title" idx="4294967295"/>
          </p:nvPr>
        </p:nvSpPr>
        <p:spPr>
          <a:xfrm>
            <a:off x="811368" y="301625"/>
            <a:ext cx="8851745" cy="1143000"/>
          </a:xfrm>
        </p:spPr>
        <p:txBody>
          <a:bodyPr/>
          <a:lstStyle/>
          <a:p>
            <a:pPr eaLnBrk="1" hangingPunct="1"/>
            <a:r>
              <a:rPr lang="cs-CZ" altLang="cs-CZ" sz="3200" b="1" dirty="0"/>
              <a:t>Plán základní ošetřovatelské péče</a:t>
            </a:r>
          </a:p>
        </p:txBody>
      </p:sp>
      <p:sp>
        <p:nvSpPr>
          <p:cNvPr id="48131" name="Zástupný symbol pro obsah 2"/>
          <p:cNvSpPr>
            <a:spLocks noGrp="1" noChangeArrowheads="1"/>
          </p:cNvSpPr>
          <p:nvPr>
            <p:ph idx="4294967295"/>
          </p:nvPr>
        </p:nvSpPr>
        <p:spPr>
          <a:xfrm>
            <a:off x="811368" y="1700213"/>
            <a:ext cx="11075831" cy="4241800"/>
          </a:xfrm>
        </p:spPr>
        <p:txBody>
          <a:bodyPr/>
          <a:lstStyle/>
          <a:p>
            <a:pPr eaLnBrk="1" hangingPunct="1">
              <a:lnSpc>
                <a:spcPct val="80000"/>
              </a:lnSpc>
            </a:pPr>
            <a:r>
              <a:rPr lang="cs-CZ" altLang="cs-CZ" dirty="0"/>
              <a:t> je ve všech 14 oblastech ovlivněn věkem, temperamentem, </a:t>
            </a:r>
            <a:r>
              <a:rPr lang="cs-CZ" altLang="cs-CZ" dirty="0" err="1"/>
              <a:t>socio</a:t>
            </a:r>
            <a:r>
              <a:rPr lang="cs-CZ" altLang="cs-CZ" dirty="0"/>
              <a:t>-kulturním postavením, tělesnými, duševními schopnostmi, patologickým stavem, symptomy</a:t>
            </a:r>
          </a:p>
          <a:p>
            <a:pPr eaLnBrk="1" hangingPunct="1">
              <a:lnSpc>
                <a:spcPct val="80000"/>
              </a:lnSpc>
            </a:pPr>
            <a:r>
              <a:rPr lang="cs-CZ" altLang="cs-CZ" dirty="0"/>
              <a:t>je modifikovatelný…dle potřeby a rozsahu…</a:t>
            </a:r>
          </a:p>
          <a:p>
            <a:pPr eaLnBrk="1" hangingPunct="1">
              <a:lnSpc>
                <a:spcPct val="80000"/>
              </a:lnSpc>
            </a:pPr>
            <a:r>
              <a:rPr lang="cs-CZ" altLang="cs-CZ" dirty="0"/>
              <a:t>musí být v souladu s medicínským plánem terapie – NLZP – koordinátor </a:t>
            </a:r>
            <a:r>
              <a:rPr lang="cs-CZ" altLang="cs-CZ" dirty="0" err="1"/>
              <a:t>oše</a:t>
            </a:r>
            <a:r>
              <a:rPr lang="cs-CZ" altLang="cs-CZ" dirty="0"/>
              <a:t> a terapeutického plánu</a:t>
            </a:r>
          </a:p>
          <a:p>
            <a:pPr eaLnBrk="1" hangingPunct="1">
              <a:lnSpc>
                <a:spcPct val="80000"/>
              </a:lnSpc>
            </a:pPr>
            <a:endParaRPr lang="cs-CZ" altLang="cs-CZ" dirty="0"/>
          </a:p>
        </p:txBody>
      </p:sp>
    </p:spTree>
    <p:extLst>
      <p:ext uri="{BB962C8B-B14F-4D97-AF65-F5344CB8AC3E}">
        <p14:creationId xmlns:p14="http://schemas.microsoft.com/office/powerpoint/2010/main" val="42083084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noChangeArrowheads="1"/>
          </p:cNvSpPr>
          <p:nvPr>
            <p:ph type="title" idx="4294967295"/>
          </p:nvPr>
        </p:nvSpPr>
        <p:spPr>
          <a:xfrm>
            <a:off x="476518" y="301625"/>
            <a:ext cx="9148495" cy="1143000"/>
          </a:xfrm>
        </p:spPr>
        <p:txBody>
          <a:bodyPr/>
          <a:lstStyle/>
          <a:p>
            <a:pPr eaLnBrk="1" hangingPunct="1"/>
            <a:r>
              <a:rPr lang="cs-CZ" altLang="cs-CZ" sz="3200" b="1" dirty="0"/>
              <a:t>Vztahy při poskytování základní ošetřovatelské péče</a:t>
            </a:r>
          </a:p>
        </p:txBody>
      </p:sp>
      <p:sp>
        <p:nvSpPr>
          <p:cNvPr id="50179" name="Zástupný symbol pro obsah 2"/>
          <p:cNvSpPr>
            <a:spLocks noGrp="1" noChangeArrowheads="1"/>
          </p:cNvSpPr>
          <p:nvPr>
            <p:ph idx="4294967295"/>
          </p:nvPr>
        </p:nvSpPr>
        <p:spPr>
          <a:xfrm>
            <a:off x="476518" y="1700213"/>
            <a:ext cx="11500834" cy="4241800"/>
          </a:xfrm>
        </p:spPr>
        <p:txBody>
          <a:bodyPr/>
          <a:lstStyle/>
          <a:p>
            <a:pPr eaLnBrk="1" hangingPunct="1">
              <a:lnSpc>
                <a:spcPct val="80000"/>
              </a:lnSpc>
            </a:pPr>
            <a:r>
              <a:rPr lang="cs-CZ" altLang="cs-CZ" b="1" dirty="0"/>
              <a:t>Sestra-pacient</a:t>
            </a:r>
            <a:r>
              <a:rPr lang="cs-CZ" altLang="cs-CZ" dirty="0"/>
              <a:t> → další 3 roviny vztahů:</a:t>
            </a:r>
          </a:p>
          <a:p>
            <a:pPr lvl="1" eaLnBrk="1" hangingPunct="1">
              <a:lnSpc>
                <a:spcPct val="80000"/>
              </a:lnSpc>
            </a:pPr>
            <a:r>
              <a:rPr lang="cs-CZ" altLang="cs-CZ" b="1" dirty="0"/>
              <a:t>Sestra jako „náhrada“ </a:t>
            </a:r>
            <a:r>
              <a:rPr lang="cs-CZ" altLang="cs-CZ" dirty="0"/>
              <a:t>za K/P - je nesoběstačný  a závislý na pomoci (nedostatek vůle, síly, vědomostí aby byl nezávislý)</a:t>
            </a:r>
          </a:p>
          <a:p>
            <a:pPr lvl="1" eaLnBrk="1" hangingPunct="1">
              <a:lnSpc>
                <a:spcPct val="80000"/>
              </a:lnSpc>
            </a:pPr>
            <a:r>
              <a:rPr lang="cs-CZ" altLang="cs-CZ" b="1" dirty="0"/>
              <a:t>Sestra jako pomocník K/P </a:t>
            </a:r>
            <a:r>
              <a:rPr lang="cs-CZ" altLang="cs-CZ" dirty="0"/>
              <a:t>pomoct obnovit samostatnost a nezávislost – „uzdravování“</a:t>
            </a:r>
          </a:p>
          <a:p>
            <a:pPr lvl="1" eaLnBrk="1" hangingPunct="1">
              <a:lnSpc>
                <a:spcPct val="80000"/>
              </a:lnSpc>
            </a:pPr>
            <a:r>
              <a:rPr lang="cs-CZ" altLang="cs-CZ" b="1" dirty="0"/>
              <a:t>Sestra jako partnerka K/P – </a:t>
            </a:r>
            <a:r>
              <a:rPr lang="cs-CZ" altLang="cs-CZ" dirty="0"/>
              <a:t>formulují spolu plán péče, jehož realizaci NLZP usměrňuje</a:t>
            </a:r>
          </a:p>
          <a:p>
            <a:pPr eaLnBrk="1" hangingPunct="1">
              <a:lnSpc>
                <a:spcPct val="80000"/>
              </a:lnSpc>
            </a:pPr>
            <a:r>
              <a:rPr lang="cs-CZ" altLang="cs-CZ" b="1" dirty="0"/>
              <a:t>Sestra-lékař – </a:t>
            </a:r>
            <a:r>
              <a:rPr lang="cs-CZ" altLang="cs-CZ" dirty="0"/>
              <a:t>vzájemná spolupráce, s důrazem na soulad terapeutický a </a:t>
            </a:r>
            <a:r>
              <a:rPr lang="cs-CZ" altLang="cs-CZ" dirty="0" err="1"/>
              <a:t>oše</a:t>
            </a:r>
            <a:r>
              <a:rPr lang="cs-CZ" altLang="cs-CZ" dirty="0"/>
              <a:t>.  </a:t>
            </a:r>
          </a:p>
          <a:p>
            <a:pPr eaLnBrk="1" hangingPunct="1">
              <a:lnSpc>
                <a:spcPct val="80000"/>
              </a:lnSpc>
            </a:pPr>
            <a:r>
              <a:rPr lang="cs-CZ" altLang="cs-CZ" b="1" dirty="0"/>
              <a:t>Sestra-zdravotnický tým – </a:t>
            </a:r>
            <a:r>
              <a:rPr lang="cs-CZ" altLang="cs-CZ" dirty="0"/>
              <a:t>vzájemná pomoc při poskytování OP, koordinace týmu, akceptace kompetencí  </a:t>
            </a:r>
          </a:p>
        </p:txBody>
      </p:sp>
    </p:spTree>
    <p:extLst>
      <p:ext uri="{BB962C8B-B14F-4D97-AF65-F5344CB8AC3E}">
        <p14:creationId xmlns:p14="http://schemas.microsoft.com/office/powerpoint/2010/main" val="8454386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524000" y="2706688"/>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 </a:t>
            </a:r>
            <a:endParaRPr lang="cs-CZ" altLang="cs-CZ" sz="1200">
              <a:latin typeface="Times New Roman" panose="02020603050405020304" pitchFamily="18" charset="0"/>
              <a:cs typeface="Times New Roman" panose="02020603050405020304" pitchFamily="18" charset="0"/>
            </a:endParaRPr>
          </a:p>
          <a:p>
            <a:pPr eaLnBrk="1" hangingPunct="1"/>
            <a:endParaRPr lang="cs-CZ" altLang="cs-CZ" sz="2400">
              <a:latin typeface="Times New Roman" panose="02020603050405020304" pitchFamily="18" charset="0"/>
            </a:endParaRPr>
          </a:p>
        </p:txBody>
      </p:sp>
      <p:grpSp>
        <p:nvGrpSpPr>
          <p:cNvPr id="2" name="Group 61"/>
          <p:cNvGrpSpPr>
            <a:grpSpLocks/>
          </p:cNvGrpSpPr>
          <p:nvPr/>
        </p:nvGrpSpPr>
        <p:grpSpPr bwMode="auto">
          <a:xfrm>
            <a:off x="1905000" y="457200"/>
            <a:ext cx="8458200" cy="5334000"/>
            <a:chOff x="288" y="816"/>
            <a:chExt cx="5328" cy="3360"/>
          </a:xfrm>
        </p:grpSpPr>
        <p:sp>
          <p:nvSpPr>
            <p:cNvPr id="52228" name="Text Box 51"/>
            <p:cNvSpPr txBox="1">
              <a:spLocks noChangeArrowheads="1"/>
            </p:cNvSpPr>
            <p:nvPr/>
          </p:nvSpPr>
          <p:spPr bwMode="auto">
            <a:xfrm>
              <a:off x="288" y="816"/>
              <a:ext cx="4416" cy="402"/>
            </a:xfrm>
            <a:prstGeom prst="rect">
              <a:avLst/>
            </a:prstGeom>
            <a:solidFill>
              <a:srgbClr val="CC99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400" b="1">
                  <a:latin typeface="Times New Roman" panose="02020603050405020304" pitchFamily="18" charset="0"/>
                </a:rPr>
                <a:t>HENDERSONOVÉ KOMPLENETÁRNÍ MODEL</a:t>
              </a:r>
            </a:p>
          </p:txBody>
        </p:sp>
        <p:sp>
          <p:nvSpPr>
            <p:cNvPr id="52229" name="Text Box 52"/>
            <p:cNvSpPr txBox="1">
              <a:spLocks noChangeArrowheads="1"/>
            </p:cNvSpPr>
            <p:nvPr/>
          </p:nvSpPr>
          <p:spPr bwMode="auto">
            <a:xfrm>
              <a:off x="288" y="1629"/>
              <a:ext cx="1998" cy="6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200" b="1">
                  <a:latin typeface="Times New Roman" panose="02020603050405020304" pitchFamily="18" charset="0"/>
                </a:rPr>
                <a:t>udržet člověka</a:t>
              </a:r>
              <a:br>
                <a:rPr lang="cs-CZ" altLang="cs-CZ" sz="2200" b="1">
                  <a:latin typeface="Times New Roman" panose="02020603050405020304" pitchFamily="18" charset="0"/>
                </a:rPr>
              </a:br>
              <a:r>
                <a:rPr lang="cs-CZ" altLang="cs-CZ" sz="2200" b="1">
                  <a:latin typeface="Times New Roman" panose="02020603050405020304" pitchFamily="18" charset="0"/>
                </a:rPr>
                <a:t>maximálně </a:t>
              </a:r>
              <a:r>
                <a:rPr lang="cs-CZ" altLang="cs-CZ" sz="2200" b="1">
                  <a:solidFill>
                    <a:srgbClr val="FF0000"/>
                  </a:solidFill>
                  <a:latin typeface="Times New Roman" panose="02020603050405020304" pitchFamily="18" charset="0"/>
                </a:rPr>
                <a:t>nezávislého</a:t>
              </a:r>
            </a:p>
          </p:txBody>
        </p:sp>
        <p:sp>
          <p:nvSpPr>
            <p:cNvPr id="52230" name="Text Box 53"/>
            <p:cNvSpPr txBox="1">
              <a:spLocks noChangeArrowheads="1"/>
            </p:cNvSpPr>
            <p:nvPr/>
          </p:nvSpPr>
          <p:spPr bwMode="auto">
            <a:xfrm>
              <a:off x="1049" y="2567"/>
              <a:ext cx="1998" cy="6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200" b="1" dirty="0">
                  <a:latin typeface="Times New Roman" panose="02020603050405020304" pitchFamily="18" charset="0"/>
                </a:rPr>
                <a:t>udržet člověka </a:t>
              </a:r>
              <a:r>
                <a:rPr lang="cs-CZ" altLang="cs-CZ" sz="2200" b="1" dirty="0">
                  <a:solidFill>
                    <a:srgbClr val="FF0066"/>
                  </a:solidFill>
                  <a:latin typeface="Times New Roman" panose="02020603050405020304" pitchFamily="18" charset="0"/>
                </a:rPr>
                <a:t>nezávislého</a:t>
              </a:r>
              <a:r>
                <a:rPr lang="cs-CZ" altLang="cs-CZ" sz="2200" b="1" dirty="0">
                  <a:latin typeface="Times New Roman" panose="02020603050405020304" pitchFamily="18" charset="0"/>
                </a:rPr>
                <a:t>, </a:t>
              </a:r>
              <a:br>
                <a:rPr lang="cs-CZ" altLang="cs-CZ" sz="2200" b="1" dirty="0">
                  <a:latin typeface="Times New Roman" panose="02020603050405020304" pitchFamily="18" charset="0"/>
                </a:rPr>
              </a:br>
              <a:r>
                <a:rPr lang="cs-CZ" altLang="cs-CZ" sz="2200" b="1" dirty="0">
                  <a:latin typeface="Times New Roman" panose="02020603050405020304" pitchFamily="18" charset="0"/>
                </a:rPr>
                <a:t>aby byl schopen žít</a:t>
              </a:r>
            </a:p>
          </p:txBody>
        </p:sp>
        <p:sp>
          <p:nvSpPr>
            <p:cNvPr id="52231" name="Text Box 54"/>
            <p:cNvSpPr txBox="1">
              <a:spLocks noChangeArrowheads="1"/>
            </p:cNvSpPr>
            <p:nvPr/>
          </p:nvSpPr>
          <p:spPr bwMode="auto">
            <a:xfrm>
              <a:off x="2476" y="3506"/>
              <a:ext cx="1998" cy="6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200" b="1">
                  <a:latin typeface="Times New Roman" panose="02020603050405020304" pitchFamily="18" charset="0"/>
                </a:rPr>
                <a:t>zabezpečit důstojnou smrt</a:t>
              </a:r>
            </a:p>
          </p:txBody>
        </p:sp>
        <p:sp>
          <p:nvSpPr>
            <p:cNvPr id="52232" name="Text Box 55"/>
            <p:cNvSpPr txBox="1">
              <a:spLocks noChangeArrowheads="1"/>
            </p:cNvSpPr>
            <p:nvPr/>
          </p:nvSpPr>
          <p:spPr bwMode="auto">
            <a:xfrm>
              <a:off x="3618" y="2300"/>
              <a:ext cx="1998" cy="6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2200" b="1">
                  <a:latin typeface="Times New Roman" panose="02020603050405020304" pitchFamily="18" charset="0"/>
                </a:rPr>
                <a:t>podpořit, zvýšit: </a:t>
              </a:r>
              <a:r>
                <a:rPr lang="cs-CZ" altLang="cs-CZ" sz="2200" b="1">
                  <a:solidFill>
                    <a:srgbClr val="FF0066"/>
                  </a:solidFill>
                  <a:latin typeface="Times New Roman" panose="02020603050405020304" pitchFamily="18" charset="0"/>
                </a:rPr>
                <a:t>sílu,</a:t>
              </a:r>
              <a:r>
                <a:rPr lang="cs-CZ" altLang="cs-CZ" sz="2200" b="1">
                  <a:latin typeface="Times New Roman" panose="02020603050405020304" pitchFamily="18" charset="0"/>
                </a:rPr>
                <a:t> </a:t>
              </a:r>
              <a:r>
                <a:rPr lang="cs-CZ" altLang="cs-CZ" sz="2200" b="1">
                  <a:solidFill>
                    <a:srgbClr val="FF0066"/>
                  </a:solidFill>
                  <a:latin typeface="Times New Roman" panose="02020603050405020304" pitchFamily="18" charset="0"/>
                </a:rPr>
                <a:t>vůli,</a:t>
              </a:r>
              <a:r>
                <a:rPr lang="cs-CZ" altLang="cs-CZ" sz="2200" b="1">
                  <a:latin typeface="Times New Roman" panose="02020603050405020304" pitchFamily="18" charset="0"/>
                </a:rPr>
                <a:t> </a:t>
              </a:r>
              <a:r>
                <a:rPr lang="cs-CZ" altLang="cs-CZ" sz="2200" b="1">
                  <a:solidFill>
                    <a:srgbClr val="FF0066"/>
                  </a:solidFill>
                  <a:latin typeface="Times New Roman" panose="02020603050405020304" pitchFamily="18" charset="0"/>
                </a:rPr>
                <a:t>vědomosti klienta</a:t>
              </a:r>
            </a:p>
          </p:txBody>
        </p:sp>
        <p:sp>
          <p:nvSpPr>
            <p:cNvPr id="52233" name="Line 56"/>
            <p:cNvSpPr>
              <a:spLocks noChangeShapeType="1"/>
            </p:cNvSpPr>
            <p:nvPr/>
          </p:nvSpPr>
          <p:spPr bwMode="auto">
            <a:xfrm flipH="1">
              <a:off x="1620" y="1227"/>
              <a:ext cx="951" cy="2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34" name="Line 57"/>
            <p:cNvSpPr>
              <a:spLocks noChangeShapeType="1"/>
            </p:cNvSpPr>
            <p:nvPr/>
          </p:nvSpPr>
          <p:spPr bwMode="auto">
            <a:xfrm flipH="1">
              <a:off x="2476" y="1227"/>
              <a:ext cx="95" cy="12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35" name="Line 58"/>
            <p:cNvSpPr>
              <a:spLocks noChangeShapeType="1"/>
            </p:cNvSpPr>
            <p:nvPr/>
          </p:nvSpPr>
          <p:spPr bwMode="auto">
            <a:xfrm>
              <a:off x="2571" y="1227"/>
              <a:ext cx="857" cy="18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36" name="Line 59"/>
            <p:cNvSpPr>
              <a:spLocks noChangeShapeType="1"/>
            </p:cNvSpPr>
            <p:nvPr/>
          </p:nvSpPr>
          <p:spPr bwMode="auto">
            <a:xfrm>
              <a:off x="2571" y="1227"/>
              <a:ext cx="1523" cy="8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spTree>
    <p:extLst>
      <p:ext uri="{BB962C8B-B14F-4D97-AF65-F5344CB8AC3E}">
        <p14:creationId xmlns:p14="http://schemas.microsoft.com/office/powerpoint/2010/main" val="2095901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p:cNvSpPr>
            <a:spLocks noGrp="1" noChangeArrowheads="1"/>
          </p:cNvSpPr>
          <p:nvPr>
            <p:ph type="title" idx="4294967295"/>
          </p:nvPr>
        </p:nvSpPr>
        <p:spPr>
          <a:xfrm>
            <a:off x="695458" y="301625"/>
            <a:ext cx="9070841" cy="1143000"/>
          </a:xfrm>
        </p:spPr>
        <p:txBody>
          <a:bodyPr>
            <a:normAutofit/>
          </a:bodyPr>
          <a:lstStyle/>
          <a:p>
            <a:pPr eaLnBrk="1" hangingPunct="1"/>
            <a:r>
              <a:rPr lang="cs-CZ" altLang="cs-CZ" sz="3200" b="1" dirty="0"/>
              <a:t>Obsah teorie</a:t>
            </a:r>
          </a:p>
        </p:txBody>
      </p:sp>
      <p:sp>
        <p:nvSpPr>
          <p:cNvPr id="53251" name="Zástupný symbol pro obsah 2"/>
          <p:cNvSpPr>
            <a:spLocks noGrp="1" noChangeArrowheads="1"/>
          </p:cNvSpPr>
          <p:nvPr>
            <p:ph idx="4294967295"/>
          </p:nvPr>
        </p:nvSpPr>
        <p:spPr>
          <a:xfrm>
            <a:off x="515155" y="1906073"/>
            <a:ext cx="11449318" cy="4572000"/>
          </a:xfrm>
        </p:spPr>
        <p:txBody>
          <a:bodyPr/>
          <a:lstStyle/>
          <a:p>
            <a:pPr eaLnBrk="1" hangingPunct="1">
              <a:lnSpc>
                <a:spcPct val="80000"/>
              </a:lnSpc>
            </a:pPr>
            <a:r>
              <a:rPr lang="cs-CZ" altLang="cs-CZ" sz="2200" dirty="0"/>
              <a:t>Základní potřeby jedince ovlivněné kulturou a vlastní osobností.</a:t>
            </a:r>
          </a:p>
          <a:p>
            <a:pPr eaLnBrk="1" hangingPunct="1">
              <a:lnSpc>
                <a:spcPct val="80000"/>
              </a:lnSpc>
            </a:pPr>
            <a:r>
              <a:rPr lang="cs-CZ" altLang="cs-CZ" sz="2200" dirty="0"/>
              <a:t>Soběstačný a nezávislý jedinec </a:t>
            </a:r>
            <a:r>
              <a:rPr lang="cs-CZ" altLang="cs-CZ" sz="2200" dirty="0">
                <a:latin typeface="Arial" panose="020B0604020202020204" pitchFamily="34" charset="0"/>
                <a:cs typeface="Arial" panose="020B0604020202020204" pitchFamily="34" charset="0"/>
              </a:rPr>
              <a:t>→</a:t>
            </a:r>
            <a:r>
              <a:rPr lang="cs-CZ" altLang="cs-CZ" sz="2200" dirty="0"/>
              <a:t> plnohodnotný život.</a:t>
            </a:r>
          </a:p>
          <a:p>
            <a:pPr eaLnBrk="1" hangingPunct="1">
              <a:lnSpc>
                <a:spcPct val="80000"/>
              </a:lnSpc>
            </a:pPr>
            <a:r>
              <a:rPr lang="cs-CZ" altLang="cs-CZ" sz="2200" dirty="0"/>
              <a:t>Porušené zdraví </a:t>
            </a:r>
            <a:r>
              <a:rPr lang="cs-CZ" altLang="cs-CZ" sz="2500" dirty="0"/>
              <a:t>→</a:t>
            </a:r>
            <a:r>
              <a:rPr lang="cs-CZ" altLang="cs-CZ" sz="2200" dirty="0"/>
              <a:t> porušení nezávislosti, neuspokojené potřeby </a:t>
            </a:r>
            <a:r>
              <a:rPr lang="cs-CZ" altLang="cs-CZ" sz="2500" dirty="0"/>
              <a:t>→</a:t>
            </a:r>
            <a:r>
              <a:rPr lang="cs-CZ" altLang="cs-CZ" sz="2200" dirty="0"/>
              <a:t> kontakt se zdravotnickým týmem </a:t>
            </a:r>
            <a:r>
              <a:rPr lang="cs-CZ" altLang="cs-CZ" sz="2500" dirty="0"/>
              <a:t>→</a:t>
            </a:r>
            <a:r>
              <a:rPr lang="cs-CZ" altLang="cs-CZ" sz="2200" dirty="0"/>
              <a:t> sestra identifikuje rozsah nesoběstačnosti </a:t>
            </a:r>
            <a:r>
              <a:rPr lang="cs-CZ" altLang="cs-CZ" sz="2500" dirty="0"/>
              <a:t>→</a:t>
            </a:r>
            <a:r>
              <a:rPr lang="cs-CZ" altLang="cs-CZ" sz="2200" dirty="0"/>
              <a:t> sestaví plán péče, </a:t>
            </a:r>
          </a:p>
          <a:p>
            <a:pPr eaLnBrk="1" hangingPunct="1">
              <a:lnSpc>
                <a:spcPct val="80000"/>
              </a:lnSpc>
            </a:pPr>
            <a:r>
              <a:rPr lang="cs-CZ" altLang="cs-CZ" sz="2200" dirty="0"/>
              <a:t>V. </a:t>
            </a:r>
            <a:r>
              <a:rPr lang="cs-CZ" altLang="cs-CZ" sz="2200" dirty="0" err="1"/>
              <a:t>Henderson</a:t>
            </a:r>
            <a:r>
              <a:rPr lang="cs-CZ" altLang="cs-CZ" sz="2200" dirty="0"/>
              <a:t> - „F. </a:t>
            </a:r>
            <a:r>
              <a:rPr lang="cs-CZ" altLang="cs-CZ" sz="2200" dirty="0" err="1"/>
              <a:t>Nightingale</a:t>
            </a:r>
            <a:r>
              <a:rPr lang="cs-CZ" altLang="cs-CZ" sz="2200" dirty="0"/>
              <a:t> 20. století“.</a:t>
            </a:r>
          </a:p>
          <a:p>
            <a:pPr eaLnBrk="1" hangingPunct="1">
              <a:lnSpc>
                <a:spcPct val="80000"/>
              </a:lnSpc>
            </a:pPr>
            <a:r>
              <a:rPr lang="cs-CZ" altLang="cs-CZ" sz="2200" dirty="0"/>
              <a:t>Suplementárně-komplementární model.</a:t>
            </a:r>
          </a:p>
          <a:p>
            <a:pPr eaLnBrk="1" hangingPunct="1">
              <a:lnSpc>
                <a:spcPct val="80000"/>
              </a:lnSpc>
            </a:pPr>
            <a:r>
              <a:rPr lang="cs-CZ" altLang="cs-CZ" sz="2200" b="1" dirty="0"/>
              <a:t>Definice sestry</a:t>
            </a:r>
            <a:r>
              <a:rPr lang="cs-CZ" altLang="cs-CZ" sz="2200" dirty="0"/>
              <a:t> – jako definice ošetřovatelství.</a:t>
            </a:r>
          </a:p>
        </p:txBody>
      </p:sp>
    </p:spTree>
    <p:extLst>
      <p:ext uri="{BB962C8B-B14F-4D97-AF65-F5344CB8AC3E}">
        <p14:creationId xmlns:p14="http://schemas.microsoft.com/office/powerpoint/2010/main" val="6672636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noChangeArrowheads="1"/>
          </p:cNvSpPr>
          <p:nvPr>
            <p:ph type="title" idx="4294967295"/>
          </p:nvPr>
        </p:nvSpPr>
        <p:spPr>
          <a:xfrm>
            <a:off x="528035" y="2781301"/>
            <a:ext cx="9889142" cy="1871663"/>
          </a:xfrm>
        </p:spPr>
        <p:txBody>
          <a:bodyPr/>
          <a:lstStyle/>
          <a:p>
            <a:pPr eaLnBrk="1" hangingPunct="1"/>
            <a:r>
              <a:rPr lang="cs-CZ" altLang="cs-CZ" sz="3200" b="1" dirty="0"/>
              <a:t>Dorothea Elizabeth </a:t>
            </a:r>
            <a:r>
              <a:rPr lang="cs-CZ" altLang="cs-CZ" sz="3200" b="1" dirty="0" err="1"/>
              <a:t>Orem</a:t>
            </a:r>
            <a:r>
              <a:rPr lang="cs-CZ" altLang="cs-CZ" sz="3200" dirty="0"/>
              <a:t>: Teorie deficitu </a:t>
            </a:r>
            <a:r>
              <a:rPr lang="cs-CZ" altLang="cs-CZ" sz="3200" dirty="0" err="1"/>
              <a:t>sebepéče</a:t>
            </a:r>
            <a:endParaRPr lang="cs-CZ" altLang="cs-CZ" sz="3200" dirty="0"/>
          </a:p>
        </p:txBody>
      </p:sp>
    </p:spTree>
    <p:extLst>
      <p:ext uri="{BB962C8B-B14F-4D97-AF65-F5344CB8AC3E}">
        <p14:creationId xmlns:p14="http://schemas.microsoft.com/office/powerpoint/2010/main" val="6698462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noChangeArrowheads="1"/>
          </p:cNvSpPr>
          <p:nvPr>
            <p:ph type="title" idx="4294967295"/>
          </p:nvPr>
        </p:nvSpPr>
        <p:spPr>
          <a:xfrm>
            <a:off x="721217" y="301625"/>
            <a:ext cx="9695959" cy="1143000"/>
          </a:xfrm>
        </p:spPr>
        <p:txBody>
          <a:bodyPr/>
          <a:lstStyle/>
          <a:p>
            <a:pPr eaLnBrk="1" hangingPunct="1"/>
            <a:r>
              <a:rPr lang="cs-CZ" altLang="cs-CZ" sz="3200" b="1" dirty="0"/>
              <a:t>Dorothea Elizabeth </a:t>
            </a:r>
            <a:r>
              <a:rPr lang="cs-CZ" altLang="cs-CZ" sz="3200" b="1" dirty="0" err="1"/>
              <a:t>Orem</a:t>
            </a:r>
            <a:r>
              <a:rPr lang="cs-CZ" altLang="cs-CZ" sz="3200" b="1" dirty="0"/>
              <a:t>: Teorie deficitu </a:t>
            </a:r>
            <a:r>
              <a:rPr lang="cs-CZ" altLang="cs-CZ" sz="3200" b="1" dirty="0" err="1"/>
              <a:t>sebepéče</a:t>
            </a:r>
            <a:endParaRPr lang="cs-CZ" altLang="cs-CZ" sz="3200" b="1" dirty="0"/>
          </a:p>
        </p:txBody>
      </p:sp>
      <p:sp>
        <p:nvSpPr>
          <p:cNvPr id="52227" name="Zástupný symbol pro obsah 2"/>
          <p:cNvSpPr>
            <a:spLocks noGrp="1" noChangeArrowheads="1"/>
          </p:cNvSpPr>
          <p:nvPr>
            <p:ph idx="4294967295"/>
          </p:nvPr>
        </p:nvSpPr>
        <p:spPr>
          <a:xfrm>
            <a:off x="991673" y="1827213"/>
            <a:ext cx="9065141" cy="4114800"/>
          </a:xfrm>
        </p:spPr>
        <p:txBody>
          <a:bodyPr/>
          <a:lstStyle/>
          <a:p>
            <a:pPr eaLnBrk="1" hangingPunct="1">
              <a:defRPr/>
            </a:pPr>
            <a:r>
              <a:rPr lang="en-US" altLang="cs-CZ" dirty="0"/>
              <a:t>*</a:t>
            </a:r>
            <a:r>
              <a:rPr lang="cs-CZ" altLang="cs-CZ" dirty="0"/>
              <a:t>1914 Baltimore, USA</a:t>
            </a:r>
          </a:p>
          <a:p>
            <a:pPr eaLnBrk="1" hangingPunct="1">
              <a:defRPr/>
            </a:pPr>
            <a:r>
              <a:rPr lang="cs-CZ" altLang="cs-CZ" dirty="0"/>
              <a:t>1971 „</a:t>
            </a:r>
            <a:r>
              <a:rPr lang="cs-CZ" altLang="cs-CZ" dirty="0" err="1"/>
              <a:t>Nursing</a:t>
            </a:r>
            <a:r>
              <a:rPr lang="cs-CZ" altLang="cs-CZ" dirty="0"/>
              <a:t>: </a:t>
            </a:r>
            <a:r>
              <a:rPr lang="cs-CZ" altLang="cs-CZ" dirty="0" err="1"/>
              <a:t>Comcepts</a:t>
            </a:r>
            <a:r>
              <a:rPr lang="cs-CZ" altLang="cs-CZ" dirty="0"/>
              <a:t> </a:t>
            </a:r>
            <a:r>
              <a:rPr lang="cs-CZ" altLang="cs-CZ" dirty="0" err="1"/>
              <a:t>of</a:t>
            </a:r>
            <a:r>
              <a:rPr lang="cs-CZ" altLang="cs-CZ" dirty="0"/>
              <a:t> </a:t>
            </a:r>
            <a:r>
              <a:rPr lang="cs-CZ" altLang="cs-CZ" dirty="0" err="1"/>
              <a:t>Practice</a:t>
            </a:r>
            <a:r>
              <a:rPr lang="cs-CZ" altLang="cs-CZ" dirty="0"/>
              <a:t>“</a:t>
            </a:r>
          </a:p>
          <a:p>
            <a:pPr eaLnBrk="1" hangingPunct="1">
              <a:defRPr/>
            </a:pPr>
            <a:r>
              <a:rPr lang="cs-CZ" altLang="cs-CZ" dirty="0"/>
              <a:t>Potřeba ošetřovatelské péče u jedinců, kteří nejsou schopni se o sebe adekvátně postarat.</a:t>
            </a:r>
          </a:p>
          <a:p>
            <a:pPr eaLnBrk="1" hangingPunct="1">
              <a:defRPr/>
            </a:pPr>
            <a:r>
              <a:rPr lang="cs-CZ" altLang="cs-CZ" dirty="0"/>
              <a:t>Koncepce vlastní ošetřovatelské teorie se zaměřením na rozvoj aktivit </a:t>
            </a:r>
            <a:r>
              <a:rPr lang="cs-CZ" altLang="cs-CZ" dirty="0" err="1"/>
              <a:t>sebepéče</a:t>
            </a:r>
            <a:r>
              <a:rPr lang="cs-CZ" altLang="cs-CZ" dirty="0"/>
              <a:t>.</a:t>
            </a:r>
          </a:p>
          <a:p>
            <a:pPr eaLnBrk="1" hangingPunct="1">
              <a:defRPr/>
            </a:pPr>
            <a:r>
              <a:rPr lang="cs-CZ" altLang="cs-CZ" dirty="0"/>
              <a:t>Všimla si, že ne všichni P, kteří vyhledají zdravotní péči, nepotřebují však péči </a:t>
            </a:r>
            <a:r>
              <a:rPr lang="cs-CZ" altLang="cs-CZ" dirty="0" err="1"/>
              <a:t>oše</a:t>
            </a:r>
            <a:r>
              <a:rPr lang="cs-CZ" altLang="cs-CZ" dirty="0"/>
              <a:t>. </a:t>
            </a:r>
          </a:p>
          <a:p>
            <a:pPr eaLnBrk="1" hangingPunct="1">
              <a:defRPr/>
            </a:pPr>
            <a:r>
              <a:rPr lang="cs-CZ" altLang="cs-CZ" dirty="0"/>
              <a:t>1971- publikace Ošetřovatelství: Koncepce praxe – definovala a porovnala jednotlivé koncepce v domácím </a:t>
            </a:r>
            <a:r>
              <a:rPr lang="cs-CZ" altLang="cs-CZ" dirty="0" err="1"/>
              <a:t>oše</a:t>
            </a:r>
            <a:r>
              <a:rPr lang="cs-CZ" altLang="cs-CZ" dirty="0"/>
              <a:t> a vzdělávání..</a:t>
            </a:r>
          </a:p>
          <a:p>
            <a:pPr marL="0" indent="0" eaLnBrk="1" hangingPunct="1">
              <a:buNone/>
              <a:defRPr/>
            </a:pPr>
            <a:endParaRPr lang="cs-CZ" altLang="cs-CZ" dirty="0"/>
          </a:p>
          <a:p>
            <a:pPr eaLnBrk="1" hangingPunct="1">
              <a:defRPr/>
            </a:pPr>
            <a:endParaRPr lang="cs-CZ" altLang="cs-CZ" dirty="0"/>
          </a:p>
        </p:txBody>
      </p:sp>
    </p:spTree>
    <p:extLst>
      <p:ext uri="{BB962C8B-B14F-4D97-AF65-F5344CB8AC3E}">
        <p14:creationId xmlns:p14="http://schemas.microsoft.com/office/powerpoint/2010/main" val="10490072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noChangeArrowheads="1"/>
          </p:cNvSpPr>
          <p:nvPr>
            <p:ph type="title"/>
          </p:nvPr>
        </p:nvSpPr>
        <p:spPr/>
        <p:txBody>
          <a:bodyPr/>
          <a:lstStyle/>
          <a:p>
            <a:pPr eaLnBrk="1" hangingPunct="1"/>
            <a:r>
              <a:rPr lang="cs-CZ" altLang="cs-CZ" sz="3200" b="1" dirty="0"/>
              <a:t>Teoretická východiska</a:t>
            </a:r>
          </a:p>
        </p:txBody>
      </p:sp>
      <p:sp>
        <p:nvSpPr>
          <p:cNvPr id="59395" name="Zástupný symbol pro obsah 2"/>
          <p:cNvSpPr>
            <a:spLocks noGrp="1" noChangeArrowheads="1"/>
          </p:cNvSpPr>
          <p:nvPr>
            <p:ph idx="1"/>
          </p:nvPr>
        </p:nvSpPr>
        <p:spPr/>
        <p:txBody>
          <a:bodyPr/>
          <a:lstStyle/>
          <a:p>
            <a:r>
              <a:rPr lang="cs-CZ" altLang="cs-CZ" sz="2800" dirty="0"/>
              <a:t>Filozofie humanismu</a:t>
            </a:r>
          </a:p>
          <a:p>
            <a:r>
              <a:rPr lang="cs-CZ" altLang="cs-CZ" sz="2800" dirty="0"/>
              <a:t>FN, VH, H. </a:t>
            </a:r>
            <a:r>
              <a:rPr lang="cs-CZ" altLang="cs-CZ" sz="2800" dirty="0" err="1"/>
              <a:t>Peplau</a:t>
            </a:r>
            <a:r>
              <a:rPr lang="cs-CZ" altLang="cs-CZ" sz="2800" dirty="0"/>
              <a:t>, E. </a:t>
            </a:r>
            <a:r>
              <a:rPr lang="cs-CZ" altLang="cs-CZ" sz="2800" dirty="0" err="1"/>
              <a:t>Wiedenbach</a:t>
            </a:r>
            <a:r>
              <a:rPr lang="cs-CZ" altLang="cs-CZ" sz="2800" dirty="0"/>
              <a:t>, I. Orlando…</a:t>
            </a:r>
          </a:p>
        </p:txBody>
      </p:sp>
    </p:spTree>
    <p:extLst>
      <p:ext uri="{BB962C8B-B14F-4D97-AF65-F5344CB8AC3E}">
        <p14:creationId xmlns:p14="http://schemas.microsoft.com/office/powerpoint/2010/main" val="639130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r>
              <a:rPr lang="cs-CZ" altLang="cs-CZ"/>
              <a:t>Ambulantní péče</a:t>
            </a:r>
          </a:p>
        </p:txBody>
      </p:sp>
      <p:sp>
        <p:nvSpPr>
          <p:cNvPr id="12291" name="Rectangle 3"/>
          <p:cNvSpPr>
            <a:spLocks noGrp="1"/>
          </p:cNvSpPr>
          <p:nvPr>
            <p:ph idx="1"/>
          </p:nvPr>
        </p:nvSpPr>
        <p:spPr>
          <a:xfrm>
            <a:off x="838200" y="1365161"/>
            <a:ext cx="10515600" cy="4811802"/>
          </a:xfrm>
        </p:spPr>
        <p:txBody>
          <a:bodyPr>
            <a:normAutofit/>
          </a:bodyPr>
          <a:lstStyle/>
          <a:p>
            <a:r>
              <a:rPr lang="cs-CZ" altLang="cs-CZ" sz="2400" dirty="0"/>
              <a:t>….</a:t>
            </a:r>
            <a:r>
              <a:rPr lang="cs-CZ" sz="2400" dirty="0"/>
              <a:t> Zákon č. 372/2011 Sb. </a:t>
            </a:r>
            <a:r>
              <a:rPr lang="cs-CZ" sz="2400" i="1" dirty="0"/>
              <a:t>Zákon o zdravotních službách a podmínkách jejich poskytování (zákon o zdravotních službách).</a:t>
            </a:r>
          </a:p>
          <a:p>
            <a:pPr eaLnBrk="1" hangingPunct="1">
              <a:lnSpc>
                <a:spcPct val="90000"/>
              </a:lnSpc>
            </a:pPr>
            <a:r>
              <a:rPr lang="cs-CZ" altLang="cs-CZ" sz="2100" dirty="0"/>
              <a:t>Primární péče, specializovaná péče, stacionární péče</a:t>
            </a:r>
          </a:p>
          <a:p>
            <a:pPr eaLnBrk="1" hangingPunct="1">
              <a:lnSpc>
                <a:spcPct val="90000"/>
              </a:lnSpc>
            </a:pPr>
            <a:r>
              <a:rPr lang="cs-CZ" altLang="cs-CZ" sz="2100" dirty="0"/>
              <a:t>Péče na úrovni prvního kontaktu.</a:t>
            </a:r>
          </a:p>
          <a:p>
            <a:pPr eaLnBrk="1" hangingPunct="1">
              <a:lnSpc>
                <a:spcPct val="90000"/>
              </a:lnSpc>
            </a:pPr>
            <a:r>
              <a:rPr lang="cs-CZ" altLang="cs-CZ" sz="2100" dirty="0"/>
              <a:t>Komplex činností</a:t>
            </a:r>
          </a:p>
          <a:p>
            <a:pPr lvl="1" eaLnBrk="1" hangingPunct="1">
              <a:lnSpc>
                <a:spcPct val="90000"/>
              </a:lnSpc>
            </a:pPr>
            <a:r>
              <a:rPr lang="cs-CZ" altLang="cs-CZ" sz="1900" dirty="0"/>
              <a:t>Podpora zdraví</a:t>
            </a:r>
          </a:p>
          <a:p>
            <a:pPr lvl="1" eaLnBrk="1" hangingPunct="1">
              <a:lnSpc>
                <a:spcPct val="90000"/>
              </a:lnSpc>
            </a:pPr>
            <a:r>
              <a:rPr lang="cs-CZ" altLang="cs-CZ" sz="1900" dirty="0"/>
              <a:t>Prevence</a:t>
            </a:r>
          </a:p>
          <a:p>
            <a:pPr lvl="1" eaLnBrk="1" hangingPunct="1">
              <a:lnSpc>
                <a:spcPct val="90000"/>
              </a:lnSpc>
            </a:pPr>
            <a:r>
              <a:rPr lang="cs-CZ" altLang="cs-CZ" sz="1900" dirty="0"/>
              <a:t>Vyšetřování</a:t>
            </a:r>
          </a:p>
          <a:p>
            <a:pPr lvl="1" eaLnBrk="1" hangingPunct="1">
              <a:lnSpc>
                <a:spcPct val="90000"/>
              </a:lnSpc>
            </a:pPr>
            <a:r>
              <a:rPr lang="cs-CZ" altLang="cs-CZ" sz="1900" dirty="0"/>
              <a:t>Léčení</a:t>
            </a:r>
          </a:p>
          <a:p>
            <a:pPr lvl="1" eaLnBrk="1" hangingPunct="1">
              <a:lnSpc>
                <a:spcPct val="90000"/>
              </a:lnSpc>
            </a:pPr>
            <a:r>
              <a:rPr lang="cs-CZ" altLang="cs-CZ" sz="1900" dirty="0"/>
              <a:t>Rehabilitace</a:t>
            </a:r>
          </a:p>
          <a:p>
            <a:pPr lvl="1" eaLnBrk="1" hangingPunct="1">
              <a:lnSpc>
                <a:spcPct val="90000"/>
              </a:lnSpc>
            </a:pPr>
            <a:r>
              <a:rPr lang="cs-CZ" altLang="cs-CZ" sz="1900" dirty="0"/>
              <a:t>Ošetřování v domácím prostředí</a:t>
            </a:r>
          </a:p>
          <a:p>
            <a:pPr eaLnBrk="1" hangingPunct="1">
              <a:lnSpc>
                <a:spcPct val="90000"/>
              </a:lnSpc>
            </a:pPr>
            <a:endParaRPr lang="cs-CZ" altLang="cs-CZ" sz="2100" dirty="0"/>
          </a:p>
          <a:p>
            <a:pPr lvl="1" eaLnBrk="1" hangingPunct="1">
              <a:lnSpc>
                <a:spcPct val="90000"/>
              </a:lnSpc>
            </a:pPr>
            <a:endParaRPr lang="cs-CZ" altLang="cs-CZ" sz="1900" dirty="0"/>
          </a:p>
        </p:txBody>
      </p:sp>
    </p:spTree>
    <p:extLst>
      <p:ext uri="{BB962C8B-B14F-4D97-AF65-F5344CB8AC3E}">
        <p14:creationId xmlns:p14="http://schemas.microsoft.com/office/powerpoint/2010/main" val="39888017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3"/>
          <p:cNvSpPr>
            <a:spLocks noGrp="1" noChangeArrowheads="1"/>
          </p:cNvSpPr>
          <p:nvPr>
            <p:ph type="title"/>
          </p:nvPr>
        </p:nvSpPr>
        <p:spPr/>
        <p:txBody>
          <a:bodyPr/>
          <a:lstStyle/>
          <a:p>
            <a:pPr eaLnBrk="1" hangingPunct="1"/>
            <a:r>
              <a:rPr lang="cs-CZ" altLang="cs-CZ" sz="3200" b="1" dirty="0"/>
              <a:t>Předpoklady (</a:t>
            </a:r>
            <a:r>
              <a:rPr lang="cs-CZ" altLang="cs-CZ" sz="3200" b="1" dirty="0" err="1"/>
              <a:t>asumpce</a:t>
            </a:r>
            <a:r>
              <a:rPr lang="cs-CZ" altLang="cs-CZ" sz="3200" b="1" dirty="0"/>
              <a:t>)</a:t>
            </a:r>
          </a:p>
        </p:txBody>
      </p:sp>
      <p:sp>
        <p:nvSpPr>
          <p:cNvPr id="60419" name="Zástupný symbol pro obsah 4"/>
          <p:cNvSpPr>
            <a:spLocks noGrp="1" noChangeArrowheads="1"/>
          </p:cNvSpPr>
          <p:nvPr>
            <p:ph idx="1"/>
          </p:nvPr>
        </p:nvSpPr>
        <p:spPr/>
        <p:txBody>
          <a:bodyPr/>
          <a:lstStyle/>
          <a:p>
            <a:r>
              <a:rPr lang="cs-CZ" altLang="cs-CZ" sz="2800" dirty="0"/>
              <a:t>Lidé mají vrozenou schopnost se o sebe starat, mají schopnost </a:t>
            </a:r>
            <a:r>
              <a:rPr lang="cs-CZ" altLang="cs-CZ" sz="2800" dirty="0" err="1"/>
              <a:t>sebekorelace</a:t>
            </a:r>
            <a:r>
              <a:rPr lang="cs-CZ" altLang="cs-CZ" sz="2800" dirty="0"/>
              <a:t> a nezávislosti.</a:t>
            </a:r>
          </a:p>
          <a:p>
            <a:r>
              <a:rPr lang="cs-CZ" altLang="cs-CZ" sz="2800" dirty="0" err="1"/>
              <a:t>Sebepéče</a:t>
            </a:r>
            <a:r>
              <a:rPr lang="cs-CZ" altLang="cs-CZ" sz="2800" dirty="0"/>
              <a:t>  i závislá péče jsou důsledkem potřeb jedince a požadavků na homeostázu.</a:t>
            </a:r>
          </a:p>
          <a:p>
            <a:r>
              <a:rPr lang="cs-CZ" altLang="cs-CZ" sz="2800" dirty="0"/>
              <a:t>V životě přicházejí okamžiky, které sebou přinášejí nároky na péči – stárnutí, nedodržování vhodného způsobu života, situace, kdy se člověk necítí zdráv…zájmem </a:t>
            </a:r>
            <a:r>
              <a:rPr lang="cs-CZ" altLang="cs-CZ" sz="2800" dirty="0" err="1"/>
              <a:t>oše</a:t>
            </a:r>
            <a:r>
              <a:rPr lang="cs-CZ" altLang="cs-CZ" sz="2800" dirty="0"/>
              <a:t> je uspokojování potřeb mobilizováním </a:t>
            </a:r>
            <a:r>
              <a:rPr lang="cs-CZ" altLang="cs-CZ" sz="2800" dirty="0" err="1"/>
              <a:t>sebepéče</a:t>
            </a:r>
            <a:r>
              <a:rPr lang="cs-CZ" altLang="cs-CZ" sz="2800" dirty="0"/>
              <a:t> na podkladě lidské přirozenosti.</a:t>
            </a:r>
          </a:p>
          <a:p>
            <a:r>
              <a:rPr lang="cs-CZ" altLang="cs-CZ" sz="2800" dirty="0" err="1"/>
              <a:t>Oše</a:t>
            </a:r>
            <a:r>
              <a:rPr lang="cs-CZ" altLang="cs-CZ" sz="2800" dirty="0"/>
              <a:t> poskytuje profesionální pomoc jedincům, kteří si nedokáží uspokojovat vlastní základní potřeby nebo v nich nejsou soběstační</a:t>
            </a:r>
          </a:p>
        </p:txBody>
      </p:sp>
    </p:spTree>
    <p:extLst>
      <p:ext uri="{BB962C8B-B14F-4D97-AF65-F5344CB8AC3E}">
        <p14:creationId xmlns:p14="http://schemas.microsoft.com/office/powerpoint/2010/main" val="25775930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noChangeArrowheads="1"/>
          </p:cNvSpPr>
          <p:nvPr>
            <p:ph type="title" idx="4294967295"/>
          </p:nvPr>
        </p:nvSpPr>
        <p:spPr>
          <a:xfrm>
            <a:off x="1017431" y="301625"/>
            <a:ext cx="9650569" cy="1143000"/>
          </a:xfrm>
        </p:spPr>
        <p:txBody>
          <a:bodyPr/>
          <a:lstStyle/>
          <a:p>
            <a:pPr eaLnBrk="1" hangingPunct="1"/>
            <a:r>
              <a:rPr lang="cs-CZ" altLang="cs-CZ" sz="3200" b="1" dirty="0"/>
              <a:t>Hlavní jednotky</a:t>
            </a:r>
          </a:p>
        </p:txBody>
      </p:sp>
      <p:sp>
        <p:nvSpPr>
          <p:cNvPr id="61443" name="Zástupný symbol pro obsah 2"/>
          <p:cNvSpPr>
            <a:spLocks noGrp="1" noChangeArrowheads="1"/>
          </p:cNvSpPr>
          <p:nvPr>
            <p:ph idx="4294967295"/>
          </p:nvPr>
        </p:nvSpPr>
        <p:spPr>
          <a:xfrm>
            <a:off x="746975" y="2034861"/>
            <a:ext cx="9165375" cy="3907151"/>
          </a:xfrm>
        </p:spPr>
        <p:txBody>
          <a:bodyPr/>
          <a:lstStyle/>
          <a:p>
            <a:pPr eaLnBrk="1" hangingPunct="1">
              <a:lnSpc>
                <a:spcPct val="70000"/>
              </a:lnSpc>
            </a:pPr>
            <a:r>
              <a:rPr lang="cs-CZ" altLang="cs-CZ" sz="2800" b="1" dirty="0"/>
              <a:t>Cíl ošetřovatelství</a:t>
            </a:r>
            <a:r>
              <a:rPr lang="cs-CZ" altLang="cs-CZ" sz="2800" dirty="0"/>
              <a:t> – </a:t>
            </a:r>
            <a:r>
              <a:rPr lang="cs-CZ" altLang="cs-CZ" sz="2800" dirty="0" err="1"/>
              <a:t>sebepéče</a:t>
            </a:r>
            <a:r>
              <a:rPr lang="cs-CZ" altLang="cs-CZ" sz="2800" dirty="0"/>
              <a:t> K/P - udrží optimální stav.</a:t>
            </a:r>
          </a:p>
          <a:p>
            <a:pPr eaLnBrk="1" hangingPunct="1">
              <a:lnSpc>
                <a:spcPct val="70000"/>
              </a:lnSpc>
            </a:pPr>
            <a:r>
              <a:rPr lang="cs-CZ" altLang="cs-CZ" sz="2800" b="1" dirty="0"/>
              <a:t>P/K</a:t>
            </a:r>
            <a:r>
              <a:rPr lang="cs-CZ" altLang="cs-CZ" sz="2800" dirty="0"/>
              <a:t> – jedinec s deficitem </a:t>
            </a:r>
            <a:r>
              <a:rPr lang="cs-CZ" altLang="cs-CZ" sz="2800" dirty="0" err="1"/>
              <a:t>sebepéče</a:t>
            </a:r>
            <a:r>
              <a:rPr lang="cs-CZ" altLang="cs-CZ" sz="2800" dirty="0"/>
              <a:t>.</a:t>
            </a:r>
          </a:p>
          <a:p>
            <a:pPr eaLnBrk="1" hangingPunct="1">
              <a:lnSpc>
                <a:spcPct val="70000"/>
              </a:lnSpc>
            </a:pPr>
            <a:r>
              <a:rPr lang="cs-CZ" altLang="cs-CZ" sz="2800" b="1" dirty="0"/>
              <a:t>Role sestry</a:t>
            </a:r>
            <a:r>
              <a:rPr lang="cs-CZ" altLang="cs-CZ" sz="2800" dirty="0"/>
              <a:t> – pomoc pro dosažení </a:t>
            </a:r>
            <a:r>
              <a:rPr lang="cs-CZ" altLang="cs-CZ" sz="2800" dirty="0" err="1"/>
              <a:t>sebepéče</a:t>
            </a:r>
            <a:r>
              <a:rPr lang="cs-CZ" altLang="cs-CZ" sz="2800" dirty="0"/>
              <a:t>.</a:t>
            </a:r>
          </a:p>
          <a:p>
            <a:pPr eaLnBrk="1" hangingPunct="1">
              <a:lnSpc>
                <a:spcPct val="70000"/>
              </a:lnSpc>
            </a:pPr>
            <a:r>
              <a:rPr lang="cs-CZ" altLang="cs-CZ" sz="2800" b="1" dirty="0"/>
              <a:t>Zdroj potíží</a:t>
            </a:r>
            <a:r>
              <a:rPr lang="cs-CZ" altLang="cs-CZ" sz="2800" dirty="0"/>
              <a:t> – bariéra </a:t>
            </a:r>
            <a:r>
              <a:rPr lang="cs-CZ" altLang="cs-CZ" sz="2800" dirty="0" err="1"/>
              <a:t>sebepéče</a:t>
            </a:r>
            <a:r>
              <a:rPr lang="cs-CZ" altLang="cs-CZ" sz="2800" dirty="0"/>
              <a:t>.</a:t>
            </a:r>
          </a:p>
          <a:p>
            <a:pPr eaLnBrk="1" hangingPunct="1">
              <a:lnSpc>
                <a:spcPct val="70000"/>
              </a:lnSpc>
            </a:pPr>
            <a:r>
              <a:rPr lang="cs-CZ" altLang="cs-CZ" sz="2800" b="1" dirty="0"/>
              <a:t>Ohnisko zásahu</a:t>
            </a:r>
            <a:r>
              <a:rPr lang="cs-CZ" altLang="cs-CZ" sz="2800" dirty="0"/>
              <a:t> – oblast deficitu </a:t>
            </a:r>
            <a:r>
              <a:rPr lang="cs-CZ" altLang="cs-CZ" sz="2800" dirty="0" err="1"/>
              <a:t>sebepéče</a:t>
            </a:r>
            <a:r>
              <a:rPr lang="cs-CZ" altLang="cs-CZ" sz="2800" dirty="0"/>
              <a:t>.</a:t>
            </a:r>
          </a:p>
          <a:p>
            <a:pPr eaLnBrk="1" hangingPunct="1">
              <a:lnSpc>
                <a:spcPct val="70000"/>
              </a:lnSpc>
            </a:pPr>
            <a:r>
              <a:rPr lang="cs-CZ" altLang="cs-CZ" sz="2800" b="1" dirty="0"/>
              <a:t>Způsob zásahu</a:t>
            </a:r>
            <a:r>
              <a:rPr lang="cs-CZ" altLang="cs-CZ" sz="2800" dirty="0"/>
              <a:t> – pomocí 5 způsobů zásahu: činnost za nebo pro P/K, vedení, podpora, poskytnutí podnětného prostředí, učení.   </a:t>
            </a:r>
          </a:p>
          <a:p>
            <a:pPr eaLnBrk="1" hangingPunct="1">
              <a:lnSpc>
                <a:spcPct val="70000"/>
              </a:lnSpc>
            </a:pPr>
            <a:r>
              <a:rPr lang="cs-CZ" altLang="cs-CZ" sz="2800" b="1" dirty="0"/>
              <a:t>Důsledky</a:t>
            </a:r>
            <a:r>
              <a:rPr lang="cs-CZ" altLang="cs-CZ" sz="2800" dirty="0"/>
              <a:t> – optimální úroveň </a:t>
            </a:r>
            <a:r>
              <a:rPr lang="cs-CZ" altLang="cs-CZ" sz="2800" dirty="0" err="1"/>
              <a:t>sebepéče</a:t>
            </a:r>
            <a:r>
              <a:rPr lang="cs-CZ" altLang="cs-CZ" sz="2800" dirty="0"/>
              <a:t>.</a:t>
            </a:r>
          </a:p>
          <a:p>
            <a:pPr eaLnBrk="1" hangingPunct="1">
              <a:lnSpc>
                <a:spcPct val="70000"/>
              </a:lnSpc>
            </a:pPr>
            <a:endParaRPr lang="cs-CZ" altLang="cs-CZ" sz="2800" dirty="0"/>
          </a:p>
        </p:txBody>
      </p:sp>
    </p:spTree>
    <p:extLst>
      <p:ext uri="{BB962C8B-B14F-4D97-AF65-F5344CB8AC3E}">
        <p14:creationId xmlns:p14="http://schemas.microsoft.com/office/powerpoint/2010/main" val="28200167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noChangeArrowheads="1"/>
          </p:cNvSpPr>
          <p:nvPr>
            <p:ph type="title" idx="4294967295"/>
          </p:nvPr>
        </p:nvSpPr>
        <p:spPr>
          <a:xfrm>
            <a:off x="1184857" y="288746"/>
            <a:ext cx="9805115" cy="1143000"/>
          </a:xfrm>
        </p:spPr>
        <p:txBody>
          <a:bodyPr/>
          <a:lstStyle/>
          <a:p>
            <a:pPr eaLnBrk="1" hangingPunct="1"/>
            <a:r>
              <a:rPr lang="cs-CZ" altLang="cs-CZ" sz="3200" b="1" dirty="0" err="1"/>
              <a:t>Metaparadigmatické</a:t>
            </a:r>
            <a:r>
              <a:rPr lang="cs-CZ" altLang="cs-CZ" sz="3200" b="1" dirty="0"/>
              <a:t> koncepce</a:t>
            </a:r>
          </a:p>
        </p:txBody>
      </p:sp>
      <p:sp>
        <p:nvSpPr>
          <p:cNvPr id="63491" name="Zástupný symbol pro obsah 2"/>
          <p:cNvSpPr>
            <a:spLocks noGrp="1" noChangeArrowheads="1"/>
          </p:cNvSpPr>
          <p:nvPr>
            <p:ph idx="4294967295"/>
          </p:nvPr>
        </p:nvSpPr>
        <p:spPr>
          <a:xfrm>
            <a:off x="965915" y="1341439"/>
            <a:ext cx="10431888" cy="4600575"/>
          </a:xfrm>
        </p:spPr>
        <p:txBody>
          <a:bodyPr/>
          <a:lstStyle/>
          <a:p>
            <a:pPr eaLnBrk="1" hangingPunct="1"/>
            <a:r>
              <a:rPr lang="cs-CZ" altLang="cs-CZ" sz="2800" b="1" dirty="0"/>
              <a:t>Osoba</a:t>
            </a:r>
            <a:r>
              <a:rPr lang="cs-CZ" altLang="cs-CZ" sz="2800" dirty="0"/>
              <a:t> – funkčně integrovaný celek, motivovaný se sám o sebe postarat, udržet homeostázu. Jedinec má potenciál postarat se sám o sebe, pečovat o závislé členy např. rodiny na základě svých znalostí. Učení je závislé na věku, mentálních schopnostech, kultuře…</a:t>
            </a:r>
          </a:p>
          <a:p>
            <a:pPr eaLnBrk="1" hangingPunct="1"/>
            <a:r>
              <a:rPr lang="cs-CZ" altLang="cs-CZ" sz="2800" b="1" dirty="0"/>
              <a:t>Prostředí</a:t>
            </a:r>
            <a:r>
              <a:rPr lang="cs-CZ" altLang="cs-CZ" sz="2800" dirty="0"/>
              <a:t> – specificky nedefinováno.</a:t>
            </a:r>
          </a:p>
          <a:p>
            <a:pPr eaLnBrk="1" hangingPunct="1"/>
            <a:r>
              <a:rPr lang="cs-CZ" altLang="cs-CZ" sz="2800" b="1" dirty="0"/>
              <a:t>Zdraví </a:t>
            </a:r>
            <a:r>
              <a:rPr lang="cs-CZ" altLang="cs-CZ" sz="2800" dirty="0"/>
              <a:t>– definice WHO z roku 1947.</a:t>
            </a:r>
          </a:p>
          <a:p>
            <a:pPr eaLnBrk="1" hangingPunct="1"/>
            <a:r>
              <a:rPr lang="cs-CZ" altLang="cs-CZ" sz="2800" b="1" dirty="0"/>
              <a:t>Ošetřovatelství</a:t>
            </a:r>
            <a:r>
              <a:rPr lang="cs-CZ" altLang="cs-CZ" sz="2800" dirty="0"/>
              <a:t> – profesionální pomoc osobám s deficitem, jedincům, kteří nejsou schopni splnit požadavky </a:t>
            </a:r>
            <a:r>
              <a:rPr lang="cs-CZ" altLang="cs-CZ" sz="2800" dirty="0" err="1"/>
              <a:t>sebepéče</a:t>
            </a:r>
            <a:r>
              <a:rPr lang="cs-CZ" altLang="cs-CZ" sz="2800" dirty="0"/>
              <a:t> potřebné pro existenci. Neschopnost </a:t>
            </a:r>
            <a:r>
              <a:rPr lang="cs-CZ" altLang="cs-CZ" sz="2800" dirty="0" err="1"/>
              <a:t>sebepéče</a:t>
            </a:r>
            <a:r>
              <a:rPr lang="cs-CZ" altLang="cs-CZ" sz="2800" dirty="0"/>
              <a:t> je spojena s nemocí nebo handicapem. Tělesné postižení nemusí být důvodem poskytování OP</a:t>
            </a:r>
          </a:p>
          <a:p>
            <a:pPr eaLnBrk="1" hangingPunct="1"/>
            <a:endParaRPr lang="cs-CZ" altLang="cs-CZ" sz="2700" dirty="0"/>
          </a:p>
        </p:txBody>
      </p:sp>
    </p:spTree>
    <p:extLst>
      <p:ext uri="{BB962C8B-B14F-4D97-AF65-F5344CB8AC3E}">
        <p14:creationId xmlns:p14="http://schemas.microsoft.com/office/powerpoint/2010/main" val="34188420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837127" y="481929"/>
            <a:ext cx="9637690" cy="1143000"/>
          </a:xfrm>
        </p:spPr>
        <p:txBody>
          <a:bodyPr/>
          <a:lstStyle/>
          <a:p>
            <a:pPr eaLnBrk="1" hangingPunct="1"/>
            <a:r>
              <a:rPr lang="cs-CZ" altLang="cs-CZ" sz="3200" b="1" dirty="0"/>
              <a:t>Koncepce teorie  </a:t>
            </a:r>
          </a:p>
        </p:txBody>
      </p:sp>
      <p:sp>
        <p:nvSpPr>
          <p:cNvPr id="36867" name="Rectangle 3"/>
          <p:cNvSpPr>
            <a:spLocks noGrp="1" noChangeArrowheads="1"/>
          </p:cNvSpPr>
          <p:nvPr>
            <p:ph type="body" idx="4294967295"/>
          </p:nvPr>
        </p:nvSpPr>
        <p:spPr>
          <a:xfrm>
            <a:off x="991673" y="1827213"/>
            <a:ext cx="8417440" cy="4114800"/>
          </a:xfrm>
        </p:spPr>
        <p:txBody>
          <a:bodyPr rtlCol="0">
            <a:normAutofit/>
          </a:bodyPr>
          <a:lstStyle/>
          <a:p>
            <a:pPr marL="381000" indent="-381000" eaLnBrk="1" fontAlgn="auto" hangingPunct="1">
              <a:lnSpc>
                <a:spcPct val="80000"/>
              </a:lnSpc>
              <a:spcAft>
                <a:spcPts val="0"/>
              </a:spcAft>
              <a:buNone/>
              <a:defRPr/>
            </a:pPr>
            <a:r>
              <a:rPr lang="cs-CZ" altLang="cs-CZ" sz="2800" dirty="0"/>
              <a:t>1. teorie sebepéče</a:t>
            </a:r>
          </a:p>
          <a:p>
            <a:pPr marL="381000" indent="-381000" eaLnBrk="1" fontAlgn="auto" hangingPunct="1">
              <a:lnSpc>
                <a:spcPct val="80000"/>
              </a:lnSpc>
              <a:spcAft>
                <a:spcPts val="0"/>
              </a:spcAft>
              <a:buNone/>
              <a:defRPr/>
            </a:pPr>
            <a:endParaRPr lang="cs-CZ" altLang="cs-CZ" sz="2800" u="sng" dirty="0"/>
          </a:p>
          <a:p>
            <a:pPr marL="381000" indent="-381000" eaLnBrk="1" fontAlgn="auto" hangingPunct="1">
              <a:lnSpc>
                <a:spcPct val="80000"/>
              </a:lnSpc>
              <a:spcAft>
                <a:spcPts val="0"/>
              </a:spcAft>
              <a:buNone/>
              <a:defRPr/>
            </a:pPr>
            <a:r>
              <a:rPr lang="cs-CZ" altLang="cs-CZ" sz="2800" dirty="0"/>
              <a:t>2. teorie ošetřovatelských systémů</a:t>
            </a:r>
          </a:p>
          <a:p>
            <a:pPr marL="381000" indent="-381000" eaLnBrk="1" fontAlgn="auto" hangingPunct="1">
              <a:lnSpc>
                <a:spcPct val="80000"/>
              </a:lnSpc>
              <a:spcAft>
                <a:spcPts val="0"/>
              </a:spcAft>
              <a:buNone/>
              <a:defRPr/>
            </a:pPr>
            <a:endParaRPr lang="cs-CZ" altLang="cs-CZ" sz="2800" u="sng" dirty="0"/>
          </a:p>
          <a:p>
            <a:pPr marL="381000" indent="-381000" eaLnBrk="1" fontAlgn="auto" hangingPunct="1">
              <a:lnSpc>
                <a:spcPct val="80000"/>
              </a:lnSpc>
              <a:spcAft>
                <a:spcPts val="0"/>
              </a:spcAft>
              <a:buNone/>
              <a:defRPr/>
            </a:pPr>
            <a:r>
              <a:rPr lang="cs-CZ" altLang="cs-CZ" sz="2800" dirty="0"/>
              <a:t>3. teorie deficitu sebepéče</a:t>
            </a:r>
          </a:p>
          <a:p>
            <a:pPr marL="0" indent="0" eaLnBrk="1" fontAlgn="auto" hangingPunct="1">
              <a:lnSpc>
                <a:spcPct val="70000"/>
              </a:lnSpc>
              <a:spcAft>
                <a:spcPts val="0"/>
              </a:spcAft>
              <a:buNone/>
              <a:defRPr/>
            </a:pPr>
            <a:endParaRPr lang="cs-CZ" altLang="cs-CZ" sz="1800" dirty="0"/>
          </a:p>
        </p:txBody>
      </p:sp>
    </p:spTree>
    <p:extLst>
      <p:ext uri="{BB962C8B-B14F-4D97-AF65-F5344CB8AC3E}">
        <p14:creationId xmlns:p14="http://schemas.microsoft.com/office/powerpoint/2010/main" val="6155509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noChangeArrowheads="1"/>
          </p:cNvSpPr>
          <p:nvPr>
            <p:ph type="title"/>
          </p:nvPr>
        </p:nvSpPr>
        <p:spPr/>
        <p:txBody>
          <a:bodyPr/>
          <a:lstStyle/>
          <a:p>
            <a:pPr eaLnBrk="1" hangingPunct="1"/>
            <a:r>
              <a:rPr lang="cs-CZ" altLang="cs-CZ" sz="3200" b="1" dirty="0"/>
              <a:t>Koncepce teorie - </a:t>
            </a:r>
            <a:r>
              <a:rPr lang="cs-CZ" altLang="cs-CZ" sz="3200" b="1" dirty="0" err="1"/>
              <a:t>sebepéče</a:t>
            </a:r>
            <a:endParaRPr lang="cs-CZ" altLang="cs-CZ" sz="3200" b="1" dirty="0"/>
          </a:p>
        </p:txBody>
      </p:sp>
      <p:sp>
        <p:nvSpPr>
          <p:cNvPr id="67587" name="Zástupný symbol pro obsah 2"/>
          <p:cNvSpPr>
            <a:spLocks noGrp="1" noChangeArrowheads="1"/>
          </p:cNvSpPr>
          <p:nvPr>
            <p:ph idx="1"/>
          </p:nvPr>
        </p:nvSpPr>
        <p:spPr/>
        <p:txBody>
          <a:bodyPr/>
          <a:lstStyle/>
          <a:p>
            <a:r>
              <a:rPr lang="cs-CZ" altLang="cs-CZ" sz="2800" dirty="0"/>
              <a:t>Soubor činností, které si každý zabezpečuje sám za účelem zachování života, zdraví, pohody.</a:t>
            </a:r>
          </a:p>
          <a:p>
            <a:r>
              <a:rPr lang="cs-CZ" altLang="cs-CZ" sz="2800" dirty="0"/>
              <a:t>Činnosti </a:t>
            </a:r>
            <a:r>
              <a:rPr lang="cs-CZ" altLang="cs-CZ" sz="2800" dirty="0" err="1"/>
              <a:t>sebepéče</a:t>
            </a:r>
            <a:r>
              <a:rPr lang="cs-CZ" altLang="cs-CZ" sz="2800" dirty="0"/>
              <a:t> je ovlivňováno věkem jedince, schopnostmi jedince, sociokulturním prostředím.</a:t>
            </a:r>
          </a:p>
          <a:p>
            <a:r>
              <a:rPr lang="cs-CZ" altLang="cs-CZ" sz="2800" dirty="0" err="1"/>
              <a:t>Sebepéče</a:t>
            </a:r>
            <a:r>
              <a:rPr lang="cs-CZ" altLang="cs-CZ" sz="2800" dirty="0"/>
              <a:t> je filozofií zdravého způsobu života.</a:t>
            </a:r>
          </a:p>
          <a:p>
            <a:r>
              <a:rPr lang="cs-CZ" altLang="cs-CZ" sz="2800" dirty="0"/>
              <a:t>Požadavky </a:t>
            </a:r>
            <a:r>
              <a:rPr lang="cs-CZ" altLang="cs-CZ" sz="2800" dirty="0" err="1"/>
              <a:t>sebepéče</a:t>
            </a:r>
            <a:r>
              <a:rPr lang="cs-CZ" altLang="cs-CZ" sz="2800" dirty="0"/>
              <a:t>: </a:t>
            </a:r>
          </a:p>
          <a:p>
            <a:pPr>
              <a:buFontTx/>
              <a:buChar char="-"/>
            </a:pPr>
            <a:r>
              <a:rPr lang="cs-CZ" altLang="cs-CZ" sz="2800" dirty="0"/>
              <a:t>Univerzální požadavky</a:t>
            </a:r>
          </a:p>
          <a:p>
            <a:pPr>
              <a:buFontTx/>
              <a:buChar char="-"/>
            </a:pPr>
            <a:r>
              <a:rPr lang="cs-CZ" altLang="cs-CZ" sz="2800" dirty="0"/>
              <a:t>Vývojové požadavky</a:t>
            </a:r>
          </a:p>
          <a:p>
            <a:pPr>
              <a:buFontTx/>
              <a:buChar char="-"/>
            </a:pPr>
            <a:r>
              <a:rPr lang="cs-CZ" altLang="cs-CZ" sz="2800" dirty="0"/>
              <a:t>Terapeutické požadavky</a:t>
            </a:r>
          </a:p>
        </p:txBody>
      </p:sp>
    </p:spTree>
    <p:extLst>
      <p:ext uri="{BB962C8B-B14F-4D97-AF65-F5344CB8AC3E}">
        <p14:creationId xmlns:p14="http://schemas.microsoft.com/office/powerpoint/2010/main" val="4045289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p:cNvSpPr>
            <a:spLocks noGrp="1" noChangeArrowheads="1"/>
          </p:cNvSpPr>
          <p:nvPr>
            <p:ph type="title"/>
          </p:nvPr>
        </p:nvSpPr>
        <p:spPr/>
        <p:txBody>
          <a:bodyPr/>
          <a:lstStyle/>
          <a:p>
            <a:pPr eaLnBrk="1" hangingPunct="1"/>
            <a:r>
              <a:rPr lang="cs-CZ" altLang="cs-CZ" sz="3200" b="1" dirty="0"/>
              <a:t>Koncepce teorie – řízení </a:t>
            </a:r>
            <a:r>
              <a:rPr lang="cs-CZ" altLang="cs-CZ" sz="3200" b="1" dirty="0" err="1"/>
              <a:t>sebepéče</a:t>
            </a:r>
            <a:endParaRPr lang="cs-CZ" altLang="cs-CZ" sz="3200" b="1" dirty="0"/>
          </a:p>
        </p:txBody>
      </p:sp>
      <p:sp>
        <p:nvSpPr>
          <p:cNvPr id="68611" name="Zástupný symbol pro obsah 2"/>
          <p:cNvSpPr>
            <a:spLocks noGrp="1" noChangeArrowheads="1"/>
          </p:cNvSpPr>
          <p:nvPr>
            <p:ph idx="1"/>
          </p:nvPr>
        </p:nvSpPr>
        <p:spPr>
          <a:xfrm>
            <a:off x="838200" y="1690689"/>
            <a:ext cx="10515600" cy="4486274"/>
          </a:xfrm>
        </p:spPr>
        <p:txBody>
          <a:bodyPr/>
          <a:lstStyle/>
          <a:p>
            <a:r>
              <a:rPr lang="cs-CZ" altLang="cs-CZ" sz="2800" dirty="0"/>
              <a:t>Činnosti zaměřené na aktivizaci </a:t>
            </a:r>
            <a:r>
              <a:rPr lang="cs-CZ" altLang="cs-CZ" sz="2800" dirty="0" err="1"/>
              <a:t>sebepečovatelského</a:t>
            </a:r>
            <a:r>
              <a:rPr lang="cs-CZ" altLang="cs-CZ" sz="2800" dirty="0"/>
              <a:t> chování jedince, aby bylo chování aktivizované, musí jedinec:</a:t>
            </a:r>
          </a:p>
          <a:p>
            <a:r>
              <a:rPr lang="cs-CZ" altLang="cs-CZ" sz="2800" dirty="0"/>
              <a:t>- vědět proč se má o sebe starat,</a:t>
            </a:r>
          </a:p>
          <a:p>
            <a:r>
              <a:rPr lang="cs-CZ" altLang="cs-CZ" sz="2800" dirty="0"/>
              <a:t>-umět se rozhodnout, jak bude </a:t>
            </a:r>
            <a:r>
              <a:rPr lang="cs-CZ" altLang="cs-CZ" sz="2800" dirty="0" err="1"/>
              <a:t>sebepéči</a:t>
            </a:r>
            <a:r>
              <a:rPr lang="cs-CZ" altLang="cs-CZ" sz="2800" dirty="0"/>
              <a:t> vykonávat,</a:t>
            </a:r>
          </a:p>
          <a:p>
            <a:r>
              <a:rPr lang="cs-CZ" altLang="cs-CZ" sz="2800" dirty="0"/>
              <a:t>- vědět co pro sebe musí jedinec udělat</a:t>
            </a:r>
          </a:p>
          <a:p>
            <a:r>
              <a:rPr lang="cs-CZ" altLang="cs-CZ" sz="2800" dirty="0"/>
              <a:t>K řízení </a:t>
            </a:r>
            <a:r>
              <a:rPr lang="cs-CZ" altLang="cs-CZ" sz="2800" dirty="0" err="1"/>
              <a:t>sebepéče</a:t>
            </a:r>
            <a:r>
              <a:rPr lang="cs-CZ" altLang="cs-CZ" sz="2800" dirty="0"/>
              <a:t> je potřeba, aby byl jedinec schopný – odhadnout přiměřené aktivity, rozhodnout o těchto aktivitách, realizovat jednotlivé činnosti</a:t>
            </a:r>
          </a:p>
          <a:p>
            <a:r>
              <a:rPr lang="cs-CZ" altLang="cs-CZ" sz="2800" dirty="0"/>
              <a:t>Výsledky řízení </a:t>
            </a:r>
            <a:r>
              <a:rPr lang="cs-CZ" altLang="cs-CZ" sz="2800" dirty="0" err="1"/>
              <a:t>sebepéče</a:t>
            </a:r>
            <a:r>
              <a:rPr lang="cs-CZ" altLang="cs-CZ" sz="2800" dirty="0"/>
              <a:t> je </a:t>
            </a:r>
            <a:r>
              <a:rPr lang="cs-CZ" altLang="cs-CZ" sz="2800" dirty="0" err="1"/>
              <a:t>selfmanagement</a:t>
            </a:r>
            <a:r>
              <a:rPr lang="cs-CZ" altLang="cs-CZ" sz="2800" dirty="0"/>
              <a:t> ke kterému je potřeba: znát sebe a své okolí, umět </a:t>
            </a:r>
            <a:r>
              <a:rPr lang="cs-CZ" altLang="cs-CZ" sz="2800" dirty="0" err="1"/>
              <a:t>ppožádat</a:t>
            </a:r>
            <a:r>
              <a:rPr lang="cs-CZ" altLang="cs-CZ" sz="2800" dirty="0"/>
              <a:t> okolí o pomoc, umět reálně posoudit vlastní chování. </a:t>
            </a:r>
          </a:p>
        </p:txBody>
      </p:sp>
    </p:spTree>
    <p:extLst>
      <p:ext uri="{BB962C8B-B14F-4D97-AF65-F5344CB8AC3E}">
        <p14:creationId xmlns:p14="http://schemas.microsoft.com/office/powerpoint/2010/main" val="30449776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p:cNvSpPr>
            <a:spLocks noGrp="1" noChangeArrowheads="1"/>
          </p:cNvSpPr>
          <p:nvPr>
            <p:ph type="title"/>
          </p:nvPr>
        </p:nvSpPr>
        <p:spPr/>
        <p:txBody>
          <a:bodyPr/>
          <a:lstStyle/>
          <a:p>
            <a:pPr eaLnBrk="1" hangingPunct="1"/>
            <a:r>
              <a:rPr lang="cs-CZ" altLang="cs-CZ" sz="3200" b="1" dirty="0"/>
              <a:t>Koncepce teorie – péče o sebe samého</a:t>
            </a:r>
          </a:p>
        </p:txBody>
      </p:sp>
      <p:sp>
        <p:nvSpPr>
          <p:cNvPr id="3" name="Zástupný symbol pro obsah 2"/>
          <p:cNvSpPr>
            <a:spLocks noGrp="1"/>
          </p:cNvSpPr>
          <p:nvPr>
            <p:ph idx="1"/>
          </p:nvPr>
        </p:nvSpPr>
        <p:spPr/>
        <p:txBody>
          <a:bodyPr/>
          <a:lstStyle/>
          <a:p>
            <a:pPr>
              <a:defRPr/>
            </a:pPr>
            <a:r>
              <a:rPr lang="cs-CZ" sz="2800" dirty="0"/>
              <a:t>Zaměření na vlastní optimální existenci, zdravý vývoj a zdraví. </a:t>
            </a:r>
          </a:p>
          <a:p>
            <a:pPr>
              <a:defRPr/>
            </a:pPr>
            <a:r>
              <a:rPr lang="cs-CZ" sz="2800" dirty="0"/>
              <a:t>Chování je výsledkem vztahu mezi požadavky na řízení, řízením péče a jednáním jedince</a:t>
            </a:r>
          </a:p>
          <a:p>
            <a:pPr>
              <a:defRPr/>
            </a:pPr>
            <a:r>
              <a:rPr lang="cs-CZ" sz="2800" dirty="0"/>
              <a:t>Příklad…požadavek na „jiné chování“-  pohybová aktivita, úprava stravy,….</a:t>
            </a:r>
          </a:p>
          <a:p>
            <a:pPr marL="0" indent="0">
              <a:buNone/>
              <a:defRPr/>
            </a:pPr>
            <a:r>
              <a:rPr lang="cs-CZ" sz="2800" b="1" dirty="0"/>
              <a:t>Deficit </a:t>
            </a:r>
            <a:r>
              <a:rPr lang="cs-CZ" sz="2800" b="1" dirty="0" err="1"/>
              <a:t>sebepéče</a:t>
            </a:r>
            <a:r>
              <a:rPr lang="cs-CZ" sz="2800" b="1" dirty="0"/>
              <a:t>: </a:t>
            </a:r>
            <a:r>
              <a:rPr lang="cs-CZ" sz="2800" dirty="0"/>
              <a:t>pokud jsou neadekvátní vztahy mezi </a:t>
            </a:r>
            <a:r>
              <a:rPr lang="cs-CZ" sz="2800" dirty="0" err="1"/>
              <a:t>sebepéčí</a:t>
            </a:r>
            <a:r>
              <a:rPr lang="cs-CZ" sz="2800" dirty="0"/>
              <a:t> a požadavky </a:t>
            </a:r>
            <a:r>
              <a:rPr lang="cs-CZ" sz="2800" dirty="0" err="1"/>
              <a:t>sebepéče</a:t>
            </a:r>
            <a:r>
              <a:rPr lang="cs-CZ" sz="2800" dirty="0"/>
              <a:t>. Deficit S bývá spojen s propuknutím nemoci, narušením zdraví…Deficit S je důvodem pro poskytnutí OP. </a:t>
            </a:r>
          </a:p>
        </p:txBody>
      </p:sp>
    </p:spTree>
    <p:extLst>
      <p:ext uri="{BB962C8B-B14F-4D97-AF65-F5344CB8AC3E}">
        <p14:creationId xmlns:p14="http://schemas.microsoft.com/office/powerpoint/2010/main" val="1109505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noChangeArrowheads="1"/>
          </p:cNvSpPr>
          <p:nvPr>
            <p:ph type="title"/>
          </p:nvPr>
        </p:nvSpPr>
        <p:spPr/>
        <p:txBody>
          <a:bodyPr/>
          <a:lstStyle/>
          <a:p>
            <a:pPr eaLnBrk="1" hangingPunct="1"/>
            <a:r>
              <a:rPr lang="cs-CZ" altLang="cs-CZ" sz="3200" b="1" dirty="0"/>
              <a:t>Ošetřovatelský systém</a:t>
            </a:r>
          </a:p>
        </p:txBody>
      </p:sp>
      <p:sp>
        <p:nvSpPr>
          <p:cNvPr id="70659" name="Zástupný symbol pro obsah 2"/>
          <p:cNvSpPr>
            <a:spLocks noGrp="1" noChangeArrowheads="1"/>
          </p:cNvSpPr>
          <p:nvPr>
            <p:ph idx="1"/>
          </p:nvPr>
        </p:nvSpPr>
        <p:spPr/>
        <p:txBody>
          <a:bodyPr/>
          <a:lstStyle/>
          <a:p>
            <a:r>
              <a:rPr lang="cs-CZ" altLang="cs-CZ" sz="2800" dirty="0"/>
              <a:t>3 </a:t>
            </a:r>
            <a:r>
              <a:rPr lang="cs-CZ" altLang="cs-CZ" sz="2800" dirty="0" err="1"/>
              <a:t>oše</a:t>
            </a:r>
            <a:r>
              <a:rPr lang="cs-CZ" altLang="cs-CZ" sz="2800" dirty="0"/>
              <a:t> systémy dle </a:t>
            </a:r>
            <a:r>
              <a:rPr lang="cs-CZ" altLang="cs-CZ" sz="2800" dirty="0" err="1"/>
              <a:t>Oremové</a:t>
            </a:r>
            <a:r>
              <a:rPr lang="cs-CZ" altLang="cs-CZ" sz="2800" dirty="0"/>
              <a:t>:</a:t>
            </a:r>
          </a:p>
          <a:p>
            <a:pPr>
              <a:buFontTx/>
              <a:buChar char="-"/>
            </a:pPr>
            <a:r>
              <a:rPr lang="cs-CZ" altLang="cs-CZ" sz="2800" dirty="0"/>
              <a:t>Podpůrně výchovný: podpora při ošetřování sebe samotného</a:t>
            </a:r>
          </a:p>
          <a:p>
            <a:pPr>
              <a:buFontTx/>
              <a:buChar char="-"/>
            </a:pPr>
            <a:r>
              <a:rPr lang="cs-CZ" altLang="cs-CZ" sz="2800" dirty="0"/>
              <a:t>Částečně kompenzační mechanismus: NLZP a P/K spolu provádí péči na určité úrovni, některé činnosti P/K vykonává sám, některé s NLZP</a:t>
            </a:r>
          </a:p>
          <a:p>
            <a:pPr>
              <a:buFontTx/>
              <a:buChar char="-"/>
            </a:pPr>
            <a:r>
              <a:rPr lang="cs-CZ" altLang="cs-CZ" sz="2800" dirty="0"/>
              <a:t>Plně kompenzační: P/K je plně závislý na druhých</a:t>
            </a:r>
          </a:p>
        </p:txBody>
      </p:sp>
    </p:spTree>
    <p:extLst>
      <p:ext uri="{BB962C8B-B14F-4D97-AF65-F5344CB8AC3E}">
        <p14:creationId xmlns:p14="http://schemas.microsoft.com/office/powerpoint/2010/main" val="19446066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p:cNvSpPr>
            <a:spLocks noGrp="1" noChangeArrowheads="1"/>
          </p:cNvSpPr>
          <p:nvPr>
            <p:ph type="title"/>
          </p:nvPr>
        </p:nvSpPr>
        <p:spPr/>
        <p:txBody>
          <a:bodyPr/>
          <a:lstStyle/>
          <a:p>
            <a:pPr eaLnBrk="1" hangingPunct="1"/>
            <a:r>
              <a:rPr lang="cs-CZ" altLang="cs-CZ" sz="3200" b="1" dirty="0"/>
              <a:t>Ošetřovatelské činnosti</a:t>
            </a:r>
          </a:p>
        </p:txBody>
      </p:sp>
      <p:sp>
        <p:nvSpPr>
          <p:cNvPr id="71683" name="Zástupný symbol pro obsah 2"/>
          <p:cNvSpPr>
            <a:spLocks noGrp="1" noChangeArrowheads="1"/>
          </p:cNvSpPr>
          <p:nvPr>
            <p:ph idx="1"/>
          </p:nvPr>
        </p:nvSpPr>
        <p:spPr>
          <a:xfrm>
            <a:off x="838200" y="1493949"/>
            <a:ext cx="10515600" cy="4683014"/>
          </a:xfrm>
        </p:spPr>
        <p:txBody>
          <a:bodyPr/>
          <a:lstStyle/>
          <a:p>
            <a:r>
              <a:rPr lang="cs-CZ" altLang="cs-CZ" sz="2800" dirty="0"/>
              <a:t>OP je aktivizována deficitem </a:t>
            </a:r>
            <a:r>
              <a:rPr lang="cs-CZ" altLang="cs-CZ" sz="2800" dirty="0" err="1"/>
              <a:t>sebepéče</a:t>
            </a:r>
            <a:r>
              <a:rPr lang="cs-CZ" altLang="cs-CZ" sz="2800" dirty="0"/>
              <a:t>, činnosti musí být vhodné ke kompenzaci deficitu.</a:t>
            </a:r>
          </a:p>
          <a:p>
            <a:r>
              <a:rPr lang="cs-CZ" altLang="cs-CZ" sz="2800" dirty="0"/>
              <a:t>Dle obsahu a rozsahu deficitu OP stanovuje vhodný </a:t>
            </a:r>
            <a:r>
              <a:rPr lang="cs-CZ" altLang="cs-CZ" sz="2800" dirty="0" err="1"/>
              <a:t>oše</a:t>
            </a:r>
            <a:r>
              <a:rPr lang="cs-CZ" altLang="cs-CZ" sz="2800" dirty="0"/>
              <a:t> systém a vybírají se činnosti….</a:t>
            </a:r>
          </a:p>
          <a:p>
            <a:r>
              <a:rPr lang="cs-CZ" altLang="cs-CZ" sz="2800" dirty="0"/>
              <a:t>5 způsobů pomoci jedincům s deficitem:</a:t>
            </a:r>
          </a:p>
          <a:p>
            <a:pPr>
              <a:buFontTx/>
              <a:buChar char="-"/>
            </a:pPr>
            <a:r>
              <a:rPr lang="cs-CZ" altLang="cs-CZ" sz="2800" dirty="0"/>
              <a:t>Zastoupení nebo jednání za pacienta</a:t>
            </a:r>
          </a:p>
          <a:p>
            <a:pPr>
              <a:buFontTx/>
              <a:buChar char="-"/>
            </a:pPr>
            <a:r>
              <a:rPr lang="cs-CZ" altLang="cs-CZ" sz="2800" dirty="0"/>
              <a:t>Usměrňování/vedení P/K</a:t>
            </a:r>
          </a:p>
          <a:p>
            <a:pPr>
              <a:buFontTx/>
              <a:buChar char="-"/>
            </a:pPr>
            <a:r>
              <a:rPr lang="cs-CZ" altLang="cs-CZ" sz="2800" dirty="0"/>
              <a:t>Fyzická nebo psychická pomoc a podpora P/K</a:t>
            </a:r>
          </a:p>
          <a:p>
            <a:pPr>
              <a:buFontTx/>
              <a:buChar char="-"/>
            </a:pPr>
            <a:r>
              <a:rPr lang="cs-CZ" altLang="cs-CZ" sz="2800" dirty="0"/>
              <a:t>Zajištění podpůrného prostředí pro rozvoj schopností člověka</a:t>
            </a:r>
          </a:p>
          <a:p>
            <a:pPr>
              <a:buFontTx/>
              <a:buChar char="-"/>
            </a:pPr>
            <a:r>
              <a:rPr lang="cs-CZ" altLang="cs-CZ" sz="2800" dirty="0"/>
              <a:t>Edukace, učení P/K</a:t>
            </a:r>
          </a:p>
        </p:txBody>
      </p:sp>
    </p:spTree>
    <p:extLst>
      <p:ext uri="{BB962C8B-B14F-4D97-AF65-F5344CB8AC3E}">
        <p14:creationId xmlns:p14="http://schemas.microsoft.com/office/powerpoint/2010/main" val="10905765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noChangeArrowheads="1"/>
          </p:cNvSpPr>
          <p:nvPr>
            <p:ph type="title"/>
          </p:nvPr>
        </p:nvSpPr>
        <p:spPr/>
        <p:txBody>
          <a:bodyPr/>
          <a:lstStyle/>
          <a:p>
            <a:pPr eaLnBrk="1" hangingPunct="1"/>
            <a:r>
              <a:rPr lang="cs-CZ" altLang="cs-CZ" sz="3200" b="1" dirty="0"/>
              <a:t>Obsah teorie </a:t>
            </a:r>
            <a:r>
              <a:rPr lang="cs-CZ" altLang="cs-CZ" sz="3200" b="1" dirty="0" err="1"/>
              <a:t>Oremové</a:t>
            </a:r>
            <a:endParaRPr lang="cs-CZ" altLang="cs-CZ" sz="3200" b="1" dirty="0"/>
          </a:p>
        </p:txBody>
      </p:sp>
      <p:sp>
        <p:nvSpPr>
          <p:cNvPr id="72707" name="Zástupný symbol pro obsah 2"/>
          <p:cNvSpPr>
            <a:spLocks noGrp="1" noChangeArrowheads="1"/>
          </p:cNvSpPr>
          <p:nvPr>
            <p:ph idx="1"/>
          </p:nvPr>
        </p:nvSpPr>
        <p:spPr>
          <a:xfrm>
            <a:off x="838200" y="1690688"/>
            <a:ext cx="10515600" cy="5167311"/>
          </a:xfrm>
        </p:spPr>
        <p:txBody>
          <a:bodyPr/>
          <a:lstStyle/>
          <a:p>
            <a:r>
              <a:rPr lang="cs-CZ" altLang="cs-CZ" sz="2400" dirty="0"/>
              <a:t>Jedinec potřebuje péči např. při nesprávném životním stylu, v období stárnutí, při nemoci.</a:t>
            </a:r>
          </a:p>
          <a:p>
            <a:r>
              <a:rPr lang="cs-CZ" altLang="cs-CZ" sz="2400" dirty="0"/>
              <a:t>Pokud má jedinec dostatek sil, vůle, vědomostí, schopností a vhodné podmínky, je schopen postarat se o sebe – </a:t>
            </a:r>
            <a:r>
              <a:rPr lang="cs-CZ" altLang="cs-CZ" sz="2400" dirty="0" err="1"/>
              <a:t>sebepéče</a:t>
            </a:r>
            <a:r>
              <a:rPr lang="cs-CZ" altLang="cs-CZ" sz="2400" dirty="0"/>
              <a:t>…</a:t>
            </a:r>
          </a:p>
          <a:p>
            <a:r>
              <a:rPr lang="cs-CZ" altLang="cs-CZ" sz="2400" dirty="0"/>
              <a:t>Pokud není schopen se o sebe </a:t>
            </a:r>
            <a:r>
              <a:rPr lang="cs-CZ" altLang="cs-CZ" sz="2400" dirty="0" err="1"/>
              <a:t>postaraat</a:t>
            </a:r>
            <a:r>
              <a:rPr lang="cs-CZ" altLang="cs-CZ" sz="2400" dirty="0"/>
              <a:t> – deficit </a:t>
            </a:r>
            <a:r>
              <a:rPr lang="cs-CZ" altLang="cs-CZ" sz="2400" dirty="0" err="1"/>
              <a:t>sebepéče</a:t>
            </a:r>
            <a:r>
              <a:rPr lang="cs-CZ" altLang="cs-CZ" sz="2400" dirty="0"/>
              <a:t> – NLZP definuje aktuální a potencionální  nedostatky v </a:t>
            </a:r>
            <a:r>
              <a:rPr lang="cs-CZ" altLang="cs-CZ" sz="2400" dirty="0" err="1"/>
              <a:t>sebepéči</a:t>
            </a:r>
            <a:r>
              <a:rPr lang="cs-CZ" altLang="cs-CZ" sz="2400" dirty="0"/>
              <a:t> v oblasti univerzální, vývojové, a terapeutické…zjistí příčiny.</a:t>
            </a:r>
          </a:p>
          <a:p>
            <a:r>
              <a:rPr lang="cs-CZ" altLang="cs-CZ" sz="2400" dirty="0"/>
              <a:t>Deficity podle obsahu a rozsahu řeší NLZP</a:t>
            </a:r>
          </a:p>
          <a:p>
            <a:r>
              <a:rPr lang="cs-CZ" altLang="cs-CZ" sz="2400" dirty="0"/>
              <a:t>Činnosti OP – ošetřovatelské systémy a 5 způsobů pomoci P/K</a:t>
            </a:r>
          </a:p>
          <a:p>
            <a:r>
              <a:rPr lang="cs-CZ" altLang="cs-CZ" sz="2400" dirty="0"/>
              <a:t>OP nahrazuje pomocnými, stimulačními, edukačními činnostmi v závislosti na stavu  a průběhu onemocnění</a:t>
            </a:r>
          </a:p>
          <a:p>
            <a:r>
              <a:rPr lang="cs-CZ" altLang="cs-CZ" sz="2400" dirty="0"/>
              <a:t>Cílem je obnovení a udržení maximální možné úrovně zdraví a </a:t>
            </a:r>
            <a:r>
              <a:rPr lang="cs-CZ" altLang="cs-CZ" sz="2400" dirty="0" err="1"/>
              <a:t>sebepéče</a:t>
            </a:r>
            <a:r>
              <a:rPr lang="cs-CZ" altLang="cs-CZ" sz="2400" dirty="0"/>
              <a:t>. </a:t>
            </a:r>
          </a:p>
        </p:txBody>
      </p:sp>
    </p:spTree>
    <p:extLst>
      <p:ext uri="{BB962C8B-B14F-4D97-AF65-F5344CB8AC3E}">
        <p14:creationId xmlns:p14="http://schemas.microsoft.com/office/powerpoint/2010/main" val="31419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Jednodenní péče</a:t>
            </a:r>
          </a:p>
        </p:txBody>
      </p:sp>
      <p:sp>
        <p:nvSpPr>
          <p:cNvPr id="3" name="Zástupný symbol pro obsah 2"/>
          <p:cNvSpPr>
            <a:spLocks noGrp="1"/>
          </p:cNvSpPr>
          <p:nvPr>
            <p:ph idx="1"/>
          </p:nvPr>
        </p:nvSpPr>
        <p:spPr/>
        <p:txBody>
          <a:bodyPr/>
          <a:lstStyle/>
          <a:p>
            <a:r>
              <a:rPr lang="cs-CZ" dirty="0"/>
              <a:t>Jednodenní péče je zdravotní péčí, při jejímž poskytnutí se vyžaduje pobyt pacienta na lůžku po dobu kratší než 24 hodin, a to s ohledem na charakter a délku poskytovaných zdravotních výkonů. </a:t>
            </a:r>
          </a:p>
          <a:p>
            <a:r>
              <a:rPr lang="cs-CZ" dirty="0"/>
              <a:t>Při poskytování jednodenní péče musí být zajištěna nepřetržitá dostupnost akutní lůžkové péče intenzivní.</a:t>
            </a:r>
          </a:p>
        </p:txBody>
      </p:sp>
    </p:spTree>
    <p:extLst>
      <p:ext uri="{BB962C8B-B14F-4D97-AF65-F5344CB8AC3E}">
        <p14:creationId xmlns:p14="http://schemas.microsoft.com/office/powerpoint/2010/main" val="75646494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val 2"/>
          <p:cNvSpPr>
            <a:spLocks noChangeArrowheads="1"/>
          </p:cNvSpPr>
          <p:nvPr/>
        </p:nvSpPr>
        <p:spPr bwMode="auto">
          <a:xfrm>
            <a:off x="4419600" y="381000"/>
            <a:ext cx="3657600"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sk-SK" altLang="cs-CZ" sz="3600">
                <a:solidFill>
                  <a:prstClr val="black"/>
                </a:solidFill>
              </a:rPr>
              <a:t>PACIENT</a:t>
            </a:r>
            <a:endParaRPr lang="cs-CZ" altLang="cs-CZ" sz="3600">
              <a:solidFill>
                <a:prstClr val="black"/>
              </a:solidFill>
            </a:endParaRPr>
          </a:p>
        </p:txBody>
      </p:sp>
      <p:sp>
        <p:nvSpPr>
          <p:cNvPr id="73731" name="Oval 3"/>
          <p:cNvSpPr>
            <a:spLocks noChangeArrowheads="1"/>
          </p:cNvSpPr>
          <p:nvPr/>
        </p:nvSpPr>
        <p:spPr bwMode="auto">
          <a:xfrm>
            <a:off x="4343400" y="2057400"/>
            <a:ext cx="3733800" cy="990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sk-SK" altLang="cs-CZ" sz="3600">
                <a:solidFill>
                  <a:prstClr val="black"/>
                </a:solidFill>
              </a:rPr>
              <a:t>SEBEPÉČE</a:t>
            </a:r>
            <a:endParaRPr lang="cs-CZ" altLang="cs-CZ" sz="3600">
              <a:solidFill>
                <a:prstClr val="black"/>
              </a:solidFill>
            </a:endParaRPr>
          </a:p>
        </p:txBody>
      </p:sp>
      <p:sp>
        <p:nvSpPr>
          <p:cNvPr id="73732" name="Oval 4"/>
          <p:cNvSpPr>
            <a:spLocks noChangeArrowheads="1"/>
          </p:cNvSpPr>
          <p:nvPr/>
        </p:nvSpPr>
        <p:spPr bwMode="auto">
          <a:xfrm>
            <a:off x="4648200" y="3886200"/>
            <a:ext cx="3657600" cy="914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sk-SK" altLang="cs-CZ" sz="3600">
                <a:solidFill>
                  <a:prstClr val="black"/>
                </a:solidFill>
              </a:rPr>
              <a:t>DEFICIT</a:t>
            </a:r>
            <a:endParaRPr lang="cs-CZ" altLang="cs-CZ" sz="3600">
              <a:solidFill>
                <a:prstClr val="black"/>
              </a:solidFill>
            </a:endParaRPr>
          </a:p>
        </p:txBody>
      </p:sp>
      <p:sp>
        <p:nvSpPr>
          <p:cNvPr id="73733" name="Line 9"/>
          <p:cNvSpPr>
            <a:spLocks noChangeShapeType="1"/>
          </p:cNvSpPr>
          <p:nvPr/>
        </p:nvSpPr>
        <p:spPr bwMode="auto">
          <a:xfrm flipH="1">
            <a:off x="3733800" y="3048000"/>
            <a:ext cx="2133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cs-CZ">
              <a:solidFill>
                <a:prstClr val="black"/>
              </a:solidFill>
              <a:latin typeface="Calibri" panose="020F0502020204030204" pitchFamily="34" charset="0"/>
            </a:endParaRPr>
          </a:p>
        </p:txBody>
      </p:sp>
      <p:sp>
        <p:nvSpPr>
          <p:cNvPr id="73734" name="Rectangle 10"/>
          <p:cNvSpPr>
            <a:spLocks noChangeArrowheads="1"/>
          </p:cNvSpPr>
          <p:nvPr/>
        </p:nvSpPr>
        <p:spPr bwMode="auto">
          <a:xfrm>
            <a:off x="2438400" y="4114800"/>
            <a:ext cx="1524000" cy="2514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sk-SK" altLang="cs-CZ" sz="1400" b="1">
                <a:solidFill>
                  <a:prstClr val="black"/>
                </a:solidFill>
              </a:rPr>
              <a:t>Potrava </a:t>
            </a:r>
          </a:p>
          <a:p>
            <a:pPr algn="ctr" eaLnBrk="0" fontAlgn="base" hangingPunct="0">
              <a:spcBef>
                <a:spcPct val="0"/>
              </a:spcBef>
              <a:spcAft>
                <a:spcPct val="0"/>
              </a:spcAft>
            </a:pPr>
            <a:r>
              <a:rPr lang="sk-SK" altLang="cs-CZ" sz="1400" b="1">
                <a:solidFill>
                  <a:prstClr val="black"/>
                </a:solidFill>
              </a:rPr>
              <a:t>voda</a:t>
            </a:r>
          </a:p>
          <a:p>
            <a:pPr algn="ctr" eaLnBrk="0" fontAlgn="base" hangingPunct="0">
              <a:spcBef>
                <a:spcPct val="0"/>
              </a:spcBef>
              <a:spcAft>
                <a:spcPct val="0"/>
              </a:spcAft>
            </a:pPr>
            <a:r>
              <a:rPr lang="sk-SK" altLang="cs-CZ" sz="1400" b="1">
                <a:solidFill>
                  <a:prstClr val="black"/>
                </a:solidFill>
              </a:rPr>
              <a:t>Vzduch</a:t>
            </a:r>
          </a:p>
          <a:p>
            <a:pPr algn="ctr" eaLnBrk="0" fontAlgn="base" hangingPunct="0">
              <a:spcBef>
                <a:spcPct val="0"/>
              </a:spcBef>
              <a:spcAft>
                <a:spcPct val="0"/>
              </a:spcAft>
            </a:pPr>
            <a:r>
              <a:rPr lang="sk-SK" altLang="cs-CZ" sz="1400" b="1">
                <a:solidFill>
                  <a:prstClr val="black"/>
                </a:solidFill>
              </a:rPr>
              <a:t>Odpočinok</a:t>
            </a:r>
          </a:p>
          <a:p>
            <a:pPr algn="ctr" eaLnBrk="0" fontAlgn="base" hangingPunct="0">
              <a:spcBef>
                <a:spcPct val="0"/>
              </a:spcBef>
              <a:spcAft>
                <a:spcPct val="0"/>
              </a:spcAft>
            </a:pPr>
            <a:r>
              <a:rPr lang="sk-SK" altLang="cs-CZ" sz="1400" b="1">
                <a:solidFill>
                  <a:prstClr val="black"/>
                </a:solidFill>
              </a:rPr>
              <a:t>Bezpečí</a:t>
            </a:r>
          </a:p>
          <a:p>
            <a:pPr algn="ctr" eaLnBrk="0" fontAlgn="base" hangingPunct="0">
              <a:spcBef>
                <a:spcPct val="0"/>
              </a:spcBef>
              <a:spcAft>
                <a:spcPct val="0"/>
              </a:spcAft>
            </a:pPr>
            <a:r>
              <a:rPr lang="sk-SK" altLang="cs-CZ" sz="1400" b="1">
                <a:solidFill>
                  <a:prstClr val="black"/>
                </a:solidFill>
              </a:rPr>
              <a:t>Vylučovaní..</a:t>
            </a:r>
          </a:p>
          <a:p>
            <a:pPr algn="ctr" eaLnBrk="0" fontAlgn="base" hangingPunct="0">
              <a:spcBef>
                <a:spcPct val="0"/>
              </a:spcBef>
              <a:spcAft>
                <a:spcPct val="0"/>
              </a:spcAft>
            </a:pPr>
            <a:endParaRPr lang="cs-CZ" altLang="cs-CZ" sz="1400" b="1">
              <a:solidFill>
                <a:prstClr val="black"/>
              </a:solidFill>
            </a:endParaRPr>
          </a:p>
        </p:txBody>
      </p:sp>
      <p:sp>
        <p:nvSpPr>
          <p:cNvPr id="73735" name="Line 11"/>
          <p:cNvSpPr>
            <a:spLocks noChangeShapeType="1"/>
          </p:cNvSpPr>
          <p:nvPr/>
        </p:nvSpPr>
        <p:spPr bwMode="auto">
          <a:xfrm>
            <a:off x="7086600" y="4800600"/>
            <a:ext cx="1600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cs-CZ">
              <a:solidFill>
                <a:prstClr val="black"/>
              </a:solidFill>
              <a:latin typeface="Calibri" panose="020F0502020204030204" pitchFamily="34" charset="0"/>
            </a:endParaRPr>
          </a:p>
        </p:txBody>
      </p:sp>
      <p:sp>
        <p:nvSpPr>
          <p:cNvPr id="73736" name="Line 13"/>
          <p:cNvSpPr>
            <a:spLocks noChangeShapeType="1"/>
          </p:cNvSpPr>
          <p:nvPr/>
        </p:nvSpPr>
        <p:spPr bwMode="auto">
          <a:xfrm>
            <a:off x="6248400" y="12192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cs-CZ">
              <a:solidFill>
                <a:prstClr val="black"/>
              </a:solidFill>
              <a:latin typeface="Calibri" panose="020F0502020204030204" pitchFamily="34" charset="0"/>
            </a:endParaRPr>
          </a:p>
        </p:txBody>
      </p:sp>
      <p:sp>
        <p:nvSpPr>
          <p:cNvPr id="73737" name="Rectangle 14"/>
          <p:cNvSpPr>
            <a:spLocks noChangeArrowheads="1"/>
          </p:cNvSpPr>
          <p:nvPr/>
        </p:nvSpPr>
        <p:spPr bwMode="auto">
          <a:xfrm>
            <a:off x="8686800" y="4191000"/>
            <a:ext cx="1752600" cy="2514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sk-SK" altLang="cs-CZ" sz="1400" b="1">
                <a:solidFill>
                  <a:prstClr val="black"/>
                </a:solidFill>
              </a:rPr>
              <a:t>Profesionálna pomoc</a:t>
            </a:r>
          </a:p>
          <a:p>
            <a:pPr algn="ctr" eaLnBrk="0" fontAlgn="base" hangingPunct="0">
              <a:spcBef>
                <a:spcPct val="0"/>
              </a:spcBef>
              <a:spcAft>
                <a:spcPct val="0"/>
              </a:spcAft>
            </a:pPr>
            <a:r>
              <a:rPr lang="sk-SK" altLang="cs-CZ" sz="1400" b="1">
                <a:solidFill>
                  <a:prstClr val="black"/>
                </a:solidFill>
              </a:rPr>
              <a:t>Vykonaní</a:t>
            </a:r>
          </a:p>
          <a:p>
            <a:pPr algn="ctr" eaLnBrk="0" fontAlgn="base" hangingPunct="0">
              <a:spcBef>
                <a:spcPct val="0"/>
              </a:spcBef>
              <a:spcAft>
                <a:spcPct val="0"/>
              </a:spcAft>
            </a:pPr>
            <a:r>
              <a:rPr lang="sk-SK" altLang="cs-CZ" sz="1400" b="1">
                <a:solidFill>
                  <a:prstClr val="black"/>
                </a:solidFill>
              </a:rPr>
              <a:t>Vedení</a:t>
            </a:r>
          </a:p>
          <a:p>
            <a:pPr algn="ctr" eaLnBrk="0" fontAlgn="base" hangingPunct="0">
              <a:spcBef>
                <a:spcPct val="0"/>
              </a:spcBef>
              <a:spcAft>
                <a:spcPct val="0"/>
              </a:spcAft>
            </a:pPr>
            <a:r>
              <a:rPr lang="sk-SK" altLang="cs-CZ" sz="1400" b="1">
                <a:solidFill>
                  <a:prstClr val="black"/>
                </a:solidFill>
              </a:rPr>
              <a:t>Podpora</a:t>
            </a:r>
          </a:p>
          <a:p>
            <a:pPr algn="ctr" eaLnBrk="0" fontAlgn="base" hangingPunct="0">
              <a:spcBef>
                <a:spcPct val="0"/>
              </a:spcBef>
              <a:spcAft>
                <a:spcPct val="0"/>
              </a:spcAft>
            </a:pPr>
            <a:r>
              <a:rPr lang="sk-SK" altLang="cs-CZ" sz="1400" b="1">
                <a:solidFill>
                  <a:prstClr val="black"/>
                </a:solidFill>
              </a:rPr>
              <a:t>Poskytnutí</a:t>
            </a:r>
          </a:p>
          <a:p>
            <a:pPr algn="ctr" eaLnBrk="0" fontAlgn="base" hangingPunct="0">
              <a:spcBef>
                <a:spcPct val="0"/>
              </a:spcBef>
              <a:spcAft>
                <a:spcPct val="0"/>
              </a:spcAft>
            </a:pPr>
            <a:r>
              <a:rPr lang="sk-SK" altLang="cs-CZ" sz="1400" b="1">
                <a:solidFill>
                  <a:prstClr val="black"/>
                </a:solidFill>
              </a:rPr>
              <a:t>Učení</a:t>
            </a:r>
            <a:endParaRPr lang="cs-CZ" altLang="cs-CZ" sz="1400" b="1">
              <a:solidFill>
                <a:prstClr val="black"/>
              </a:solidFill>
            </a:endParaRPr>
          </a:p>
        </p:txBody>
      </p:sp>
      <p:sp>
        <p:nvSpPr>
          <p:cNvPr id="73738" name="Line 17"/>
          <p:cNvSpPr>
            <a:spLocks noChangeShapeType="1"/>
          </p:cNvSpPr>
          <p:nvPr/>
        </p:nvSpPr>
        <p:spPr bwMode="auto">
          <a:xfrm>
            <a:off x="6705600" y="12192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cs-CZ">
              <a:solidFill>
                <a:prstClr val="black"/>
              </a:solidFill>
              <a:latin typeface="Calibri" panose="020F0502020204030204" pitchFamily="34" charset="0"/>
            </a:endParaRPr>
          </a:p>
        </p:txBody>
      </p:sp>
      <p:sp>
        <p:nvSpPr>
          <p:cNvPr id="73739" name="Line 18"/>
          <p:cNvSpPr>
            <a:spLocks noChangeShapeType="1"/>
          </p:cNvSpPr>
          <p:nvPr/>
        </p:nvSpPr>
        <p:spPr bwMode="auto">
          <a:xfrm>
            <a:off x="6705600" y="3124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cs-CZ">
              <a:solidFill>
                <a:prstClr val="black"/>
              </a:solidFill>
              <a:latin typeface="Calibri" panose="020F0502020204030204" pitchFamily="34" charset="0"/>
            </a:endParaRPr>
          </a:p>
        </p:txBody>
      </p:sp>
    </p:spTree>
    <p:extLst>
      <p:ext uri="{BB962C8B-B14F-4D97-AF65-F5344CB8AC3E}">
        <p14:creationId xmlns:p14="http://schemas.microsoft.com/office/powerpoint/2010/main" val="41978703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noChangeArrowheads="1"/>
          </p:cNvSpPr>
          <p:nvPr>
            <p:ph type="title"/>
          </p:nvPr>
        </p:nvSpPr>
        <p:spPr>
          <a:xfrm>
            <a:off x="618185" y="2643881"/>
            <a:ext cx="9266618" cy="936625"/>
          </a:xfrm>
        </p:spPr>
        <p:txBody>
          <a:bodyPr/>
          <a:lstStyle/>
          <a:p>
            <a:pPr eaLnBrk="1" hangingPunct="1"/>
            <a:r>
              <a:rPr lang="cs-CZ" altLang="cs-CZ" sz="4400" b="1" dirty="0" err="1"/>
              <a:t>Callista</a:t>
            </a:r>
            <a:r>
              <a:rPr lang="cs-CZ" altLang="cs-CZ" sz="4400" b="1" dirty="0"/>
              <a:t> Roy: Adaptační model</a:t>
            </a:r>
          </a:p>
        </p:txBody>
      </p:sp>
      <p:sp>
        <p:nvSpPr>
          <p:cNvPr id="58371" name="Zástupný symbol pro zápatí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400">
                <a:solidFill>
                  <a:srgbClr val="44546A"/>
                </a:solidFill>
                <a:latin typeface="Gill Sans MT" panose="020B0502020104020203" pitchFamily="34" charset="-18"/>
              </a:rPr>
              <a:t>Callista Roy</a:t>
            </a:r>
          </a:p>
        </p:txBody>
      </p:sp>
    </p:spTree>
    <p:extLst>
      <p:ext uri="{BB962C8B-B14F-4D97-AF65-F5344CB8AC3E}">
        <p14:creationId xmlns:p14="http://schemas.microsoft.com/office/powerpoint/2010/main" val="275349340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noChangeArrowheads="1"/>
          </p:cNvSpPr>
          <p:nvPr>
            <p:ph type="title"/>
          </p:nvPr>
        </p:nvSpPr>
        <p:spPr/>
        <p:txBody>
          <a:bodyPr/>
          <a:lstStyle/>
          <a:p>
            <a:pPr eaLnBrk="1" hangingPunct="1"/>
            <a:r>
              <a:rPr lang="cs-CZ" altLang="cs-CZ" sz="3200" b="1" dirty="0" err="1"/>
              <a:t>Callista</a:t>
            </a:r>
            <a:r>
              <a:rPr lang="cs-CZ" altLang="cs-CZ" sz="3200" b="1" dirty="0"/>
              <a:t> Roy: Adaptační model</a:t>
            </a:r>
          </a:p>
        </p:txBody>
      </p:sp>
      <p:sp>
        <p:nvSpPr>
          <p:cNvPr id="59395" name="Zástupný symbol pro obsah 2"/>
          <p:cNvSpPr>
            <a:spLocks noGrp="1" noChangeArrowheads="1"/>
          </p:cNvSpPr>
          <p:nvPr>
            <p:ph idx="1"/>
          </p:nvPr>
        </p:nvSpPr>
        <p:spPr/>
        <p:txBody>
          <a:bodyPr/>
          <a:lstStyle/>
          <a:p>
            <a:pPr eaLnBrk="1" hangingPunct="1"/>
            <a:r>
              <a:rPr lang="cs-CZ" altLang="cs-CZ" sz="2800" dirty="0"/>
              <a:t>* 14. 10. 1939, Los Angeles, USA.</a:t>
            </a:r>
          </a:p>
          <a:p>
            <a:pPr eaLnBrk="1" hangingPunct="1"/>
            <a:r>
              <a:rPr lang="cs-CZ" altLang="cs-CZ" sz="2800" dirty="0"/>
              <a:t>1976 „Úvod do ošetřovatelství: adaptační model“. </a:t>
            </a:r>
          </a:p>
          <a:p>
            <a:pPr eaLnBrk="1" hangingPunct="1"/>
            <a:r>
              <a:rPr lang="cs-CZ" altLang="cs-CZ" sz="2800" dirty="0"/>
              <a:t>Teoretická východiska….</a:t>
            </a:r>
            <a:r>
              <a:rPr lang="cs-CZ" altLang="cs-CZ" sz="2800" dirty="0" err="1"/>
              <a:t>Maslowova</a:t>
            </a:r>
            <a:r>
              <a:rPr lang="cs-CZ" altLang="cs-CZ" sz="2800" dirty="0"/>
              <a:t> práce, humanismus, holismus, sociální interakční teorie</a:t>
            </a:r>
          </a:p>
        </p:txBody>
      </p:sp>
      <p:sp>
        <p:nvSpPr>
          <p:cNvPr id="59396" name="Zástupný symbol pro zápatí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400">
                <a:solidFill>
                  <a:srgbClr val="44546A"/>
                </a:solidFill>
                <a:latin typeface="Gill Sans MT" panose="020B0502020104020203" pitchFamily="34" charset="-18"/>
              </a:rPr>
              <a:t>Callista Roy</a:t>
            </a:r>
          </a:p>
        </p:txBody>
      </p:sp>
    </p:spTree>
    <p:extLst>
      <p:ext uri="{BB962C8B-B14F-4D97-AF65-F5344CB8AC3E}">
        <p14:creationId xmlns:p14="http://schemas.microsoft.com/office/powerpoint/2010/main" val="260196360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zápatí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400">
                <a:solidFill>
                  <a:srgbClr val="44546A"/>
                </a:solidFill>
                <a:latin typeface="Gill Sans MT" panose="020B0502020104020203" pitchFamily="34" charset="-18"/>
              </a:rPr>
              <a:t>Callista Roy</a:t>
            </a:r>
          </a:p>
        </p:txBody>
      </p:sp>
      <p:sp>
        <p:nvSpPr>
          <p:cNvPr id="60419" name="Nadpis 1"/>
          <p:cNvSpPr>
            <a:spLocks noGrp="1" noChangeArrowheads="1"/>
          </p:cNvSpPr>
          <p:nvPr>
            <p:ph type="title" idx="4294967295"/>
          </p:nvPr>
        </p:nvSpPr>
        <p:spPr>
          <a:xfrm>
            <a:off x="927279" y="202408"/>
            <a:ext cx="8839200" cy="990600"/>
          </a:xfrm>
        </p:spPr>
        <p:txBody>
          <a:bodyPr/>
          <a:lstStyle/>
          <a:p>
            <a:pPr eaLnBrk="1" hangingPunct="1"/>
            <a:r>
              <a:rPr lang="cs-CZ" altLang="cs-CZ" sz="3200" b="1" dirty="0" err="1"/>
              <a:t>Asumpce</a:t>
            </a:r>
            <a:r>
              <a:rPr lang="cs-CZ" altLang="cs-CZ" sz="3200" b="1" dirty="0"/>
              <a:t> </a:t>
            </a:r>
          </a:p>
        </p:txBody>
      </p:sp>
      <p:sp>
        <p:nvSpPr>
          <p:cNvPr id="60420" name="Zástupný symbol pro obsah 2"/>
          <p:cNvSpPr>
            <a:spLocks noGrp="1" noChangeArrowheads="1"/>
          </p:cNvSpPr>
          <p:nvPr>
            <p:ph sz="quarter" idx="4294967295"/>
          </p:nvPr>
        </p:nvSpPr>
        <p:spPr>
          <a:xfrm>
            <a:off x="746975" y="1268414"/>
            <a:ext cx="10676586" cy="4937125"/>
          </a:xfrm>
        </p:spPr>
        <p:txBody>
          <a:bodyPr/>
          <a:lstStyle/>
          <a:p>
            <a:pPr eaLnBrk="1" hangingPunct="1"/>
            <a:r>
              <a:rPr lang="cs-CZ" altLang="cs-CZ" sz="2800" dirty="0"/>
              <a:t>Jedinec – holistický adaptivní systém.</a:t>
            </a:r>
          </a:p>
          <a:p>
            <a:pPr eaLnBrk="1" hangingPunct="1"/>
            <a:r>
              <a:rPr lang="cs-CZ" altLang="cs-CZ" sz="2800" dirty="0"/>
              <a:t>Příjemce OŠE je jedinec, skupina, rodina, společnost</a:t>
            </a:r>
          </a:p>
          <a:p>
            <a:pPr eaLnBrk="1" hangingPunct="1"/>
            <a:r>
              <a:rPr lang="cs-CZ" altLang="cs-CZ" sz="2800" dirty="0"/>
              <a:t>Lidé jsou živé systémy v interakci s prostředím</a:t>
            </a:r>
          </a:p>
          <a:p>
            <a:pPr eaLnBrk="1" hangingPunct="1"/>
            <a:r>
              <a:rPr lang="cs-CZ" altLang="cs-CZ" sz="2800" dirty="0"/>
              <a:t>Prostředí i lidé jsou otevřené systémy, vyměňují si energii, sílu, informace</a:t>
            </a:r>
          </a:p>
          <a:p>
            <a:pPr eaLnBrk="1" hangingPunct="1"/>
            <a:r>
              <a:rPr lang="cs-CZ" altLang="cs-CZ" sz="2800" dirty="0"/>
              <a:t>Ve stále měnícím se prostředí člověk musí udržovat integritu, přizpůsobuje se vnějším vlivům</a:t>
            </a:r>
          </a:p>
          <a:p>
            <a:pPr eaLnBrk="1" hangingPunct="1"/>
            <a:r>
              <a:rPr lang="cs-CZ" altLang="cs-CZ" sz="2800" dirty="0"/>
              <a:t>Schopnost jedince zvládat změny vnějšího a vnitřního prostředí se mění v čase</a:t>
            </a:r>
            <a:r>
              <a:rPr lang="cs-CZ" altLang="cs-CZ" dirty="0"/>
              <a:t>. </a:t>
            </a:r>
          </a:p>
        </p:txBody>
      </p:sp>
    </p:spTree>
    <p:extLst>
      <p:ext uri="{BB962C8B-B14F-4D97-AF65-F5344CB8AC3E}">
        <p14:creationId xmlns:p14="http://schemas.microsoft.com/office/powerpoint/2010/main" val="40575856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noChangeArrowheads="1"/>
          </p:cNvSpPr>
          <p:nvPr>
            <p:ph type="title"/>
          </p:nvPr>
        </p:nvSpPr>
        <p:spPr/>
        <p:txBody>
          <a:bodyPr/>
          <a:lstStyle/>
          <a:p>
            <a:pPr eaLnBrk="1" hangingPunct="1"/>
            <a:r>
              <a:rPr lang="cs-CZ" altLang="cs-CZ" sz="3200" b="1" dirty="0"/>
              <a:t>Hlavní jednotky</a:t>
            </a:r>
          </a:p>
        </p:txBody>
      </p:sp>
      <p:sp>
        <p:nvSpPr>
          <p:cNvPr id="61443" name="Zástupný symbol pro obsah 2"/>
          <p:cNvSpPr>
            <a:spLocks noGrp="1" noChangeArrowheads="1"/>
          </p:cNvSpPr>
          <p:nvPr>
            <p:ph idx="1"/>
          </p:nvPr>
        </p:nvSpPr>
        <p:spPr>
          <a:xfrm>
            <a:off x="838200" y="1429555"/>
            <a:ext cx="10515600" cy="4747408"/>
          </a:xfrm>
        </p:spPr>
        <p:txBody>
          <a:bodyPr/>
          <a:lstStyle/>
          <a:p>
            <a:pPr eaLnBrk="1" hangingPunct="1"/>
            <a:r>
              <a:rPr lang="cs-CZ" altLang="cs-CZ" sz="2800" b="1" dirty="0"/>
              <a:t>Cíl ošetřovatelství</a:t>
            </a:r>
            <a:r>
              <a:rPr lang="cs-CZ" altLang="cs-CZ" sz="2800" dirty="0"/>
              <a:t> – adaptace v situacích zdraví a nemoci.</a:t>
            </a:r>
          </a:p>
          <a:p>
            <a:pPr eaLnBrk="1" hangingPunct="1"/>
            <a:r>
              <a:rPr lang="cs-CZ" altLang="cs-CZ" sz="2800" b="1" dirty="0"/>
              <a:t>K/P</a:t>
            </a:r>
            <a:r>
              <a:rPr lang="cs-CZ" altLang="cs-CZ" sz="2800" dirty="0"/>
              <a:t> – bio-psych-sociální bytost v interakci s prostředím.</a:t>
            </a:r>
          </a:p>
          <a:p>
            <a:pPr eaLnBrk="1" hangingPunct="1"/>
            <a:r>
              <a:rPr lang="cs-CZ" altLang="cs-CZ" sz="2800" b="1" dirty="0"/>
              <a:t>Role sestry</a:t>
            </a:r>
            <a:r>
              <a:rPr lang="cs-CZ" altLang="cs-CZ" sz="2800" dirty="0"/>
              <a:t> – podpora adaptace.</a:t>
            </a:r>
          </a:p>
          <a:p>
            <a:pPr eaLnBrk="1" hangingPunct="1"/>
            <a:r>
              <a:rPr lang="cs-CZ" altLang="cs-CZ" sz="2800" b="1" dirty="0"/>
              <a:t>Zdroj potíží</a:t>
            </a:r>
            <a:r>
              <a:rPr lang="cs-CZ" altLang="cs-CZ" sz="2800" dirty="0"/>
              <a:t> – neefektivní aktivity pro udržení integrity K/P.</a:t>
            </a:r>
          </a:p>
          <a:p>
            <a:pPr eaLnBrk="1" hangingPunct="1"/>
            <a:r>
              <a:rPr lang="cs-CZ" altLang="cs-CZ" sz="2800" b="1" dirty="0"/>
              <a:t>Ohnisko zásahu</a:t>
            </a:r>
            <a:r>
              <a:rPr lang="cs-CZ" altLang="cs-CZ" sz="2800" dirty="0"/>
              <a:t> – ohniskové, kontextuální, reziduální podněty.</a:t>
            </a:r>
          </a:p>
          <a:p>
            <a:pPr eaLnBrk="1" hangingPunct="1"/>
            <a:r>
              <a:rPr lang="cs-CZ" altLang="cs-CZ" sz="2800" b="1" dirty="0"/>
              <a:t>Způsob zásahu</a:t>
            </a:r>
            <a:r>
              <a:rPr lang="cs-CZ" altLang="cs-CZ" sz="2800" dirty="0"/>
              <a:t> – manipulování se stimuly.</a:t>
            </a:r>
          </a:p>
          <a:p>
            <a:pPr eaLnBrk="1" hangingPunct="1"/>
            <a:r>
              <a:rPr lang="cs-CZ" altLang="cs-CZ" sz="2800" b="1" dirty="0"/>
              <a:t>Důsledky </a:t>
            </a:r>
            <a:r>
              <a:rPr lang="cs-CZ" altLang="cs-CZ" sz="2800" dirty="0"/>
              <a:t>– adaptace na stimuly.</a:t>
            </a:r>
          </a:p>
        </p:txBody>
      </p:sp>
      <p:sp>
        <p:nvSpPr>
          <p:cNvPr id="61444" name="Zástupný symbol pro zápatí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400">
                <a:solidFill>
                  <a:srgbClr val="44546A"/>
                </a:solidFill>
                <a:latin typeface="Gill Sans MT" panose="020B0502020104020203" pitchFamily="34" charset="-18"/>
              </a:rPr>
              <a:t>Callista Roy</a:t>
            </a:r>
          </a:p>
        </p:txBody>
      </p:sp>
    </p:spTree>
    <p:extLst>
      <p:ext uri="{BB962C8B-B14F-4D97-AF65-F5344CB8AC3E}">
        <p14:creationId xmlns:p14="http://schemas.microsoft.com/office/powerpoint/2010/main" val="15634804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zápatí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400">
                <a:solidFill>
                  <a:srgbClr val="44546A"/>
                </a:solidFill>
                <a:latin typeface="Gill Sans MT" panose="020B0502020104020203" pitchFamily="34" charset="-18"/>
              </a:rPr>
              <a:t>Callista Roy</a:t>
            </a:r>
          </a:p>
        </p:txBody>
      </p:sp>
      <p:sp>
        <p:nvSpPr>
          <p:cNvPr id="62467" name="Nadpis 1"/>
          <p:cNvSpPr>
            <a:spLocks noGrp="1" noChangeArrowheads="1"/>
          </p:cNvSpPr>
          <p:nvPr>
            <p:ph type="title" idx="4294967295"/>
          </p:nvPr>
        </p:nvSpPr>
        <p:spPr>
          <a:xfrm>
            <a:off x="991673" y="228601"/>
            <a:ext cx="9019504" cy="990600"/>
          </a:xfrm>
        </p:spPr>
        <p:txBody>
          <a:bodyPr/>
          <a:lstStyle/>
          <a:p>
            <a:pPr eaLnBrk="1" hangingPunct="1"/>
            <a:r>
              <a:rPr lang="cs-CZ" altLang="cs-CZ" sz="3200" b="1" dirty="0" err="1"/>
              <a:t>Metaparadigma</a:t>
            </a:r>
            <a:r>
              <a:rPr lang="cs-CZ" altLang="cs-CZ" sz="3200" b="1" dirty="0"/>
              <a:t> dle C. Roy</a:t>
            </a:r>
          </a:p>
        </p:txBody>
      </p:sp>
      <p:sp>
        <p:nvSpPr>
          <p:cNvPr id="62468" name="Zástupný symbol pro obsah 2"/>
          <p:cNvSpPr>
            <a:spLocks noGrp="1" noChangeArrowheads="1"/>
          </p:cNvSpPr>
          <p:nvPr>
            <p:ph sz="quarter" idx="4294967295"/>
          </p:nvPr>
        </p:nvSpPr>
        <p:spPr>
          <a:xfrm>
            <a:off x="850006" y="1219201"/>
            <a:ext cx="10921284" cy="4937125"/>
          </a:xfrm>
        </p:spPr>
        <p:txBody>
          <a:bodyPr/>
          <a:lstStyle/>
          <a:p>
            <a:pPr eaLnBrk="1" hangingPunct="1"/>
            <a:r>
              <a:rPr lang="cs-CZ" altLang="cs-CZ" sz="2800" b="1" dirty="0"/>
              <a:t>Osoba</a:t>
            </a:r>
          </a:p>
          <a:p>
            <a:pPr lvl="1" eaLnBrk="1" hangingPunct="1"/>
            <a:r>
              <a:rPr lang="cs-CZ" altLang="cs-CZ" sz="2800" dirty="0"/>
              <a:t>Adaptační systém s vnitřními procesy. B-P-S, jedinec reaguje na podněty vnější a vnitřní. Jedinec je celek složený ze subsystémů. </a:t>
            </a:r>
          </a:p>
          <a:p>
            <a:pPr eaLnBrk="1" hangingPunct="1"/>
            <a:r>
              <a:rPr lang="cs-CZ" altLang="cs-CZ" sz="2800" b="1" dirty="0"/>
              <a:t>Prostředí</a:t>
            </a:r>
          </a:p>
          <a:p>
            <a:pPr lvl="1" eaLnBrk="1" hangingPunct="1"/>
            <a:r>
              <a:rPr lang="cs-CZ" altLang="cs-CZ" sz="2800" dirty="0"/>
              <a:t>Působí na vývoj jedince. …podmínky, okolnosti, situace, vlivy….Faktory prostředí mohou být různě velké. </a:t>
            </a:r>
          </a:p>
          <a:p>
            <a:pPr eaLnBrk="1" hangingPunct="1"/>
            <a:r>
              <a:rPr lang="cs-CZ" altLang="cs-CZ" sz="2800" b="1" dirty="0"/>
              <a:t>Zdraví</a:t>
            </a:r>
          </a:p>
          <a:p>
            <a:pPr lvl="1" eaLnBrk="1" hangingPunct="1"/>
            <a:r>
              <a:rPr lang="cs-CZ" altLang="cs-CZ" sz="2800" dirty="0"/>
              <a:t>Výsledek adaptace.</a:t>
            </a:r>
          </a:p>
          <a:p>
            <a:pPr eaLnBrk="1" hangingPunct="1"/>
            <a:r>
              <a:rPr lang="cs-CZ" altLang="cs-CZ" sz="2800" b="1" dirty="0"/>
              <a:t>Ošetřovatelství</a:t>
            </a:r>
          </a:p>
          <a:p>
            <a:pPr lvl="1" eaLnBrk="1" hangingPunct="1"/>
            <a:r>
              <a:rPr lang="cs-CZ" altLang="cs-CZ" sz="2800" dirty="0"/>
              <a:t>Cíl – pomáhat ve zdraví i nemoci k adaptaci. Praktická disciplína</a:t>
            </a:r>
          </a:p>
        </p:txBody>
      </p:sp>
    </p:spTree>
    <p:extLst>
      <p:ext uri="{BB962C8B-B14F-4D97-AF65-F5344CB8AC3E}">
        <p14:creationId xmlns:p14="http://schemas.microsoft.com/office/powerpoint/2010/main" val="13747732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noChangeArrowheads="1"/>
          </p:cNvSpPr>
          <p:nvPr>
            <p:ph type="title"/>
          </p:nvPr>
        </p:nvSpPr>
        <p:spPr/>
        <p:txBody>
          <a:bodyPr/>
          <a:lstStyle/>
          <a:p>
            <a:pPr eaLnBrk="1" hangingPunct="1"/>
            <a:r>
              <a:rPr lang="cs-CZ" altLang="cs-CZ" sz="3200" b="1" dirty="0"/>
              <a:t>Koncepce modelu</a:t>
            </a:r>
          </a:p>
        </p:txBody>
      </p:sp>
      <p:sp>
        <p:nvSpPr>
          <p:cNvPr id="63491" name="Zástupný symbol pro obsah 2"/>
          <p:cNvSpPr>
            <a:spLocks noGrp="1" noChangeArrowheads="1"/>
          </p:cNvSpPr>
          <p:nvPr>
            <p:ph idx="1"/>
          </p:nvPr>
        </p:nvSpPr>
        <p:spPr>
          <a:xfrm>
            <a:off x="838200" y="1506828"/>
            <a:ext cx="10515600" cy="4670135"/>
          </a:xfrm>
        </p:spPr>
        <p:txBody>
          <a:bodyPr/>
          <a:lstStyle/>
          <a:p>
            <a:pPr eaLnBrk="1" hangingPunct="1"/>
            <a:r>
              <a:rPr lang="cs-CZ" altLang="cs-CZ" sz="2800" b="1" dirty="0"/>
              <a:t>Adaptace </a:t>
            </a:r>
            <a:r>
              <a:rPr lang="cs-CZ" altLang="cs-CZ" sz="2800" dirty="0"/>
              <a:t>– přizpůsobení se změnám prostředí.</a:t>
            </a:r>
          </a:p>
          <a:p>
            <a:pPr eaLnBrk="1" hangingPunct="1"/>
            <a:r>
              <a:rPr lang="cs-CZ" altLang="cs-CZ" sz="2800" b="1" dirty="0"/>
              <a:t>Stimuly </a:t>
            </a:r>
            <a:r>
              <a:rPr lang="cs-CZ" altLang="cs-CZ" sz="2800" dirty="0"/>
              <a:t>– podněty vnějšího a vnitřního prostředí, </a:t>
            </a:r>
          </a:p>
          <a:p>
            <a:pPr lvl="2" eaLnBrk="1" hangingPunct="1"/>
            <a:r>
              <a:rPr lang="cs-CZ" altLang="cs-CZ" sz="2800" b="1" u="sng" dirty="0"/>
              <a:t>Druhy stimulů:</a:t>
            </a:r>
          </a:p>
          <a:p>
            <a:pPr marL="1600200" lvl="3" eaLnBrk="1" hangingPunct="1"/>
            <a:r>
              <a:rPr lang="cs-CZ" altLang="cs-CZ" sz="2800" dirty="0"/>
              <a:t>Fokální nejsilnější a aktuální stimul…</a:t>
            </a:r>
          </a:p>
          <a:p>
            <a:pPr marL="1600200" lvl="3" eaLnBrk="1" hangingPunct="1"/>
            <a:r>
              <a:rPr lang="cs-CZ" altLang="cs-CZ" sz="2800" dirty="0"/>
              <a:t>Kontextuální náhodný stimul</a:t>
            </a:r>
          </a:p>
          <a:p>
            <a:pPr marL="1600200" lvl="3" eaLnBrk="1" hangingPunct="1"/>
            <a:r>
              <a:rPr lang="cs-CZ" altLang="cs-CZ" sz="2800" dirty="0"/>
              <a:t>Reziduální – vlastnosti, názory jedince, postoje…</a:t>
            </a:r>
          </a:p>
          <a:p>
            <a:pPr eaLnBrk="1" hangingPunct="1"/>
            <a:r>
              <a:rPr lang="cs-CZ" altLang="cs-CZ" sz="2800" b="1" dirty="0"/>
              <a:t>Adaptační úroveň (</a:t>
            </a:r>
            <a:r>
              <a:rPr lang="cs-CZ" altLang="cs-CZ" sz="2800" b="1" dirty="0" err="1"/>
              <a:t>niveau</a:t>
            </a:r>
            <a:r>
              <a:rPr lang="cs-CZ" altLang="cs-CZ" sz="2800" b="1" dirty="0"/>
              <a:t>)</a:t>
            </a:r>
            <a:r>
              <a:rPr lang="cs-CZ" altLang="cs-CZ" sz="2800" dirty="0"/>
              <a:t> – vlastní, standardní reakce jedince na podněty….adaptabilní + neefektivní</a:t>
            </a:r>
          </a:p>
        </p:txBody>
      </p:sp>
      <p:sp>
        <p:nvSpPr>
          <p:cNvPr id="63492" name="Zástupný symbol pro zápatí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400">
                <a:solidFill>
                  <a:srgbClr val="44546A"/>
                </a:solidFill>
                <a:latin typeface="Gill Sans MT" panose="020B0502020104020203" pitchFamily="34" charset="-18"/>
              </a:rPr>
              <a:t>Callista Roy</a:t>
            </a:r>
          </a:p>
        </p:txBody>
      </p:sp>
    </p:spTree>
    <p:extLst>
      <p:ext uri="{BB962C8B-B14F-4D97-AF65-F5344CB8AC3E}">
        <p14:creationId xmlns:p14="http://schemas.microsoft.com/office/powerpoint/2010/main" val="330979680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cs-CZ" altLang="cs-CZ" sz="3200" b="1" dirty="0"/>
              <a:t>Koncepce modelu</a:t>
            </a:r>
          </a:p>
        </p:txBody>
      </p:sp>
      <p:sp>
        <p:nvSpPr>
          <p:cNvPr id="64515" name="Rectangle 3"/>
          <p:cNvSpPr>
            <a:spLocks noGrp="1" noChangeArrowheads="1"/>
          </p:cNvSpPr>
          <p:nvPr>
            <p:ph idx="1"/>
          </p:nvPr>
        </p:nvSpPr>
        <p:spPr>
          <a:xfrm>
            <a:off x="838200" y="1690689"/>
            <a:ext cx="10515600" cy="4665662"/>
          </a:xfrm>
        </p:spPr>
        <p:txBody>
          <a:bodyPr/>
          <a:lstStyle/>
          <a:p>
            <a:pPr marL="495300" indent="-495300" eaLnBrk="1" hangingPunct="1"/>
            <a:r>
              <a:rPr lang="cs-CZ" altLang="cs-CZ" sz="2800" b="1" dirty="0"/>
              <a:t>Adaptační systém jedince</a:t>
            </a:r>
            <a:r>
              <a:rPr lang="cs-CZ" altLang="cs-CZ" sz="2800" dirty="0"/>
              <a:t> – dva subsystémy:</a:t>
            </a:r>
          </a:p>
          <a:p>
            <a:pPr marL="974725" lvl="2" indent="-381000" eaLnBrk="1" hangingPunct="1">
              <a:buFont typeface="Wingdings 3" panose="05040102010807070707" pitchFamily="18" charset="2"/>
              <a:buAutoNum type="arabicPeriod"/>
            </a:pPr>
            <a:r>
              <a:rPr lang="cs-CZ" altLang="cs-CZ" sz="2800" b="1" u="sng" dirty="0"/>
              <a:t>Primární</a:t>
            </a:r>
            <a:endParaRPr lang="cs-CZ" altLang="cs-CZ" sz="2800" dirty="0"/>
          </a:p>
          <a:p>
            <a:pPr marL="1447800" lvl="4" indent="-304800" eaLnBrk="1" hangingPunct="1"/>
            <a:r>
              <a:rPr lang="cs-CZ" altLang="cs-CZ" sz="2800" b="1" dirty="0"/>
              <a:t>Regulátor</a:t>
            </a:r>
            <a:r>
              <a:rPr lang="cs-CZ" altLang="cs-CZ" sz="2800" dirty="0"/>
              <a:t> – nervové, chemické, endokrinní reakce.</a:t>
            </a:r>
          </a:p>
          <a:p>
            <a:pPr marL="1447800" lvl="4" indent="-304800" eaLnBrk="1" hangingPunct="1"/>
            <a:r>
              <a:rPr lang="cs-CZ" altLang="cs-CZ" sz="2800" b="1" dirty="0" err="1"/>
              <a:t>Kognátor</a:t>
            </a:r>
            <a:r>
              <a:rPr lang="cs-CZ" altLang="cs-CZ" sz="2800" b="1" dirty="0"/>
              <a:t> </a:t>
            </a:r>
            <a:r>
              <a:rPr lang="cs-CZ" altLang="cs-CZ" sz="2800" dirty="0"/>
              <a:t>– reakce emočního typu.</a:t>
            </a:r>
          </a:p>
          <a:p>
            <a:pPr marL="974725" lvl="2" indent="-381000" eaLnBrk="1" hangingPunct="1">
              <a:buFont typeface="Wingdings 3" panose="05040102010807070707" pitchFamily="18" charset="2"/>
              <a:buAutoNum type="arabicPeriod"/>
            </a:pPr>
            <a:r>
              <a:rPr lang="cs-CZ" altLang="cs-CZ" sz="2800" b="1" u="sng" dirty="0"/>
              <a:t>Efektorový subsystém</a:t>
            </a:r>
            <a:r>
              <a:rPr lang="cs-CZ" altLang="cs-CZ" sz="2800" dirty="0"/>
              <a:t> - „</a:t>
            </a:r>
            <a:r>
              <a:rPr lang="cs-CZ" altLang="cs-CZ" sz="2800" b="1" dirty="0"/>
              <a:t>adaptační mody</a:t>
            </a:r>
            <a:r>
              <a:rPr lang="cs-CZ" altLang="cs-CZ" sz="2800" dirty="0"/>
              <a:t>“:</a:t>
            </a:r>
          </a:p>
          <a:p>
            <a:pPr marL="1447800" lvl="4" indent="-304800" eaLnBrk="1" hangingPunct="1">
              <a:buFont typeface="Wingdings" panose="05000000000000000000" pitchFamily="2" charset="2"/>
              <a:buAutoNum type="arabicPeriod"/>
            </a:pPr>
            <a:r>
              <a:rPr lang="cs-CZ" altLang="cs-CZ" sz="2800" dirty="0"/>
              <a:t>Fyziologická oblast – tělesné reakce</a:t>
            </a:r>
          </a:p>
          <a:p>
            <a:pPr marL="1447800" lvl="4" indent="-304800" eaLnBrk="1" hangingPunct="1">
              <a:buFont typeface="Wingdings" panose="05000000000000000000" pitchFamily="2" charset="2"/>
              <a:buAutoNum type="arabicPeriod"/>
            </a:pPr>
            <a:r>
              <a:rPr lang="cs-CZ" altLang="cs-CZ" sz="2800" dirty="0"/>
              <a:t>Sebepojetí – </a:t>
            </a:r>
            <a:r>
              <a:rPr lang="cs-CZ" altLang="cs-CZ" sz="2800" dirty="0" err="1"/>
              <a:t>self</a:t>
            </a:r>
            <a:r>
              <a:rPr lang="cs-CZ" altLang="cs-CZ" sz="2800" dirty="0"/>
              <a:t> </a:t>
            </a:r>
            <a:r>
              <a:rPr lang="cs-CZ" altLang="cs-CZ" sz="2800" dirty="0" err="1"/>
              <a:t>concept</a:t>
            </a:r>
            <a:endParaRPr lang="cs-CZ" altLang="cs-CZ" sz="2800" dirty="0"/>
          </a:p>
          <a:p>
            <a:pPr marL="1447800" lvl="4" indent="-304800" eaLnBrk="1" hangingPunct="1">
              <a:buFont typeface="Wingdings" panose="05000000000000000000" pitchFamily="2" charset="2"/>
              <a:buAutoNum type="arabicPeriod"/>
            </a:pPr>
            <a:r>
              <a:rPr lang="cs-CZ" altLang="cs-CZ" sz="2800" dirty="0"/>
              <a:t>Rolová funkce – „ Rolový strom“</a:t>
            </a:r>
          </a:p>
          <a:p>
            <a:pPr marL="1447800" lvl="4" indent="-304800" eaLnBrk="1" hangingPunct="1">
              <a:buFont typeface="Wingdings" panose="05000000000000000000" pitchFamily="2" charset="2"/>
              <a:buAutoNum type="arabicPeriod"/>
            </a:pPr>
            <a:r>
              <a:rPr lang="cs-CZ" altLang="cs-CZ" sz="2800" dirty="0"/>
              <a:t>Vzájemná závislost – závislost, nezávislost v interpersonálním vztahu</a:t>
            </a:r>
          </a:p>
        </p:txBody>
      </p:sp>
      <p:sp>
        <p:nvSpPr>
          <p:cNvPr id="64516" name="Zástupný symbol pro zápatí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400">
                <a:solidFill>
                  <a:srgbClr val="44546A"/>
                </a:solidFill>
                <a:latin typeface="Gill Sans MT" panose="020B0502020104020203" pitchFamily="34" charset="-18"/>
              </a:rPr>
              <a:t>Callista Roy</a:t>
            </a:r>
          </a:p>
        </p:txBody>
      </p:sp>
    </p:spTree>
    <p:extLst>
      <p:ext uri="{BB962C8B-B14F-4D97-AF65-F5344CB8AC3E}">
        <p14:creationId xmlns:p14="http://schemas.microsoft.com/office/powerpoint/2010/main" val="16752115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zápatí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cs-CZ" altLang="cs-CZ" sz="1400">
                <a:solidFill>
                  <a:srgbClr val="44546A"/>
                </a:solidFill>
                <a:latin typeface="Gill Sans MT" panose="020B0502020104020203" pitchFamily="34" charset="-18"/>
              </a:rPr>
              <a:t>Callista Roy</a:t>
            </a:r>
          </a:p>
        </p:txBody>
      </p:sp>
      <p:sp>
        <p:nvSpPr>
          <p:cNvPr id="65539" name="Nadpis 1"/>
          <p:cNvSpPr>
            <a:spLocks noGrp="1" noChangeArrowheads="1"/>
          </p:cNvSpPr>
          <p:nvPr>
            <p:ph type="title" idx="4294967295"/>
          </p:nvPr>
        </p:nvSpPr>
        <p:spPr>
          <a:xfrm>
            <a:off x="669701" y="152400"/>
            <a:ext cx="9083899" cy="990600"/>
          </a:xfrm>
        </p:spPr>
        <p:txBody>
          <a:bodyPr/>
          <a:lstStyle/>
          <a:p>
            <a:pPr eaLnBrk="1" hangingPunct="1"/>
            <a:r>
              <a:rPr lang="cs-CZ" altLang="cs-CZ" sz="3200" b="1" dirty="0"/>
              <a:t>Obsah modelu</a:t>
            </a:r>
          </a:p>
        </p:txBody>
      </p:sp>
      <p:sp>
        <p:nvSpPr>
          <p:cNvPr id="65540" name="Zástupný symbol pro obsah 2"/>
          <p:cNvSpPr>
            <a:spLocks noGrp="1" noChangeArrowheads="1"/>
          </p:cNvSpPr>
          <p:nvPr>
            <p:ph sz="quarter" idx="4294967295"/>
          </p:nvPr>
        </p:nvSpPr>
        <p:spPr>
          <a:xfrm>
            <a:off x="888642" y="1219201"/>
            <a:ext cx="8864958" cy="4937125"/>
          </a:xfrm>
        </p:spPr>
        <p:txBody>
          <a:bodyPr/>
          <a:lstStyle/>
          <a:p>
            <a:pPr eaLnBrk="1" hangingPunct="1"/>
            <a:r>
              <a:rPr lang="cs-CZ" altLang="cs-CZ" b="1" dirty="0"/>
              <a:t> </a:t>
            </a:r>
            <a:r>
              <a:rPr lang="cs-CZ" altLang="cs-CZ" sz="2800" b="1" dirty="0"/>
              <a:t>Jedinec </a:t>
            </a:r>
            <a:r>
              <a:rPr lang="cs-CZ" altLang="cs-CZ" sz="2800" dirty="0"/>
              <a:t>– integrovaný celek s bio-psycho-sociálními složkami.</a:t>
            </a:r>
          </a:p>
          <a:p>
            <a:pPr eaLnBrk="1" hangingPunct="1"/>
            <a:r>
              <a:rPr lang="cs-CZ" altLang="cs-CZ" sz="2800" b="1" dirty="0"/>
              <a:t>Stimuly </a:t>
            </a:r>
          </a:p>
          <a:p>
            <a:pPr lvl="1" eaLnBrk="1" hangingPunct="1"/>
            <a:r>
              <a:rPr lang="cs-CZ" altLang="cs-CZ" sz="2800" dirty="0"/>
              <a:t>Fokální – působí v určitém momentu, nejsilnější.</a:t>
            </a:r>
          </a:p>
          <a:p>
            <a:pPr lvl="1" eaLnBrk="1" hangingPunct="1"/>
            <a:r>
              <a:rPr lang="cs-CZ" altLang="cs-CZ" sz="2800" dirty="0"/>
              <a:t>Kontextuální – působí současně s fokálními.</a:t>
            </a:r>
          </a:p>
          <a:p>
            <a:pPr lvl="1" eaLnBrk="1" hangingPunct="1"/>
            <a:r>
              <a:rPr lang="cs-CZ" altLang="cs-CZ" sz="2800" dirty="0"/>
              <a:t>Reziduální – z názorů, postojů jedince.</a:t>
            </a:r>
          </a:p>
          <a:p>
            <a:pPr eaLnBrk="1" hangingPunct="1"/>
            <a:r>
              <a:rPr lang="cs-CZ" altLang="cs-CZ" sz="2800" b="1" dirty="0"/>
              <a:t>Maladaptace</a:t>
            </a:r>
            <a:r>
              <a:rPr lang="cs-CZ" altLang="cs-CZ" sz="2800" dirty="0"/>
              <a:t> → identifikace S → pomoc K/P k adaptaci.</a:t>
            </a:r>
          </a:p>
        </p:txBody>
      </p:sp>
    </p:spTree>
    <p:extLst>
      <p:ext uri="{BB962C8B-B14F-4D97-AF65-F5344CB8AC3E}">
        <p14:creationId xmlns:p14="http://schemas.microsoft.com/office/powerpoint/2010/main" val="2564463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463639" y="2708275"/>
            <a:ext cx="10856891" cy="1225550"/>
          </a:xfrm>
        </p:spPr>
        <p:txBody>
          <a:bodyPr/>
          <a:lstStyle/>
          <a:p>
            <a:pPr eaLnBrk="1" hangingPunct="1"/>
            <a:r>
              <a:rPr lang="cs-CZ" altLang="cs-CZ" sz="4400" b="1" dirty="0"/>
              <a:t>Madeleine </a:t>
            </a:r>
            <a:r>
              <a:rPr lang="cs-CZ" altLang="cs-CZ" sz="4400" b="1" dirty="0" err="1"/>
              <a:t>Leininger</a:t>
            </a:r>
            <a:r>
              <a:rPr lang="cs-CZ" altLang="cs-CZ" sz="4400" dirty="0"/>
              <a:t>: Teorie </a:t>
            </a:r>
            <a:r>
              <a:rPr lang="cs-CZ" altLang="cs-CZ" sz="4400" dirty="0" err="1"/>
              <a:t>transkulturní</a:t>
            </a:r>
            <a:r>
              <a:rPr lang="cs-CZ" altLang="cs-CZ" sz="4400" dirty="0"/>
              <a:t> péče</a:t>
            </a:r>
          </a:p>
        </p:txBody>
      </p:sp>
    </p:spTree>
    <p:extLst>
      <p:ext uri="{BB962C8B-B14F-4D97-AF65-F5344CB8AC3E}">
        <p14:creationId xmlns:p14="http://schemas.microsoft.com/office/powerpoint/2010/main" val="130111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r>
              <a:rPr lang="cs-CZ" altLang="cs-CZ"/>
              <a:t>Ústavní péče</a:t>
            </a:r>
          </a:p>
        </p:txBody>
      </p:sp>
      <p:sp>
        <p:nvSpPr>
          <p:cNvPr id="13315" name="Rectangle 3"/>
          <p:cNvSpPr>
            <a:spLocks noGrp="1"/>
          </p:cNvSpPr>
          <p:nvPr>
            <p:ph idx="1"/>
          </p:nvPr>
        </p:nvSpPr>
        <p:spPr/>
        <p:txBody>
          <a:bodyPr>
            <a:normAutofit/>
          </a:bodyPr>
          <a:lstStyle/>
          <a:p>
            <a:pPr eaLnBrk="1" hangingPunct="1"/>
            <a:r>
              <a:rPr lang="cs-CZ" altLang="cs-CZ" sz="2500" dirty="0"/>
              <a:t>Intramurální péče</a:t>
            </a:r>
          </a:p>
          <a:p>
            <a:r>
              <a:rPr lang="cs-CZ" altLang="cs-CZ" sz="1900" dirty="0"/>
              <a:t>Akutní lůžková péče standardní…</a:t>
            </a:r>
            <a:r>
              <a:rPr lang="cs-CZ" sz="1900" dirty="0"/>
              <a:t> onemocnění nebo náhlé zhoršení chronické nemoci, které vážně ohrožují jeho zdraví, ale nevedou bezprostředně k selhávání životních funkcí, nebo za účelem provedení zdravotních výkonů, které nelze provést ambulantně;</a:t>
            </a:r>
          </a:p>
          <a:p>
            <a:r>
              <a:rPr lang="cs-CZ" altLang="cs-CZ" sz="1900" dirty="0"/>
              <a:t>Akutní lůžková péče intenzivní… </a:t>
            </a:r>
            <a:r>
              <a:rPr lang="cs-CZ" sz="1900" dirty="0"/>
              <a:t>selhávání nebo náhlého ohrožení základních životních funkcí nebo v případech, kdy lze tyto stavy důvodně předpokládat;</a:t>
            </a:r>
          </a:p>
          <a:p>
            <a:r>
              <a:rPr lang="cs-CZ" altLang="cs-CZ" sz="1900" dirty="0"/>
              <a:t>Následná lůžková péče…</a:t>
            </a:r>
            <a:r>
              <a:rPr lang="cs-CZ" sz="1900" dirty="0"/>
              <a:t>stanovena základní diagnóza a došlo ke stabilizaci jeho zdravotního stavu, zvládnutí náhlé nemoci nebo náhlého zhoršení chronické nemoci, a jehož zdravotní stav vyžaduje doléčení nebo poskytnutí zejména léčebně rehabilitační péče; v rámci této lůžkové péče může být poskytována též následná intenzivní péče pacientům, kteří jsou částečně nebo úplně závislí na podpoře základních životních funkcí;</a:t>
            </a:r>
          </a:p>
          <a:p>
            <a:r>
              <a:rPr lang="cs-CZ" altLang="cs-CZ" sz="1900" dirty="0"/>
              <a:t>Dlouhodobá lůžková péče…</a:t>
            </a:r>
            <a:r>
              <a:rPr lang="cs-CZ" sz="1900" dirty="0"/>
              <a:t>zdravotní stav nelze léčebnou péčí podstatně zlepšit a bez soustavného poskytování ošetřovatelské péče se zhoršuje; v rámci této lůžkové péče může být poskytována též intenzivní ošetřovatelská péče pacientům s poruchou základních životních funkcí.</a:t>
            </a:r>
            <a:r>
              <a:rPr lang="cs-CZ" altLang="cs-CZ" sz="1900" dirty="0"/>
              <a:t> </a:t>
            </a:r>
          </a:p>
          <a:p>
            <a:pPr eaLnBrk="1" hangingPunct="1"/>
            <a:endParaRPr lang="cs-CZ" altLang="cs-CZ" sz="2500" dirty="0"/>
          </a:p>
        </p:txBody>
      </p:sp>
    </p:spTree>
    <p:extLst>
      <p:ext uri="{BB962C8B-B14F-4D97-AF65-F5344CB8AC3E}">
        <p14:creationId xmlns:p14="http://schemas.microsoft.com/office/powerpoint/2010/main" val="15606796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553792" y="301625"/>
            <a:ext cx="10740980" cy="1143000"/>
          </a:xfrm>
        </p:spPr>
        <p:txBody>
          <a:bodyPr/>
          <a:lstStyle/>
          <a:p>
            <a:pPr eaLnBrk="1" hangingPunct="1"/>
            <a:r>
              <a:rPr lang="cs-CZ" altLang="cs-CZ" sz="3200" b="1" dirty="0"/>
              <a:t>Madeleine </a:t>
            </a:r>
            <a:r>
              <a:rPr lang="cs-CZ" altLang="cs-CZ" sz="3200" b="1" dirty="0" err="1"/>
              <a:t>Leininger</a:t>
            </a:r>
            <a:r>
              <a:rPr lang="cs-CZ" altLang="cs-CZ" sz="3200" b="1" dirty="0"/>
              <a:t>: Teorie </a:t>
            </a:r>
            <a:r>
              <a:rPr lang="cs-CZ" altLang="cs-CZ" sz="3200" b="1" dirty="0" err="1"/>
              <a:t>transkulturní</a:t>
            </a:r>
            <a:r>
              <a:rPr lang="cs-CZ" altLang="cs-CZ" sz="3200" b="1" dirty="0"/>
              <a:t> péče</a:t>
            </a:r>
          </a:p>
        </p:txBody>
      </p:sp>
      <p:sp>
        <p:nvSpPr>
          <p:cNvPr id="94211" name="Rectangle 3"/>
          <p:cNvSpPr>
            <a:spLocks noGrp="1" noChangeArrowheads="1"/>
          </p:cNvSpPr>
          <p:nvPr>
            <p:ph type="body" idx="4294967295"/>
          </p:nvPr>
        </p:nvSpPr>
        <p:spPr>
          <a:xfrm>
            <a:off x="708339" y="1444625"/>
            <a:ext cx="9564376" cy="4497388"/>
          </a:xfrm>
        </p:spPr>
        <p:txBody>
          <a:bodyPr/>
          <a:lstStyle/>
          <a:p>
            <a:pPr eaLnBrk="1" hangingPunct="1"/>
            <a:r>
              <a:rPr lang="cs-CZ" altLang="cs-CZ" sz="2800" dirty="0"/>
              <a:t>Sestra na dětské psychiatrii, studovala sociální a kulturní antropologii….bohatá kariéra a propojená </a:t>
            </a:r>
            <a:r>
              <a:rPr lang="cs-CZ" altLang="cs-CZ" sz="2800" dirty="0" err="1"/>
              <a:t>oše</a:t>
            </a:r>
            <a:r>
              <a:rPr lang="cs-CZ" altLang="cs-CZ" sz="2800" dirty="0"/>
              <a:t>-antropologie-psychologie-…do teorie….</a:t>
            </a:r>
          </a:p>
          <a:p>
            <a:pPr eaLnBrk="1" hangingPunct="1"/>
            <a:r>
              <a:rPr lang="cs-CZ" altLang="cs-CZ" sz="2800" dirty="0"/>
              <a:t>1960 poprvé definovala termín „</a:t>
            </a:r>
            <a:r>
              <a:rPr lang="cs-CZ" altLang="cs-CZ" sz="2800" b="1" dirty="0" err="1"/>
              <a:t>transkulturní</a:t>
            </a:r>
            <a:r>
              <a:rPr lang="cs-CZ" altLang="cs-CZ" sz="2800" b="1" dirty="0"/>
              <a:t> ošetřovatelství</a:t>
            </a:r>
            <a:r>
              <a:rPr lang="cs-CZ" altLang="cs-CZ" sz="2800" dirty="0"/>
              <a:t>“.</a:t>
            </a:r>
          </a:p>
          <a:p>
            <a:pPr eaLnBrk="1" hangingPunct="1"/>
            <a:r>
              <a:rPr lang="cs-CZ" altLang="cs-CZ" sz="2800" dirty="0"/>
              <a:t>Odlišné chování příslušníků jednotlivých národností a etnik.</a:t>
            </a:r>
          </a:p>
          <a:p>
            <a:pPr eaLnBrk="1" hangingPunct="1"/>
            <a:r>
              <a:rPr lang="cs-CZ" altLang="cs-CZ" sz="2800" dirty="0"/>
              <a:t>Vliv kultury na životní styl a </a:t>
            </a:r>
            <a:r>
              <a:rPr lang="cs-CZ" altLang="cs-CZ" sz="2800" dirty="0" err="1"/>
              <a:t>oše</a:t>
            </a:r>
            <a:r>
              <a:rPr lang="cs-CZ" altLang="cs-CZ" sz="2800" dirty="0"/>
              <a:t>. péči.</a:t>
            </a:r>
          </a:p>
          <a:p>
            <a:pPr eaLnBrk="1" hangingPunct="1"/>
            <a:r>
              <a:rPr lang="cs-CZ" altLang="cs-CZ" sz="2800" dirty="0"/>
              <a:t>Teoretická východiska: kultura, dominantní kultura, subkultura</a:t>
            </a:r>
          </a:p>
        </p:txBody>
      </p:sp>
    </p:spTree>
    <p:extLst>
      <p:ext uri="{BB962C8B-B14F-4D97-AF65-F5344CB8AC3E}">
        <p14:creationId xmlns:p14="http://schemas.microsoft.com/office/powerpoint/2010/main" val="182820773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Nadpis 1"/>
          <p:cNvSpPr>
            <a:spLocks noGrp="1" noChangeArrowheads="1"/>
          </p:cNvSpPr>
          <p:nvPr>
            <p:ph type="title"/>
          </p:nvPr>
        </p:nvSpPr>
        <p:spPr/>
        <p:txBody>
          <a:bodyPr/>
          <a:lstStyle/>
          <a:p>
            <a:pPr eaLnBrk="1" hangingPunct="1"/>
            <a:r>
              <a:rPr lang="cs-CZ" altLang="cs-CZ" sz="3200" b="1" dirty="0"/>
              <a:t>Teoretická východiska</a:t>
            </a:r>
          </a:p>
        </p:txBody>
      </p:sp>
      <p:sp>
        <p:nvSpPr>
          <p:cNvPr id="96259" name="Zástupný obsah 2"/>
          <p:cNvSpPr>
            <a:spLocks noGrp="1" noChangeArrowheads="1"/>
          </p:cNvSpPr>
          <p:nvPr>
            <p:ph idx="1"/>
          </p:nvPr>
        </p:nvSpPr>
        <p:spPr>
          <a:xfrm>
            <a:off x="862884" y="1825625"/>
            <a:ext cx="10490915" cy="4351338"/>
          </a:xfrm>
        </p:spPr>
        <p:txBody>
          <a:bodyPr/>
          <a:lstStyle/>
          <a:p>
            <a:r>
              <a:rPr lang="cs-CZ" altLang="cs-CZ" sz="2800" dirty="0"/>
              <a:t>Kulturní a sociální antropologie, holismus</a:t>
            </a:r>
          </a:p>
          <a:p>
            <a:r>
              <a:rPr lang="cs-CZ" altLang="cs-CZ" sz="2800" dirty="0"/>
              <a:t>Kultura: hodnoty, normy, životní styl jednotlivce, skupiny, …které usměrňují chování, myšlení, rozhodování, činnosti,..</a:t>
            </a:r>
          </a:p>
          <a:p>
            <a:r>
              <a:rPr lang="cs-CZ" altLang="cs-CZ" sz="2800" dirty="0"/>
              <a:t>Dominantní kultura: hlavní kultura obyvatel, které má na území převahu, kultura skupiny, která je v daném sociálním celku dominantní…kultura, ekonomika, politika, …</a:t>
            </a:r>
          </a:p>
          <a:p>
            <a:r>
              <a:rPr lang="cs-CZ" altLang="cs-CZ" sz="2800" dirty="0"/>
              <a:t>Subkultura: skupina, která se odlišuje od dominantní kultury, zároveň je však její součástí. S má jiné/odlišné hodnoty, normy, chování, životní styl – etnikum, náboženství… </a:t>
            </a:r>
          </a:p>
        </p:txBody>
      </p:sp>
    </p:spTree>
    <p:extLst>
      <p:ext uri="{BB962C8B-B14F-4D97-AF65-F5344CB8AC3E}">
        <p14:creationId xmlns:p14="http://schemas.microsoft.com/office/powerpoint/2010/main" val="271003651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Nadpis 3"/>
          <p:cNvSpPr>
            <a:spLocks noGrp="1" noChangeArrowheads="1"/>
          </p:cNvSpPr>
          <p:nvPr>
            <p:ph type="title"/>
          </p:nvPr>
        </p:nvSpPr>
        <p:spPr>
          <a:xfrm>
            <a:off x="838200" y="365126"/>
            <a:ext cx="10515600" cy="903287"/>
          </a:xfrm>
        </p:spPr>
        <p:txBody>
          <a:bodyPr/>
          <a:lstStyle/>
          <a:p>
            <a:r>
              <a:rPr lang="cs-CZ" altLang="cs-CZ" sz="3200" b="1" dirty="0" err="1"/>
              <a:t>Asumpce</a:t>
            </a:r>
            <a:r>
              <a:rPr lang="cs-CZ" altLang="cs-CZ" dirty="0"/>
              <a:t> </a:t>
            </a:r>
          </a:p>
        </p:txBody>
      </p:sp>
      <p:sp>
        <p:nvSpPr>
          <p:cNvPr id="97283" name="Zástupný obsah 4"/>
          <p:cNvSpPr>
            <a:spLocks noGrp="1" noChangeArrowheads="1"/>
          </p:cNvSpPr>
          <p:nvPr>
            <p:ph idx="1"/>
          </p:nvPr>
        </p:nvSpPr>
        <p:spPr>
          <a:xfrm>
            <a:off x="695459" y="1268413"/>
            <a:ext cx="10908406" cy="5235418"/>
          </a:xfrm>
        </p:spPr>
        <p:txBody>
          <a:bodyPr/>
          <a:lstStyle/>
          <a:p>
            <a:r>
              <a:rPr lang="cs-CZ" altLang="cs-CZ" sz="2400" dirty="0"/>
              <a:t>Péče je univerzální fenomén, formy a modely péče jsou kulturně podmíněné</a:t>
            </a:r>
          </a:p>
          <a:p>
            <a:r>
              <a:rPr lang="cs-CZ" altLang="cs-CZ" sz="2400" dirty="0"/>
              <a:t>Péče je nezbytná pro vývoj člověka, růst, přežití a klidnou smrt</a:t>
            </a:r>
          </a:p>
          <a:p>
            <a:r>
              <a:rPr lang="cs-CZ" altLang="cs-CZ" sz="2400" dirty="0"/>
              <a:t>Péče je nezbytná pro léčení, bez péče není vyléčení</a:t>
            </a:r>
          </a:p>
          <a:p>
            <a:r>
              <a:rPr lang="cs-CZ" altLang="cs-CZ" sz="2400" dirty="0"/>
              <a:t>Péče má biofyzikální, kulturní, psychologický, sociální, ekonomický…aspekt</a:t>
            </a:r>
          </a:p>
          <a:p>
            <a:r>
              <a:rPr lang="cs-CZ" altLang="cs-CZ" sz="2400" dirty="0"/>
              <a:t>Typy, modely a procesy péče se liší mezi jednotlivými kulturami</a:t>
            </a:r>
          </a:p>
          <a:p>
            <a:r>
              <a:rPr lang="cs-CZ" altLang="cs-CZ" sz="2400" dirty="0"/>
              <a:t>Každá kultura má tradiční (lidovou péči) a formální (profesionální) péči</a:t>
            </a:r>
          </a:p>
          <a:p>
            <a:r>
              <a:rPr lang="cs-CZ" altLang="cs-CZ" sz="2400" dirty="0"/>
              <a:t>Hodnoty a přesvědčení v oblasti péče vycházejí z každé kultury..</a:t>
            </a:r>
          </a:p>
          <a:p>
            <a:r>
              <a:rPr lang="cs-CZ" altLang="cs-CZ" sz="2400" dirty="0"/>
              <a:t>Každá kultura popisuje </a:t>
            </a:r>
            <a:r>
              <a:rPr lang="cs-CZ" altLang="cs-CZ" sz="2400" dirty="0" err="1"/>
              <a:t>sebepéči</a:t>
            </a:r>
            <a:r>
              <a:rPr lang="cs-CZ" altLang="cs-CZ" sz="2400" dirty="0"/>
              <a:t>, </a:t>
            </a:r>
            <a:r>
              <a:rPr lang="cs-CZ" altLang="cs-CZ" sz="2400" dirty="0" err="1"/>
              <a:t>oše</a:t>
            </a:r>
            <a:r>
              <a:rPr lang="cs-CZ" altLang="cs-CZ" sz="2400" dirty="0"/>
              <a:t> praktiky, </a:t>
            </a:r>
            <a:r>
              <a:rPr lang="cs-CZ" altLang="cs-CZ" sz="2400" dirty="0" err="1"/>
              <a:t>oše</a:t>
            </a:r>
            <a:r>
              <a:rPr lang="cs-CZ" altLang="cs-CZ" sz="2400" dirty="0"/>
              <a:t> systém specificky….</a:t>
            </a:r>
          </a:p>
          <a:p>
            <a:r>
              <a:rPr lang="cs-CZ" altLang="cs-CZ" sz="2400" dirty="0"/>
              <a:t>Terapeutická péče je pouze tehdy, když jsou respektovány základní hodnoty, normy….</a:t>
            </a:r>
          </a:p>
          <a:p>
            <a:r>
              <a:rPr lang="cs-CZ" altLang="cs-CZ" sz="2400" dirty="0"/>
              <a:t>Kulturně shodná péče je nezbytná pro zdraví a blaho jedinců….</a:t>
            </a:r>
          </a:p>
          <a:p>
            <a:endParaRPr lang="cs-CZ" altLang="cs-CZ" sz="2400" dirty="0"/>
          </a:p>
          <a:p>
            <a:endParaRPr lang="cs-CZ" altLang="cs-CZ" dirty="0"/>
          </a:p>
        </p:txBody>
      </p:sp>
    </p:spTree>
    <p:extLst>
      <p:ext uri="{BB962C8B-B14F-4D97-AF65-F5344CB8AC3E}">
        <p14:creationId xmlns:p14="http://schemas.microsoft.com/office/powerpoint/2010/main" val="163344851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2580" y="301625"/>
            <a:ext cx="9985420" cy="1143000"/>
          </a:xfrm>
        </p:spPr>
        <p:txBody>
          <a:bodyPr/>
          <a:lstStyle/>
          <a:p>
            <a:pPr eaLnBrk="1" hangingPunct="1"/>
            <a:r>
              <a:rPr lang="cs-CZ" altLang="cs-CZ" sz="3200" b="1" dirty="0"/>
              <a:t>Hlavní jednotky </a:t>
            </a:r>
          </a:p>
        </p:txBody>
      </p:sp>
      <p:sp>
        <p:nvSpPr>
          <p:cNvPr id="98307" name="Rectangle 3"/>
          <p:cNvSpPr>
            <a:spLocks noGrp="1" noChangeArrowheads="1"/>
          </p:cNvSpPr>
          <p:nvPr>
            <p:ph type="body" idx="4294967295"/>
          </p:nvPr>
        </p:nvSpPr>
        <p:spPr>
          <a:xfrm>
            <a:off x="476519" y="1197735"/>
            <a:ext cx="10689464" cy="4744278"/>
          </a:xfrm>
        </p:spPr>
        <p:txBody>
          <a:bodyPr/>
          <a:lstStyle/>
          <a:p>
            <a:pPr eaLnBrk="1" hangingPunct="1"/>
            <a:r>
              <a:rPr lang="cs-CZ" altLang="cs-CZ" sz="2800" b="1" dirty="0"/>
              <a:t>Cíl ošetřovatelství</a:t>
            </a:r>
            <a:r>
              <a:rPr lang="cs-CZ" altLang="cs-CZ" sz="2800" dirty="0"/>
              <a:t> – poskytnutí všestranné a kulturně specifické péče.</a:t>
            </a:r>
          </a:p>
          <a:p>
            <a:pPr eaLnBrk="1" hangingPunct="1"/>
            <a:r>
              <a:rPr lang="cs-CZ" altLang="cs-CZ" sz="2800" b="1" dirty="0"/>
              <a:t>Klient/pacient </a:t>
            </a:r>
            <a:r>
              <a:rPr lang="cs-CZ" altLang="cs-CZ" sz="2800" dirty="0"/>
              <a:t>– osoby z různých kultur, holistická bytost ovlivněná sociálním prostředím, společenskou kulturou, názory, …osoby různých kultur vnímají péči různě</a:t>
            </a:r>
          </a:p>
          <a:p>
            <a:pPr eaLnBrk="1" hangingPunct="1"/>
            <a:r>
              <a:rPr lang="cs-CZ" altLang="cs-CZ" sz="2800" b="1" dirty="0"/>
              <a:t>Role sestry</a:t>
            </a:r>
            <a:r>
              <a:rPr lang="cs-CZ" altLang="cs-CZ" sz="2800" dirty="0"/>
              <a:t> – poznat tradiční způsob péče kultury, kladné stránky využít při péči.</a:t>
            </a:r>
          </a:p>
          <a:p>
            <a:pPr eaLnBrk="1" hangingPunct="1"/>
            <a:r>
              <a:rPr lang="cs-CZ" altLang="cs-CZ" sz="2800" b="1" dirty="0"/>
              <a:t>Zdroj potíží</a:t>
            </a:r>
            <a:r>
              <a:rPr lang="cs-CZ" altLang="cs-CZ" sz="2800" dirty="0"/>
              <a:t> – rozdílnost kultur (rozdíl dominantní kultura, subkultura,…).</a:t>
            </a:r>
          </a:p>
          <a:p>
            <a:pPr eaLnBrk="1" hangingPunct="1"/>
            <a:r>
              <a:rPr lang="cs-CZ" altLang="cs-CZ" sz="2800" b="1" dirty="0"/>
              <a:t>Ohnisko zásahu</a:t>
            </a:r>
            <a:r>
              <a:rPr lang="cs-CZ" altLang="cs-CZ" sz="2800" dirty="0"/>
              <a:t> – problém s rozdílností kultur.</a:t>
            </a:r>
          </a:p>
          <a:p>
            <a:pPr eaLnBrk="1" hangingPunct="1"/>
            <a:r>
              <a:rPr lang="cs-CZ" altLang="cs-CZ" sz="2800" b="1" dirty="0"/>
              <a:t>Způsob zásahu</a:t>
            </a:r>
            <a:r>
              <a:rPr lang="cs-CZ" altLang="cs-CZ" sz="2800" dirty="0"/>
              <a:t> – podpora zdraví, adaptace…profesionální systém péče.</a:t>
            </a:r>
          </a:p>
          <a:p>
            <a:pPr eaLnBrk="1" hangingPunct="1"/>
            <a:r>
              <a:rPr lang="cs-CZ" altLang="cs-CZ" sz="2800" b="1" dirty="0"/>
              <a:t>Důsledky</a:t>
            </a:r>
            <a:r>
              <a:rPr lang="cs-CZ" altLang="cs-CZ" sz="2800" dirty="0"/>
              <a:t> – zdraví a blaho nebo smrt díky kulturně vhodných prostředků.</a:t>
            </a:r>
          </a:p>
        </p:txBody>
      </p:sp>
    </p:spTree>
    <p:extLst>
      <p:ext uri="{BB962C8B-B14F-4D97-AF65-F5344CB8AC3E}">
        <p14:creationId xmlns:p14="http://schemas.microsoft.com/office/powerpoint/2010/main" val="146389446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824248" y="301625"/>
            <a:ext cx="9843752" cy="1143000"/>
          </a:xfrm>
        </p:spPr>
        <p:txBody>
          <a:bodyPr/>
          <a:lstStyle/>
          <a:p>
            <a:pPr eaLnBrk="1" hangingPunct="1"/>
            <a:r>
              <a:rPr lang="cs-CZ" altLang="cs-CZ" sz="3200" b="1" dirty="0" err="1"/>
              <a:t>Metaparadigmatické</a:t>
            </a:r>
            <a:r>
              <a:rPr lang="cs-CZ" altLang="cs-CZ" sz="3200" b="1" dirty="0"/>
              <a:t> koncepce</a:t>
            </a:r>
          </a:p>
        </p:txBody>
      </p:sp>
      <p:sp>
        <p:nvSpPr>
          <p:cNvPr id="100355" name="Rectangle 3"/>
          <p:cNvSpPr>
            <a:spLocks noGrp="1" noChangeArrowheads="1"/>
          </p:cNvSpPr>
          <p:nvPr>
            <p:ph type="body" idx="4294967295"/>
          </p:nvPr>
        </p:nvSpPr>
        <p:spPr>
          <a:xfrm>
            <a:off x="553792" y="1648495"/>
            <a:ext cx="9645896" cy="4816699"/>
          </a:xfrm>
        </p:spPr>
        <p:txBody>
          <a:bodyPr/>
          <a:lstStyle/>
          <a:p>
            <a:pPr eaLnBrk="1" hangingPunct="1">
              <a:lnSpc>
                <a:spcPct val="80000"/>
              </a:lnSpc>
            </a:pPr>
            <a:r>
              <a:rPr lang="cs-CZ" altLang="cs-CZ" sz="2800" b="1" dirty="0"/>
              <a:t>Osoba </a:t>
            </a:r>
            <a:r>
              <a:rPr lang="cs-CZ" altLang="cs-CZ" sz="2800" dirty="0"/>
              <a:t>– jedinec z různých kultur, který dokáže sám se o sebe starat, projevuje zájmy a potřeby,…využívá různé způsoby závislé na </a:t>
            </a:r>
            <a:r>
              <a:rPr lang="cs-CZ" altLang="cs-CZ" sz="2800" dirty="0" err="1"/>
              <a:t>kultůře</a:t>
            </a:r>
            <a:r>
              <a:rPr lang="cs-CZ" altLang="cs-CZ" sz="2800" dirty="0"/>
              <a:t>, prostředí. Jedinci z různých kultur vnímají rozdílně zdraví/nemoc/léčbu/závislost….</a:t>
            </a:r>
          </a:p>
          <a:p>
            <a:pPr eaLnBrk="1" hangingPunct="1">
              <a:lnSpc>
                <a:spcPct val="80000"/>
              </a:lnSpc>
            </a:pPr>
            <a:r>
              <a:rPr lang="cs-CZ" altLang="cs-CZ" sz="2800" b="1" dirty="0"/>
              <a:t>Prostředí</a:t>
            </a:r>
            <a:r>
              <a:rPr lang="cs-CZ" altLang="cs-CZ" sz="2800" dirty="0"/>
              <a:t> – autorka nespecifikuje, koncept kultury však souvisí se společností, prostředím…</a:t>
            </a:r>
          </a:p>
          <a:p>
            <a:pPr eaLnBrk="1" hangingPunct="1">
              <a:lnSpc>
                <a:spcPct val="80000"/>
              </a:lnSpc>
            </a:pPr>
            <a:r>
              <a:rPr lang="cs-CZ" altLang="cs-CZ" sz="2800" b="1" dirty="0"/>
              <a:t>Zdraví</a:t>
            </a:r>
            <a:r>
              <a:rPr lang="cs-CZ" altLang="cs-CZ" sz="2800" dirty="0"/>
              <a:t> – stav pohody, schopnost jedince vykonávat denní činnosti kulturně vhodným způsobem.</a:t>
            </a:r>
          </a:p>
          <a:p>
            <a:pPr eaLnBrk="1" hangingPunct="1">
              <a:lnSpc>
                <a:spcPct val="80000"/>
              </a:lnSpc>
            </a:pPr>
            <a:r>
              <a:rPr lang="cs-CZ" altLang="cs-CZ" sz="2800" b="1" dirty="0"/>
              <a:t>Ošetřovatelství</a:t>
            </a:r>
            <a:r>
              <a:rPr lang="cs-CZ" altLang="cs-CZ" sz="2800" dirty="0"/>
              <a:t> – </a:t>
            </a:r>
            <a:r>
              <a:rPr lang="cs-CZ" altLang="cs-CZ" sz="2800" dirty="0" err="1"/>
              <a:t>transkulturní</a:t>
            </a:r>
            <a:r>
              <a:rPr lang="cs-CZ" altLang="cs-CZ" sz="2800" dirty="0"/>
              <a:t> profese, která poskytuje péči osobám různých kultur.</a:t>
            </a:r>
          </a:p>
          <a:p>
            <a:pPr eaLnBrk="1" hangingPunct="1">
              <a:lnSpc>
                <a:spcPct val="80000"/>
              </a:lnSpc>
            </a:pPr>
            <a:endParaRPr lang="cs-CZ" altLang="cs-CZ" sz="2700" dirty="0"/>
          </a:p>
        </p:txBody>
      </p:sp>
    </p:spTree>
    <p:extLst>
      <p:ext uri="{BB962C8B-B14F-4D97-AF65-F5344CB8AC3E}">
        <p14:creationId xmlns:p14="http://schemas.microsoft.com/office/powerpoint/2010/main" val="252523256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Zástupný obsah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1088" y="182563"/>
            <a:ext cx="7993062" cy="6559550"/>
          </a:xfrm>
        </p:spPr>
      </p:pic>
    </p:spTree>
    <p:extLst>
      <p:ext uri="{BB962C8B-B14F-4D97-AF65-F5344CB8AC3E}">
        <p14:creationId xmlns:p14="http://schemas.microsoft.com/office/powerpoint/2010/main" val="2411453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Nadpis 1"/>
          <p:cNvSpPr>
            <a:spLocks noGrp="1" noChangeArrowheads="1"/>
          </p:cNvSpPr>
          <p:nvPr>
            <p:ph type="title"/>
          </p:nvPr>
        </p:nvSpPr>
        <p:spPr/>
        <p:txBody>
          <a:bodyPr/>
          <a:lstStyle/>
          <a:p>
            <a:pPr eaLnBrk="1" hangingPunct="1"/>
            <a:r>
              <a:rPr lang="cs-CZ" altLang="cs-CZ" sz="3200" b="1" dirty="0"/>
              <a:t>Model vycházejícího slunce</a:t>
            </a:r>
          </a:p>
        </p:txBody>
      </p:sp>
      <p:sp>
        <p:nvSpPr>
          <p:cNvPr id="96259" name="Zástupný symbol pro obsah 2"/>
          <p:cNvSpPr>
            <a:spLocks noGrp="1" noChangeArrowheads="1"/>
          </p:cNvSpPr>
          <p:nvPr>
            <p:ph idx="1"/>
          </p:nvPr>
        </p:nvSpPr>
        <p:spPr>
          <a:xfrm>
            <a:off x="838200" y="1442434"/>
            <a:ext cx="10515600" cy="4734529"/>
          </a:xfrm>
        </p:spPr>
        <p:txBody>
          <a:bodyPr/>
          <a:lstStyle/>
          <a:p>
            <a:pPr marL="0" indent="0" eaLnBrk="1" hangingPunct="1">
              <a:buNone/>
              <a:defRPr/>
            </a:pPr>
            <a:r>
              <a:rPr lang="cs-CZ" altLang="cs-CZ" dirty="0"/>
              <a:t> </a:t>
            </a:r>
            <a:r>
              <a:rPr lang="cs-CZ" altLang="cs-CZ" sz="2800" dirty="0"/>
              <a:t>Úrovně od nejabstraktnější po nejméně abstraktní….</a:t>
            </a:r>
          </a:p>
          <a:p>
            <a:pPr eaLnBrk="1" hangingPunct="1">
              <a:defRPr/>
            </a:pPr>
            <a:r>
              <a:rPr lang="cs-CZ" altLang="cs-CZ" sz="2800" dirty="0"/>
              <a:t>1. úroveň – filozofický názor, sociální směr</a:t>
            </a:r>
          </a:p>
          <a:p>
            <a:pPr eaLnBrk="1" hangingPunct="1">
              <a:defRPr/>
            </a:pPr>
            <a:r>
              <a:rPr lang="cs-CZ" altLang="cs-CZ" sz="2800" dirty="0"/>
              <a:t>2. úroveň – poznatky o jednotlivci, rodině, skupině, instituci, odlišné kulturně-specifické pojetí zdravotnictví</a:t>
            </a:r>
          </a:p>
          <a:p>
            <a:pPr eaLnBrk="1" hangingPunct="1">
              <a:defRPr/>
            </a:pPr>
            <a:r>
              <a:rPr lang="cs-CZ" altLang="cs-CZ" sz="2800" dirty="0"/>
              <a:t>3. úroveň – specifické rysy každé péče</a:t>
            </a:r>
          </a:p>
          <a:p>
            <a:pPr eaLnBrk="1" hangingPunct="1">
              <a:defRPr/>
            </a:pPr>
            <a:r>
              <a:rPr lang="cs-CZ" altLang="cs-CZ" sz="2800" dirty="0"/>
              <a:t>4. úroveň - udržení kulturní péče, rozhodování a poskytování OP v oblastech udržování kulturní péče, přizpůsobování nebo vyjednávání kulturní péče, tvorba nových či restrukturalizace </a:t>
            </a:r>
            <a:r>
              <a:rPr lang="cs-CZ" altLang="cs-CZ" sz="2800" dirty="0" err="1"/>
              <a:t>existujícících</a:t>
            </a:r>
            <a:r>
              <a:rPr lang="cs-CZ" altLang="cs-CZ" sz="2800" dirty="0"/>
              <a:t> kulturních vzorců. …poskytovaná péče je shodná s hodnotami kultury, které P patří. </a:t>
            </a:r>
          </a:p>
        </p:txBody>
      </p:sp>
    </p:spTree>
    <p:extLst>
      <p:ext uri="{BB962C8B-B14F-4D97-AF65-F5344CB8AC3E}">
        <p14:creationId xmlns:p14="http://schemas.microsoft.com/office/powerpoint/2010/main" val="25297370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Nadpis 1"/>
          <p:cNvSpPr>
            <a:spLocks noGrp="1" noChangeArrowheads="1"/>
          </p:cNvSpPr>
          <p:nvPr>
            <p:ph type="title" idx="4294967295"/>
          </p:nvPr>
        </p:nvSpPr>
        <p:spPr>
          <a:xfrm>
            <a:off x="682580" y="301625"/>
            <a:ext cx="9985420" cy="1143000"/>
          </a:xfrm>
        </p:spPr>
        <p:txBody>
          <a:bodyPr/>
          <a:lstStyle/>
          <a:p>
            <a:pPr eaLnBrk="1" hangingPunct="1"/>
            <a:r>
              <a:rPr lang="cs-CZ" altLang="cs-CZ" sz="3200" b="1" dirty="0"/>
              <a:t>Koncepce teorie</a:t>
            </a:r>
          </a:p>
        </p:txBody>
      </p:sp>
      <p:sp>
        <p:nvSpPr>
          <p:cNvPr id="94211" name="Zástupný symbol pro obsah 2"/>
          <p:cNvSpPr>
            <a:spLocks noGrp="1" noChangeArrowheads="1"/>
          </p:cNvSpPr>
          <p:nvPr>
            <p:ph idx="4294967295"/>
          </p:nvPr>
        </p:nvSpPr>
        <p:spPr>
          <a:xfrm>
            <a:off x="412124" y="1444625"/>
            <a:ext cx="10586434" cy="4497388"/>
          </a:xfrm>
        </p:spPr>
        <p:txBody>
          <a:bodyPr/>
          <a:lstStyle/>
          <a:p>
            <a:pPr eaLnBrk="1" hangingPunct="1">
              <a:lnSpc>
                <a:spcPct val="80000"/>
              </a:lnSpc>
              <a:defRPr/>
            </a:pPr>
            <a:r>
              <a:rPr lang="cs-CZ" altLang="cs-CZ" sz="2800" b="1" dirty="0"/>
              <a:t>Sociální a kulturní struktury – </a:t>
            </a:r>
            <a:r>
              <a:rPr lang="cs-CZ" altLang="cs-CZ" sz="2800" dirty="0"/>
              <a:t>technologické, náboženské, filozofické, politické, právní, ekonomické, vzdělávací faktory, rodinné, kulturní hodnoty, životní styl…</a:t>
            </a:r>
          </a:p>
          <a:p>
            <a:pPr eaLnBrk="1" hangingPunct="1">
              <a:lnSpc>
                <a:spcPct val="80000"/>
              </a:lnSpc>
              <a:defRPr/>
            </a:pPr>
            <a:r>
              <a:rPr lang="cs-CZ" altLang="cs-CZ" sz="2800" b="1" dirty="0"/>
              <a:t>Model vycházejícího slunce</a:t>
            </a:r>
          </a:p>
          <a:p>
            <a:pPr eaLnBrk="1" hangingPunct="1">
              <a:lnSpc>
                <a:spcPct val="80000"/>
              </a:lnSpc>
              <a:defRPr/>
            </a:pPr>
            <a:r>
              <a:rPr lang="cs-CZ" altLang="cs-CZ" sz="2800" b="1" dirty="0"/>
              <a:t>Systémy péče </a:t>
            </a:r>
            <a:r>
              <a:rPr lang="cs-CZ" altLang="cs-CZ" sz="2800" dirty="0"/>
              <a:t>– </a:t>
            </a:r>
          </a:p>
          <a:p>
            <a:pPr lvl="2" eaLnBrk="1" hangingPunct="1">
              <a:lnSpc>
                <a:spcPct val="80000"/>
              </a:lnSpc>
              <a:defRPr/>
            </a:pPr>
            <a:r>
              <a:rPr lang="cs-CZ" altLang="cs-CZ" sz="2800" dirty="0"/>
              <a:t>Tradiční (lidový) – způsoby péče praktikované členy kultury/subkultury, ale také naučené názory, poznatky a způsoby, které jsou kultuře vlastní.</a:t>
            </a:r>
          </a:p>
          <a:p>
            <a:pPr lvl="2" eaLnBrk="1" hangingPunct="1">
              <a:lnSpc>
                <a:spcPct val="80000"/>
              </a:lnSpc>
              <a:defRPr/>
            </a:pPr>
            <a:r>
              <a:rPr lang="cs-CZ" altLang="cs-CZ" sz="2800" dirty="0"/>
              <a:t>Profesionální (formální)  - zdravotnictví…</a:t>
            </a:r>
          </a:p>
          <a:p>
            <a:pPr marL="85725" lvl="2" indent="0" eaLnBrk="1" hangingPunct="1">
              <a:lnSpc>
                <a:spcPct val="80000"/>
              </a:lnSpc>
              <a:buNone/>
              <a:defRPr/>
            </a:pPr>
            <a:r>
              <a:rPr lang="cs-CZ" altLang="cs-CZ" sz="2800" b="1" dirty="0"/>
              <a:t>Typy péče – „care“ – naučené a přenesené způsoby podpory, asistence, pomoci a „</a:t>
            </a:r>
            <a:r>
              <a:rPr lang="cs-CZ" altLang="cs-CZ" sz="2800" b="1" dirty="0" err="1"/>
              <a:t>caring</a:t>
            </a:r>
            <a:r>
              <a:rPr lang="cs-CZ" altLang="cs-CZ" sz="2800" b="1" dirty="0"/>
              <a:t>“  - konkrétní </a:t>
            </a:r>
            <a:r>
              <a:rPr lang="cs-CZ" altLang="cs-CZ" sz="2800" b="1" dirty="0" err="1"/>
              <a:t>oše</a:t>
            </a:r>
            <a:r>
              <a:rPr lang="cs-CZ" altLang="cs-CZ" sz="2800" b="1" dirty="0"/>
              <a:t> činnosti, které tvoří profesi.</a:t>
            </a:r>
          </a:p>
        </p:txBody>
      </p:sp>
    </p:spTree>
    <p:extLst>
      <p:ext uri="{BB962C8B-B14F-4D97-AF65-F5344CB8AC3E}">
        <p14:creationId xmlns:p14="http://schemas.microsoft.com/office/powerpoint/2010/main" val="21578798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Nadpis 1"/>
          <p:cNvSpPr>
            <a:spLocks noGrp="1" noChangeArrowheads="1"/>
          </p:cNvSpPr>
          <p:nvPr>
            <p:ph type="title"/>
          </p:nvPr>
        </p:nvSpPr>
        <p:spPr/>
        <p:txBody>
          <a:bodyPr/>
          <a:lstStyle/>
          <a:p>
            <a:pPr eaLnBrk="1" hangingPunct="1"/>
            <a:r>
              <a:rPr lang="cs-CZ" altLang="cs-CZ" sz="3200" b="1" dirty="0" err="1"/>
              <a:t>Transkulturní</a:t>
            </a:r>
            <a:r>
              <a:rPr lang="cs-CZ" altLang="cs-CZ" sz="3200" b="1" dirty="0"/>
              <a:t> péče – realizace 3 typy péče</a:t>
            </a:r>
          </a:p>
        </p:txBody>
      </p:sp>
      <p:sp>
        <p:nvSpPr>
          <p:cNvPr id="106499" name="Zástupný obsah 2"/>
          <p:cNvSpPr>
            <a:spLocks noGrp="1" noChangeArrowheads="1"/>
          </p:cNvSpPr>
          <p:nvPr>
            <p:ph idx="1"/>
          </p:nvPr>
        </p:nvSpPr>
        <p:spPr/>
        <p:txBody>
          <a:bodyPr/>
          <a:lstStyle/>
          <a:p>
            <a:r>
              <a:rPr lang="cs-CZ" altLang="cs-CZ" sz="2800" dirty="0"/>
              <a:t>Kulturní péče uchovává nebo </a:t>
            </a:r>
            <a:r>
              <a:rPr lang="cs-CZ" altLang="cs-CZ" sz="2800" dirty="0" err="1"/>
              <a:t>snovuzískává</a:t>
            </a:r>
            <a:r>
              <a:rPr lang="cs-CZ" altLang="cs-CZ" sz="2800" dirty="0"/>
              <a:t> zdraví, je zaměřená na zdravé i nemocné jedince</a:t>
            </a:r>
          </a:p>
          <a:p>
            <a:r>
              <a:rPr lang="cs-CZ" altLang="cs-CZ" sz="2800" dirty="0"/>
              <a:t>Kulturní péče umožňuje adaptaci a zahrnuje intervence, kterými S pomáhá P/K adaptovat se na nové životní role</a:t>
            </a:r>
          </a:p>
          <a:p>
            <a:r>
              <a:rPr lang="cs-CZ" altLang="cs-CZ" sz="2800" dirty="0"/>
              <a:t>Kulturní péče pomáhá uskutečnit změnu a zahrnuje činnosti </a:t>
            </a:r>
            <a:r>
              <a:rPr lang="cs-CZ" altLang="cs-CZ" sz="2800" dirty="0" err="1"/>
              <a:t>Oše</a:t>
            </a:r>
            <a:r>
              <a:rPr lang="cs-CZ" altLang="cs-CZ" sz="2800" dirty="0"/>
              <a:t> péče, které P/K pomáhají modifikovat nebo měnit způsob života nebo způsob, kterým se starají o své zdraví.  </a:t>
            </a:r>
          </a:p>
        </p:txBody>
      </p:sp>
    </p:spTree>
    <p:extLst>
      <p:ext uri="{BB962C8B-B14F-4D97-AF65-F5344CB8AC3E}">
        <p14:creationId xmlns:p14="http://schemas.microsoft.com/office/powerpoint/2010/main" val="376433622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normAutofit/>
          </a:bodyPr>
          <a:lstStyle/>
          <a:p>
            <a:pPr defTabSz="685800" fontAlgn="base">
              <a:spcAft>
                <a:spcPct val="0"/>
              </a:spcAft>
            </a:pPr>
            <a:r>
              <a:rPr lang="cs-CZ" altLang="cs-CZ" sz="3200" b="1" dirty="0"/>
              <a:t>Použitá literatura</a:t>
            </a:r>
          </a:p>
        </p:txBody>
      </p:sp>
      <p:sp>
        <p:nvSpPr>
          <p:cNvPr id="27651" name="Zástupný obsah 2"/>
          <p:cNvSpPr>
            <a:spLocks noGrp="1"/>
          </p:cNvSpPr>
          <p:nvPr>
            <p:ph idx="1"/>
          </p:nvPr>
        </p:nvSpPr>
        <p:spPr/>
        <p:txBody>
          <a:bodyPr>
            <a:normAutofit/>
          </a:bodyPr>
          <a:lstStyle/>
          <a:p>
            <a:r>
              <a:rPr lang="cs-CZ" altLang="cs-CZ" sz="2400" dirty="0">
                <a:solidFill>
                  <a:srgbClr val="1C1C1C"/>
                </a:solidFill>
              </a:rPr>
              <a:t>PLEVOVÁ, Ilona. </a:t>
            </a:r>
            <a:r>
              <a:rPr lang="cs-CZ" altLang="cs-CZ" sz="2400" i="1" dirty="0">
                <a:solidFill>
                  <a:srgbClr val="1C1C1C"/>
                </a:solidFill>
              </a:rPr>
              <a:t>Ošetřovatelství I. </a:t>
            </a:r>
            <a:r>
              <a:rPr lang="cs-CZ" altLang="cs-CZ" sz="2400" dirty="0">
                <a:solidFill>
                  <a:srgbClr val="1C1C1C"/>
                </a:solidFill>
              </a:rPr>
              <a:t>2., přepracované a doplněné vydání. Praha: </a:t>
            </a:r>
            <a:r>
              <a:rPr lang="cs-CZ" altLang="cs-CZ" sz="2400" dirty="0" err="1">
                <a:solidFill>
                  <a:srgbClr val="1C1C1C"/>
                </a:solidFill>
              </a:rPr>
              <a:t>Grada</a:t>
            </a:r>
            <a:r>
              <a:rPr lang="cs-CZ" altLang="cs-CZ" sz="2400" dirty="0">
                <a:solidFill>
                  <a:srgbClr val="1C1C1C"/>
                </a:solidFill>
              </a:rPr>
              <a:t> </a:t>
            </a:r>
            <a:r>
              <a:rPr lang="cs-CZ" altLang="cs-CZ" sz="2400" dirty="0" err="1">
                <a:solidFill>
                  <a:srgbClr val="1C1C1C"/>
                </a:solidFill>
              </a:rPr>
              <a:t>Publishing</a:t>
            </a:r>
            <a:r>
              <a:rPr lang="cs-CZ" altLang="cs-CZ" sz="2400" dirty="0">
                <a:solidFill>
                  <a:srgbClr val="1C1C1C"/>
                </a:solidFill>
              </a:rPr>
              <a:t>, 2018. 286 stran. Sestra.</a:t>
            </a:r>
          </a:p>
          <a:p>
            <a:pPr lvl="0">
              <a:defRPr/>
            </a:pPr>
            <a:r>
              <a:rPr lang="cs-CZ" altLang="cs-CZ" sz="2400" dirty="0">
                <a:solidFill>
                  <a:prstClr val="black"/>
                </a:solidFill>
              </a:rPr>
              <a:t>PAVLÍKOVÁ, Slavomíra. </a:t>
            </a:r>
            <a:r>
              <a:rPr lang="cs-CZ" altLang="cs-CZ" sz="2400" i="1" dirty="0">
                <a:solidFill>
                  <a:prstClr val="black"/>
                </a:solidFill>
              </a:rPr>
              <a:t>Modely ošetřovatelství v kostce. </a:t>
            </a:r>
            <a:r>
              <a:rPr lang="cs-CZ" altLang="cs-CZ" sz="2400" dirty="0">
                <a:solidFill>
                  <a:prstClr val="black"/>
                </a:solidFill>
              </a:rPr>
              <a:t>Praha: </a:t>
            </a:r>
            <a:r>
              <a:rPr lang="cs-CZ" altLang="cs-CZ" sz="2400" dirty="0" err="1">
                <a:solidFill>
                  <a:prstClr val="black"/>
                </a:solidFill>
              </a:rPr>
              <a:t>Grada</a:t>
            </a:r>
            <a:r>
              <a:rPr lang="cs-CZ" altLang="cs-CZ" sz="2400" dirty="0">
                <a:solidFill>
                  <a:prstClr val="black"/>
                </a:solidFill>
              </a:rPr>
              <a:t>, 2010. 160 s. ISBN 978-80-247-1211-6.</a:t>
            </a:r>
          </a:p>
          <a:p>
            <a:pPr marL="0" lvl="0" indent="0">
              <a:buNone/>
              <a:defRPr/>
            </a:pPr>
            <a:endParaRPr lang="cs-CZ" dirty="0">
              <a:solidFill>
                <a:prstClr val="black"/>
              </a:solidFill>
            </a:endParaRPr>
          </a:p>
          <a:p>
            <a:endParaRPr lang="cs-CZ" altLang="cs-CZ" sz="2400" dirty="0"/>
          </a:p>
        </p:txBody>
      </p:sp>
    </p:spTree>
    <p:extLst>
      <p:ext uri="{BB962C8B-B14F-4D97-AF65-F5344CB8AC3E}">
        <p14:creationId xmlns:p14="http://schemas.microsoft.com/office/powerpoint/2010/main" val="123471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cs-CZ" altLang="cs-CZ"/>
              <a:t>Komunitní péče</a:t>
            </a:r>
          </a:p>
        </p:txBody>
      </p:sp>
      <p:sp>
        <p:nvSpPr>
          <p:cNvPr id="15363" name="Rectangle 3"/>
          <p:cNvSpPr>
            <a:spLocks noGrp="1"/>
          </p:cNvSpPr>
          <p:nvPr>
            <p:ph idx="1"/>
          </p:nvPr>
        </p:nvSpPr>
        <p:spPr/>
        <p:txBody>
          <a:bodyPr/>
          <a:lstStyle/>
          <a:p>
            <a:pPr eaLnBrk="1" hangingPunct="1">
              <a:lnSpc>
                <a:spcPct val="80000"/>
              </a:lnSpc>
            </a:pPr>
            <a:r>
              <a:rPr lang="cs-CZ" altLang="cs-CZ" sz="2500" dirty="0"/>
              <a:t>Péče mimo ústavní zařízení</a:t>
            </a:r>
          </a:p>
          <a:p>
            <a:pPr lvl="1" eaLnBrk="1" hangingPunct="1">
              <a:lnSpc>
                <a:spcPct val="80000"/>
              </a:lnSpc>
            </a:pPr>
            <a:r>
              <a:rPr lang="cs-CZ" altLang="cs-CZ" sz="2100" dirty="0"/>
              <a:t>Preventivní a výchovná činnost.</a:t>
            </a:r>
          </a:p>
          <a:p>
            <a:pPr lvl="1" eaLnBrk="1" hangingPunct="1">
              <a:lnSpc>
                <a:spcPct val="80000"/>
              </a:lnSpc>
            </a:pPr>
            <a:r>
              <a:rPr lang="cs-CZ" altLang="cs-CZ" sz="2100" dirty="0"/>
              <a:t>Péče o nevyléčitelně nemocné.</a:t>
            </a:r>
          </a:p>
          <a:p>
            <a:pPr lvl="1" eaLnBrk="1" hangingPunct="1">
              <a:lnSpc>
                <a:spcPct val="80000"/>
              </a:lnSpc>
            </a:pPr>
            <a:r>
              <a:rPr lang="cs-CZ" altLang="cs-CZ" sz="2100" dirty="0"/>
              <a:t>Péče o handicapované občany.</a:t>
            </a:r>
          </a:p>
          <a:p>
            <a:pPr eaLnBrk="1" hangingPunct="1">
              <a:lnSpc>
                <a:spcPct val="80000"/>
              </a:lnSpc>
            </a:pPr>
            <a:r>
              <a:rPr lang="cs-CZ" altLang="cs-CZ" sz="2500" dirty="0"/>
              <a:t>Multidisciplinární spolupráce.</a:t>
            </a:r>
          </a:p>
          <a:p>
            <a:pPr eaLnBrk="1" hangingPunct="1">
              <a:lnSpc>
                <a:spcPct val="80000"/>
              </a:lnSpc>
            </a:pPr>
            <a:r>
              <a:rPr lang="cs-CZ" altLang="cs-CZ" sz="2500" dirty="0"/>
              <a:t>Hospice, agentury komplexní domácí péče, privátní sestry a PAS</a:t>
            </a:r>
          </a:p>
          <a:p>
            <a:pPr eaLnBrk="1" hangingPunct="1">
              <a:lnSpc>
                <a:spcPct val="80000"/>
              </a:lnSpc>
            </a:pPr>
            <a:r>
              <a:rPr lang="cs-CZ" altLang="cs-CZ" sz="2500" dirty="0"/>
              <a:t>Principy KP</a:t>
            </a:r>
          </a:p>
          <a:p>
            <a:pPr lvl="1" eaLnBrk="1" hangingPunct="1">
              <a:lnSpc>
                <a:spcPct val="80000"/>
              </a:lnSpc>
            </a:pPr>
            <a:r>
              <a:rPr lang="cs-CZ" altLang="cs-CZ" sz="2100" dirty="0"/>
              <a:t>24hodinová dostupnost,</a:t>
            </a:r>
          </a:p>
          <a:p>
            <a:pPr lvl="1" eaLnBrk="1" hangingPunct="1">
              <a:lnSpc>
                <a:spcPct val="80000"/>
              </a:lnSpc>
            </a:pPr>
            <a:r>
              <a:rPr lang="cs-CZ" altLang="cs-CZ" sz="2100" dirty="0"/>
              <a:t>Návaznost péče,</a:t>
            </a:r>
          </a:p>
          <a:p>
            <a:pPr lvl="1" eaLnBrk="1" hangingPunct="1">
              <a:lnSpc>
                <a:spcPct val="80000"/>
              </a:lnSpc>
            </a:pPr>
            <a:r>
              <a:rPr lang="cs-CZ" altLang="cs-CZ" sz="2100" dirty="0"/>
              <a:t>Multidisciplinární spolupráce,</a:t>
            </a:r>
          </a:p>
          <a:p>
            <a:pPr lvl="1" eaLnBrk="1" hangingPunct="1">
              <a:lnSpc>
                <a:spcPct val="80000"/>
              </a:lnSpc>
            </a:pPr>
            <a:r>
              <a:rPr lang="cs-CZ" altLang="cs-CZ" sz="2100" dirty="0"/>
              <a:t>Individuální přístup</a:t>
            </a:r>
          </a:p>
          <a:p>
            <a:pPr lvl="1" eaLnBrk="1" hangingPunct="1">
              <a:lnSpc>
                <a:spcPct val="80000"/>
              </a:lnSpc>
            </a:pPr>
            <a:endParaRPr lang="cs-CZ" altLang="cs-CZ" sz="2100" dirty="0"/>
          </a:p>
        </p:txBody>
      </p:sp>
    </p:spTree>
    <p:extLst>
      <p:ext uri="{BB962C8B-B14F-4D97-AF65-F5344CB8AC3E}">
        <p14:creationId xmlns:p14="http://schemas.microsoft.com/office/powerpoint/2010/main" val="2731183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pPr eaLnBrk="1" hangingPunct="1"/>
            <a:r>
              <a:rPr lang="cs-CZ" altLang="cs-CZ"/>
              <a:t>Domácí péče</a:t>
            </a:r>
          </a:p>
        </p:txBody>
      </p:sp>
      <p:sp>
        <p:nvSpPr>
          <p:cNvPr id="16387" name="Rectangle 3"/>
          <p:cNvSpPr>
            <a:spLocks noGrp="1"/>
          </p:cNvSpPr>
          <p:nvPr>
            <p:ph idx="1"/>
          </p:nvPr>
        </p:nvSpPr>
        <p:spPr/>
        <p:txBody>
          <a:bodyPr>
            <a:normAutofit/>
          </a:bodyPr>
          <a:lstStyle/>
          <a:p>
            <a:pPr eaLnBrk="1" hangingPunct="1">
              <a:lnSpc>
                <a:spcPct val="80000"/>
              </a:lnSpc>
            </a:pPr>
            <a:r>
              <a:rPr lang="cs-CZ" altLang="cs-CZ" sz="2400" dirty="0"/>
              <a:t>Součást systému zdravotně sociální péče (1990).</a:t>
            </a:r>
          </a:p>
          <a:p>
            <a:pPr>
              <a:lnSpc>
                <a:spcPct val="80000"/>
              </a:lnSpc>
            </a:pPr>
            <a:r>
              <a:rPr lang="cs-CZ" sz="2400" dirty="0"/>
              <a:t> domácí péče = ošetřovatelská péče, léčebně rehabilitační péče nebo paliativní péče.</a:t>
            </a:r>
            <a:endParaRPr lang="cs-CZ" altLang="cs-CZ" sz="2400" dirty="0"/>
          </a:p>
          <a:p>
            <a:pPr eaLnBrk="1" hangingPunct="1">
              <a:lnSpc>
                <a:spcPct val="80000"/>
              </a:lnSpc>
            </a:pPr>
            <a:r>
              <a:rPr lang="cs-CZ" altLang="cs-CZ" sz="2400" dirty="0"/>
              <a:t>Koncepce domácí péče </a:t>
            </a:r>
            <a:r>
              <a:rPr lang="cs-CZ" altLang="cs-CZ" sz="2400" i="1" dirty="0"/>
              <a:t>„domácí péče je zaměřena zejména na udržení a podporu zdraví, navrácení zdraví a rozvoj soběstačnosti, zmírňování utrpení nevyléčitelně nemocného člověka a zajištění klidného umírání a smrti“.</a:t>
            </a:r>
            <a:r>
              <a:rPr lang="cs-CZ" altLang="cs-CZ" sz="2400" dirty="0"/>
              <a:t>  </a:t>
            </a:r>
          </a:p>
          <a:p>
            <a:pPr eaLnBrk="1" hangingPunct="1">
              <a:lnSpc>
                <a:spcPct val="80000"/>
              </a:lnSpc>
            </a:pPr>
            <a:r>
              <a:rPr lang="cs-CZ" altLang="cs-CZ" sz="2400" dirty="0"/>
              <a:t>Výhody DP.</a:t>
            </a:r>
          </a:p>
          <a:p>
            <a:pPr eaLnBrk="1" hangingPunct="1">
              <a:lnSpc>
                <a:spcPct val="80000"/>
              </a:lnSpc>
            </a:pPr>
            <a:r>
              <a:rPr lang="cs-CZ" altLang="cs-CZ" sz="2400" dirty="0"/>
              <a:t>Domácí péče x komunitní péče </a:t>
            </a:r>
            <a:r>
              <a:rPr lang="cs-CZ" altLang="cs-CZ" sz="2400" dirty="0">
                <a:cs typeface="Arial" panose="020B0604020202020204" pitchFamily="34" charset="0"/>
              </a:rPr>
              <a:t>→ cílová skupina dané péče.</a:t>
            </a:r>
          </a:p>
        </p:txBody>
      </p:sp>
    </p:spTree>
    <p:extLst>
      <p:ext uri="{BB962C8B-B14F-4D97-AF65-F5344CB8AC3E}">
        <p14:creationId xmlns:p14="http://schemas.microsoft.com/office/powerpoint/2010/main" val="125067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pPr eaLnBrk="1" hangingPunct="1"/>
            <a:r>
              <a:rPr lang="cs-CZ" altLang="cs-CZ"/>
              <a:t>Ošetřovatelská péče</a:t>
            </a:r>
          </a:p>
        </p:txBody>
      </p:sp>
      <p:sp>
        <p:nvSpPr>
          <p:cNvPr id="17411" name="Rectangle 3"/>
          <p:cNvSpPr>
            <a:spLocks noGrp="1"/>
          </p:cNvSpPr>
          <p:nvPr>
            <p:ph idx="1"/>
          </p:nvPr>
        </p:nvSpPr>
        <p:spPr/>
        <p:txBody>
          <a:bodyPr/>
          <a:lstStyle/>
          <a:p>
            <a:pPr eaLnBrk="1" hangingPunct="1"/>
            <a:r>
              <a:rPr lang="cs-CZ" altLang="cs-CZ"/>
              <a:t>Dle systémového hlediska</a:t>
            </a:r>
          </a:p>
          <a:p>
            <a:pPr lvl="1" eaLnBrk="1" hangingPunct="1"/>
            <a:r>
              <a:rPr lang="cs-CZ" altLang="cs-CZ"/>
              <a:t>Primární</a:t>
            </a:r>
          </a:p>
          <a:p>
            <a:pPr lvl="1" eaLnBrk="1" hangingPunct="1"/>
            <a:r>
              <a:rPr lang="cs-CZ" altLang="cs-CZ"/>
              <a:t>Sekundární </a:t>
            </a:r>
          </a:p>
          <a:p>
            <a:pPr lvl="1" eaLnBrk="1" hangingPunct="1"/>
            <a:r>
              <a:rPr lang="cs-CZ" altLang="cs-CZ"/>
              <a:t>Terciární </a:t>
            </a:r>
          </a:p>
        </p:txBody>
      </p:sp>
    </p:spTree>
    <p:extLst>
      <p:ext uri="{BB962C8B-B14F-4D97-AF65-F5344CB8AC3E}">
        <p14:creationId xmlns:p14="http://schemas.microsoft.com/office/powerpoint/2010/main" val="325449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pPr eaLnBrk="1" hangingPunct="1"/>
            <a:r>
              <a:rPr lang="cs-CZ" altLang="cs-CZ"/>
              <a:t>Primární péče</a:t>
            </a:r>
          </a:p>
        </p:txBody>
      </p:sp>
      <p:sp>
        <p:nvSpPr>
          <p:cNvPr id="18435" name="Rectangle 3"/>
          <p:cNvSpPr>
            <a:spLocks noGrp="1" noChangeArrowheads="1"/>
          </p:cNvSpPr>
          <p:nvPr>
            <p:ph idx="1"/>
          </p:nvPr>
        </p:nvSpPr>
        <p:spPr/>
        <p:txBody>
          <a:bodyPr rtlCol="0">
            <a:normAutofit fontScale="92500" lnSpcReduction="10000"/>
          </a:bodyPr>
          <a:lstStyle/>
          <a:p>
            <a:pPr>
              <a:defRPr/>
            </a:pPr>
            <a:r>
              <a:rPr lang="cs-CZ" altLang="cs-CZ" dirty="0"/>
              <a:t>Komplexní a individuální péče.</a:t>
            </a:r>
          </a:p>
          <a:p>
            <a:pPr algn="just">
              <a:defRPr/>
            </a:pPr>
            <a:r>
              <a:rPr lang="cs-CZ" altLang="cs-CZ" dirty="0"/>
              <a:t>Všeobecně dostupná.</a:t>
            </a:r>
          </a:p>
          <a:p>
            <a:pPr>
              <a:defRPr/>
            </a:pPr>
            <a:r>
              <a:rPr lang="cs-CZ" altLang="cs-CZ" dirty="0"/>
              <a:t>Zaměření – nemoc, prevence (očkování, pozitivní zdraví).</a:t>
            </a:r>
          </a:p>
          <a:p>
            <a:pPr>
              <a:defRPr/>
            </a:pPr>
            <a:r>
              <a:rPr lang="cs-CZ" b="1" dirty="0"/>
              <a:t>Definice primární péče</a:t>
            </a:r>
          </a:p>
          <a:p>
            <a:pPr marL="0" indent="0">
              <a:buNone/>
              <a:defRPr/>
            </a:pPr>
            <a:r>
              <a:rPr lang="cs-CZ" dirty="0"/>
              <a:t>PP je koordinovaná komplexní zdravotně - sociální péče  poskytovaná zejména zdravotníky jak na úrovni prvního kontaktu občana se zdravotnickým systémem, tak na základě dlouhodobě kontinuálního přístupu k jednotlivci. Je souborem činností souvisejících             s podporou zdraví,  prevencí,  vyšetřováním,  léčením, rehabilitací a ošetřováním. Tyto činnosti jsou poskytovány co nejblíže sociálnímu prostředí pacienta a respektují jeho bio-psycho-sociální potřeby. </a:t>
            </a:r>
            <a:r>
              <a:rPr lang="cs-CZ" b="1" dirty="0"/>
              <a:t> </a:t>
            </a:r>
            <a:endParaRPr lang="cs-CZ" dirty="0"/>
          </a:p>
        </p:txBody>
      </p:sp>
    </p:spTree>
    <p:extLst>
      <p:ext uri="{BB962C8B-B14F-4D97-AF65-F5344CB8AC3E}">
        <p14:creationId xmlns:p14="http://schemas.microsoft.com/office/powerpoint/2010/main" val="248784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r>
              <a:rPr lang="cs-CZ" altLang="cs-CZ"/>
              <a:t>Sekundární péče</a:t>
            </a:r>
          </a:p>
        </p:txBody>
      </p:sp>
      <p:sp>
        <p:nvSpPr>
          <p:cNvPr id="19459" name="Rectangle 3"/>
          <p:cNvSpPr>
            <a:spLocks noGrp="1"/>
          </p:cNvSpPr>
          <p:nvPr>
            <p:ph idx="1"/>
          </p:nvPr>
        </p:nvSpPr>
        <p:spPr/>
        <p:txBody>
          <a:bodyPr/>
          <a:lstStyle/>
          <a:p>
            <a:pPr eaLnBrk="1" hangingPunct="1">
              <a:lnSpc>
                <a:spcPct val="90000"/>
              </a:lnSpc>
            </a:pPr>
            <a:r>
              <a:rPr lang="cs-CZ" altLang="cs-CZ" sz="2400"/>
              <a:t>Navazuje na primární péči.</a:t>
            </a:r>
          </a:p>
          <a:p>
            <a:pPr eaLnBrk="1" hangingPunct="1">
              <a:lnSpc>
                <a:spcPct val="90000"/>
              </a:lnSpc>
            </a:pPr>
            <a:r>
              <a:rPr lang="cs-CZ" altLang="cs-CZ" sz="2400"/>
              <a:t>Zdravotnické instituce (nemocnice), specializované ambulance mimo nemocnice (diabetologická).</a:t>
            </a:r>
          </a:p>
          <a:p>
            <a:pPr eaLnBrk="1" hangingPunct="1">
              <a:lnSpc>
                <a:spcPct val="90000"/>
              </a:lnSpc>
            </a:pPr>
            <a:r>
              <a:rPr lang="cs-CZ" altLang="cs-CZ" sz="2400"/>
              <a:t>Předejít nepříznivým následkům již vzniklé nemoci, jejím komplikacím, nezvratným změnám, invaliditě – včasná a správná diagnostika + terapie. </a:t>
            </a:r>
          </a:p>
        </p:txBody>
      </p:sp>
    </p:spTree>
    <p:extLst>
      <p:ext uri="{BB962C8B-B14F-4D97-AF65-F5344CB8AC3E}">
        <p14:creationId xmlns:p14="http://schemas.microsoft.com/office/powerpoint/2010/main" val="351080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ctrTitle"/>
          </p:nvPr>
        </p:nvSpPr>
        <p:spPr>
          <a:xfrm>
            <a:off x="2209800" y="1484314"/>
            <a:ext cx="7772400" cy="2116137"/>
          </a:xfrm>
        </p:spPr>
        <p:txBody>
          <a:bodyPr>
            <a:normAutofit fontScale="90000"/>
          </a:bodyPr>
          <a:lstStyle/>
          <a:p>
            <a:pPr eaLnBrk="1" hangingPunct="1"/>
            <a:br>
              <a:rPr lang="cs-CZ" altLang="cs-CZ" dirty="0"/>
            </a:br>
            <a:r>
              <a:rPr lang="cs-CZ" altLang="cs-CZ" sz="4900" b="1" dirty="0"/>
              <a:t>Formy a metody ošetřovatelské péče</a:t>
            </a:r>
          </a:p>
        </p:txBody>
      </p:sp>
    </p:spTree>
    <p:extLst>
      <p:ext uri="{BB962C8B-B14F-4D97-AF65-F5344CB8AC3E}">
        <p14:creationId xmlns:p14="http://schemas.microsoft.com/office/powerpoint/2010/main" val="258486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r>
              <a:rPr lang="cs-CZ" altLang="cs-CZ"/>
              <a:t>Terciární péče</a:t>
            </a:r>
          </a:p>
        </p:txBody>
      </p:sp>
      <p:sp>
        <p:nvSpPr>
          <p:cNvPr id="20483" name="Rectangle 3"/>
          <p:cNvSpPr>
            <a:spLocks noGrp="1"/>
          </p:cNvSpPr>
          <p:nvPr>
            <p:ph idx="1"/>
          </p:nvPr>
        </p:nvSpPr>
        <p:spPr/>
        <p:txBody>
          <a:bodyPr/>
          <a:lstStyle/>
          <a:p>
            <a:pPr eaLnBrk="1" hangingPunct="1"/>
            <a:r>
              <a:rPr lang="cs-CZ" altLang="cs-CZ"/>
              <a:t>Ekonomicky nejnáročnější.</a:t>
            </a:r>
          </a:p>
          <a:p>
            <a:pPr eaLnBrk="1" hangingPunct="1"/>
            <a:r>
              <a:rPr lang="cs-CZ" altLang="cs-CZ"/>
              <a:t>Vysoce specializovaná a komplexní péče – transplantační program, onkologická péče</a:t>
            </a:r>
            <a:r>
              <a:rPr lang="cs-CZ" altLang="cs-CZ">
                <a:latin typeface="Arial" panose="020B0604020202020204" pitchFamily="34" charset="0"/>
              </a:rPr>
              <a:t>.</a:t>
            </a:r>
          </a:p>
        </p:txBody>
      </p:sp>
    </p:spTree>
    <p:extLst>
      <p:ext uri="{BB962C8B-B14F-4D97-AF65-F5344CB8AC3E}">
        <p14:creationId xmlns:p14="http://schemas.microsoft.com/office/powerpoint/2010/main" val="305373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hangingPunct="1"/>
            <a:r>
              <a:rPr lang="cs-CZ" altLang="cs-CZ"/>
              <a:t>Metody ošetřovatelské péče</a:t>
            </a:r>
          </a:p>
        </p:txBody>
      </p:sp>
      <p:sp>
        <p:nvSpPr>
          <p:cNvPr id="21507" name="Rectangle 3"/>
          <p:cNvSpPr>
            <a:spLocks noGrp="1"/>
          </p:cNvSpPr>
          <p:nvPr>
            <p:ph idx="1"/>
          </p:nvPr>
        </p:nvSpPr>
        <p:spPr/>
        <p:txBody>
          <a:bodyPr/>
          <a:lstStyle/>
          <a:p>
            <a:pPr eaLnBrk="1" hangingPunct="1">
              <a:lnSpc>
                <a:spcPct val="90000"/>
              </a:lnSpc>
            </a:pPr>
            <a:r>
              <a:rPr lang="cs-CZ" altLang="cs-CZ" sz="2500"/>
              <a:t>Organizační rámec oše činností.</a:t>
            </a:r>
          </a:p>
          <a:p>
            <a:pPr eaLnBrk="1" hangingPunct="1">
              <a:lnSpc>
                <a:spcPct val="90000"/>
              </a:lnSpc>
            </a:pPr>
            <a:r>
              <a:rPr lang="cs-CZ" altLang="cs-CZ" sz="2500"/>
              <a:t>Volba metody</a:t>
            </a:r>
          </a:p>
          <a:p>
            <a:pPr lvl="1" eaLnBrk="1" hangingPunct="1">
              <a:lnSpc>
                <a:spcPct val="90000"/>
              </a:lnSpc>
            </a:pPr>
            <a:r>
              <a:rPr lang="cs-CZ" altLang="cs-CZ" sz="2100"/>
              <a:t>Složení oše týmu</a:t>
            </a:r>
          </a:p>
          <a:p>
            <a:pPr lvl="1" eaLnBrk="1" hangingPunct="1">
              <a:lnSpc>
                <a:spcPct val="90000"/>
              </a:lnSpc>
            </a:pPr>
            <a:r>
              <a:rPr lang="cs-CZ" altLang="cs-CZ" sz="2100"/>
              <a:t>Charakter a rozsah péče</a:t>
            </a:r>
          </a:p>
          <a:p>
            <a:pPr lvl="1" eaLnBrk="1" hangingPunct="1">
              <a:lnSpc>
                <a:spcPct val="90000"/>
              </a:lnSpc>
            </a:pPr>
            <a:r>
              <a:rPr lang="cs-CZ" altLang="cs-CZ" sz="2100"/>
              <a:t>Možnost daného zařízení</a:t>
            </a:r>
          </a:p>
          <a:p>
            <a:pPr eaLnBrk="1" hangingPunct="1">
              <a:lnSpc>
                <a:spcPct val="90000"/>
              </a:lnSpc>
            </a:pPr>
            <a:r>
              <a:rPr lang="cs-CZ" altLang="cs-CZ" sz="2500"/>
              <a:t>Funkční metoda</a:t>
            </a:r>
          </a:p>
          <a:p>
            <a:pPr eaLnBrk="1" hangingPunct="1">
              <a:lnSpc>
                <a:spcPct val="90000"/>
              </a:lnSpc>
            </a:pPr>
            <a:r>
              <a:rPr lang="cs-CZ" altLang="cs-CZ" sz="2500"/>
              <a:t>Celková metoda</a:t>
            </a:r>
          </a:p>
          <a:p>
            <a:pPr eaLnBrk="1" hangingPunct="1">
              <a:lnSpc>
                <a:spcPct val="90000"/>
              </a:lnSpc>
            </a:pPr>
            <a:r>
              <a:rPr lang="cs-CZ" altLang="cs-CZ" sz="2500"/>
              <a:t>Týmová metoda</a:t>
            </a:r>
          </a:p>
          <a:p>
            <a:pPr eaLnBrk="1" hangingPunct="1">
              <a:lnSpc>
                <a:spcPct val="90000"/>
              </a:lnSpc>
            </a:pPr>
            <a:r>
              <a:rPr lang="cs-CZ" altLang="cs-CZ" sz="2500"/>
              <a:t>Primární ošetřování</a:t>
            </a:r>
          </a:p>
          <a:p>
            <a:pPr eaLnBrk="1" hangingPunct="1">
              <a:lnSpc>
                <a:spcPct val="90000"/>
              </a:lnSpc>
            </a:pPr>
            <a:r>
              <a:rPr lang="cs-CZ" altLang="cs-CZ" sz="2500"/>
              <a:t>Case management</a:t>
            </a:r>
          </a:p>
        </p:txBody>
      </p:sp>
    </p:spTree>
    <p:extLst>
      <p:ext uri="{BB962C8B-B14F-4D97-AF65-F5344CB8AC3E}">
        <p14:creationId xmlns:p14="http://schemas.microsoft.com/office/powerpoint/2010/main" val="150955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r>
              <a:rPr lang="cs-CZ" altLang="cs-CZ"/>
              <a:t>Funkční metoda</a:t>
            </a:r>
          </a:p>
        </p:txBody>
      </p:sp>
      <p:sp>
        <p:nvSpPr>
          <p:cNvPr id="22531" name="Rectangle 3"/>
          <p:cNvSpPr>
            <a:spLocks noGrp="1"/>
          </p:cNvSpPr>
          <p:nvPr>
            <p:ph idx="1"/>
          </p:nvPr>
        </p:nvSpPr>
        <p:spPr/>
        <p:txBody>
          <a:bodyPr/>
          <a:lstStyle/>
          <a:p>
            <a:pPr eaLnBrk="1" hangingPunct="1"/>
            <a:r>
              <a:rPr lang="cs-CZ" altLang="cs-CZ"/>
              <a:t>Zaměřena na výkon.</a:t>
            </a:r>
          </a:p>
          <a:p>
            <a:pPr eaLnBrk="1" hangingPunct="1"/>
            <a:r>
              <a:rPr lang="cs-CZ" altLang="cs-CZ" b="1"/>
              <a:t>Plnění</a:t>
            </a:r>
            <a:r>
              <a:rPr lang="cs-CZ" altLang="cs-CZ"/>
              <a:t> zadaných </a:t>
            </a:r>
            <a:r>
              <a:rPr lang="cs-CZ" altLang="cs-CZ" b="1"/>
              <a:t>úkolů</a:t>
            </a:r>
            <a:r>
              <a:rPr lang="cs-CZ" altLang="cs-CZ"/>
              <a:t> jednotlivými členy oše týmu.</a:t>
            </a:r>
          </a:p>
          <a:p>
            <a:pPr lvl="1" eaLnBrk="1" hangingPunct="1"/>
            <a:r>
              <a:rPr lang="cs-CZ" altLang="cs-CZ" sz="3200" b="1"/>
              <a:t>+ </a:t>
            </a:r>
            <a:r>
              <a:rPr lang="cs-CZ" altLang="cs-CZ"/>
              <a:t>úspora personálu</a:t>
            </a:r>
          </a:p>
          <a:p>
            <a:pPr lvl="1" eaLnBrk="1" hangingPunct="1"/>
            <a:r>
              <a:rPr lang="cs-CZ" altLang="cs-CZ" sz="3200" b="1"/>
              <a:t>-</a:t>
            </a:r>
            <a:r>
              <a:rPr lang="cs-CZ" altLang="cs-CZ"/>
              <a:t>  roztříštěnost péče</a:t>
            </a:r>
            <a:endParaRPr lang="cs-CZ" altLang="cs-CZ" sz="3200" b="1"/>
          </a:p>
          <a:p>
            <a:pPr eaLnBrk="1" hangingPunct="1"/>
            <a:endParaRPr lang="cs-CZ" altLang="cs-CZ"/>
          </a:p>
        </p:txBody>
      </p:sp>
    </p:spTree>
    <p:extLst>
      <p:ext uri="{BB962C8B-B14F-4D97-AF65-F5344CB8AC3E}">
        <p14:creationId xmlns:p14="http://schemas.microsoft.com/office/powerpoint/2010/main" val="3443047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eaLnBrk="1" hangingPunct="1"/>
            <a:r>
              <a:rPr lang="cs-CZ" altLang="cs-CZ"/>
              <a:t>Celková metoda</a:t>
            </a:r>
          </a:p>
        </p:txBody>
      </p:sp>
      <p:sp>
        <p:nvSpPr>
          <p:cNvPr id="23555" name="Rectangle 3"/>
          <p:cNvSpPr>
            <a:spLocks noGrp="1"/>
          </p:cNvSpPr>
          <p:nvPr>
            <p:ph idx="1"/>
          </p:nvPr>
        </p:nvSpPr>
        <p:spPr/>
        <p:txBody>
          <a:bodyPr/>
          <a:lstStyle/>
          <a:p>
            <a:pPr eaLnBrk="1" hangingPunct="1"/>
            <a:r>
              <a:rPr lang="cs-CZ" altLang="cs-CZ"/>
              <a:t>Skupinová metoda – zaměření na K/P.</a:t>
            </a:r>
          </a:p>
          <a:p>
            <a:pPr eaLnBrk="1" hangingPunct="1"/>
            <a:r>
              <a:rPr lang="cs-CZ" altLang="cs-CZ"/>
              <a:t>Péče o skupinu K/P + vedení dokumentace.</a:t>
            </a:r>
          </a:p>
          <a:p>
            <a:pPr eaLnBrk="1" hangingPunct="1"/>
            <a:r>
              <a:rPr lang="cs-CZ" altLang="cs-CZ"/>
              <a:t>Komunikace – předávání info.</a:t>
            </a:r>
          </a:p>
          <a:p>
            <a:pPr lvl="1" eaLnBrk="1" hangingPunct="1"/>
            <a:r>
              <a:rPr lang="cs-CZ" altLang="cs-CZ" b="1"/>
              <a:t>+</a:t>
            </a:r>
            <a:r>
              <a:rPr lang="cs-CZ" altLang="cs-CZ"/>
              <a:t> přehlednost péče, komplexní pohled na K/P. </a:t>
            </a:r>
          </a:p>
          <a:p>
            <a:pPr lvl="1" eaLnBrk="1" hangingPunct="1"/>
            <a:r>
              <a:rPr lang="cs-CZ" altLang="cs-CZ" b="1"/>
              <a:t>-</a:t>
            </a:r>
            <a:r>
              <a:rPr lang="cs-CZ" altLang="cs-CZ"/>
              <a:t> ztráta kontinuity, info.</a:t>
            </a:r>
          </a:p>
          <a:p>
            <a:pPr eaLnBrk="1" hangingPunct="1"/>
            <a:endParaRPr lang="cs-CZ" altLang="cs-CZ"/>
          </a:p>
        </p:txBody>
      </p:sp>
    </p:spTree>
    <p:extLst>
      <p:ext uri="{BB962C8B-B14F-4D97-AF65-F5344CB8AC3E}">
        <p14:creationId xmlns:p14="http://schemas.microsoft.com/office/powerpoint/2010/main" val="3377959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r>
              <a:rPr lang="cs-CZ" altLang="cs-CZ"/>
              <a:t>Týmová metoda</a:t>
            </a:r>
          </a:p>
        </p:txBody>
      </p:sp>
      <p:sp>
        <p:nvSpPr>
          <p:cNvPr id="24579" name="Rectangle 3"/>
          <p:cNvSpPr>
            <a:spLocks noGrp="1"/>
          </p:cNvSpPr>
          <p:nvPr>
            <p:ph idx="1"/>
          </p:nvPr>
        </p:nvSpPr>
        <p:spPr/>
        <p:txBody>
          <a:bodyPr/>
          <a:lstStyle/>
          <a:p>
            <a:pPr eaLnBrk="1" hangingPunct="1">
              <a:lnSpc>
                <a:spcPct val="80000"/>
              </a:lnSpc>
            </a:pPr>
            <a:r>
              <a:rPr lang="cs-CZ" altLang="cs-CZ" sz="2500"/>
              <a:t>Vícestupňová metoda o K/P nebo skupinu K/P.</a:t>
            </a:r>
          </a:p>
          <a:p>
            <a:pPr eaLnBrk="1" hangingPunct="1">
              <a:lnSpc>
                <a:spcPct val="80000"/>
              </a:lnSpc>
            </a:pPr>
            <a:r>
              <a:rPr lang="cs-CZ" altLang="cs-CZ" sz="2500"/>
              <a:t>Skupina pracovníků s rozdílnou kvalifikací a schopnostmi.</a:t>
            </a:r>
          </a:p>
          <a:p>
            <a:pPr eaLnBrk="1" hangingPunct="1">
              <a:lnSpc>
                <a:spcPct val="80000"/>
              </a:lnSpc>
            </a:pPr>
            <a:r>
              <a:rPr lang="cs-CZ" altLang="cs-CZ" sz="2500"/>
              <a:t>Oše tým – vrchní sestra, vedoucí sestra, další členové </a:t>
            </a:r>
            <a:r>
              <a:rPr lang="cs-CZ" altLang="cs-CZ" sz="2500">
                <a:latin typeface="Arial" panose="020B0604020202020204" pitchFamily="34" charset="0"/>
                <a:cs typeface="Arial" panose="020B0604020202020204" pitchFamily="34" charset="0"/>
              </a:rPr>
              <a:t>→ součást zdravotnického týmu.</a:t>
            </a:r>
          </a:p>
          <a:p>
            <a:pPr eaLnBrk="1" hangingPunct="1">
              <a:lnSpc>
                <a:spcPct val="80000"/>
              </a:lnSpc>
            </a:pPr>
            <a:r>
              <a:rPr lang="cs-CZ" altLang="cs-CZ" sz="2500">
                <a:latin typeface="Arial" panose="020B0604020202020204" pitchFamily="34" charset="0"/>
                <a:cs typeface="Arial" panose="020B0604020202020204" pitchFamily="34" charset="0"/>
              </a:rPr>
              <a:t>Porady týmu.</a:t>
            </a:r>
          </a:p>
          <a:p>
            <a:pPr eaLnBrk="1" hangingPunct="1">
              <a:lnSpc>
                <a:spcPct val="80000"/>
              </a:lnSpc>
            </a:pPr>
            <a:r>
              <a:rPr lang="cs-CZ" altLang="cs-CZ" sz="2500">
                <a:latin typeface="Arial" panose="020B0604020202020204" pitchFamily="34" charset="0"/>
                <a:cs typeface="Arial" panose="020B0604020202020204" pitchFamily="34" charset="0"/>
              </a:rPr>
              <a:t>Dobrovolník </a:t>
            </a:r>
          </a:p>
          <a:p>
            <a:pPr lvl="1" eaLnBrk="1" hangingPunct="1">
              <a:lnSpc>
                <a:spcPct val="80000"/>
              </a:lnSpc>
            </a:pPr>
            <a:r>
              <a:rPr lang="cs-CZ" altLang="cs-CZ" b="1">
                <a:latin typeface="Arial" panose="020B0604020202020204" pitchFamily="34" charset="0"/>
                <a:cs typeface="Arial" panose="020B0604020202020204" pitchFamily="34" charset="0"/>
              </a:rPr>
              <a:t>+</a:t>
            </a:r>
            <a:r>
              <a:rPr lang="cs-CZ" altLang="cs-CZ" sz="2100">
                <a:latin typeface="Arial" panose="020B0604020202020204" pitchFamily="34" charset="0"/>
                <a:cs typeface="Arial" panose="020B0604020202020204" pitchFamily="34" charset="0"/>
              </a:rPr>
              <a:t> kontinuita péče, kombinace s ostatními metodami.</a:t>
            </a:r>
          </a:p>
          <a:p>
            <a:pPr lvl="1" eaLnBrk="1" hangingPunct="1">
              <a:lnSpc>
                <a:spcPct val="80000"/>
              </a:lnSpc>
            </a:pPr>
            <a:r>
              <a:rPr lang="cs-CZ" altLang="cs-CZ" b="1">
                <a:latin typeface="Arial" panose="020B0604020202020204" pitchFamily="34" charset="0"/>
                <a:cs typeface="Arial" panose="020B0604020202020204" pitchFamily="34" charset="0"/>
              </a:rPr>
              <a:t>- </a:t>
            </a:r>
            <a:r>
              <a:rPr lang="cs-CZ" altLang="cs-CZ" sz="2100">
                <a:latin typeface="Arial" panose="020B0604020202020204" pitchFamily="34" charset="0"/>
                <a:cs typeface="Arial" panose="020B0604020202020204" pitchFamily="34" charset="0"/>
              </a:rPr>
              <a:t>náročná na osobnost vedoucího týmu.</a:t>
            </a:r>
          </a:p>
        </p:txBody>
      </p:sp>
    </p:spTree>
    <p:extLst>
      <p:ext uri="{BB962C8B-B14F-4D97-AF65-F5344CB8AC3E}">
        <p14:creationId xmlns:p14="http://schemas.microsoft.com/office/powerpoint/2010/main" val="168795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pPr eaLnBrk="1" hangingPunct="1"/>
            <a:r>
              <a:rPr lang="cs-CZ" altLang="cs-CZ" sz="3200"/>
              <a:t>Metoda ošetřování kontaktní sestrou</a:t>
            </a:r>
          </a:p>
        </p:txBody>
      </p:sp>
      <p:sp>
        <p:nvSpPr>
          <p:cNvPr id="25603" name="Rectangle 3"/>
          <p:cNvSpPr>
            <a:spLocks noGrp="1"/>
          </p:cNvSpPr>
          <p:nvPr>
            <p:ph idx="1"/>
          </p:nvPr>
        </p:nvSpPr>
        <p:spPr/>
        <p:txBody>
          <a:bodyPr/>
          <a:lstStyle/>
          <a:p>
            <a:pPr eaLnBrk="1" hangingPunct="1">
              <a:lnSpc>
                <a:spcPct val="80000"/>
              </a:lnSpc>
            </a:pPr>
            <a:r>
              <a:rPr lang="cs-CZ" altLang="cs-CZ" sz="2500"/>
              <a:t>Individualizovaná.</a:t>
            </a:r>
          </a:p>
          <a:p>
            <a:pPr eaLnBrk="1" hangingPunct="1">
              <a:lnSpc>
                <a:spcPct val="80000"/>
              </a:lnSpc>
            </a:pPr>
            <a:r>
              <a:rPr lang="cs-CZ" altLang="cs-CZ" sz="2500"/>
              <a:t>Kontaktní – primární sestra.</a:t>
            </a:r>
          </a:p>
          <a:p>
            <a:pPr eaLnBrk="1" hangingPunct="1">
              <a:lnSpc>
                <a:spcPct val="80000"/>
              </a:lnSpc>
            </a:pPr>
            <a:r>
              <a:rPr lang="cs-CZ" altLang="cs-CZ" sz="2500"/>
              <a:t>Osoba pečující o K/P od přijetí do propuštění – oše proces v celém rozsahu.</a:t>
            </a:r>
          </a:p>
          <a:p>
            <a:pPr eaLnBrk="1" hangingPunct="1">
              <a:lnSpc>
                <a:spcPct val="80000"/>
              </a:lnSpc>
            </a:pPr>
            <a:r>
              <a:rPr lang="cs-CZ" altLang="cs-CZ" sz="2500"/>
              <a:t>Spolupráce s multidisciplinárním týmem.</a:t>
            </a:r>
          </a:p>
          <a:p>
            <a:pPr eaLnBrk="1" hangingPunct="1">
              <a:lnSpc>
                <a:spcPct val="80000"/>
              </a:lnSpc>
            </a:pPr>
            <a:r>
              <a:rPr lang="cs-CZ" altLang="cs-CZ" sz="2500"/>
              <a:t>Přidružená (sekundární) sestra.</a:t>
            </a:r>
          </a:p>
          <a:p>
            <a:pPr lvl="1" eaLnBrk="1" hangingPunct="1">
              <a:lnSpc>
                <a:spcPct val="80000"/>
              </a:lnSpc>
            </a:pPr>
            <a:r>
              <a:rPr lang="cs-CZ" altLang="cs-CZ" b="1"/>
              <a:t>+</a:t>
            </a:r>
            <a:r>
              <a:rPr lang="cs-CZ" altLang="cs-CZ" sz="2100"/>
              <a:t> individualizovaná péče, kontinuita péče.</a:t>
            </a:r>
          </a:p>
          <a:p>
            <a:pPr lvl="1" eaLnBrk="1" hangingPunct="1">
              <a:lnSpc>
                <a:spcPct val="80000"/>
              </a:lnSpc>
            </a:pPr>
            <a:r>
              <a:rPr lang="cs-CZ" altLang="cs-CZ" b="1"/>
              <a:t>-</a:t>
            </a:r>
            <a:r>
              <a:rPr lang="cs-CZ" altLang="cs-CZ" sz="2100"/>
              <a:t> vysoké nároky na osobnost VŠ, PAS.</a:t>
            </a:r>
          </a:p>
        </p:txBody>
      </p:sp>
    </p:spTree>
    <p:extLst>
      <p:ext uri="{BB962C8B-B14F-4D97-AF65-F5344CB8AC3E}">
        <p14:creationId xmlns:p14="http://schemas.microsoft.com/office/powerpoint/2010/main" val="3572279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r>
              <a:rPr lang="cs-CZ" altLang="cs-CZ"/>
              <a:t>Metoda zaměřená na případ</a:t>
            </a:r>
          </a:p>
        </p:txBody>
      </p:sp>
      <p:sp>
        <p:nvSpPr>
          <p:cNvPr id="26627" name="Rectangle 3"/>
          <p:cNvSpPr>
            <a:spLocks noGrp="1"/>
          </p:cNvSpPr>
          <p:nvPr>
            <p:ph idx="1"/>
          </p:nvPr>
        </p:nvSpPr>
        <p:spPr/>
        <p:txBody>
          <a:bodyPr/>
          <a:lstStyle/>
          <a:p>
            <a:pPr eaLnBrk="1" hangingPunct="1">
              <a:lnSpc>
                <a:spcPct val="90000"/>
              </a:lnSpc>
            </a:pPr>
            <a:r>
              <a:rPr lang="cs-CZ" altLang="cs-CZ" sz="2500"/>
              <a:t>Case management - případové vedení.</a:t>
            </a:r>
          </a:p>
          <a:p>
            <a:pPr eaLnBrk="1" hangingPunct="1">
              <a:lnSpc>
                <a:spcPct val="90000"/>
              </a:lnSpc>
            </a:pPr>
            <a:r>
              <a:rPr lang="cs-CZ" altLang="cs-CZ" sz="2500"/>
              <a:t>Kontaktní sestra + přidělení K/P dle kritéria (diagnóza, terapie).</a:t>
            </a:r>
          </a:p>
          <a:p>
            <a:pPr eaLnBrk="1" hangingPunct="1">
              <a:lnSpc>
                <a:spcPct val="90000"/>
              </a:lnSpc>
            </a:pPr>
            <a:r>
              <a:rPr lang="cs-CZ" altLang="cs-CZ" sz="2500"/>
              <a:t>Komplexní péče přesahující dobu hospitalizace </a:t>
            </a:r>
            <a:r>
              <a:rPr lang="cs-CZ" altLang="cs-CZ" sz="2500">
                <a:latin typeface="Arial" panose="020B0604020202020204" pitchFamily="34" charset="0"/>
                <a:cs typeface="Arial" panose="020B0604020202020204" pitchFamily="34" charset="0"/>
              </a:rPr>
              <a:t>→ kontinuita kvalitní péče.</a:t>
            </a:r>
          </a:p>
          <a:p>
            <a:pPr eaLnBrk="1" hangingPunct="1">
              <a:lnSpc>
                <a:spcPct val="90000"/>
              </a:lnSpc>
            </a:pPr>
            <a:r>
              <a:rPr lang="cs-CZ" altLang="cs-CZ" sz="2500">
                <a:latin typeface="Arial" panose="020B0604020202020204" pitchFamily="34" charset="0"/>
                <a:cs typeface="Arial" panose="020B0604020202020204" pitchFamily="34" charset="0"/>
              </a:rPr>
              <a:t>Manažerka – sestra</a:t>
            </a:r>
          </a:p>
          <a:p>
            <a:pPr eaLnBrk="1" hangingPunct="1">
              <a:lnSpc>
                <a:spcPct val="90000"/>
              </a:lnSpc>
            </a:pPr>
            <a:r>
              <a:rPr lang="cs-CZ" altLang="cs-CZ" sz="2500">
                <a:latin typeface="Arial" panose="020B0604020202020204" pitchFamily="34" charset="0"/>
                <a:cs typeface="Arial" panose="020B0604020202020204" pitchFamily="34" charset="0"/>
              </a:rPr>
              <a:t>Komunikace týmu.</a:t>
            </a:r>
          </a:p>
          <a:p>
            <a:pPr lvl="1" eaLnBrk="1" hangingPunct="1">
              <a:lnSpc>
                <a:spcPct val="90000"/>
              </a:lnSpc>
            </a:pPr>
            <a:r>
              <a:rPr lang="cs-CZ" altLang="cs-CZ" sz="2100">
                <a:latin typeface="Arial" panose="020B0604020202020204" pitchFamily="34" charset="0"/>
                <a:cs typeface="Arial" panose="020B0604020202020204" pitchFamily="34" charset="0"/>
              </a:rPr>
              <a:t>Posouzení stavu K/P,</a:t>
            </a:r>
          </a:p>
          <a:p>
            <a:pPr lvl="1" eaLnBrk="1" hangingPunct="1">
              <a:lnSpc>
                <a:spcPct val="90000"/>
              </a:lnSpc>
            </a:pPr>
            <a:r>
              <a:rPr lang="cs-CZ" altLang="cs-CZ" sz="2100"/>
              <a:t>Vypracování individuálního plánu péče,</a:t>
            </a:r>
          </a:p>
          <a:p>
            <a:pPr lvl="1" eaLnBrk="1" hangingPunct="1">
              <a:lnSpc>
                <a:spcPct val="90000"/>
              </a:lnSpc>
            </a:pPr>
            <a:r>
              <a:rPr lang="cs-CZ" altLang="cs-CZ" sz="2100"/>
              <a:t>Realizace péče. </a:t>
            </a:r>
          </a:p>
          <a:p>
            <a:pPr eaLnBrk="1" hangingPunct="1">
              <a:lnSpc>
                <a:spcPct val="90000"/>
              </a:lnSpc>
            </a:pPr>
            <a:endParaRPr lang="cs-CZ" altLang="cs-CZ" sz="2500"/>
          </a:p>
          <a:p>
            <a:pPr eaLnBrk="1" hangingPunct="1">
              <a:lnSpc>
                <a:spcPct val="90000"/>
              </a:lnSpc>
            </a:pPr>
            <a:endParaRPr lang="cs-CZ" altLang="cs-CZ" sz="2500"/>
          </a:p>
          <a:p>
            <a:pPr eaLnBrk="1" hangingPunct="1">
              <a:lnSpc>
                <a:spcPct val="90000"/>
              </a:lnSpc>
            </a:pPr>
            <a:endParaRPr lang="cs-CZ" altLang="cs-CZ" sz="2500"/>
          </a:p>
        </p:txBody>
      </p:sp>
    </p:spTree>
    <p:extLst>
      <p:ext uri="{BB962C8B-B14F-4D97-AF65-F5344CB8AC3E}">
        <p14:creationId xmlns:p14="http://schemas.microsoft.com/office/powerpoint/2010/main" val="2566291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normAutofit/>
          </a:bodyPr>
          <a:lstStyle/>
          <a:p>
            <a:pPr eaLnBrk="1" hangingPunct="1"/>
            <a:r>
              <a:rPr lang="cs-CZ" altLang="cs-CZ" sz="4400" dirty="0" err="1"/>
              <a:t>Metaparadigma</a:t>
            </a:r>
            <a:r>
              <a:rPr lang="cs-CZ" altLang="cs-CZ" sz="4400" dirty="0"/>
              <a:t> a paradigma ošetřovatelství</a:t>
            </a:r>
          </a:p>
        </p:txBody>
      </p:sp>
    </p:spTree>
    <p:extLst>
      <p:ext uri="{BB962C8B-B14F-4D97-AF65-F5344CB8AC3E}">
        <p14:creationId xmlns:p14="http://schemas.microsoft.com/office/powerpoint/2010/main" val="2690714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a:t>Filozofie oboru</a:t>
            </a:r>
          </a:p>
        </p:txBody>
      </p:sp>
      <p:sp>
        <p:nvSpPr>
          <p:cNvPr id="5123" name="Rectangle 3"/>
          <p:cNvSpPr>
            <a:spLocks noGrp="1" noChangeArrowheads="1"/>
          </p:cNvSpPr>
          <p:nvPr>
            <p:ph idx="1"/>
          </p:nvPr>
        </p:nvSpPr>
        <p:spPr/>
        <p:txBody>
          <a:bodyPr/>
          <a:lstStyle/>
          <a:p>
            <a:pPr eaLnBrk="1" hangingPunct="1"/>
            <a:r>
              <a:rPr lang="cs-CZ" altLang="cs-CZ" sz="2500" b="1" dirty="0"/>
              <a:t>Ošetřovatelství</a:t>
            </a:r>
            <a:r>
              <a:rPr lang="cs-CZ" altLang="cs-CZ" sz="2500" dirty="0"/>
              <a:t> – profese, která se neustále rozvíjí. </a:t>
            </a:r>
          </a:p>
          <a:p>
            <a:pPr eaLnBrk="1" hangingPunct="1"/>
            <a:r>
              <a:rPr lang="cs-CZ" altLang="cs-CZ" sz="2500" dirty="0"/>
              <a:t>Masivní rozvoj teorie ošetřovatelství v 50. letech 20. st. v USA.</a:t>
            </a:r>
          </a:p>
          <a:p>
            <a:pPr eaLnBrk="1" hangingPunct="1"/>
            <a:r>
              <a:rPr lang="cs-CZ" altLang="cs-CZ" sz="2500" b="1" dirty="0"/>
              <a:t>Současné ošetřovatelství</a:t>
            </a:r>
            <a:r>
              <a:rPr lang="cs-CZ" altLang="cs-CZ" sz="2500" dirty="0"/>
              <a:t> - svůj vlastní soubor vědomostí potřebný pro ošetřovatelskou vědu. </a:t>
            </a:r>
          </a:p>
        </p:txBody>
      </p:sp>
    </p:spTree>
    <p:extLst>
      <p:ext uri="{BB962C8B-B14F-4D97-AF65-F5344CB8AC3E}">
        <p14:creationId xmlns:p14="http://schemas.microsoft.com/office/powerpoint/2010/main" val="3325581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a:t>Filozofie oboru</a:t>
            </a:r>
          </a:p>
        </p:txBody>
      </p:sp>
      <p:sp>
        <p:nvSpPr>
          <p:cNvPr id="6147" name="Rectangle 3"/>
          <p:cNvSpPr>
            <a:spLocks noGrp="1" noChangeArrowheads="1"/>
          </p:cNvSpPr>
          <p:nvPr>
            <p:ph idx="1"/>
          </p:nvPr>
        </p:nvSpPr>
        <p:spPr/>
        <p:txBody>
          <a:bodyPr/>
          <a:lstStyle/>
          <a:p>
            <a:pPr eaLnBrk="1" hangingPunct="1"/>
            <a:r>
              <a:rPr lang="cs-CZ" altLang="cs-CZ" sz="2500"/>
              <a:t>Idealizmus (tomismus, neotomismus, pragmatismus, existencionalismus, pozitivismus)</a:t>
            </a:r>
          </a:p>
          <a:p>
            <a:pPr eaLnBrk="1" hangingPunct="1"/>
            <a:r>
              <a:rPr lang="cs-CZ" altLang="cs-CZ" sz="2500"/>
              <a:t>Materialismus</a:t>
            </a:r>
          </a:p>
          <a:p>
            <a:pPr eaLnBrk="1" hangingPunct="1"/>
            <a:r>
              <a:rPr lang="cs-CZ" altLang="cs-CZ" sz="2500"/>
              <a:t>Humanismus</a:t>
            </a:r>
          </a:p>
          <a:p>
            <a:pPr eaLnBrk="1" hangingPunct="1"/>
            <a:r>
              <a:rPr lang="cs-CZ" altLang="cs-CZ" sz="2500"/>
              <a:t>Naturalismus </a:t>
            </a:r>
          </a:p>
          <a:p>
            <a:pPr eaLnBrk="1" hangingPunct="1"/>
            <a:r>
              <a:rPr lang="cs-CZ" altLang="cs-CZ" sz="2500"/>
              <a:t>Racionalismu</a:t>
            </a:r>
          </a:p>
          <a:p>
            <a:pPr eaLnBrk="1" hangingPunct="1"/>
            <a:r>
              <a:rPr lang="cs-CZ" altLang="cs-CZ" sz="2500"/>
              <a:t>Determinismus</a:t>
            </a:r>
          </a:p>
          <a:p>
            <a:pPr eaLnBrk="1" hangingPunct="1"/>
            <a:r>
              <a:rPr lang="cs-CZ" altLang="cs-CZ" sz="2500"/>
              <a:t>Skepticizmus</a:t>
            </a:r>
          </a:p>
          <a:p>
            <a:pPr eaLnBrk="1" hangingPunct="1"/>
            <a:r>
              <a:rPr lang="cs-CZ" altLang="cs-CZ" sz="2500"/>
              <a:t>Holizmus</a:t>
            </a:r>
          </a:p>
        </p:txBody>
      </p:sp>
    </p:spTree>
    <p:extLst>
      <p:ext uri="{BB962C8B-B14F-4D97-AF65-F5344CB8AC3E}">
        <p14:creationId xmlns:p14="http://schemas.microsoft.com/office/powerpoint/2010/main" val="73890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pPr eaLnBrk="1" hangingPunct="1"/>
            <a:r>
              <a:rPr lang="cs-CZ" altLang="cs-CZ" dirty="0"/>
              <a:t>Ošetřovatelský tým</a:t>
            </a:r>
          </a:p>
        </p:txBody>
      </p:sp>
      <p:sp>
        <p:nvSpPr>
          <p:cNvPr id="4099" name="Rectangle 3"/>
          <p:cNvSpPr>
            <a:spLocks noGrp="1" noChangeArrowheads="1"/>
          </p:cNvSpPr>
          <p:nvPr>
            <p:ph idx="1"/>
          </p:nvPr>
        </p:nvSpPr>
        <p:spPr>
          <a:xfrm>
            <a:off x="838199" y="1628776"/>
            <a:ext cx="10830059" cy="4525963"/>
          </a:xfrm>
        </p:spPr>
        <p:txBody>
          <a:bodyPr/>
          <a:lstStyle/>
          <a:p>
            <a:pPr marL="0" indent="0">
              <a:lnSpc>
                <a:spcPct val="80000"/>
              </a:lnSpc>
              <a:buNone/>
              <a:defRPr/>
            </a:pPr>
            <a:r>
              <a:rPr lang="cs-CZ" altLang="cs-CZ" sz="2500" dirty="0"/>
              <a:t>Ošetřovatelství: specifické a nezastupitelné, požadavky se neustále zvyšují</a:t>
            </a:r>
          </a:p>
          <a:p>
            <a:pPr eaLnBrk="1" hangingPunct="1">
              <a:lnSpc>
                <a:spcPct val="80000"/>
              </a:lnSpc>
              <a:defRPr/>
            </a:pPr>
            <a:r>
              <a:rPr lang="cs-CZ" altLang="cs-CZ" sz="2500" dirty="0"/>
              <a:t>Velká škála různě náročných činností, nelze zajistit jednou kategorií zdravotníků</a:t>
            </a:r>
          </a:p>
          <a:p>
            <a:pPr eaLnBrk="1" hangingPunct="1">
              <a:lnSpc>
                <a:spcPct val="80000"/>
              </a:lnSpc>
              <a:defRPr/>
            </a:pPr>
            <a:r>
              <a:rPr lang="cs-CZ" altLang="cs-CZ" sz="2500" dirty="0" err="1"/>
              <a:t>Oše</a:t>
            </a:r>
            <a:r>
              <a:rPr lang="cs-CZ" altLang="cs-CZ" sz="2500" dirty="0"/>
              <a:t> péče – vícestupňový systém.</a:t>
            </a:r>
          </a:p>
          <a:p>
            <a:pPr eaLnBrk="1" hangingPunct="1">
              <a:lnSpc>
                <a:spcPct val="80000"/>
              </a:lnSpc>
              <a:defRPr/>
            </a:pPr>
            <a:r>
              <a:rPr lang="cs-CZ" altLang="cs-CZ" sz="2500" dirty="0"/>
              <a:t>Součást zdravotnického týmu</a:t>
            </a:r>
          </a:p>
          <a:p>
            <a:pPr eaLnBrk="1" hangingPunct="1">
              <a:lnSpc>
                <a:spcPct val="80000"/>
              </a:lnSpc>
              <a:defRPr/>
            </a:pPr>
            <a:r>
              <a:rPr lang="cs-CZ" altLang="cs-CZ" sz="2500" dirty="0"/>
              <a:t>Zdravotničtí pracovníci vymezeni legislativou viz. další sdělení</a:t>
            </a:r>
            <a:r>
              <a:rPr lang="cs-CZ" altLang="cs-CZ" sz="2500" b="1" dirty="0"/>
              <a:t>.</a:t>
            </a:r>
            <a:r>
              <a:rPr lang="cs-CZ" altLang="cs-CZ" sz="2500" dirty="0"/>
              <a:t> </a:t>
            </a:r>
          </a:p>
          <a:p>
            <a:pPr eaLnBrk="1" hangingPunct="1">
              <a:lnSpc>
                <a:spcPct val="80000"/>
              </a:lnSpc>
              <a:defRPr/>
            </a:pPr>
            <a:r>
              <a:rPr lang="cs-CZ" altLang="cs-CZ" sz="2500" dirty="0"/>
              <a:t>Cíl – zdravý a spokojený K/P.</a:t>
            </a:r>
          </a:p>
        </p:txBody>
      </p:sp>
    </p:spTree>
    <p:extLst>
      <p:ext uri="{BB962C8B-B14F-4D97-AF65-F5344CB8AC3E}">
        <p14:creationId xmlns:p14="http://schemas.microsoft.com/office/powerpoint/2010/main" val="499228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noChangeArrowheads="1"/>
          </p:cNvSpPr>
          <p:nvPr>
            <p:ph type="title"/>
          </p:nvPr>
        </p:nvSpPr>
        <p:spPr/>
        <p:txBody>
          <a:bodyPr/>
          <a:lstStyle/>
          <a:p>
            <a:pPr eaLnBrk="1" hangingPunct="1"/>
            <a:r>
              <a:rPr lang="cs-CZ" altLang="cs-CZ"/>
              <a:t>Filozofie oboru</a:t>
            </a:r>
          </a:p>
        </p:txBody>
      </p:sp>
      <p:sp>
        <p:nvSpPr>
          <p:cNvPr id="7171" name="Zástupný obsah 2"/>
          <p:cNvSpPr>
            <a:spLocks noGrp="1" noChangeArrowheads="1"/>
          </p:cNvSpPr>
          <p:nvPr>
            <p:ph idx="1"/>
          </p:nvPr>
        </p:nvSpPr>
        <p:spPr/>
        <p:txBody>
          <a:bodyPr/>
          <a:lstStyle/>
          <a:p>
            <a:pPr eaLnBrk="1" hangingPunct="1"/>
            <a:r>
              <a:rPr lang="cs-CZ" altLang="cs-CZ" dirty="0"/>
              <a:t>Idealismus –vědomí, myšlení, psychika na prvním místě; hmota, příroda na místě druhém – duchovno tedy jediná skutečnost.</a:t>
            </a:r>
          </a:p>
          <a:p>
            <a:pPr eaLnBrk="1" hangingPunct="1"/>
            <a:r>
              <a:rPr lang="cs-CZ" altLang="cs-CZ" dirty="0"/>
              <a:t>Materialismus – protiklad idealismu, materiální a hmotná povaha světa, který existuje nezávisle na vědomí. Skutečnost je pouze hmotné povahy, je poznatelná smysly, duchovno je druhotné.</a:t>
            </a:r>
          </a:p>
        </p:txBody>
      </p:sp>
    </p:spTree>
    <p:extLst>
      <p:ext uri="{BB962C8B-B14F-4D97-AF65-F5344CB8AC3E}">
        <p14:creationId xmlns:p14="http://schemas.microsoft.com/office/powerpoint/2010/main" val="1299203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noChangeArrowheads="1"/>
          </p:cNvSpPr>
          <p:nvPr>
            <p:ph type="title"/>
          </p:nvPr>
        </p:nvSpPr>
        <p:spPr/>
        <p:txBody>
          <a:bodyPr/>
          <a:lstStyle/>
          <a:p>
            <a:pPr eaLnBrk="1" hangingPunct="1"/>
            <a:r>
              <a:rPr lang="cs-CZ" altLang="cs-CZ"/>
              <a:t>Filozofie oboru</a:t>
            </a:r>
          </a:p>
        </p:txBody>
      </p:sp>
      <p:sp>
        <p:nvSpPr>
          <p:cNvPr id="8195" name="Zástupný obsah 2"/>
          <p:cNvSpPr>
            <a:spLocks noGrp="1" noChangeArrowheads="1"/>
          </p:cNvSpPr>
          <p:nvPr>
            <p:ph idx="1"/>
          </p:nvPr>
        </p:nvSpPr>
        <p:spPr/>
        <p:txBody>
          <a:bodyPr/>
          <a:lstStyle/>
          <a:p>
            <a:pPr eaLnBrk="1" hangingPunct="1"/>
            <a:r>
              <a:rPr lang="cs-CZ" altLang="cs-CZ"/>
              <a:t>Humanismus –uznávána hodnota člověka jako osobnosti, právo na svobodu a štěstí, rozvoj jeho sil a schopností. Rovnost-spravedlivost- lidskost. </a:t>
            </a:r>
          </a:p>
          <a:p>
            <a:pPr eaLnBrk="1" hangingPunct="1"/>
            <a:r>
              <a:rPr lang="cs-CZ" altLang="cs-CZ"/>
              <a:t>Naturalismus – příroda je základní činitel vývoje, vylučuje vše nepřírodní, nadpřirozené. Příroda=materialistický duch, připisuje jí duši nebo ducha. </a:t>
            </a:r>
          </a:p>
        </p:txBody>
      </p:sp>
    </p:spTree>
    <p:extLst>
      <p:ext uri="{BB962C8B-B14F-4D97-AF65-F5344CB8AC3E}">
        <p14:creationId xmlns:p14="http://schemas.microsoft.com/office/powerpoint/2010/main" val="3248836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noChangeArrowheads="1"/>
          </p:cNvSpPr>
          <p:nvPr>
            <p:ph type="title"/>
          </p:nvPr>
        </p:nvSpPr>
        <p:spPr/>
        <p:txBody>
          <a:bodyPr/>
          <a:lstStyle/>
          <a:p>
            <a:pPr eaLnBrk="1" hangingPunct="1"/>
            <a:r>
              <a:rPr lang="cs-CZ" altLang="cs-CZ"/>
              <a:t>Filozofie oboru</a:t>
            </a:r>
          </a:p>
        </p:txBody>
      </p:sp>
      <p:sp>
        <p:nvSpPr>
          <p:cNvPr id="9219" name="Zástupný obsah 2"/>
          <p:cNvSpPr>
            <a:spLocks noGrp="1" noChangeArrowheads="1"/>
          </p:cNvSpPr>
          <p:nvPr>
            <p:ph idx="1"/>
          </p:nvPr>
        </p:nvSpPr>
        <p:spPr/>
        <p:txBody>
          <a:bodyPr>
            <a:normAutofit/>
          </a:bodyPr>
          <a:lstStyle/>
          <a:p>
            <a:pPr eaLnBrk="1" hangingPunct="1"/>
            <a:r>
              <a:rPr lang="cs-CZ" altLang="cs-CZ" dirty="0"/>
              <a:t>Racionalismus – rozum je jediný nejvyšší zdroj pravdivého poznání, uznává neomezené schopnosti lidského rozumu.</a:t>
            </a:r>
          </a:p>
          <a:p>
            <a:pPr eaLnBrk="1" hangingPunct="1"/>
            <a:r>
              <a:rPr lang="cs-CZ" altLang="cs-CZ" dirty="0"/>
              <a:t>Empirismus – opak racionalismu, smyslová zkušenost je jediný pramen poznání, podceňuje poznání rozumové. Materialistický e. – smyslová zkušenost je jediný pramen poznání. Idealistický e. – zkušenost= souhrn pocitů/představ, které nemají podstatu v reálném světě. </a:t>
            </a:r>
          </a:p>
        </p:txBody>
      </p:sp>
    </p:spTree>
    <p:extLst>
      <p:ext uri="{BB962C8B-B14F-4D97-AF65-F5344CB8AC3E}">
        <p14:creationId xmlns:p14="http://schemas.microsoft.com/office/powerpoint/2010/main" val="9854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noChangeArrowheads="1"/>
          </p:cNvSpPr>
          <p:nvPr>
            <p:ph type="title"/>
          </p:nvPr>
        </p:nvSpPr>
        <p:spPr/>
        <p:txBody>
          <a:bodyPr/>
          <a:lstStyle/>
          <a:p>
            <a:pPr eaLnBrk="1" hangingPunct="1"/>
            <a:r>
              <a:rPr lang="cs-CZ" altLang="cs-CZ"/>
              <a:t>Filozofie oboru</a:t>
            </a:r>
          </a:p>
        </p:txBody>
      </p:sp>
      <p:sp>
        <p:nvSpPr>
          <p:cNvPr id="10243" name="Zástupný obsah 2"/>
          <p:cNvSpPr>
            <a:spLocks noGrp="1" noChangeArrowheads="1"/>
          </p:cNvSpPr>
          <p:nvPr>
            <p:ph idx="1"/>
          </p:nvPr>
        </p:nvSpPr>
        <p:spPr/>
        <p:txBody>
          <a:bodyPr/>
          <a:lstStyle/>
          <a:p>
            <a:pPr eaLnBrk="1" hangingPunct="1"/>
            <a:r>
              <a:rPr lang="cs-CZ" altLang="cs-CZ"/>
              <a:t>Determinismus – zabývá se příčinou podmíněnosti, uznává univerzálnost podmíněnosti, příčinnosti jevů materiálního a duchovního světa. Jedinec je přeurčen biologicky, geneticky, sociálně. </a:t>
            </a:r>
          </a:p>
          <a:p>
            <a:pPr eaLnBrk="1" hangingPunct="1"/>
            <a:r>
              <a:rPr lang="cs-CZ" altLang="cs-CZ"/>
              <a:t>Skepticismus – principem je pochybnost a skepse. Pochybuje o možnosti poznání objektivní pravdy a podstaty věcí. </a:t>
            </a:r>
          </a:p>
        </p:txBody>
      </p:sp>
    </p:spTree>
    <p:extLst>
      <p:ext uri="{BB962C8B-B14F-4D97-AF65-F5344CB8AC3E}">
        <p14:creationId xmlns:p14="http://schemas.microsoft.com/office/powerpoint/2010/main" val="2242368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a:t>Filozofie oboru - vývoj</a:t>
            </a:r>
          </a:p>
        </p:txBody>
      </p:sp>
      <p:sp>
        <p:nvSpPr>
          <p:cNvPr id="11267" name="Rectangle 3"/>
          <p:cNvSpPr>
            <a:spLocks noGrp="1" noChangeArrowheads="1"/>
          </p:cNvSpPr>
          <p:nvPr>
            <p:ph idx="1"/>
          </p:nvPr>
        </p:nvSpPr>
        <p:spPr/>
        <p:txBody>
          <a:bodyPr/>
          <a:lstStyle/>
          <a:p>
            <a:pPr eaLnBrk="1" hangingPunct="1"/>
            <a:r>
              <a:rPr lang="cs-CZ" altLang="cs-CZ" sz="2500"/>
              <a:t>Počátky O-humanismus – podpora a útěcha nemocných.</a:t>
            </a:r>
          </a:p>
          <a:p>
            <a:pPr eaLnBrk="1" hangingPunct="1"/>
            <a:r>
              <a:rPr lang="cs-CZ" altLang="cs-CZ" sz="2500"/>
              <a:t>Idealismus a vliv náboženství – neprofesionální O s prvky humanismu.</a:t>
            </a:r>
          </a:p>
          <a:p>
            <a:pPr eaLnBrk="1" hangingPunct="1"/>
            <a:r>
              <a:rPr lang="cs-CZ" altLang="cs-CZ" sz="2500"/>
              <a:t>15. -16. st. protikatolické hnutí.</a:t>
            </a:r>
          </a:p>
          <a:p>
            <a:pPr eaLnBrk="1" hangingPunct="1"/>
            <a:r>
              <a:rPr lang="cs-CZ" altLang="cs-CZ" sz="2500"/>
              <a:t>16. -18. st.- protireformace, pro O doba temna, následně vznikm nových církevních řádů a humanismus.</a:t>
            </a:r>
          </a:p>
          <a:p>
            <a:pPr eaLnBrk="1" hangingPunct="1"/>
            <a:r>
              <a:rPr lang="cs-CZ" altLang="cs-CZ" sz="2500"/>
              <a:t>18. st. – osvícení – materialismus, rozvoj vědy</a:t>
            </a:r>
          </a:p>
          <a:p>
            <a:pPr eaLnBrk="1" hangingPunct="1"/>
            <a:endParaRPr lang="cs-CZ" altLang="cs-CZ" sz="2500"/>
          </a:p>
        </p:txBody>
      </p:sp>
    </p:spTree>
    <p:extLst>
      <p:ext uri="{BB962C8B-B14F-4D97-AF65-F5344CB8AC3E}">
        <p14:creationId xmlns:p14="http://schemas.microsoft.com/office/powerpoint/2010/main" val="1585982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noChangeArrowheads="1"/>
          </p:cNvSpPr>
          <p:nvPr>
            <p:ph type="title"/>
          </p:nvPr>
        </p:nvSpPr>
        <p:spPr/>
        <p:txBody>
          <a:bodyPr/>
          <a:lstStyle/>
          <a:p>
            <a:pPr eaLnBrk="1" hangingPunct="1"/>
            <a:r>
              <a:rPr lang="cs-CZ" altLang="cs-CZ" dirty="0"/>
              <a:t>Filozofie oboru - vývoj</a:t>
            </a:r>
          </a:p>
        </p:txBody>
      </p:sp>
      <p:sp>
        <p:nvSpPr>
          <p:cNvPr id="12291" name="Zástupný obsah 2"/>
          <p:cNvSpPr>
            <a:spLocks noGrp="1" noChangeArrowheads="1"/>
          </p:cNvSpPr>
          <p:nvPr>
            <p:ph idx="1"/>
          </p:nvPr>
        </p:nvSpPr>
        <p:spPr/>
        <p:txBody>
          <a:bodyPr/>
          <a:lstStyle/>
          <a:p>
            <a:pPr eaLnBrk="1" hangingPunct="1"/>
            <a:r>
              <a:rPr lang="cs-CZ" altLang="cs-CZ"/>
              <a:t>Základy filozofie současného O – FN 1859 – Poznámky z ošetřovatelství</a:t>
            </a:r>
          </a:p>
          <a:p>
            <a:pPr eaLnBrk="1" hangingPunct="1"/>
            <a:r>
              <a:rPr lang="cs-CZ" altLang="cs-CZ"/>
              <a:t>½ 20. st. – kult technologie (materialismus) – technika, orientace na nemoc a nemocniční péči. O – technika výkonů, biologická stránka P, P_S souvislosti zanedbávány. Prevence není podporována..dehumanizace. </a:t>
            </a:r>
          </a:p>
        </p:txBody>
      </p:sp>
    </p:spTree>
    <p:extLst>
      <p:ext uri="{BB962C8B-B14F-4D97-AF65-F5344CB8AC3E}">
        <p14:creationId xmlns:p14="http://schemas.microsoft.com/office/powerpoint/2010/main" val="3503376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noChangeArrowheads="1"/>
          </p:cNvSpPr>
          <p:nvPr>
            <p:ph type="title"/>
          </p:nvPr>
        </p:nvSpPr>
        <p:spPr/>
        <p:txBody>
          <a:bodyPr/>
          <a:lstStyle/>
          <a:p>
            <a:pPr eaLnBrk="1" hangingPunct="1"/>
            <a:r>
              <a:rPr lang="cs-CZ" altLang="cs-CZ" dirty="0"/>
              <a:t>Filozofie oboru - vývoj</a:t>
            </a:r>
          </a:p>
        </p:txBody>
      </p:sp>
      <p:sp>
        <p:nvSpPr>
          <p:cNvPr id="13315" name="Zástupný obsah 2"/>
          <p:cNvSpPr>
            <a:spLocks noGrp="1" noChangeArrowheads="1"/>
          </p:cNvSpPr>
          <p:nvPr>
            <p:ph idx="1"/>
          </p:nvPr>
        </p:nvSpPr>
        <p:spPr/>
        <p:txBody>
          <a:bodyPr/>
          <a:lstStyle/>
          <a:p>
            <a:pPr eaLnBrk="1" hangingPunct="1"/>
            <a:r>
              <a:rPr lang="cs-CZ" altLang="cs-CZ" dirty="0"/>
              <a:t>80. léta 20.st. – humanismus s prvky holismu</a:t>
            </a:r>
          </a:p>
          <a:p>
            <a:pPr eaLnBrk="1" hangingPunct="1"/>
            <a:r>
              <a:rPr lang="cs-CZ" altLang="cs-CZ" dirty="0"/>
              <a:t>Současnost: holismus s prvky humanismu</a:t>
            </a:r>
          </a:p>
          <a:p>
            <a:pPr eaLnBrk="1" hangingPunct="1"/>
            <a:r>
              <a:rPr lang="cs-CZ" altLang="cs-CZ" dirty="0"/>
              <a:t>Medicína – racionalismus a humanismus</a:t>
            </a:r>
          </a:p>
        </p:txBody>
      </p:sp>
    </p:spTree>
    <p:extLst>
      <p:ext uri="{BB962C8B-B14F-4D97-AF65-F5344CB8AC3E}">
        <p14:creationId xmlns:p14="http://schemas.microsoft.com/office/powerpoint/2010/main" val="1580746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noChangeArrowheads="1"/>
          </p:cNvSpPr>
          <p:nvPr>
            <p:ph type="title"/>
          </p:nvPr>
        </p:nvSpPr>
        <p:spPr/>
        <p:txBody>
          <a:bodyPr/>
          <a:lstStyle/>
          <a:p>
            <a:pPr eaLnBrk="1" hangingPunct="1"/>
            <a:r>
              <a:rPr lang="cs-CZ" altLang="cs-CZ" dirty="0"/>
              <a:t>Kategorie filozofických názorů                           v ošetřovatelství</a:t>
            </a:r>
          </a:p>
        </p:txBody>
      </p:sp>
      <p:sp>
        <p:nvSpPr>
          <p:cNvPr id="14339" name="Zástupný symbol pro obsah 2"/>
          <p:cNvSpPr>
            <a:spLocks noGrp="1" noChangeArrowheads="1"/>
          </p:cNvSpPr>
          <p:nvPr>
            <p:ph idx="1"/>
          </p:nvPr>
        </p:nvSpPr>
        <p:spPr/>
        <p:txBody>
          <a:bodyPr/>
          <a:lstStyle/>
          <a:p>
            <a:pPr eaLnBrk="1" hangingPunct="1"/>
            <a:r>
              <a:rPr lang="cs-CZ" altLang="cs-CZ"/>
              <a:t>Filozofie – věda, teoretické modely (koncepční modely)</a:t>
            </a:r>
          </a:p>
          <a:p>
            <a:pPr eaLnBrk="1" hangingPunct="1"/>
            <a:r>
              <a:rPr lang="cs-CZ" altLang="cs-CZ"/>
              <a:t>Koncepční modely O – odráží filozofické smýšlení autorů. </a:t>
            </a:r>
          </a:p>
          <a:p>
            <a:pPr eaLnBrk="1" hangingPunct="1"/>
            <a:endParaRPr lang="cs-CZ" altLang="cs-CZ"/>
          </a:p>
        </p:txBody>
      </p:sp>
    </p:spTree>
    <p:extLst>
      <p:ext uri="{BB962C8B-B14F-4D97-AF65-F5344CB8AC3E}">
        <p14:creationId xmlns:p14="http://schemas.microsoft.com/office/powerpoint/2010/main" val="1674833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noChangeArrowheads="1"/>
          </p:cNvSpPr>
          <p:nvPr>
            <p:ph type="title"/>
          </p:nvPr>
        </p:nvSpPr>
        <p:spPr/>
        <p:txBody>
          <a:bodyPr/>
          <a:lstStyle/>
          <a:p>
            <a:pPr eaLnBrk="1" hangingPunct="1"/>
            <a:r>
              <a:rPr lang="cs-CZ" altLang="cs-CZ" dirty="0"/>
              <a:t>Kategorie filozofických názorů                                   v ošetřovatelství</a:t>
            </a:r>
          </a:p>
        </p:txBody>
      </p:sp>
      <p:sp>
        <p:nvSpPr>
          <p:cNvPr id="7171" name="Zástupný symbol pro obsah 2"/>
          <p:cNvSpPr>
            <a:spLocks noGrp="1" noChangeArrowheads="1"/>
          </p:cNvSpPr>
          <p:nvPr>
            <p:ph idx="1"/>
          </p:nvPr>
        </p:nvSpPr>
        <p:spPr/>
        <p:txBody>
          <a:bodyPr rtlCol="0">
            <a:normAutofit/>
          </a:bodyPr>
          <a:lstStyle/>
          <a:p>
            <a:pPr marL="0" indent="0">
              <a:buNone/>
              <a:defRPr/>
            </a:pPr>
            <a:r>
              <a:rPr lang="cs-CZ" altLang="cs-CZ" dirty="0"/>
              <a:t>Mechanistický názor</a:t>
            </a:r>
          </a:p>
          <a:p>
            <a:pPr>
              <a:defRPr/>
            </a:pPr>
            <a:r>
              <a:rPr lang="cs-CZ" altLang="cs-CZ" sz="2400" dirty="0"/>
              <a:t>Vnímá osobu/P/K jako stroj</a:t>
            </a:r>
          </a:p>
          <a:p>
            <a:pPr>
              <a:defRPr/>
            </a:pPr>
            <a:r>
              <a:rPr lang="cs-CZ" altLang="cs-CZ" sz="2400" dirty="0"/>
              <a:t>P se skládá z částí, je pasivní a reaguje jen tehdy, když jsou podněty silné. </a:t>
            </a:r>
          </a:p>
          <a:p>
            <a:pPr>
              <a:defRPr/>
            </a:pPr>
            <a:r>
              <a:rPr lang="cs-CZ" altLang="cs-CZ" sz="2400" dirty="0"/>
              <a:t>Spjat s redukcionismem – převádí složité jevy na jednoduché, celostní na elementární</a:t>
            </a:r>
          </a:p>
          <a:p>
            <a:pPr>
              <a:defRPr/>
            </a:pPr>
            <a:r>
              <a:rPr lang="cs-CZ" altLang="cs-CZ" sz="2400" dirty="0"/>
              <a:t>Chování P můžeme předpokládat, pokud máme dostatek znalostí o částech</a:t>
            </a:r>
          </a:p>
          <a:p>
            <a:pPr>
              <a:defRPr/>
            </a:pPr>
            <a:endParaRPr lang="cs-CZ" altLang="cs-CZ" dirty="0"/>
          </a:p>
        </p:txBody>
      </p:sp>
    </p:spTree>
    <p:extLst>
      <p:ext uri="{BB962C8B-B14F-4D97-AF65-F5344CB8AC3E}">
        <p14:creationId xmlns:p14="http://schemas.microsoft.com/office/powerpoint/2010/main" val="3083791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noChangeArrowheads="1"/>
          </p:cNvSpPr>
          <p:nvPr>
            <p:ph type="title"/>
          </p:nvPr>
        </p:nvSpPr>
        <p:spPr/>
        <p:txBody>
          <a:bodyPr/>
          <a:lstStyle/>
          <a:p>
            <a:pPr eaLnBrk="1" hangingPunct="1"/>
            <a:r>
              <a:rPr lang="cs-CZ" altLang="cs-CZ" dirty="0"/>
              <a:t>Kategorie filozofických názorů                             v ošetřovatelství</a:t>
            </a:r>
          </a:p>
        </p:txBody>
      </p:sp>
      <p:sp>
        <p:nvSpPr>
          <p:cNvPr id="7171" name="Zástupný symbol pro obsah 2"/>
          <p:cNvSpPr>
            <a:spLocks noGrp="1" noChangeArrowheads="1"/>
          </p:cNvSpPr>
          <p:nvPr>
            <p:ph idx="1"/>
          </p:nvPr>
        </p:nvSpPr>
        <p:spPr/>
        <p:txBody>
          <a:bodyPr rtlCol="0">
            <a:normAutofit/>
          </a:bodyPr>
          <a:lstStyle/>
          <a:p>
            <a:pPr marL="0" indent="0">
              <a:buNone/>
              <a:defRPr/>
            </a:pPr>
            <a:r>
              <a:rPr lang="cs-CZ" altLang="cs-CZ" dirty="0"/>
              <a:t>Organistický názor – spjatý s holismem</a:t>
            </a:r>
          </a:p>
          <a:p>
            <a:pPr>
              <a:buFont typeface="Courier New" panose="02070309020205020404" pitchFamily="49" charset="0"/>
              <a:buChar char="o"/>
              <a:defRPr/>
            </a:pPr>
            <a:r>
              <a:rPr lang="cs-CZ" altLang="cs-CZ" dirty="0"/>
              <a:t>P integrovaný celek spontánně aktivní, vstupuje do interakce s prostředím a reaguje ne něj</a:t>
            </a:r>
          </a:p>
          <a:p>
            <a:pPr>
              <a:buFont typeface="Courier New" panose="02070309020205020404" pitchFamily="49" charset="0"/>
              <a:buChar char="o"/>
              <a:defRPr/>
            </a:pPr>
            <a:r>
              <a:rPr lang="cs-CZ" altLang="cs-CZ" dirty="0"/>
              <a:t>P integrovaný a organizovaný celek</a:t>
            </a:r>
          </a:p>
          <a:p>
            <a:pPr>
              <a:buFont typeface="Courier New" panose="02070309020205020404" pitchFamily="49" charset="0"/>
              <a:buChar char="o"/>
              <a:defRPr/>
            </a:pPr>
            <a:endParaRPr lang="cs-CZ" altLang="cs-CZ" dirty="0"/>
          </a:p>
          <a:p>
            <a:pPr>
              <a:defRPr/>
            </a:pPr>
            <a:endParaRPr lang="cs-CZ" altLang="cs-CZ" dirty="0"/>
          </a:p>
          <a:p>
            <a:pPr>
              <a:defRPr/>
            </a:pPr>
            <a:endParaRPr lang="cs-CZ" altLang="cs-CZ" dirty="0"/>
          </a:p>
        </p:txBody>
      </p:sp>
    </p:spTree>
    <p:extLst>
      <p:ext uri="{BB962C8B-B14F-4D97-AF65-F5344CB8AC3E}">
        <p14:creationId xmlns:p14="http://schemas.microsoft.com/office/powerpoint/2010/main" val="248330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pPr eaLnBrk="1" hangingPunct="1"/>
            <a:r>
              <a:rPr lang="cs-CZ" altLang="cs-CZ" dirty="0"/>
              <a:t>Vymezení </a:t>
            </a:r>
            <a:r>
              <a:rPr lang="cs-CZ" altLang="cs-CZ" dirty="0" err="1"/>
              <a:t>oše</a:t>
            </a:r>
            <a:r>
              <a:rPr lang="cs-CZ" altLang="cs-CZ" dirty="0"/>
              <a:t> péče</a:t>
            </a:r>
          </a:p>
        </p:txBody>
      </p:sp>
      <p:sp>
        <p:nvSpPr>
          <p:cNvPr id="3" name="Zástupný symbol pro obsah 2"/>
          <p:cNvSpPr>
            <a:spLocks noGrp="1"/>
          </p:cNvSpPr>
          <p:nvPr>
            <p:ph idx="1"/>
          </p:nvPr>
        </p:nvSpPr>
        <p:spPr/>
        <p:txBody>
          <a:bodyPr rtlCol="0">
            <a:normAutofit fontScale="92500" lnSpcReduction="20000"/>
          </a:bodyPr>
          <a:lstStyle/>
          <a:p>
            <a:pPr marL="0" indent="0">
              <a:buNone/>
              <a:defRPr/>
            </a:pPr>
            <a:r>
              <a:rPr lang="cs-CZ" dirty="0"/>
              <a:t>Poskytování OP odborníky s patřičným vzděláním:</a:t>
            </a:r>
          </a:p>
          <a:p>
            <a:pPr>
              <a:defRPr/>
            </a:pPr>
            <a:r>
              <a:rPr lang="cs-CZ" b="1" dirty="0"/>
              <a:t>Zákon č. </a:t>
            </a:r>
            <a:r>
              <a:rPr lang="cs-CZ" dirty="0"/>
              <a:t>96/2004 Sb., o podmínkách získávání a uznávání způsobilosti k výkonu nelékařských zdravotnických povolání a k výkonu činností souvisejících s poskytováním zdravotní péče a o změně některých souvisejících zákonů (zákon o nelékařských zdravotnických povoláních), ve znění pozdějších předpisů</a:t>
            </a:r>
          </a:p>
          <a:p>
            <a:pPr>
              <a:defRPr/>
            </a:pPr>
            <a:r>
              <a:rPr lang="cs-CZ" b="1" dirty="0"/>
              <a:t>Vyhláška </a:t>
            </a:r>
            <a:r>
              <a:rPr lang="cs-CZ" dirty="0"/>
              <a:t>č. 55/2011 Sb., o činnostech zdravotnických pracovníků a jiných odborných pracovníků, ve znění pozdějších předpisů, a vyhláška č. 189/2009 Sb., o atestační zkoušce, zkoušce k vydání osvědčení k výkonu zdravotnického povolání bez odborného dohledu, závěrečné zkoušce akreditovaných kvalifikačních kurzů a aprobační zkoušce a o postupu při ověření znalosti českého jazyka (vyhláška o zkouškách podle zákona o nelékařských zdravotnických povoláních), ve znění pozdějších předpisů</a:t>
            </a:r>
          </a:p>
          <a:p>
            <a:pPr>
              <a:defRPr/>
            </a:pPr>
            <a:endParaRPr lang="cs-CZ" dirty="0"/>
          </a:p>
        </p:txBody>
      </p:sp>
    </p:spTree>
    <p:extLst>
      <p:ext uri="{BB962C8B-B14F-4D97-AF65-F5344CB8AC3E}">
        <p14:creationId xmlns:p14="http://schemas.microsoft.com/office/powerpoint/2010/main" val="1078186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noChangeArrowheads="1"/>
          </p:cNvSpPr>
          <p:nvPr>
            <p:ph type="title"/>
          </p:nvPr>
        </p:nvSpPr>
        <p:spPr/>
        <p:txBody>
          <a:bodyPr/>
          <a:lstStyle/>
          <a:p>
            <a:pPr eaLnBrk="1" hangingPunct="1"/>
            <a:r>
              <a:rPr lang="cs-CZ" altLang="cs-CZ"/>
              <a:t>Kategorie filozofických názorů                           v ošetřovatelství</a:t>
            </a:r>
          </a:p>
        </p:txBody>
      </p:sp>
      <p:sp>
        <p:nvSpPr>
          <p:cNvPr id="7171" name="Zástupný symbol pro obsah 2"/>
          <p:cNvSpPr>
            <a:spLocks noGrp="1" noChangeArrowheads="1"/>
          </p:cNvSpPr>
          <p:nvPr>
            <p:ph idx="1"/>
          </p:nvPr>
        </p:nvSpPr>
        <p:spPr/>
        <p:txBody>
          <a:bodyPr rtlCol="0">
            <a:normAutofit/>
          </a:bodyPr>
          <a:lstStyle/>
          <a:p>
            <a:pPr marL="0" indent="0">
              <a:buNone/>
              <a:defRPr/>
            </a:pPr>
            <a:r>
              <a:rPr lang="cs-CZ" altLang="cs-CZ" dirty="0"/>
              <a:t>Názor založený na změně- pokrok, realizace potenciálu</a:t>
            </a:r>
          </a:p>
          <a:p>
            <a:pPr>
              <a:buFont typeface="Courier New" panose="02070309020205020404" pitchFamily="49" charset="0"/>
              <a:buChar char="o"/>
              <a:defRPr/>
            </a:pPr>
            <a:r>
              <a:rPr lang="cs-CZ" altLang="cs-CZ" dirty="0"/>
              <a:t>Přirozenou vnitřní součástí člověka jsou změny</a:t>
            </a:r>
          </a:p>
          <a:p>
            <a:pPr>
              <a:buFont typeface="Courier New" panose="02070309020205020404" pitchFamily="49" charset="0"/>
              <a:buChar char="o"/>
              <a:defRPr/>
            </a:pPr>
            <a:r>
              <a:rPr lang="cs-CZ" altLang="cs-CZ" dirty="0"/>
              <a:t>Změny jsou kontinuální celý život, neustálý přechod, individuální proměna</a:t>
            </a:r>
          </a:p>
          <a:p>
            <a:pPr>
              <a:buFont typeface="Courier New" panose="02070309020205020404" pitchFamily="49" charset="0"/>
              <a:buChar char="o"/>
              <a:defRPr/>
            </a:pPr>
            <a:r>
              <a:rPr lang="cs-CZ" altLang="cs-CZ" dirty="0"/>
              <a:t>Hodnotí pokrok a zdůrazňuje realizaci vlastního potenciálu jedince. </a:t>
            </a:r>
          </a:p>
          <a:p>
            <a:pPr>
              <a:defRPr/>
            </a:pPr>
            <a:endParaRPr lang="cs-CZ" altLang="cs-CZ" dirty="0"/>
          </a:p>
          <a:p>
            <a:pPr>
              <a:defRPr/>
            </a:pPr>
            <a:endParaRPr lang="cs-CZ" altLang="cs-CZ" dirty="0"/>
          </a:p>
        </p:txBody>
      </p:sp>
    </p:spTree>
    <p:extLst>
      <p:ext uri="{BB962C8B-B14F-4D97-AF65-F5344CB8AC3E}">
        <p14:creationId xmlns:p14="http://schemas.microsoft.com/office/powerpoint/2010/main" val="2977437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noChangeArrowheads="1"/>
          </p:cNvSpPr>
          <p:nvPr>
            <p:ph type="title"/>
          </p:nvPr>
        </p:nvSpPr>
        <p:spPr/>
        <p:txBody>
          <a:bodyPr/>
          <a:lstStyle/>
          <a:p>
            <a:pPr eaLnBrk="1" hangingPunct="1"/>
            <a:r>
              <a:rPr lang="cs-CZ" altLang="cs-CZ"/>
              <a:t>Kategorie filozofických názorů                           v ošetřovatelství</a:t>
            </a:r>
          </a:p>
        </p:txBody>
      </p:sp>
      <p:sp>
        <p:nvSpPr>
          <p:cNvPr id="7171" name="Zástupný symbol pro obsah 2"/>
          <p:cNvSpPr>
            <a:spLocks noGrp="1" noChangeArrowheads="1"/>
          </p:cNvSpPr>
          <p:nvPr>
            <p:ph idx="1"/>
          </p:nvPr>
        </p:nvSpPr>
        <p:spPr/>
        <p:txBody>
          <a:bodyPr rtlCol="0">
            <a:normAutofit/>
          </a:bodyPr>
          <a:lstStyle/>
          <a:p>
            <a:pPr marL="0" indent="0">
              <a:buNone/>
              <a:defRPr/>
            </a:pPr>
            <a:r>
              <a:rPr lang="cs-CZ" altLang="cs-CZ" dirty="0"/>
              <a:t>Názor založený na perzistenci</a:t>
            </a:r>
          </a:p>
          <a:p>
            <a:pPr>
              <a:buFont typeface="Courier New" panose="02070309020205020404" pitchFamily="49" charset="0"/>
              <a:buChar char="o"/>
              <a:defRPr/>
            </a:pPr>
            <a:r>
              <a:rPr lang="cs-CZ" altLang="cs-CZ" dirty="0"/>
              <a:t>Stabilita je přirozený a normální stav člověka</a:t>
            </a:r>
          </a:p>
          <a:p>
            <a:pPr>
              <a:buFont typeface="Courier New" panose="02070309020205020404" pitchFamily="49" charset="0"/>
              <a:buChar char="o"/>
              <a:defRPr/>
            </a:pPr>
            <a:r>
              <a:rPr lang="cs-CZ" altLang="cs-CZ" dirty="0"/>
              <a:t>Udržování zavedené formy chování prostřednictvím socializace a využitím podpůrných systémů (rodina)</a:t>
            </a:r>
          </a:p>
          <a:p>
            <a:pPr>
              <a:buFont typeface="Courier New" panose="02070309020205020404" pitchFamily="49" charset="0"/>
              <a:buChar char="o"/>
              <a:defRPr/>
            </a:pPr>
            <a:r>
              <a:rPr lang="cs-CZ" altLang="cs-CZ" dirty="0"/>
              <a:t>Lidé mají schopnost utvářet vlastní život, ke změně dochází v momentě nutnosti „přežití“</a:t>
            </a:r>
          </a:p>
          <a:p>
            <a:pPr>
              <a:buFont typeface="Courier New" panose="02070309020205020404" pitchFamily="49" charset="0"/>
              <a:buChar char="o"/>
              <a:defRPr/>
            </a:pPr>
            <a:endParaRPr lang="cs-CZ" altLang="cs-CZ" dirty="0"/>
          </a:p>
          <a:p>
            <a:pPr>
              <a:defRPr/>
            </a:pPr>
            <a:endParaRPr lang="cs-CZ" altLang="cs-CZ" dirty="0"/>
          </a:p>
          <a:p>
            <a:pPr>
              <a:defRPr/>
            </a:pPr>
            <a:endParaRPr lang="cs-CZ" altLang="cs-CZ" dirty="0"/>
          </a:p>
        </p:txBody>
      </p:sp>
    </p:spTree>
    <p:extLst>
      <p:ext uri="{BB962C8B-B14F-4D97-AF65-F5344CB8AC3E}">
        <p14:creationId xmlns:p14="http://schemas.microsoft.com/office/powerpoint/2010/main" val="1136318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noChangeArrowheads="1"/>
          </p:cNvSpPr>
          <p:nvPr>
            <p:ph type="title"/>
          </p:nvPr>
        </p:nvSpPr>
        <p:spPr/>
        <p:txBody>
          <a:bodyPr/>
          <a:lstStyle/>
          <a:p>
            <a:pPr eaLnBrk="1" hangingPunct="1"/>
            <a:r>
              <a:rPr lang="cs-CZ" altLang="cs-CZ"/>
              <a:t>Kategorie filozofických názorů                           v ošetřovatelství</a:t>
            </a:r>
          </a:p>
        </p:txBody>
      </p:sp>
      <p:sp>
        <p:nvSpPr>
          <p:cNvPr id="7171" name="Zástupný symbol pro obsah 2"/>
          <p:cNvSpPr>
            <a:spLocks noGrp="1" noChangeArrowheads="1"/>
          </p:cNvSpPr>
          <p:nvPr>
            <p:ph idx="1"/>
          </p:nvPr>
        </p:nvSpPr>
        <p:spPr/>
        <p:txBody>
          <a:bodyPr rtlCol="0">
            <a:normAutofit/>
          </a:bodyPr>
          <a:lstStyle/>
          <a:p>
            <a:pPr marL="0" indent="0">
              <a:buNone/>
              <a:defRPr/>
            </a:pPr>
            <a:r>
              <a:rPr lang="cs-CZ" altLang="cs-CZ" dirty="0"/>
              <a:t>Integrovaný přístup – bio-psycho-sociální – spirituální. </a:t>
            </a:r>
          </a:p>
          <a:p>
            <a:pPr>
              <a:buFont typeface="Courier New" panose="02070309020205020404" pitchFamily="49" charset="0"/>
              <a:buChar char="o"/>
              <a:defRPr/>
            </a:pPr>
            <a:r>
              <a:rPr lang="cs-CZ" altLang="cs-CZ" dirty="0"/>
              <a:t>Jedinec se dokáže adaptovat na prostředí, které může ovlivnit pro udržení rovnováhy – kooperuje s prostředím, aby dosáhl cíle. </a:t>
            </a:r>
          </a:p>
          <a:p>
            <a:pPr>
              <a:defRPr/>
            </a:pPr>
            <a:endParaRPr lang="cs-CZ" altLang="cs-CZ" dirty="0"/>
          </a:p>
          <a:p>
            <a:pPr>
              <a:defRPr/>
            </a:pPr>
            <a:endParaRPr lang="cs-CZ" altLang="cs-CZ" dirty="0"/>
          </a:p>
        </p:txBody>
      </p:sp>
    </p:spTree>
    <p:extLst>
      <p:ext uri="{BB962C8B-B14F-4D97-AF65-F5344CB8AC3E}">
        <p14:creationId xmlns:p14="http://schemas.microsoft.com/office/powerpoint/2010/main" val="1894072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noChangeArrowheads="1"/>
          </p:cNvSpPr>
          <p:nvPr>
            <p:ph type="title"/>
          </p:nvPr>
        </p:nvSpPr>
        <p:spPr/>
        <p:txBody>
          <a:bodyPr/>
          <a:lstStyle/>
          <a:p>
            <a:pPr eaLnBrk="1" hangingPunct="1"/>
            <a:r>
              <a:rPr lang="cs-CZ" altLang="cs-CZ"/>
              <a:t>Holistická filozofie a ošetřovatelství </a:t>
            </a:r>
          </a:p>
        </p:txBody>
      </p:sp>
      <p:sp>
        <p:nvSpPr>
          <p:cNvPr id="20483" name="Zástupný symbol pro obsah 2"/>
          <p:cNvSpPr>
            <a:spLocks noGrp="1" noChangeArrowheads="1"/>
          </p:cNvSpPr>
          <p:nvPr>
            <p:ph idx="1"/>
          </p:nvPr>
        </p:nvSpPr>
        <p:spPr/>
        <p:txBody>
          <a:bodyPr/>
          <a:lstStyle/>
          <a:p>
            <a:pPr eaLnBrk="1" hangingPunct="1"/>
            <a:r>
              <a:rPr lang="cs-CZ" altLang="cs-CZ" b="1" dirty="0"/>
              <a:t>Holizmus</a:t>
            </a:r>
            <a:r>
              <a:rPr lang="cs-CZ" altLang="cs-CZ" dirty="0"/>
              <a:t> – </a:t>
            </a:r>
            <a:r>
              <a:rPr lang="cs-CZ" altLang="cs-CZ" dirty="0" err="1"/>
              <a:t>holos</a:t>
            </a:r>
            <a:r>
              <a:rPr lang="cs-CZ" altLang="cs-CZ" dirty="0"/>
              <a:t> – prvenství celku.</a:t>
            </a:r>
          </a:p>
          <a:p>
            <a:pPr eaLnBrk="1" hangingPunct="1"/>
            <a:r>
              <a:rPr lang="cs-CZ" altLang="cs-CZ" dirty="0"/>
              <a:t>Jan Christian </a:t>
            </a:r>
            <a:r>
              <a:rPr lang="cs-CZ" altLang="cs-CZ" dirty="0" err="1"/>
              <a:t>Smuts</a:t>
            </a:r>
            <a:r>
              <a:rPr lang="cs-CZ" altLang="cs-CZ" dirty="0"/>
              <a:t> – Holizmus a evoluce (1926).</a:t>
            </a:r>
          </a:p>
          <a:p>
            <a:pPr eaLnBrk="1" hangingPunct="1"/>
            <a:r>
              <a:rPr lang="cs-CZ" altLang="cs-CZ" dirty="0"/>
              <a:t>Holistická filozofie</a:t>
            </a:r>
          </a:p>
          <a:p>
            <a:pPr eaLnBrk="1" hangingPunct="1"/>
            <a:r>
              <a:rPr lang="cs-CZ" altLang="cs-CZ" dirty="0"/>
              <a:t>Holisticky chápané zdraví</a:t>
            </a:r>
          </a:p>
          <a:p>
            <a:pPr eaLnBrk="1" hangingPunct="1"/>
            <a:r>
              <a:rPr lang="cs-CZ" altLang="cs-CZ" dirty="0"/>
              <a:t>Holistická ošetřovatelská péče</a:t>
            </a:r>
          </a:p>
          <a:p>
            <a:pPr eaLnBrk="1" hangingPunct="1"/>
            <a:r>
              <a:rPr lang="cs-CZ" altLang="cs-CZ" dirty="0"/>
              <a:t>Holistická medicína </a:t>
            </a:r>
          </a:p>
        </p:txBody>
      </p:sp>
    </p:spTree>
    <p:extLst>
      <p:ext uri="{BB962C8B-B14F-4D97-AF65-F5344CB8AC3E}">
        <p14:creationId xmlns:p14="http://schemas.microsoft.com/office/powerpoint/2010/main" val="3659937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noChangeArrowheads="1"/>
          </p:cNvSpPr>
          <p:nvPr>
            <p:ph type="title"/>
          </p:nvPr>
        </p:nvSpPr>
        <p:spPr/>
        <p:txBody>
          <a:bodyPr/>
          <a:lstStyle/>
          <a:p>
            <a:pPr eaLnBrk="1" hangingPunct="1"/>
            <a:r>
              <a:rPr lang="cs-CZ" altLang="cs-CZ"/>
              <a:t>Teorie a modely ošetřovatelství</a:t>
            </a:r>
          </a:p>
        </p:txBody>
      </p:sp>
      <p:sp>
        <p:nvSpPr>
          <p:cNvPr id="22531" name="Zástupný symbol pro obsah 2"/>
          <p:cNvSpPr>
            <a:spLocks noGrp="1" noChangeArrowheads="1"/>
          </p:cNvSpPr>
          <p:nvPr>
            <p:ph idx="1"/>
          </p:nvPr>
        </p:nvSpPr>
        <p:spPr/>
        <p:txBody>
          <a:bodyPr/>
          <a:lstStyle/>
          <a:p>
            <a:pPr eaLnBrk="1" hangingPunct="1"/>
            <a:r>
              <a:rPr lang="cs-CZ" altLang="cs-CZ"/>
              <a:t>Vývoj OSE do polovina 20.st. Intuitivní</a:t>
            </a:r>
          </a:p>
          <a:p>
            <a:pPr eaLnBrk="1" hangingPunct="1"/>
            <a:endParaRPr lang="cs-CZ" altLang="cs-CZ"/>
          </a:p>
          <a:p>
            <a:pPr eaLnBrk="1" hangingPunct="1"/>
            <a:r>
              <a:rPr lang="cs-CZ" altLang="cs-CZ"/>
              <a:t>Rozvoj teorie – USA, Kanada</a:t>
            </a:r>
          </a:p>
          <a:p>
            <a:pPr eaLnBrk="1" hangingPunct="1"/>
            <a:r>
              <a:rPr lang="cs-CZ" altLang="cs-CZ"/>
              <a:t>Současnost – vědomostní báze, teorie a modely jsou podložené (vědomosti, praktické zkušenosti, filozofické názory)</a:t>
            </a:r>
            <a:br>
              <a:rPr lang="cs-CZ" altLang="cs-CZ"/>
            </a:br>
            <a:r>
              <a:rPr lang="cs-CZ" altLang="cs-CZ"/>
              <a:t> </a:t>
            </a:r>
          </a:p>
        </p:txBody>
      </p:sp>
    </p:spTree>
    <p:extLst>
      <p:ext uri="{BB962C8B-B14F-4D97-AF65-F5344CB8AC3E}">
        <p14:creationId xmlns:p14="http://schemas.microsoft.com/office/powerpoint/2010/main" val="4174424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noChangeArrowheads="1"/>
          </p:cNvSpPr>
          <p:nvPr>
            <p:ph type="title"/>
          </p:nvPr>
        </p:nvSpPr>
        <p:spPr/>
        <p:txBody>
          <a:bodyPr/>
          <a:lstStyle/>
          <a:p>
            <a:pPr eaLnBrk="1" hangingPunct="1"/>
            <a:r>
              <a:rPr lang="cs-CZ" altLang="cs-CZ"/>
              <a:t>Základní terminologie</a:t>
            </a:r>
          </a:p>
        </p:txBody>
      </p:sp>
      <p:sp>
        <p:nvSpPr>
          <p:cNvPr id="23555" name="Zástupný symbol pro obsah 2"/>
          <p:cNvSpPr>
            <a:spLocks noGrp="1" noChangeArrowheads="1"/>
          </p:cNvSpPr>
          <p:nvPr>
            <p:ph idx="1"/>
          </p:nvPr>
        </p:nvSpPr>
        <p:spPr/>
        <p:txBody>
          <a:bodyPr/>
          <a:lstStyle/>
          <a:p>
            <a:pPr eaLnBrk="1" hangingPunct="1"/>
            <a:r>
              <a:rPr lang="cs-CZ" altLang="cs-CZ" dirty="0"/>
              <a:t>Model – vědecká konstrukce, představa, obraz, popis zkoumaného jevu nebo předmětu</a:t>
            </a:r>
          </a:p>
          <a:p>
            <a:pPr eaLnBrk="1" hangingPunct="1"/>
            <a:r>
              <a:rPr lang="cs-CZ" altLang="cs-CZ" dirty="0"/>
              <a:t>Symbolické modely nemají rozeznatelnou fyzikální formu (abstraktní…) – mohou být verbální, schematické (diagramy, kresby), kvantitativní (matematické symboly)</a:t>
            </a:r>
          </a:p>
        </p:txBody>
      </p:sp>
    </p:spTree>
    <p:extLst>
      <p:ext uri="{BB962C8B-B14F-4D97-AF65-F5344CB8AC3E}">
        <p14:creationId xmlns:p14="http://schemas.microsoft.com/office/powerpoint/2010/main" val="555718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noChangeArrowheads="1"/>
          </p:cNvSpPr>
          <p:nvPr>
            <p:ph type="title"/>
          </p:nvPr>
        </p:nvSpPr>
        <p:spPr/>
        <p:txBody>
          <a:bodyPr/>
          <a:lstStyle/>
          <a:p>
            <a:pPr eaLnBrk="1" hangingPunct="1"/>
            <a:r>
              <a:rPr lang="cs-CZ" altLang="cs-CZ"/>
              <a:t>Základní terminologie</a:t>
            </a:r>
          </a:p>
        </p:txBody>
      </p:sp>
      <p:sp>
        <p:nvSpPr>
          <p:cNvPr id="3" name="Zástupný symbol pro obsah 2"/>
          <p:cNvSpPr>
            <a:spLocks noGrp="1"/>
          </p:cNvSpPr>
          <p:nvPr>
            <p:ph idx="1"/>
          </p:nvPr>
        </p:nvSpPr>
        <p:spPr/>
        <p:txBody>
          <a:bodyPr rtlCol="0">
            <a:normAutofit/>
          </a:bodyPr>
          <a:lstStyle/>
          <a:p>
            <a:pPr>
              <a:defRPr/>
            </a:pPr>
            <a:r>
              <a:rPr lang="cs-CZ" dirty="0"/>
              <a:t>Fyzikální modely – vypadají jako to, co mají znázorňovat…..</a:t>
            </a:r>
          </a:p>
          <a:p>
            <a:pPr marL="0" indent="0">
              <a:buNone/>
              <a:defRPr/>
            </a:pPr>
            <a:r>
              <a:rPr lang="cs-CZ" dirty="0"/>
              <a:t>konkrétní (model oka), abstraktní (model energetických polí)</a:t>
            </a:r>
          </a:p>
          <a:p>
            <a:pPr>
              <a:defRPr/>
            </a:pPr>
            <a:r>
              <a:rPr lang="cs-CZ" dirty="0"/>
              <a:t>Koncepce – pojetí, chápání, myšlenková osnova, způsob pohledu určitého jevu</a:t>
            </a:r>
          </a:p>
          <a:p>
            <a:pPr marL="0" indent="0">
              <a:buNone/>
              <a:defRPr/>
            </a:pPr>
            <a:r>
              <a:rPr lang="cs-CZ" dirty="0"/>
              <a:t>- představuje základní hledisko na jev, která vede k vysvětlení jevu</a:t>
            </a:r>
          </a:p>
        </p:txBody>
      </p:sp>
    </p:spTree>
    <p:extLst>
      <p:ext uri="{BB962C8B-B14F-4D97-AF65-F5344CB8AC3E}">
        <p14:creationId xmlns:p14="http://schemas.microsoft.com/office/powerpoint/2010/main" val="4132784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noChangeArrowheads="1"/>
          </p:cNvSpPr>
          <p:nvPr>
            <p:ph type="title"/>
          </p:nvPr>
        </p:nvSpPr>
        <p:spPr/>
        <p:txBody>
          <a:bodyPr/>
          <a:lstStyle/>
          <a:p>
            <a:pPr eaLnBrk="1" hangingPunct="1"/>
            <a:r>
              <a:rPr lang="cs-CZ" altLang="cs-CZ"/>
              <a:t>Základní terminologie</a:t>
            </a:r>
          </a:p>
        </p:txBody>
      </p:sp>
      <p:sp>
        <p:nvSpPr>
          <p:cNvPr id="25603" name="Zástupný symbol pro obsah 2"/>
          <p:cNvSpPr>
            <a:spLocks noGrp="1" noChangeArrowheads="1"/>
          </p:cNvSpPr>
          <p:nvPr>
            <p:ph idx="1"/>
          </p:nvPr>
        </p:nvSpPr>
        <p:spPr/>
        <p:txBody>
          <a:bodyPr/>
          <a:lstStyle/>
          <a:p>
            <a:pPr eaLnBrk="1" hangingPunct="1"/>
            <a:r>
              <a:rPr lang="cs-CZ" altLang="cs-CZ" sz="3200"/>
              <a:t>Koncepce – pojetí, chápání, myšlenková osnova, způsob pohledu určitého jevu</a:t>
            </a:r>
          </a:p>
          <a:p>
            <a:pPr eaLnBrk="1" hangingPunct="1">
              <a:buFontTx/>
              <a:buChar char="-"/>
            </a:pPr>
            <a:r>
              <a:rPr lang="cs-CZ" altLang="cs-CZ" sz="3200"/>
              <a:t>představuje základní hledisko na jev, která vede k vysvětlení jevu</a:t>
            </a:r>
          </a:p>
          <a:p>
            <a:pPr eaLnBrk="1" hangingPunct="1">
              <a:buFontTx/>
              <a:buChar char="-"/>
            </a:pPr>
            <a:r>
              <a:rPr lang="cs-CZ" altLang="cs-CZ" sz="3200"/>
              <a:t>K. abstraktní – nezávislá na místě a čase (teplota)</a:t>
            </a:r>
          </a:p>
          <a:p>
            <a:pPr eaLnBrk="1" hangingPunct="1">
              <a:buFontTx/>
              <a:buChar char="-"/>
            </a:pPr>
            <a:r>
              <a:rPr lang="cs-CZ" altLang="cs-CZ" sz="3200"/>
              <a:t>K. konkrétní – specifická (k místu a času…tělesná teplota)</a:t>
            </a:r>
          </a:p>
        </p:txBody>
      </p:sp>
    </p:spTree>
    <p:extLst>
      <p:ext uri="{BB962C8B-B14F-4D97-AF65-F5344CB8AC3E}">
        <p14:creationId xmlns:p14="http://schemas.microsoft.com/office/powerpoint/2010/main" val="2562695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noChangeArrowheads="1"/>
          </p:cNvSpPr>
          <p:nvPr>
            <p:ph type="title"/>
          </p:nvPr>
        </p:nvSpPr>
        <p:spPr/>
        <p:txBody>
          <a:bodyPr/>
          <a:lstStyle/>
          <a:p>
            <a:pPr eaLnBrk="1" hangingPunct="1"/>
            <a:r>
              <a:rPr lang="cs-CZ" altLang="cs-CZ"/>
              <a:t>Základní terminologie</a:t>
            </a:r>
          </a:p>
        </p:txBody>
      </p:sp>
      <p:sp>
        <p:nvSpPr>
          <p:cNvPr id="26627" name="Zástupný symbol pro obsah 2"/>
          <p:cNvSpPr>
            <a:spLocks noGrp="1" noChangeArrowheads="1"/>
          </p:cNvSpPr>
          <p:nvPr>
            <p:ph idx="1"/>
          </p:nvPr>
        </p:nvSpPr>
        <p:spPr>
          <a:xfrm>
            <a:off x="553793" y="1557339"/>
            <a:ext cx="9653834" cy="4384675"/>
          </a:xfrm>
        </p:spPr>
        <p:txBody>
          <a:bodyPr/>
          <a:lstStyle/>
          <a:p>
            <a:pPr eaLnBrk="1" hangingPunct="1"/>
            <a:r>
              <a:rPr lang="cs-CZ" altLang="cs-CZ" dirty="0"/>
              <a:t>Teorie – soubor poznatků charakterizující určitý jev, výklad příčin, souvislostí, jevů v určité oblasti…je možné je empiricky ověřit</a:t>
            </a:r>
          </a:p>
          <a:p>
            <a:pPr eaLnBrk="1" hangingPunct="1"/>
            <a:r>
              <a:rPr lang="cs-CZ" altLang="cs-CZ" b="1" dirty="0"/>
              <a:t>Teorie=základ vědeckého poznání</a:t>
            </a:r>
          </a:p>
          <a:p>
            <a:pPr eaLnBrk="1" hangingPunct="1"/>
            <a:r>
              <a:rPr lang="cs-CZ" altLang="cs-CZ" dirty="0"/>
              <a:t>POZOR!!! Koncept/konspekt</a:t>
            </a:r>
          </a:p>
          <a:p>
            <a:pPr eaLnBrk="1" hangingPunct="1"/>
            <a:r>
              <a:rPr lang="cs-CZ" altLang="cs-CZ" dirty="0"/>
              <a:t>Koncept-předběžné zpracování, pojetí</a:t>
            </a:r>
          </a:p>
          <a:p>
            <a:pPr eaLnBrk="1" hangingPunct="1"/>
            <a:r>
              <a:rPr lang="cs-CZ" altLang="cs-CZ" dirty="0"/>
              <a:t>Konspekt-je krátký a stručný obsah díla….základní myšlenky</a:t>
            </a:r>
          </a:p>
          <a:p>
            <a:pPr eaLnBrk="1" hangingPunct="1"/>
            <a:endParaRPr lang="cs-CZ" altLang="cs-CZ" dirty="0"/>
          </a:p>
        </p:txBody>
      </p:sp>
    </p:spTree>
    <p:extLst>
      <p:ext uri="{BB962C8B-B14F-4D97-AF65-F5344CB8AC3E}">
        <p14:creationId xmlns:p14="http://schemas.microsoft.com/office/powerpoint/2010/main" val="3819960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a:t>Metaparadigma ošetřovatelství</a:t>
            </a:r>
          </a:p>
        </p:txBody>
      </p:sp>
      <p:sp>
        <p:nvSpPr>
          <p:cNvPr id="27651" name="Rectangle 3"/>
          <p:cNvSpPr>
            <a:spLocks noGrp="1" noChangeArrowheads="1"/>
          </p:cNvSpPr>
          <p:nvPr>
            <p:ph idx="1"/>
          </p:nvPr>
        </p:nvSpPr>
        <p:spPr/>
        <p:txBody>
          <a:bodyPr/>
          <a:lstStyle/>
          <a:p>
            <a:pPr eaLnBrk="1" hangingPunct="1"/>
            <a:r>
              <a:rPr lang="cs-CZ" altLang="cs-CZ" b="1"/>
              <a:t>Nejširší, nejglobálnější pohled</a:t>
            </a:r>
            <a:r>
              <a:rPr lang="cs-CZ" altLang="cs-CZ"/>
              <a:t> určité disciplíny na zkoumání určitého problému, jevu – </a:t>
            </a:r>
            <a:r>
              <a:rPr lang="cs-CZ" altLang="cs-CZ" b="1"/>
              <a:t>charakterizuje disciplínu</a:t>
            </a:r>
            <a:r>
              <a:rPr lang="cs-CZ" altLang="cs-CZ"/>
              <a:t>, čím se zabývá, co řeší - </a:t>
            </a:r>
            <a:r>
              <a:rPr lang="cs-CZ" altLang="cs-CZ" b="1"/>
              <a:t>předmět disciplíny</a:t>
            </a:r>
            <a:r>
              <a:rPr lang="cs-CZ" altLang="cs-CZ" sz="2500"/>
              <a:t>. </a:t>
            </a:r>
          </a:p>
          <a:p>
            <a:pPr eaLnBrk="1" hangingPunct="1"/>
            <a:r>
              <a:rPr lang="cs-CZ" altLang="cs-CZ" sz="2500"/>
              <a:t>Více vědních disciplín se zabývá stejnou nebo podobnou koncepcí (sociologie, psychologie – chování jedinců)</a:t>
            </a:r>
          </a:p>
        </p:txBody>
      </p:sp>
    </p:spTree>
    <p:extLst>
      <p:ext uri="{BB962C8B-B14F-4D97-AF65-F5344CB8AC3E}">
        <p14:creationId xmlns:p14="http://schemas.microsoft.com/office/powerpoint/2010/main" val="4268413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altLang="cs-CZ"/>
              <a:t>Vymezení oše péče</a:t>
            </a:r>
          </a:p>
        </p:txBody>
      </p:sp>
      <p:sp>
        <p:nvSpPr>
          <p:cNvPr id="8195" name="Zástupný obsah 2"/>
          <p:cNvSpPr>
            <a:spLocks noGrp="1"/>
          </p:cNvSpPr>
          <p:nvPr>
            <p:ph idx="1"/>
          </p:nvPr>
        </p:nvSpPr>
        <p:spPr/>
        <p:txBody>
          <a:bodyPr/>
          <a:lstStyle/>
          <a:p>
            <a:r>
              <a:rPr lang="cs-CZ" altLang="cs-CZ" b="1"/>
              <a:t>Vyhláška č. </a:t>
            </a:r>
            <a:r>
              <a:rPr lang="cs-CZ" altLang="cs-CZ"/>
              <a:t>55/2011 Sb., o činnostech zdravotnických pracovníků a jiných odborných pracovníků:</a:t>
            </a:r>
          </a:p>
          <a:p>
            <a:pPr>
              <a:buFontTx/>
              <a:buChar char="-"/>
            </a:pPr>
            <a:r>
              <a:rPr lang="cs-CZ" altLang="cs-CZ"/>
              <a:t>Základní OP</a:t>
            </a:r>
          </a:p>
          <a:p>
            <a:pPr>
              <a:buFontTx/>
              <a:buChar char="-"/>
            </a:pPr>
            <a:r>
              <a:rPr lang="cs-CZ" altLang="cs-CZ"/>
              <a:t>Specializovaná OP</a:t>
            </a:r>
          </a:p>
          <a:p>
            <a:pPr>
              <a:buFontTx/>
              <a:buChar char="-"/>
            </a:pPr>
            <a:r>
              <a:rPr lang="cs-CZ" altLang="cs-CZ"/>
              <a:t>Vysoce specializovaná OP</a:t>
            </a:r>
          </a:p>
          <a:p>
            <a:pPr>
              <a:buFontTx/>
              <a:buChar char="-"/>
            </a:pPr>
            <a:r>
              <a:rPr lang="cs-CZ" altLang="cs-CZ"/>
              <a:t>Specifická péče</a:t>
            </a:r>
          </a:p>
          <a:p>
            <a:pPr>
              <a:buFontTx/>
              <a:buChar char="-"/>
            </a:pPr>
            <a:endParaRPr lang="cs-CZ" altLang="cs-CZ"/>
          </a:p>
        </p:txBody>
      </p:sp>
    </p:spTree>
    <p:extLst>
      <p:ext uri="{BB962C8B-B14F-4D97-AF65-F5344CB8AC3E}">
        <p14:creationId xmlns:p14="http://schemas.microsoft.com/office/powerpoint/2010/main" val="4177184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a:t>Metaparadigma ošetřovatelství</a:t>
            </a:r>
          </a:p>
        </p:txBody>
      </p:sp>
      <p:sp>
        <p:nvSpPr>
          <p:cNvPr id="28675" name="Rectangle 3"/>
          <p:cNvSpPr>
            <a:spLocks noGrp="1" noChangeArrowheads="1"/>
          </p:cNvSpPr>
          <p:nvPr>
            <p:ph idx="1"/>
          </p:nvPr>
        </p:nvSpPr>
        <p:spPr/>
        <p:txBody>
          <a:bodyPr>
            <a:normAutofit/>
          </a:bodyPr>
          <a:lstStyle/>
          <a:p>
            <a:pPr eaLnBrk="1" hangingPunct="1"/>
            <a:r>
              <a:rPr lang="cs-CZ" altLang="cs-CZ" dirty="0"/>
              <a:t>Každá vědní disciplína má 1 M, ze kterého se vyvíjí víc koncepčních modelů (obsahují koncepce a teorie)</a:t>
            </a:r>
          </a:p>
          <a:p>
            <a:pPr eaLnBrk="1" hangingPunct="1"/>
            <a:r>
              <a:rPr lang="cs-CZ" altLang="cs-CZ" dirty="0"/>
              <a:t>Vyvíjí se od doby FN – dala do souvislosti činnost O a vliv prostředí na zdraví člověka</a:t>
            </a:r>
          </a:p>
          <a:p>
            <a:pPr eaLnBrk="1" hangingPunct="1"/>
            <a:r>
              <a:rPr lang="cs-CZ" altLang="cs-CZ" dirty="0"/>
              <a:t>K explicitní formulaci došlo koncem 80. let 20.st. </a:t>
            </a:r>
          </a:p>
        </p:txBody>
      </p:sp>
    </p:spTree>
    <p:extLst>
      <p:ext uri="{BB962C8B-B14F-4D97-AF65-F5344CB8AC3E}">
        <p14:creationId xmlns:p14="http://schemas.microsoft.com/office/powerpoint/2010/main" val="2228951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a:t>Metaparadigma ošetřovatelství</a:t>
            </a:r>
          </a:p>
        </p:txBody>
      </p:sp>
      <p:sp>
        <p:nvSpPr>
          <p:cNvPr id="15363" name="Rectangle 3"/>
          <p:cNvSpPr>
            <a:spLocks noGrp="1" noChangeArrowheads="1"/>
          </p:cNvSpPr>
          <p:nvPr>
            <p:ph idx="1"/>
          </p:nvPr>
        </p:nvSpPr>
        <p:spPr/>
        <p:txBody>
          <a:bodyPr rtlCol="0">
            <a:normAutofit/>
          </a:bodyPr>
          <a:lstStyle/>
          <a:p>
            <a:pPr marL="342900" lvl="1" indent="0">
              <a:buNone/>
              <a:defRPr/>
            </a:pPr>
            <a:r>
              <a:rPr lang="cs-CZ" altLang="cs-CZ" sz="2800" dirty="0"/>
              <a:t>M koncepce, které determinují O jsou v obecné rovině:  </a:t>
            </a:r>
          </a:p>
          <a:p>
            <a:pPr lvl="1">
              <a:defRPr/>
            </a:pPr>
            <a:endParaRPr lang="cs-CZ" altLang="cs-CZ" sz="2800" dirty="0"/>
          </a:p>
          <a:p>
            <a:pPr lvl="1">
              <a:defRPr/>
            </a:pPr>
            <a:r>
              <a:rPr lang="cs-CZ" altLang="cs-CZ" sz="2800" dirty="0"/>
              <a:t>Člověk/osoba (příjemce OP – jedinec, rodina, skupina, komunita, společnost)</a:t>
            </a:r>
          </a:p>
          <a:p>
            <a:pPr lvl="1">
              <a:defRPr/>
            </a:pPr>
            <a:r>
              <a:rPr lang="cs-CZ" altLang="cs-CZ" sz="2800" dirty="0"/>
              <a:t>Prostředí (vnější i vnitřní okolí příjemce a okolnosti, za kterých dochází k poskytování péče)</a:t>
            </a:r>
          </a:p>
          <a:p>
            <a:pPr lvl="1">
              <a:defRPr/>
            </a:pPr>
            <a:r>
              <a:rPr lang="cs-CZ" altLang="cs-CZ" sz="2800" dirty="0"/>
              <a:t>Zdraví (stav blaha a osobní pohody) </a:t>
            </a:r>
          </a:p>
          <a:p>
            <a:pPr lvl="1">
              <a:defRPr/>
            </a:pPr>
            <a:r>
              <a:rPr lang="cs-CZ" altLang="cs-CZ" sz="2800" dirty="0"/>
              <a:t>Ošetřovatelství (činnosti O, které S vykonává ve spolupráci s příjemcem)</a:t>
            </a:r>
          </a:p>
        </p:txBody>
      </p:sp>
    </p:spTree>
    <p:extLst>
      <p:ext uri="{BB962C8B-B14F-4D97-AF65-F5344CB8AC3E}">
        <p14:creationId xmlns:p14="http://schemas.microsoft.com/office/powerpoint/2010/main" val="3102158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noChangeArrowheads="1"/>
          </p:cNvSpPr>
          <p:nvPr>
            <p:ph type="title"/>
          </p:nvPr>
        </p:nvSpPr>
        <p:spPr/>
        <p:txBody>
          <a:bodyPr/>
          <a:lstStyle/>
          <a:p>
            <a:pPr eaLnBrk="1" hangingPunct="1"/>
            <a:r>
              <a:rPr lang="cs-CZ" altLang="cs-CZ"/>
              <a:t>Metaparadigma ošetřovatelství</a:t>
            </a:r>
          </a:p>
        </p:txBody>
      </p:sp>
      <p:sp>
        <p:nvSpPr>
          <p:cNvPr id="16387" name="Zástupný symbol pro obsah 2"/>
          <p:cNvSpPr>
            <a:spLocks noGrp="1" noChangeArrowheads="1"/>
          </p:cNvSpPr>
          <p:nvPr>
            <p:ph idx="1"/>
          </p:nvPr>
        </p:nvSpPr>
        <p:spPr/>
        <p:txBody>
          <a:bodyPr rtlCol="0">
            <a:normAutofit/>
          </a:bodyPr>
          <a:lstStyle/>
          <a:p>
            <a:pPr marL="0" indent="0">
              <a:buNone/>
              <a:defRPr/>
            </a:pPr>
            <a:r>
              <a:rPr lang="cs-CZ" altLang="cs-CZ" dirty="0"/>
              <a:t>Koncepční model=  paradigma, matrice disciplíny, koncepční systém, koncepční rámec. </a:t>
            </a:r>
          </a:p>
          <a:p>
            <a:pPr>
              <a:defRPr/>
            </a:pPr>
            <a:r>
              <a:rPr lang="cs-CZ" altLang="cs-CZ" dirty="0"/>
              <a:t>Koncepční model – soubor abstraktních a všeobecných koncepcí a tvrzeních integrovaných do smysluplné konfigurace</a:t>
            </a:r>
          </a:p>
          <a:p>
            <a:pPr>
              <a:defRPr/>
            </a:pPr>
            <a:r>
              <a:rPr lang="cs-CZ" altLang="cs-CZ" dirty="0"/>
              <a:t>Týká se globálních představ o jednotlivcích,….situacích, jevech událostech…zajímavých z hlediska vědní disciplíny. Každý koncepční model poskytuje odlišný pohled na koncepce M</a:t>
            </a:r>
          </a:p>
          <a:p>
            <a:pPr>
              <a:defRPr/>
            </a:pPr>
            <a:r>
              <a:rPr lang="cs-CZ" altLang="cs-CZ" dirty="0"/>
              <a:t>Obsah KM zahrnuje filozofické zaměření, kognitivní orientaci, tradici výzkumu, praktické podmínky…nezahrnuje přesvědčení, myšlenky, hodnoty, metody výzkumu a ani praktické otázky. </a:t>
            </a:r>
          </a:p>
        </p:txBody>
      </p:sp>
    </p:spTree>
    <p:extLst>
      <p:ext uri="{BB962C8B-B14F-4D97-AF65-F5344CB8AC3E}">
        <p14:creationId xmlns:p14="http://schemas.microsoft.com/office/powerpoint/2010/main" val="2345987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noChangeArrowheads="1"/>
          </p:cNvSpPr>
          <p:nvPr>
            <p:ph type="title"/>
          </p:nvPr>
        </p:nvSpPr>
        <p:spPr/>
        <p:txBody>
          <a:bodyPr/>
          <a:lstStyle/>
          <a:p>
            <a:pPr eaLnBrk="1" hangingPunct="1"/>
            <a:r>
              <a:rPr lang="cs-CZ" altLang="cs-CZ"/>
              <a:t>Metaparadigma ošetřovatelství</a:t>
            </a:r>
          </a:p>
        </p:txBody>
      </p:sp>
      <p:sp>
        <p:nvSpPr>
          <p:cNvPr id="31747" name="Zástupný symbol pro obsah 2"/>
          <p:cNvSpPr>
            <a:spLocks noGrp="1" noChangeArrowheads="1"/>
          </p:cNvSpPr>
          <p:nvPr>
            <p:ph idx="1"/>
          </p:nvPr>
        </p:nvSpPr>
        <p:spPr/>
        <p:txBody>
          <a:bodyPr/>
          <a:lstStyle/>
          <a:p>
            <a:pPr eaLnBrk="1" hangingPunct="1"/>
            <a:r>
              <a:rPr lang="cs-CZ" altLang="cs-CZ"/>
              <a:t>Koncepce KM – nejabstraktnější a nejvšeobecnější, není možnost ji pozorovat v praktickém světě….nemusí být ani definována.</a:t>
            </a:r>
          </a:p>
          <a:p>
            <a:pPr eaLnBrk="1" hangingPunct="1"/>
            <a:r>
              <a:rPr lang="cs-CZ" altLang="cs-CZ"/>
              <a:t>Tvrzení koncepčního modelu – abstraktní a všeobecná, není možno je empiricky zkoumat, pozorovat…mohou tvořit základní předpoklady modelu.  A nebo široké definice (adaptace je schopnost přizpůsobit se situaci)</a:t>
            </a:r>
          </a:p>
        </p:txBody>
      </p:sp>
    </p:spTree>
    <p:extLst>
      <p:ext uri="{BB962C8B-B14F-4D97-AF65-F5344CB8AC3E}">
        <p14:creationId xmlns:p14="http://schemas.microsoft.com/office/powerpoint/2010/main" val="1934896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noChangeArrowheads="1"/>
          </p:cNvSpPr>
          <p:nvPr>
            <p:ph type="ctrTitle"/>
          </p:nvPr>
        </p:nvSpPr>
        <p:spPr/>
        <p:txBody>
          <a:bodyPr anchor="ctr"/>
          <a:lstStyle/>
          <a:p>
            <a:pPr eaLnBrk="1" hangingPunct="1"/>
            <a:r>
              <a:rPr lang="cs-CZ" altLang="cs-CZ" dirty="0"/>
              <a:t>Paradigma ošetřovatelství</a:t>
            </a:r>
          </a:p>
        </p:txBody>
      </p:sp>
    </p:spTree>
    <p:extLst>
      <p:ext uri="{BB962C8B-B14F-4D97-AF65-F5344CB8AC3E}">
        <p14:creationId xmlns:p14="http://schemas.microsoft.com/office/powerpoint/2010/main" val="1588385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noChangeArrowheads="1"/>
          </p:cNvSpPr>
          <p:nvPr>
            <p:ph type="title"/>
          </p:nvPr>
        </p:nvSpPr>
        <p:spPr/>
        <p:txBody>
          <a:bodyPr/>
          <a:lstStyle/>
          <a:p>
            <a:pPr eaLnBrk="1" hangingPunct="1"/>
            <a:r>
              <a:rPr lang="cs-CZ" altLang="cs-CZ"/>
              <a:t>Vývoj koncepčních modelů</a:t>
            </a:r>
          </a:p>
        </p:txBody>
      </p:sp>
      <p:sp>
        <p:nvSpPr>
          <p:cNvPr id="34819" name="Zástupný obsah 2"/>
          <p:cNvSpPr>
            <a:spLocks noGrp="1" noChangeArrowheads="1"/>
          </p:cNvSpPr>
          <p:nvPr>
            <p:ph idx="1"/>
          </p:nvPr>
        </p:nvSpPr>
        <p:spPr/>
        <p:txBody>
          <a:bodyPr/>
          <a:lstStyle/>
          <a:p>
            <a:pPr eaLnBrk="1" hangingPunct="1"/>
            <a:r>
              <a:rPr lang="cs-CZ" altLang="cs-CZ" dirty="0"/>
              <a:t>Prvopočátky: Čína, Egypt…jsou ve všech moderních vědách.</a:t>
            </a:r>
          </a:p>
          <a:p>
            <a:pPr eaLnBrk="1" hangingPunct="1"/>
            <a:r>
              <a:rPr lang="cs-CZ" altLang="cs-CZ" dirty="0"/>
              <a:t>Modely s vlivem na utváření světa – Einstein, Marx, Freud.</a:t>
            </a:r>
          </a:p>
        </p:txBody>
      </p:sp>
    </p:spTree>
    <p:extLst>
      <p:ext uri="{BB962C8B-B14F-4D97-AF65-F5344CB8AC3E}">
        <p14:creationId xmlns:p14="http://schemas.microsoft.com/office/powerpoint/2010/main" val="139272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noChangeArrowheads="1"/>
          </p:cNvSpPr>
          <p:nvPr>
            <p:ph type="title"/>
          </p:nvPr>
        </p:nvSpPr>
        <p:spPr/>
        <p:txBody>
          <a:bodyPr/>
          <a:lstStyle/>
          <a:p>
            <a:pPr eaLnBrk="1" hangingPunct="1"/>
            <a:r>
              <a:rPr lang="cs-CZ" altLang="cs-CZ"/>
              <a:t>Vývoj koncepčních modelů</a:t>
            </a:r>
          </a:p>
        </p:txBody>
      </p:sp>
      <p:sp>
        <p:nvSpPr>
          <p:cNvPr id="35843" name="Zástupný obsah 2"/>
          <p:cNvSpPr>
            <a:spLocks noGrp="1" noChangeArrowheads="1"/>
          </p:cNvSpPr>
          <p:nvPr>
            <p:ph idx="1"/>
          </p:nvPr>
        </p:nvSpPr>
        <p:spPr/>
        <p:txBody>
          <a:bodyPr/>
          <a:lstStyle/>
          <a:p>
            <a:pPr eaLnBrk="1" hangingPunct="1"/>
            <a:r>
              <a:rPr lang="cs-CZ" altLang="cs-CZ" dirty="0"/>
              <a:t>Induktivně – zevšeobecněním pozorovaných jevů</a:t>
            </a:r>
          </a:p>
          <a:p>
            <a:pPr eaLnBrk="1" hangingPunct="1"/>
            <a:r>
              <a:rPr lang="cs-CZ" altLang="cs-CZ" dirty="0"/>
              <a:t>Deduktivně – odvozením ze všeobecných dějů</a:t>
            </a:r>
          </a:p>
          <a:p>
            <a:pPr eaLnBrk="1" hangingPunct="1"/>
            <a:r>
              <a:rPr lang="cs-CZ" altLang="cs-CZ" dirty="0"/>
              <a:t>KM je přiblížením nebo zjednodušením skutečnosti a zahrnuje ty koncepce, které musí akceptovat podmínku logiky</a:t>
            </a:r>
          </a:p>
        </p:txBody>
      </p:sp>
    </p:spTree>
    <p:extLst>
      <p:ext uri="{BB962C8B-B14F-4D97-AF65-F5344CB8AC3E}">
        <p14:creationId xmlns:p14="http://schemas.microsoft.com/office/powerpoint/2010/main" val="2131350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cs-CZ" altLang="cs-CZ" sz="3200"/>
              <a:t>Charakteristika procesuality ošetřovatelství</a:t>
            </a:r>
          </a:p>
        </p:txBody>
      </p:sp>
      <p:sp>
        <p:nvSpPr>
          <p:cNvPr id="36867" name="Rectangle 3"/>
          <p:cNvSpPr>
            <a:spLocks noGrp="1" noChangeArrowheads="1"/>
          </p:cNvSpPr>
          <p:nvPr>
            <p:ph idx="1"/>
          </p:nvPr>
        </p:nvSpPr>
        <p:spPr/>
        <p:txBody>
          <a:bodyPr>
            <a:normAutofit/>
          </a:bodyPr>
          <a:lstStyle/>
          <a:p>
            <a:pPr eaLnBrk="1" hangingPunct="1"/>
            <a:r>
              <a:rPr lang="cs-CZ" altLang="cs-CZ" dirty="0"/>
              <a:t>Vlastnosti vztahů v ošetřovatelství</a:t>
            </a:r>
          </a:p>
          <a:p>
            <a:pPr lvl="1" eaLnBrk="1" hangingPunct="1"/>
            <a:r>
              <a:rPr lang="cs-CZ" altLang="cs-CZ" sz="2800" b="1" dirty="0"/>
              <a:t>Interakce</a:t>
            </a:r>
            <a:r>
              <a:rPr lang="cs-CZ" altLang="cs-CZ" sz="2800" dirty="0"/>
              <a:t> – vzájemné působení</a:t>
            </a:r>
          </a:p>
          <a:p>
            <a:pPr lvl="1" eaLnBrk="1" hangingPunct="1"/>
            <a:r>
              <a:rPr lang="cs-CZ" altLang="cs-CZ" sz="2800" b="1" dirty="0"/>
              <a:t>Determinace</a:t>
            </a:r>
            <a:r>
              <a:rPr lang="cs-CZ" altLang="cs-CZ" sz="2800" dirty="0"/>
              <a:t> – příčinná podmíněnost</a:t>
            </a:r>
          </a:p>
        </p:txBody>
      </p:sp>
    </p:spTree>
    <p:extLst>
      <p:ext uri="{BB962C8B-B14F-4D97-AF65-F5344CB8AC3E}">
        <p14:creationId xmlns:p14="http://schemas.microsoft.com/office/powerpoint/2010/main" val="2257402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noChangeArrowheads="1"/>
          </p:cNvSpPr>
          <p:nvPr>
            <p:ph type="title"/>
          </p:nvPr>
        </p:nvSpPr>
        <p:spPr/>
        <p:txBody>
          <a:bodyPr/>
          <a:lstStyle/>
          <a:p>
            <a:pPr eaLnBrk="1" hangingPunct="1"/>
            <a:r>
              <a:rPr lang="cs-CZ" altLang="cs-CZ"/>
              <a:t>Koncepční modely OSE</a:t>
            </a:r>
          </a:p>
        </p:txBody>
      </p:sp>
      <p:sp>
        <p:nvSpPr>
          <p:cNvPr id="37891" name="Zástupný obsah 2"/>
          <p:cNvSpPr>
            <a:spLocks noGrp="1" noChangeArrowheads="1"/>
          </p:cNvSpPr>
          <p:nvPr>
            <p:ph idx="1"/>
          </p:nvPr>
        </p:nvSpPr>
        <p:spPr/>
        <p:txBody>
          <a:bodyPr/>
          <a:lstStyle/>
          <a:p>
            <a:pPr eaLnBrk="1" hangingPunct="1"/>
            <a:r>
              <a:rPr lang="cs-CZ" altLang="cs-CZ" dirty="0"/>
              <a:t>Od doby FN</a:t>
            </a:r>
          </a:p>
          <a:p>
            <a:pPr eaLnBrk="1" hangingPunct="1"/>
            <a:r>
              <a:rPr lang="cs-CZ" altLang="cs-CZ" dirty="0"/>
              <a:t>Johnson, Roy, </a:t>
            </a:r>
            <a:r>
              <a:rPr lang="cs-CZ" altLang="cs-CZ" dirty="0" err="1"/>
              <a:t>Reilly</a:t>
            </a:r>
            <a:r>
              <a:rPr lang="cs-CZ" altLang="cs-CZ" dirty="0"/>
              <a:t> – (1973)- různé pohledy na OSE = koncepční modely…podstatný krok pro etablování samostatné vědní disciplíny.</a:t>
            </a:r>
          </a:p>
        </p:txBody>
      </p:sp>
    </p:spTree>
    <p:extLst>
      <p:ext uri="{BB962C8B-B14F-4D97-AF65-F5344CB8AC3E}">
        <p14:creationId xmlns:p14="http://schemas.microsoft.com/office/powerpoint/2010/main" val="4218351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cs-CZ" altLang="cs-CZ" dirty="0"/>
              <a:t>Charakteristika </a:t>
            </a:r>
            <a:r>
              <a:rPr lang="cs-CZ" altLang="cs-CZ" dirty="0" err="1"/>
              <a:t>procesuality</a:t>
            </a:r>
            <a:r>
              <a:rPr lang="cs-CZ" altLang="cs-CZ" dirty="0"/>
              <a:t> ošetřovatelství - </a:t>
            </a:r>
            <a:r>
              <a:rPr lang="cs-CZ" altLang="cs-CZ" b="1" dirty="0"/>
              <a:t>procesuální aspekty ošetřovatelství</a:t>
            </a:r>
          </a:p>
        </p:txBody>
      </p:sp>
      <p:sp>
        <p:nvSpPr>
          <p:cNvPr id="38915" name="Rectangle 3"/>
          <p:cNvSpPr>
            <a:spLocks noGrp="1" noChangeArrowheads="1"/>
          </p:cNvSpPr>
          <p:nvPr>
            <p:ph idx="1"/>
          </p:nvPr>
        </p:nvSpPr>
        <p:spPr/>
        <p:txBody>
          <a:bodyPr>
            <a:normAutofit/>
          </a:bodyPr>
          <a:lstStyle/>
          <a:p>
            <a:pPr eaLnBrk="1" hangingPunct="1"/>
            <a:r>
              <a:rPr lang="cs-CZ" altLang="cs-CZ" sz="2400" dirty="0"/>
              <a:t>Ošetřovatelská péče – proces, orientace na osobu, v určitém stavu zdraví v určitém prostředí.</a:t>
            </a:r>
          </a:p>
          <a:p>
            <a:pPr eaLnBrk="1" hangingPunct="1"/>
            <a:r>
              <a:rPr lang="cs-CZ" altLang="cs-CZ" sz="2400" b="1" dirty="0"/>
              <a:t>Vědomosti o:</a:t>
            </a:r>
          </a:p>
          <a:p>
            <a:pPr lvl="1" eaLnBrk="1" hangingPunct="1"/>
            <a:r>
              <a:rPr lang="cs-CZ" altLang="cs-CZ" dirty="0"/>
              <a:t>Osobě</a:t>
            </a:r>
          </a:p>
          <a:p>
            <a:pPr lvl="1" eaLnBrk="1" hangingPunct="1"/>
            <a:r>
              <a:rPr lang="cs-CZ" altLang="cs-CZ" dirty="0"/>
              <a:t>Zdraví</a:t>
            </a:r>
          </a:p>
          <a:p>
            <a:pPr lvl="1" eaLnBrk="1" hangingPunct="1"/>
            <a:r>
              <a:rPr lang="cs-CZ" altLang="cs-CZ" dirty="0"/>
              <a:t>Prostředí </a:t>
            </a:r>
          </a:p>
        </p:txBody>
      </p:sp>
    </p:spTree>
    <p:extLst>
      <p:ext uri="{BB962C8B-B14F-4D97-AF65-F5344CB8AC3E}">
        <p14:creationId xmlns:p14="http://schemas.microsoft.com/office/powerpoint/2010/main" val="111128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eaLnBrk="1" hangingPunct="1"/>
            <a:r>
              <a:rPr lang="cs-CZ" altLang="cs-CZ"/>
              <a:t>Základní činnosti oše péče</a:t>
            </a:r>
          </a:p>
        </p:txBody>
      </p:sp>
      <p:sp>
        <p:nvSpPr>
          <p:cNvPr id="9219" name="Zástupný symbol pro obsah 2"/>
          <p:cNvSpPr>
            <a:spLocks noGrp="1"/>
          </p:cNvSpPr>
          <p:nvPr>
            <p:ph idx="1"/>
          </p:nvPr>
        </p:nvSpPr>
        <p:spPr/>
        <p:txBody>
          <a:bodyPr/>
          <a:lstStyle/>
          <a:p>
            <a:pPr eaLnBrk="1" hangingPunct="1"/>
            <a:r>
              <a:rPr lang="cs-CZ" altLang="cs-CZ"/>
              <a:t>Uspokojování základních potřeb K/P.</a:t>
            </a:r>
          </a:p>
          <a:p>
            <a:pPr lvl="1" eaLnBrk="1" hangingPunct="1"/>
            <a:r>
              <a:rPr lang="cs-CZ" altLang="cs-CZ"/>
              <a:t>Diagnosticko-terapeutická činnost</a:t>
            </a:r>
          </a:p>
          <a:p>
            <a:pPr lvl="1" eaLnBrk="1" hangingPunct="1"/>
            <a:r>
              <a:rPr lang="cs-CZ" altLang="cs-CZ"/>
              <a:t>Administrativní činnost</a:t>
            </a:r>
          </a:p>
          <a:p>
            <a:pPr lvl="1" eaLnBrk="1" hangingPunct="1"/>
            <a:r>
              <a:rPr lang="cs-CZ" altLang="cs-CZ"/>
              <a:t>Přípravné práce</a:t>
            </a:r>
          </a:p>
          <a:p>
            <a:pPr lvl="1" eaLnBrk="1" hangingPunct="1"/>
            <a:r>
              <a:rPr lang="cs-CZ" altLang="cs-CZ"/>
              <a:t>Dokončovací práce</a:t>
            </a:r>
          </a:p>
          <a:p>
            <a:pPr lvl="1" eaLnBrk="1" hangingPunct="1"/>
            <a:r>
              <a:rPr lang="cs-CZ" altLang="cs-CZ"/>
              <a:t>Výchovně vzdělávací činnost</a:t>
            </a:r>
          </a:p>
          <a:p>
            <a:pPr lvl="1" eaLnBrk="1" hangingPunct="1"/>
            <a:r>
              <a:rPr lang="cs-CZ" altLang="cs-CZ"/>
              <a:t>….viz. Koncepce ošetřovatelství</a:t>
            </a:r>
          </a:p>
        </p:txBody>
      </p:sp>
    </p:spTree>
    <p:extLst>
      <p:ext uri="{BB962C8B-B14F-4D97-AF65-F5344CB8AC3E}">
        <p14:creationId xmlns:p14="http://schemas.microsoft.com/office/powerpoint/2010/main" val="14294306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noChangeArrowheads="1"/>
          </p:cNvSpPr>
          <p:nvPr>
            <p:ph type="title"/>
          </p:nvPr>
        </p:nvSpPr>
        <p:spPr/>
        <p:txBody>
          <a:bodyPr/>
          <a:lstStyle/>
          <a:p>
            <a:pPr eaLnBrk="1" hangingPunct="1"/>
            <a:r>
              <a:rPr lang="cs-CZ" altLang="cs-CZ"/>
              <a:t>Koncepční modely v ošetřovatelství</a:t>
            </a:r>
          </a:p>
        </p:txBody>
      </p:sp>
      <p:sp>
        <p:nvSpPr>
          <p:cNvPr id="3" name="Zástupný obsah 2"/>
          <p:cNvSpPr>
            <a:spLocks noGrp="1"/>
          </p:cNvSpPr>
          <p:nvPr>
            <p:ph idx="1"/>
          </p:nvPr>
        </p:nvSpPr>
        <p:spPr/>
        <p:txBody>
          <a:bodyPr rtlCol="0">
            <a:normAutofit/>
          </a:bodyPr>
          <a:lstStyle/>
          <a:p>
            <a:pPr marL="0" indent="0">
              <a:buNone/>
              <a:defRPr/>
            </a:pPr>
            <a:r>
              <a:rPr lang="cs-CZ" dirty="0"/>
              <a:t>Definují!</a:t>
            </a:r>
          </a:p>
          <a:p>
            <a:pPr>
              <a:defRPr/>
            </a:pPr>
            <a:r>
              <a:rPr lang="cs-CZ" dirty="0"/>
              <a:t>Osobu – </a:t>
            </a:r>
            <a:r>
              <a:rPr lang="cs-CZ" dirty="0" err="1"/>
              <a:t>bio-psycho-sociální-spirituální</a:t>
            </a:r>
            <a:r>
              <a:rPr lang="cs-CZ" dirty="0"/>
              <a:t> bytost….další specifika: osoba jako adaptativní systém, </a:t>
            </a:r>
            <a:r>
              <a:rPr lang="cs-CZ" dirty="0" err="1"/>
              <a:t>sebepečující</a:t>
            </a:r>
            <a:r>
              <a:rPr lang="cs-CZ" dirty="0"/>
              <a:t> činitel, energetické pole….</a:t>
            </a:r>
          </a:p>
          <a:p>
            <a:pPr>
              <a:defRPr/>
            </a:pPr>
            <a:r>
              <a:rPr lang="cs-CZ" dirty="0"/>
              <a:t>Prostředí – vnitřní struktury a vnější vlivy vč. rodiny, komunity,….společnosti a fyzikálního prostředí.</a:t>
            </a:r>
          </a:p>
          <a:p>
            <a:pPr>
              <a:defRPr/>
            </a:pPr>
            <a:r>
              <a:rPr lang="cs-CZ" dirty="0"/>
              <a:t>Zdraví – nepřetržitý průběh od adaptace k maladaptaci, nestálosti….</a:t>
            </a:r>
          </a:p>
          <a:p>
            <a:pPr>
              <a:defRPr/>
            </a:pPr>
            <a:r>
              <a:rPr lang="cs-CZ" dirty="0"/>
              <a:t>Ošetřovatelství – prostřednictvím cílů O činností pomoc dosáhnout soběstačnost….např. rovnost mezi zdravím a schopností postarat se sám o sebe….</a:t>
            </a:r>
          </a:p>
        </p:txBody>
      </p:sp>
    </p:spTree>
    <p:extLst>
      <p:ext uri="{BB962C8B-B14F-4D97-AF65-F5344CB8AC3E}">
        <p14:creationId xmlns:p14="http://schemas.microsoft.com/office/powerpoint/2010/main" val="1850272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cs-CZ" altLang="cs-CZ" sz="3200"/>
              <a:t>Dimenze procesuálních aspektů ošetřovatelství</a:t>
            </a:r>
          </a:p>
        </p:txBody>
      </p:sp>
      <p:sp>
        <p:nvSpPr>
          <p:cNvPr id="40963" name="Rectangle 3"/>
          <p:cNvSpPr>
            <a:spLocks noGrp="1" noChangeArrowheads="1"/>
          </p:cNvSpPr>
          <p:nvPr>
            <p:ph idx="1"/>
          </p:nvPr>
        </p:nvSpPr>
        <p:spPr/>
        <p:txBody>
          <a:bodyPr/>
          <a:lstStyle/>
          <a:p>
            <a:pPr eaLnBrk="1" hangingPunct="1"/>
            <a:r>
              <a:rPr lang="cs-CZ" altLang="cs-CZ"/>
              <a:t>Interakce a determinace procesuálních</a:t>
            </a:r>
            <a:r>
              <a:rPr lang="cs-CZ" altLang="cs-CZ">
                <a:latin typeface="Arial" panose="020B0604020202020204" pitchFamily="34" charset="0"/>
              </a:rPr>
              <a:t> </a:t>
            </a:r>
            <a:r>
              <a:rPr lang="cs-CZ" altLang="cs-CZ"/>
              <a:t>aspektů oše se projevuje různými dimenzemi</a:t>
            </a:r>
          </a:p>
          <a:p>
            <a:pPr lvl="1" eaLnBrk="1" hangingPunct="1"/>
            <a:r>
              <a:rPr lang="cs-CZ" altLang="cs-CZ" b="1"/>
              <a:t>Dimenze vztahu</a:t>
            </a:r>
          </a:p>
          <a:p>
            <a:pPr lvl="1" eaLnBrk="1" hangingPunct="1"/>
            <a:r>
              <a:rPr lang="cs-CZ" altLang="cs-CZ" b="1"/>
              <a:t>Dimenze osobního rozvoje</a:t>
            </a:r>
          </a:p>
          <a:p>
            <a:pPr lvl="1" eaLnBrk="1" hangingPunct="1"/>
            <a:r>
              <a:rPr lang="cs-CZ" altLang="cs-CZ" b="1"/>
              <a:t>Dimenze stability a spolehlivosti</a:t>
            </a:r>
          </a:p>
          <a:p>
            <a:pPr lvl="1" eaLnBrk="1" hangingPunct="1"/>
            <a:r>
              <a:rPr lang="cs-CZ" altLang="cs-CZ" b="1"/>
              <a:t>Dimenze humanity a etiky</a:t>
            </a:r>
          </a:p>
          <a:p>
            <a:pPr lvl="1" eaLnBrk="1" hangingPunct="1"/>
            <a:r>
              <a:rPr lang="cs-CZ" altLang="cs-CZ" b="1"/>
              <a:t>Duchovní dimenze</a:t>
            </a:r>
          </a:p>
        </p:txBody>
      </p:sp>
    </p:spTree>
    <p:extLst>
      <p:ext uri="{BB962C8B-B14F-4D97-AF65-F5344CB8AC3E}">
        <p14:creationId xmlns:p14="http://schemas.microsoft.com/office/powerpoint/2010/main" val="2383537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altLang="cs-CZ" sz="3200" dirty="0"/>
              <a:t>Dimenze procesuálních aspektů ošetřovatelství</a:t>
            </a:r>
          </a:p>
        </p:txBody>
      </p:sp>
      <p:sp>
        <p:nvSpPr>
          <p:cNvPr id="41987" name="Rectangle 3"/>
          <p:cNvSpPr>
            <a:spLocks noGrp="1" noChangeArrowheads="1"/>
          </p:cNvSpPr>
          <p:nvPr>
            <p:ph idx="1"/>
          </p:nvPr>
        </p:nvSpPr>
        <p:spPr/>
        <p:txBody>
          <a:bodyPr/>
          <a:lstStyle/>
          <a:p>
            <a:pPr eaLnBrk="1" hangingPunct="1"/>
            <a:r>
              <a:rPr lang="cs-CZ" altLang="cs-CZ" sz="2500"/>
              <a:t>Oše péče jako proces bude účinná budou-li jednotlivé etapy akceptovat procesuální aspekty v jejich interakci a determinaci individualizované z pohledu různých dimenzí.</a:t>
            </a:r>
          </a:p>
          <a:p>
            <a:pPr eaLnBrk="1" hangingPunct="1"/>
            <a:r>
              <a:rPr lang="cs-CZ" altLang="cs-CZ" sz="2500"/>
              <a:t>V</a:t>
            </a:r>
            <a:r>
              <a:rPr lang="cs-CZ" altLang="cs-CZ" sz="2500">
                <a:latin typeface="Arial" panose="020B0604020202020204" pitchFamily="34" charset="0"/>
              </a:rPr>
              <a:t>SS a PAS</a:t>
            </a:r>
            <a:r>
              <a:rPr lang="cs-CZ" altLang="cs-CZ" sz="2500"/>
              <a:t>, které nerespektují procesuální vztahy oše péče, nemohou poskytovat komplexní individualizovanou oše péči. </a:t>
            </a:r>
          </a:p>
        </p:txBody>
      </p:sp>
    </p:spTree>
    <p:extLst>
      <p:ext uri="{BB962C8B-B14F-4D97-AF65-F5344CB8AC3E}">
        <p14:creationId xmlns:p14="http://schemas.microsoft.com/office/powerpoint/2010/main" val="104553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noChangeArrowheads="1"/>
          </p:cNvSpPr>
          <p:nvPr>
            <p:ph type="title" idx="4294967295"/>
          </p:nvPr>
        </p:nvSpPr>
        <p:spPr>
          <a:xfrm>
            <a:off x="425002" y="301625"/>
            <a:ext cx="9353997" cy="1143000"/>
          </a:xfrm>
        </p:spPr>
        <p:txBody>
          <a:bodyPr>
            <a:normAutofit/>
          </a:bodyPr>
          <a:lstStyle/>
          <a:p>
            <a:pPr eaLnBrk="1" hangingPunct="1"/>
            <a:r>
              <a:rPr lang="cs-CZ" altLang="cs-CZ" sz="3200" b="1" dirty="0"/>
              <a:t>Koncepční modely</a:t>
            </a:r>
          </a:p>
        </p:txBody>
      </p:sp>
      <p:sp>
        <p:nvSpPr>
          <p:cNvPr id="43011" name="Zástupný symbol pro obsah 2"/>
          <p:cNvSpPr>
            <a:spLocks noGrp="1" noChangeArrowheads="1"/>
          </p:cNvSpPr>
          <p:nvPr>
            <p:ph idx="4294967295"/>
          </p:nvPr>
        </p:nvSpPr>
        <p:spPr>
          <a:xfrm>
            <a:off x="425003" y="1803400"/>
            <a:ext cx="9547672" cy="4138613"/>
          </a:xfrm>
        </p:spPr>
        <p:txBody>
          <a:bodyPr>
            <a:normAutofit/>
          </a:bodyPr>
          <a:lstStyle/>
          <a:p>
            <a:pPr eaLnBrk="1" hangingPunct="1"/>
            <a:r>
              <a:rPr lang="cs-CZ" altLang="cs-CZ" b="1" dirty="0"/>
              <a:t>Koncepční rámec, koncepční systém, paradigma.</a:t>
            </a:r>
            <a:endParaRPr lang="cs-CZ" altLang="cs-CZ" dirty="0"/>
          </a:p>
          <a:p>
            <a:pPr eaLnBrk="1" hangingPunct="1"/>
            <a:r>
              <a:rPr lang="cs-CZ" altLang="cs-CZ" dirty="0"/>
              <a:t>Vznikají cestou </a:t>
            </a:r>
          </a:p>
          <a:p>
            <a:pPr lvl="1" eaLnBrk="1" hangingPunct="1"/>
            <a:r>
              <a:rPr lang="cs-CZ" altLang="cs-CZ" sz="2800" b="1" dirty="0"/>
              <a:t>Indukce - zevšeobecnění</a:t>
            </a:r>
            <a:endParaRPr lang="cs-CZ" altLang="cs-CZ" sz="2800" dirty="0"/>
          </a:p>
          <a:p>
            <a:pPr lvl="1" eaLnBrk="1" hangingPunct="1"/>
            <a:r>
              <a:rPr lang="cs-CZ" altLang="cs-CZ" sz="2800" b="1" dirty="0"/>
              <a:t>Dedukce – odvození ze všeobecných jevů </a:t>
            </a:r>
            <a:endParaRPr lang="cs-CZ" altLang="cs-CZ" sz="2800" dirty="0"/>
          </a:p>
          <a:p>
            <a:pPr lvl="1" eaLnBrk="1" hangingPunct="1"/>
            <a:r>
              <a:rPr lang="cs-CZ" altLang="cs-CZ" sz="2800" b="1" dirty="0"/>
              <a:t>Přebírány z jiných vědních oborů</a:t>
            </a:r>
            <a:r>
              <a:rPr lang="cs-CZ" altLang="cs-CZ" sz="2800" dirty="0"/>
              <a:t>.</a:t>
            </a:r>
          </a:p>
          <a:p>
            <a:pPr lvl="1" eaLnBrk="1" hangingPunct="1"/>
            <a:r>
              <a:rPr lang="cs-CZ" altLang="cs-CZ" sz="2800" dirty="0"/>
              <a:t>..přiblížení/aproximace zjednodušení skutečnosti, která jsou pochopitelné a nápomocné pro pochopení</a:t>
            </a:r>
          </a:p>
        </p:txBody>
      </p:sp>
    </p:spTree>
    <p:extLst>
      <p:ext uri="{BB962C8B-B14F-4D97-AF65-F5344CB8AC3E}">
        <p14:creationId xmlns:p14="http://schemas.microsoft.com/office/powerpoint/2010/main" val="4231721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noChangeArrowheads="1"/>
          </p:cNvSpPr>
          <p:nvPr>
            <p:ph type="title" idx="4294967295"/>
          </p:nvPr>
        </p:nvSpPr>
        <p:spPr>
          <a:xfrm>
            <a:off x="631065" y="301625"/>
            <a:ext cx="9032048" cy="1143000"/>
          </a:xfrm>
        </p:spPr>
        <p:txBody>
          <a:bodyPr>
            <a:normAutofit/>
          </a:bodyPr>
          <a:lstStyle/>
          <a:p>
            <a:pPr eaLnBrk="1" hangingPunct="1"/>
            <a:r>
              <a:rPr lang="cs-CZ" altLang="cs-CZ" sz="3200" b="1" dirty="0"/>
              <a:t>Koncepční modely</a:t>
            </a:r>
          </a:p>
        </p:txBody>
      </p:sp>
      <p:sp>
        <p:nvSpPr>
          <p:cNvPr id="6147" name="Zástupný symbol pro obsah 2"/>
          <p:cNvSpPr>
            <a:spLocks noGrp="1"/>
          </p:cNvSpPr>
          <p:nvPr>
            <p:ph idx="4294967295"/>
          </p:nvPr>
        </p:nvSpPr>
        <p:spPr>
          <a:xfrm>
            <a:off x="631064" y="1444625"/>
            <a:ext cx="9173335" cy="4497388"/>
          </a:xfrm>
        </p:spPr>
        <p:txBody>
          <a:bodyPr rtlCol="0">
            <a:normAutofit/>
          </a:bodyPr>
          <a:lstStyle/>
          <a:p>
            <a:pPr marL="0" indent="0">
              <a:buNone/>
              <a:defRPr/>
            </a:pPr>
            <a:r>
              <a:rPr lang="cs-CZ" altLang="cs-CZ" dirty="0"/>
              <a:t>Poskytuje specifický rámec na to:</a:t>
            </a:r>
          </a:p>
          <a:p>
            <a:pPr>
              <a:defRPr/>
            </a:pPr>
            <a:r>
              <a:rPr lang="cs-CZ" altLang="cs-CZ" dirty="0"/>
              <a:t>Kam je třeba se dívat</a:t>
            </a:r>
          </a:p>
          <a:p>
            <a:pPr>
              <a:defRPr/>
            </a:pPr>
            <a:r>
              <a:rPr lang="cs-CZ" altLang="cs-CZ" dirty="0"/>
              <a:t>Co si všímat</a:t>
            </a:r>
          </a:p>
          <a:p>
            <a:pPr>
              <a:defRPr/>
            </a:pPr>
            <a:r>
              <a:rPr lang="cs-CZ" altLang="cs-CZ" dirty="0"/>
              <a:t>O čem přemýšlet</a:t>
            </a:r>
          </a:p>
          <a:p>
            <a:pPr>
              <a:defRPr/>
            </a:pPr>
            <a:r>
              <a:rPr lang="cs-CZ" altLang="cs-CZ" dirty="0"/>
              <a:t>Jak se dívat na problém…poskytují: systematickou strukturu a zdůvodnění činností, ukazují směr hledání a řešení praktických problémů, všeobecná kritéria pro rozpoznání vyřešení problému</a:t>
            </a:r>
          </a:p>
          <a:p>
            <a:pPr>
              <a:defRPr/>
            </a:pPr>
            <a:endParaRPr lang="cs-CZ" altLang="cs-CZ" dirty="0"/>
          </a:p>
        </p:txBody>
      </p:sp>
    </p:spTree>
    <p:extLst>
      <p:ext uri="{BB962C8B-B14F-4D97-AF65-F5344CB8AC3E}">
        <p14:creationId xmlns:p14="http://schemas.microsoft.com/office/powerpoint/2010/main" val="7097592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noChangeArrowheads="1"/>
          </p:cNvSpPr>
          <p:nvPr>
            <p:ph type="title" idx="4294967295"/>
          </p:nvPr>
        </p:nvSpPr>
        <p:spPr>
          <a:xfrm>
            <a:off x="502276" y="301625"/>
            <a:ext cx="9495799" cy="1143000"/>
          </a:xfrm>
        </p:spPr>
        <p:txBody>
          <a:bodyPr>
            <a:normAutofit/>
          </a:bodyPr>
          <a:lstStyle/>
          <a:p>
            <a:r>
              <a:rPr lang="cs-CZ" altLang="cs-CZ" sz="3200" b="1" dirty="0"/>
              <a:t>Koncepční modely</a:t>
            </a:r>
          </a:p>
        </p:txBody>
      </p:sp>
      <p:sp>
        <p:nvSpPr>
          <p:cNvPr id="47107" name="Zástupný symbol pro obsah 2"/>
          <p:cNvSpPr>
            <a:spLocks noGrp="1" noChangeArrowheads="1"/>
          </p:cNvSpPr>
          <p:nvPr>
            <p:ph idx="4294967295"/>
          </p:nvPr>
        </p:nvSpPr>
        <p:spPr>
          <a:xfrm>
            <a:off x="643944" y="1763713"/>
            <a:ext cx="9482719" cy="4178300"/>
          </a:xfrm>
        </p:spPr>
        <p:txBody>
          <a:bodyPr/>
          <a:lstStyle/>
          <a:p>
            <a:pPr eaLnBrk="1" hangingPunct="1"/>
            <a:r>
              <a:rPr lang="cs-CZ" altLang="cs-CZ" dirty="0"/>
              <a:t>Kombinace syntézy a koncepcí a nebo také jedinečnou kombinací koncepcí …představuje specifickou perspektivu pro jev, který je předmětem zájmu disciplíny</a:t>
            </a:r>
          </a:p>
          <a:p>
            <a:pPr eaLnBrk="1" hangingPunct="1"/>
            <a:r>
              <a:rPr lang="cs-CZ" altLang="cs-CZ" dirty="0"/>
              <a:t>….odlišuje vědní disciplíny </a:t>
            </a:r>
          </a:p>
          <a:p>
            <a:pPr eaLnBrk="1" hangingPunct="1"/>
            <a:endParaRPr lang="cs-CZ" altLang="cs-CZ" dirty="0"/>
          </a:p>
        </p:txBody>
      </p:sp>
    </p:spTree>
    <p:extLst>
      <p:ext uri="{BB962C8B-B14F-4D97-AF65-F5344CB8AC3E}">
        <p14:creationId xmlns:p14="http://schemas.microsoft.com/office/powerpoint/2010/main" val="13316040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noChangeArrowheads="1"/>
          </p:cNvSpPr>
          <p:nvPr>
            <p:ph type="title" idx="4294967295"/>
          </p:nvPr>
        </p:nvSpPr>
        <p:spPr>
          <a:xfrm>
            <a:off x="888642" y="301625"/>
            <a:ext cx="8955446" cy="1143000"/>
          </a:xfrm>
        </p:spPr>
        <p:txBody>
          <a:bodyPr>
            <a:normAutofit/>
          </a:bodyPr>
          <a:lstStyle/>
          <a:p>
            <a:r>
              <a:rPr lang="cs-CZ" altLang="cs-CZ" sz="3200" b="1" dirty="0"/>
              <a:t>Koncepční modely</a:t>
            </a:r>
          </a:p>
        </p:txBody>
      </p:sp>
      <p:sp>
        <p:nvSpPr>
          <p:cNvPr id="27651" name="Zástupný symbol pro obsah 2"/>
          <p:cNvSpPr>
            <a:spLocks noGrp="1" noChangeArrowheads="1"/>
          </p:cNvSpPr>
          <p:nvPr>
            <p:ph idx="4294967295"/>
          </p:nvPr>
        </p:nvSpPr>
        <p:spPr>
          <a:xfrm>
            <a:off x="888642" y="1827213"/>
            <a:ext cx="10406130" cy="4114800"/>
          </a:xfrm>
        </p:spPr>
        <p:txBody>
          <a:bodyPr rtlCol="0">
            <a:normAutofit/>
          </a:bodyPr>
          <a:lstStyle/>
          <a:p>
            <a:pPr marL="0" indent="0">
              <a:buNone/>
              <a:defRPr/>
            </a:pPr>
            <a:r>
              <a:rPr lang="cs-CZ" altLang="cs-CZ" b="1" dirty="0"/>
              <a:t>PROČ????????</a:t>
            </a:r>
          </a:p>
          <a:p>
            <a:pPr>
              <a:defRPr/>
            </a:pPr>
            <a:r>
              <a:rPr lang="cs-CZ" altLang="cs-CZ" b="1" dirty="0"/>
              <a:t>Systematickou strukturu</a:t>
            </a:r>
            <a:r>
              <a:rPr lang="cs-CZ" altLang="cs-CZ" dirty="0"/>
              <a:t>  </a:t>
            </a:r>
          </a:p>
          <a:p>
            <a:pPr>
              <a:defRPr/>
            </a:pPr>
            <a:r>
              <a:rPr lang="cs-CZ" altLang="cs-CZ" b="1" dirty="0"/>
              <a:t>Logické zdůvodnění činností</a:t>
            </a:r>
            <a:r>
              <a:rPr lang="cs-CZ" altLang="cs-CZ" dirty="0"/>
              <a:t> </a:t>
            </a:r>
          </a:p>
          <a:p>
            <a:pPr>
              <a:defRPr/>
            </a:pPr>
            <a:r>
              <a:rPr lang="cs-CZ" altLang="cs-CZ" dirty="0"/>
              <a:t>Vytyčují </a:t>
            </a:r>
            <a:r>
              <a:rPr lang="cs-CZ" altLang="cs-CZ" b="1" dirty="0"/>
              <a:t>směr hledání</a:t>
            </a:r>
            <a:endParaRPr lang="cs-CZ" altLang="cs-CZ" dirty="0"/>
          </a:p>
          <a:p>
            <a:pPr>
              <a:defRPr/>
            </a:pPr>
            <a:r>
              <a:rPr lang="cs-CZ" altLang="cs-CZ" dirty="0"/>
              <a:t>Ukazují </a:t>
            </a:r>
            <a:r>
              <a:rPr lang="cs-CZ" altLang="cs-CZ" b="1" dirty="0"/>
              <a:t>řešení praktických problémů</a:t>
            </a:r>
            <a:endParaRPr lang="cs-CZ" altLang="cs-CZ" dirty="0"/>
          </a:p>
          <a:p>
            <a:pPr>
              <a:defRPr/>
            </a:pPr>
            <a:r>
              <a:rPr lang="cs-CZ" altLang="cs-CZ" dirty="0"/>
              <a:t>Poskytují </a:t>
            </a:r>
            <a:r>
              <a:rPr lang="cs-CZ" altLang="cs-CZ" b="1" dirty="0"/>
              <a:t>rámec</a:t>
            </a:r>
            <a:r>
              <a:rPr lang="cs-CZ" altLang="cs-CZ" dirty="0"/>
              <a:t> pro činnost sestry</a:t>
            </a:r>
          </a:p>
          <a:p>
            <a:pPr>
              <a:defRPr/>
            </a:pPr>
            <a:r>
              <a:rPr lang="cs-CZ" altLang="cs-CZ" dirty="0"/>
              <a:t>Formují </a:t>
            </a:r>
            <a:r>
              <a:rPr lang="cs-CZ" altLang="cs-CZ" b="1" dirty="0"/>
              <a:t>obsah studia</a:t>
            </a:r>
            <a:endParaRPr lang="cs-CZ" altLang="cs-CZ" dirty="0"/>
          </a:p>
        </p:txBody>
      </p:sp>
    </p:spTree>
    <p:extLst>
      <p:ext uri="{BB962C8B-B14F-4D97-AF65-F5344CB8AC3E}">
        <p14:creationId xmlns:p14="http://schemas.microsoft.com/office/powerpoint/2010/main" val="1960756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p:cNvSpPr>
            <a:spLocks noGrp="1" noChangeArrowheads="1"/>
          </p:cNvSpPr>
          <p:nvPr>
            <p:ph type="title" idx="4294967295"/>
          </p:nvPr>
        </p:nvSpPr>
        <p:spPr>
          <a:xfrm>
            <a:off x="515155" y="301625"/>
            <a:ext cx="8981270" cy="1143000"/>
          </a:xfrm>
        </p:spPr>
        <p:txBody>
          <a:bodyPr>
            <a:normAutofit/>
          </a:bodyPr>
          <a:lstStyle/>
          <a:p>
            <a:pPr eaLnBrk="1" hangingPunct="1"/>
            <a:r>
              <a:rPr lang="cs-CZ" altLang="cs-CZ" sz="3200" b="1" dirty="0"/>
              <a:t>Součásti ošetřovatelských modelů</a:t>
            </a:r>
          </a:p>
        </p:txBody>
      </p:sp>
      <p:sp>
        <p:nvSpPr>
          <p:cNvPr id="53251" name="Zástupný symbol pro obsah 2"/>
          <p:cNvSpPr>
            <a:spLocks noGrp="1" noChangeArrowheads="1"/>
          </p:cNvSpPr>
          <p:nvPr>
            <p:ph idx="4294967295"/>
          </p:nvPr>
        </p:nvSpPr>
        <p:spPr>
          <a:xfrm>
            <a:off x="656822" y="1326524"/>
            <a:ext cx="9238065" cy="4615489"/>
          </a:xfrm>
        </p:spPr>
        <p:txBody>
          <a:bodyPr>
            <a:normAutofit/>
          </a:bodyPr>
          <a:lstStyle/>
          <a:p>
            <a:pPr eaLnBrk="1" hangingPunct="1"/>
            <a:r>
              <a:rPr lang="cs-CZ" altLang="cs-CZ" b="1" dirty="0" err="1"/>
              <a:t>Asumpce</a:t>
            </a:r>
            <a:endParaRPr lang="cs-CZ" altLang="cs-CZ" b="1" dirty="0"/>
          </a:p>
          <a:p>
            <a:pPr eaLnBrk="1" hangingPunct="1"/>
            <a:r>
              <a:rPr lang="cs-CZ" altLang="cs-CZ" b="1" dirty="0"/>
              <a:t>Hodnotový systém</a:t>
            </a:r>
          </a:p>
          <a:p>
            <a:pPr eaLnBrk="1" hangingPunct="1"/>
            <a:r>
              <a:rPr lang="cs-CZ" altLang="cs-CZ" b="1" dirty="0"/>
              <a:t>Hlavní jednotky</a:t>
            </a:r>
          </a:p>
        </p:txBody>
      </p:sp>
    </p:spTree>
    <p:extLst>
      <p:ext uri="{BB962C8B-B14F-4D97-AF65-F5344CB8AC3E}">
        <p14:creationId xmlns:p14="http://schemas.microsoft.com/office/powerpoint/2010/main" val="19165178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noChangeArrowheads="1"/>
          </p:cNvSpPr>
          <p:nvPr>
            <p:ph type="title" idx="4294967295"/>
          </p:nvPr>
        </p:nvSpPr>
        <p:spPr>
          <a:xfrm>
            <a:off x="540913" y="301625"/>
            <a:ext cx="9122200" cy="1143000"/>
          </a:xfrm>
        </p:spPr>
        <p:txBody>
          <a:bodyPr>
            <a:normAutofit/>
          </a:bodyPr>
          <a:lstStyle/>
          <a:p>
            <a:pPr eaLnBrk="1" hangingPunct="1"/>
            <a:r>
              <a:rPr lang="cs-CZ" altLang="cs-CZ" sz="3200" b="1" dirty="0" err="1"/>
              <a:t>Asumpce</a:t>
            </a:r>
            <a:endParaRPr lang="cs-CZ" altLang="cs-CZ" sz="3200" b="1" dirty="0"/>
          </a:p>
        </p:txBody>
      </p:sp>
      <p:sp>
        <p:nvSpPr>
          <p:cNvPr id="55299" name="Zástupný symbol pro obsah 2"/>
          <p:cNvSpPr>
            <a:spLocks noGrp="1" noChangeArrowheads="1"/>
          </p:cNvSpPr>
          <p:nvPr>
            <p:ph idx="4294967295"/>
          </p:nvPr>
        </p:nvSpPr>
        <p:spPr>
          <a:xfrm>
            <a:off x="669700" y="1635125"/>
            <a:ext cx="9212487" cy="4306888"/>
          </a:xfrm>
        </p:spPr>
        <p:txBody>
          <a:bodyPr/>
          <a:lstStyle/>
          <a:p>
            <a:pPr eaLnBrk="1" hangingPunct="1"/>
            <a:r>
              <a:rPr lang="cs-CZ" altLang="cs-CZ" b="1" dirty="0"/>
              <a:t>Předpoklady, premisy</a:t>
            </a:r>
            <a:r>
              <a:rPr lang="cs-CZ" altLang="cs-CZ" dirty="0"/>
              <a:t> - teoretický podklad koncepce ošetřovatelství. </a:t>
            </a:r>
          </a:p>
          <a:p>
            <a:pPr eaLnBrk="1" hangingPunct="1"/>
            <a:r>
              <a:rPr lang="cs-CZ" altLang="cs-CZ" dirty="0"/>
              <a:t>Odvozují se od teorie, jsou v praxi ověřitelné</a:t>
            </a:r>
          </a:p>
          <a:p>
            <a:pPr eaLnBrk="1" hangingPunct="1"/>
            <a:r>
              <a:rPr lang="cs-CZ" altLang="cs-CZ" dirty="0"/>
              <a:t>Modely O ….vycházejí z praxe. </a:t>
            </a:r>
          </a:p>
          <a:p>
            <a:pPr eaLnBrk="1" hangingPunct="1"/>
            <a:r>
              <a:rPr lang="cs-CZ" altLang="cs-CZ" dirty="0"/>
              <a:t>Liší se v jednotlivých modelech</a:t>
            </a:r>
          </a:p>
        </p:txBody>
      </p:sp>
    </p:spTree>
    <p:extLst>
      <p:ext uri="{BB962C8B-B14F-4D97-AF65-F5344CB8AC3E}">
        <p14:creationId xmlns:p14="http://schemas.microsoft.com/office/powerpoint/2010/main" val="83968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noChangeArrowheads="1"/>
          </p:cNvSpPr>
          <p:nvPr>
            <p:ph type="title" idx="4294967295"/>
          </p:nvPr>
        </p:nvSpPr>
        <p:spPr>
          <a:xfrm>
            <a:off x="734096" y="301625"/>
            <a:ext cx="8659142" cy="1143000"/>
          </a:xfrm>
        </p:spPr>
        <p:txBody>
          <a:bodyPr>
            <a:normAutofit/>
          </a:bodyPr>
          <a:lstStyle/>
          <a:p>
            <a:pPr eaLnBrk="1" hangingPunct="1"/>
            <a:r>
              <a:rPr lang="cs-CZ" altLang="cs-CZ" sz="3200" b="1" dirty="0"/>
              <a:t>Hodnotový systém</a:t>
            </a:r>
          </a:p>
        </p:txBody>
      </p:sp>
      <p:sp>
        <p:nvSpPr>
          <p:cNvPr id="57347" name="Zástupný symbol pro obsah 2"/>
          <p:cNvSpPr>
            <a:spLocks noGrp="1" noChangeArrowheads="1"/>
          </p:cNvSpPr>
          <p:nvPr>
            <p:ph idx="4294967295"/>
          </p:nvPr>
        </p:nvSpPr>
        <p:spPr>
          <a:xfrm>
            <a:off x="618186" y="1827213"/>
            <a:ext cx="9160814" cy="4114800"/>
          </a:xfrm>
        </p:spPr>
        <p:txBody>
          <a:bodyPr/>
          <a:lstStyle/>
          <a:p>
            <a:pPr eaLnBrk="1" hangingPunct="1"/>
            <a:r>
              <a:rPr lang="cs-CZ" altLang="cs-CZ" dirty="0"/>
              <a:t>Tvořen </a:t>
            </a:r>
            <a:r>
              <a:rPr lang="cs-CZ" altLang="cs-CZ" b="1" dirty="0"/>
              <a:t>základními myšlenkami oboru</a:t>
            </a:r>
            <a:r>
              <a:rPr lang="cs-CZ" altLang="cs-CZ" dirty="0"/>
              <a:t> - totožné nebo podobné ve všech modelech ošetřovatelství.</a:t>
            </a:r>
          </a:p>
          <a:p>
            <a:pPr eaLnBrk="1" hangingPunct="1"/>
            <a:r>
              <a:rPr lang="cs-CZ" altLang="cs-CZ" dirty="0"/>
              <a:t>Filozofická názor autora…jedinečná úloha sestry, orientaci na potřeby (nemocných, zdravých…), interpersonální vztahy…</a:t>
            </a:r>
          </a:p>
        </p:txBody>
      </p:sp>
    </p:spTree>
    <p:extLst>
      <p:ext uri="{BB962C8B-B14F-4D97-AF65-F5344CB8AC3E}">
        <p14:creationId xmlns:p14="http://schemas.microsoft.com/office/powerpoint/2010/main" val="426609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pPr eaLnBrk="1" hangingPunct="1"/>
            <a:r>
              <a:rPr lang="cs-CZ" altLang="cs-CZ"/>
              <a:t>Poskytování oše péče</a:t>
            </a:r>
          </a:p>
        </p:txBody>
      </p:sp>
      <p:sp>
        <p:nvSpPr>
          <p:cNvPr id="10243" name="Zástupný symbol pro obsah 2"/>
          <p:cNvSpPr>
            <a:spLocks noGrp="1"/>
          </p:cNvSpPr>
          <p:nvPr>
            <p:ph idx="1"/>
          </p:nvPr>
        </p:nvSpPr>
        <p:spPr/>
        <p:txBody>
          <a:bodyPr/>
          <a:lstStyle/>
          <a:p>
            <a:pPr eaLnBrk="1" hangingPunct="1"/>
            <a:r>
              <a:rPr lang="cs-CZ" altLang="cs-CZ"/>
              <a:t>Formou oše procesu s přihlédnutím ke všem oblastem lidského bytí_ holismus</a:t>
            </a:r>
          </a:p>
          <a:p>
            <a:pPr eaLnBrk="1" hangingPunct="1"/>
            <a:r>
              <a:rPr lang="cs-CZ" altLang="cs-CZ"/>
              <a:t>14 principů oše péče dle Hendersonové</a:t>
            </a:r>
          </a:p>
          <a:p>
            <a:pPr eaLnBrk="1" hangingPunct="1"/>
            <a:endParaRPr lang="cs-CZ" altLang="cs-CZ"/>
          </a:p>
          <a:p>
            <a:pPr eaLnBrk="1" hangingPunct="1"/>
            <a:endParaRPr lang="cs-CZ" altLang="cs-CZ"/>
          </a:p>
        </p:txBody>
      </p:sp>
    </p:spTree>
    <p:extLst>
      <p:ext uri="{BB962C8B-B14F-4D97-AF65-F5344CB8AC3E}">
        <p14:creationId xmlns:p14="http://schemas.microsoft.com/office/powerpoint/2010/main" val="23944904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noChangeArrowheads="1"/>
          </p:cNvSpPr>
          <p:nvPr>
            <p:ph type="title" idx="4294967295"/>
          </p:nvPr>
        </p:nvSpPr>
        <p:spPr>
          <a:xfrm>
            <a:off x="566670" y="301625"/>
            <a:ext cx="9005955" cy="1143000"/>
          </a:xfrm>
        </p:spPr>
        <p:txBody>
          <a:bodyPr>
            <a:normAutofit/>
          </a:bodyPr>
          <a:lstStyle/>
          <a:p>
            <a:pPr eaLnBrk="1" hangingPunct="1"/>
            <a:r>
              <a:rPr lang="cs-CZ" altLang="cs-CZ" sz="3200" b="1" dirty="0"/>
              <a:t>Hlavní jednotky</a:t>
            </a:r>
          </a:p>
        </p:txBody>
      </p:sp>
      <p:sp>
        <p:nvSpPr>
          <p:cNvPr id="59395" name="Zástupný symbol pro obsah 2"/>
          <p:cNvSpPr>
            <a:spLocks noGrp="1" noChangeArrowheads="1"/>
          </p:cNvSpPr>
          <p:nvPr>
            <p:ph idx="4294967295"/>
          </p:nvPr>
        </p:nvSpPr>
        <p:spPr>
          <a:xfrm>
            <a:off x="566670" y="1444625"/>
            <a:ext cx="9174230" cy="4497388"/>
          </a:xfrm>
        </p:spPr>
        <p:txBody>
          <a:bodyPr>
            <a:normAutofit/>
          </a:bodyPr>
          <a:lstStyle/>
          <a:p>
            <a:pPr eaLnBrk="1" hangingPunct="1">
              <a:lnSpc>
                <a:spcPct val="110000"/>
              </a:lnSpc>
            </a:pPr>
            <a:r>
              <a:rPr lang="cs-CZ" altLang="cs-CZ" dirty="0"/>
              <a:t>Na základě </a:t>
            </a:r>
            <a:r>
              <a:rPr lang="cs-CZ" altLang="cs-CZ" dirty="0" err="1"/>
              <a:t>asumpcí</a:t>
            </a:r>
            <a:r>
              <a:rPr lang="cs-CZ" altLang="cs-CZ" dirty="0"/>
              <a:t> a hodnot oboru - zformováno - </a:t>
            </a:r>
            <a:r>
              <a:rPr lang="cs-CZ" altLang="cs-CZ" b="1" dirty="0"/>
              <a:t>sedm hlavních jednotek </a:t>
            </a:r>
            <a:r>
              <a:rPr lang="cs-CZ" altLang="cs-CZ" dirty="0"/>
              <a:t>ošetřovatelských modelů:</a:t>
            </a:r>
          </a:p>
          <a:p>
            <a:pPr lvl="1">
              <a:lnSpc>
                <a:spcPct val="80000"/>
              </a:lnSpc>
              <a:buNone/>
            </a:pPr>
            <a:r>
              <a:rPr lang="cs-CZ" altLang="cs-CZ" sz="2800" b="1" dirty="0"/>
              <a:t>1. Cíl ošetřovatelství</a:t>
            </a:r>
            <a:r>
              <a:rPr lang="cs-CZ" altLang="cs-CZ" sz="2800" dirty="0"/>
              <a:t> </a:t>
            </a:r>
          </a:p>
          <a:p>
            <a:pPr lvl="1">
              <a:lnSpc>
                <a:spcPct val="80000"/>
              </a:lnSpc>
              <a:buNone/>
            </a:pPr>
            <a:r>
              <a:rPr lang="cs-CZ" altLang="cs-CZ" sz="2800" b="1" dirty="0"/>
              <a:t>2. Klient/pacient</a:t>
            </a:r>
            <a:endParaRPr lang="cs-CZ" altLang="cs-CZ" sz="2800" dirty="0"/>
          </a:p>
          <a:p>
            <a:pPr lvl="1">
              <a:lnSpc>
                <a:spcPct val="80000"/>
              </a:lnSpc>
              <a:buNone/>
            </a:pPr>
            <a:r>
              <a:rPr lang="cs-CZ" altLang="cs-CZ" sz="2800" b="1" dirty="0"/>
              <a:t>3. Role sestry</a:t>
            </a:r>
            <a:endParaRPr lang="cs-CZ" altLang="cs-CZ" sz="2800" dirty="0"/>
          </a:p>
          <a:p>
            <a:pPr lvl="1">
              <a:lnSpc>
                <a:spcPct val="80000"/>
              </a:lnSpc>
              <a:buNone/>
            </a:pPr>
            <a:r>
              <a:rPr lang="cs-CZ" altLang="cs-CZ" sz="2800" b="1" dirty="0"/>
              <a:t>4. Zdroj potíží</a:t>
            </a:r>
            <a:endParaRPr lang="cs-CZ" altLang="cs-CZ" sz="2800" dirty="0"/>
          </a:p>
          <a:p>
            <a:pPr lvl="1">
              <a:lnSpc>
                <a:spcPct val="80000"/>
              </a:lnSpc>
              <a:buNone/>
            </a:pPr>
            <a:r>
              <a:rPr lang="cs-CZ" altLang="cs-CZ" sz="2800" b="1" dirty="0"/>
              <a:t>5. Ohnisko zásahu</a:t>
            </a:r>
            <a:r>
              <a:rPr lang="cs-CZ" altLang="cs-CZ" sz="2800" dirty="0"/>
              <a:t> </a:t>
            </a:r>
          </a:p>
          <a:p>
            <a:pPr lvl="1">
              <a:lnSpc>
                <a:spcPct val="80000"/>
              </a:lnSpc>
              <a:buNone/>
            </a:pPr>
            <a:r>
              <a:rPr lang="cs-CZ" altLang="cs-CZ" sz="2800" b="1" dirty="0"/>
              <a:t>6. Způsoby intervence</a:t>
            </a:r>
            <a:endParaRPr lang="cs-CZ" altLang="cs-CZ" sz="2800" dirty="0"/>
          </a:p>
          <a:p>
            <a:pPr lvl="1">
              <a:lnSpc>
                <a:spcPct val="80000"/>
              </a:lnSpc>
              <a:buNone/>
            </a:pPr>
            <a:r>
              <a:rPr lang="cs-CZ" altLang="cs-CZ" sz="2800" b="1" dirty="0"/>
              <a:t>7. Důsledky</a:t>
            </a:r>
          </a:p>
          <a:p>
            <a:pPr lvl="1" eaLnBrk="1" hangingPunct="1">
              <a:lnSpc>
                <a:spcPct val="80000"/>
              </a:lnSpc>
              <a:buFont typeface="Wingdings" panose="05000000000000000000" pitchFamily="2" charset="2"/>
              <a:buNone/>
            </a:pPr>
            <a:endParaRPr lang="cs-CZ" altLang="cs-CZ" sz="2800" b="1" dirty="0"/>
          </a:p>
        </p:txBody>
      </p:sp>
    </p:spTree>
    <p:extLst>
      <p:ext uri="{BB962C8B-B14F-4D97-AF65-F5344CB8AC3E}">
        <p14:creationId xmlns:p14="http://schemas.microsoft.com/office/powerpoint/2010/main" val="3649544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noChangeArrowheads="1"/>
          </p:cNvSpPr>
          <p:nvPr>
            <p:ph type="title" idx="4294967295"/>
          </p:nvPr>
        </p:nvSpPr>
        <p:spPr>
          <a:xfrm>
            <a:off x="721217" y="301625"/>
            <a:ext cx="9251458" cy="1143000"/>
          </a:xfrm>
        </p:spPr>
        <p:txBody>
          <a:bodyPr>
            <a:normAutofit/>
          </a:bodyPr>
          <a:lstStyle/>
          <a:p>
            <a:r>
              <a:rPr lang="cs-CZ" altLang="cs-CZ" sz="3200" b="1" dirty="0"/>
              <a:t>Paradigma ošetřovatelství</a:t>
            </a:r>
          </a:p>
        </p:txBody>
      </p:sp>
      <p:sp>
        <p:nvSpPr>
          <p:cNvPr id="61443" name="Zástupný symbol pro obsah 2"/>
          <p:cNvSpPr>
            <a:spLocks noGrp="1" noChangeArrowheads="1"/>
          </p:cNvSpPr>
          <p:nvPr>
            <p:ph idx="4294967295"/>
          </p:nvPr>
        </p:nvSpPr>
        <p:spPr>
          <a:xfrm>
            <a:off x="721217" y="1827213"/>
            <a:ext cx="9208596" cy="4114800"/>
          </a:xfrm>
        </p:spPr>
        <p:txBody>
          <a:bodyPr/>
          <a:lstStyle/>
          <a:p>
            <a:pPr eaLnBrk="1" hangingPunct="1"/>
            <a:r>
              <a:rPr lang="cs-CZ" altLang="cs-CZ" dirty="0"/>
              <a:t>Koncepční modely jsou konkrétnější než </a:t>
            </a:r>
            <a:r>
              <a:rPr lang="cs-CZ" altLang="cs-CZ" dirty="0" err="1"/>
              <a:t>metaparadigma</a:t>
            </a:r>
            <a:r>
              <a:rPr lang="cs-CZ" altLang="cs-CZ" dirty="0"/>
              <a:t> oboru</a:t>
            </a:r>
            <a:r>
              <a:rPr lang="cs-CZ" altLang="cs-CZ" dirty="0">
                <a:latin typeface="Arial" panose="020B0604020202020204" pitchFamily="34" charset="0"/>
              </a:rPr>
              <a:t>, </a:t>
            </a:r>
            <a:r>
              <a:rPr lang="cs-CZ" altLang="cs-CZ" dirty="0"/>
              <a:t>ale abstraktnější než teorie.</a:t>
            </a:r>
          </a:p>
        </p:txBody>
      </p:sp>
    </p:spTree>
    <p:extLst>
      <p:ext uri="{BB962C8B-B14F-4D97-AF65-F5344CB8AC3E}">
        <p14:creationId xmlns:p14="http://schemas.microsoft.com/office/powerpoint/2010/main" val="10129218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noChangeArrowheads="1"/>
          </p:cNvSpPr>
          <p:nvPr>
            <p:ph type="title"/>
          </p:nvPr>
        </p:nvSpPr>
        <p:spPr>
          <a:xfrm>
            <a:off x="437882" y="365125"/>
            <a:ext cx="10915918" cy="1325563"/>
          </a:xfrm>
        </p:spPr>
        <p:txBody>
          <a:bodyPr>
            <a:normAutofit/>
          </a:bodyPr>
          <a:lstStyle/>
          <a:p>
            <a:pPr eaLnBrk="1" hangingPunct="1"/>
            <a:r>
              <a:rPr lang="cs-CZ" altLang="cs-CZ" sz="3200" b="1" dirty="0"/>
              <a:t>Vztah: </a:t>
            </a:r>
            <a:r>
              <a:rPr lang="cs-CZ" altLang="cs-CZ" sz="3200" b="1" dirty="0" err="1"/>
              <a:t>Metaparadigma</a:t>
            </a:r>
            <a:r>
              <a:rPr lang="cs-CZ" altLang="cs-CZ" sz="3200" b="1" dirty="0"/>
              <a:t>-Koncepční model-Teorie</a:t>
            </a:r>
          </a:p>
        </p:txBody>
      </p:sp>
      <p:sp>
        <p:nvSpPr>
          <p:cNvPr id="7" name="Zástupný obsah 6"/>
          <p:cNvSpPr>
            <a:spLocks noGrp="1"/>
          </p:cNvSpPr>
          <p:nvPr>
            <p:ph idx="1"/>
          </p:nvPr>
        </p:nvSpPr>
        <p:spPr/>
        <p:txBody>
          <a:bodyPr rtlCol="0">
            <a:normAutofit fontScale="77500" lnSpcReduction="20000"/>
          </a:bodyPr>
          <a:lstStyle/>
          <a:p>
            <a:pPr marL="0" indent="0">
              <a:buNone/>
              <a:defRPr/>
            </a:pPr>
            <a:r>
              <a:rPr lang="cs-CZ" dirty="0"/>
              <a:t>                                                   </a:t>
            </a:r>
            <a:r>
              <a:rPr lang="cs-CZ" dirty="0" err="1"/>
              <a:t>Metaparadigma</a:t>
            </a:r>
            <a:endParaRPr lang="cs-CZ" dirty="0"/>
          </a:p>
          <a:p>
            <a:pPr marL="0" indent="0">
              <a:buNone/>
              <a:defRPr/>
            </a:pPr>
            <a:r>
              <a:rPr lang="cs-CZ" dirty="0"/>
              <a:t>                                    (člověk, zdraví, prostředí, OSE)</a:t>
            </a:r>
          </a:p>
          <a:p>
            <a:pPr marL="0" indent="0">
              <a:buNone/>
              <a:defRPr/>
            </a:pPr>
            <a:endParaRPr lang="cs-CZ" dirty="0"/>
          </a:p>
          <a:p>
            <a:pPr marL="0" indent="0">
              <a:buNone/>
              <a:defRPr/>
            </a:pPr>
            <a:endParaRPr lang="cs-CZ" dirty="0"/>
          </a:p>
          <a:p>
            <a:pPr marL="0" indent="0">
              <a:buNone/>
              <a:defRPr/>
            </a:pPr>
            <a:r>
              <a:rPr lang="cs-CZ" dirty="0"/>
              <a:t>              Koncepční model A  </a:t>
            </a:r>
          </a:p>
          <a:p>
            <a:pPr marL="0" indent="0">
              <a:buNone/>
              <a:defRPr/>
            </a:pPr>
            <a:r>
              <a:rPr lang="cs-CZ" dirty="0"/>
              <a:t>(koncepce, tvrzení)                                          Koncepční model B</a:t>
            </a:r>
          </a:p>
          <a:p>
            <a:pPr marL="0" indent="0">
              <a:buNone/>
              <a:defRPr/>
            </a:pPr>
            <a:r>
              <a:rPr lang="cs-CZ" dirty="0"/>
              <a:t>                                                                             (koncepce, tvrzení)</a:t>
            </a:r>
          </a:p>
          <a:p>
            <a:pPr marL="0" indent="0">
              <a:buNone/>
              <a:defRPr/>
            </a:pPr>
            <a:r>
              <a:rPr lang="cs-CZ" dirty="0"/>
              <a:t>Teorie A  </a:t>
            </a:r>
          </a:p>
          <a:p>
            <a:pPr marL="0" indent="0">
              <a:buNone/>
              <a:defRPr/>
            </a:pPr>
            <a:r>
              <a:rPr lang="cs-CZ" dirty="0"/>
              <a:t>koncepce</a:t>
            </a:r>
          </a:p>
          <a:p>
            <a:pPr marL="0" indent="0">
              <a:buNone/>
              <a:defRPr/>
            </a:pPr>
            <a:r>
              <a:rPr lang="cs-CZ" dirty="0"/>
              <a:t>předpoklady                                                                          Teorie B</a:t>
            </a:r>
          </a:p>
          <a:p>
            <a:pPr marL="0" indent="0">
              <a:buNone/>
              <a:defRPr/>
            </a:pPr>
            <a:r>
              <a:rPr lang="cs-CZ" dirty="0"/>
              <a:t>                                                                                                 koncepce</a:t>
            </a:r>
          </a:p>
          <a:p>
            <a:pPr marL="0" indent="0">
              <a:buNone/>
              <a:defRPr/>
            </a:pPr>
            <a:r>
              <a:rPr lang="cs-CZ" dirty="0"/>
              <a:t>-                                                                                                předpoklady</a:t>
            </a:r>
          </a:p>
        </p:txBody>
      </p:sp>
      <p:cxnSp>
        <p:nvCxnSpPr>
          <p:cNvPr id="9" name="Přímá spojnice se šipkou 8"/>
          <p:cNvCxnSpPr/>
          <p:nvPr/>
        </p:nvCxnSpPr>
        <p:spPr>
          <a:xfrm flipH="1">
            <a:off x="3935414" y="2492376"/>
            <a:ext cx="720725" cy="658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a:cxnSpLocks/>
          </p:cNvCxnSpPr>
          <p:nvPr/>
        </p:nvCxnSpPr>
        <p:spPr>
          <a:xfrm>
            <a:off x="7175500" y="2781301"/>
            <a:ext cx="649288" cy="504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a:cxnSpLocks/>
          </p:cNvCxnSpPr>
          <p:nvPr/>
        </p:nvCxnSpPr>
        <p:spPr>
          <a:xfrm flipH="1">
            <a:off x="4151313" y="3817939"/>
            <a:ext cx="431800" cy="835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a:cxnSpLocks/>
          </p:cNvCxnSpPr>
          <p:nvPr/>
        </p:nvCxnSpPr>
        <p:spPr>
          <a:xfrm>
            <a:off x="7248526" y="4508501"/>
            <a:ext cx="792163" cy="936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V="1">
            <a:off x="4583114" y="3697288"/>
            <a:ext cx="28575" cy="190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5776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noChangeArrowheads="1"/>
          </p:cNvSpPr>
          <p:nvPr>
            <p:ph type="title"/>
          </p:nvPr>
        </p:nvSpPr>
        <p:spPr/>
        <p:txBody>
          <a:bodyPr/>
          <a:lstStyle/>
          <a:p>
            <a:pPr eaLnBrk="1" hangingPunct="1"/>
            <a:r>
              <a:rPr lang="cs-CZ" altLang="cs-CZ" sz="3200" b="1" dirty="0"/>
              <a:t>Teorie</a:t>
            </a:r>
            <a:r>
              <a:rPr lang="cs-CZ" altLang="cs-CZ" dirty="0"/>
              <a:t> </a:t>
            </a:r>
          </a:p>
        </p:txBody>
      </p:sp>
      <p:sp>
        <p:nvSpPr>
          <p:cNvPr id="64515" name="Zástupný symbol pro obsah 2"/>
          <p:cNvSpPr>
            <a:spLocks noGrp="1" noChangeArrowheads="1"/>
          </p:cNvSpPr>
          <p:nvPr>
            <p:ph idx="1"/>
          </p:nvPr>
        </p:nvSpPr>
        <p:spPr/>
        <p:txBody>
          <a:bodyPr/>
          <a:lstStyle/>
          <a:p>
            <a:pPr eaLnBrk="1" hangingPunct="1"/>
            <a:r>
              <a:rPr lang="cs-CZ" altLang="cs-CZ" dirty="0"/>
              <a:t>= komplex názorů, představ, myšlenek…zaměřených na vysvětlení jevu.</a:t>
            </a:r>
          </a:p>
          <a:p>
            <a:pPr eaLnBrk="1" hangingPunct="1"/>
            <a:r>
              <a:rPr lang="cs-CZ" altLang="cs-CZ" b="1" dirty="0"/>
              <a:t>odvozena z koncepčního modelu a nebo s ním souvisí</a:t>
            </a:r>
          </a:p>
          <a:p>
            <a:pPr eaLnBrk="1" hangingPunct="1"/>
            <a:r>
              <a:rPr lang="cs-CZ" altLang="cs-CZ" dirty="0"/>
              <a:t>Teorie předpokládá existenci koncepčního modelu…model se skládá z teorií a předpokladů </a:t>
            </a:r>
          </a:p>
        </p:txBody>
      </p:sp>
    </p:spTree>
    <p:extLst>
      <p:ext uri="{BB962C8B-B14F-4D97-AF65-F5344CB8AC3E}">
        <p14:creationId xmlns:p14="http://schemas.microsoft.com/office/powerpoint/2010/main" val="41451818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p:cNvSpPr>
            <a:spLocks noGrp="1" noChangeArrowheads="1"/>
          </p:cNvSpPr>
          <p:nvPr>
            <p:ph type="title"/>
          </p:nvPr>
        </p:nvSpPr>
        <p:spPr/>
        <p:txBody>
          <a:bodyPr>
            <a:normAutofit/>
          </a:bodyPr>
          <a:lstStyle/>
          <a:p>
            <a:pPr eaLnBrk="1" hangingPunct="1"/>
            <a:r>
              <a:rPr lang="cs-CZ" altLang="cs-CZ" sz="3200" b="1" dirty="0"/>
              <a:t>Teorie</a:t>
            </a:r>
          </a:p>
        </p:txBody>
      </p:sp>
      <p:sp>
        <p:nvSpPr>
          <p:cNvPr id="65539" name="Zástupný symbol pro obsah 2"/>
          <p:cNvSpPr>
            <a:spLocks noGrp="1" noChangeArrowheads="1"/>
          </p:cNvSpPr>
          <p:nvPr>
            <p:ph idx="1"/>
          </p:nvPr>
        </p:nvSpPr>
        <p:spPr/>
        <p:txBody>
          <a:bodyPr/>
          <a:lstStyle/>
          <a:p>
            <a:pPr eaLnBrk="1" hangingPunct="1"/>
            <a:r>
              <a:rPr lang="cs-CZ" altLang="cs-CZ" dirty="0"/>
              <a:t>Předpoklady teorie popisují koncepci teorie a jsou specifičtější než tvrzení koncepčních modelů….</a:t>
            </a:r>
          </a:p>
          <a:p>
            <a:pPr eaLnBrk="1" hangingPunct="1"/>
            <a:r>
              <a:rPr lang="cs-CZ" altLang="cs-CZ" dirty="0"/>
              <a:t>Dělí se:</a:t>
            </a:r>
          </a:p>
          <a:p>
            <a:pPr eaLnBrk="1" hangingPunct="1"/>
            <a:r>
              <a:rPr lang="cs-CZ" altLang="cs-CZ" dirty="0"/>
              <a:t>- nerelační předpoklady (existenční, definiční, operační)</a:t>
            </a:r>
          </a:p>
          <a:p>
            <a:pPr eaLnBrk="1" hangingPunct="1"/>
            <a:r>
              <a:rPr lang="cs-CZ" altLang="cs-CZ" dirty="0"/>
              <a:t>- relační  předpoklady- vztahové předpoklady (propojují koncepce, vliv koncepcí)</a:t>
            </a:r>
          </a:p>
          <a:p>
            <a:pPr eaLnBrk="1" hangingPunct="1"/>
            <a:r>
              <a:rPr lang="cs-CZ" altLang="cs-CZ" dirty="0"/>
              <a:t>- hypotézy (předpoklad, existuje spojení mezi koncepcemi)</a:t>
            </a:r>
          </a:p>
        </p:txBody>
      </p:sp>
    </p:spTree>
    <p:extLst>
      <p:ext uri="{BB962C8B-B14F-4D97-AF65-F5344CB8AC3E}">
        <p14:creationId xmlns:p14="http://schemas.microsoft.com/office/powerpoint/2010/main" val="13031106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p:cNvSpPr>
            <a:spLocks noGrp="1" noChangeArrowheads="1"/>
          </p:cNvSpPr>
          <p:nvPr>
            <p:ph type="title" idx="4294967295"/>
          </p:nvPr>
        </p:nvSpPr>
        <p:spPr>
          <a:xfrm>
            <a:off x="412124" y="301625"/>
            <a:ext cx="9766926" cy="1143000"/>
          </a:xfrm>
        </p:spPr>
        <p:txBody>
          <a:bodyPr>
            <a:normAutofit/>
          </a:bodyPr>
          <a:lstStyle/>
          <a:p>
            <a:r>
              <a:rPr lang="cs-CZ" altLang="cs-CZ" sz="3200" b="1" dirty="0"/>
              <a:t>Rozsah teorií</a:t>
            </a:r>
          </a:p>
        </p:txBody>
      </p:sp>
      <p:sp>
        <p:nvSpPr>
          <p:cNvPr id="66563" name="Zástupný symbol pro obsah 2"/>
          <p:cNvSpPr>
            <a:spLocks noGrp="1" noChangeArrowheads="1"/>
          </p:cNvSpPr>
          <p:nvPr>
            <p:ph idx="4294967295"/>
          </p:nvPr>
        </p:nvSpPr>
        <p:spPr>
          <a:xfrm>
            <a:off x="566670" y="1751013"/>
            <a:ext cx="9612380" cy="4191000"/>
          </a:xfrm>
        </p:spPr>
        <p:txBody>
          <a:bodyPr/>
          <a:lstStyle/>
          <a:p>
            <a:pPr eaLnBrk="1" hangingPunct="1">
              <a:lnSpc>
                <a:spcPct val="80000"/>
              </a:lnSpc>
            </a:pPr>
            <a:r>
              <a:rPr lang="cs-CZ" altLang="cs-CZ" sz="3200" dirty="0" err="1"/>
              <a:t>Metateorie</a:t>
            </a:r>
            <a:r>
              <a:rPr lang="cs-CZ" altLang="cs-CZ" sz="3200" dirty="0"/>
              <a:t> </a:t>
            </a:r>
          </a:p>
          <a:p>
            <a:pPr eaLnBrk="1" hangingPunct="1">
              <a:lnSpc>
                <a:spcPct val="80000"/>
              </a:lnSpc>
            </a:pPr>
            <a:r>
              <a:rPr lang="cs-CZ" altLang="cs-CZ" sz="3200" dirty="0"/>
              <a:t>Velké teorie – nemají koncepci, nedají se testovat </a:t>
            </a:r>
          </a:p>
          <a:p>
            <a:pPr eaLnBrk="1" hangingPunct="1">
              <a:lnSpc>
                <a:spcPct val="80000"/>
              </a:lnSpc>
            </a:pPr>
            <a:r>
              <a:rPr lang="cs-CZ" altLang="cs-CZ" sz="3200" dirty="0"/>
              <a:t>Střední teorie - užší záběr, omezený počet koncepcí </a:t>
            </a:r>
          </a:p>
          <a:p>
            <a:pPr eaLnBrk="1" hangingPunct="1">
              <a:lnSpc>
                <a:spcPct val="80000"/>
              </a:lnSpc>
            </a:pPr>
            <a:r>
              <a:rPr lang="cs-CZ" altLang="cs-CZ" sz="3200" dirty="0"/>
              <a:t>Dílčí (praktické, mikro, preskriptivní) teorie- empirické zevšeobecnění</a:t>
            </a:r>
          </a:p>
        </p:txBody>
      </p:sp>
    </p:spTree>
    <p:extLst>
      <p:ext uri="{BB962C8B-B14F-4D97-AF65-F5344CB8AC3E}">
        <p14:creationId xmlns:p14="http://schemas.microsoft.com/office/powerpoint/2010/main" val="33890256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p:cNvSpPr>
            <a:spLocks noGrp="1" noChangeArrowheads="1"/>
          </p:cNvSpPr>
          <p:nvPr>
            <p:ph type="title" idx="4294967295"/>
          </p:nvPr>
        </p:nvSpPr>
        <p:spPr>
          <a:xfrm>
            <a:off x="437882" y="301625"/>
            <a:ext cx="9534793" cy="1143000"/>
          </a:xfrm>
        </p:spPr>
        <p:txBody>
          <a:bodyPr>
            <a:normAutofit/>
          </a:bodyPr>
          <a:lstStyle/>
          <a:p>
            <a:pPr eaLnBrk="1" hangingPunct="1"/>
            <a:r>
              <a:rPr lang="cs-CZ" altLang="cs-CZ" sz="3200" b="1" dirty="0"/>
              <a:t>Typy teorií</a:t>
            </a:r>
          </a:p>
        </p:txBody>
      </p:sp>
      <p:sp>
        <p:nvSpPr>
          <p:cNvPr id="68611" name="Zástupný symbol pro obsah 2"/>
          <p:cNvSpPr>
            <a:spLocks noGrp="1" noChangeArrowheads="1"/>
          </p:cNvSpPr>
          <p:nvPr>
            <p:ph idx="4294967295"/>
          </p:nvPr>
        </p:nvSpPr>
        <p:spPr>
          <a:xfrm>
            <a:off x="540913" y="1790700"/>
            <a:ext cx="9431762" cy="3881438"/>
          </a:xfrm>
        </p:spPr>
        <p:txBody>
          <a:bodyPr/>
          <a:lstStyle/>
          <a:p>
            <a:pPr eaLnBrk="1" hangingPunct="1"/>
            <a:r>
              <a:rPr lang="cs-CZ" altLang="cs-CZ" sz="3200" dirty="0"/>
              <a:t>Popisné – popisují, hodnotí, klasifikují charakteristiky</a:t>
            </a:r>
          </a:p>
          <a:p>
            <a:pPr eaLnBrk="1" hangingPunct="1"/>
            <a:r>
              <a:rPr lang="cs-CZ" altLang="cs-CZ" sz="3200" dirty="0"/>
              <a:t>Vysvětlující – specifikují vztahy mezi charakteristikami jedinců, jevů,…..korelační výzkum</a:t>
            </a:r>
          </a:p>
          <a:p>
            <a:pPr eaLnBrk="1" hangingPunct="1"/>
            <a:r>
              <a:rPr lang="cs-CZ" altLang="cs-CZ" sz="3200" dirty="0"/>
              <a:t>Predikční –předpovídají vzájemné vztahy nebo rozdíly mezi jevy  a okolnostmi - </a:t>
            </a:r>
            <a:r>
              <a:rPr lang="cs-CZ" altLang="cs-CZ" sz="3200" dirty="0" err="1"/>
              <a:t>expedimenty</a:t>
            </a:r>
            <a:r>
              <a:rPr lang="cs-CZ" altLang="cs-CZ" sz="3200" dirty="0"/>
              <a:t> </a:t>
            </a:r>
          </a:p>
        </p:txBody>
      </p:sp>
    </p:spTree>
    <p:extLst>
      <p:ext uri="{BB962C8B-B14F-4D97-AF65-F5344CB8AC3E}">
        <p14:creationId xmlns:p14="http://schemas.microsoft.com/office/powerpoint/2010/main" val="99953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noChangeArrowheads="1"/>
          </p:cNvSpPr>
          <p:nvPr>
            <p:ph type="title" idx="4294967295"/>
          </p:nvPr>
        </p:nvSpPr>
        <p:spPr>
          <a:xfrm>
            <a:off x="0" y="231775"/>
            <a:ext cx="10126663" cy="1212850"/>
          </a:xfrm>
        </p:spPr>
        <p:txBody>
          <a:bodyPr>
            <a:noAutofit/>
          </a:bodyPr>
          <a:lstStyle/>
          <a:p>
            <a:pPr algn="ctr" eaLnBrk="1" hangingPunct="1"/>
            <a:r>
              <a:rPr lang="cs-CZ" altLang="cs-CZ" sz="2800" dirty="0"/>
              <a:t>ošetřovatelské teorie </a:t>
            </a:r>
            <a:br>
              <a:rPr lang="cs-CZ" altLang="cs-CZ" sz="2800" dirty="0"/>
            </a:br>
            <a:r>
              <a:rPr lang="cs-CZ" altLang="cs-CZ" sz="2800" dirty="0"/>
              <a:t>x </a:t>
            </a:r>
            <a:br>
              <a:rPr lang="cs-CZ" altLang="cs-CZ" sz="2800" dirty="0"/>
            </a:br>
            <a:r>
              <a:rPr lang="cs-CZ" altLang="cs-CZ" sz="2800" dirty="0"/>
              <a:t>ošetřovatelské modely</a:t>
            </a:r>
          </a:p>
        </p:txBody>
      </p:sp>
      <p:sp>
        <p:nvSpPr>
          <p:cNvPr id="70659" name="Zástupný symbol pro obsah 2"/>
          <p:cNvSpPr>
            <a:spLocks noGrp="1" noChangeArrowheads="1"/>
          </p:cNvSpPr>
          <p:nvPr>
            <p:ph idx="4294967295"/>
          </p:nvPr>
        </p:nvSpPr>
        <p:spPr>
          <a:xfrm>
            <a:off x="695458" y="1444625"/>
            <a:ext cx="10444029" cy="4852988"/>
          </a:xfrm>
        </p:spPr>
        <p:txBody>
          <a:bodyPr>
            <a:normAutofit/>
          </a:bodyPr>
          <a:lstStyle/>
          <a:p>
            <a:pPr eaLnBrk="1" hangingPunct="1">
              <a:lnSpc>
                <a:spcPct val="80000"/>
              </a:lnSpc>
            </a:pPr>
            <a:r>
              <a:rPr lang="cs-CZ" altLang="cs-CZ" b="1" u="sng" dirty="0"/>
              <a:t>Úrovní abstrakce</a:t>
            </a:r>
            <a:r>
              <a:rPr lang="cs-CZ" altLang="cs-CZ" b="1" dirty="0"/>
              <a:t> </a:t>
            </a:r>
          </a:p>
          <a:p>
            <a:pPr lvl="1" eaLnBrk="1" hangingPunct="1">
              <a:lnSpc>
                <a:spcPct val="80000"/>
              </a:lnSpc>
            </a:pPr>
            <a:r>
              <a:rPr lang="cs-CZ" altLang="cs-CZ" sz="2800" b="1" dirty="0"/>
              <a:t>Teorie</a:t>
            </a:r>
            <a:r>
              <a:rPr lang="cs-CZ" altLang="cs-CZ" sz="2800" dirty="0"/>
              <a:t> - konkrétnější, specifičtější, je přímo aplikovatelná v praxi.</a:t>
            </a:r>
          </a:p>
          <a:p>
            <a:pPr lvl="1" eaLnBrk="1" hangingPunct="1">
              <a:lnSpc>
                <a:spcPct val="80000"/>
              </a:lnSpc>
            </a:pPr>
            <a:r>
              <a:rPr lang="cs-CZ" altLang="cs-CZ" sz="2800" b="1" dirty="0"/>
              <a:t>Koncepční model - </a:t>
            </a:r>
            <a:r>
              <a:rPr lang="cs-CZ" altLang="cs-CZ" sz="2800" dirty="0"/>
              <a:t>nemá operační definice, je rozsáhlejší, obecnější.</a:t>
            </a:r>
          </a:p>
          <a:p>
            <a:pPr eaLnBrk="1" hangingPunct="1">
              <a:lnSpc>
                <a:spcPct val="80000"/>
              </a:lnSpc>
            </a:pPr>
            <a:r>
              <a:rPr lang="cs-CZ" altLang="cs-CZ" b="1" u="sng" dirty="0"/>
              <a:t>Účelem</a:t>
            </a:r>
            <a:r>
              <a:rPr lang="cs-CZ" altLang="cs-CZ" b="1" dirty="0"/>
              <a:t>  </a:t>
            </a:r>
            <a:endParaRPr lang="cs-CZ" altLang="cs-CZ" dirty="0"/>
          </a:p>
          <a:p>
            <a:pPr lvl="1" eaLnBrk="1" hangingPunct="1">
              <a:lnSpc>
                <a:spcPct val="80000"/>
              </a:lnSpc>
            </a:pPr>
            <a:r>
              <a:rPr lang="cs-CZ" altLang="cs-CZ" sz="2800" b="1" dirty="0"/>
              <a:t>Teorie</a:t>
            </a:r>
            <a:r>
              <a:rPr lang="cs-CZ" altLang="cs-CZ" sz="2800" dirty="0"/>
              <a:t> - popisuje, vysvětluje, předvídá jevy specifické pro ošetřovatelství</a:t>
            </a:r>
          </a:p>
          <a:p>
            <a:pPr lvl="1" eaLnBrk="1" hangingPunct="1">
              <a:lnSpc>
                <a:spcPct val="80000"/>
              </a:lnSpc>
            </a:pPr>
            <a:r>
              <a:rPr lang="cs-CZ" altLang="cs-CZ" sz="2800" b="1" dirty="0"/>
              <a:t>Koncepční model - </a:t>
            </a:r>
            <a:r>
              <a:rPr lang="cs-CZ" altLang="cs-CZ" sz="2800" dirty="0"/>
              <a:t>vyčleňuje vědomostní bázi pro obor (odlišuje specifika ošetřovatelství od jiných disciplín).</a:t>
            </a:r>
          </a:p>
          <a:p>
            <a:pPr eaLnBrk="1" hangingPunct="1">
              <a:lnSpc>
                <a:spcPct val="80000"/>
              </a:lnSpc>
            </a:pPr>
            <a:r>
              <a:rPr lang="cs-CZ" altLang="cs-CZ" dirty="0"/>
              <a:t>Model – ulehčuje pochopení teorie.</a:t>
            </a:r>
          </a:p>
          <a:p>
            <a:pPr eaLnBrk="1" hangingPunct="1">
              <a:lnSpc>
                <a:spcPct val="80000"/>
              </a:lnSpc>
            </a:pPr>
            <a:r>
              <a:rPr lang="cs-CZ" altLang="cs-CZ" dirty="0"/>
              <a:t>Teorie – empiricky testovaná.</a:t>
            </a:r>
          </a:p>
        </p:txBody>
      </p:sp>
    </p:spTree>
    <p:extLst>
      <p:ext uri="{BB962C8B-B14F-4D97-AF65-F5344CB8AC3E}">
        <p14:creationId xmlns:p14="http://schemas.microsoft.com/office/powerpoint/2010/main" val="7376233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noChangeArrowheads="1"/>
          </p:cNvSpPr>
          <p:nvPr>
            <p:ph type="title" idx="4294967295"/>
          </p:nvPr>
        </p:nvSpPr>
        <p:spPr>
          <a:xfrm>
            <a:off x="0" y="301625"/>
            <a:ext cx="10075863" cy="1143000"/>
          </a:xfrm>
        </p:spPr>
        <p:txBody>
          <a:bodyPr>
            <a:noAutofit/>
          </a:bodyPr>
          <a:lstStyle/>
          <a:p>
            <a:pPr eaLnBrk="1" hangingPunct="1"/>
            <a:r>
              <a:rPr lang="cs-CZ" altLang="cs-CZ" sz="3200" b="1" dirty="0"/>
              <a:t>Kategorie ošetřovatelských modelů a teorií</a:t>
            </a:r>
          </a:p>
        </p:txBody>
      </p:sp>
      <p:sp>
        <p:nvSpPr>
          <p:cNvPr id="72707" name="Zástupný symbol pro obsah 2"/>
          <p:cNvSpPr>
            <a:spLocks noGrp="1" noChangeArrowheads="1"/>
          </p:cNvSpPr>
          <p:nvPr>
            <p:ph sz="half" idx="4294967295"/>
          </p:nvPr>
        </p:nvSpPr>
        <p:spPr>
          <a:xfrm>
            <a:off x="695459" y="1546225"/>
            <a:ext cx="4250027" cy="4395788"/>
          </a:xfrm>
        </p:spPr>
        <p:txBody>
          <a:bodyPr/>
          <a:lstStyle/>
          <a:p>
            <a:pPr eaLnBrk="1" hangingPunct="1"/>
            <a:r>
              <a:rPr lang="cs-CZ" altLang="cs-CZ" sz="2500" dirty="0"/>
              <a:t>Humanistické modely</a:t>
            </a:r>
          </a:p>
          <a:p>
            <a:pPr eaLnBrk="1" hangingPunct="1"/>
            <a:r>
              <a:rPr lang="cs-CZ" altLang="cs-CZ" sz="2500" dirty="0"/>
              <a:t>Interakční modely</a:t>
            </a:r>
          </a:p>
          <a:p>
            <a:pPr eaLnBrk="1" hangingPunct="1"/>
            <a:r>
              <a:rPr lang="cs-CZ" altLang="cs-CZ" sz="2500" dirty="0"/>
              <a:t>Systémové modely</a:t>
            </a:r>
          </a:p>
          <a:p>
            <a:pPr eaLnBrk="1" hangingPunct="1"/>
            <a:r>
              <a:rPr lang="cs-CZ" altLang="cs-CZ" sz="2500" dirty="0"/>
              <a:t>Modely energetického pole </a:t>
            </a:r>
          </a:p>
          <a:p>
            <a:pPr eaLnBrk="1" hangingPunct="1"/>
            <a:r>
              <a:rPr lang="cs-CZ" altLang="cs-CZ" sz="2500" dirty="0"/>
              <a:t>Vývojové modely </a:t>
            </a:r>
          </a:p>
          <a:p>
            <a:pPr eaLnBrk="1" hangingPunct="1"/>
            <a:r>
              <a:rPr lang="cs-CZ" altLang="cs-CZ" sz="2500" dirty="0"/>
              <a:t>Modely potřeb </a:t>
            </a:r>
          </a:p>
          <a:p>
            <a:pPr eaLnBrk="1" hangingPunct="1">
              <a:buFont typeface="Wingdings" panose="05000000000000000000" pitchFamily="2" charset="2"/>
              <a:buNone/>
            </a:pPr>
            <a:endParaRPr lang="cs-CZ" altLang="cs-CZ" sz="2500" b="1" dirty="0"/>
          </a:p>
        </p:txBody>
      </p:sp>
      <p:sp>
        <p:nvSpPr>
          <p:cNvPr id="72708" name="Zástupný symbol pro obsah 7"/>
          <p:cNvSpPr>
            <a:spLocks noGrp="1" noChangeArrowheads="1"/>
          </p:cNvSpPr>
          <p:nvPr>
            <p:ph sz="half" idx="4294967295"/>
          </p:nvPr>
        </p:nvSpPr>
        <p:spPr>
          <a:xfrm>
            <a:off x="6877319" y="1546225"/>
            <a:ext cx="4211391" cy="4395788"/>
          </a:xfrm>
        </p:spPr>
        <p:txBody>
          <a:bodyPr/>
          <a:lstStyle/>
          <a:p>
            <a:pPr eaLnBrk="1" hangingPunct="1"/>
            <a:r>
              <a:rPr lang="cs-CZ" altLang="cs-CZ" sz="2500" dirty="0"/>
              <a:t>Modely výsledků</a:t>
            </a:r>
          </a:p>
          <a:p>
            <a:pPr eaLnBrk="1" hangingPunct="1"/>
            <a:r>
              <a:rPr lang="cs-CZ" altLang="cs-CZ" sz="2500" dirty="0"/>
              <a:t>Modely zákroků</a:t>
            </a:r>
          </a:p>
          <a:p>
            <a:pPr eaLnBrk="1" hangingPunct="1"/>
            <a:r>
              <a:rPr lang="cs-CZ" altLang="cs-CZ" sz="2500" dirty="0"/>
              <a:t>Model náhrady</a:t>
            </a:r>
          </a:p>
          <a:p>
            <a:pPr eaLnBrk="1" hangingPunct="1"/>
            <a:r>
              <a:rPr lang="cs-CZ" altLang="cs-CZ" sz="2500" dirty="0"/>
              <a:t>Modely zachování</a:t>
            </a:r>
          </a:p>
          <a:p>
            <a:pPr eaLnBrk="1" hangingPunct="1"/>
            <a:r>
              <a:rPr lang="cs-CZ" altLang="cs-CZ" sz="2500" dirty="0"/>
              <a:t>Modely podpory</a:t>
            </a:r>
          </a:p>
          <a:p>
            <a:pPr eaLnBrk="1" hangingPunct="1"/>
            <a:r>
              <a:rPr lang="cs-CZ" altLang="cs-CZ" sz="2500" dirty="0"/>
              <a:t>Modely zlepšení</a:t>
            </a:r>
          </a:p>
          <a:p>
            <a:pPr eaLnBrk="1" hangingPunct="1"/>
            <a:endParaRPr lang="cs-CZ" altLang="cs-CZ" sz="2500" dirty="0"/>
          </a:p>
        </p:txBody>
      </p:sp>
    </p:spTree>
    <p:extLst>
      <p:ext uri="{BB962C8B-B14F-4D97-AF65-F5344CB8AC3E}">
        <p14:creationId xmlns:p14="http://schemas.microsoft.com/office/powerpoint/2010/main" val="37318688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4"/>
          <p:cNvSpPr>
            <a:spLocks noGrp="1" noChangeArrowheads="1"/>
          </p:cNvSpPr>
          <p:nvPr>
            <p:ph type="title" idx="4294967295"/>
          </p:nvPr>
        </p:nvSpPr>
        <p:spPr>
          <a:xfrm>
            <a:off x="695458" y="301625"/>
            <a:ext cx="9108941" cy="1143000"/>
          </a:xfrm>
        </p:spPr>
        <p:txBody>
          <a:bodyPr>
            <a:normAutofit/>
          </a:bodyPr>
          <a:lstStyle/>
          <a:p>
            <a:pPr eaLnBrk="1" hangingPunct="1"/>
            <a:r>
              <a:rPr lang="cs-CZ" altLang="cs-CZ" sz="3200" b="1" dirty="0"/>
              <a:t>Humanistické modely</a:t>
            </a:r>
          </a:p>
        </p:txBody>
      </p:sp>
      <p:sp>
        <p:nvSpPr>
          <p:cNvPr id="74755" name="Zástupný symbol pro obsah 5"/>
          <p:cNvSpPr>
            <a:spLocks noGrp="1" noChangeArrowheads="1"/>
          </p:cNvSpPr>
          <p:nvPr>
            <p:ph idx="4294967295"/>
          </p:nvPr>
        </p:nvSpPr>
        <p:spPr>
          <a:xfrm>
            <a:off x="489397" y="1827213"/>
            <a:ext cx="9573766" cy="4114800"/>
          </a:xfrm>
        </p:spPr>
        <p:txBody>
          <a:bodyPr>
            <a:normAutofit/>
          </a:bodyPr>
          <a:lstStyle/>
          <a:p>
            <a:pPr eaLnBrk="1" hangingPunct="1"/>
            <a:r>
              <a:rPr lang="cs-CZ" altLang="cs-CZ" sz="2400" dirty="0"/>
              <a:t>Ošetřovatelství - humanitní věda a umění (potřeby člověka), respekt lidských práv – empatie, soucit, úcta, akceptace autonomie</a:t>
            </a:r>
          </a:p>
          <a:p>
            <a:pPr lvl="1" eaLnBrk="1" hangingPunct="1"/>
            <a:r>
              <a:rPr lang="cs-CZ" altLang="cs-CZ" b="1" dirty="0"/>
              <a:t>Florence </a:t>
            </a:r>
            <a:r>
              <a:rPr lang="cs-CZ" altLang="cs-CZ" b="1" dirty="0" err="1"/>
              <a:t>Nightingale</a:t>
            </a:r>
            <a:r>
              <a:rPr lang="cs-CZ" altLang="cs-CZ" dirty="0"/>
              <a:t> – Moderní ošetřovatelství</a:t>
            </a:r>
          </a:p>
          <a:p>
            <a:pPr lvl="1" eaLnBrk="1" hangingPunct="1"/>
            <a:r>
              <a:rPr lang="cs-CZ" altLang="cs-CZ" b="1" dirty="0"/>
              <a:t>Virginia </a:t>
            </a:r>
            <a:r>
              <a:rPr lang="cs-CZ" altLang="cs-CZ" b="1" dirty="0" err="1"/>
              <a:t>Henderson</a:t>
            </a:r>
            <a:r>
              <a:rPr lang="cs-CZ" altLang="cs-CZ" dirty="0"/>
              <a:t> – Teorie základní ošetřovatelské péče</a:t>
            </a:r>
          </a:p>
          <a:p>
            <a:pPr lvl="1" eaLnBrk="1" hangingPunct="1"/>
            <a:r>
              <a:rPr lang="cs-CZ" altLang="cs-CZ" b="1" dirty="0"/>
              <a:t>Dorothea E. </a:t>
            </a:r>
            <a:r>
              <a:rPr lang="cs-CZ" altLang="cs-CZ" b="1" dirty="0" err="1"/>
              <a:t>Orem</a:t>
            </a:r>
            <a:r>
              <a:rPr lang="cs-CZ" altLang="cs-CZ" dirty="0"/>
              <a:t> -Model </a:t>
            </a:r>
            <a:r>
              <a:rPr lang="cs-CZ" altLang="cs-CZ" dirty="0" err="1"/>
              <a:t>sebepéče</a:t>
            </a:r>
            <a:endParaRPr lang="cs-CZ" altLang="cs-CZ" dirty="0"/>
          </a:p>
          <a:p>
            <a:pPr lvl="1" eaLnBrk="1" hangingPunct="1"/>
            <a:r>
              <a:rPr lang="cs-CZ" altLang="cs-CZ" b="1" dirty="0"/>
              <a:t>Madeleine </a:t>
            </a:r>
            <a:r>
              <a:rPr lang="cs-CZ" altLang="cs-CZ" b="1" dirty="0" err="1"/>
              <a:t>Leininger</a:t>
            </a:r>
            <a:r>
              <a:rPr lang="cs-CZ" altLang="cs-CZ" dirty="0"/>
              <a:t> -Teorie kulturně rozdílné a shodné péče</a:t>
            </a:r>
            <a:endParaRPr lang="it-IT" altLang="cs-CZ" dirty="0"/>
          </a:p>
          <a:p>
            <a:pPr lvl="1" eaLnBrk="1" hangingPunct="1"/>
            <a:r>
              <a:rPr lang="cs-CZ" altLang="cs-CZ" b="1" dirty="0"/>
              <a:t>N. </a:t>
            </a:r>
            <a:r>
              <a:rPr lang="cs-CZ" altLang="cs-CZ" b="1" dirty="0" err="1"/>
              <a:t>Roper</a:t>
            </a:r>
            <a:r>
              <a:rPr lang="cs-CZ" altLang="cs-CZ" b="1" dirty="0"/>
              <a:t>, W. Logan, A. </a:t>
            </a:r>
            <a:r>
              <a:rPr lang="cs-CZ" altLang="cs-CZ" b="1" dirty="0" err="1"/>
              <a:t>Tierney</a:t>
            </a:r>
            <a:r>
              <a:rPr lang="cs-CZ" altLang="cs-CZ" dirty="0"/>
              <a:t> -Model životních aktivit</a:t>
            </a:r>
          </a:p>
        </p:txBody>
      </p:sp>
    </p:spTree>
    <p:extLst>
      <p:ext uri="{BB962C8B-B14F-4D97-AF65-F5344CB8AC3E}">
        <p14:creationId xmlns:p14="http://schemas.microsoft.com/office/powerpoint/2010/main" val="144246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2"/>
          <p:cNvSpPr>
            <a:spLocks noGrp="1"/>
          </p:cNvSpPr>
          <p:nvPr>
            <p:ph type="title"/>
          </p:nvPr>
        </p:nvSpPr>
        <p:spPr/>
        <p:txBody>
          <a:bodyPr/>
          <a:lstStyle/>
          <a:p>
            <a:pPr eaLnBrk="1" hangingPunct="1"/>
            <a:r>
              <a:rPr lang="cs-CZ" altLang="cs-CZ"/>
              <a:t>Ošetřovatelská péče – zdraví….</a:t>
            </a:r>
          </a:p>
        </p:txBody>
      </p:sp>
      <p:sp>
        <p:nvSpPr>
          <p:cNvPr id="1037" name="Rectangle 3"/>
          <p:cNvSpPr>
            <a:spLocks noGrp="1"/>
          </p:cNvSpPr>
          <p:nvPr>
            <p:ph type="body" sz="half" idx="1"/>
          </p:nvPr>
        </p:nvSpPr>
        <p:spPr/>
        <p:txBody>
          <a:bodyPr/>
          <a:lstStyle/>
          <a:p>
            <a:pPr eaLnBrk="1" hangingPunct="1"/>
            <a:r>
              <a:rPr lang="cs-CZ" altLang="cs-CZ" sz="2500"/>
              <a:t>Současnost – odpovědnost každého za své vlastní zdraví.</a:t>
            </a:r>
          </a:p>
          <a:p>
            <a:pPr eaLnBrk="1" hangingPunct="1"/>
            <a:r>
              <a:rPr lang="cs-CZ" altLang="cs-CZ" sz="2500"/>
              <a:t>Zdravotní péče - její dostupnost.</a:t>
            </a:r>
          </a:p>
          <a:p>
            <a:pPr eaLnBrk="1" hangingPunct="1"/>
            <a:endParaRPr lang="cs-CZ" altLang="cs-CZ" sz="2500"/>
          </a:p>
        </p:txBody>
      </p:sp>
      <p:graphicFrame>
        <p:nvGraphicFramePr>
          <p:cNvPr id="2" name="Diagram 1"/>
          <p:cNvGraphicFramePr/>
          <p:nvPr/>
        </p:nvGraphicFramePr>
        <p:xfrm>
          <a:off x="6096001" y="1557338"/>
          <a:ext cx="4111625" cy="482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8" name="Text Box 15"/>
          <p:cNvSpPr txBox="1">
            <a:spLocks noChangeArrowheads="1"/>
          </p:cNvSpPr>
          <p:nvPr/>
        </p:nvSpPr>
        <p:spPr bwMode="auto">
          <a:xfrm>
            <a:off x="7608889" y="2781301"/>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000" b="1">
                <a:latin typeface="Verdana" panose="020B0604030504040204" pitchFamily="34" charset="0"/>
              </a:rPr>
              <a:t>Životní styl</a:t>
            </a:r>
          </a:p>
          <a:p>
            <a:pPr eaLnBrk="1" hangingPunct="1">
              <a:spcBef>
                <a:spcPct val="0"/>
              </a:spcBef>
              <a:buFontTx/>
              <a:buNone/>
            </a:pPr>
            <a:r>
              <a:rPr lang="cs-CZ" altLang="cs-CZ" sz="1000">
                <a:latin typeface="Verdana" panose="020B0604030504040204" pitchFamily="34" charset="0"/>
              </a:rPr>
              <a:t>50-60%</a:t>
            </a:r>
          </a:p>
        </p:txBody>
      </p:sp>
      <p:sp>
        <p:nvSpPr>
          <p:cNvPr id="1039" name="Text Box 16"/>
          <p:cNvSpPr txBox="1">
            <a:spLocks noChangeArrowheads="1"/>
          </p:cNvSpPr>
          <p:nvPr/>
        </p:nvSpPr>
        <p:spPr bwMode="auto">
          <a:xfrm>
            <a:off x="8328026" y="3860801"/>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000" b="1">
                <a:latin typeface="Verdana" panose="020B0604030504040204" pitchFamily="34" charset="0"/>
              </a:rPr>
              <a:t>Životní prostředí</a:t>
            </a:r>
          </a:p>
          <a:p>
            <a:pPr eaLnBrk="1" hangingPunct="1">
              <a:spcBef>
                <a:spcPct val="0"/>
              </a:spcBef>
              <a:buFontTx/>
              <a:buNone/>
            </a:pPr>
            <a:r>
              <a:rPr lang="cs-CZ" altLang="cs-CZ" sz="1000">
                <a:latin typeface="Verdana" panose="020B0604030504040204" pitchFamily="34" charset="0"/>
              </a:rPr>
              <a:t>20-25%</a:t>
            </a:r>
          </a:p>
        </p:txBody>
      </p:sp>
      <p:sp>
        <p:nvSpPr>
          <p:cNvPr id="1040" name="Text Box 17"/>
          <p:cNvSpPr txBox="1">
            <a:spLocks noChangeArrowheads="1"/>
          </p:cNvSpPr>
          <p:nvPr/>
        </p:nvSpPr>
        <p:spPr bwMode="auto">
          <a:xfrm>
            <a:off x="7535864" y="4724401"/>
            <a:ext cx="139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000" b="1">
                <a:latin typeface="Verdana" panose="020B0604030504040204" pitchFamily="34" charset="0"/>
              </a:rPr>
              <a:t>Genetický základ</a:t>
            </a:r>
          </a:p>
          <a:p>
            <a:pPr eaLnBrk="1" hangingPunct="1">
              <a:spcBef>
                <a:spcPct val="0"/>
              </a:spcBef>
              <a:buFontTx/>
              <a:buNone/>
            </a:pPr>
            <a:r>
              <a:rPr lang="cs-CZ" altLang="cs-CZ" sz="1000">
                <a:latin typeface="Verdana" panose="020B0604030504040204" pitchFamily="34" charset="0"/>
              </a:rPr>
              <a:t>10-15%</a:t>
            </a:r>
          </a:p>
        </p:txBody>
      </p:sp>
      <p:sp>
        <p:nvSpPr>
          <p:cNvPr id="1041" name="Text Box 18"/>
          <p:cNvSpPr txBox="1">
            <a:spLocks noChangeArrowheads="1"/>
          </p:cNvSpPr>
          <p:nvPr/>
        </p:nvSpPr>
        <p:spPr bwMode="auto">
          <a:xfrm>
            <a:off x="6743701" y="3860801"/>
            <a:ext cx="1243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000" b="1">
                <a:latin typeface="Verdana" panose="020B0604030504040204" pitchFamily="34" charset="0"/>
              </a:rPr>
              <a:t>Zdravotní péče</a:t>
            </a:r>
          </a:p>
          <a:p>
            <a:pPr eaLnBrk="1" hangingPunct="1">
              <a:spcBef>
                <a:spcPct val="0"/>
              </a:spcBef>
              <a:buFontTx/>
              <a:buNone/>
            </a:pPr>
            <a:r>
              <a:rPr lang="cs-CZ" altLang="cs-CZ" sz="1000">
                <a:latin typeface="Verdana" panose="020B0604030504040204" pitchFamily="34" charset="0"/>
              </a:rPr>
              <a:t>10-15%</a:t>
            </a:r>
          </a:p>
        </p:txBody>
      </p:sp>
      <p:sp>
        <p:nvSpPr>
          <p:cNvPr id="1042" name="Text Box 19"/>
          <p:cNvSpPr txBox="1">
            <a:spLocks noChangeArrowheads="1"/>
          </p:cNvSpPr>
          <p:nvPr/>
        </p:nvSpPr>
        <p:spPr bwMode="auto">
          <a:xfrm>
            <a:off x="7227889" y="1860551"/>
            <a:ext cx="1851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latin typeface="Verdana" panose="020B0604030504040204" pitchFamily="34" charset="0"/>
              </a:rPr>
              <a:t>Zdravotní stav</a:t>
            </a:r>
          </a:p>
        </p:txBody>
      </p:sp>
    </p:spTree>
    <p:extLst>
      <p:ext uri="{BB962C8B-B14F-4D97-AF65-F5344CB8AC3E}">
        <p14:creationId xmlns:p14="http://schemas.microsoft.com/office/powerpoint/2010/main" val="29287389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Nadpis 1"/>
          <p:cNvSpPr>
            <a:spLocks noGrp="1" noChangeArrowheads="1"/>
          </p:cNvSpPr>
          <p:nvPr>
            <p:ph type="title"/>
          </p:nvPr>
        </p:nvSpPr>
        <p:spPr/>
        <p:txBody>
          <a:bodyPr>
            <a:normAutofit/>
          </a:bodyPr>
          <a:lstStyle/>
          <a:p>
            <a:r>
              <a:rPr lang="cs-CZ" altLang="cs-CZ" sz="3200" b="1" dirty="0"/>
              <a:t>Modely a teorie potřeb</a:t>
            </a:r>
          </a:p>
        </p:txBody>
      </p:sp>
      <p:sp>
        <p:nvSpPr>
          <p:cNvPr id="76803" name="Zástupný obsah 2"/>
          <p:cNvSpPr>
            <a:spLocks noGrp="1" noChangeArrowheads="1"/>
          </p:cNvSpPr>
          <p:nvPr>
            <p:ph idx="1"/>
          </p:nvPr>
        </p:nvSpPr>
        <p:spPr/>
        <p:txBody>
          <a:bodyPr/>
          <a:lstStyle/>
          <a:p>
            <a:pPr eaLnBrk="1" hangingPunct="1"/>
            <a:r>
              <a:rPr lang="cs-CZ" altLang="cs-CZ" dirty="0"/>
              <a:t>Zaměřují se na posuzování P z pohledu hierarchie potřeb a z pohledu funkce sestry</a:t>
            </a:r>
          </a:p>
          <a:p>
            <a:pPr eaLnBrk="1" hangingPunct="1"/>
            <a:r>
              <a:rPr lang="cs-CZ" altLang="cs-CZ" dirty="0"/>
              <a:t>Pokud P nedokáže uspokojovat potřeby, je nutný O zásah</a:t>
            </a:r>
          </a:p>
          <a:p>
            <a:pPr eaLnBrk="1" hangingPunct="1"/>
            <a:r>
              <a:rPr lang="cs-CZ" altLang="cs-CZ" dirty="0"/>
              <a:t>Funkcí sestry je poskytnout intervence a pomoci P potřeby uspokojit</a:t>
            </a:r>
          </a:p>
          <a:p>
            <a:pPr eaLnBrk="1" hangingPunct="1"/>
            <a:r>
              <a:rPr lang="cs-CZ" altLang="cs-CZ" dirty="0"/>
              <a:t>Tato kategorie M/T redukuje P na soubor potřeb a O na soubor intervencí (</a:t>
            </a:r>
            <a:r>
              <a:rPr lang="cs-CZ" altLang="cs-CZ" dirty="0" err="1"/>
              <a:t>Henderson</a:t>
            </a:r>
            <a:r>
              <a:rPr lang="cs-CZ" altLang="cs-CZ" dirty="0"/>
              <a:t>, </a:t>
            </a:r>
            <a:r>
              <a:rPr lang="cs-CZ" altLang="cs-CZ" dirty="0" err="1"/>
              <a:t>Abdellah</a:t>
            </a:r>
            <a:r>
              <a:rPr lang="cs-CZ" altLang="cs-CZ" dirty="0"/>
              <a:t>). </a:t>
            </a:r>
          </a:p>
        </p:txBody>
      </p:sp>
    </p:spTree>
    <p:extLst>
      <p:ext uri="{BB962C8B-B14F-4D97-AF65-F5344CB8AC3E}">
        <p14:creationId xmlns:p14="http://schemas.microsoft.com/office/powerpoint/2010/main" val="28521836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p:cNvSpPr>
            <a:spLocks noGrp="1" noChangeArrowheads="1"/>
          </p:cNvSpPr>
          <p:nvPr>
            <p:ph type="title" idx="4294967295"/>
          </p:nvPr>
        </p:nvSpPr>
        <p:spPr>
          <a:xfrm>
            <a:off x="631064" y="301625"/>
            <a:ext cx="9109835" cy="1143000"/>
          </a:xfrm>
        </p:spPr>
        <p:txBody>
          <a:bodyPr>
            <a:normAutofit/>
          </a:bodyPr>
          <a:lstStyle/>
          <a:p>
            <a:pPr eaLnBrk="1" hangingPunct="1"/>
            <a:r>
              <a:rPr lang="cs-CZ" altLang="cs-CZ" sz="3200" b="1" dirty="0"/>
              <a:t>Interakční modely</a:t>
            </a:r>
          </a:p>
        </p:txBody>
      </p:sp>
      <p:sp>
        <p:nvSpPr>
          <p:cNvPr id="77827" name="Zástupný symbol pro obsah 2"/>
          <p:cNvSpPr>
            <a:spLocks noGrp="1" noChangeArrowheads="1"/>
          </p:cNvSpPr>
          <p:nvPr>
            <p:ph idx="4294967295"/>
          </p:nvPr>
        </p:nvSpPr>
        <p:spPr>
          <a:xfrm>
            <a:off x="631064" y="1571223"/>
            <a:ext cx="10844012" cy="4370790"/>
          </a:xfrm>
        </p:spPr>
        <p:txBody>
          <a:bodyPr/>
          <a:lstStyle/>
          <a:p>
            <a:pPr eaLnBrk="1" hangingPunct="1"/>
            <a:r>
              <a:rPr lang="cs-CZ" altLang="cs-CZ" dirty="0"/>
              <a:t>Zdůrazňují sociální vztahy mezi lidmi (percepce, komunikace, role), zjišťují existující a potencionální problémy v mezilidských </a:t>
            </a:r>
            <a:r>
              <a:rPr lang="cs-CZ" altLang="cs-CZ" dirty="0" err="1"/>
              <a:t>vz</a:t>
            </a:r>
            <a:r>
              <a:rPr lang="cs-CZ" altLang="cs-CZ" dirty="0"/>
              <a:t>, vymezují postupy pro zlepšení socializace, jejich podstatou je, že definují  a klasifikují situace a volí způsoby jednání mezi nimi. Sociální život poskytuje jedinci jazyk, sebepojetí, postupné přebírání rolí…….</a:t>
            </a:r>
          </a:p>
          <a:p>
            <a:pPr lvl="1" eaLnBrk="1" hangingPunct="1"/>
            <a:r>
              <a:rPr lang="cs-CZ" altLang="cs-CZ" b="1" dirty="0"/>
              <a:t>Hildegard E. </a:t>
            </a:r>
            <a:r>
              <a:rPr lang="cs-CZ" altLang="cs-CZ" b="1" dirty="0" err="1"/>
              <a:t>Peplau</a:t>
            </a:r>
            <a:r>
              <a:rPr lang="cs-CZ" altLang="cs-CZ" dirty="0"/>
              <a:t> - Vývojový model</a:t>
            </a:r>
          </a:p>
          <a:p>
            <a:pPr lvl="1" eaLnBrk="1" hangingPunct="1"/>
            <a:r>
              <a:rPr lang="it-IT" altLang="cs-CZ" b="1" dirty="0"/>
              <a:t>Ida J. Orlando</a:t>
            </a:r>
            <a:r>
              <a:rPr lang="it-IT" altLang="cs-CZ" dirty="0"/>
              <a:t> </a:t>
            </a:r>
            <a:r>
              <a:rPr lang="cs-CZ" altLang="cs-CZ" dirty="0"/>
              <a:t>-</a:t>
            </a:r>
            <a:r>
              <a:rPr lang="it-IT" altLang="cs-CZ" dirty="0"/>
              <a:t>Teorie ošetřovatelského procesu</a:t>
            </a:r>
            <a:endParaRPr lang="cs-CZ" altLang="cs-CZ" dirty="0"/>
          </a:p>
          <a:p>
            <a:pPr lvl="1" eaLnBrk="1" hangingPunct="1"/>
            <a:r>
              <a:rPr lang="cs-CZ" altLang="cs-CZ" b="1" dirty="0" err="1"/>
              <a:t>Marjory</a:t>
            </a:r>
            <a:r>
              <a:rPr lang="cs-CZ" altLang="cs-CZ" b="1" dirty="0"/>
              <a:t> </a:t>
            </a:r>
            <a:r>
              <a:rPr lang="cs-CZ" altLang="cs-CZ" b="1" dirty="0" err="1"/>
              <a:t>Gordon</a:t>
            </a:r>
            <a:r>
              <a:rPr lang="cs-CZ" altLang="cs-CZ" b="1" dirty="0"/>
              <a:t> – </a:t>
            </a:r>
            <a:r>
              <a:rPr lang="cs-CZ" altLang="cs-CZ" dirty="0"/>
              <a:t>Model funkčních vzorců zdraví</a:t>
            </a:r>
            <a:endParaRPr lang="cs-CZ" altLang="cs-CZ" b="1" dirty="0"/>
          </a:p>
        </p:txBody>
      </p:sp>
    </p:spTree>
    <p:extLst>
      <p:ext uri="{BB962C8B-B14F-4D97-AF65-F5344CB8AC3E}">
        <p14:creationId xmlns:p14="http://schemas.microsoft.com/office/powerpoint/2010/main" val="39459612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Nadpis 1"/>
          <p:cNvSpPr>
            <a:spLocks noGrp="1" noChangeArrowheads="1"/>
          </p:cNvSpPr>
          <p:nvPr>
            <p:ph type="title" idx="4294967295"/>
          </p:nvPr>
        </p:nvSpPr>
        <p:spPr>
          <a:xfrm>
            <a:off x="515155" y="301625"/>
            <a:ext cx="9097158" cy="1143000"/>
          </a:xfrm>
        </p:spPr>
        <p:txBody>
          <a:bodyPr>
            <a:normAutofit/>
          </a:bodyPr>
          <a:lstStyle/>
          <a:p>
            <a:r>
              <a:rPr lang="cs-CZ" altLang="cs-CZ" sz="3200" b="1" dirty="0"/>
              <a:t>Interakční modely</a:t>
            </a:r>
          </a:p>
        </p:txBody>
      </p:sp>
      <p:sp>
        <p:nvSpPr>
          <p:cNvPr id="41987" name="Zástupný symbol pro obsah 2"/>
          <p:cNvSpPr>
            <a:spLocks noGrp="1" noChangeArrowheads="1"/>
          </p:cNvSpPr>
          <p:nvPr>
            <p:ph idx="4294967295"/>
          </p:nvPr>
        </p:nvSpPr>
        <p:spPr>
          <a:xfrm>
            <a:off x="515154" y="1444625"/>
            <a:ext cx="9354333" cy="4497388"/>
          </a:xfrm>
        </p:spPr>
        <p:txBody>
          <a:bodyPr rtlCol="0">
            <a:normAutofit fontScale="92500" lnSpcReduction="10000"/>
          </a:bodyPr>
          <a:lstStyle/>
          <a:p>
            <a:pPr marL="0" indent="0">
              <a:buNone/>
              <a:defRPr/>
            </a:pPr>
            <a:r>
              <a:rPr lang="cs-CZ" altLang="cs-CZ" b="1" dirty="0"/>
              <a:t>Charakteristické znaky …</a:t>
            </a:r>
          </a:p>
          <a:p>
            <a:pPr>
              <a:defRPr/>
            </a:pPr>
            <a:r>
              <a:rPr lang="cs-CZ" altLang="cs-CZ" dirty="0"/>
              <a:t>Percepce – vnímání jiných lidí, prostředí, situací, dějů a jevů. Vjemy jsou odvozeny od sociálních interakcí, uvědomění si jevů – přizpůsobení chování.</a:t>
            </a:r>
          </a:p>
          <a:p>
            <a:pPr>
              <a:defRPr/>
            </a:pPr>
            <a:r>
              <a:rPr lang="cs-CZ" altLang="cs-CZ" dirty="0"/>
              <a:t>Komunikace – neverbální a verbální komunikace během sociální interakce, lidé komunikují, aby zjistili vnímání konkrétní situace jinou osobou.</a:t>
            </a:r>
          </a:p>
          <a:p>
            <a:pPr>
              <a:defRPr/>
            </a:pPr>
            <a:r>
              <a:rPr lang="cs-CZ" altLang="cs-CZ" dirty="0"/>
              <a:t>Role – souvisí se schopnostmi komunikace a s přebíráním a přijímáním rolí v komunitě</a:t>
            </a:r>
          </a:p>
          <a:p>
            <a:pPr>
              <a:defRPr/>
            </a:pPr>
            <a:r>
              <a:rPr lang="cs-CZ" altLang="cs-CZ" dirty="0"/>
              <a:t>Sebekoncepce – myšlenky a pocity jedince týkající se jeho samotného, sebevnímání, sebehodnocení, sebevýchova</a:t>
            </a:r>
          </a:p>
        </p:txBody>
      </p:sp>
    </p:spTree>
    <p:extLst>
      <p:ext uri="{BB962C8B-B14F-4D97-AF65-F5344CB8AC3E}">
        <p14:creationId xmlns:p14="http://schemas.microsoft.com/office/powerpoint/2010/main" val="290956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adpis 1"/>
          <p:cNvSpPr>
            <a:spLocks noGrp="1" noChangeArrowheads="1"/>
          </p:cNvSpPr>
          <p:nvPr>
            <p:ph type="title" idx="4294967295"/>
          </p:nvPr>
        </p:nvSpPr>
        <p:spPr>
          <a:xfrm>
            <a:off x="734096" y="301625"/>
            <a:ext cx="8941717" cy="1143000"/>
          </a:xfrm>
        </p:spPr>
        <p:txBody>
          <a:bodyPr>
            <a:normAutofit/>
          </a:bodyPr>
          <a:lstStyle/>
          <a:p>
            <a:pPr eaLnBrk="1" hangingPunct="1"/>
            <a:r>
              <a:rPr lang="cs-CZ" altLang="cs-CZ" sz="3200" b="1" dirty="0"/>
              <a:t>Systémové modely</a:t>
            </a:r>
          </a:p>
        </p:txBody>
      </p:sp>
      <p:sp>
        <p:nvSpPr>
          <p:cNvPr id="81923" name="Zástupný symbol pro obsah 2"/>
          <p:cNvSpPr>
            <a:spLocks noGrp="1" noChangeArrowheads="1"/>
          </p:cNvSpPr>
          <p:nvPr>
            <p:ph idx="4294967295"/>
          </p:nvPr>
        </p:nvSpPr>
        <p:spPr>
          <a:xfrm>
            <a:off x="734096" y="1444625"/>
            <a:ext cx="9200479" cy="4497388"/>
          </a:xfrm>
        </p:spPr>
        <p:txBody>
          <a:bodyPr>
            <a:normAutofit/>
          </a:bodyPr>
          <a:lstStyle/>
          <a:p>
            <a:pPr eaLnBrk="1" hangingPunct="1"/>
            <a:r>
              <a:rPr lang="cs-CZ" altLang="cs-CZ" dirty="0"/>
              <a:t>Zdůrazňují funkce systému (systém, prostředí, organizace, vzájemná závislost, integrace), zjišťují potencionální problémy ve funkci systému, vymezují zásahy, které maximalizují efektivní fungování systému, podstatou jsou jevy, ve kterých existuje organizace, interakce, vzájemná souvislost nebo integrace Systém/jedinec-části systémů/orgány, prostředí/rodina, …..  </a:t>
            </a:r>
          </a:p>
          <a:p>
            <a:pPr lvl="1" eaLnBrk="1" hangingPunct="1"/>
            <a:r>
              <a:rPr lang="cs-CZ" altLang="cs-CZ" b="1" dirty="0" err="1"/>
              <a:t>Dorothy</a:t>
            </a:r>
            <a:r>
              <a:rPr lang="cs-CZ" altLang="cs-CZ" b="1" dirty="0"/>
              <a:t> E. Johnson</a:t>
            </a:r>
            <a:r>
              <a:rPr lang="cs-CZ" altLang="cs-CZ" dirty="0"/>
              <a:t> - Behaviorální systémový model</a:t>
            </a:r>
          </a:p>
          <a:p>
            <a:pPr lvl="1" eaLnBrk="1" hangingPunct="1"/>
            <a:r>
              <a:rPr lang="cs-CZ" altLang="cs-CZ" b="1" dirty="0" err="1"/>
              <a:t>Calista</a:t>
            </a:r>
            <a:r>
              <a:rPr lang="cs-CZ" altLang="cs-CZ" b="1" dirty="0"/>
              <a:t> Roy</a:t>
            </a:r>
            <a:r>
              <a:rPr lang="cs-CZ" altLang="cs-CZ" dirty="0"/>
              <a:t> - Adaptační model</a:t>
            </a:r>
          </a:p>
          <a:p>
            <a:pPr lvl="1" eaLnBrk="1" hangingPunct="1"/>
            <a:r>
              <a:rPr lang="cs-CZ" altLang="cs-CZ" b="1" dirty="0" err="1"/>
              <a:t>Imogene</a:t>
            </a:r>
            <a:r>
              <a:rPr lang="cs-CZ" altLang="cs-CZ" b="1" dirty="0"/>
              <a:t> M. King</a:t>
            </a:r>
            <a:r>
              <a:rPr lang="cs-CZ" altLang="cs-CZ" dirty="0"/>
              <a:t> - Model otevřených systémů</a:t>
            </a:r>
          </a:p>
          <a:p>
            <a:pPr lvl="1" eaLnBrk="1" hangingPunct="1"/>
            <a:r>
              <a:rPr lang="cs-CZ" altLang="cs-CZ" b="1" dirty="0"/>
              <a:t>Betty Neuman</a:t>
            </a:r>
            <a:r>
              <a:rPr lang="cs-CZ" altLang="cs-CZ" dirty="0"/>
              <a:t> - Systémový model</a:t>
            </a:r>
          </a:p>
        </p:txBody>
      </p:sp>
    </p:spTree>
    <p:extLst>
      <p:ext uri="{BB962C8B-B14F-4D97-AF65-F5344CB8AC3E}">
        <p14:creationId xmlns:p14="http://schemas.microsoft.com/office/powerpoint/2010/main" val="39043289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dpis 1"/>
          <p:cNvSpPr>
            <a:spLocks noGrp="1" noChangeArrowheads="1"/>
          </p:cNvSpPr>
          <p:nvPr>
            <p:ph type="title" idx="4294967295"/>
          </p:nvPr>
        </p:nvSpPr>
        <p:spPr>
          <a:xfrm>
            <a:off x="811368" y="301625"/>
            <a:ext cx="9007319" cy="1143000"/>
          </a:xfrm>
        </p:spPr>
        <p:txBody>
          <a:bodyPr>
            <a:normAutofit/>
          </a:bodyPr>
          <a:lstStyle/>
          <a:p>
            <a:pPr eaLnBrk="1" hangingPunct="1"/>
            <a:r>
              <a:rPr lang="cs-CZ" altLang="cs-CZ" sz="3200" b="1" dirty="0"/>
              <a:t>Systémové modely</a:t>
            </a:r>
          </a:p>
        </p:txBody>
      </p:sp>
      <p:sp>
        <p:nvSpPr>
          <p:cNvPr id="83971" name="Zástupný symbol pro obsah 2"/>
          <p:cNvSpPr>
            <a:spLocks noGrp="1" noChangeArrowheads="1"/>
          </p:cNvSpPr>
          <p:nvPr>
            <p:ph idx="4294967295"/>
          </p:nvPr>
        </p:nvSpPr>
        <p:spPr>
          <a:xfrm>
            <a:off x="811368" y="1584325"/>
            <a:ext cx="10934164" cy="4357688"/>
          </a:xfrm>
        </p:spPr>
        <p:txBody>
          <a:bodyPr>
            <a:normAutofit fontScale="92500" lnSpcReduction="10000"/>
          </a:bodyPr>
          <a:lstStyle/>
          <a:p>
            <a:pPr eaLnBrk="1" hangingPunct="1"/>
            <a:r>
              <a:rPr lang="cs-CZ" altLang="cs-CZ" dirty="0"/>
              <a:t>Systémy: otevřené (neustálý odsun a přesun, výstavba a rozklad složek…živé organismy jsou otevřené systémy), uzavřené (izolace od svého prostředí).</a:t>
            </a:r>
          </a:p>
          <a:p>
            <a:pPr eaLnBrk="1" hangingPunct="1"/>
            <a:r>
              <a:rPr lang="cs-CZ" altLang="cs-CZ" dirty="0"/>
              <a:t>Charakteristické znaky: </a:t>
            </a:r>
          </a:p>
          <a:p>
            <a:pPr eaLnBrk="1" hangingPunct="1">
              <a:buFontTx/>
              <a:buChar char="-"/>
            </a:pPr>
            <a:r>
              <a:rPr lang="cs-CZ" altLang="cs-CZ" dirty="0"/>
              <a:t>Hranice – demarkační/oddělující čáry mezi jedincem a prostředím, čím je hranice prostupnější, tím je vzájemná výměna energie větší….</a:t>
            </a:r>
          </a:p>
          <a:p>
            <a:pPr eaLnBrk="1" hangingPunct="1">
              <a:buFontTx/>
              <a:buChar char="-"/>
            </a:pPr>
            <a:r>
              <a:rPr lang="cs-CZ" altLang="cs-CZ" dirty="0"/>
              <a:t>Napětí, stres, konflikt – síly měnící strukturu systému, systém se přizpůsobuje vnějším změnám, které způsobují různou intenzitu potíží,  systém má tendenci směřovat k rovnováze. </a:t>
            </a:r>
          </a:p>
          <a:p>
            <a:pPr eaLnBrk="1" hangingPunct="1">
              <a:buFontTx/>
              <a:buChar char="-"/>
            </a:pPr>
            <a:r>
              <a:rPr lang="cs-CZ" altLang="cs-CZ" dirty="0" err="1"/>
              <a:t>Ekvilibrum</a:t>
            </a:r>
            <a:r>
              <a:rPr lang="cs-CZ" altLang="cs-CZ" dirty="0"/>
              <a:t> – stav rovnováhy</a:t>
            </a:r>
          </a:p>
          <a:p>
            <a:pPr eaLnBrk="1" hangingPunct="1">
              <a:buFontTx/>
              <a:buChar char="-"/>
            </a:pPr>
            <a:r>
              <a:rPr lang="cs-CZ" altLang="cs-CZ" dirty="0"/>
              <a:t>Zpětná vazba – tok energií mezi systémy a prostředím…soubor vstupů a výstupů, dochází k informovanosti systému a prostředí- </a:t>
            </a:r>
          </a:p>
        </p:txBody>
      </p:sp>
    </p:spTree>
    <p:extLst>
      <p:ext uri="{BB962C8B-B14F-4D97-AF65-F5344CB8AC3E}">
        <p14:creationId xmlns:p14="http://schemas.microsoft.com/office/powerpoint/2010/main" val="5708017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Nadpis 1"/>
          <p:cNvSpPr>
            <a:spLocks noGrp="1" noChangeArrowheads="1"/>
          </p:cNvSpPr>
          <p:nvPr>
            <p:ph type="title" idx="4294967295"/>
          </p:nvPr>
        </p:nvSpPr>
        <p:spPr>
          <a:xfrm>
            <a:off x="502276" y="301625"/>
            <a:ext cx="9341812" cy="1143000"/>
          </a:xfrm>
        </p:spPr>
        <p:txBody>
          <a:bodyPr>
            <a:normAutofit/>
          </a:bodyPr>
          <a:lstStyle/>
          <a:p>
            <a:pPr eaLnBrk="1" hangingPunct="1"/>
            <a:r>
              <a:rPr lang="cs-CZ" altLang="cs-CZ" sz="3200" b="1" dirty="0"/>
              <a:t>Modely energetického pole</a:t>
            </a:r>
          </a:p>
        </p:txBody>
      </p:sp>
      <p:sp>
        <p:nvSpPr>
          <p:cNvPr id="86019" name="Zástupný symbol pro obsah 2"/>
          <p:cNvSpPr>
            <a:spLocks noGrp="1" noChangeArrowheads="1"/>
          </p:cNvSpPr>
          <p:nvPr>
            <p:ph idx="4294967295"/>
          </p:nvPr>
        </p:nvSpPr>
        <p:spPr>
          <a:xfrm>
            <a:off x="502276" y="1725613"/>
            <a:ext cx="9457699" cy="4216400"/>
          </a:xfrm>
        </p:spPr>
        <p:txBody>
          <a:bodyPr/>
          <a:lstStyle/>
          <a:p>
            <a:pPr eaLnBrk="1" hangingPunct="1"/>
            <a:r>
              <a:rPr lang="cs-CZ" altLang="cs-CZ" dirty="0"/>
              <a:t>Využívají koncepci energie (energetické pole, výměna energie)</a:t>
            </a:r>
          </a:p>
          <a:p>
            <a:pPr lvl="1" eaLnBrk="1" hangingPunct="1"/>
            <a:r>
              <a:rPr lang="cs-CZ" altLang="cs-CZ" b="1" dirty="0"/>
              <a:t>Martha E. </a:t>
            </a:r>
            <a:r>
              <a:rPr lang="cs-CZ" altLang="cs-CZ" b="1" dirty="0" err="1"/>
              <a:t>Rogers</a:t>
            </a:r>
            <a:r>
              <a:rPr lang="cs-CZ" altLang="cs-CZ" dirty="0"/>
              <a:t> - Model jednotných lidí</a:t>
            </a:r>
          </a:p>
          <a:p>
            <a:pPr lvl="1" eaLnBrk="1" hangingPunct="1"/>
            <a:r>
              <a:rPr lang="cs-CZ" altLang="cs-CZ" b="1" dirty="0"/>
              <a:t>Myra </a:t>
            </a:r>
            <a:r>
              <a:rPr lang="cs-CZ" altLang="cs-CZ" b="1" dirty="0" err="1"/>
              <a:t>Estrin</a:t>
            </a:r>
            <a:r>
              <a:rPr lang="cs-CZ" altLang="cs-CZ" b="1" dirty="0"/>
              <a:t> </a:t>
            </a:r>
            <a:r>
              <a:rPr lang="cs-CZ" altLang="cs-CZ" b="1" dirty="0" err="1"/>
              <a:t>Levine</a:t>
            </a:r>
            <a:r>
              <a:rPr lang="cs-CZ" altLang="cs-CZ" b="1" dirty="0"/>
              <a:t>  - </a:t>
            </a:r>
            <a:r>
              <a:rPr lang="cs-CZ" altLang="cs-CZ" dirty="0"/>
              <a:t>Teorie čtyř konzervačních principů</a:t>
            </a:r>
            <a:endParaRPr lang="cs-CZ" altLang="cs-CZ" b="1" dirty="0"/>
          </a:p>
        </p:txBody>
      </p:sp>
    </p:spTree>
    <p:extLst>
      <p:ext uri="{BB962C8B-B14F-4D97-AF65-F5344CB8AC3E}">
        <p14:creationId xmlns:p14="http://schemas.microsoft.com/office/powerpoint/2010/main" val="25299136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Nadpis 1"/>
          <p:cNvSpPr>
            <a:spLocks noGrp="1" noChangeArrowheads="1"/>
          </p:cNvSpPr>
          <p:nvPr>
            <p:ph type="title" idx="4294967295"/>
          </p:nvPr>
        </p:nvSpPr>
        <p:spPr>
          <a:xfrm>
            <a:off x="682580" y="301625"/>
            <a:ext cx="9148808" cy="1143000"/>
          </a:xfrm>
        </p:spPr>
        <p:txBody>
          <a:bodyPr>
            <a:normAutofit/>
          </a:bodyPr>
          <a:lstStyle/>
          <a:p>
            <a:pPr eaLnBrk="1" hangingPunct="1"/>
            <a:r>
              <a:rPr lang="cs-CZ" altLang="cs-CZ" sz="3200" b="1" dirty="0"/>
              <a:t>Kategorie ošetřovatelských modelů a teorií</a:t>
            </a:r>
          </a:p>
        </p:txBody>
      </p:sp>
      <p:sp>
        <p:nvSpPr>
          <p:cNvPr id="88067" name="Zástupný symbol pro obsah 2"/>
          <p:cNvSpPr>
            <a:spLocks noGrp="1" noChangeArrowheads="1"/>
          </p:cNvSpPr>
          <p:nvPr>
            <p:ph idx="4294967295"/>
          </p:nvPr>
        </p:nvSpPr>
        <p:spPr>
          <a:xfrm>
            <a:off x="682580" y="1738313"/>
            <a:ext cx="11088710" cy="4649608"/>
          </a:xfrm>
        </p:spPr>
        <p:txBody>
          <a:bodyPr/>
          <a:lstStyle/>
          <a:p>
            <a:pPr eaLnBrk="1" hangingPunct="1"/>
            <a:r>
              <a:rPr lang="cs-CZ" altLang="cs-CZ" b="1" dirty="0"/>
              <a:t>Vývojové modely – </a:t>
            </a:r>
            <a:r>
              <a:rPr lang="cs-CZ" altLang="cs-CZ" dirty="0"/>
              <a:t>procesy růstu, vývoje a zrání (změna), zjišťují potencionální  a existující problémy, vymezují zásahy pro stimulaci růstu a vývoje lidí a prostředí, , podstatou je změna, formy postupu jsou jednosměrný, cyklický…..</a:t>
            </a:r>
          </a:p>
          <a:p>
            <a:pPr eaLnBrk="1" hangingPunct="1"/>
            <a:r>
              <a:rPr lang="cs-CZ" altLang="cs-CZ" b="1" dirty="0"/>
              <a:t>Modely výsledků </a:t>
            </a:r>
            <a:r>
              <a:rPr lang="cs-CZ" altLang="cs-CZ" dirty="0"/>
              <a:t>– důraz na výsledky ošetřovatelské péče a jejich hodnocení, S uspokojuje potřeby P a hodnotí výsledky v rámci OP (King, Neuman).  </a:t>
            </a:r>
          </a:p>
        </p:txBody>
      </p:sp>
    </p:spTree>
    <p:extLst>
      <p:ext uri="{BB962C8B-B14F-4D97-AF65-F5344CB8AC3E}">
        <p14:creationId xmlns:p14="http://schemas.microsoft.com/office/powerpoint/2010/main" val="23126476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Nadpis 1"/>
          <p:cNvSpPr>
            <a:spLocks noGrp="1" noChangeArrowheads="1"/>
          </p:cNvSpPr>
          <p:nvPr>
            <p:ph type="title" idx="4294967295"/>
          </p:nvPr>
        </p:nvSpPr>
        <p:spPr>
          <a:xfrm>
            <a:off x="553792" y="301625"/>
            <a:ext cx="9277596" cy="1143000"/>
          </a:xfrm>
        </p:spPr>
        <p:txBody>
          <a:bodyPr>
            <a:normAutofit/>
          </a:bodyPr>
          <a:lstStyle/>
          <a:p>
            <a:pPr eaLnBrk="1" hangingPunct="1"/>
            <a:r>
              <a:rPr lang="cs-CZ" altLang="cs-CZ" sz="3200" b="1" dirty="0"/>
              <a:t>Kategorie ošetřovatelských modelů a teorií</a:t>
            </a:r>
          </a:p>
        </p:txBody>
      </p:sp>
      <p:sp>
        <p:nvSpPr>
          <p:cNvPr id="90115" name="Zástupný symbol pro obsah 2"/>
          <p:cNvSpPr>
            <a:spLocks noGrp="1" noChangeArrowheads="1"/>
          </p:cNvSpPr>
          <p:nvPr>
            <p:ph idx="4294967295"/>
          </p:nvPr>
        </p:nvSpPr>
        <p:spPr>
          <a:xfrm>
            <a:off x="553791" y="1725613"/>
            <a:ext cx="10818253" cy="4216400"/>
          </a:xfrm>
        </p:spPr>
        <p:txBody>
          <a:bodyPr/>
          <a:lstStyle/>
          <a:p>
            <a:pPr eaLnBrk="1" hangingPunct="1"/>
            <a:r>
              <a:rPr lang="cs-CZ" altLang="cs-CZ" b="1" dirty="0"/>
              <a:t>Modely zákroků – </a:t>
            </a:r>
            <a:r>
              <a:rPr lang="cs-CZ" altLang="cs-CZ" dirty="0"/>
              <a:t>zdůrazňují sesterské odborné činnosti, K/P-pasivní předmět ošetřovatelské péče, jádro tvoří rozhodnutí a intervence S, P je objektem O, není jen účastníkem. S o péči rozhoduje, bere v potaz vybrané proměnné jedince nebo prostředí tak, aby dosáhla změny (</a:t>
            </a:r>
            <a:r>
              <a:rPr lang="cs-CZ" altLang="cs-CZ" dirty="0" err="1"/>
              <a:t>Gordon</a:t>
            </a:r>
            <a:r>
              <a:rPr lang="cs-CZ" altLang="cs-CZ" dirty="0"/>
              <a:t>, King, </a:t>
            </a:r>
            <a:r>
              <a:rPr lang="cs-CZ" altLang="cs-CZ" dirty="0" err="1"/>
              <a:t>Abdellah</a:t>
            </a:r>
            <a:r>
              <a:rPr lang="cs-CZ" altLang="cs-CZ" dirty="0"/>
              <a:t>)</a:t>
            </a:r>
          </a:p>
        </p:txBody>
      </p:sp>
    </p:spTree>
    <p:extLst>
      <p:ext uri="{BB962C8B-B14F-4D97-AF65-F5344CB8AC3E}">
        <p14:creationId xmlns:p14="http://schemas.microsoft.com/office/powerpoint/2010/main" val="643418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adpis 1"/>
          <p:cNvSpPr>
            <a:spLocks noGrp="1" noChangeArrowheads="1"/>
          </p:cNvSpPr>
          <p:nvPr>
            <p:ph type="title" idx="4294967295"/>
          </p:nvPr>
        </p:nvSpPr>
        <p:spPr>
          <a:xfrm>
            <a:off x="656822" y="301625"/>
            <a:ext cx="11294772" cy="1143000"/>
          </a:xfrm>
        </p:spPr>
        <p:txBody>
          <a:bodyPr>
            <a:normAutofit/>
          </a:bodyPr>
          <a:lstStyle/>
          <a:p>
            <a:pPr eaLnBrk="1" hangingPunct="1"/>
            <a:r>
              <a:rPr lang="cs-CZ" altLang="cs-CZ" sz="3200" b="1" dirty="0"/>
              <a:t>Kategorie ošetřovatelských modelů a teorií</a:t>
            </a:r>
          </a:p>
        </p:txBody>
      </p:sp>
      <p:sp>
        <p:nvSpPr>
          <p:cNvPr id="92163" name="Zástupný symbol pro obsah 2"/>
          <p:cNvSpPr>
            <a:spLocks noGrp="1" noChangeArrowheads="1"/>
          </p:cNvSpPr>
          <p:nvPr>
            <p:ph idx="4294967295"/>
          </p:nvPr>
        </p:nvSpPr>
        <p:spPr>
          <a:xfrm>
            <a:off x="656821" y="1444625"/>
            <a:ext cx="11101589" cy="4497388"/>
          </a:xfrm>
        </p:spPr>
        <p:txBody>
          <a:bodyPr/>
          <a:lstStyle/>
          <a:p>
            <a:pPr eaLnBrk="1" hangingPunct="1"/>
            <a:r>
              <a:rPr lang="cs-CZ" altLang="cs-CZ" sz="2400" b="1" dirty="0"/>
              <a:t>Model substituce – </a:t>
            </a:r>
            <a:r>
              <a:rPr lang="cs-CZ" altLang="cs-CZ" sz="2400" dirty="0"/>
              <a:t>poskytují náhrady za schopnosti, které K/P chybí- byly ztraceny nebo aktuálně chybí, P uplatňuje vůli, fyzickou kontrolu, rozhodování  (</a:t>
            </a:r>
            <a:r>
              <a:rPr lang="cs-CZ" altLang="cs-CZ" sz="2400" dirty="0" err="1"/>
              <a:t>Orem</a:t>
            </a:r>
            <a:r>
              <a:rPr lang="cs-CZ" altLang="cs-CZ" sz="2400" dirty="0"/>
              <a:t>, </a:t>
            </a:r>
            <a:r>
              <a:rPr lang="cs-CZ" altLang="cs-CZ" sz="2400" dirty="0" err="1"/>
              <a:t>Peplau</a:t>
            </a:r>
            <a:r>
              <a:rPr lang="cs-CZ" altLang="cs-CZ" sz="2400" dirty="0"/>
              <a:t>).</a:t>
            </a:r>
          </a:p>
          <a:p>
            <a:pPr eaLnBrk="1" hangingPunct="1"/>
            <a:r>
              <a:rPr lang="cs-CZ" altLang="cs-CZ" sz="2400" b="1" dirty="0"/>
              <a:t>Modely konzervace – </a:t>
            </a:r>
            <a:r>
              <a:rPr lang="cs-CZ" altLang="cs-CZ" sz="2400" dirty="0"/>
              <a:t>zachovávají příznivé aspekty K/P ohroženého nemocí nebo problémy, S rozhoduje o péči, ale zachovává existující schopnosti P (</a:t>
            </a:r>
            <a:r>
              <a:rPr lang="cs-CZ" altLang="cs-CZ" sz="2400" dirty="0" err="1"/>
              <a:t>Roper</a:t>
            </a:r>
            <a:r>
              <a:rPr lang="cs-CZ" altLang="cs-CZ" sz="2400" dirty="0"/>
              <a:t>, </a:t>
            </a:r>
            <a:r>
              <a:rPr lang="cs-CZ" altLang="cs-CZ" sz="2400" dirty="0" err="1"/>
              <a:t>Levin</a:t>
            </a:r>
            <a:r>
              <a:rPr lang="cs-CZ" altLang="cs-CZ" sz="2400" dirty="0"/>
              <a:t>)</a:t>
            </a:r>
          </a:p>
          <a:p>
            <a:pPr eaLnBrk="1" hangingPunct="1"/>
            <a:r>
              <a:rPr lang="cs-CZ" altLang="cs-CZ" sz="2400" b="1" dirty="0"/>
              <a:t>Modely podpory – </a:t>
            </a:r>
            <a:r>
              <a:rPr lang="cs-CZ" altLang="cs-CZ" sz="2400" dirty="0"/>
              <a:t>pomáhají K/P při poškození zdraví, podpora</a:t>
            </a:r>
            <a:r>
              <a:rPr lang="es-ES" altLang="cs-CZ" sz="2400" dirty="0"/>
              <a:t> vyrovn</a:t>
            </a:r>
            <a:r>
              <a:rPr lang="cs-CZ" altLang="cs-CZ" sz="2400" dirty="0" err="1"/>
              <a:t>at</a:t>
            </a:r>
            <a:r>
              <a:rPr lang="cs-CZ" altLang="cs-CZ" sz="2400" dirty="0"/>
              <a:t> </a:t>
            </a:r>
            <a:r>
              <a:rPr lang="es-ES" altLang="cs-CZ" sz="2400" dirty="0"/>
              <a:t>se se situací</a:t>
            </a:r>
            <a:r>
              <a:rPr lang="cs-CZ" altLang="cs-CZ" sz="2400" dirty="0"/>
              <a:t> (</a:t>
            </a:r>
            <a:r>
              <a:rPr lang="cs-CZ" altLang="cs-CZ" sz="2400" dirty="0" err="1"/>
              <a:t>Henderson</a:t>
            </a:r>
            <a:r>
              <a:rPr lang="cs-CZ" altLang="cs-CZ" sz="2400" dirty="0"/>
              <a:t>).</a:t>
            </a:r>
            <a:endParaRPr lang="es-ES" altLang="cs-CZ" sz="2400" dirty="0"/>
          </a:p>
          <a:p>
            <a:pPr eaLnBrk="1" hangingPunct="1"/>
            <a:r>
              <a:rPr lang="cs-CZ" altLang="cs-CZ" sz="2400" b="1" dirty="0"/>
              <a:t>Modely zlepšení – </a:t>
            </a:r>
            <a:r>
              <a:rPr lang="cs-CZ" altLang="cs-CZ" sz="2400" dirty="0"/>
              <a:t>zaměřují se na zlepšení kvality K/P života po poškození zdraví.</a:t>
            </a:r>
          </a:p>
        </p:txBody>
      </p:sp>
    </p:spTree>
    <p:extLst>
      <p:ext uri="{BB962C8B-B14F-4D97-AF65-F5344CB8AC3E}">
        <p14:creationId xmlns:p14="http://schemas.microsoft.com/office/powerpoint/2010/main" val="25090503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Nadpis 1"/>
          <p:cNvSpPr>
            <a:spLocks noGrp="1" noChangeArrowheads="1"/>
          </p:cNvSpPr>
          <p:nvPr>
            <p:ph type="title"/>
          </p:nvPr>
        </p:nvSpPr>
        <p:spPr/>
        <p:txBody>
          <a:bodyPr>
            <a:normAutofit/>
          </a:bodyPr>
          <a:lstStyle/>
          <a:p>
            <a:pPr eaLnBrk="1" hangingPunct="1"/>
            <a:r>
              <a:rPr lang="cs-CZ" altLang="cs-CZ" sz="3200" b="1" dirty="0"/>
              <a:t>Vztahy koncepcí a teorie ošetřovatelství</a:t>
            </a:r>
          </a:p>
        </p:txBody>
      </p:sp>
      <p:sp>
        <p:nvSpPr>
          <p:cNvPr id="47107" name="Zástupný symbol pro obsah 2"/>
          <p:cNvSpPr>
            <a:spLocks noGrp="1" noChangeArrowheads="1"/>
          </p:cNvSpPr>
          <p:nvPr>
            <p:ph idx="1"/>
          </p:nvPr>
        </p:nvSpPr>
        <p:spPr/>
        <p:txBody>
          <a:bodyPr rtlCol="0">
            <a:normAutofit/>
          </a:bodyPr>
          <a:lstStyle/>
          <a:p>
            <a:pPr marL="0" indent="0">
              <a:buNone/>
              <a:defRPr/>
            </a:pPr>
            <a:r>
              <a:rPr lang="cs-CZ" altLang="cs-CZ" dirty="0"/>
              <a:t>Koncepční modely jsou abstrakce, které se v praxi uplatňují:</a:t>
            </a:r>
          </a:p>
          <a:p>
            <a:pPr>
              <a:defRPr/>
            </a:pPr>
            <a:r>
              <a:rPr lang="cs-CZ" altLang="cs-CZ" dirty="0"/>
              <a:t>Hodnocení – sběr specifických údajů o P potřebách…pohled sebepéče, P vnímáme z tohoto pohledu. </a:t>
            </a:r>
          </a:p>
          <a:p>
            <a:pPr>
              <a:defRPr/>
            </a:pPr>
            <a:r>
              <a:rPr lang="cs-CZ" altLang="cs-CZ" dirty="0"/>
              <a:t>Diagnostika – identifikace OD s přihlédnutím k modelu</a:t>
            </a:r>
          </a:p>
          <a:p>
            <a:pPr>
              <a:defRPr/>
            </a:pPr>
            <a:r>
              <a:rPr lang="cs-CZ" altLang="cs-CZ" dirty="0"/>
              <a:t>Plánování – formulace cílů, kritérií, plánu, které jsou v souladu s modelem</a:t>
            </a:r>
          </a:p>
          <a:p>
            <a:pPr>
              <a:defRPr/>
            </a:pPr>
            <a:r>
              <a:rPr lang="cs-CZ" altLang="cs-CZ" dirty="0"/>
              <a:t>Realizace – provedení intervencí </a:t>
            </a:r>
            <a:r>
              <a:rPr lang="cs-CZ" altLang="cs-CZ" dirty="0" err="1"/>
              <a:t>del</a:t>
            </a:r>
            <a:r>
              <a:rPr lang="cs-CZ" altLang="cs-CZ" dirty="0"/>
              <a:t> modelu, model udává S, co má dělat.</a:t>
            </a:r>
          </a:p>
          <a:p>
            <a:pPr>
              <a:defRPr/>
            </a:pPr>
            <a:r>
              <a:rPr lang="cs-CZ" altLang="cs-CZ" dirty="0"/>
              <a:t>Vyhodnocení – bylo dosaženo cíle? </a:t>
            </a:r>
          </a:p>
        </p:txBody>
      </p:sp>
    </p:spTree>
    <p:extLst>
      <p:ext uri="{BB962C8B-B14F-4D97-AF65-F5344CB8AC3E}">
        <p14:creationId xmlns:p14="http://schemas.microsoft.com/office/powerpoint/2010/main" val="67382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r>
              <a:rPr lang="cs-CZ" altLang="cs-CZ"/>
              <a:t>Formy ošetřovatelské péče</a:t>
            </a:r>
          </a:p>
        </p:txBody>
      </p:sp>
      <p:sp>
        <p:nvSpPr>
          <p:cNvPr id="11267" name="Rectangle 3"/>
          <p:cNvSpPr>
            <a:spLocks noGrp="1"/>
          </p:cNvSpPr>
          <p:nvPr>
            <p:ph idx="1"/>
          </p:nvPr>
        </p:nvSpPr>
        <p:spPr/>
        <p:txBody>
          <a:bodyPr/>
          <a:lstStyle/>
          <a:p>
            <a:pPr eaLnBrk="1" hangingPunct="1"/>
            <a:r>
              <a:rPr lang="cs-CZ" altLang="cs-CZ" dirty="0"/>
              <a:t>V ČR poskytována formou</a:t>
            </a:r>
          </a:p>
          <a:p>
            <a:pPr lvl="1" eaLnBrk="1" hangingPunct="1"/>
            <a:r>
              <a:rPr lang="cs-CZ" altLang="cs-CZ" dirty="0"/>
              <a:t>Ambulantní péče</a:t>
            </a:r>
          </a:p>
          <a:p>
            <a:pPr lvl="1" eaLnBrk="1" hangingPunct="1"/>
            <a:r>
              <a:rPr lang="cs-CZ" altLang="cs-CZ" dirty="0"/>
              <a:t>Jednodenní péče</a:t>
            </a:r>
          </a:p>
          <a:p>
            <a:pPr lvl="1" eaLnBrk="1" hangingPunct="1"/>
            <a:r>
              <a:rPr lang="cs-CZ" altLang="cs-CZ" dirty="0"/>
              <a:t>Ústavní péče</a:t>
            </a:r>
          </a:p>
          <a:p>
            <a:pPr lvl="1" eaLnBrk="1" hangingPunct="1"/>
            <a:r>
              <a:rPr lang="cs-CZ" altLang="cs-CZ" dirty="0"/>
              <a:t>Komunitní péče</a:t>
            </a:r>
          </a:p>
          <a:p>
            <a:pPr lvl="1" eaLnBrk="1" hangingPunct="1"/>
            <a:r>
              <a:rPr lang="cs-CZ" altLang="cs-CZ" dirty="0"/>
              <a:t>Domácí péče</a:t>
            </a:r>
          </a:p>
          <a:p>
            <a:pPr marL="457200" lvl="1" indent="0">
              <a:buNone/>
            </a:pPr>
            <a:r>
              <a:rPr lang="cs-CZ" altLang="cs-CZ" dirty="0"/>
              <a:t>….</a:t>
            </a:r>
            <a:r>
              <a:rPr lang="cs-CZ" dirty="0"/>
              <a:t> Zákon č. 372/2011 Sb. </a:t>
            </a:r>
            <a:r>
              <a:rPr lang="cs-CZ" i="1" dirty="0"/>
              <a:t>Zákon o zdravotních službách a podmínkách jejich poskytování (zákon o zdravotních službách)</a:t>
            </a:r>
            <a:endParaRPr lang="cs-CZ" dirty="0"/>
          </a:p>
          <a:p>
            <a:pPr marL="457200" lvl="1" indent="0" eaLnBrk="1" hangingPunct="1">
              <a:buNone/>
            </a:pPr>
            <a:endParaRPr lang="cs-CZ" altLang="cs-CZ" dirty="0"/>
          </a:p>
          <a:p>
            <a:pPr lvl="1" eaLnBrk="1" hangingPunct="1"/>
            <a:endParaRPr lang="cs-CZ" altLang="cs-CZ" dirty="0"/>
          </a:p>
        </p:txBody>
      </p:sp>
    </p:spTree>
    <p:extLst>
      <p:ext uri="{BB962C8B-B14F-4D97-AF65-F5344CB8AC3E}">
        <p14:creationId xmlns:p14="http://schemas.microsoft.com/office/powerpoint/2010/main" val="28841449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Nadpis 1"/>
          <p:cNvSpPr>
            <a:spLocks noGrp="1" noChangeArrowheads="1"/>
          </p:cNvSpPr>
          <p:nvPr>
            <p:ph type="title"/>
          </p:nvPr>
        </p:nvSpPr>
        <p:spPr/>
        <p:txBody>
          <a:bodyPr>
            <a:normAutofit/>
          </a:bodyPr>
          <a:lstStyle/>
          <a:p>
            <a:pPr eaLnBrk="1" hangingPunct="1"/>
            <a:r>
              <a:rPr lang="cs-CZ" altLang="cs-CZ" sz="3200" b="1" dirty="0"/>
              <a:t>Kategorizace koncepčních modelů a teorií ošetřovatelství</a:t>
            </a:r>
          </a:p>
        </p:txBody>
      </p:sp>
      <p:sp>
        <p:nvSpPr>
          <p:cNvPr id="95235" name="Zástupný obsah 2"/>
          <p:cNvSpPr>
            <a:spLocks noGrp="1" noChangeArrowheads="1"/>
          </p:cNvSpPr>
          <p:nvPr>
            <p:ph idx="1"/>
          </p:nvPr>
        </p:nvSpPr>
        <p:spPr/>
        <p:txBody>
          <a:bodyPr/>
          <a:lstStyle/>
          <a:p>
            <a:pPr eaLnBrk="1" hangingPunct="1"/>
            <a:r>
              <a:rPr lang="cs-CZ" altLang="cs-CZ" dirty="0"/>
              <a:t>Dělí se dle přístupů chápání osoby</a:t>
            </a:r>
          </a:p>
          <a:p>
            <a:pPr eaLnBrk="1" hangingPunct="1"/>
            <a:r>
              <a:rPr lang="cs-CZ" altLang="cs-CZ" dirty="0"/>
              <a:t>Širší a užší kategorizace</a:t>
            </a:r>
          </a:p>
        </p:txBody>
      </p:sp>
    </p:spTree>
    <p:extLst>
      <p:ext uri="{BB962C8B-B14F-4D97-AF65-F5344CB8AC3E}">
        <p14:creationId xmlns:p14="http://schemas.microsoft.com/office/powerpoint/2010/main" val="41505110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Nadpis 1"/>
          <p:cNvSpPr>
            <a:spLocks noGrp="1" noChangeArrowheads="1"/>
          </p:cNvSpPr>
          <p:nvPr>
            <p:ph type="title"/>
          </p:nvPr>
        </p:nvSpPr>
        <p:spPr/>
        <p:txBody>
          <a:bodyPr>
            <a:normAutofit/>
          </a:bodyPr>
          <a:lstStyle/>
          <a:p>
            <a:pPr eaLnBrk="1" hangingPunct="1"/>
            <a:r>
              <a:rPr lang="cs-CZ" altLang="cs-CZ" sz="3200" b="1" dirty="0"/>
              <a:t>Kategorizace koncepčních modelů a teorií ošetřovatelství – širší kategorizace</a:t>
            </a:r>
          </a:p>
        </p:txBody>
      </p:sp>
      <p:sp>
        <p:nvSpPr>
          <p:cNvPr id="3" name="Zástupný obsah 2"/>
          <p:cNvSpPr>
            <a:spLocks noGrp="1"/>
          </p:cNvSpPr>
          <p:nvPr>
            <p:ph idx="1"/>
          </p:nvPr>
        </p:nvSpPr>
        <p:spPr>
          <a:xfrm>
            <a:off x="838200" y="1690688"/>
            <a:ext cx="9201150" cy="4486276"/>
          </a:xfrm>
        </p:spPr>
        <p:txBody>
          <a:bodyPr rtlCol="0">
            <a:normAutofit lnSpcReduction="10000"/>
          </a:bodyPr>
          <a:lstStyle/>
          <a:p>
            <a:pPr marL="0" indent="0">
              <a:buNone/>
              <a:defRPr/>
            </a:pPr>
            <a:r>
              <a:rPr lang="cs-CZ" sz="2000" dirty="0"/>
              <a:t>Vývojové modely a teorie</a:t>
            </a:r>
          </a:p>
          <a:p>
            <a:pPr marL="0" indent="0">
              <a:buNone/>
              <a:defRPr/>
            </a:pPr>
            <a:r>
              <a:rPr lang="cs-CZ" sz="2000" dirty="0"/>
              <a:t>Modely teorie a systémů</a:t>
            </a:r>
          </a:p>
          <a:p>
            <a:pPr marL="0" indent="0">
              <a:buNone/>
              <a:defRPr/>
            </a:pPr>
            <a:r>
              <a:rPr lang="cs-CZ" sz="2000" dirty="0"/>
              <a:t>Interakční modely a teorie</a:t>
            </a:r>
          </a:p>
          <a:p>
            <a:pPr marL="0" indent="0">
              <a:buNone/>
              <a:defRPr/>
            </a:pPr>
            <a:r>
              <a:rPr lang="cs-CZ" sz="2000" dirty="0"/>
              <a:t>Modely a teorie potřeb</a:t>
            </a:r>
          </a:p>
          <a:p>
            <a:pPr marL="0" indent="0">
              <a:buNone/>
              <a:defRPr/>
            </a:pPr>
            <a:r>
              <a:rPr lang="cs-CZ" sz="2000" dirty="0"/>
              <a:t>Modely teorie a výsledků</a:t>
            </a:r>
          </a:p>
          <a:p>
            <a:pPr marL="0" indent="0">
              <a:buNone/>
              <a:defRPr/>
            </a:pPr>
            <a:r>
              <a:rPr lang="cs-CZ" sz="2000" dirty="0"/>
              <a:t>Humanistické modely a teorie</a:t>
            </a:r>
          </a:p>
          <a:p>
            <a:pPr marL="0" indent="0">
              <a:buNone/>
              <a:defRPr/>
            </a:pPr>
            <a:r>
              <a:rPr lang="cs-CZ" sz="2000" dirty="0"/>
              <a:t>Modely a teorie energetických polí</a:t>
            </a:r>
          </a:p>
          <a:p>
            <a:pPr marL="0" indent="0">
              <a:buNone/>
              <a:defRPr/>
            </a:pPr>
            <a:r>
              <a:rPr lang="cs-CZ" sz="2000" dirty="0"/>
              <a:t>Modely intervence</a:t>
            </a:r>
          </a:p>
          <a:p>
            <a:pPr marL="0" indent="0">
              <a:buNone/>
              <a:defRPr/>
            </a:pPr>
            <a:r>
              <a:rPr lang="cs-CZ" sz="2000" dirty="0"/>
              <a:t>Modely  a teorie substituce</a:t>
            </a:r>
          </a:p>
          <a:p>
            <a:pPr marL="0" indent="0">
              <a:buNone/>
              <a:defRPr/>
            </a:pPr>
            <a:r>
              <a:rPr lang="cs-CZ" sz="2000" dirty="0"/>
              <a:t>Modely a teorie konzervace</a:t>
            </a:r>
          </a:p>
          <a:p>
            <a:pPr marL="0" indent="0">
              <a:buNone/>
              <a:defRPr/>
            </a:pPr>
            <a:r>
              <a:rPr lang="cs-CZ" sz="2000" dirty="0"/>
              <a:t>Modely a teorie podpory</a:t>
            </a:r>
          </a:p>
          <a:p>
            <a:pPr marL="0" indent="0">
              <a:buNone/>
              <a:defRPr/>
            </a:pPr>
            <a:r>
              <a:rPr lang="cs-CZ" sz="2000" dirty="0"/>
              <a:t>Modely a teorie posílení</a:t>
            </a:r>
          </a:p>
          <a:p>
            <a:pPr marL="0" indent="0">
              <a:buNone/>
              <a:defRPr/>
            </a:pPr>
            <a:endParaRPr lang="cs-CZ" sz="2000" dirty="0"/>
          </a:p>
          <a:p>
            <a:pPr marL="0" indent="0">
              <a:buNone/>
              <a:defRPr/>
            </a:pPr>
            <a:endParaRPr lang="cs-CZ" sz="2000" dirty="0"/>
          </a:p>
          <a:p>
            <a:pPr>
              <a:buFontTx/>
              <a:buChar char="-"/>
              <a:defRPr/>
            </a:pPr>
            <a:endParaRPr lang="cs-CZ" dirty="0"/>
          </a:p>
        </p:txBody>
      </p:sp>
    </p:spTree>
    <p:extLst>
      <p:ext uri="{BB962C8B-B14F-4D97-AF65-F5344CB8AC3E}">
        <p14:creationId xmlns:p14="http://schemas.microsoft.com/office/powerpoint/2010/main" val="15344810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Nadpis 1"/>
          <p:cNvSpPr>
            <a:spLocks noGrp="1" noChangeArrowheads="1"/>
          </p:cNvSpPr>
          <p:nvPr>
            <p:ph type="title"/>
          </p:nvPr>
        </p:nvSpPr>
        <p:spPr/>
        <p:txBody>
          <a:bodyPr>
            <a:normAutofit/>
          </a:bodyPr>
          <a:lstStyle/>
          <a:p>
            <a:r>
              <a:rPr lang="cs-CZ" altLang="cs-CZ" sz="3200" b="1" dirty="0"/>
              <a:t>Kategorizace koncepčních modelů a teorií ošetřovatelství – užší kategorizace</a:t>
            </a:r>
          </a:p>
        </p:txBody>
      </p:sp>
      <p:sp>
        <p:nvSpPr>
          <p:cNvPr id="97283" name="Zástupný obsah 2"/>
          <p:cNvSpPr>
            <a:spLocks noGrp="1" noChangeArrowheads="1"/>
          </p:cNvSpPr>
          <p:nvPr>
            <p:ph idx="1"/>
          </p:nvPr>
        </p:nvSpPr>
        <p:spPr/>
        <p:txBody>
          <a:bodyPr/>
          <a:lstStyle/>
          <a:p>
            <a:pPr marL="0" indent="0">
              <a:buNone/>
            </a:pPr>
            <a:r>
              <a:rPr lang="cs-CZ" altLang="cs-CZ" dirty="0"/>
              <a:t>Humanistické modely</a:t>
            </a:r>
          </a:p>
          <a:p>
            <a:pPr marL="0" indent="0">
              <a:buNone/>
            </a:pPr>
            <a:r>
              <a:rPr lang="cs-CZ" altLang="cs-CZ" dirty="0"/>
              <a:t>Modely intrapersonálních vztahů</a:t>
            </a:r>
          </a:p>
          <a:p>
            <a:pPr marL="0" indent="0">
              <a:buNone/>
            </a:pPr>
            <a:r>
              <a:rPr lang="cs-CZ" altLang="cs-CZ" dirty="0"/>
              <a:t>Systémové modely</a:t>
            </a:r>
          </a:p>
          <a:p>
            <a:pPr marL="0" indent="0">
              <a:buNone/>
            </a:pPr>
            <a:r>
              <a:rPr lang="cs-CZ" altLang="cs-CZ" dirty="0"/>
              <a:t>Modely energetických polí</a:t>
            </a:r>
          </a:p>
        </p:txBody>
      </p:sp>
    </p:spTree>
    <p:extLst>
      <p:ext uri="{BB962C8B-B14F-4D97-AF65-F5344CB8AC3E}">
        <p14:creationId xmlns:p14="http://schemas.microsoft.com/office/powerpoint/2010/main" val="497313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obsah 2"/>
          <p:cNvSpPr>
            <a:spLocks noGrp="1" noChangeArrowheads="1"/>
          </p:cNvSpPr>
          <p:nvPr>
            <p:ph idx="1"/>
          </p:nvPr>
        </p:nvSpPr>
        <p:spPr>
          <a:xfrm>
            <a:off x="579549" y="1196975"/>
            <a:ext cx="11140226" cy="4979988"/>
          </a:xfrm>
        </p:spPr>
        <p:txBody>
          <a:bodyPr/>
          <a:lstStyle/>
          <a:p>
            <a:pPr eaLnBrk="1" hangingPunct="1"/>
            <a:r>
              <a:rPr lang="cs-CZ" altLang="cs-CZ" dirty="0"/>
              <a:t>Koncepční modely a teorie O ve svých řešeních vycházející z MO.</a:t>
            </a:r>
          </a:p>
          <a:p>
            <a:pPr eaLnBrk="1" hangingPunct="1"/>
            <a:r>
              <a:rPr lang="cs-CZ" altLang="cs-CZ" dirty="0"/>
              <a:t>Poskytují všeobecné směrnice pro O.</a:t>
            </a:r>
          </a:p>
          <a:p>
            <a:pPr eaLnBrk="1" hangingPunct="1"/>
            <a:r>
              <a:rPr lang="cs-CZ" altLang="cs-CZ" dirty="0"/>
              <a:t>Představují názor, ale i vzor přístupu.</a:t>
            </a:r>
          </a:p>
          <a:p>
            <a:pPr eaLnBrk="1" hangingPunct="1"/>
            <a:r>
              <a:rPr lang="cs-CZ" altLang="cs-CZ" dirty="0"/>
              <a:t>Usměrňují, co je potřeba brát v úvahu při interakci s P, jak interpretovat informace.</a:t>
            </a:r>
          </a:p>
          <a:p>
            <a:pPr eaLnBrk="1" hangingPunct="1"/>
            <a:r>
              <a:rPr lang="cs-CZ" altLang="cs-CZ" dirty="0"/>
              <a:t>Dávají návod, jak plánovat zásahy, intervence a dávají kritéria pro hodnocení péče. </a:t>
            </a:r>
          </a:p>
        </p:txBody>
      </p:sp>
    </p:spTree>
    <p:extLst>
      <p:ext uri="{BB962C8B-B14F-4D97-AF65-F5344CB8AC3E}">
        <p14:creationId xmlns:p14="http://schemas.microsoft.com/office/powerpoint/2010/main" val="5458172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noChangeArrowheads="1"/>
          </p:cNvSpPr>
          <p:nvPr>
            <p:ph type="title"/>
          </p:nvPr>
        </p:nvSpPr>
        <p:spPr>
          <a:xfrm>
            <a:off x="489398" y="1880316"/>
            <a:ext cx="11050072" cy="2438042"/>
          </a:xfrm>
        </p:spPr>
        <p:txBody>
          <a:bodyPr>
            <a:normAutofit/>
          </a:bodyPr>
          <a:lstStyle/>
          <a:p>
            <a:pPr eaLnBrk="1" hangingPunct="1"/>
            <a:r>
              <a:rPr lang="cs-CZ" altLang="cs-CZ" b="1" dirty="0" err="1"/>
              <a:t>Marjory</a:t>
            </a:r>
            <a:r>
              <a:rPr lang="cs-CZ" altLang="cs-CZ" b="1" dirty="0"/>
              <a:t> </a:t>
            </a:r>
            <a:r>
              <a:rPr lang="cs-CZ" altLang="cs-CZ" b="1" dirty="0" err="1"/>
              <a:t>Gordon</a:t>
            </a:r>
            <a:r>
              <a:rPr lang="cs-CZ" altLang="cs-CZ" b="1" dirty="0"/>
              <a:t>: Model funkčních vzorců zdraví</a:t>
            </a:r>
          </a:p>
        </p:txBody>
      </p:sp>
    </p:spTree>
    <p:extLst>
      <p:ext uri="{BB962C8B-B14F-4D97-AF65-F5344CB8AC3E}">
        <p14:creationId xmlns:p14="http://schemas.microsoft.com/office/powerpoint/2010/main" val="24512210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p:cNvSpPr>
            <a:spLocks noGrp="1" noChangeArrowheads="1"/>
          </p:cNvSpPr>
          <p:nvPr>
            <p:ph type="title"/>
          </p:nvPr>
        </p:nvSpPr>
        <p:spPr/>
        <p:txBody>
          <a:bodyPr>
            <a:normAutofit/>
          </a:bodyPr>
          <a:lstStyle/>
          <a:p>
            <a:pPr eaLnBrk="1" hangingPunct="1"/>
            <a:r>
              <a:rPr lang="cs-CZ" altLang="cs-CZ" sz="3200" b="1" dirty="0" err="1"/>
              <a:t>Marjory</a:t>
            </a:r>
            <a:r>
              <a:rPr lang="cs-CZ" altLang="cs-CZ" sz="3200" b="1" dirty="0"/>
              <a:t> </a:t>
            </a:r>
            <a:r>
              <a:rPr lang="cs-CZ" altLang="cs-CZ" sz="3200" b="1" dirty="0" err="1"/>
              <a:t>Gordon</a:t>
            </a:r>
            <a:r>
              <a:rPr lang="cs-CZ" altLang="cs-CZ" sz="3200" b="1" dirty="0"/>
              <a:t>: Model funkčních vzorců zdraví</a:t>
            </a:r>
          </a:p>
        </p:txBody>
      </p:sp>
      <p:sp>
        <p:nvSpPr>
          <p:cNvPr id="52227" name="Zástupný symbol pro obsah 2"/>
          <p:cNvSpPr>
            <a:spLocks noGrp="1"/>
          </p:cNvSpPr>
          <p:nvPr>
            <p:ph idx="1"/>
          </p:nvPr>
        </p:nvSpPr>
        <p:spPr/>
        <p:txBody>
          <a:bodyPr/>
          <a:lstStyle/>
          <a:p>
            <a:pPr eaLnBrk="1" hangingPunct="1"/>
            <a:r>
              <a:rPr lang="cs-CZ" altLang="cs-CZ" dirty="0"/>
              <a:t>Model výsledkem grantu z 80. let, který financovala vláda USA</a:t>
            </a:r>
          </a:p>
          <a:p>
            <a:pPr eaLnBrk="1" hangingPunct="1"/>
            <a:r>
              <a:rPr lang="cs-CZ" altLang="cs-CZ" b="1" dirty="0"/>
              <a:t>1974 identifikovala 11 okruhů vzorců chování.</a:t>
            </a:r>
          </a:p>
          <a:p>
            <a:pPr eaLnBrk="1" hangingPunct="1"/>
            <a:r>
              <a:rPr lang="cs-CZ" altLang="cs-CZ" b="1" dirty="0"/>
              <a:t>1987 publikovala Model funkčních vzorců zdraví</a:t>
            </a:r>
          </a:p>
          <a:p>
            <a:pPr eaLnBrk="1" hangingPunct="1"/>
            <a:r>
              <a:rPr lang="cs-CZ" altLang="cs-CZ" dirty="0"/>
              <a:t>Do 2004 prezidentkou NANDA</a:t>
            </a:r>
          </a:p>
          <a:p>
            <a:pPr eaLnBrk="1" hangingPunct="1"/>
            <a:r>
              <a:rPr lang="cs-CZ" altLang="cs-CZ" dirty="0"/>
              <a:t>Výzkum v oblasti </a:t>
            </a:r>
            <a:r>
              <a:rPr lang="cs-CZ" altLang="cs-CZ" dirty="0" err="1"/>
              <a:t>oše</a:t>
            </a:r>
            <a:r>
              <a:rPr lang="cs-CZ" altLang="cs-CZ" dirty="0"/>
              <a:t> diagnóz a plánování </a:t>
            </a:r>
            <a:r>
              <a:rPr lang="cs-CZ" altLang="cs-CZ" dirty="0" err="1"/>
              <a:t>oše</a:t>
            </a:r>
            <a:r>
              <a:rPr lang="cs-CZ" altLang="cs-CZ" dirty="0"/>
              <a:t> péče.</a:t>
            </a:r>
          </a:p>
          <a:p>
            <a:pPr eaLnBrk="1" hangingPunct="1"/>
            <a:r>
              <a:rPr lang="cs-CZ" altLang="cs-CZ" dirty="0"/>
              <a:t>Prostřednictvím modelu Gordonové lze v praxi využít filozofii </a:t>
            </a:r>
            <a:r>
              <a:rPr lang="cs-CZ" altLang="cs-CZ" dirty="0" err="1"/>
              <a:t>oše.péče</a:t>
            </a:r>
            <a:r>
              <a:rPr lang="cs-CZ" altLang="cs-CZ" dirty="0"/>
              <a:t> </a:t>
            </a:r>
            <a:r>
              <a:rPr lang="cs-CZ" altLang="cs-CZ" dirty="0" err="1"/>
              <a:t>Oremové</a:t>
            </a:r>
            <a:r>
              <a:rPr lang="cs-CZ" altLang="cs-CZ" dirty="0"/>
              <a:t>, Royové, </a:t>
            </a:r>
            <a:r>
              <a:rPr lang="cs-CZ" altLang="cs-CZ" dirty="0" err="1"/>
              <a:t>Jonsonové</a:t>
            </a:r>
            <a:r>
              <a:rPr lang="cs-CZ" altLang="cs-CZ" dirty="0"/>
              <a:t>. </a:t>
            </a:r>
          </a:p>
        </p:txBody>
      </p:sp>
    </p:spTree>
    <p:extLst>
      <p:ext uri="{BB962C8B-B14F-4D97-AF65-F5344CB8AC3E}">
        <p14:creationId xmlns:p14="http://schemas.microsoft.com/office/powerpoint/2010/main" val="26423227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noChangeArrowheads="1"/>
          </p:cNvSpPr>
          <p:nvPr>
            <p:ph type="title"/>
          </p:nvPr>
        </p:nvSpPr>
        <p:spPr/>
        <p:txBody>
          <a:bodyPr>
            <a:normAutofit/>
          </a:bodyPr>
          <a:lstStyle/>
          <a:p>
            <a:r>
              <a:rPr lang="cs-CZ" altLang="cs-CZ" sz="3200" b="1" dirty="0" err="1"/>
              <a:t>Marjory</a:t>
            </a:r>
            <a:r>
              <a:rPr lang="cs-CZ" altLang="cs-CZ" sz="3200" b="1" dirty="0"/>
              <a:t> </a:t>
            </a:r>
            <a:r>
              <a:rPr lang="cs-CZ" altLang="cs-CZ" sz="3200" b="1" dirty="0" err="1"/>
              <a:t>Gordon</a:t>
            </a:r>
            <a:r>
              <a:rPr lang="cs-CZ" altLang="cs-CZ" sz="3200" b="1" dirty="0"/>
              <a:t>: Model funkčních vzorců zdraví</a:t>
            </a:r>
          </a:p>
        </p:txBody>
      </p:sp>
      <p:sp>
        <p:nvSpPr>
          <p:cNvPr id="26627" name="Zástupný symbol pro obsah 2"/>
          <p:cNvSpPr>
            <a:spLocks noGrp="1"/>
          </p:cNvSpPr>
          <p:nvPr>
            <p:ph idx="1"/>
          </p:nvPr>
        </p:nvSpPr>
        <p:spPr/>
        <p:txBody>
          <a:bodyPr rtlCol="0">
            <a:normAutofit/>
          </a:bodyPr>
          <a:lstStyle/>
          <a:p>
            <a:pPr marL="0" indent="0">
              <a:buNone/>
              <a:defRPr/>
            </a:pPr>
            <a:r>
              <a:rPr lang="cs-CZ" altLang="cs-CZ" dirty="0"/>
              <a:t>Teoretická východiska: </a:t>
            </a:r>
          </a:p>
          <a:p>
            <a:pPr>
              <a:defRPr/>
            </a:pPr>
            <a:r>
              <a:rPr lang="cs-CZ" altLang="cs-CZ" dirty="0"/>
              <a:t>Holismus a humanismus</a:t>
            </a:r>
          </a:p>
          <a:p>
            <a:pPr>
              <a:defRPr/>
            </a:pPr>
            <a:r>
              <a:rPr lang="cs-CZ" altLang="cs-CZ" dirty="0"/>
              <a:t>Koncepce hodnocení </a:t>
            </a:r>
            <a:r>
              <a:rPr lang="cs-CZ" altLang="cs-CZ" dirty="0" err="1"/>
              <a:t>McCan</a:t>
            </a:r>
            <a:r>
              <a:rPr lang="cs-CZ" altLang="cs-CZ" dirty="0"/>
              <a:t> a Smith</a:t>
            </a:r>
          </a:p>
          <a:p>
            <a:pPr>
              <a:defRPr/>
            </a:pPr>
            <a:r>
              <a:rPr lang="cs-CZ" altLang="cs-CZ" dirty="0"/>
              <a:t>Modely zdraví</a:t>
            </a:r>
          </a:p>
          <a:p>
            <a:pPr>
              <a:defRPr/>
            </a:pPr>
            <a:r>
              <a:rPr lang="cs-CZ" altLang="cs-CZ" dirty="0"/>
              <a:t>Ošetřovatelské teorie a modely Orem, Johnson, Roy</a:t>
            </a:r>
          </a:p>
        </p:txBody>
      </p:sp>
    </p:spTree>
    <p:extLst>
      <p:ext uri="{BB962C8B-B14F-4D97-AF65-F5344CB8AC3E}">
        <p14:creationId xmlns:p14="http://schemas.microsoft.com/office/powerpoint/2010/main" val="31221605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noChangeArrowheads="1"/>
          </p:cNvSpPr>
          <p:nvPr>
            <p:ph type="title"/>
          </p:nvPr>
        </p:nvSpPr>
        <p:spPr>
          <a:xfrm>
            <a:off x="1082899" y="500062"/>
            <a:ext cx="10515600" cy="1325563"/>
          </a:xfrm>
        </p:spPr>
        <p:txBody>
          <a:bodyPr>
            <a:normAutofit/>
          </a:bodyPr>
          <a:lstStyle/>
          <a:p>
            <a:pPr eaLnBrk="1" hangingPunct="1"/>
            <a:r>
              <a:rPr lang="cs-CZ" altLang="cs-CZ" sz="3200" b="1" dirty="0"/>
              <a:t>Hlavní jednotky</a:t>
            </a:r>
          </a:p>
        </p:txBody>
      </p:sp>
      <p:sp>
        <p:nvSpPr>
          <p:cNvPr id="56323" name="Zástupný symbol pro obsah 2"/>
          <p:cNvSpPr>
            <a:spLocks noGrp="1"/>
          </p:cNvSpPr>
          <p:nvPr>
            <p:ph idx="1"/>
          </p:nvPr>
        </p:nvSpPr>
        <p:spPr/>
        <p:txBody>
          <a:bodyPr>
            <a:normAutofit fontScale="92500" lnSpcReduction="20000"/>
          </a:bodyPr>
          <a:lstStyle/>
          <a:p>
            <a:pPr eaLnBrk="1" hangingPunct="1"/>
            <a:r>
              <a:rPr lang="cs-CZ" altLang="cs-CZ" b="1"/>
              <a:t>Cíl ošetřovatelství</a:t>
            </a:r>
            <a:r>
              <a:rPr lang="cs-CZ" altLang="cs-CZ"/>
              <a:t> – zdraví, odpovědnost K/P za své zdraví, rovnováha bio-psycho.sociální-spirituální- </a:t>
            </a:r>
          </a:p>
          <a:p>
            <a:pPr eaLnBrk="1" hangingPunct="1"/>
            <a:r>
              <a:rPr lang="cs-CZ" altLang="cs-CZ" b="1"/>
              <a:t>P/K</a:t>
            </a:r>
            <a:r>
              <a:rPr lang="cs-CZ" altLang="cs-CZ"/>
              <a:t> – holistická bytost s potřebami (b,p.s, kulturními, behaviorálními, kognitivními, spirituálními; jedinec s funkčním nebo dysfunkčním typem zdraví. </a:t>
            </a:r>
          </a:p>
          <a:p>
            <a:pPr eaLnBrk="1" hangingPunct="1"/>
            <a:r>
              <a:rPr lang="cs-CZ" altLang="cs-CZ" b="1"/>
              <a:t>Role sestry</a:t>
            </a:r>
            <a:r>
              <a:rPr lang="cs-CZ" altLang="cs-CZ"/>
              <a:t> – systematické získávání informací v jednotlivých oblastech vzorců zdraví za použití standardních metod.</a:t>
            </a:r>
          </a:p>
          <a:p>
            <a:pPr eaLnBrk="1" hangingPunct="1"/>
            <a:r>
              <a:rPr lang="cs-CZ" altLang="cs-CZ" b="1"/>
              <a:t>Zdroj potíží</a:t>
            </a:r>
            <a:r>
              <a:rPr lang="cs-CZ" altLang="cs-CZ"/>
              <a:t> – oblasti biopsychosocilních interakcí (P, R, FV), analýza získaných údajů se závěrem F-D typ zdraví. Při D postup dle OP. </a:t>
            </a:r>
          </a:p>
          <a:p>
            <a:pPr eaLnBrk="1" hangingPunct="1"/>
            <a:r>
              <a:rPr lang="cs-CZ" altLang="cs-CZ" b="1"/>
              <a:t>Ohnisko zásahu</a:t>
            </a:r>
            <a:r>
              <a:rPr lang="cs-CZ" altLang="cs-CZ"/>
              <a:t> – dysfunkční vzorec zdraví.</a:t>
            </a:r>
          </a:p>
          <a:p>
            <a:pPr eaLnBrk="1" hangingPunct="1"/>
            <a:r>
              <a:rPr lang="cs-CZ" altLang="cs-CZ" b="1"/>
              <a:t>Způsob zásahu</a:t>
            </a:r>
            <a:r>
              <a:rPr lang="cs-CZ" altLang="cs-CZ"/>
              <a:t> – podle ošetřovatelského modelu.</a:t>
            </a:r>
          </a:p>
          <a:p>
            <a:pPr eaLnBrk="1" hangingPunct="1"/>
            <a:r>
              <a:rPr lang="cs-CZ" altLang="cs-CZ" b="1"/>
              <a:t>Důsledky </a:t>
            </a:r>
            <a:r>
              <a:rPr lang="cs-CZ" altLang="cs-CZ"/>
              <a:t>– funkční vzorec zdraví.</a:t>
            </a:r>
          </a:p>
        </p:txBody>
      </p:sp>
    </p:spTree>
    <p:extLst>
      <p:ext uri="{BB962C8B-B14F-4D97-AF65-F5344CB8AC3E}">
        <p14:creationId xmlns:p14="http://schemas.microsoft.com/office/powerpoint/2010/main" val="26162600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noChangeArrowheads="1"/>
          </p:cNvSpPr>
          <p:nvPr>
            <p:ph type="title"/>
          </p:nvPr>
        </p:nvSpPr>
        <p:spPr/>
        <p:txBody>
          <a:bodyPr>
            <a:normAutofit/>
          </a:bodyPr>
          <a:lstStyle/>
          <a:p>
            <a:pPr eaLnBrk="1" hangingPunct="1"/>
            <a:r>
              <a:rPr lang="cs-CZ" altLang="cs-CZ" sz="3200" b="1" dirty="0" err="1"/>
              <a:t>Metaparigma</a:t>
            </a:r>
            <a:r>
              <a:rPr lang="cs-CZ" altLang="cs-CZ" sz="3200" b="1" dirty="0"/>
              <a:t> koncepce podle M. </a:t>
            </a:r>
            <a:r>
              <a:rPr lang="cs-CZ" altLang="cs-CZ" sz="3200" b="1" dirty="0" err="1"/>
              <a:t>Gordon</a:t>
            </a:r>
            <a:endParaRPr lang="cs-CZ" altLang="cs-CZ" sz="3200" b="1" dirty="0"/>
          </a:p>
        </p:txBody>
      </p:sp>
      <p:sp>
        <p:nvSpPr>
          <p:cNvPr id="58371" name="Zástupný symbol pro obsah 2"/>
          <p:cNvSpPr>
            <a:spLocks noGrp="1"/>
          </p:cNvSpPr>
          <p:nvPr>
            <p:ph idx="1"/>
          </p:nvPr>
        </p:nvSpPr>
        <p:spPr/>
        <p:txBody>
          <a:bodyPr/>
          <a:lstStyle/>
          <a:p>
            <a:pPr eaLnBrk="1" hangingPunct="1"/>
            <a:r>
              <a:rPr lang="cs-CZ" altLang="cs-CZ" b="1"/>
              <a:t>Osoba</a:t>
            </a:r>
          </a:p>
          <a:p>
            <a:pPr lvl="1" eaLnBrk="1" hangingPunct="1"/>
            <a:r>
              <a:rPr lang="cs-CZ" altLang="cs-CZ"/>
              <a:t>Holistická bytost.</a:t>
            </a:r>
          </a:p>
          <a:p>
            <a:pPr eaLnBrk="1" hangingPunct="1"/>
            <a:r>
              <a:rPr lang="cs-CZ" altLang="cs-CZ" b="1"/>
              <a:t>Prostředí</a:t>
            </a:r>
          </a:p>
          <a:p>
            <a:pPr lvl="1" eaLnBrk="1" hangingPunct="1"/>
            <a:r>
              <a:rPr lang="cs-CZ" altLang="cs-CZ"/>
              <a:t>Podíl na funkčních vzorcích zdraví.</a:t>
            </a:r>
          </a:p>
          <a:p>
            <a:pPr eaLnBrk="1" hangingPunct="1"/>
            <a:r>
              <a:rPr lang="cs-CZ" altLang="cs-CZ" b="1"/>
              <a:t>Zdraví</a:t>
            </a:r>
          </a:p>
          <a:p>
            <a:pPr lvl="1" eaLnBrk="1" hangingPunct="1"/>
            <a:r>
              <a:rPr lang="cs-CZ" altLang="cs-CZ"/>
              <a:t>Rovnováha bio-psycho-sociálních interakcí.</a:t>
            </a:r>
          </a:p>
          <a:p>
            <a:pPr eaLnBrk="1" hangingPunct="1"/>
            <a:r>
              <a:rPr lang="cs-CZ" altLang="cs-CZ" b="1"/>
              <a:t>Ošetřovatelství</a:t>
            </a:r>
          </a:p>
          <a:p>
            <a:pPr lvl="1" eaLnBrk="1" hangingPunct="1"/>
            <a:r>
              <a:rPr lang="cs-CZ" altLang="cs-CZ"/>
              <a:t>Zabývá se funkčními a dysfunkčními vzorci zdraví.</a:t>
            </a:r>
          </a:p>
        </p:txBody>
      </p:sp>
    </p:spTree>
    <p:extLst>
      <p:ext uri="{BB962C8B-B14F-4D97-AF65-F5344CB8AC3E}">
        <p14:creationId xmlns:p14="http://schemas.microsoft.com/office/powerpoint/2010/main" val="1128145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p:cNvSpPr>
            <a:spLocks noGrp="1" noChangeArrowheads="1"/>
          </p:cNvSpPr>
          <p:nvPr>
            <p:ph type="title"/>
          </p:nvPr>
        </p:nvSpPr>
        <p:spPr/>
        <p:txBody>
          <a:bodyPr>
            <a:normAutofit/>
          </a:bodyPr>
          <a:lstStyle/>
          <a:p>
            <a:pPr eaLnBrk="1" hangingPunct="1"/>
            <a:r>
              <a:rPr lang="cs-CZ" altLang="cs-CZ" sz="3200" b="1" dirty="0"/>
              <a:t>Koncepce modelu</a:t>
            </a:r>
          </a:p>
        </p:txBody>
      </p:sp>
      <p:sp>
        <p:nvSpPr>
          <p:cNvPr id="60419" name="Zástupný symbol pro obsah 2"/>
          <p:cNvSpPr>
            <a:spLocks noGrp="1"/>
          </p:cNvSpPr>
          <p:nvPr>
            <p:ph idx="1"/>
          </p:nvPr>
        </p:nvSpPr>
        <p:spPr/>
        <p:txBody>
          <a:bodyPr/>
          <a:lstStyle/>
          <a:p>
            <a:pPr eaLnBrk="1" hangingPunct="1"/>
            <a:r>
              <a:rPr lang="cs-CZ" altLang="cs-CZ"/>
              <a:t>Model je odvozený z interakcí osoba-prostředí. </a:t>
            </a:r>
          </a:p>
          <a:p>
            <a:pPr eaLnBrk="1" hangingPunct="1"/>
            <a:r>
              <a:rPr lang="cs-CZ" altLang="cs-CZ"/>
              <a:t>Při kontaktu K/P ↔ S → identifikace </a:t>
            </a:r>
            <a:r>
              <a:rPr lang="cs-CZ" altLang="cs-CZ" b="1"/>
              <a:t>funkční, dysfunkční vzorce zdraví.</a:t>
            </a:r>
          </a:p>
          <a:p>
            <a:pPr eaLnBrk="1" hangingPunct="1"/>
            <a:r>
              <a:rPr lang="cs-CZ" altLang="cs-CZ" b="1"/>
              <a:t>Vzorce</a:t>
            </a:r>
            <a:r>
              <a:rPr lang="cs-CZ" altLang="cs-CZ"/>
              <a:t> – </a:t>
            </a:r>
            <a:r>
              <a:rPr lang="cs-CZ" altLang="cs-CZ" b="1"/>
              <a:t>chování K/P v určitém čase – základní oše údaje v subjektivní, objektivní podobě.</a:t>
            </a:r>
          </a:p>
          <a:p>
            <a:pPr eaLnBrk="1" hangingPunct="1"/>
            <a:endParaRPr lang="cs-CZ" altLang="cs-CZ"/>
          </a:p>
        </p:txBody>
      </p:sp>
    </p:spTree>
    <p:extLst>
      <p:ext uri="{BB962C8B-B14F-4D97-AF65-F5344CB8AC3E}">
        <p14:creationId xmlns:p14="http://schemas.microsoft.com/office/powerpoint/2010/main" val="230668000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8167</Words>
  <Application>Microsoft Office PowerPoint</Application>
  <PresentationFormat>Širokoúhlá obrazovka</PresentationFormat>
  <Paragraphs>950</Paragraphs>
  <Slides>149</Slides>
  <Notes>56</Notes>
  <HiddenSlides>0</HiddenSlides>
  <MMClips>0</MMClips>
  <ScaleCrop>false</ScaleCrop>
  <HeadingPairs>
    <vt:vector size="6" baseType="variant">
      <vt:variant>
        <vt:lpstr>Použitá písma</vt:lpstr>
      </vt:variant>
      <vt:variant>
        <vt:i4>9</vt:i4>
      </vt:variant>
      <vt:variant>
        <vt:lpstr>Motiv</vt:lpstr>
      </vt:variant>
      <vt:variant>
        <vt:i4>3</vt:i4>
      </vt:variant>
      <vt:variant>
        <vt:lpstr>Nadpisy snímků</vt:lpstr>
      </vt:variant>
      <vt:variant>
        <vt:i4>149</vt:i4>
      </vt:variant>
    </vt:vector>
  </HeadingPairs>
  <TitlesOfParts>
    <vt:vector size="161" baseType="lpstr">
      <vt:lpstr>Arial</vt:lpstr>
      <vt:lpstr>Calibri</vt:lpstr>
      <vt:lpstr>Calibri Light</vt:lpstr>
      <vt:lpstr>Courier New</vt:lpstr>
      <vt:lpstr>Gill Sans MT</vt:lpstr>
      <vt:lpstr>Times New Roman</vt:lpstr>
      <vt:lpstr>Verdana</vt:lpstr>
      <vt:lpstr>Wingdings</vt:lpstr>
      <vt:lpstr>Wingdings 3</vt:lpstr>
      <vt:lpstr>Motiv Office</vt:lpstr>
      <vt:lpstr>1_Motiv Office</vt:lpstr>
      <vt:lpstr>2_Motiv Office</vt:lpstr>
      <vt:lpstr>Ošetřovatelství 2</vt:lpstr>
      <vt:lpstr> Formy a metody ošetřovatelské péče</vt:lpstr>
      <vt:lpstr>Ošetřovatelský tým</vt:lpstr>
      <vt:lpstr>Vymezení oše péče</vt:lpstr>
      <vt:lpstr>Vymezení oše péče</vt:lpstr>
      <vt:lpstr>Základní činnosti oše péče</vt:lpstr>
      <vt:lpstr>Poskytování oše péče</vt:lpstr>
      <vt:lpstr>Ošetřovatelská péče – zdraví….</vt:lpstr>
      <vt:lpstr>Formy ošetřovatelské péče</vt:lpstr>
      <vt:lpstr>Druhy zdravotní péče</vt:lpstr>
      <vt:lpstr>Druhy zdravotní péče</vt:lpstr>
      <vt:lpstr>Ambulantní péče</vt:lpstr>
      <vt:lpstr>Jednodenní péče</vt:lpstr>
      <vt:lpstr>Ústavní péče</vt:lpstr>
      <vt:lpstr>Komunitní péče</vt:lpstr>
      <vt:lpstr>Domácí péče</vt:lpstr>
      <vt:lpstr>Ošetřovatelská péče</vt:lpstr>
      <vt:lpstr>Primární péče</vt:lpstr>
      <vt:lpstr>Sekundární péče</vt:lpstr>
      <vt:lpstr>Terciární péče</vt:lpstr>
      <vt:lpstr>Metody ošetřovatelské péče</vt:lpstr>
      <vt:lpstr>Funkční metoda</vt:lpstr>
      <vt:lpstr>Celková metoda</vt:lpstr>
      <vt:lpstr>Týmová metoda</vt:lpstr>
      <vt:lpstr>Metoda ošetřování kontaktní sestrou</vt:lpstr>
      <vt:lpstr>Metoda zaměřená na případ</vt:lpstr>
      <vt:lpstr>Metaparadigma a paradigma ošetřovatelství</vt:lpstr>
      <vt:lpstr>Filozofie oboru</vt:lpstr>
      <vt:lpstr>Filozofie oboru</vt:lpstr>
      <vt:lpstr>Filozofie oboru</vt:lpstr>
      <vt:lpstr>Filozofie oboru</vt:lpstr>
      <vt:lpstr>Filozofie oboru</vt:lpstr>
      <vt:lpstr>Filozofie oboru</vt:lpstr>
      <vt:lpstr>Filozofie oboru - vývoj</vt:lpstr>
      <vt:lpstr>Filozofie oboru - vývoj</vt:lpstr>
      <vt:lpstr>Filozofie oboru - vývoj</vt:lpstr>
      <vt:lpstr>Kategorie filozofických názorů                           v ošetřovatelství</vt:lpstr>
      <vt:lpstr>Kategorie filozofických názorů                                   v ošetřovatelství</vt:lpstr>
      <vt:lpstr>Kategorie filozofických názorů                             v ošetřovatelství</vt:lpstr>
      <vt:lpstr>Kategorie filozofických názorů                           v ošetřovatelství</vt:lpstr>
      <vt:lpstr>Kategorie filozofických názorů                           v ošetřovatelství</vt:lpstr>
      <vt:lpstr>Kategorie filozofických názorů                           v ošetřovatelství</vt:lpstr>
      <vt:lpstr>Holistická filozofie a ošetřovatelství </vt:lpstr>
      <vt:lpstr>Teorie a modely ošetřovatelství</vt:lpstr>
      <vt:lpstr>Základní terminologie</vt:lpstr>
      <vt:lpstr>Základní terminologie</vt:lpstr>
      <vt:lpstr>Základní terminologie</vt:lpstr>
      <vt:lpstr>Základní terminologie</vt:lpstr>
      <vt:lpstr>Metaparadigma ošetřovatelství</vt:lpstr>
      <vt:lpstr>Metaparadigma ošetřovatelství</vt:lpstr>
      <vt:lpstr>Metaparadigma ošetřovatelství</vt:lpstr>
      <vt:lpstr>Metaparadigma ošetřovatelství</vt:lpstr>
      <vt:lpstr>Metaparadigma ošetřovatelství</vt:lpstr>
      <vt:lpstr>Paradigma ošetřovatelství</vt:lpstr>
      <vt:lpstr>Vývoj koncepčních modelů</vt:lpstr>
      <vt:lpstr>Vývoj koncepčních modelů</vt:lpstr>
      <vt:lpstr>Charakteristika procesuality ošetřovatelství</vt:lpstr>
      <vt:lpstr>Koncepční modely OSE</vt:lpstr>
      <vt:lpstr>Charakteristika procesuality ošetřovatelství - procesuální aspekty ošetřovatelství</vt:lpstr>
      <vt:lpstr>Koncepční modely v ošetřovatelství</vt:lpstr>
      <vt:lpstr>Dimenze procesuálních aspektů ošetřovatelství</vt:lpstr>
      <vt:lpstr>Dimenze procesuálních aspektů ošetřovatelství</vt:lpstr>
      <vt:lpstr>Koncepční modely</vt:lpstr>
      <vt:lpstr>Koncepční modely</vt:lpstr>
      <vt:lpstr>Koncepční modely</vt:lpstr>
      <vt:lpstr>Koncepční modely</vt:lpstr>
      <vt:lpstr>Součásti ošetřovatelských modelů</vt:lpstr>
      <vt:lpstr>Asumpce</vt:lpstr>
      <vt:lpstr>Hodnotový systém</vt:lpstr>
      <vt:lpstr>Hlavní jednotky</vt:lpstr>
      <vt:lpstr>Paradigma ošetřovatelství</vt:lpstr>
      <vt:lpstr>Vztah: Metaparadigma-Koncepční model-Teorie</vt:lpstr>
      <vt:lpstr>Teorie </vt:lpstr>
      <vt:lpstr>Teorie</vt:lpstr>
      <vt:lpstr>Rozsah teorií</vt:lpstr>
      <vt:lpstr>Typy teorií</vt:lpstr>
      <vt:lpstr>ošetřovatelské teorie  x  ošetřovatelské modely</vt:lpstr>
      <vt:lpstr>Kategorie ošetřovatelských modelů a teorií</vt:lpstr>
      <vt:lpstr>Humanistické modely</vt:lpstr>
      <vt:lpstr>Modely a teorie potřeb</vt:lpstr>
      <vt:lpstr>Interakční modely</vt:lpstr>
      <vt:lpstr>Interakční modely</vt:lpstr>
      <vt:lpstr>Systémové modely</vt:lpstr>
      <vt:lpstr>Systémové modely</vt:lpstr>
      <vt:lpstr>Modely energetického pole</vt:lpstr>
      <vt:lpstr>Kategorie ošetřovatelských modelů a teorií</vt:lpstr>
      <vt:lpstr>Kategorie ošetřovatelských modelů a teorií</vt:lpstr>
      <vt:lpstr>Kategorie ošetřovatelských modelů a teorií</vt:lpstr>
      <vt:lpstr>Vztahy koncepcí a teorie ošetřovatelství</vt:lpstr>
      <vt:lpstr>Kategorizace koncepčních modelů a teorií ošetřovatelství</vt:lpstr>
      <vt:lpstr>Kategorizace koncepčních modelů a teorií ošetřovatelství – širší kategorizace</vt:lpstr>
      <vt:lpstr>Kategorizace koncepčních modelů a teorií ošetřovatelství – užší kategorizace</vt:lpstr>
      <vt:lpstr>Prezentace aplikace PowerPoint</vt:lpstr>
      <vt:lpstr>Marjory Gordon: Model funkčních vzorců zdraví</vt:lpstr>
      <vt:lpstr>Marjory Gordon: Model funkčních vzorců zdraví</vt:lpstr>
      <vt:lpstr>Marjory Gordon: Model funkčních vzorců zdraví</vt:lpstr>
      <vt:lpstr>Hlavní jednotky</vt:lpstr>
      <vt:lpstr>Metaparigma koncepce podle M. Gordon</vt:lpstr>
      <vt:lpstr>Koncepce modelu</vt:lpstr>
      <vt:lpstr>Dvanáct vzorců zdraví </vt:lpstr>
      <vt:lpstr>Dysfunkční vzorec</vt:lpstr>
      <vt:lpstr>Model funkčních vzorců zdraví</vt:lpstr>
      <vt:lpstr>Virginia Henderson: Teorie základní ošetřovatelské péče</vt:lpstr>
      <vt:lpstr>Virginia Henderson: Teorie základní ošetřovatelské péče</vt:lpstr>
      <vt:lpstr>Vývoj teorie</vt:lpstr>
      <vt:lpstr>Hlavní jednotky </vt:lpstr>
      <vt:lpstr>Metaparadigmatické koncepce</vt:lpstr>
      <vt:lpstr>Koncepce teorie</vt:lpstr>
      <vt:lpstr>14 elementárních potřeb</vt:lpstr>
      <vt:lpstr>PRVKY ZÁKLADNÍ OŠETŘOVATELSKÉ PÉČE – vycházející ze základních potřeb modelu Hendersonové</vt:lpstr>
      <vt:lpstr>Fáze poskytování základní oše péče</vt:lpstr>
      <vt:lpstr>                           ZÁKLADNÍ POTŘEBY</vt:lpstr>
      <vt:lpstr>Plán základní ošetřovatelské péče</vt:lpstr>
      <vt:lpstr>Vztahy při poskytování základní ošetřovatelské péče</vt:lpstr>
      <vt:lpstr>Prezentace aplikace PowerPoint</vt:lpstr>
      <vt:lpstr>Obsah teorie</vt:lpstr>
      <vt:lpstr>Dorothea Elizabeth Orem: Teorie deficitu sebepéče</vt:lpstr>
      <vt:lpstr>Dorothea Elizabeth Orem: Teorie deficitu sebepéče</vt:lpstr>
      <vt:lpstr>Teoretická východiska</vt:lpstr>
      <vt:lpstr>Předpoklady (asumpce)</vt:lpstr>
      <vt:lpstr>Hlavní jednotky</vt:lpstr>
      <vt:lpstr>Metaparadigmatické koncepce</vt:lpstr>
      <vt:lpstr>Koncepce teorie  </vt:lpstr>
      <vt:lpstr>Koncepce teorie - sebepéče</vt:lpstr>
      <vt:lpstr>Koncepce teorie – řízení sebepéče</vt:lpstr>
      <vt:lpstr>Koncepce teorie – péče o sebe samého</vt:lpstr>
      <vt:lpstr>Ošetřovatelský systém</vt:lpstr>
      <vt:lpstr>Ošetřovatelské činnosti</vt:lpstr>
      <vt:lpstr>Obsah teorie Oremové</vt:lpstr>
      <vt:lpstr>Prezentace aplikace PowerPoint</vt:lpstr>
      <vt:lpstr>Callista Roy: Adaptační model</vt:lpstr>
      <vt:lpstr>Callista Roy: Adaptační model</vt:lpstr>
      <vt:lpstr>Asumpce </vt:lpstr>
      <vt:lpstr>Hlavní jednotky</vt:lpstr>
      <vt:lpstr>Metaparadigma dle C. Roy</vt:lpstr>
      <vt:lpstr>Koncepce modelu</vt:lpstr>
      <vt:lpstr>Koncepce modelu</vt:lpstr>
      <vt:lpstr>Obsah modelu</vt:lpstr>
      <vt:lpstr>Madeleine Leininger: Teorie transkulturní péče</vt:lpstr>
      <vt:lpstr>Madeleine Leininger: Teorie transkulturní péče</vt:lpstr>
      <vt:lpstr>Teoretická východiska</vt:lpstr>
      <vt:lpstr>Asumpce </vt:lpstr>
      <vt:lpstr>Hlavní jednotky </vt:lpstr>
      <vt:lpstr>Metaparadigmatické koncepce</vt:lpstr>
      <vt:lpstr>Prezentace aplikace PowerPoint</vt:lpstr>
      <vt:lpstr>Model vycházejícího slunce</vt:lpstr>
      <vt:lpstr>Koncepce teorie</vt:lpstr>
      <vt:lpstr>Transkulturní péče – realizace 3 typy péče</vt:lpstr>
      <vt:lpstr>Použitá literatura</vt:lpstr>
    </vt:vector>
  </TitlesOfParts>
  <Company>Fakultní nemocnice Plzeň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Krocova Jitka</dc:creator>
  <cp:lastModifiedBy>Jitka Krocová</cp:lastModifiedBy>
  <cp:revision>19</cp:revision>
  <dcterms:created xsi:type="dcterms:W3CDTF">2024-01-29T08:28:02Z</dcterms:created>
  <dcterms:modified xsi:type="dcterms:W3CDTF">2024-02-15T20:20:27Z</dcterms:modified>
</cp:coreProperties>
</file>