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27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5" r:id="rId23"/>
    <p:sldId id="314" r:id="rId24"/>
    <p:sldId id="316" r:id="rId25"/>
    <p:sldId id="317" r:id="rId26"/>
    <p:sldId id="318" r:id="rId27"/>
    <p:sldId id="319" r:id="rId28"/>
    <p:sldId id="321" r:id="rId29"/>
    <p:sldId id="320"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C91A8173-2202-4C4B-BE95-2786850BFBFF}" type="datetimeFigureOut">
              <a:rPr lang="cs-CZ" smtClean="0"/>
              <a:t>27.02.2024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7942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27.02.2024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95272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27.02.2024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404242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27.02.2024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96824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C91A8173-2202-4C4B-BE95-2786850BFBFF}" type="datetimeFigureOut">
              <a:rPr lang="cs-CZ" smtClean="0"/>
              <a:t>27.02.2024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31428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91A8173-2202-4C4B-BE95-2786850BFBFF}" type="datetimeFigureOut">
              <a:rPr lang="cs-CZ" smtClean="0"/>
              <a:t>27.02.2024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1416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91A8173-2202-4C4B-BE95-2786850BFBFF}" type="datetimeFigureOut">
              <a:rPr lang="cs-CZ" smtClean="0"/>
              <a:t>27.02.2024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30366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91A8173-2202-4C4B-BE95-2786850BFBFF}" type="datetimeFigureOut">
              <a:rPr lang="cs-CZ" smtClean="0"/>
              <a:t>27.02.2024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41974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91A8173-2202-4C4B-BE95-2786850BFBFF}" type="datetimeFigureOut">
              <a:rPr lang="cs-CZ" smtClean="0"/>
              <a:t>27.02.2024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94631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91A8173-2202-4C4B-BE95-2786850BFBFF}" type="datetimeFigureOut">
              <a:rPr lang="cs-CZ" smtClean="0"/>
              <a:t>27.02.2024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10098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91A8173-2202-4C4B-BE95-2786850BFBFF}" type="datetimeFigureOut">
              <a:rPr lang="cs-CZ" smtClean="0"/>
              <a:t>27.02.2024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94378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8173-2202-4C4B-BE95-2786850BFBFF}" type="datetimeFigureOut">
              <a:rPr lang="cs-CZ" smtClean="0"/>
              <a:t>27.02.2024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F39E0-A75D-453B-9768-A00A99529AE7}" type="slidenum">
              <a:rPr lang="cs-CZ" smtClean="0"/>
              <a:t>‹#›</a:t>
            </a:fld>
            <a:endParaRPr lang="cs-CZ"/>
          </a:p>
        </p:txBody>
      </p:sp>
    </p:spTree>
    <p:extLst>
      <p:ext uri="{BB962C8B-B14F-4D97-AF65-F5344CB8AC3E}">
        <p14:creationId xmlns:p14="http://schemas.microsoft.com/office/powerpoint/2010/main" val="40890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www.khslbc.cz/" TargetMode="External"/><Relationship Id="rId13" Type="http://schemas.openxmlformats.org/officeDocument/2006/relationships/hyperlink" Target="http://www.khsolc.cz/" TargetMode="External"/><Relationship Id="rId18" Type="http://schemas.openxmlformats.org/officeDocument/2006/relationships/image" Target="../media/image6.png"/><Relationship Id="rId3" Type="http://schemas.openxmlformats.org/officeDocument/2006/relationships/hyperlink" Target="http://www.khsstc.cz/" TargetMode="External"/><Relationship Id="rId7" Type="http://schemas.openxmlformats.org/officeDocument/2006/relationships/hyperlink" Target="http://www.khsusti.cz/" TargetMode="External"/><Relationship Id="rId12" Type="http://schemas.openxmlformats.org/officeDocument/2006/relationships/hyperlink" Target="http://www.khsbrno.cz/" TargetMode="External"/><Relationship Id="rId17" Type="http://schemas.openxmlformats.org/officeDocument/2006/relationships/image" Target="../media/image5.png"/><Relationship Id="rId2" Type="http://schemas.openxmlformats.org/officeDocument/2006/relationships/hyperlink" Target="http://www.hygpraha.cz/" TargetMode="Externa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www.khskv.cz/" TargetMode="External"/><Relationship Id="rId11" Type="http://schemas.openxmlformats.org/officeDocument/2006/relationships/hyperlink" Target="http://www.khsjih.cz/" TargetMode="External"/><Relationship Id="rId5" Type="http://schemas.openxmlformats.org/officeDocument/2006/relationships/hyperlink" Target="http://www.khsplzen.cz/" TargetMode="External"/><Relationship Id="rId15" Type="http://schemas.openxmlformats.org/officeDocument/2006/relationships/hyperlink" Target="http://www.khszlin.cz/" TargetMode="External"/><Relationship Id="rId10" Type="http://schemas.openxmlformats.org/officeDocument/2006/relationships/hyperlink" Target="http://www.khspce.cz/" TargetMode="External"/><Relationship Id="rId4" Type="http://schemas.openxmlformats.org/officeDocument/2006/relationships/hyperlink" Target="http://www.khscb.cz/" TargetMode="External"/><Relationship Id="rId9" Type="http://schemas.openxmlformats.org/officeDocument/2006/relationships/hyperlink" Target="http://www.khshk.cz/" TargetMode="External"/><Relationship Id="rId14" Type="http://schemas.openxmlformats.org/officeDocument/2006/relationships/hyperlink" Target="http://www.khsova.cz/"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khsstc.cz/obsah/epi_117_1.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khsstc.cz/obsah/hdm_81_1.html"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khsstc.cz/obsah/hp_38_1.html" TargetMode="External"/><Relationship Id="rId5" Type="http://schemas.openxmlformats.org/officeDocument/2006/relationships/image" Target="../media/image10.png"/><Relationship Id="rId10" Type="http://schemas.openxmlformats.org/officeDocument/2006/relationships/hyperlink" Target="http://khsstc.cz/obsah/pbu_11_1.html" TargetMode="External"/><Relationship Id="rId4" Type="http://schemas.openxmlformats.org/officeDocument/2006/relationships/image" Target="../media/image9.png"/><Relationship Id="rId9" Type="http://schemas.openxmlformats.org/officeDocument/2006/relationships/hyperlink" Target="http://khsstc.cz/obsah/hok_152_1.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094095" y="851517"/>
            <a:ext cx="5238466" cy="2991416"/>
          </a:xfrm>
        </p:spPr>
        <p:txBody>
          <a:bodyPr anchor="b">
            <a:normAutofit fontScale="90000"/>
          </a:bodyPr>
          <a:lstStyle/>
          <a:p>
            <a:pPr algn="l"/>
            <a:r>
              <a:rPr lang="cs-CZ" sz="5600" b="1" dirty="0">
                <a:solidFill>
                  <a:schemeClr val="accent5">
                    <a:lumMod val="75000"/>
                  </a:schemeClr>
                </a:solidFill>
                <a:ea typeface="+mj-lt"/>
                <a:cs typeface="+mj-lt"/>
              </a:rPr>
              <a:t>Systém ochrany veřejného zdraví v České republice</a:t>
            </a:r>
            <a:br>
              <a:rPr lang="cs-CZ" sz="5600" b="1" dirty="0">
                <a:ea typeface="+mj-lt"/>
                <a:cs typeface="+mj-lt"/>
              </a:rPr>
            </a:br>
            <a:br>
              <a:rPr lang="cs-CZ" sz="5600" b="1" dirty="0">
                <a:ea typeface="+mj-lt"/>
                <a:cs typeface="+mj-lt"/>
              </a:rPr>
            </a:br>
            <a:r>
              <a:rPr lang="cs-CZ" sz="1800" b="1" dirty="0">
                <a:solidFill>
                  <a:srgbClr val="0070C0"/>
                </a:solidFill>
                <a:ea typeface="+mj-lt"/>
                <a:cs typeface="+mj-lt"/>
              </a:rPr>
              <a:t>doc. MUDr. Lidmila Hamplová, PhD.</a:t>
            </a:r>
            <a:br>
              <a:rPr lang="cs-CZ" sz="1800" b="1" dirty="0">
                <a:solidFill>
                  <a:srgbClr val="0070C0"/>
                </a:solidFill>
                <a:ea typeface="+mj-lt"/>
                <a:cs typeface="+mj-lt"/>
              </a:rPr>
            </a:br>
            <a:br>
              <a:rPr lang="cs-CZ" sz="1800" b="1" dirty="0">
                <a:solidFill>
                  <a:srgbClr val="0070C0"/>
                </a:solidFill>
                <a:ea typeface="+mj-lt"/>
                <a:cs typeface="+mj-lt"/>
              </a:rPr>
            </a:br>
            <a:r>
              <a:rPr lang="cs-CZ" sz="1800" b="1" dirty="0">
                <a:solidFill>
                  <a:srgbClr val="0070C0"/>
                </a:solidFill>
                <a:ea typeface="+mj-lt"/>
                <a:cs typeface="+mj-lt"/>
              </a:rPr>
              <a:t>                             LS AR 2023/2024</a:t>
            </a:r>
            <a:endParaRPr lang="cs-CZ" sz="1800" b="1" dirty="0">
              <a:solidFill>
                <a:srgbClr val="0070C0"/>
              </a:solidFill>
              <a:cs typeface="Calibri Light"/>
            </a:endParaRPr>
          </a:p>
        </p:txBody>
      </p:sp>
      <p:sp>
        <p:nvSpPr>
          <p:cNvPr id="43" name="Freeform: Shape 4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Graphic 23" descr="Kostra">
            <a:extLst>
              <a:ext uri="{FF2B5EF4-FFF2-40B4-BE49-F238E27FC236}">
                <a16:creationId xmlns:a16="http://schemas.microsoft.com/office/drawing/2014/main" id="{32C6D35E-6A56-466E-A272-C5FFCDE411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pic>
        <p:nvPicPr>
          <p:cNvPr id="3" name="Obrázek 3">
            <a:extLst>
              <a:ext uri="{FF2B5EF4-FFF2-40B4-BE49-F238E27FC236}">
                <a16:creationId xmlns:a16="http://schemas.microsoft.com/office/drawing/2014/main" id="{66AEA0BE-55A7-40A6-8ACC-62C70CB73507}"/>
              </a:ext>
            </a:extLst>
          </p:cNvPr>
          <p:cNvPicPr>
            <a:picLocks noChangeAspect="1"/>
          </p:cNvPicPr>
          <p:nvPr/>
        </p:nvPicPr>
        <p:blipFill>
          <a:blip r:embed="rId4"/>
          <a:stretch>
            <a:fillRect/>
          </a:stretch>
        </p:blipFill>
        <p:spPr>
          <a:xfrm>
            <a:off x="4440043" y="4418679"/>
            <a:ext cx="1655957" cy="1655957"/>
          </a:xfrm>
          <a:prstGeom prst="rect">
            <a:avLst/>
          </a:prstGeom>
        </p:spPr>
      </p:pic>
    </p:spTree>
    <p:extLst>
      <p:ext uri="{BB962C8B-B14F-4D97-AF65-F5344CB8AC3E}">
        <p14:creationId xmlns:p14="http://schemas.microsoft.com/office/powerpoint/2010/main" val="38910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E6A6A-CF6C-4C04-95E1-C0FFE5A903A4}"/>
              </a:ext>
            </a:extLst>
          </p:cNvPr>
          <p:cNvSpPr>
            <a:spLocks noGrp="1"/>
          </p:cNvSpPr>
          <p:nvPr>
            <p:ph type="title"/>
          </p:nvPr>
        </p:nvSpPr>
        <p:spPr>
          <a:xfrm>
            <a:off x="838200" y="174626"/>
            <a:ext cx="10515600" cy="808492"/>
          </a:xfrm>
        </p:spPr>
        <p:txBody>
          <a:bodyPr/>
          <a:lstStyle/>
          <a:p>
            <a:r>
              <a:rPr lang="cs-CZ" b="1">
                <a:solidFill>
                  <a:srgbClr val="0070C0"/>
                </a:solidFill>
                <a:cs typeface="Calibri Light"/>
              </a:rPr>
              <a:t>Hygiena výživy a předmětů běžného užívání</a:t>
            </a:r>
            <a:r>
              <a:rPr lang="cs-CZ">
                <a:cs typeface="Calibri Light"/>
              </a:rPr>
              <a:t> </a:t>
            </a:r>
            <a:endParaRPr lang="cs-CZ"/>
          </a:p>
        </p:txBody>
      </p:sp>
      <p:sp>
        <p:nvSpPr>
          <p:cNvPr id="3" name="Zástupný obsah 2">
            <a:extLst>
              <a:ext uri="{FF2B5EF4-FFF2-40B4-BE49-F238E27FC236}">
                <a16:creationId xmlns:a16="http://schemas.microsoft.com/office/drawing/2014/main" id="{1A9AF32A-2EE6-4ACC-8178-4B3762B031B0}"/>
              </a:ext>
            </a:extLst>
          </p:cNvPr>
          <p:cNvSpPr>
            <a:spLocks noGrp="1"/>
          </p:cNvSpPr>
          <p:nvPr>
            <p:ph idx="1"/>
          </p:nvPr>
        </p:nvSpPr>
        <p:spPr>
          <a:xfrm>
            <a:off x="838200" y="900340"/>
            <a:ext cx="10932885" cy="5956979"/>
          </a:xfrm>
        </p:spPr>
        <p:txBody>
          <a:bodyPr vert="horz" lIns="91440" tIns="45720" rIns="91440" bIns="45720" rtlCol="0" anchor="t">
            <a:noAutofit/>
          </a:bodyPr>
          <a:lstStyle/>
          <a:p>
            <a:endParaRPr lang="cs-CZ" sz="1800">
              <a:ea typeface="+mn-lt"/>
              <a:cs typeface="+mn-lt"/>
            </a:endParaRPr>
          </a:p>
          <a:p>
            <a:pPr marL="0" indent="0">
              <a:buNone/>
            </a:pPr>
            <a:r>
              <a:rPr lang="cs-CZ" sz="1800" b="1">
                <a:ea typeface="+mn-lt"/>
                <a:cs typeface="+mn-lt"/>
              </a:rPr>
              <a:t>Vykonává státní zdravotní dozor v oblasti  hygieny výživy a PBU, tj:</a:t>
            </a:r>
            <a:endParaRPr lang="cs-CZ" sz="1800" b="1">
              <a:cs typeface="Calibri"/>
            </a:endParaRPr>
          </a:p>
          <a:p>
            <a:r>
              <a:rPr lang="cs-CZ" sz="1800">
                <a:ea typeface="+mn-lt"/>
                <a:cs typeface="+mn-lt"/>
              </a:rPr>
              <a:t>v oblasti poskytování stravovacích služeb   </a:t>
            </a:r>
            <a:endParaRPr lang="cs-CZ" sz="1800">
              <a:cs typeface="Calibri"/>
            </a:endParaRPr>
          </a:p>
          <a:p>
            <a:r>
              <a:rPr lang="cs-CZ" sz="1800">
                <a:ea typeface="+mn-lt"/>
                <a:cs typeface="+mn-lt"/>
              </a:rPr>
              <a:t>v oblasti bezpečnosti potravin </a:t>
            </a:r>
          </a:p>
          <a:p>
            <a:r>
              <a:rPr lang="cs-CZ" sz="1800">
                <a:ea typeface="+mn-lt"/>
                <a:cs typeface="+mn-lt"/>
              </a:rPr>
              <a:t>v oblasti  bezpečnosti elektronických cigaret</a:t>
            </a:r>
          </a:p>
          <a:p>
            <a:r>
              <a:rPr lang="cs-CZ" sz="1800">
                <a:ea typeface="+mn-lt"/>
                <a:cs typeface="+mn-lt"/>
              </a:rPr>
              <a:t>v oblasti předmětů běžného užívání</a:t>
            </a:r>
          </a:p>
          <a:p>
            <a:r>
              <a:rPr lang="cs-CZ" sz="1800">
                <a:ea typeface="+mn-lt"/>
                <a:cs typeface="+mn-lt"/>
              </a:rPr>
              <a:t>Sleduje vliv výživy na zdraví populace.</a:t>
            </a:r>
          </a:p>
          <a:p>
            <a:r>
              <a:rPr lang="cs-CZ" sz="1800">
                <a:ea typeface="+mn-lt"/>
                <a:cs typeface="+mn-lt"/>
              </a:rPr>
              <a:t>Podílí se na šetření alimentárních nákaz v provozovnách, kde jsou vykonávány činnosti epidemiologicky závažné tj. při výrobě, při uvádění potravin do oběhu a ve stravovacích službách a navrhuje příslušná opatření k zamezení jejich šíření.</a:t>
            </a:r>
            <a:endParaRPr lang="cs-CZ" sz="1800">
              <a:cs typeface="Calibri"/>
            </a:endParaRPr>
          </a:p>
          <a:p>
            <a:r>
              <a:rPr lang="cs-CZ" sz="1800">
                <a:ea typeface="+mn-lt"/>
                <a:cs typeface="+mn-lt"/>
              </a:rPr>
              <a:t>Zajišťuje provedení příslušných opatření ve stravovacích službách v souvislosti s hlášením nebezpečných výrobků evropským Systémem rychlého varování pro potraviny a krmiva (RASFF). </a:t>
            </a:r>
            <a:endParaRPr lang="cs-CZ" sz="1800">
              <a:cs typeface="Calibri"/>
            </a:endParaRPr>
          </a:p>
          <a:p>
            <a:r>
              <a:rPr lang="cs-CZ" sz="1800">
                <a:ea typeface="+mn-lt"/>
                <a:cs typeface="+mn-lt"/>
              </a:rPr>
              <a:t>Kontroluje zdravotní nezávadnost PBU.</a:t>
            </a:r>
          </a:p>
          <a:p>
            <a:r>
              <a:rPr lang="cs-CZ" sz="1800">
                <a:ea typeface="+mn-lt"/>
                <a:cs typeface="+mn-lt"/>
              </a:rPr>
              <a:t>Zajišťuje provedení příslušných opatření v oblasti PBU v souvislosti s hlášením nebezpečných výrobků evropským Systémem rychlého varování RAPEX a RASFF.</a:t>
            </a:r>
            <a:endParaRPr lang="cs-CZ" sz="1800">
              <a:cs typeface="Calibri"/>
            </a:endParaRPr>
          </a:p>
          <a:p>
            <a:r>
              <a:rPr lang="cs-CZ" sz="1800">
                <a:ea typeface="+mn-lt"/>
                <a:cs typeface="+mn-lt"/>
              </a:rPr>
              <a:t>Kontroluje zásady správné výrobní praxe v oblasti PBU.</a:t>
            </a:r>
            <a:endParaRPr lang="cs-CZ" sz="1800">
              <a:cs typeface="Calibri"/>
            </a:endParaRPr>
          </a:p>
          <a:p>
            <a:endParaRPr lang="cs-CZ" sz="1800">
              <a:cs typeface="Calibri"/>
            </a:endParaRPr>
          </a:p>
        </p:txBody>
      </p:sp>
    </p:spTree>
    <p:extLst>
      <p:ext uri="{BB962C8B-B14F-4D97-AF65-F5344CB8AC3E}">
        <p14:creationId xmlns:p14="http://schemas.microsoft.com/office/powerpoint/2010/main" val="4080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F6439-290A-4D58-8A00-D86E7978AB18}"/>
              </a:ext>
            </a:extLst>
          </p:cNvPr>
          <p:cNvSpPr>
            <a:spLocks noGrp="1"/>
          </p:cNvSpPr>
          <p:nvPr>
            <p:ph type="title"/>
          </p:nvPr>
        </p:nvSpPr>
        <p:spPr>
          <a:xfrm>
            <a:off x="838200" y="365125"/>
            <a:ext cx="10515600" cy="663349"/>
          </a:xfrm>
        </p:spPr>
        <p:txBody>
          <a:bodyPr>
            <a:normAutofit fontScale="90000"/>
          </a:bodyPr>
          <a:lstStyle/>
          <a:p>
            <a:r>
              <a:rPr lang="cs-CZ">
                <a:cs typeface="Calibri Light"/>
              </a:rPr>
              <a:t>                         </a:t>
            </a:r>
            <a:r>
              <a:rPr lang="cs-CZ" b="1">
                <a:cs typeface="Calibri Light"/>
              </a:rPr>
              <a:t>   </a:t>
            </a:r>
            <a:r>
              <a:rPr lang="cs-CZ" b="1">
                <a:solidFill>
                  <a:srgbClr val="0070C0"/>
                </a:solidFill>
                <a:cs typeface="Calibri Light"/>
              </a:rPr>
              <a:t>Hygiena práce </a:t>
            </a:r>
          </a:p>
        </p:txBody>
      </p:sp>
      <p:sp>
        <p:nvSpPr>
          <p:cNvPr id="3" name="Zástupný obsah 2">
            <a:extLst>
              <a:ext uri="{FF2B5EF4-FFF2-40B4-BE49-F238E27FC236}">
                <a16:creationId xmlns:a16="http://schemas.microsoft.com/office/drawing/2014/main" id="{480DDE13-1E4E-488A-BD29-8965C15D90F2}"/>
              </a:ext>
            </a:extLst>
          </p:cNvPr>
          <p:cNvSpPr>
            <a:spLocks noGrp="1"/>
          </p:cNvSpPr>
          <p:nvPr>
            <p:ph idx="1"/>
          </p:nvPr>
        </p:nvSpPr>
        <p:spPr>
          <a:xfrm>
            <a:off x="838200" y="1263198"/>
            <a:ext cx="10515600" cy="5494336"/>
          </a:xfrm>
        </p:spPr>
        <p:txBody>
          <a:bodyPr vert="horz" lIns="91440" tIns="45720" rIns="91440" bIns="45720" rtlCol="0" anchor="t">
            <a:normAutofit fontScale="77500" lnSpcReduction="20000"/>
          </a:bodyPr>
          <a:lstStyle/>
          <a:p>
            <a:r>
              <a:rPr lang="cs-CZ" b="1">
                <a:cs typeface="Calibri" panose="020F0502020204030204"/>
              </a:rPr>
              <a:t>Vykonává státní zdravotní dozor  v oblasti hygieny práce tj. </a:t>
            </a:r>
            <a:endParaRPr lang="cs-CZ">
              <a:ea typeface="+mn-lt"/>
              <a:cs typeface="+mn-lt"/>
            </a:endParaRPr>
          </a:p>
          <a:p>
            <a:endParaRPr lang="cs-CZ">
              <a:cs typeface="Calibri" panose="020F0502020204030204"/>
            </a:endParaRPr>
          </a:p>
          <a:p>
            <a:r>
              <a:rPr lang="cs-CZ">
                <a:ea typeface="+mn-lt"/>
                <a:cs typeface="+mn-lt"/>
              </a:rPr>
              <a:t> dozor na pracovištích zaměřený na osvětlení, větrání, mikroklimatické podmínky, dodržování hygienických limitů pro fyzikální faktory, chemické škodliviny a prach v pracovním prostředí, limitů pro fyzickou zátěž, ergonomických požadavků pro pracovní místo, vybavení pracovišť sanitárními a pomocnými zařízeními, zásobování pracovišť vodou a zajištění pracovnělékařských služeb; </a:t>
            </a:r>
            <a:endParaRPr lang="cs-CZ"/>
          </a:p>
          <a:p>
            <a:r>
              <a:rPr lang="cs-CZ">
                <a:ea typeface="+mn-lt"/>
                <a:cs typeface="+mn-lt"/>
              </a:rPr>
              <a:t>na žádost zaměstnavatelů rozhoduje o zařazení prací do kategorií; </a:t>
            </a:r>
            <a:endParaRPr lang="cs-CZ"/>
          </a:p>
          <a:p>
            <a:r>
              <a:rPr lang="cs-CZ">
                <a:ea typeface="+mn-lt"/>
                <a:cs typeface="+mn-lt"/>
              </a:rPr>
              <a:t>provádí ověření podmínek vzniku onemocnění vzniklých při práci pro účely posouzení nemocí z povolání; </a:t>
            </a:r>
            <a:endParaRPr lang="cs-CZ"/>
          </a:p>
          <a:p>
            <a:r>
              <a:rPr lang="cs-CZ">
                <a:ea typeface="+mn-lt"/>
                <a:cs typeface="+mn-lt"/>
              </a:rPr>
              <a:t>vydává stanoviska k provozním řádům zařízení na sběr, výkup nebo odstranění odpadů; </a:t>
            </a:r>
            <a:endParaRPr lang="cs-CZ"/>
          </a:p>
          <a:p>
            <a:r>
              <a:rPr lang="cs-CZ">
                <a:ea typeface="+mn-lt"/>
                <a:cs typeface="+mn-lt"/>
              </a:rPr>
              <a:t>provádí dozor nad dodržováním ustanovení zákona o biocidech </a:t>
            </a:r>
          </a:p>
          <a:p>
            <a:r>
              <a:rPr lang="cs-CZ">
                <a:ea typeface="+mn-lt"/>
                <a:cs typeface="+mn-lt"/>
              </a:rPr>
              <a:t>kontroluje dodržování předpisů v oboru speciální ochranné desinfekce, dezinsekce a deratizace, práce s biocidy </a:t>
            </a:r>
            <a:endParaRPr lang="cs-CZ">
              <a:cs typeface="Calibri"/>
            </a:endParaRPr>
          </a:p>
          <a:p>
            <a:r>
              <a:rPr lang="cs-CZ">
                <a:ea typeface="+mn-lt"/>
                <a:cs typeface="+mn-lt"/>
              </a:rPr>
              <a:t>přezkušuje odbornou způsobilost pracovníků pro nakládání s vysoce toxickými látkami a směsmi; </a:t>
            </a:r>
            <a:endParaRPr lang="cs-CZ"/>
          </a:p>
          <a:p>
            <a:r>
              <a:rPr lang="cs-CZ">
                <a:ea typeface="+mn-lt"/>
                <a:cs typeface="+mn-lt"/>
              </a:rPr>
              <a:t>vydává stanoviska k plánům leteckých aplikací přípravků na ochranu rostlin.</a:t>
            </a:r>
            <a:endParaRPr lang="cs-CZ"/>
          </a:p>
          <a:p>
            <a:endParaRPr lang="cs-CZ">
              <a:cs typeface="Calibri"/>
            </a:endParaRPr>
          </a:p>
        </p:txBody>
      </p:sp>
    </p:spTree>
    <p:extLst>
      <p:ext uri="{BB962C8B-B14F-4D97-AF65-F5344CB8AC3E}">
        <p14:creationId xmlns:p14="http://schemas.microsoft.com/office/powerpoint/2010/main" val="169360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EB430-13CA-4E7D-AC24-C3265FC271CD}"/>
              </a:ext>
            </a:extLst>
          </p:cNvPr>
          <p:cNvSpPr>
            <a:spLocks noGrp="1"/>
          </p:cNvSpPr>
          <p:nvPr>
            <p:ph type="title"/>
          </p:nvPr>
        </p:nvSpPr>
        <p:spPr>
          <a:xfrm>
            <a:off x="838200" y="365125"/>
            <a:ext cx="10515600" cy="707337"/>
          </a:xfrm>
        </p:spPr>
        <p:txBody>
          <a:bodyPr/>
          <a:lstStyle/>
          <a:p>
            <a:r>
              <a:rPr lang="cs-CZ">
                <a:latin typeface="Calibri"/>
                <a:cs typeface="Calibri"/>
              </a:rPr>
              <a:t>             </a:t>
            </a:r>
            <a:r>
              <a:rPr lang="cs-CZ" b="1">
                <a:solidFill>
                  <a:srgbClr val="0070C0"/>
                </a:solidFill>
                <a:latin typeface="Calibri"/>
                <a:cs typeface="Calibri"/>
              </a:rPr>
              <a:t>Hygiena dětí a mladistvých</a:t>
            </a:r>
            <a:endParaRPr lang="cs-CZ" b="1">
              <a:solidFill>
                <a:srgbClr val="0070C0"/>
              </a:solidFill>
              <a:cs typeface="Calibri Light"/>
            </a:endParaRPr>
          </a:p>
        </p:txBody>
      </p:sp>
      <p:sp>
        <p:nvSpPr>
          <p:cNvPr id="3" name="Zástupný obsah 2">
            <a:extLst>
              <a:ext uri="{FF2B5EF4-FFF2-40B4-BE49-F238E27FC236}">
                <a16:creationId xmlns:a16="http://schemas.microsoft.com/office/drawing/2014/main" id="{DD4BAB5A-52EA-47AE-AF7F-05E5048B059A}"/>
              </a:ext>
            </a:extLst>
          </p:cNvPr>
          <p:cNvSpPr>
            <a:spLocks noGrp="1"/>
          </p:cNvSpPr>
          <p:nvPr>
            <p:ph idx="1"/>
          </p:nvPr>
        </p:nvSpPr>
        <p:spPr>
          <a:xfrm>
            <a:off x="838200" y="1417411"/>
            <a:ext cx="10515600" cy="5331052"/>
          </a:xfrm>
        </p:spPr>
        <p:txBody>
          <a:bodyPr vert="horz" lIns="91440" tIns="45720" rIns="91440" bIns="45720" rtlCol="0" anchor="t">
            <a:normAutofit fontScale="92500" lnSpcReduction="20000"/>
          </a:bodyPr>
          <a:lstStyle/>
          <a:p>
            <a:endParaRPr lang="cs-CZ" sz="1800" b="1" dirty="0">
              <a:ea typeface="+mn-lt"/>
              <a:cs typeface="+mn-lt"/>
            </a:endParaRPr>
          </a:p>
          <a:p>
            <a:r>
              <a:rPr lang="cs-CZ" sz="1800" b="1" dirty="0">
                <a:ea typeface="+mn-lt"/>
                <a:cs typeface="+mn-lt"/>
              </a:rPr>
              <a:t>Vykonává státní zdravotní dozor  v oblasti hygieny dětí a mladistvých  tj.</a:t>
            </a:r>
            <a:endParaRPr lang="cs-CZ" dirty="0"/>
          </a:p>
          <a:p>
            <a:r>
              <a:rPr lang="cs-CZ" sz="1800" dirty="0">
                <a:ea typeface="+mn-lt"/>
                <a:cs typeface="+mn-lt"/>
              </a:rPr>
              <a:t>kontroluje dodržování  hygienických požadavků na prostorové podmínky, vybavení, provoz, osvětlení, vytápění, mikroklimatické podmínky, zásobování vodou, úklid, plnění hygienických požadavků na venkovní hrací plochy a hřiště těchto zařízení a v oblasti stravovacích služeb pro děti a mladistvé v níže uvedených zařízeních </a:t>
            </a:r>
          </a:p>
          <a:p>
            <a:endParaRPr lang="cs-CZ" sz="1800" b="1" dirty="0">
              <a:ea typeface="+mn-lt"/>
              <a:cs typeface="+mn-lt"/>
            </a:endParaRPr>
          </a:p>
          <a:p>
            <a:r>
              <a:rPr lang="cs-CZ" sz="1800" b="1" dirty="0">
                <a:ea typeface="+mn-lt"/>
                <a:cs typeface="+mn-lt"/>
              </a:rPr>
              <a:t>ve školách a školských zařízeních  včetně učňovských pracovišť a středisek praktického vyučování pod správou středních škol</a:t>
            </a:r>
            <a:endParaRPr lang="cs-CZ" sz="1800" dirty="0">
              <a:ea typeface="+mn-lt"/>
              <a:cs typeface="+mn-lt"/>
            </a:endParaRPr>
          </a:p>
          <a:p>
            <a:r>
              <a:rPr lang="cs-CZ" sz="1800" b="1" dirty="0">
                <a:ea typeface="+mn-lt"/>
                <a:cs typeface="+mn-lt"/>
              </a:rPr>
              <a:t> v zařízeních sociálně-výchovné činnosti a zařízeních pro děti vyžadujících okamžitou pomoc</a:t>
            </a:r>
            <a:endParaRPr lang="cs-CZ" sz="1800" dirty="0">
              <a:ea typeface="+mn-lt"/>
              <a:cs typeface="+mn-lt"/>
            </a:endParaRPr>
          </a:p>
          <a:p>
            <a:r>
              <a:rPr lang="cs-CZ" sz="1800" b="1" dirty="0">
                <a:ea typeface="+mn-lt"/>
                <a:cs typeface="+mn-lt"/>
              </a:rPr>
              <a:t> v provozovnách osob s živností péče o dítě do tří let věku </a:t>
            </a:r>
          </a:p>
          <a:p>
            <a:r>
              <a:rPr lang="cs-CZ" sz="1800" dirty="0">
                <a:ea typeface="+mn-lt"/>
                <a:cs typeface="+mn-lt"/>
              </a:rPr>
              <a:t>kontroluje dodržování zdravých životních podmínek v zařízeních pro výchovu, vzdělávání a zotavení dětí a mladistvých  </a:t>
            </a:r>
          </a:p>
          <a:p>
            <a:r>
              <a:rPr lang="cs-CZ" sz="1800" dirty="0">
                <a:ea typeface="+mn-lt"/>
                <a:cs typeface="+mn-lt"/>
              </a:rPr>
              <a:t> sleduje vliv výživy na zdraví mladé populace, režim dne a podmínky pro pohybovou výchovu a otužování.</a:t>
            </a:r>
            <a:endParaRPr lang="cs-CZ" sz="1800" dirty="0">
              <a:cs typeface="Calibri" panose="020F0502020204030204"/>
            </a:endParaRPr>
          </a:p>
          <a:p>
            <a:pPr algn="just"/>
            <a:endParaRPr lang="cs-CZ" sz="1800" dirty="0">
              <a:cs typeface="Calibri" panose="020F0502020204030204"/>
            </a:endParaRPr>
          </a:p>
          <a:p>
            <a:pPr algn="just"/>
            <a:r>
              <a:rPr lang="cs-CZ" sz="1800" b="1" dirty="0">
                <a:ea typeface="+mn-lt"/>
                <a:cs typeface="+mn-lt"/>
              </a:rPr>
              <a:t>Podílí se na šetření alimentárních nákaz v těchto stravovacích službách a navrhuje příslušná opatření k zamezení jejich šíření.</a:t>
            </a:r>
            <a:endParaRPr lang="cs-CZ" sz="1800" dirty="0">
              <a:cs typeface="Calibri"/>
            </a:endParaRPr>
          </a:p>
          <a:p>
            <a:pPr algn="just"/>
            <a:endParaRPr lang="cs-CZ" sz="1800" dirty="0">
              <a:cs typeface="Calibri"/>
            </a:endParaRPr>
          </a:p>
          <a:p>
            <a:pPr algn="just"/>
            <a:r>
              <a:rPr lang="cs-CZ" sz="1800" b="1" dirty="0">
                <a:ea typeface="+mn-lt"/>
                <a:cs typeface="+mn-lt"/>
              </a:rPr>
              <a:t>  Kontroluje dodržování hygienických požadavků na zotavovací akce a školy v přírodě.</a:t>
            </a:r>
            <a:endParaRPr lang="cs-CZ" sz="1800" dirty="0">
              <a:cs typeface="Calibri"/>
            </a:endParaRPr>
          </a:p>
          <a:p>
            <a:pPr algn="just"/>
            <a:endParaRPr lang="cs-CZ" dirty="0"/>
          </a:p>
          <a:p>
            <a:pPr algn="just"/>
            <a:endParaRPr lang="cs-CZ" dirty="0"/>
          </a:p>
        </p:txBody>
      </p:sp>
    </p:spTree>
    <p:extLst>
      <p:ext uri="{BB962C8B-B14F-4D97-AF65-F5344CB8AC3E}">
        <p14:creationId xmlns:p14="http://schemas.microsoft.com/office/powerpoint/2010/main" val="346905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E3429-61FA-4887-96FB-B4CE8B18ED6B}"/>
              </a:ext>
            </a:extLst>
          </p:cNvPr>
          <p:cNvSpPr>
            <a:spLocks noGrp="1"/>
          </p:cNvSpPr>
          <p:nvPr>
            <p:ph type="title"/>
          </p:nvPr>
        </p:nvSpPr>
        <p:spPr>
          <a:xfrm>
            <a:off x="838200" y="29483"/>
            <a:ext cx="10515600" cy="1107848"/>
          </a:xfrm>
        </p:spPr>
        <p:txBody>
          <a:bodyPr/>
          <a:lstStyle/>
          <a:p>
            <a:r>
              <a:rPr lang="cs-CZ">
                <a:cs typeface="Calibri Light"/>
              </a:rPr>
              <a:t>                      </a:t>
            </a:r>
            <a:r>
              <a:rPr lang="cs-CZ" b="1">
                <a:solidFill>
                  <a:srgbClr val="0070C0"/>
                </a:solidFill>
                <a:cs typeface="Calibri Light"/>
              </a:rPr>
              <a:t>  Epidemiologie </a:t>
            </a:r>
          </a:p>
        </p:txBody>
      </p:sp>
      <p:sp>
        <p:nvSpPr>
          <p:cNvPr id="3" name="Zástupný obsah 2">
            <a:extLst>
              <a:ext uri="{FF2B5EF4-FFF2-40B4-BE49-F238E27FC236}">
                <a16:creationId xmlns:a16="http://schemas.microsoft.com/office/drawing/2014/main" id="{B09EF24B-9816-432D-A7B1-0232DFB98F17}"/>
              </a:ext>
            </a:extLst>
          </p:cNvPr>
          <p:cNvSpPr>
            <a:spLocks noGrp="1"/>
          </p:cNvSpPr>
          <p:nvPr>
            <p:ph idx="1"/>
          </p:nvPr>
        </p:nvSpPr>
        <p:spPr>
          <a:xfrm>
            <a:off x="838200" y="1136198"/>
            <a:ext cx="10515600" cy="5657622"/>
          </a:xfrm>
        </p:spPr>
        <p:txBody>
          <a:bodyPr vert="horz" lIns="91440" tIns="45720" rIns="91440" bIns="45720" rtlCol="0" anchor="t">
            <a:normAutofit lnSpcReduction="10000"/>
          </a:bodyPr>
          <a:lstStyle/>
          <a:p>
            <a:pPr algn="just"/>
            <a:endParaRPr lang="cs-CZ" sz="1800" b="1">
              <a:ea typeface="+mn-lt"/>
              <a:cs typeface="+mn-lt"/>
            </a:endParaRPr>
          </a:p>
          <a:p>
            <a:pPr algn="just"/>
            <a:r>
              <a:rPr lang="cs-CZ" sz="1800">
                <a:ea typeface="+mn-lt"/>
                <a:cs typeface="+mn-lt"/>
              </a:rPr>
              <a:t>V rámci epidemiologické </a:t>
            </a:r>
            <a:r>
              <a:rPr lang="cs-CZ" sz="1800" err="1">
                <a:ea typeface="+mn-lt"/>
                <a:cs typeface="+mn-lt"/>
              </a:rPr>
              <a:t>surveillance</a:t>
            </a:r>
            <a:r>
              <a:rPr lang="cs-CZ" sz="1800">
                <a:ea typeface="+mn-lt"/>
                <a:cs typeface="+mn-lt"/>
              </a:rPr>
              <a:t> sleduje výskyt a povahu nákaz, příčiny a podmínky jejich vzniku a šíření v lidské populaci (včetně nákaz přenosných ze zvířat na člověka) a uplatňují metody jejich prevence, potlačování a eliminace, resp. eradikace. Výsledky získaných poznatků po analýze přenášejí do praxe v epidemiologických opatřeních, a to jak preventivního, tak i represivního charakteru.</a:t>
            </a:r>
            <a:endParaRPr lang="cs-CZ" sz="1800">
              <a:cs typeface="Calibri" panose="020F0502020204030204"/>
            </a:endParaRPr>
          </a:p>
          <a:p>
            <a:pPr algn="just"/>
            <a:r>
              <a:rPr lang="cs-CZ" sz="1800">
                <a:ea typeface="+mn-lt"/>
                <a:cs typeface="+mn-lt"/>
              </a:rPr>
              <a:t>Provádí epidemiologická šetření v ohniscích nákazy, tj. místa, ve kterém se šíří nákaza, jehož součástí je nebo byl zdroj nákazy, osoby z nákazy podezřelé a složky jejich prostředí.</a:t>
            </a:r>
            <a:endParaRPr lang="cs-CZ" sz="1800">
              <a:cs typeface="Calibri"/>
            </a:endParaRPr>
          </a:p>
          <a:p>
            <a:pPr algn="just"/>
            <a:r>
              <a:rPr lang="cs-CZ" sz="1800">
                <a:ea typeface="+mn-lt"/>
                <a:cs typeface="+mn-lt"/>
              </a:rPr>
              <a:t>Nařizuje, organizuje a  řídí opatření k předcházení vzniku a zamezení šíření infekčních onemocnění.</a:t>
            </a:r>
            <a:endParaRPr lang="cs-CZ" sz="1800">
              <a:cs typeface="Calibri"/>
            </a:endParaRPr>
          </a:p>
          <a:p>
            <a:pPr algn="just"/>
            <a:r>
              <a:rPr lang="cs-CZ" sz="1800">
                <a:ea typeface="+mn-lt"/>
                <a:cs typeface="+mn-lt"/>
              </a:rPr>
              <a:t>Nařizuje mimořádná opatření při epidemii či nebezpečí jejího vzniku, spolupracuje při řešení mimořádných situací s orgány zapojenými do systému krizového řízení a integrovaného záchranného systému.</a:t>
            </a:r>
            <a:endParaRPr lang="cs-CZ" sz="1800">
              <a:cs typeface="Calibri"/>
            </a:endParaRPr>
          </a:p>
          <a:p>
            <a:pPr algn="just"/>
            <a:r>
              <a:rPr lang="cs-CZ" sz="1800">
                <a:ea typeface="+mn-lt"/>
                <a:cs typeface="+mn-lt"/>
              </a:rPr>
              <a:t>Kontroluje činnost provozovatelů zdravotnických zařízení a zařízení sociálních služeb v oblasti hygieny provozu a předcházení nákazám spojeným se zdravotní péčí. </a:t>
            </a:r>
            <a:endParaRPr lang="cs-CZ" sz="1800">
              <a:cs typeface="Calibri"/>
            </a:endParaRPr>
          </a:p>
          <a:p>
            <a:pPr algn="just"/>
            <a:r>
              <a:rPr lang="cs-CZ" sz="1800">
                <a:ea typeface="+mn-lt"/>
                <a:cs typeface="+mn-lt"/>
              </a:rPr>
              <a:t>Kontroluje činnost zdravotnických zařízení z hlediska provádění očkování a dodržování podmínek použití a skladování očkovacích látek. </a:t>
            </a:r>
          </a:p>
          <a:p>
            <a:pPr algn="just"/>
            <a:r>
              <a:rPr lang="cs-CZ" sz="1800">
                <a:ea typeface="+mn-lt"/>
                <a:cs typeface="+mn-lt"/>
              </a:rPr>
              <a:t>Řeší podněty v oblasti prevence výskytu a šíření infekčních onemocnění (hmyz, hlodavci, provoz zdravotnických zařízení a zařízení sociálních služeb, výskyt infekčních nemocí).</a:t>
            </a:r>
            <a:endParaRPr lang="cs-CZ" sz="1800">
              <a:cs typeface="Calibri"/>
            </a:endParaRPr>
          </a:p>
          <a:p>
            <a:pPr algn="just"/>
            <a:r>
              <a:rPr lang="cs-CZ" sz="1800">
                <a:ea typeface="+mn-lt"/>
                <a:cs typeface="+mn-lt"/>
              </a:rPr>
              <a:t>Provádí kontrolu plnění hygienických požadavků v oblasti pohřebnictví. </a:t>
            </a:r>
          </a:p>
          <a:p>
            <a:pPr algn="just"/>
            <a:r>
              <a:rPr lang="cs-CZ" sz="1800">
                <a:ea typeface="+mn-lt"/>
                <a:cs typeface="+mn-lt"/>
              </a:rPr>
              <a:t>Provádí epidemiologické šetření a posuzování infekčních nemocí v souvislosti s výkonem povolání.</a:t>
            </a:r>
            <a:endParaRPr lang="cs-CZ" sz="1800">
              <a:cs typeface="Calibri"/>
            </a:endParaRPr>
          </a:p>
          <a:p>
            <a:endParaRPr lang="cs-CZ">
              <a:cs typeface="Calibri"/>
            </a:endParaRPr>
          </a:p>
        </p:txBody>
      </p:sp>
    </p:spTree>
    <p:extLst>
      <p:ext uri="{BB962C8B-B14F-4D97-AF65-F5344CB8AC3E}">
        <p14:creationId xmlns:p14="http://schemas.microsoft.com/office/powerpoint/2010/main" val="273611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9B785-6B75-40B3-BB47-5B937A90C427}"/>
              </a:ext>
            </a:extLst>
          </p:cNvPr>
          <p:cNvSpPr>
            <a:spLocks noGrp="1"/>
          </p:cNvSpPr>
          <p:nvPr>
            <p:ph type="title"/>
          </p:nvPr>
        </p:nvSpPr>
        <p:spPr>
          <a:xfrm>
            <a:off x="656771" y="319768"/>
            <a:ext cx="11014527" cy="1135064"/>
          </a:xfrm>
        </p:spPr>
        <p:txBody>
          <a:bodyPr>
            <a:normAutofit fontScale="90000"/>
          </a:bodyPr>
          <a:lstStyle/>
          <a:p>
            <a:r>
              <a:rPr lang="cs-CZ" b="1">
                <a:solidFill>
                  <a:srgbClr val="0070C0"/>
                </a:solidFill>
                <a:cs typeface="Calibri Light"/>
              </a:rPr>
              <a:t>Provozní  řád ambulantního  zdravotnického  zařízení </a:t>
            </a:r>
          </a:p>
        </p:txBody>
      </p:sp>
      <p:sp>
        <p:nvSpPr>
          <p:cNvPr id="3" name="Zástupný obsah 2">
            <a:extLst>
              <a:ext uri="{FF2B5EF4-FFF2-40B4-BE49-F238E27FC236}">
                <a16:creationId xmlns:a16="http://schemas.microsoft.com/office/drawing/2014/main" id="{AB642044-3332-4F62-96C2-8F97F307A837}"/>
              </a:ext>
            </a:extLst>
          </p:cNvPr>
          <p:cNvSpPr>
            <a:spLocks noGrp="1"/>
          </p:cNvSpPr>
          <p:nvPr>
            <p:ph idx="1"/>
          </p:nvPr>
        </p:nvSpPr>
        <p:spPr>
          <a:xfrm>
            <a:off x="838200" y="1499054"/>
            <a:ext cx="10515600" cy="5222194"/>
          </a:xfrm>
        </p:spPr>
        <p:txBody>
          <a:bodyPr vert="horz" lIns="91440" tIns="45720" rIns="91440" bIns="45720" rtlCol="0" anchor="t">
            <a:normAutofit fontScale="70000" lnSpcReduction="20000"/>
          </a:bodyPr>
          <a:lstStyle/>
          <a:p>
            <a:r>
              <a:rPr lang="cs-CZ" b="1">
                <a:ea typeface="+mn-lt"/>
                <a:cs typeface="+mn-lt"/>
              </a:rPr>
              <a:t>Základní údaje:</a:t>
            </a:r>
            <a:endParaRPr lang="cs-CZ" b="1">
              <a:cs typeface="Calibri" panose="020F0502020204030204"/>
            </a:endParaRPr>
          </a:p>
          <a:p>
            <a:r>
              <a:rPr lang="cs-CZ">
                <a:ea typeface="+mn-lt"/>
                <a:cs typeface="+mn-lt"/>
              </a:rPr>
              <a:t>Provozovatel: u právnických osob adresa společnosti</a:t>
            </a:r>
            <a:endParaRPr lang="cs-CZ"/>
          </a:p>
          <a:p>
            <a:r>
              <a:rPr lang="cs-CZ">
                <a:ea typeface="+mn-lt"/>
                <a:cs typeface="+mn-lt"/>
              </a:rPr>
              <a:t>Adresa pracoviště:</a:t>
            </a:r>
            <a:endParaRPr lang="cs-CZ"/>
          </a:p>
          <a:p>
            <a:r>
              <a:rPr lang="cs-CZ">
                <a:ea typeface="+mn-lt"/>
                <a:cs typeface="+mn-lt"/>
              </a:rPr>
              <a:t>IČ: pokud bylo již přiděleno</a:t>
            </a:r>
            <a:endParaRPr lang="cs-CZ"/>
          </a:p>
          <a:p>
            <a:r>
              <a:rPr lang="cs-CZ">
                <a:ea typeface="+mn-lt"/>
                <a:cs typeface="+mn-lt"/>
              </a:rPr>
              <a:t>Telefon: </a:t>
            </a:r>
          </a:p>
          <a:p>
            <a:r>
              <a:rPr lang="cs-CZ">
                <a:ea typeface="+mn-lt"/>
                <a:cs typeface="+mn-lt"/>
              </a:rPr>
              <a:t>e-mail: </a:t>
            </a:r>
            <a:endParaRPr lang="cs-CZ"/>
          </a:p>
          <a:p>
            <a:r>
              <a:rPr lang="cs-CZ">
                <a:ea typeface="+mn-lt"/>
                <a:cs typeface="+mn-lt"/>
              </a:rPr>
              <a:t>Ordinační hodiny: </a:t>
            </a:r>
            <a:endParaRPr lang="cs-CZ" b="1">
              <a:ea typeface="+mn-lt"/>
              <a:cs typeface="+mn-lt"/>
            </a:endParaRPr>
          </a:p>
          <a:p>
            <a:r>
              <a:rPr lang="cs-CZ" b="1">
                <a:ea typeface="+mn-lt"/>
                <a:cs typeface="+mn-lt"/>
              </a:rPr>
              <a:t>Obecné údaje:</a:t>
            </a:r>
            <a:endParaRPr lang="cs-CZ" b="1">
              <a:cs typeface="Calibri"/>
            </a:endParaRPr>
          </a:p>
          <a:p>
            <a:r>
              <a:rPr lang="cs-CZ">
                <a:ea typeface="+mn-lt"/>
                <a:cs typeface="+mn-lt"/>
              </a:rPr>
              <a:t>Rozsah poskytované péče: uvést všechny invazivní zákroky, při kterých je porušena integrita kůže nebo sliznice</a:t>
            </a:r>
            <a:endParaRPr lang="cs-CZ"/>
          </a:p>
          <a:p>
            <a:r>
              <a:rPr lang="cs-CZ">
                <a:ea typeface="+mn-lt"/>
                <a:cs typeface="+mn-lt"/>
              </a:rPr>
              <a:t>Umístění ordinace a dispoziční řešení: např. podlaží objektu; ordinace, pracovna sestry, čekárna; vybavení nábytkem, umyvadlo + dřez, podlahová krytina, omyvatelné povrchy….</a:t>
            </a:r>
            <a:endParaRPr lang="cs-CZ"/>
          </a:p>
          <a:p>
            <a:r>
              <a:rPr lang="cs-CZ">
                <a:ea typeface="+mn-lt"/>
                <a:cs typeface="+mn-lt"/>
              </a:rPr>
              <a:t>Vedlejší provozní a pomocné místnosti: např. sklad, šatna, úklidová komora, WC pro personál, WC pro pacienty…</a:t>
            </a:r>
            <a:endParaRPr lang="cs-CZ"/>
          </a:p>
          <a:p>
            <a:r>
              <a:rPr lang="cs-CZ">
                <a:ea typeface="+mn-lt"/>
                <a:cs typeface="+mn-lt"/>
              </a:rPr>
              <a:t>Zásobování pitnou vodou: např. studna, veřejný vodovod</a:t>
            </a:r>
            <a:endParaRPr lang="cs-CZ"/>
          </a:p>
          <a:p>
            <a:r>
              <a:rPr lang="cs-CZ">
                <a:ea typeface="+mn-lt"/>
                <a:cs typeface="+mn-lt"/>
              </a:rPr>
              <a:t>Personální obsazení pracoviště:</a:t>
            </a:r>
            <a:endParaRPr lang="cs-CZ"/>
          </a:p>
          <a:p>
            <a:endParaRPr lang="cs-CZ">
              <a:cs typeface="Calibri"/>
            </a:endParaRPr>
          </a:p>
        </p:txBody>
      </p:sp>
    </p:spTree>
    <p:extLst>
      <p:ext uri="{BB962C8B-B14F-4D97-AF65-F5344CB8AC3E}">
        <p14:creationId xmlns:p14="http://schemas.microsoft.com/office/powerpoint/2010/main" val="266321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EFE24-7583-40E9-8402-5E8379342891}"/>
              </a:ext>
            </a:extLst>
          </p:cNvPr>
          <p:cNvSpPr>
            <a:spLocks noGrp="1"/>
          </p:cNvSpPr>
          <p:nvPr>
            <p:ph type="title"/>
          </p:nvPr>
        </p:nvSpPr>
        <p:spPr>
          <a:xfrm>
            <a:off x="838200" y="92983"/>
            <a:ext cx="10941957" cy="944563"/>
          </a:xfrm>
        </p:spPr>
        <p:txBody>
          <a:bodyPr>
            <a:normAutofit fontScale="90000"/>
          </a:bodyPr>
          <a:lstStyle/>
          <a:p>
            <a:br>
              <a:rPr lang="cs-CZ" b="1">
                <a:solidFill>
                  <a:srgbClr val="0070C0"/>
                </a:solidFill>
                <a:ea typeface="+mj-lt"/>
                <a:cs typeface="+mj-lt"/>
              </a:rPr>
            </a:br>
            <a:r>
              <a:rPr lang="cs-CZ" b="1">
                <a:solidFill>
                  <a:srgbClr val="0070C0"/>
                </a:solidFill>
                <a:ea typeface="+mj-lt"/>
                <a:cs typeface="+mj-l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915765D6-1A98-4719-99E3-1A4877452688}"/>
              </a:ext>
            </a:extLst>
          </p:cNvPr>
          <p:cNvSpPr>
            <a:spLocks noGrp="1"/>
          </p:cNvSpPr>
          <p:nvPr>
            <p:ph idx="1"/>
          </p:nvPr>
        </p:nvSpPr>
        <p:spPr>
          <a:xfrm>
            <a:off x="838200" y="1081769"/>
            <a:ext cx="10515600" cy="5675765"/>
          </a:xfrm>
        </p:spPr>
        <p:txBody>
          <a:bodyPr vert="horz" lIns="91440" tIns="45720" rIns="91440" bIns="45720" rtlCol="0" anchor="t">
            <a:normAutofit fontScale="92500" lnSpcReduction="20000"/>
          </a:bodyPr>
          <a:lstStyle/>
          <a:p>
            <a:r>
              <a:rPr lang="cs-CZ" sz="1800" b="1">
                <a:ea typeface="+mn-lt"/>
                <a:cs typeface="+mn-lt"/>
              </a:rPr>
              <a:t>Obecná opatření:</a:t>
            </a:r>
            <a:endParaRPr lang="cs-CZ" sz="1800" b="1">
              <a:cs typeface="Calibri" panose="020F0502020204030204"/>
            </a:endParaRPr>
          </a:p>
          <a:p>
            <a:r>
              <a:rPr lang="cs-CZ" sz="1800">
                <a:ea typeface="+mn-lt"/>
                <a:cs typeface="+mn-lt"/>
              </a:rPr>
              <a:t> Zdravotničtí pracovníci používají čisté osobní ochranné pracovní prostředky, oděv, obuv, jednorázové rukavice…….</a:t>
            </a:r>
            <a:r>
              <a:rPr lang="cs-CZ" sz="1800" i="1">
                <a:ea typeface="+mn-lt"/>
                <a:cs typeface="+mn-lt"/>
              </a:rPr>
              <a:t> dopsat další</a:t>
            </a:r>
            <a:endParaRPr lang="cs-CZ" sz="1800" i="1">
              <a:cs typeface="Calibri"/>
            </a:endParaRPr>
          </a:p>
          <a:p>
            <a:r>
              <a:rPr lang="cs-CZ" sz="1800">
                <a:ea typeface="+mn-lt"/>
                <a:cs typeface="+mn-lt"/>
              </a:rPr>
              <a:t> K vyšetření pacienta přistupují až po umytí rukou, ruce si otírají do jednorázového materiálu, který je uložen v krytém zásobníku.</a:t>
            </a:r>
            <a:endParaRPr lang="cs-CZ" sz="1800">
              <a:cs typeface="Calibri"/>
            </a:endParaRPr>
          </a:p>
          <a:p>
            <a:r>
              <a:rPr lang="cs-CZ" sz="1800">
                <a:ea typeface="+mn-lt"/>
                <a:cs typeface="+mn-lt"/>
              </a:rPr>
              <a:t>Hygienickou dezinfekci rukou provádějí vždy po kontaktu s infekčním materiálem, a to po každém jednotlivém zdravotnickém výkonu u jednotlivých fyzických osob, vždy před ošetřením pacienta, vždy po manipulaci s biologickým materiálem nebo kontaminovanými předměty včetně použitého prádla a nebezpečného odpadu, a před každým parenterálním zákrokem.</a:t>
            </a:r>
            <a:endParaRPr lang="cs-CZ" sz="1800">
              <a:cs typeface="Calibri"/>
            </a:endParaRPr>
          </a:p>
          <a:p>
            <a:r>
              <a:rPr lang="cs-CZ" sz="1800">
                <a:ea typeface="+mn-lt"/>
                <a:cs typeface="+mn-lt"/>
              </a:rPr>
              <a:t>Úprava nehtů nesmí ohrožovat zdravotní stav pacienta s ohledem na možné šíření nákaz. Přirozené nehty musí být upravené, krátké, čisté.</a:t>
            </a:r>
            <a:endParaRPr lang="cs-CZ" sz="1800">
              <a:cs typeface="Calibri"/>
            </a:endParaRPr>
          </a:p>
          <a:p>
            <a:r>
              <a:rPr lang="cs-CZ" sz="1800">
                <a:ea typeface="+mn-lt"/>
                <a:cs typeface="+mn-lt"/>
              </a:rPr>
              <a:t>Zdravotničtí pracovníci nenosí na rukou žádné šperky.</a:t>
            </a:r>
            <a:endParaRPr lang="cs-CZ" sz="1800">
              <a:cs typeface="Calibri" panose="020F0502020204030204"/>
            </a:endParaRPr>
          </a:p>
          <a:p>
            <a:r>
              <a:rPr lang="cs-CZ" sz="1800">
                <a:ea typeface="+mn-lt"/>
                <a:cs typeface="+mn-lt"/>
              </a:rPr>
              <a:t>Při ošetřování pacientů se využívá bariérové ošetřovací techniky. Používají se pouze dekontaminované pomůcky, pracovní plochy jsou vyčleněny podle charakteru pracovní činnosti.</a:t>
            </a:r>
            <a:endParaRPr lang="cs-CZ" sz="1800">
              <a:cs typeface="Calibri"/>
            </a:endParaRPr>
          </a:p>
          <a:p>
            <a:r>
              <a:rPr lang="cs-CZ" sz="1800">
                <a:ea typeface="+mn-lt"/>
                <a:cs typeface="+mn-lt"/>
              </a:rPr>
              <a:t>K parenterálním zákrokům se používají pouze sterilní zdravotnické prostředky a dodržují se zásady asepse.</a:t>
            </a:r>
            <a:endParaRPr lang="cs-CZ" sz="1800">
              <a:cs typeface="Calibri"/>
            </a:endParaRPr>
          </a:p>
          <a:p>
            <a:r>
              <a:rPr lang="cs-CZ" sz="1800">
                <a:ea typeface="+mn-lt"/>
                <a:cs typeface="+mn-lt"/>
              </a:rPr>
              <a:t>Opakovaně používané zdravotnické prostředky se dezinfikují a čistí podle návodu výrobce. Jednorázové pomůcky se nepoužívají opakovaně.</a:t>
            </a:r>
            <a:endParaRPr lang="cs-CZ" sz="1800">
              <a:cs typeface="Calibri"/>
            </a:endParaRPr>
          </a:p>
          <a:p>
            <a:r>
              <a:rPr lang="cs-CZ" sz="1800">
                <a:ea typeface="+mn-lt"/>
                <a:cs typeface="+mn-lt"/>
              </a:rPr>
              <a:t> Použité jednorázové stříkačky a jehly se likvidují bez ručního oddělování. Kryty na použité jehly se nenasazují.</a:t>
            </a:r>
            <a:endParaRPr lang="cs-CZ" sz="1800">
              <a:cs typeface="Calibri"/>
            </a:endParaRPr>
          </a:p>
          <a:p>
            <a:r>
              <a:rPr lang="cs-CZ" sz="1800">
                <a:ea typeface="+mn-lt"/>
                <a:cs typeface="+mn-lt"/>
              </a:rPr>
              <a:t> Na pokrytí vyšetřovacího stolu nebo lehátka, kde dochází ke styku s obnaženou částí těla pacienta, se používá jednorázový materiál, který je měněn po každém pacientovi.</a:t>
            </a:r>
            <a:endParaRPr lang="cs-CZ" sz="1800">
              <a:cs typeface="Calibri"/>
            </a:endParaRPr>
          </a:p>
          <a:p>
            <a:r>
              <a:rPr lang="cs-CZ" sz="1800">
                <a:ea typeface="+mn-lt"/>
                <a:cs typeface="+mn-lt"/>
              </a:rPr>
              <a:t>Oddělení pracovních ploch : p</a:t>
            </a:r>
            <a:r>
              <a:rPr lang="cs-CZ" sz="1800" i="1">
                <a:ea typeface="+mn-lt"/>
                <a:cs typeface="+mn-lt"/>
              </a:rPr>
              <a:t>opsat jak jsou odděleny pracovní plochy podle charakteru činnosti (odběr a manipulace s biologickým materiálem, příprava injekcí apod.)</a:t>
            </a:r>
            <a:endParaRPr lang="cs-CZ" sz="1800" i="1">
              <a:cs typeface="Calibri"/>
            </a:endParaRPr>
          </a:p>
          <a:p>
            <a:endParaRPr lang="cs-CZ" sz="1800">
              <a:cs typeface="Calibri"/>
            </a:endParaRPr>
          </a:p>
        </p:txBody>
      </p:sp>
    </p:spTree>
    <p:extLst>
      <p:ext uri="{BB962C8B-B14F-4D97-AF65-F5344CB8AC3E}">
        <p14:creationId xmlns:p14="http://schemas.microsoft.com/office/powerpoint/2010/main" val="346125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34479C-5126-4733-BA6E-5D71B55D06F3}"/>
              </a:ext>
            </a:extLst>
          </p:cNvPr>
          <p:cNvSpPr>
            <a:spLocks noGrp="1"/>
          </p:cNvSpPr>
          <p:nvPr>
            <p:ph type="title"/>
          </p:nvPr>
        </p:nvSpPr>
        <p:spPr>
          <a:xfrm>
            <a:off x="656772" y="365125"/>
            <a:ext cx="11023599" cy="953635"/>
          </a:xfrm>
        </p:spPr>
        <p:txBody>
          <a:bodyPr>
            <a:normAutofit fontScale="90000"/>
          </a:bodyPr>
          <a:lstStyle/>
          <a:p>
            <a:r>
              <a:rPr lang="cs-CZ" b="1">
                <a:solidFill>
                  <a:srgbClr val="0070C0"/>
                </a:solidFill>
                <a:cs typeface="Calibri Light"/>
              </a:rPr>
              <a:t>Provozní  řád ambulantního zdravotnického  zařízení </a:t>
            </a:r>
            <a:endParaRPr lang="cs-CZ"/>
          </a:p>
        </p:txBody>
      </p:sp>
      <p:sp>
        <p:nvSpPr>
          <p:cNvPr id="3" name="Zástupný obsah 2">
            <a:extLst>
              <a:ext uri="{FF2B5EF4-FFF2-40B4-BE49-F238E27FC236}">
                <a16:creationId xmlns:a16="http://schemas.microsoft.com/office/drawing/2014/main" id="{161AE793-AF03-4F08-AE85-DEF83E124ADC}"/>
              </a:ext>
            </a:extLst>
          </p:cNvPr>
          <p:cNvSpPr>
            <a:spLocks noGrp="1"/>
          </p:cNvSpPr>
          <p:nvPr>
            <p:ph idx="1"/>
          </p:nvPr>
        </p:nvSpPr>
        <p:spPr/>
        <p:txBody>
          <a:bodyPr vert="horz" lIns="91440" tIns="45720" rIns="91440" bIns="45720" rtlCol="0" anchor="t">
            <a:normAutofit lnSpcReduction="10000"/>
          </a:bodyPr>
          <a:lstStyle/>
          <a:p>
            <a:r>
              <a:rPr lang="cs-CZ" b="1">
                <a:ea typeface="+mn-lt"/>
                <a:cs typeface="+mn-lt"/>
              </a:rPr>
              <a:t>Odběr biologického materiálu </a:t>
            </a:r>
          </a:p>
          <a:p>
            <a:r>
              <a:rPr lang="cs-CZ">
                <a:ea typeface="+mn-lt"/>
                <a:cs typeface="+mn-lt"/>
              </a:rPr>
              <a:t>Pro odběr a manipulaci s biologickým materiálem je vyčleněna pracovní plocha. Při odběrech se používají sterilní zdravotnické prostředky a jednorázové rukavice, a to vždy pro jednu ošetřovanou osobu. Odebraný biologický materiál se ukládá do standardizovaných nádob a do </a:t>
            </a:r>
            <a:r>
              <a:rPr lang="cs-CZ" err="1">
                <a:ea typeface="+mn-lt"/>
                <a:cs typeface="+mn-lt"/>
              </a:rPr>
              <a:t>dekontaminovatelných</a:t>
            </a:r>
            <a:r>
              <a:rPr lang="cs-CZ">
                <a:ea typeface="+mn-lt"/>
                <a:cs typeface="+mn-lt"/>
              </a:rPr>
              <a:t> přepravek s vyloučením kontaminace žádanek. </a:t>
            </a:r>
          </a:p>
          <a:p>
            <a:endParaRPr lang="cs-CZ">
              <a:ea typeface="+mn-lt"/>
              <a:cs typeface="+mn-lt"/>
            </a:endParaRPr>
          </a:p>
          <a:p>
            <a:r>
              <a:rPr lang="cs-CZ">
                <a:ea typeface="+mn-lt"/>
                <a:cs typeface="+mn-lt"/>
              </a:rPr>
              <a:t> Dopsat, jaký biologický materiál se odebírá, v případě odběru moče, do čeho se odebírá. Transport biologického materiálu do laboratoře je zajištěn denně/uložen ve vyčleněné chladničce ..... </a:t>
            </a:r>
            <a:r>
              <a:rPr lang="cs-CZ" i="1">
                <a:ea typeface="+mn-lt"/>
                <a:cs typeface="+mn-lt"/>
              </a:rPr>
              <a:t>dopsat</a:t>
            </a:r>
            <a:endParaRPr lang="cs-CZ" i="1" err="1">
              <a:cs typeface="Calibri"/>
            </a:endParaRPr>
          </a:p>
        </p:txBody>
      </p:sp>
    </p:spTree>
    <p:extLst>
      <p:ext uri="{BB962C8B-B14F-4D97-AF65-F5344CB8AC3E}">
        <p14:creationId xmlns:p14="http://schemas.microsoft.com/office/powerpoint/2010/main" val="378305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105D-68FB-4AEB-B189-03C25F21F229}"/>
              </a:ext>
            </a:extLst>
          </p:cNvPr>
          <p:cNvSpPr>
            <a:spLocks noGrp="1"/>
          </p:cNvSpPr>
          <p:nvPr>
            <p:ph type="title"/>
          </p:nvPr>
        </p:nvSpPr>
        <p:spPr>
          <a:xfrm>
            <a:off x="674915" y="365125"/>
            <a:ext cx="11150599" cy="763136"/>
          </a:xfrm>
        </p:spPr>
        <p:txBody>
          <a:bodyPr>
            <a:normAutofit fontScale="90000"/>
          </a:bodyPr>
          <a:lstStyle/>
          <a:p>
            <a:r>
              <a:rPr lang="cs-CZ" b="1">
                <a:solidFill>
                  <a:srgbClr val="0070C0"/>
                </a:solidFill>
                <a:ea typeface="+mj-lt"/>
                <a:cs typeface="+mj-l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277AC1C9-4BBC-47B1-9E35-8C759538E81F}"/>
              </a:ext>
            </a:extLst>
          </p:cNvPr>
          <p:cNvSpPr>
            <a:spLocks noGrp="1"/>
          </p:cNvSpPr>
          <p:nvPr>
            <p:ph idx="1"/>
          </p:nvPr>
        </p:nvSpPr>
        <p:spPr>
          <a:xfrm>
            <a:off x="838200" y="1381126"/>
            <a:ext cx="10515600" cy="4795837"/>
          </a:xfrm>
        </p:spPr>
        <p:txBody>
          <a:bodyPr vert="horz" lIns="91440" tIns="45720" rIns="91440" bIns="45720" rtlCol="0" anchor="t">
            <a:normAutofit fontScale="70000" lnSpcReduction="20000"/>
          </a:bodyPr>
          <a:lstStyle/>
          <a:p>
            <a:r>
              <a:rPr lang="cs-CZ" b="1">
                <a:ea typeface="+mn-lt"/>
                <a:cs typeface="+mn-lt"/>
              </a:rPr>
              <a:t>Dezinfekce:</a:t>
            </a:r>
            <a:endParaRPr lang="cs-CZ" b="1">
              <a:cs typeface="Calibri" panose="020F0502020204030204"/>
            </a:endParaRPr>
          </a:p>
          <a:p>
            <a:endParaRPr lang="cs-CZ">
              <a:ea typeface="+mn-lt"/>
              <a:cs typeface="+mn-lt"/>
            </a:endParaRPr>
          </a:p>
          <a:p>
            <a:r>
              <a:rPr lang="cs-CZ">
                <a:ea typeface="+mn-lt"/>
                <a:cs typeface="+mn-lt"/>
              </a:rPr>
              <a:t>K chemické dezinfekci se používají oznámené biocidní přípravky nebo dezinfekční prostředky deklarované jako zdravotnický prostředek nebo přípravky registrované jako léčiva pro použití ve zdravotnictví.</a:t>
            </a:r>
            <a:endParaRPr lang="cs-CZ">
              <a:cs typeface="Calibri"/>
            </a:endParaRPr>
          </a:p>
          <a:p>
            <a:r>
              <a:rPr lang="cs-CZ">
                <a:ea typeface="+mn-lt"/>
                <a:cs typeface="+mn-lt"/>
              </a:rPr>
              <a:t>Při ředění a použití chemických přípravků se postupuje podle návodu výrobce.</a:t>
            </a:r>
            <a:endParaRPr lang="cs-CZ"/>
          </a:p>
          <a:p>
            <a:r>
              <a:rPr lang="cs-CZ">
                <a:ea typeface="+mn-lt"/>
                <a:cs typeface="+mn-lt"/>
              </a:rPr>
              <a:t>Dezinfekční roztoky se připravují rozpuštěním odměřeného dezinfekčního přípravku v odměřeném množství vody. Připravují se pro každou směnu čerstvé.</a:t>
            </a:r>
            <a:endParaRPr lang="cs-CZ"/>
          </a:p>
          <a:p>
            <a:r>
              <a:rPr lang="cs-CZ">
                <a:ea typeface="+mn-lt"/>
                <a:cs typeface="+mn-lt"/>
              </a:rPr>
              <a:t>Po spotřebování dezinfekčního přípravku v dávkovači se dávkovač mechanicky omyje, doplní dezinfekčním přípravkem a označí datem plnění, exspirací a názvem dezinfekčního přípravku.</a:t>
            </a:r>
            <a:endParaRPr lang="cs-CZ"/>
          </a:p>
          <a:p>
            <a:r>
              <a:rPr lang="cs-CZ">
                <a:ea typeface="+mn-lt"/>
                <a:cs typeface="+mn-lt"/>
              </a:rPr>
              <a:t>Předměty a povrchy kontaminované biologickým materiálem se dezinfikují dezinfekčním přípravkem, který má i </a:t>
            </a:r>
            <a:r>
              <a:rPr lang="cs-CZ" err="1">
                <a:ea typeface="+mn-lt"/>
                <a:cs typeface="+mn-lt"/>
              </a:rPr>
              <a:t>virucidní</a:t>
            </a:r>
            <a:r>
              <a:rPr lang="cs-CZ">
                <a:ea typeface="+mn-lt"/>
                <a:cs typeface="+mn-lt"/>
              </a:rPr>
              <a:t> účinky.</a:t>
            </a:r>
            <a:endParaRPr lang="cs-CZ"/>
          </a:p>
          <a:p>
            <a:r>
              <a:rPr lang="cs-CZ">
                <a:ea typeface="+mn-lt"/>
                <a:cs typeface="+mn-lt"/>
              </a:rPr>
              <a:t>Při práci s dezinfekčními přípravky se používají osobní ochranné pracovní prostředky a dodržují se zásady ochrany zdraví a bezpečnosti při práci. Pracovníci jsou poučeni o zásadách první pomoci.</a:t>
            </a:r>
            <a:endParaRPr lang="cs-CZ"/>
          </a:p>
          <a:p>
            <a:r>
              <a:rPr lang="cs-CZ">
                <a:ea typeface="+mn-lt"/>
                <a:cs typeface="+mn-lt"/>
              </a:rPr>
              <a:t>K zabránění rezistence mikrobů se střídají dezinfekční prostředky s různými aktivními účinnými látkami.</a:t>
            </a:r>
            <a:endParaRPr lang="cs-CZ"/>
          </a:p>
          <a:p>
            <a:endParaRPr lang="cs-CZ">
              <a:cs typeface="Calibri"/>
            </a:endParaRPr>
          </a:p>
        </p:txBody>
      </p:sp>
    </p:spTree>
    <p:extLst>
      <p:ext uri="{BB962C8B-B14F-4D97-AF65-F5344CB8AC3E}">
        <p14:creationId xmlns:p14="http://schemas.microsoft.com/office/powerpoint/2010/main" val="293787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59636-7E7E-490B-B854-49DC2B3B9600}"/>
              </a:ext>
            </a:extLst>
          </p:cNvPr>
          <p:cNvSpPr>
            <a:spLocks noGrp="1"/>
          </p:cNvSpPr>
          <p:nvPr>
            <p:ph type="title"/>
          </p:nvPr>
        </p:nvSpPr>
        <p:spPr>
          <a:xfrm>
            <a:off x="838200" y="120197"/>
            <a:ext cx="10860314" cy="962706"/>
          </a:xfrm>
        </p:spPr>
        <p:txBody>
          <a:bodyPr>
            <a:normAutofit fontScale="90000"/>
          </a:bodyPr>
          <a:lstStyle/>
          <a:p>
            <a:r>
              <a:rPr lang="cs-CZ" b="1">
                <a:solidFill>
                  <a:srgbClr val="0070C0"/>
                </a:solidFill>
                <a:cs typeface="Calibri Ligh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3CF79D74-70B3-4491-B687-8C0777D1E322}"/>
              </a:ext>
            </a:extLst>
          </p:cNvPr>
          <p:cNvSpPr>
            <a:spLocks noGrp="1"/>
          </p:cNvSpPr>
          <p:nvPr>
            <p:ph idx="1"/>
          </p:nvPr>
        </p:nvSpPr>
        <p:spPr>
          <a:xfrm>
            <a:off x="838200" y="864054"/>
            <a:ext cx="10515600" cy="5929766"/>
          </a:xfrm>
        </p:spPr>
        <p:txBody>
          <a:bodyPr vert="horz" lIns="91440" tIns="45720" rIns="91440" bIns="45720" rtlCol="0" anchor="t">
            <a:normAutofit fontScale="62500" lnSpcReduction="20000"/>
          </a:bodyPr>
          <a:lstStyle/>
          <a:p>
            <a:r>
              <a:rPr lang="cs-CZ" b="1">
                <a:ea typeface="+mn-lt"/>
                <a:cs typeface="+mn-lt"/>
              </a:rPr>
              <a:t>Sterilizace  ve vlastní ordinaci:</a:t>
            </a:r>
            <a:endParaRPr lang="cs-CZ" b="1">
              <a:cs typeface="Calibri" panose="020F0502020204030204"/>
            </a:endParaRPr>
          </a:p>
          <a:p>
            <a:r>
              <a:rPr lang="cs-CZ" b="1" err="1">
                <a:ea typeface="+mn-lt"/>
                <a:cs typeface="+mn-lt"/>
              </a:rPr>
              <a:t>Předsterilizační</a:t>
            </a:r>
            <a:r>
              <a:rPr lang="cs-CZ" b="1">
                <a:ea typeface="+mn-lt"/>
                <a:cs typeface="+mn-lt"/>
              </a:rPr>
              <a:t> příprava:</a:t>
            </a:r>
            <a:endParaRPr lang="cs-CZ" b="1">
              <a:cs typeface="Calibri"/>
            </a:endParaRPr>
          </a:p>
          <a:p>
            <a:r>
              <a:rPr lang="cs-CZ">
                <a:ea typeface="+mn-lt"/>
                <a:cs typeface="+mn-lt"/>
              </a:rPr>
              <a:t>Dezinfekce zdravotnických prostředků dezinfekčním přípravkem s </a:t>
            </a:r>
            <a:r>
              <a:rPr lang="cs-CZ" err="1">
                <a:ea typeface="+mn-lt"/>
                <a:cs typeface="+mn-lt"/>
              </a:rPr>
              <a:t>virucidním</a:t>
            </a:r>
            <a:r>
              <a:rPr lang="cs-CZ">
                <a:ea typeface="+mn-lt"/>
                <a:cs typeface="+mn-lt"/>
              </a:rPr>
              <a:t> účinkem. Mechanické očištění a oplach vodou nebo strojové čištění. Vybrat jednu z možností</a:t>
            </a:r>
            <a:endParaRPr lang="cs-CZ"/>
          </a:p>
          <a:p>
            <a:r>
              <a:rPr lang="cs-CZ">
                <a:ea typeface="+mn-lt"/>
                <a:cs typeface="+mn-lt"/>
              </a:rPr>
              <a:t> Osušení a uložení do sterilizačních obalů</a:t>
            </a:r>
            <a:endParaRPr lang="cs-CZ"/>
          </a:p>
          <a:p>
            <a:r>
              <a:rPr lang="cs-CZ" b="1">
                <a:ea typeface="+mn-lt"/>
                <a:cs typeface="+mn-lt"/>
              </a:rPr>
              <a:t>Způsob sterilizace:</a:t>
            </a:r>
            <a:endParaRPr lang="cs-CZ" b="1">
              <a:cs typeface="Calibri"/>
            </a:endParaRPr>
          </a:p>
          <a:p>
            <a:r>
              <a:rPr lang="cs-CZ">
                <a:ea typeface="+mn-lt"/>
                <a:cs typeface="+mn-lt"/>
              </a:rPr>
              <a:t>Proudícím horkým vzduchem: název přístroje, výrobní číslo, sterilizovaný materiál</a:t>
            </a:r>
            <a:endParaRPr lang="cs-CZ"/>
          </a:p>
          <a:p>
            <a:r>
              <a:rPr lang="cs-CZ">
                <a:ea typeface="+mn-lt"/>
                <a:cs typeface="+mn-lt"/>
              </a:rPr>
              <a:t>Teplota/čas Druh obalu Exspirace Uložení</a:t>
            </a:r>
            <a:endParaRPr lang="cs-CZ"/>
          </a:p>
          <a:p>
            <a:r>
              <a:rPr lang="cs-CZ">
                <a:ea typeface="+mn-lt"/>
                <a:cs typeface="+mn-lt"/>
              </a:rPr>
              <a:t>Vybrat používané parametry, obaly, uložení</a:t>
            </a:r>
            <a:endParaRPr lang="cs-CZ"/>
          </a:p>
          <a:p>
            <a:r>
              <a:rPr lang="cs-CZ">
                <a:ea typeface="+mn-lt"/>
                <a:cs typeface="+mn-lt"/>
              </a:rPr>
              <a:t>Každý obal je označen datem sterilizace a exspirace.</a:t>
            </a:r>
            <a:endParaRPr lang="cs-CZ"/>
          </a:p>
          <a:p>
            <a:r>
              <a:rPr lang="cs-CZ">
                <a:ea typeface="+mn-lt"/>
                <a:cs typeface="+mn-lt"/>
              </a:rPr>
              <a:t>Každý sterilizační cyklus se monitoruje. Sterilizace se provádí za přítomnosti zdravotnického pracovníka.</a:t>
            </a:r>
            <a:endParaRPr lang="cs-CZ"/>
          </a:p>
          <a:p>
            <a:r>
              <a:rPr lang="cs-CZ">
                <a:ea typeface="+mn-lt"/>
                <a:cs typeface="+mn-lt"/>
              </a:rPr>
              <a:t>Dokumentace sterilizace spočívá v záznamu každé sterilizace (druh sterilizovaného materiálu, parametry, datum, písemné vyhodnocení chemického testu sterilizace, jméno, příjmení a podpis osoby, která sterilizaci provedla).</a:t>
            </a:r>
            <a:endParaRPr lang="cs-CZ"/>
          </a:p>
          <a:p>
            <a:r>
              <a:rPr lang="cs-CZ">
                <a:ea typeface="+mn-lt"/>
                <a:cs typeface="+mn-lt"/>
              </a:rPr>
              <a:t>Úspěšnost sterilizace se dokládá</a:t>
            </a:r>
            <a:endParaRPr lang="cs-CZ"/>
          </a:p>
          <a:p>
            <a:r>
              <a:rPr lang="cs-CZ">
                <a:ea typeface="+mn-lt"/>
                <a:cs typeface="+mn-lt"/>
              </a:rPr>
              <a:t>· zápisem do sterilizačního deníku nebo podepsaným záznamem registračního přístroje nebo podepsaným výstupem z tiskárny. (Vybrat jednu z možností)</a:t>
            </a:r>
            <a:endParaRPr lang="cs-CZ"/>
          </a:p>
          <a:p>
            <a:r>
              <a:rPr lang="cs-CZ">
                <a:ea typeface="+mn-lt"/>
                <a:cs typeface="+mn-lt"/>
              </a:rPr>
              <a:t>· datovaným písemným vyhodnocením chemického testu sterilizace</a:t>
            </a:r>
            <a:endParaRPr lang="cs-CZ"/>
          </a:p>
          <a:p>
            <a:r>
              <a:rPr lang="cs-CZ" b="1">
                <a:ea typeface="+mn-lt"/>
                <a:cs typeface="+mn-lt"/>
              </a:rPr>
              <a:t>Písemná dokumentace sterilizace se archivuje nejméně 5 let od provedení sterilizace.</a:t>
            </a:r>
            <a:endParaRPr lang="cs-CZ" b="1">
              <a:cs typeface="Calibri"/>
            </a:endParaRPr>
          </a:p>
          <a:p>
            <a:r>
              <a:rPr lang="cs-CZ">
                <a:ea typeface="+mn-lt"/>
                <a:cs typeface="+mn-lt"/>
              </a:rPr>
              <a:t>Kontrola účinnosti  sterilizačního přístroje.</a:t>
            </a:r>
            <a:endParaRPr lang="cs-CZ" b="1">
              <a:cs typeface="Calibri"/>
            </a:endParaRPr>
          </a:p>
          <a:p>
            <a:endParaRPr lang="cs-CZ" b="1">
              <a:cs typeface="Calibri"/>
            </a:endParaRPr>
          </a:p>
        </p:txBody>
      </p:sp>
    </p:spTree>
    <p:extLst>
      <p:ext uri="{BB962C8B-B14F-4D97-AF65-F5344CB8AC3E}">
        <p14:creationId xmlns:p14="http://schemas.microsoft.com/office/powerpoint/2010/main" val="266170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044B9-436D-482D-AD92-47A431DE1C93}"/>
              </a:ext>
            </a:extLst>
          </p:cNvPr>
          <p:cNvSpPr>
            <a:spLocks noGrp="1"/>
          </p:cNvSpPr>
          <p:nvPr>
            <p:ph type="title"/>
          </p:nvPr>
        </p:nvSpPr>
        <p:spPr>
          <a:xfrm>
            <a:off x="838200" y="365125"/>
            <a:ext cx="11162581" cy="1339940"/>
          </a:xfrm>
        </p:spPr>
        <p:txBody>
          <a:bodyPr/>
          <a:lstStyle/>
          <a:p>
            <a:r>
              <a:rPr lang="cs-CZ" sz="4000" b="1">
                <a:solidFill>
                  <a:srgbClr val="0070C0"/>
                </a:solidFill>
                <a:ea typeface="+mj-lt"/>
                <a:cs typeface="+mj-lt"/>
              </a:rPr>
              <a:t>Provozní  řád ambulantního zdravotnického  zařízení </a:t>
            </a:r>
            <a:endParaRPr lang="cs-CZ" sz="4000">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D66F0995-4DA9-47A1-84F0-71E4956A1380}"/>
              </a:ext>
            </a:extLst>
          </p:cNvPr>
          <p:cNvSpPr>
            <a:spLocks noGrp="1"/>
          </p:cNvSpPr>
          <p:nvPr>
            <p:ph idx="1"/>
          </p:nvPr>
        </p:nvSpPr>
        <p:spPr/>
        <p:txBody>
          <a:bodyPr vert="horz" lIns="91440" tIns="45720" rIns="91440" bIns="45720" rtlCol="0" anchor="t">
            <a:normAutofit/>
          </a:bodyPr>
          <a:lstStyle/>
          <a:p>
            <a:r>
              <a:rPr lang="cs-CZ" b="1">
                <a:ea typeface="+mn-lt"/>
                <a:cs typeface="+mn-lt"/>
              </a:rPr>
              <a:t>Manipulace s prádlem:</a:t>
            </a:r>
            <a:endParaRPr lang="cs-CZ" b="1">
              <a:cs typeface="Calibri" panose="020F0502020204030204"/>
            </a:endParaRPr>
          </a:p>
          <a:p>
            <a:r>
              <a:rPr lang="cs-CZ">
                <a:ea typeface="+mn-lt"/>
                <a:cs typeface="+mn-lt"/>
              </a:rPr>
              <a:t>Jedná se pouze o osobní ochranné pracovní prostředky. Praní je zajištěno smluvně … uvést firmu. Je možné prát ve vlastní vyčleněné pračce, která je umístěna ve zdravotnickém zařízení.</a:t>
            </a:r>
            <a:endParaRPr lang="cs-CZ"/>
          </a:p>
          <a:p>
            <a:r>
              <a:rPr lang="cs-CZ">
                <a:ea typeface="+mn-lt"/>
                <a:cs typeface="+mn-lt"/>
              </a:rPr>
              <a:t>Čisté OOPP jsou uloženy … </a:t>
            </a:r>
            <a:r>
              <a:rPr lang="cs-CZ" i="1">
                <a:ea typeface="+mn-lt"/>
                <a:cs typeface="+mn-lt"/>
              </a:rPr>
              <a:t>dopsat</a:t>
            </a:r>
            <a:endParaRPr lang="cs-CZ" i="1">
              <a:cs typeface="Calibri"/>
            </a:endParaRPr>
          </a:p>
          <a:p>
            <a:r>
              <a:rPr lang="cs-CZ">
                <a:ea typeface="+mn-lt"/>
                <a:cs typeface="+mn-lt"/>
              </a:rPr>
              <a:t>Použité OOPP jsou uloženy … </a:t>
            </a:r>
            <a:r>
              <a:rPr lang="cs-CZ" i="1">
                <a:ea typeface="+mn-lt"/>
                <a:cs typeface="+mn-lt"/>
              </a:rPr>
              <a:t>dopsat</a:t>
            </a:r>
            <a:endParaRPr lang="cs-CZ" i="1">
              <a:cs typeface="Calibri"/>
            </a:endParaRPr>
          </a:p>
          <a:p>
            <a:r>
              <a:rPr lang="cs-CZ" i="1">
                <a:ea typeface="+mn-lt"/>
                <a:cs typeface="+mn-lt"/>
              </a:rPr>
              <a:t>Dopsat, jak často se vozí do prádelny, a jaký je používán transportní obal na čisté a použité OOPP.</a:t>
            </a:r>
            <a:endParaRPr lang="cs-CZ" i="1">
              <a:cs typeface="Calibri"/>
            </a:endParaRPr>
          </a:p>
          <a:p>
            <a:endParaRPr lang="cs-CZ">
              <a:cs typeface="Calibri"/>
            </a:endParaRPr>
          </a:p>
        </p:txBody>
      </p:sp>
    </p:spTree>
    <p:extLst>
      <p:ext uri="{BB962C8B-B14F-4D97-AF65-F5344CB8AC3E}">
        <p14:creationId xmlns:p14="http://schemas.microsoft.com/office/powerpoint/2010/main" val="296195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D75B5-DBA1-41C6-A97A-C67AA8097ADF}"/>
              </a:ext>
            </a:extLst>
          </p:cNvPr>
          <p:cNvSpPr>
            <a:spLocks noGrp="1"/>
          </p:cNvSpPr>
          <p:nvPr>
            <p:ph type="title"/>
          </p:nvPr>
        </p:nvSpPr>
        <p:spPr>
          <a:xfrm>
            <a:off x="4965430" y="424829"/>
            <a:ext cx="6586491" cy="1574233"/>
          </a:xfrm>
        </p:spPr>
        <p:txBody>
          <a:bodyPr anchor="b">
            <a:normAutofit/>
          </a:bodyPr>
          <a:lstStyle/>
          <a:p>
            <a:r>
              <a:rPr lang="cs-CZ" sz="2800" b="1">
                <a:ea typeface="+mj-lt"/>
                <a:cs typeface="+mj-lt"/>
              </a:rPr>
              <a:t>Zákon č. 258/2000 Sb.</a:t>
            </a:r>
            <a:r>
              <a:rPr lang="cs-CZ" sz="2800" b="1" i="1">
                <a:ea typeface="+mj-lt"/>
                <a:cs typeface="+mj-lt"/>
              </a:rPr>
              <a:t> o ochraně veřejného zdraví a o změně některých souvisejících zákonů</a:t>
            </a:r>
            <a:endParaRPr lang="cs-CZ" sz="2800" b="1">
              <a:ea typeface="+mj-lt"/>
              <a:cs typeface="+mj-lt"/>
            </a:endParaRPr>
          </a:p>
          <a:p>
            <a:endParaRPr lang="cs-CZ" sz="2800" b="1">
              <a:cs typeface="Calibri Light"/>
            </a:endParaRPr>
          </a:p>
        </p:txBody>
      </p:sp>
      <p:sp>
        <p:nvSpPr>
          <p:cNvPr id="3" name="Zástupný obsah 2">
            <a:extLst>
              <a:ext uri="{FF2B5EF4-FFF2-40B4-BE49-F238E27FC236}">
                <a16:creationId xmlns:a16="http://schemas.microsoft.com/office/drawing/2014/main" id="{D5ECB645-5949-481F-B60D-F5C9B1869878}"/>
              </a:ext>
            </a:extLst>
          </p:cNvPr>
          <p:cNvSpPr>
            <a:spLocks noGrp="1"/>
          </p:cNvSpPr>
          <p:nvPr>
            <p:ph idx="1"/>
          </p:nvPr>
        </p:nvSpPr>
        <p:spPr>
          <a:xfrm>
            <a:off x="4965431" y="1843670"/>
            <a:ext cx="6586489" cy="4947002"/>
          </a:xfrm>
        </p:spPr>
        <p:txBody>
          <a:bodyPr vert="horz" lIns="91440" tIns="45720" rIns="91440" bIns="45720" rtlCol="0" anchor="t">
            <a:normAutofit/>
          </a:bodyPr>
          <a:lstStyle/>
          <a:p>
            <a:pPr marL="0" indent="0">
              <a:buNone/>
            </a:pPr>
            <a:r>
              <a:rPr lang="cs-CZ" sz="2000"/>
              <a:t>Tento zákon </a:t>
            </a:r>
            <a:endParaRPr lang="cs-CZ" sz="2000" i="1"/>
          </a:p>
          <a:p>
            <a:pPr>
              <a:buFont typeface="Wingdings" panose="020B0604020202020204" pitchFamily="34" charset="0"/>
              <a:buChar char="Ø"/>
            </a:pPr>
            <a:r>
              <a:rPr lang="cs-CZ" sz="2000"/>
              <a:t>definuje základní pojmy v ochraně veřejného zdraví</a:t>
            </a:r>
            <a:endParaRPr lang="cs-CZ" sz="2000" i="1"/>
          </a:p>
          <a:p>
            <a:pPr marL="0" indent="0">
              <a:buNone/>
            </a:pPr>
            <a:endParaRPr lang="cs-CZ" sz="2000">
              <a:ea typeface="+mn-lt"/>
              <a:cs typeface="+mn-lt"/>
            </a:endParaRPr>
          </a:p>
          <a:p>
            <a:pPr>
              <a:buFont typeface="Wingdings" panose="020B0604020202020204" pitchFamily="34" charset="0"/>
              <a:buChar char="Ø"/>
            </a:pPr>
            <a:r>
              <a:rPr lang="cs-CZ" sz="2000">
                <a:ea typeface="+mn-lt"/>
                <a:cs typeface="+mn-lt"/>
              </a:rPr>
              <a:t>zapracovává příslušné předpisy Evropské unie</a:t>
            </a:r>
          </a:p>
          <a:p>
            <a:pPr marL="0" indent="0">
              <a:buNone/>
            </a:pPr>
            <a:endParaRPr lang="cs-CZ">
              <a:cs typeface="Calibri" panose="020F0502020204030204"/>
            </a:endParaRPr>
          </a:p>
          <a:p>
            <a:pPr>
              <a:buFont typeface="Wingdings" panose="020B0604020202020204" pitchFamily="34" charset="0"/>
              <a:buChar char="Ø"/>
            </a:pPr>
            <a:r>
              <a:rPr lang="cs-CZ" sz="2000">
                <a:ea typeface="+mn-lt"/>
                <a:cs typeface="+mn-lt"/>
              </a:rPr>
              <a:t> specifikuje</a:t>
            </a:r>
            <a:endParaRPr lang="cs-CZ"/>
          </a:p>
          <a:p>
            <a:pPr marL="0" indent="0">
              <a:buNone/>
            </a:pPr>
            <a:r>
              <a:rPr lang="cs-CZ" sz="2000" b="1" u="sng">
                <a:ea typeface="+mn-lt"/>
                <a:cs typeface="+mn-lt"/>
              </a:rPr>
              <a:t>a)</a:t>
            </a:r>
            <a:r>
              <a:rPr lang="cs-CZ" sz="2000">
                <a:ea typeface="+mn-lt"/>
                <a:cs typeface="+mn-lt"/>
              </a:rPr>
              <a:t> práva a povinnosti fyzických a právnických osob v oblasti ochrany a podpory veřejného zdraví,</a:t>
            </a:r>
            <a:endParaRPr lang="cs-CZ" sz="2000">
              <a:cs typeface="Calibri"/>
            </a:endParaRPr>
          </a:p>
          <a:p>
            <a:pPr marL="0" indent="0">
              <a:buNone/>
            </a:pPr>
            <a:endParaRPr lang="cs-CZ" sz="2000">
              <a:ea typeface="+mn-lt"/>
              <a:cs typeface="+mn-lt"/>
            </a:endParaRPr>
          </a:p>
          <a:p>
            <a:pPr>
              <a:buNone/>
            </a:pPr>
            <a:r>
              <a:rPr lang="cs-CZ" sz="2000" b="1" u="sng">
                <a:ea typeface="+mn-lt"/>
                <a:cs typeface="+mn-lt"/>
              </a:rPr>
              <a:t>b)</a:t>
            </a:r>
            <a:r>
              <a:rPr lang="cs-CZ" sz="2000">
                <a:ea typeface="+mn-lt"/>
                <a:cs typeface="+mn-lt"/>
              </a:rPr>
              <a:t> soustavu orgánů ochrany veřejného zdraví, jejich působnost a pravomoc</a:t>
            </a:r>
            <a:endParaRPr lang="cs-CZ" sz="2000"/>
          </a:p>
          <a:p>
            <a:pPr>
              <a:buNone/>
            </a:pPr>
            <a:endParaRPr lang="cs-CZ" sz="2000" i="1">
              <a:cs typeface="Calibri" panose="020F0502020204030204"/>
            </a:endParaRPr>
          </a:p>
        </p:txBody>
      </p:sp>
      <p:pic>
        <p:nvPicPr>
          <p:cNvPr id="5" name="Obrázek 5">
            <a:extLst>
              <a:ext uri="{FF2B5EF4-FFF2-40B4-BE49-F238E27FC236}">
                <a16:creationId xmlns:a16="http://schemas.microsoft.com/office/drawing/2014/main" id="{1CBA708B-01FE-4782-8A14-A979D0A498FF}"/>
              </a:ext>
            </a:extLst>
          </p:cNvPr>
          <p:cNvPicPr>
            <a:picLocks noChangeAspect="1"/>
          </p:cNvPicPr>
          <p:nvPr/>
        </p:nvPicPr>
        <p:blipFill rotWithShape="1">
          <a:blip r:embed="rId2"/>
          <a:srcRect l="15172" r="17235"/>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273F4"/>
            </a:solidFill>
          </a:ln>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D9C2BC92-A764-4393-8A10-7488608362B9}"/>
              </a:ext>
            </a:extLst>
          </p:cNvPr>
          <p:cNvSpPr txBox="1"/>
          <p:nvPr/>
        </p:nvSpPr>
        <p:spPr>
          <a:xfrm>
            <a:off x="4724400" y="3200400"/>
            <a:ext cx="27432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i="1">
              <a:solidFill>
                <a:srgbClr val="43494D"/>
              </a:solidFill>
              <a:latin typeface="Arial"/>
              <a:cs typeface="Arial"/>
            </a:endParaRPr>
          </a:p>
        </p:txBody>
      </p:sp>
    </p:spTree>
    <p:extLst>
      <p:ext uri="{BB962C8B-B14F-4D97-AF65-F5344CB8AC3E}">
        <p14:creationId xmlns:p14="http://schemas.microsoft.com/office/powerpoint/2010/main" val="256259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D3A008-4DA3-4DDA-ADC5-169A9C09FF2B}"/>
              </a:ext>
            </a:extLst>
          </p:cNvPr>
          <p:cNvSpPr>
            <a:spLocks noGrp="1"/>
          </p:cNvSpPr>
          <p:nvPr>
            <p:ph type="title"/>
          </p:nvPr>
        </p:nvSpPr>
        <p:spPr>
          <a:xfrm>
            <a:off x="363748" y="48824"/>
            <a:ext cx="11737673" cy="1224921"/>
          </a:xfrm>
        </p:spPr>
        <p:txBody>
          <a:bodyPr>
            <a:normAutofit/>
          </a:bodyPr>
          <a:lstStyle/>
          <a:p>
            <a:r>
              <a:rPr lang="cs-CZ" b="1">
                <a:solidFill>
                  <a:srgbClr val="0070C0"/>
                </a:solidFill>
                <a:cs typeface="Calibri Light"/>
              </a:rPr>
              <a:t>Provozní  řád ambulantního zdravotnického  zařízení</a:t>
            </a:r>
            <a:endParaRPr lang="cs-CZ"/>
          </a:p>
        </p:txBody>
      </p:sp>
      <p:sp>
        <p:nvSpPr>
          <p:cNvPr id="3" name="Zástupný obsah 2">
            <a:extLst>
              <a:ext uri="{FF2B5EF4-FFF2-40B4-BE49-F238E27FC236}">
                <a16:creationId xmlns:a16="http://schemas.microsoft.com/office/drawing/2014/main" id="{A3818B9B-CA34-4EE9-82CF-9F50B02ED239}"/>
              </a:ext>
            </a:extLst>
          </p:cNvPr>
          <p:cNvSpPr>
            <a:spLocks noGrp="1"/>
          </p:cNvSpPr>
          <p:nvPr>
            <p:ph idx="1"/>
          </p:nvPr>
        </p:nvSpPr>
        <p:spPr>
          <a:xfrm>
            <a:off x="838200" y="1423059"/>
            <a:ext cx="11004430" cy="5300243"/>
          </a:xfrm>
        </p:spPr>
        <p:txBody>
          <a:bodyPr vert="horz" lIns="91440" tIns="45720" rIns="91440" bIns="45720" rtlCol="0" anchor="t">
            <a:normAutofit fontScale="85000" lnSpcReduction="10000"/>
          </a:bodyPr>
          <a:lstStyle/>
          <a:p>
            <a:r>
              <a:rPr lang="cs-CZ" b="1">
                <a:ea typeface="+mn-lt"/>
                <a:cs typeface="+mn-lt"/>
              </a:rPr>
              <a:t>Manipulace s odpadem:</a:t>
            </a:r>
            <a:endParaRPr lang="cs-CZ" b="1">
              <a:cs typeface="Calibri" panose="020F0502020204030204"/>
            </a:endParaRPr>
          </a:p>
          <a:p>
            <a:r>
              <a:rPr lang="cs-CZ">
                <a:ea typeface="+mn-lt"/>
                <a:cs typeface="+mn-lt"/>
              </a:rPr>
              <a:t>Odpad se třídí ihned po použití.</a:t>
            </a:r>
            <a:endParaRPr lang="cs-CZ"/>
          </a:p>
          <a:p>
            <a:r>
              <a:rPr lang="cs-CZ">
                <a:ea typeface="+mn-lt"/>
                <a:cs typeface="+mn-lt"/>
              </a:rPr>
              <a:t>Komunální odpad se odkládá do vyčleněných odpadkových košů s igelitovou vložkou.</a:t>
            </a:r>
            <a:endParaRPr lang="cs-CZ"/>
          </a:p>
          <a:p>
            <a:r>
              <a:rPr lang="cs-CZ">
                <a:ea typeface="+mn-lt"/>
                <a:cs typeface="+mn-lt"/>
              </a:rPr>
              <a:t>Nebezpečný odpad</a:t>
            </a:r>
            <a:endParaRPr lang="cs-CZ"/>
          </a:p>
          <a:p>
            <a:r>
              <a:rPr lang="cs-CZ">
                <a:ea typeface="+mn-lt"/>
                <a:cs typeface="+mn-lt"/>
              </a:rPr>
              <a:t>– použitý ostrý odpad (např. jehly, skalpely…) se odkládá do označených, spalitelných, </a:t>
            </a:r>
            <a:r>
              <a:rPr lang="cs-CZ" err="1">
                <a:ea typeface="+mn-lt"/>
                <a:cs typeface="+mn-lt"/>
              </a:rPr>
              <a:t>pevnostěnných</a:t>
            </a:r>
            <a:r>
              <a:rPr lang="cs-CZ">
                <a:ea typeface="+mn-lt"/>
                <a:cs typeface="+mn-lt"/>
              </a:rPr>
              <a:t>, </a:t>
            </a:r>
            <a:r>
              <a:rPr lang="cs-CZ" err="1">
                <a:ea typeface="+mn-lt"/>
                <a:cs typeface="+mn-lt"/>
              </a:rPr>
              <a:t>nepropíchnutelných</a:t>
            </a:r>
            <a:r>
              <a:rPr lang="cs-CZ">
                <a:ea typeface="+mn-lt"/>
                <a:cs typeface="+mn-lt"/>
              </a:rPr>
              <a:t> a nepropustných obalů. Odpad se neukládá do papírových obalů.</a:t>
            </a:r>
            <a:endParaRPr lang="cs-CZ"/>
          </a:p>
          <a:p>
            <a:r>
              <a:rPr lang="cs-CZ">
                <a:ea typeface="+mn-lt"/>
                <a:cs typeface="+mn-lt"/>
              </a:rPr>
              <a:t>– ostatní nebezpečný odpad se odkládá do označených, oddělených, krytých, uzavíratelných, mechanicky odolných a spalitelných obalů.</a:t>
            </a:r>
            <a:endParaRPr lang="cs-CZ"/>
          </a:p>
          <a:p>
            <a:r>
              <a:rPr lang="cs-CZ">
                <a:ea typeface="+mn-lt"/>
                <a:cs typeface="+mn-lt"/>
              </a:rPr>
              <a:t>Nebezpečný odpad se z ambulance odstraňuje nejméně 1x za 24 hodin. Maximální doba mezi shromážděním odpadu ve vyhrazeném uzavřeném prostoru a konečným odstraněním jsou 3 dny. Skladování nebezpečného odpadu je možné po dobu 1 měsíce v mrazícím nebo chlazeném prostoru při teplotě maximálně 8°C. </a:t>
            </a:r>
            <a:endParaRPr lang="cs-CZ" i="1">
              <a:ea typeface="+mn-lt"/>
              <a:cs typeface="+mn-lt"/>
            </a:endParaRPr>
          </a:p>
          <a:p>
            <a:r>
              <a:rPr lang="cs-CZ">
                <a:ea typeface="+mn-lt"/>
                <a:cs typeface="+mn-lt"/>
              </a:rPr>
              <a:t>Odvoz a likvidace nebezpečného odpadu je zajištěna smluvně s firmou… </a:t>
            </a:r>
            <a:r>
              <a:rPr lang="cs-CZ" i="1">
                <a:ea typeface="+mn-lt"/>
                <a:cs typeface="+mn-lt"/>
              </a:rPr>
              <a:t>dopsat</a:t>
            </a:r>
            <a:endParaRPr lang="cs-CZ" i="1">
              <a:cs typeface="Calibri"/>
            </a:endParaRPr>
          </a:p>
          <a:p>
            <a:endParaRPr lang="cs-CZ">
              <a:cs typeface="Calibri"/>
            </a:endParaRPr>
          </a:p>
        </p:txBody>
      </p:sp>
    </p:spTree>
    <p:extLst>
      <p:ext uri="{BB962C8B-B14F-4D97-AF65-F5344CB8AC3E}">
        <p14:creationId xmlns:p14="http://schemas.microsoft.com/office/powerpoint/2010/main" val="149853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62D8DA-2547-4900-BFD1-CF433352A5A4}"/>
              </a:ext>
            </a:extLst>
          </p:cNvPr>
          <p:cNvSpPr>
            <a:spLocks noGrp="1"/>
          </p:cNvSpPr>
          <p:nvPr>
            <p:ph type="title"/>
          </p:nvPr>
        </p:nvSpPr>
        <p:spPr>
          <a:xfrm>
            <a:off x="378125" y="365125"/>
            <a:ext cx="11665788" cy="937374"/>
          </a:xfrm>
        </p:spPr>
        <p:txBody>
          <a:bodyPr>
            <a:normAutofit/>
          </a:bodyPr>
          <a:lstStyle/>
          <a:p>
            <a:r>
              <a:rPr lang="cs-CZ" b="1">
                <a:solidFill>
                  <a:srgbClr val="0070C0"/>
                </a:solidFill>
                <a:ea typeface="+mj-lt"/>
                <a:cs typeface="+mj-lt"/>
              </a:rPr>
              <a:t>Provozní  řád ambulantního zdravotnického  zařízení</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19A476FE-61F0-4E60-A744-9AD41E11B4F3}"/>
              </a:ext>
            </a:extLst>
          </p:cNvPr>
          <p:cNvSpPr>
            <a:spLocks noGrp="1"/>
          </p:cNvSpPr>
          <p:nvPr>
            <p:ph idx="1"/>
          </p:nvPr>
        </p:nvSpPr>
        <p:spPr>
          <a:xfrm>
            <a:off x="838200" y="1149890"/>
            <a:ext cx="10515600" cy="5487148"/>
          </a:xfrm>
        </p:spPr>
        <p:txBody>
          <a:bodyPr vert="horz" lIns="91440" tIns="45720" rIns="91440" bIns="45720" rtlCol="0" anchor="t">
            <a:normAutofit fontScale="92500" lnSpcReduction="10000"/>
          </a:bodyPr>
          <a:lstStyle/>
          <a:p>
            <a:r>
              <a:rPr lang="cs-CZ" b="1">
                <a:ea typeface="+mn-lt"/>
                <a:cs typeface="+mn-lt"/>
              </a:rPr>
              <a:t>Úklid:</a:t>
            </a:r>
            <a:endParaRPr lang="cs-CZ" b="1">
              <a:cs typeface="Calibri" panose="020F0502020204030204"/>
            </a:endParaRPr>
          </a:p>
          <a:p>
            <a:r>
              <a:rPr lang="cs-CZ">
                <a:ea typeface="+mn-lt"/>
                <a:cs typeface="+mn-lt"/>
              </a:rPr>
              <a:t>Je zajištěn …</a:t>
            </a:r>
            <a:r>
              <a:rPr lang="cs-CZ" i="1">
                <a:ea typeface="+mn-lt"/>
                <a:cs typeface="+mn-lt"/>
              </a:rPr>
              <a:t>uvést, zda smluvně nebo vlastními silami.</a:t>
            </a:r>
            <a:endParaRPr lang="cs-CZ" i="1">
              <a:cs typeface="Calibri"/>
            </a:endParaRPr>
          </a:p>
          <a:p>
            <a:r>
              <a:rPr lang="cs-CZ">
                <a:ea typeface="+mn-lt"/>
                <a:cs typeface="+mn-lt"/>
              </a:rPr>
              <a:t>Provádí se denně na vlhko, používají se běžné čistící prostředky a dezinfekční přípravky s </a:t>
            </a:r>
            <a:r>
              <a:rPr lang="cs-CZ" err="1">
                <a:ea typeface="+mn-lt"/>
                <a:cs typeface="+mn-lt"/>
              </a:rPr>
              <a:t>virucidním</a:t>
            </a:r>
            <a:r>
              <a:rPr lang="cs-CZ">
                <a:ea typeface="+mn-lt"/>
                <a:cs typeface="+mn-lt"/>
              </a:rPr>
              <a:t> účinkem.</a:t>
            </a:r>
            <a:endParaRPr lang="cs-CZ"/>
          </a:p>
          <a:p>
            <a:r>
              <a:rPr lang="cs-CZ">
                <a:ea typeface="+mn-lt"/>
                <a:cs typeface="+mn-lt"/>
              </a:rPr>
              <a:t>Úklidové pomůcky jsou vyčleněny a označeny dle účelu použití (pracovní plochy, podlahy ordinace, WC ) a jsou uloženy … </a:t>
            </a:r>
            <a:r>
              <a:rPr lang="cs-CZ" i="1">
                <a:ea typeface="+mn-lt"/>
                <a:cs typeface="+mn-lt"/>
              </a:rPr>
              <a:t>dopsat, kde (buď vyčleněná skříň nebo úklidová komora).</a:t>
            </a:r>
            <a:endParaRPr lang="cs-CZ" i="1">
              <a:cs typeface="Calibri"/>
            </a:endParaRPr>
          </a:p>
          <a:p>
            <a:r>
              <a:rPr lang="cs-CZ">
                <a:ea typeface="+mn-lt"/>
                <a:cs typeface="+mn-lt"/>
              </a:rPr>
              <a:t>Při kontaminaci ploch biologickým materiálem se provede okamžitá dekontaminace potřísněného místa překrytím jednorázovým materiálem namočeným ve </a:t>
            </a:r>
            <a:r>
              <a:rPr lang="cs-CZ" err="1">
                <a:ea typeface="+mn-lt"/>
                <a:cs typeface="+mn-lt"/>
              </a:rPr>
              <a:t>virucidním</a:t>
            </a:r>
            <a:r>
              <a:rPr lang="cs-CZ">
                <a:ea typeface="+mn-lt"/>
                <a:cs typeface="+mn-lt"/>
              </a:rPr>
              <a:t> dezinfekčním roztoku a potom se očistí obvyklým způsobem.</a:t>
            </a:r>
            <a:endParaRPr lang="cs-CZ"/>
          </a:p>
          <a:p>
            <a:r>
              <a:rPr lang="cs-CZ">
                <a:ea typeface="+mn-lt"/>
                <a:cs typeface="+mn-lt"/>
              </a:rPr>
              <a:t>Dezinsekce a deratizace: v případě potřeby se provedou prostřednictvím specializované firmy.</a:t>
            </a:r>
            <a:endParaRPr lang="cs-CZ"/>
          </a:p>
          <a:p>
            <a:r>
              <a:rPr lang="cs-CZ">
                <a:ea typeface="+mn-lt"/>
                <a:cs typeface="+mn-lt"/>
              </a:rPr>
              <a:t>Malování: 1x za 2 roky</a:t>
            </a:r>
            <a:endParaRPr lang="cs-CZ"/>
          </a:p>
          <a:p>
            <a:endParaRPr lang="cs-CZ">
              <a:cs typeface="Calibri"/>
            </a:endParaRPr>
          </a:p>
        </p:txBody>
      </p:sp>
    </p:spTree>
    <p:extLst>
      <p:ext uri="{BB962C8B-B14F-4D97-AF65-F5344CB8AC3E}">
        <p14:creationId xmlns:p14="http://schemas.microsoft.com/office/powerpoint/2010/main" val="118584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EFE74-DF50-4723-9D08-EF6860BA21FE}"/>
              </a:ext>
            </a:extLst>
          </p:cNvPr>
          <p:cNvSpPr>
            <a:spLocks noGrp="1"/>
          </p:cNvSpPr>
          <p:nvPr>
            <p:ph type="title"/>
          </p:nvPr>
        </p:nvSpPr>
        <p:spPr>
          <a:xfrm>
            <a:off x="838200" y="365125"/>
            <a:ext cx="11113729" cy="1325563"/>
          </a:xfrm>
        </p:spPr>
        <p:txBody>
          <a:bodyPr>
            <a:normAutofit fontScale="90000"/>
          </a:bodyPr>
          <a:lstStyle/>
          <a:p>
            <a:br>
              <a:rPr lang="cs-CZ" b="1" dirty="0">
                <a:solidFill>
                  <a:srgbClr val="0070C0"/>
                </a:solidFill>
                <a:cs typeface="Calibri Light"/>
              </a:rPr>
            </a:br>
            <a:r>
              <a:rPr lang="cs-CZ" b="1" dirty="0">
                <a:solidFill>
                  <a:srgbClr val="0070C0"/>
                </a:solidFill>
                <a:cs typeface="Calibri Light"/>
              </a:rPr>
              <a:t>Provozní  řád ambulantního zdravotnického  zařízení</a:t>
            </a:r>
            <a:endParaRPr lang="cs-CZ" dirty="0">
              <a:ea typeface="+mj-lt"/>
              <a:cs typeface="+mj-lt"/>
            </a:endParaRPr>
          </a:p>
          <a:p>
            <a:endParaRPr lang="cs-CZ"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32A35CED-2ACF-4F8D-8A4C-F3F7AFD17236}"/>
              </a:ext>
            </a:extLst>
          </p:cNvPr>
          <p:cNvSpPr>
            <a:spLocks noGrp="1"/>
          </p:cNvSpPr>
          <p:nvPr>
            <p:ph idx="1"/>
          </p:nvPr>
        </p:nvSpPr>
        <p:spPr/>
        <p:txBody>
          <a:bodyPr vert="horz" lIns="91440" tIns="45720" rIns="91440" bIns="45720" rtlCol="0" anchor="t">
            <a:normAutofit/>
          </a:bodyPr>
          <a:lstStyle/>
          <a:p>
            <a:r>
              <a:rPr lang="cs-CZ">
                <a:cs typeface="Calibri"/>
              </a:rPr>
              <a:t>Provozní řád zpracoval:</a:t>
            </a:r>
            <a:endParaRPr lang="cs-CZ">
              <a:ea typeface="+mn-lt"/>
              <a:cs typeface="+mn-lt"/>
            </a:endParaRPr>
          </a:p>
          <a:p>
            <a:endParaRPr lang="cs-CZ">
              <a:ea typeface="+mn-lt"/>
              <a:cs typeface="+mn-lt"/>
            </a:endParaRPr>
          </a:p>
          <a:p>
            <a:r>
              <a:rPr lang="cs-CZ">
                <a:cs typeface="Calibri"/>
              </a:rPr>
              <a:t>Datum:</a:t>
            </a:r>
            <a:endParaRPr lang="cs-CZ">
              <a:ea typeface="+mn-lt"/>
              <a:cs typeface="+mn-lt"/>
            </a:endParaRPr>
          </a:p>
          <a:p>
            <a:endParaRPr lang="cs-CZ">
              <a:ea typeface="+mn-lt"/>
              <a:cs typeface="+mn-lt"/>
            </a:endParaRPr>
          </a:p>
          <a:p>
            <a:r>
              <a:rPr lang="cs-CZ">
                <a:cs typeface="Calibri"/>
              </a:rPr>
              <a:t>Provozní řád schválen orgánem ochrany veřejného zdraví dne:</a:t>
            </a:r>
            <a:endParaRPr lang="cs-CZ">
              <a:ea typeface="+mn-lt"/>
              <a:cs typeface="+mn-lt"/>
            </a:endParaRPr>
          </a:p>
          <a:p>
            <a:endParaRPr lang="cs-CZ">
              <a:ea typeface="+mn-lt"/>
              <a:cs typeface="+mn-lt"/>
            </a:endParaRPr>
          </a:p>
          <a:p>
            <a:endParaRPr lang="cs-CZ">
              <a:cs typeface="Calibri"/>
            </a:endParaRPr>
          </a:p>
        </p:txBody>
      </p:sp>
    </p:spTree>
    <p:extLst>
      <p:ext uri="{BB962C8B-B14F-4D97-AF65-F5344CB8AC3E}">
        <p14:creationId xmlns:p14="http://schemas.microsoft.com/office/powerpoint/2010/main" val="367408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7EE34-2996-495F-AA6D-08CD6E7F301B}"/>
              </a:ext>
            </a:extLst>
          </p:cNvPr>
          <p:cNvSpPr>
            <a:spLocks noGrp="1"/>
          </p:cNvSpPr>
          <p:nvPr>
            <p:ph type="title"/>
          </p:nvPr>
        </p:nvSpPr>
        <p:spPr>
          <a:xfrm>
            <a:off x="838200" y="365125"/>
            <a:ext cx="11133826" cy="994884"/>
          </a:xfrm>
        </p:spPr>
        <p:txBody>
          <a:bodyPr>
            <a:normAutofit fontScale="90000"/>
          </a:bodyPr>
          <a:lstStyle/>
          <a:p>
            <a:r>
              <a:rPr lang="cs-CZ" b="1">
                <a:solidFill>
                  <a:srgbClr val="0070C0"/>
                </a:solidFill>
                <a:cs typeface="Calibri Light"/>
              </a:rPr>
              <a:t>Provozní  řád ambulantního zdravotnického  zařízení</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C598CAA4-5519-496D-805B-BD41805F51D6}"/>
              </a:ext>
            </a:extLst>
          </p:cNvPr>
          <p:cNvSpPr>
            <a:spLocks noGrp="1"/>
          </p:cNvSpPr>
          <p:nvPr>
            <p:ph idx="1"/>
          </p:nvPr>
        </p:nvSpPr>
        <p:spPr>
          <a:xfrm>
            <a:off x="334993" y="934229"/>
            <a:ext cx="11637033" cy="5817828"/>
          </a:xfrm>
        </p:spPr>
        <p:txBody>
          <a:bodyPr vert="horz" lIns="91440" tIns="45720" rIns="91440" bIns="45720" rtlCol="0" anchor="t">
            <a:normAutofit/>
          </a:bodyPr>
          <a:lstStyle/>
          <a:p>
            <a:pPr algn="just"/>
            <a:endParaRPr lang="cs-CZ" sz="2400" b="1" dirty="0">
              <a:ea typeface="+mn-lt"/>
              <a:cs typeface="+mn-lt"/>
            </a:endParaRPr>
          </a:p>
          <a:p>
            <a:pPr algn="just"/>
            <a:r>
              <a:rPr lang="cs-CZ" sz="2400" b="1" dirty="0">
                <a:ea typeface="+mn-lt"/>
                <a:cs typeface="+mn-lt"/>
              </a:rPr>
              <a:t>Hlášení HCAI (nákaz spojených se zdravotní péčí)</a:t>
            </a:r>
            <a:r>
              <a:rPr lang="cs-CZ" sz="2400" dirty="0">
                <a:ea typeface="+mn-lt"/>
                <a:cs typeface="+mn-lt"/>
              </a:rPr>
              <a:t> </a:t>
            </a:r>
            <a:r>
              <a:rPr lang="cs-CZ" sz="2400" b="1" dirty="0">
                <a:ea typeface="+mn-lt"/>
                <a:cs typeface="+mn-lt"/>
              </a:rPr>
              <a:t>dle </a:t>
            </a:r>
            <a:r>
              <a:rPr lang="cs-CZ" sz="2400" b="1" i="1" dirty="0">
                <a:ea typeface="+mn-lt"/>
                <a:cs typeface="+mn-lt"/>
              </a:rPr>
              <a:t> zákona  č.258/2000 Sb. § 16 </a:t>
            </a:r>
            <a:endParaRPr lang="cs-CZ" sz="2400" dirty="0">
              <a:ea typeface="+mn-lt"/>
              <a:cs typeface="+mn-lt"/>
            </a:endParaRPr>
          </a:p>
          <a:p>
            <a:pPr algn="just"/>
            <a:r>
              <a:rPr lang="cs-CZ" sz="1800" b="1" u="sng" dirty="0">
                <a:ea typeface="+mn-lt"/>
                <a:cs typeface="+mn-lt"/>
              </a:rPr>
              <a:t>(1)</a:t>
            </a:r>
            <a:r>
              <a:rPr lang="cs-CZ" sz="1800" dirty="0">
                <a:ea typeface="+mn-lt"/>
                <a:cs typeface="+mn-lt"/>
              </a:rPr>
              <a:t> Osoba poskytující péči je při výskytu infekce spojené se zdravotní péčí nebo při podezření na její výskyt povinna neprodleně zjistit její příčiny a zdroje, způsob přenosu původce a provést odpovídající protiepidemická opatření k zamezení jejího dalšího šíření.</a:t>
            </a:r>
            <a:endParaRPr lang="cs-CZ" sz="1800" dirty="0">
              <a:cs typeface="Calibri"/>
            </a:endParaRPr>
          </a:p>
          <a:p>
            <a:pPr algn="just"/>
            <a:r>
              <a:rPr lang="cs-CZ" sz="1800" b="1" u="sng" dirty="0">
                <a:ea typeface="+mn-lt"/>
                <a:cs typeface="+mn-lt"/>
              </a:rPr>
              <a:t>(2)</a:t>
            </a:r>
            <a:r>
              <a:rPr lang="cs-CZ" sz="1800" dirty="0">
                <a:ea typeface="+mn-lt"/>
                <a:cs typeface="+mn-lt"/>
              </a:rPr>
              <a:t> Osoba poskytující péči je dále povinna neprodleně hlásit příslušnému orgánu ochrany veřejného zdraví případy infekce spojené se zdravotní péčí, jde-li o hromadný výskyt, těžké poškození zdraví nebo úmrtí pacienta</a:t>
            </a:r>
            <a:endParaRPr lang="cs-CZ" sz="1800" b="1" dirty="0">
              <a:ea typeface="+mn-lt"/>
              <a:cs typeface="+mn-lt"/>
            </a:endParaRPr>
          </a:p>
          <a:p>
            <a:pPr algn="just"/>
            <a:r>
              <a:rPr lang="cs-CZ" sz="1800" b="1" dirty="0">
                <a:ea typeface="+mn-lt"/>
                <a:cs typeface="+mn-lt"/>
              </a:rPr>
              <a:t>Způsob a obsah hlášení stanoví  VYHLÁŠKA 306/2012 Sb. o podmínkách předcházení vzniku a šíření infekčních onemocnění a o hygienických  požadavcích na provoz zdravotnických zařízení a ústavů sociální péče ve znění pozdějších předpisů </a:t>
            </a:r>
            <a:endParaRPr lang="cs-CZ" sz="1800" b="1" dirty="0">
              <a:cs typeface="Calibri"/>
            </a:endParaRPr>
          </a:p>
          <a:p>
            <a:pPr algn="just"/>
            <a:endParaRPr lang="cs-CZ" sz="1800" b="1" dirty="0">
              <a:ea typeface="+mn-lt"/>
              <a:cs typeface="+mn-lt"/>
            </a:endParaRPr>
          </a:p>
          <a:p>
            <a:r>
              <a:rPr lang="cs-CZ" sz="1800" b="1" dirty="0">
                <a:ea typeface="+mn-lt"/>
                <a:cs typeface="+mn-lt"/>
              </a:rPr>
              <a:t>Způsob hlášení nemocničních nákaz </a:t>
            </a:r>
            <a:r>
              <a:rPr lang="cs-CZ" sz="1800" dirty="0">
                <a:ea typeface="+mn-lt"/>
                <a:cs typeface="+mn-lt"/>
              </a:rPr>
              <a:t> [K § 16  odst. 2 písm. b) zákona]</a:t>
            </a:r>
            <a:endParaRPr lang="cs-CZ" sz="1800" dirty="0">
              <a:cs typeface="Calibri"/>
            </a:endParaRPr>
          </a:p>
          <a:p>
            <a:r>
              <a:rPr lang="cs-CZ" sz="1800" dirty="0">
                <a:ea typeface="+mn-lt"/>
                <a:cs typeface="+mn-lt"/>
              </a:rPr>
              <a:t>Hlášení hromadného výskytu nemocniční nákazy a nemocniční nákazy, která vedla k  těžkému poškození zdraví nebo k úmrtí, se podává bezodkladně, a to zpravidla telefonicky,  faxem nebo elektronickou poštou místně příslušnému orgánu   ochrany veřejného zdraví  podle místa hlásícího poskytovatele zdravotních služeb. </a:t>
            </a:r>
            <a:endParaRPr lang="cs-CZ" sz="1800" dirty="0">
              <a:cs typeface="Calibri"/>
            </a:endParaRPr>
          </a:p>
          <a:p>
            <a:endParaRPr lang="cs-CZ" sz="1800" b="1" i="1" dirty="0">
              <a:ea typeface="+mn-lt"/>
              <a:cs typeface="+mn-lt"/>
            </a:endParaRPr>
          </a:p>
          <a:p>
            <a:endParaRPr lang="cs-CZ" dirty="0">
              <a:cs typeface="Calibri"/>
            </a:endParaRPr>
          </a:p>
        </p:txBody>
      </p:sp>
    </p:spTree>
    <p:extLst>
      <p:ext uri="{BB962C8B-B14F-4D97-AF65-F5344CB8AC3E}">
        <p14:creationId xmlns:p14="http://schemas.microsoft.com/office/powerpoint/2010/main" val="37544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AAF68-4EC5-4269-8FE4-335B1D4A4CB6}"/>
              </a:ext>
            </a:extLst>
          </p:cNvPr>
          <p:cNvSpPr>
            <a:spLocks noGrp="1"/>
          </p:cNvSpPr>
          <p:nvPr>
            <p:ph type="title"/>
          </p:nvPr>
        </p:nvSpPr>
        <p:spPr>
          <a:xfrm>
            <a:off x="912" y="-43316"/>
            <a:ext cx="12192416" cy="715531"/>
          </a:xfrm>
        </p:spPr>
        <p:txBody>
          <a:bodyPr>
            <a:normAutofit fontScale="90000"/>
          </a:bodyPr>
          <a:lstStyle/>
          <a:p>
            <a:br>
              <a:rPr lang="cs-CZ" sz="3200" b="1" dirty="0">
                <a:solidFill>
                  <a:srgbClr val="0070C0"/>
                </a:solidFill>
                <a:cs typeface="Calibri Light"/>
              </a:rPr>
            </a:br>
            <a:r>
              <a:rPr lang="cs-CZ" sz="3200" b="1" dirty="0">
                <a:solidFill>
                  <a:srgbClr val="0070C0"/>
                </a:solidFill>
                <a:cs typeface="Calibri Light"/>
              </a:rPr>
              <a:t>            Povinnosti osob, které vykonávají činnosti epidemiologicky závažné </a:t>
            </a:r>
          </a:p>
        </p:txBody>
      </p:sp>
      <p:sp>
        <p:nvSpPr>
          <p:cNvPr id="3" name="Zástupný obsah 2">
            <a:extLst>
              <a:ext uri="{FF2B5EF4-FFF2-40B4-BE49-F238E27FC236}">
                <a16:creationId xmlns:a16="http://schemas.microsoft.com/office/drawing/2014/main" id="{AEE7E243-9087-4C51-8350-9986195C154D}"/>
              </a:ext>
            </a:extLst>
          </p:cNvPr>
          <p:cNvSpPr>
            <a:spLocks noGrp="1"/>
          </p:cNvSpPr>
          <p:nvPr>
            <p:ph idx="1"/>
          </p:nvPr>
        </p:nvSpPr>
        <p:spPr>
          <a:xfrm>
            <a:off x="231878" y="907949"/>
            <a:ext cx="11699567" cy="5883530"/>
          </a:xfrm>
        </p:spPr>
        <p:txBody>
          <a:bodyPr vert="horz" lIns="91440" tIns="45720" rIns="91440" bIns="45720" rtlCol="0" anchor="t">
            <a:normAutofit/>
          </a:bodyPr>
          <a:lstStyle/>
          <a:p>
            <a:endParaRPr lang="cs-CZ" sz="2000" b="1" dirty="0"/>
          </a:p>
          <a:p>
            <a:r>
              <a:rPr lang="cs-CZ" sz="2000" b="1" dirty="0"/>
              <a:t>§ 19</a:t>
            </a:r>
            <a:endParaRPr lang="cs-CZ" sz="2000" b="1" dirty="0">
              <a:cs typeface="Calibri" panose="020F0502020204030204"/>
            </a:endParaRPr>
          </a:p>
          <a:p>
            <a:pPr algn="just"/>
            <a:r>
              <a:rPr lang="cs-CZ" sz="1400" b="1" i="0" dirty="0">
                <a:solidFill>
                  <a:srgbClr val="FF0000"/>
                </a:solidFill>
                <a:effectLst/>
                <a:latin typeface="Arial" panose="020B0604020202020204" pitchFamily="34" charset="0"/>
              </a:rPr>
              <a:t>(1) Za činnosti epidemiologicky závažné se považují </a:t>
            </a:r>
            <a:r>
              <a:rPr lang="cs-CZ" sz="1400" b="1" i="0" dirty="0">
                <a:solidFill>
                  <a:srgbClr val="0070C0"/>
                </a:solidFill>
                <a:effectLst/>
                <a:latin typeface="Arial" panose="020B0604020202020204" pitchFamily="34" charset="0"/>
              </a:rPr>
              <a:t>provozování stravovacích služeb (§ 23), výroba potravin, zpracování potravin, uvádění potravin na trh, výroba kosmetických přípravků, provozování úpraven vod a vodovodů, provozování holičství, kadeřnictví, pedikúry, manikúry, solária, kosmetických, masérských, regeneračních nebo rekondičních služeb, provozování živnosti, při níž je porušována integrita kůže.</a:t>
            </a:r>
          </a:p>
          <a:p>
            <a:pPr algn="just"/>
            <a:endParaRPr lang="cs-CZ" sz="1400" b="1" i="0" dirty="0">
              <a:solidFill>
                <a:srgbClr val="0070C0"/>
              </a:solidFill>
              <a:effectLst/>
              <a:latin typeface="Arial" panose="020B0604020202020204" pitchFamily="34" charset="0"/>
            </a:endParaRPr>
          </a:p>
          <a:p>
            <a:pPr algn="just"/>
            <a:r>
              <a:rPr lang="cs-CZ" sz="1400" b="1" i="0" dirty="0">
                <a:solidFill>
                  <a:srgbClr val="000000"/>
                </a:solidFill>
                <a:effectLst/>
                <a:latin typeface="Arial" panose="020B0604020202020204" pitchFamily="34" charset="0"/>
              </a:rPr>
              <a:t>(2)</a:t>
            </a:r>
            <a:r>
              <a:rPr lang="cs-CZ" sz="1400" b="0" i="0" dirty="0">
                <a:solidFill>
                  <a:srgbClr val="000000"/>
                </a:solidFill>
                <a:effectLst/>
                <a:latin typeface="Arial" panose="020B0604020202020204" pitchFamily="34" charset="0"/>
              </a:rPr>
              <a:t> Fyzické osoby přicházející při pracovních činnostech ve stravovacích službách (§ 23) při výrobě potravin, zpracování potravin nebo při uvádění potravin na trh do přímého styku s potravinami, pokrmy, zařízením, náčiním nebo plochami, které jsou ve styku s potravinami nebo pokrmy, fyzické osoby přicházející při pracovních činnostech v úpravnách vod a při provozování vodovodů do přímého styku s vodou a fyzické osoby přicházející při pracovních činnostech v ostatních činnostech podle odstavce 1 do přímého styku s kosmetickými přípravky, jejich ingrediencemi nebo tělem spotřebitele (dále jen "fyzické osoby vykonávající činnosti epidemiologicky závažné") </a:t>
            </a:r>
            <a:r>
              <a:rPr lang="cs-CZ" sz="1400" b="0" i="0" dirty="0">
                <a:solidFill>
                  <a:srgbClr val="FF0000"/>
                </a:solidFill>
                <a:effectLst/>
                <a:highlight>
                  <a:srgbClr val="FFFF00"/>
                </a:highlight>
                <a:latin typeface="Arial" panose="020B0604020202020204" pitchFamily="34" charset="0"/>
              </a:rPr>
              <a:t>musí mít znalosti nutné k ochraně veřejného zdraví.</a:t>
            </a:r>
          </a:p>
          <a:p>
            <a:pPr algn="just"/>
            <a:endParaRPr lang="cs-CZ" sz="1400" b="0" i="0" dirty="0">
              <a:solidFill>
                <a:srgbClr val="000000"/>
              </a:solidFill>
              <a:effectLst/>
              <a:latin typeface="Arial" panose="020B0604020202020204" pitchFamily="34" charset="0"/>
            </a:endParaRPr>
          </a:p>
          <a:p>
            <a:pPr algn="just"/>
            <a:r>
              <a:rPr lang="cs-CZ" sz="1400" b="1" i="0" dirty="0">
                <a:solidFill>
                  <a:srgbClr val="000000"/>
                </a:solidFill>
                <a:effectLst/>
                <a:latin typeface="Arial" panose="020B0604020202020204" pitchFamily="34" charset="0"/>
              </a:rPr>
              <a:t>(3)</a:t>
            </a:r>
            <a:r>
              <a:rPr lang="cs-CZ" sz="1400" b="0" i="0" dirty="0">
                <a:solidFill>
                  <a:srgbClr val="000000"/>
                </a:solidFill>
                <a:effectLst/>
                <a:latin typeface="Arial" panose="020B0604020202020204" pitchFamily="34" charset="0"/>
              </a:rPr>
              <a:t> Rozsah znalostí nutných k ochraně veřejného zdraví podle odstavce 2 upraví prováděcí právní předpis. Tyto znalosti je u fyzické osoby vykonávající činnosti epidemiologicky závažné oprávněn při výkonu státního zdravotního dozoru prověřit příslušný orgán ochrany veřejného zdraví. Pokud podle rozhodnutí orgánu ochrany veřejného zdraví fyzická osoba znalosti nemá, nemůže vykonávat činnosti epidemiologicky závažné, a to do doby úspěšného složení zkoušky před komisí zřízenou příslušným orgánem ochrany veřejného zdraví. Příslušný orgán ochrany veřejného zdraví je povinen umožnit fyzické osobě vykonání zkoušky nejdéle do 15 kalendářních dnů ode dne, kdy mu byla žádost fyzické osoby o přezkoušení doručena.</a:t>
            </a:r>
          </a:p>
          <a:p>
            <a:endParaRPr lang="cs-CZ" sz="2000" dirty="0">
              <a:cs typeface="Calibri"/>
            </a:endParaRPr>
          </a:p>
        </p:txBody>
      </p:sp>
    </p:spTree>
    <p:extLst>
      <p:ext uri="{BB962C8B-B14F-4D97-AF65-F5344CB8AC3E}">
        <p14:creationId xmlns:p14="http://schemas.microsoft.com/office/powerpoint/2010/main" val="208144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9ADF8-81B8-4485-B597-631200DB96B8}"/>
              </a:ext>
            </a:extLst>
          </p:cNvPr>
          <p:cNvSpPr>
            <a:spLocks noGrp="1"/>
          </p:cNvSpPr>
          <p:nvPr>
            <p:ph type="title"/>
          </p:nvPr>
        </p:nvSpPr>
        <p:spPr>
          <a:xfrm>
            <a:off x="838200" y="365125"/>
            <a:ext cx="11064567" cy="575854"/>
          </a:xfrm>
        </p:spPr>
        <p:txBody>
          <a:bodyPr vert="horz" lIns="91440" tIns="45720" rIns="91440" bIns="45720" rtlCol="0" anchor="ctr">
            <a:noAutofit/>
          </a:bodyPr>
          <a:lstStyle/>
          <a:p>
            <a:br>
              <a:rPr lang="cs-CZ" sz="3200" b="1" dirty="0">
                <a:solidFill>
                  <a:srgbClr val="0070C0"/>
                </a:solidFill>
                <a:ea typeface="+mj-lt"/>
                <a:cs typeface="+mj-lt"/>
              </a:rPr>
            </a:br>
            <a:r>
              <a:rPr lang="cs-CZ" sz="3200" b="1" dirty="0">
                <a:solidFill>
                  <a:srgbClr val="0070C0"/>
                </a:solidFill>
                <a:ea typeface="+mj-lt"/>
                <a:cs typeface="+mj-lt"/>
              </a:rPr>
              <a:t>Povinnosti osob, které vykonávají činnosti epidemiologicky závažné </a:t>
            </a:r>
            <a:endParaRPr lang="cs-CZ" sz="3200"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D8C45EF5-12FA-4E0F-8B8A-77EF19A59F75}"/>
              </a:ext>
            </a:extLst>
          </p:cNvPr>
          <p:cNvSpPr>
            <a:spLocks noGrp="1"/>
          </p:cNvSpPr>
          <p:nvPr>
            <p:ph idx="1"/>
          </p:nvPr>
        </p:nvSpPr>
        <p:spPr>
          <a:xfrm>
            <a:off x="838200" y="1063627"/>
            <a:ext cx="10515600" cy="5641819"/>
          </a:xfrm>
        </p:spPr>
        <p:txBody>
          <a:bodyPr vert="horz" lIns="91440" tIns="45720" rIns="91440" bIns="45720" rtlCol="0" anchor="t">
            <a:normAutofit fontScale="92500" lnSpcReduction="10000"/>
          </a:bodyPr>
          <a:lstStyle/>
          <a:p>
            <a:pPr marL="0" indent="0">
              <a:buNone/>
            </a:pPr>
            <a:r>
              <a:rPr lang="cs-CZ" b="1" dirty="0">
                <a:ea typeface="+mn-lt"/>
                <a:cs typeface="+mn-lt"/>
              </a:rPr>
              <a:t>§ 20</a:t>
            </a:r>
          </a:p>
          <a:p>
            <a:pPr algn="l"/>
            <a:r>
              <a:rPr lang="cs-CZ" sz="1800" b="1" i="0" dirty="0">
                <a:solidFill>
                  <a:srgbClr val="FF0000"/>
                </a:solidFill>
                <a:effectLst/>
                <a:latin typeface="Arial" panose="020B0604020202020204" pitchFamily="34" charset="0"/>
              </a:rPr>
              <a:t>Povinnosti fyzické osoby vykonávající činnosti epidemiologicky závažné</a:t>
            </a:r>
          </a:p>
          <a:p>
            <a:pPr algn="just"/>
            <a:r>
              <a:rPr lang="cs-CZ" b="0" i="0" dirty="0">
                <a:solidFill>
                  <a:srgbClr val="000000"/>
                </a:solidFill>
                <a:effectLst/>
                <a:latin typeface="Arial" panose="020B0604020202020204" pitchFamily="34" charset="0"/>
              </a:rPr>
              <a:t>Fyzická osoba vykonávající činnosti epidemiologicky závažné je povinna</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podrobit se v případech upravených prováděcím právním předpisem nebo rozhodnutím příslušného orgánu ochrany veřejného zdraví lékařským prohlídkám a vyšetřením, která provede registrující poskytovatel zdravotních služeb nebo poskytovatel pracovnělékařských služeb, stanoví-li tak zákon o specifických zdravotních službách,</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informovat poskytovatele zdravotních služeb podle písmene a) o druhu a povaze své pracovní činnosti,</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uplatňovat při pracovní činnosti znalosti nutné k ochraně veřejného zdraví a dodržovat zásady osobní a provozní hygieny v rozsahu upraveném v prováděcím právním předpise.</a:t>
            </a:r>
          </a:p>
          <a:p>
            <a:endParaRPr lang="cs-CZ" dirty="0">
              <a:cs typeface="Calibri"/>
            </a:endParaRPr>
          </a:p>
        </p:txBody>
      </p:sp>
    </p:spTree>
    <p:extLst>
      <p:ext uri="{BB962C8B-B14F-4D97-AF65-F5344CB8AC3E}">
        <p14:creationId xmlns:p14="http://schemas.microsoft.com/office/powerpoint/2010/main" val="249077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01A26-FAA1-471C-A3FE-ADBC33BBD763}"/>
              </a:ext>
            </a:extLst>
          </p:cNvPr>
          <p:cNvSpPr>
            <a:spLocks noGrp="1"/>
          </p:cNvSpPr>
          <p:nvPr>
            <p:ph type="title"/>
          </p:nvPr>
        </p:nvSpPr>
        <p:spPr>
          <a:xfrm>
            <a:off x="838200" y="180771"/>
            <a:ext cx="11162890" cy="645499"/>
          </a:xfrm>
        </p:spPr>
        <p:txBody>
          <a:bodyPr>
            <a:normAutofit fontScale="90000"/>
          </a:bodyPr>
          <a:lstStyle/>
          <a:p>
            <a:br>
              <a:rPr lang="cs-CZ" sz="3200" b="1" dirty="0">
                <a:solidFill>
                  <a:srgbClr val="0070C0"/>
                </a:solidFill>
                <a:ea typeface="+mj-lt"/>
                <a:cs typeface="+mj-lt"/>
              </a:rPr>
            </a:br>
            <a:r>
              <a:rPr lang="cs-CZ" sz="3200" b="1" dirty="0">
                <a:solidFill>
                  <a:srgbClr val="0070C0"/>
                </a:solidFill>
                <a:ea typeface="+mj-lt"/>
                <a:cs typeface="+mj-lt"/>
              </a:rPr>
              <a:t>Povinnosti osob, které vykonávají činnosti epidemiologicky závažné </a:t>
            </a:r>
            <a:endParaRPr lang="cs-CZ" sz="3200"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1D87FEB1-B943-4593-8416-C7B00CD3080C}"/>
              </a:ext>
            </a:extLst>
          </p:cNvPr>
          <p:cNvSpPr>
            <a:spLocks noGrp="1"/>
          </p:cNvSpPr>
          <p:nvPr>
            <p:ph idx="1"/>
          </p:nvPr>
        </p:nvSpPr>
        <p:spPr>
          <a:xfrm>
            <a:off x="838200" y="715347"/>
            <a:ext cx="10515600" cy="6142653"/>
          </a:xfrm>
        </p:spPr>
        <p:txBody>
          <a:bodyPr vert="horz" lIns="91440" tIns="45720" rIns="91440" bIns="45720" rtlCol="0" anchor="t">
            <a:normAutofit fontScale="77500" lnSpcReduction="20000"/>
          </a:bodyPr>
          <a:lstStyle/>
          <a:p>
            <a:r>
              <a:rPr lang="cs-CZ" b="1" dirty="0"/>
              <a:t>§ 21</a:t>
            </a:r>
            <a:endParaRPr lang="cs-CZ" b="1" dirty="0">
              <a:cs typeface="Calibri"/>
            </a:endParaRPr>
          </a:p>
          <a:p>
            <a:pPr algn="l"/>
            <a:r>
              <a:rPr lang="cs-CZ" sz="1800" b="1" i="0" dirty="0">
                <a:solidFill>
                  <a:srgbClr val="FF0000"/>
                </a:solidFill>
                <a:effectLst/>
                <a:latin typeface="Arial" panose="020B0604020202020204" pitchFamily="34" charset="0"/>
              </a:rPr>
              <a:t>Podmínky provozování činností epidemiologicky závažných</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Osoba provozující činnosti epidemiologicky závažné je povinna</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dodržovat zásady provozní hygieny upravené prováděcím právním předpisem, jakož i zásady osobní hygieny upravené prováděcím právním předpisem, pokud se sama účastní výkonu činností uvedených v § 19 odst. 2 větě první,</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zajistit uplatňování znalostí a zásad osobní a provozní hygieny podle § 20 písm. c) zaměstnanci a spolupracujícími rodinnými příslušníky a</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zajistit, aby výkonem činností epidemiologicky závažných nedošlo k ohrožení nebo poškození zdraví fyzických osob infekčním nebo jiným onemocněním.</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K výkonu činností epidemiologicky závažných je osoba, která je provozuje, povinna používat jen vodu pitnou, pokud zvláštní právní předpis nestanoví jinak nebo druh činnosti nevyžaduje nebo neumožňuje užití vody jiné jakosti. K užití vody jiné jakosti, nejde-li o teplou vodu podle § 3 odst. 3, je třeba povolení příslušného orgánu ochrany veřejného zdraví. Osoba provozující činnosti epidemiologicky závažné v žádosti o udělení povolení k užití takové vody uvede mikrobiologické, biologické, fyzikální, organoleptické a chemické ukazatele vody, jejich hodnoty a způsob zabezpečení dodržování hodnot těchto ukazatelů s ohledem na způsob užití vody. Kosmetické přípravky používané k výkonu činností epidemiologicky závažných musí odpovídat požadavkům upraveným přímo použitelným předpisem Evropské unie.</a:t>
            </a:r>
          </a:p>
          <a:p>
            <a:endParaRPr lang="cs-CZ" dirty="0">
              <a:cs typeface="Calibri"/>
            </a:endParaRPr>
          </a:p>
        </p:txBody>
      </p:sp>
    </p:spTree>
    <p:extLst>
      <p:ext uri="{BB962C8B-B14F-4D97-AF65-F5344CB8AC3E}">
        <p14:creationId xmlns:p14="http://schemas.microsoft.com/office/powerpoint/2010/main" val="143559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95C8B3-1C37-4DED-9545-4ABF8D0EBA05}"/>
              </a:ext>
            </a:extLst>
          </p:cNvPr>
          <p:cNvSpPr>
            <a:spLocks noGrp="1"/>
          </p:cNvSpPr>
          <p:nvPr>
            <p:ph type="title"/>
          </p:nvPr>
        </p:nvSpPr>
        <p:spPr>
          <a:xfrm>
            <a:off x="838200" y="365125"/>
            <a:ext cx="11183374" cy="1325563"/>
          </a:xfrm>
        </p:spPr>
        <p:txBody>
          <a:bodyPr>
            <a:normAutofit/>
          </a:bodyPr>
          <a:lstStyle/>
          <a:p>
            <a:r>
              <a:rPr lang="cs-CZ" sz="3200" b="1" dirty="0">
                <a:solidFill>
                  <a:srgbClr val="0070C0"/>
                </a:solidFill>
                <a:cs typeface="Calibri Light"/>
              </a:rPr>
              <a:t>Povinnosti osob, které vykonávají činnosti epidemiologicky závažné </a:t>
            </a:r>
            <a:endParaRPr lang="cs-CZ" sz="3200" b="1">
              <a:cs typeface="Calibri Light"/>
            </a:endParaRPr>
          </a:p>
        </p:txBody>
      </p:sp>
      <p:sp>
        <p:nvSpPr>
          <p:cNvPr id="3" name="Zástupný obsah 2">
            <a:extLst>
              <a:ext uri="{FF2B5EF4-FFF2-40B4-BE49-F238E27FC236}">
                <a16:creationId xmlns:a16="http://schemas.microsoft.com/office/drawing/2014/main" id="{5654CA60-6616-4A46-BF25-0C253B7F548E}"/>
              </a:ext>
            </a:extLst>
          </p:cNvPr>
          <p:cNvSpPr>
            <a:spLocks noGrp="1"/>
          </p:cNvSpPr>
          <p:nvPr>
            <p:ph idx="1"/>
          </p:nvPr>
        </p:nvSpPr>
        <p:spPr>
          <a:xfrm>
            <a:off x="838200" y="1739593"/>
            <a:ext cx="10515600" cy="4437370"/>
          </a:xfrm>
        </p:spPr>
        <p:txBody>
          <a:bodyPr vert="horz" lIns="91440" tIns="45720" rIns="91440" bIns="45720" rtlCol="0" anchor="t">
            <a:normAutofit fontScale="85000" lnSpcReduction="20000"/>
          </a:bodyPr>
          <a:lstStyle/>
          <a:p>
            <a:r>
              <a:rPr lang="cs-CZ" b="1" dirty="0">
                <a:ea typeface="+mn-lt"/>
                <a:cs typeface="+mn-lt"/>
              </a:rPr>
              <a:t>§ 21</a:t>
            </a:r>
          </a:p>
          <a:p>
            <a:r>
              <a:rPr lang="cs-CZ" dirty="0">
                <a:ea typeface="+mn-lt"/>
                <a:cs typeface="+mn-lt"/>
              </a:rPr>
              <a:t>(3)</a:t>
            </a:r>
            <a:r>
              <a:rPr lang="cs-CZ" dirty="0">
                <a:highlight>
                  <a:srgbClr val="FFFF00"/>
                </a:highlight>
                <a:ea typeface="+mn-lt"/>
                <a:cs typeface="+mn-lt"/>
              </a:rPr>
              <a:t>Osoba provozující holičství, kadeřnictví, manikúru, pedikúru, kosmetické, masérské, regenerační a rekondiční služby, solárium a činnost, při níž je porušována integrita kůže, je povinna zabezpečit lékárničku první pomoci vybavenou podle charakteru poskytované služby a </a:t>
            </a:r>
            <a:r>
              <a:rPr lang="cs-CZ" b="1" dirty="0">
                <a:solidFill>
                  <a:srgbClr val="FF0000"/>
                </a:solidFill>
                <a:highlight>
                  <a:srgbClr val="FFFF00"/>
                </a:highlight>
                <a:ea typeface="+mn-lt"/>
                <a:cs typeface="+mn-lt"/>
              </a:rPr>
              <a:t>vypracovat provozní řád. </a:t>
            </a:r>
            <a:r>
              <a:rPr lang="cs-CZ" dirty="0">
                <a:highlight>
                  <a:srgbClr val="FFFF00"/>
                </a:highlight>
                <a:ea typeface="+mn-lt"/>
                <a:cs typeface="+mn-lt"/>
              </a:rPr>
              <a:t>V provozním řádu uvede podmínky činnosti, použití strojů, přístrojů a dalších zařízení, zásady prevence vzniku infekčních a jiných onemocnění, ke kterým by mohlo dojít nesprávně poskytnutou službou, včetně podmínek dezinfekce a sterilizace, zásady osobní hygieny zaměstnanců a ochrany zdraví spotřebitele, způsob zacházení s prádlem a očisty prostředí provozovny.</a:t>
            </a:r>
            <a:endParaRPr lang="cs-CZ" dirty="0">
              <a:highlight>
                <a:srgbClr val="FFFF00"/>
              </a:highlight>
              <a:cs typeface="Calibri" panose="020F0502020204030204"/>
            </a:endParaRPr>
          </a:p>
          <a:p>
            <a:r>
              <a:rPr lang="cs-CZ" u="sng" dirty="0">
                <a:ea typeface="+mn-lt"/>
                <a:cs typeface="+mn-lt"/>
              </a:rPr>
              <a:t>(4)</a:t>
            </a:r>
            <a:r>
              <a:rPr lang="cs-CZ" dirty="0">
                <a:ea typeface="+mn-lt"/>
                <a:cs typeface="+mn-lt"/>
              </a:rPr>
              <a:t> Provozní řád a jeho změny předloží osoba uvedená v odstavci 3 před jejich přijetím </a:t>
            </a:r>
            <a:r>
              <a:rPr lang="cs-CZ" b="1" dirty="0">
                <a:solidFill>
                  <a:srgbClr val="FF0000"/>
                </a:solidFill>
                <a:ea typeface="+mn-lt"/>
                <a:cs typeface="+mn-lt"/>
              </a:rPr>
              <a:t>ke schválení příslušnému orgánu ochrany veřejného zdraví</a:t>
            </a:r>
            <a:r>
              <a:rPr lang="cs-CZ" dirty="0">
                <a:ea typeface="+mn-lt"/>
                <a:cs typeface="+mn-lt"/>
              </a:rPr>
              <a:t>. Schválený provozní řád </a:t>
            </a:r>
            <a:r>
              <a:rPr lang="cs-CZ" dirty="0">
                <a:solidFill>
                  <a:srgbClr val="FF0000"/>
                </a:solidFill>
                <a:ea typeface="+mn-lt"/>
                <a:cs typeface="+mn-lt"/>
              </a:rPr>
              <a:t>vyvěsí při zahájení činnosti v provozovně</a:t>
            </a:r>
            <a:r>
              <a:rPr lang="cs-CZ" dirty="0">
                <a:ea typeface="+mn-lt"/>
                <a:cs typeface="+mn-lt"/>
              </a:rPr>
              <a:t>.</a:t>
            </a:r>
          </a:p>
          <a:p>
            <a:r>
              <a:rPr lang="cs-CZ" b="1" dirty="0">
                <a:solidFill>
                  <a:srgbClr val="0070C0"/>
                </a:solidFill>
                <a:ea typeface="+mn-lt"/>
                <a:cs typeface="+mn-lt"/>
              </a:rPr>
              <a:t>Provozní řád je osoba uvedená v odstavci 3 povinna změnit vždy při změně podmínek pro výkon činností epidemiologicky závažných.</a:t>
            </a:r>
            <a:endParaRPr lang="cs-CZ" b="1" dirty="0">
              <a:solidFill>
                <a:srgbClr val="0070C0"/>
              </a:solidFill>
              <a:cs typeface="Calibri"/>
            </a:endParaRPr>
          </a:p>
        </p:txBody>
      </p:sp>
    </p:spTree>
    <p:extLst>
      <p:ext uri="{BB962C8B-B14F-4D97-AF65-F5344CB8AC3E}">
        <p14:creationId xmlns:p14="http://schemas.microsoft.com/office/powerpoint/2010/main" val="15113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D2C63F-FA93-4BCB-B52C-CFBD13CB8C1B}"/>
              </a:ext>
            </a:extLst>
          </p:cNvPr>
          <p:cNvSpPr>
            <a:spLocks noGrp="1"/>
          </p:cNvSpPr>
          <p:nvPr>
            <p:ph type="title"/>
          </p:nvPr>
        </p:nvSpPr>
        <p:spPr/>
        <p:txBody>
          <a:bodyPr>
            <a:noAutofit/>
          </a:bodyPr>
          <a:lstStyle/>
          <a:p>
            <a:r>
              <a:rPr lang="cs-CZ" sz="3200" b="1" i="0" dirty="0">
                <a:solidFill>
                  <a:srgbClr val="FF0000"/>
                </a:solidFill>
                <a:effectLst/>
                <a:latin typeface="Arial" panose="020B0604020202020204" pitchFamily="34" charset="0"/>
              </a:rPr>
              <a:t>Postup při poranění ostrým kontaminovaným předmětem nebo nástrojem</a:t>
            </a:r>
            <a:br>
              <a:rPr lang="cs-CZ" sz="3200" b="1" i="0" dirty="0">
                <a:solidFill>
                  <a:srgbClr val="FF0000"/>
                </a:solidFill>
                <a:effectLst/>
                <a:latin typeface="Arial" panose="020B0604020202020204" pitchFamily="34" charset="0"/>
              </a:rPr>
            </a:br>
            <a:endParaRPr lang="cs-CZ" sz="3200" dirty="0">
              <a:solidFill>
                <a:srgbClr val="FF0000"/>
              </a:solidFill>
            </a:endParaRPr>
          </a:p>
        </p:txBody>
      </p:sp>
      <p:sp>
        <p:nvSpPr>
          <p:cNvPr id="3" name="Zástupný obsah 2">
            <a:extLst>
              <a:ext uri="{FF2B5EF4-FFF2-40B4-BE49-F238E27FC236}">
                <a16:creationId xmlns:a16="http://schemas.microsoft.com/office/drawing/2014/main" id="{E3F84CFF-3EB3-409B-896C-3D34878CB85E}"/>
              </a:ext>
            </a:extLst>
          </p:cNvPr>
          <p:cNvSpPr>
            <a:spLocks noGrp="1"/>
          </p:cNvSpPr>
          <p:nvPr>
            <p:ph idx="1"/>
          </p:nvPr>
        </p:nvSpPr>
        <p:spPr/>
        <p:txBody>
          <a:bodyPr>
            <a:normAutofit fontScale="92500" lnSpcReduction="20000"/>
          </a:bodyPr>
          <a:lstStyle/>
          <a:p>
            <a:pPr algn="l"/>
            <a:r>
              <a:rPr lang="cs-CZ" sz="1800" b="1" i="0" dirty="0">
                <a:solidFill>
                  <a:srgbClr val="FF0000"/>
                </a:solidFill>
                <a:effectLst/>
                <a:latin typeface="Arial" panose="020B0604020202020204" pitchFamily="34" charset="0"/>
              </a:rPr>
              <a:t>Postup při poranění ostrým kontaminovaným předmětem nebo nástrojem</a:t>
            </a:r>
          </a:p>
          <a:p>
            <a:pPr algn="just"/>
            <a:r>
              <a:rPr lang="cs-CZ" b="1" i="0" dirty="0">
                <a:solidFill>
                  <a:srgbClr val="000000"/>
                </a:solidFill>
                <a:effectLst/>
                <a:highlight>
                  <a:srgbClr val="FFFF00"/>
                </a:highlight>
                <a:latin typeface="Arial" panose="020B0604020202020204" pitchFamily="34" charset="0"/>
              </a:rPr>
              <a:t>(1)</a:t>
            </a:r>
            <a:r>
              <a:rPr lang="cs-CZ" b="0" i="0" dirty="0">
                <a:solidFill>
                  <a:srgbClr val="000000"/>
                </a:solidFill>
                <a:effectLst/>
                <a:highlight>
                  <a:srgbClr val="FFFF00"/>
                </a:highlight>
                <a:latin typeface="Arial" panose="020B0604020202020204" pitchFamily="34" charset="0"/>
              </a:rPr>
              <a:t> Poskytovatel zdravotních služeb a poskytovatel sociálních služeb je povinen </a:t>
            </a:r>
            <a:r>
              <a:rPr lang="cs-CZ" b="1" i="0" dirty="0">
                <a:solidFill>
                  <a:srgbClr val="0070C0"/>
                </a:solidFill>
                <a:effectLst/>
                <a:highlight>
                  <a:srgbClr val="FFFF00"/>
                </a:highlight>
                <a:latin typeface="Arial" panose="020B0604020202020204" pitchFamily="34" charset="0"/>
              </a:rPr>
              <a:t>bezodkladně oznámit příslušnému orgánu ochrany veřejného zdraví každé poranění zdravotnického nebo jiného odborného pracovníka, které vzniklo při manipulaci s ostrým kontaminovaným předmětem nebo nástrojem použitým k provádění zdravotních výkonů během poskytování zdravotní péče nebo sociálních služeb, v jehož důsledku by mohlo dojít ke vzniku infekčního onemocnění přenosného krví. </a:t>
            </a:r>
            <a:r>
              <a:rPr lang="cs-CZ" b="0" i="0" dirty="0">
                <a:solidFill>
                  <a:srgbClr val="000000"/>
                </a:solidFill>
                <a:effectLst/>
                <a:highlight>
                  <a:srgbClr val="FFFF00"/>
                </a:highlight>
                <a:latin typeface="Arial" panose="020B0604020202020204" pitchFamily="34" charset="0"/>
              </a:rPr>
              <a:t>Příslušný orgán ochrany veřejného zdraví rozhodne o nařízení lékařského dohledu nad poraněným pracovníkem.</a:t>
            </a:r>
          </a:p>
          <a:p>
            <a:pPr algn="just"/>
            <a:r>
              <a:rPr lang="cs-CZ" b="1" i="0" dirty="0">
                <a:solidFill>
                  <a:srgbClr val="000000"/>
                </a:solidFill>
                <a:effectLst/>
                <a:highlight>
                  <a:srgbClr val="FFFF00"/>
                </a:highlight>
                <a:latin typeface="Arial" panose="020B0604020202020204" pitchFamily="34" charset="0"/>
              </a:rPr>
              <a:t>(2)</a:t>
            </a:r>
            <a:r>
              <a:rPr lang="cs-CZ" b="0" i="0" dirty="0">
                <a:solidFill>
                  <a:srgbClr val="000000"/>
                </a:solidFill>
                <a:effectLst/>
                <a:highlight>
                  <a:srgbClr val="FFFF00"/>
                </a:highlight>
                <a:latin typeface="Arial" panose="020B0604020202020204" pitchFamily="34" charset="0"/>
              </a:rPr>
              <a:t> Poskytovatel zdravotních služeb je povinen postupovat při laboratorní diagnostice u poraněného pracovníka v souladu se systémem epidemiologické bdělosti pro vybrané infekce.</a:t>
            </a:r>
          </a:p>
          <a:p>
            <a:endParaRPr lang="cs-CZ" dirty="0"/>
          </a:p>
        </p:txBody>
      </p:sp>
    </p:spTree>
    <p:extLst>
      <p:ext uri="{BB962C8B-B14F-4D97-AF65-F5344CB8AC3E}">
        <p14:creationId xmlns:p14="http://schemas.microsoft.com/office/powerpoint/2010/main" val="119045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729A4F2-62E2-42D6-801B-55834A397DB3}"/>
              </a:ext>
            </a:extLst>
          </p:cNvPr>
          <p:cNvSpPr>
            <a:spLocks noGrp="1"/>
          </p:cNvSpPr>
          <p:nvPr>
            <p:ph idx="1"/>
          </p:nvPr>
        </p:nvSpPr>
        <p:spPr/>
        <p:txBody>
          <a:bodyPr/>
          <a:lstStyle/>
          <a:p>
            <a:endParaRPr lang="cs-CZ" dirty="0"/>
          </a:p>
          <a:p>
            <a:endParaRPr lang="cs-CZ" dirty="0"/>
          </a:p>
          <a:p>
            <a:endParaRPr lang="cs-CZ" dirty="0"/>
          </a:p>
          <a:p>
            <a:endParaRPr lang="cs-CZ" dirty="0"/>
          </a:p>
          <a:p>
            <a:pPr marL="0" indent="0">
              <a:buNone/>
            </a:pPr>
            <a:r>
              <a:rPr lang="cs-CZ" dirty="0"/>
              <a:t>                                        </a:t>
            </a:r>
            <a:r>
              <a:rPr lang="cs-CZ" b="1" dirty="0">
                <a:solidFill>
                  <a:srgbClr val="0070C0"/>
                </a:solidFill>
              </a:rPr>
              <a:t>Děkuji za pozornost.</a:t>
            </a:r>
          </a:p>
        </p:txBody>
      </p:sp>
    </p:spTree>
    <p:extLst>
      <p:ext uri="{BB962C8B-B14F-4D97-AF65-F5344CB8AC3E}">
        <p14:creationId xmlns:p14="http://schemas.microsoft.com/office/powerpoint/2010/main" val="348046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B6027-8EA0-4862-BBFA-70AE6986D890}"/>
              </a:ext>
            </a:extLst>
          </p:cNvPr>
          <p:cNvSpPr>
            <a:spLocks noGrp="1"/>
          </p:cNvSpPr>
          <p:nvPr>
            <p:ph type="title"/>
          </p:nvPr>
        </p:nvSpPr>
        <p:spPr>
          <a:xfrm>
            <a:off x="838200" y="365125"/>
            <a:ext cx="10515600" cy="817564"/>
          </a:xfrm>
        </p:spPr>
        <p:txBody>
          <a:bodyPr/>
          <a:lstStyle/>
          <a:p>
            <a:r>
              <a:rPr lang="cs-CZ" b="1">
                <a:solidFill>
                  <a:srgbClr val="0070C0"/>
                </a:solidFill>
                <a:cs typeface="Calibri Light"/>
              </a:rPr>
              <a:t>Základní pojmy v ochraně veřejného zdraví </a:t>
            </a:r>
          </a:p>
        </p:txBody>
      </p:sp>
      <p:sp>
        <p:nvSpPr>
          <p:cNvPr id="3" name="Zástupný obsah 2">
            <a:extLst>
              <a:ext uri="{FF2B5EF4-FFF2-40B4-BE49-F238E27FC236}">
                <a16:creationId xmlns:a16="http://schemas.microsoft.com/office/drawing/2014/main" id="{AD9C9420-10B8-43D6-91E8-F5D5D97208B9}"/>
              </a:ext>
            </a:extLst>
          </p:cNvPr>
          <p:cNvSpPr>
            <a:spLocks noGrp="1"/>
          </p:cNvSpPr>
          <p:nvPr>
            <p:ph idx="1"/>
          </p:nvPr>
        </p:nvSpPr>
        <p:spPr/>
        <p:txBody>
          <a:bodyPr vert="horz" lIns="91440" tIns="45720" rIns="91440" bIns="45720" rtlCol="0" anchor="t">
            <a:normAutofit fontScale="92500" lnSpcReduction="10000"/>
          </a:bodyPr>
          <a:lstStyle/>
          <a:p>
            <a:pPr algn="just"/>
            <a:r>
              <a:rPr lang="cs-CZ" b="1">
                <a:solidFill>
                  <a:srgbClr val="0070C0"/>
                </a:solidFill>
                <a:ea typeface="+mn-lt"/>
                <a:cs typeface="+mn-lt"/>
              </a:rPr>
              <a:t>Veřejným zdravím</a:t>
            </a:r>
            <a:r>
              <a:rPr lang="cs-CZ">
                <a:ea typeface="+mn-lt"/>
                <a:cs typeface="+mn-lt"/>
              </a:rPr>
              <a:t> je zdravotní stav obyvatelstva a jeho skupin. Tento zdravotní stav je určován souhrnem přírodních, životních a pracovních podmínek a způsobem života.</a:t>
            </a:r>
            <a:endParaRPr lang="cs-CZ">
              <a:cs typeface="Calibri" panose="020F0502020204030204"/>
            </a:endParaRPr>
          </a:p>
          <a:p>
            <a:pPr algn="just"/>
            <a:r>
              <a:rPr lang="cs-CZ" b="1">
                <a:solidFill>
                  <a:srgbClr val="0070C0"/>
                </a:solidFill>
                <a:ea typeface="+mn-lt"/>
                <a:cs typeface="+mn-lt"/>
              </a:rPr>
              <a:t>Ochrana veřejného zdraví</a:t>
            </a:r>
            <a:r>
              <a:rPr lang="cs-CZ">
                <a:ea typeface="+mn-lt"/>
                <a:cs typeface="+mn-lt"/>
              </a:rPr>
              <a:t> je souhrn činností a opatření k vytváření a ochraně zdravých životních a pracovních podmínek a zabránění šíření infekčních a hromadně se vyskytujících onemocnění, ohrožení zdraví v souvislosti s vykonávanou prací, vzniku nemocí souvisejících s prací a jiných významných poruch zdraví a dozoru nad jejich zachováním. </a:t>
            </a:r>
            <a:endParaRPr lang="cs-CZ">
              <a:solidFill>
                <a:srgbClr val="000000"/>
              </a:solidFill>
              <a:ea typeface="+mn-lt"/>
              <a:cs typeface="+mn-lt"/>
            </a:endParaRPr>
          </a:p>
          <a:p>
            <a:pPr algn="just"/>
            <a:r>
              <a:rPr lang="cs-CZ" b="1">
                <a:solidFill>
                  <a:srgbClr val="0070C0"/>
                </a:solidFill>
                <a:ea typeface="+mn-lt"/>
                <a:cs typeface="+mn-lt"/>
              </a:rPr>
              <a:t>Ohrožením veřejného zdraví</a:t>
            </a:r>
            <a:r>
              <a:rPr lang="cs-CZ">
                <a:ea typeface="+mn-lt"/>
                <a:cs typeface="+mn-lt"/>
              </a:rPr>
              <a:t> je stav, při kterém jsou obyvatelstvo nebo jeho skupiny vystaveny nebezpečí, z něhož míra zátěže rizikovými faktory přírodních, životních nebo pracovních podmínek překračuje obecně přijatelnou úroveň a představuje významné riziko poškození zdraví.</a:t>
            </a:r>
            <a:endParaRPr lang="cs-CZ">
              <a:cs typeface="Calibri"/>
            </a:endParaRPr>
          </a:p>
          <a:p>
            <a:endParaRPr lang="cs-CZ">
              <a:cs typeface="Calibri"/>
            </a:endParaRPr>
          </a:p>
        </p:txBody>
      </p:sp>
    </p:spTree>
    <p:extLst>
      <p:ext uri="{BB962C8B-B14F-4D97-AF65-F5344CB8AC3E}">
        <p14:creationId xmlns:p14="http://schemas.microsoft.com/office/powerpoint/2010/main" val="98720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F8982-7464-463E-9740-BE6DC4F658BF}"/>
              </a:ext>
            </a:extLst>
          </p:cNvPr>
          <p:cNvSpPr>
            <a:spLocks noGrp="1"/>
          </p:cNvSpPr>
          <p:nvPr>
            <p:ph type="title"/>
          </p:nvPr>
        </p:nvSpPr>
        <p:spPr>
          <a:xfrm>
            <a:off x="838200" y="365125"/>
            <a:ext cx="10515600" cy="744992"/>
          </a:xfrm>
        </p:spPr>
        <p:txBody>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F9433BD2-4E5D-4BA6-9226-56B06C219302}"/>
              </a:ext>
            </a:extLst>
          </p:cNvPr>
          <p:cNvSpPr>
            <a:spLocks noGrp="1"/>
          </p:cNvSpPr>
          <p:nvPr>
            <p:ph idx="1"/>
          </p:nvPr>
        </p:nvSpPr>
        <p:spPr/>
        <p:txBody>
          <a:bodyPr vert="horz" lIns="91440" tIns="45720" rIns="91440" bIns="45720" rtlCol="0" anchor="t">
            <a:normAutofit/>
          </a:bodyPr>
          <a:lstStyle/>
          <a:p>
            <a:r>
              <a:rPr lang="cs-CZ" b="1">
                <a:solidFill>
                  <a:srgbClr val="0070C0"/>
                </a:solidFill>
                <a:ea typeface="+mn-lt"/>
                <a:cs typeface="+mn-lt"/>
              </a:rPr>
              <a:t>Podpora veřejného zdraví</a:t>
            </a:r>
            <a:r>
              <a:rPr lang="cs-CZ">
                <a:ea typeface="+mn-lt"/>
                <a:cs typeface="+mn-lt"/>
              </a:rPr>
              <a:t> je souhrn činností pomáhajících fyzickým osobám zachovat a zlepšovat své zdraví a zvyšovat kontrolu nad faktory ovlivňujícími zdraví. Zahrnuje činnosti k zajištění sociálních, ekonomických a environmentálních podmínek pro rozvoj individuálního i veřejného zdraví, zdravotního stavu a zdravého životního stylu.</a:t>
            </a:r>
          </a:p>
          <a:p>
            <a:r>
              <a:rPr lang="cs-CZ" b="1">
                <a:solidFill>
                  <a:srgbClr val="0070C0"/>
                </a:solidFill>
                <a:ea typeface="+mn-lt"/>
                <a:cs typeface="+mn-lt"/>
              </a:rPr>
              <a:t>Hodnocením zdravotních rizik</a:t>
            </a:r>
            <a:r>
              <a:rPr lang="cs-CZ">
                <a:ea typeface="+mn-lt"/>
                <a:cs typeface="+mn-lt"/>
              </a:rPr>
              <a:t> je posouzení míry závažnosti zátěže populace vystavené rizikovým faktorům životních a pracovních podmínek a způsobu života. </a:t>
            </a:r>
            <a:endParaRPr lang="cs-CZ">
              <a:cs typeface="Calibri"/>
            </a:endParaRPr>
          </a:p>
        </p:txBody>
      </p:sp>
    </p:spTree>
    <p:extLst>
      <p:ext uri="{BB962C8B-B14F-4D97-AF65-F5344CB8AC3E}">
        <p14:creationId xmlns:p14="http://schemas.microsoft.com/office/powerpoint/2010/main" val="110996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8A2E1-F4EF-423E-9738-232D4F75D502}"/>
              </a:ext>
            </a:extLst>
          </p:cNvPr>
          <p:cNvSpPr>
            <a:spLocks noGrp="1"/>
          </p:cNvSpPr>
          <p:nvPr>
            <p:ph type="title"/>
          </p:nvPr>
        </p:nvSpPr>
        <p:spPr>
          <a:xfrm>
            <a:off x="838200" y="365125"/>
            <a:ext cx="10515600" cy="744992"/>
          </a:xfrm>
        </p:spPr>
        <p:txBody>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4E8CFEA8-465E-4C27-8D64-67781EA23502}"/>
              </a:ext>
            </a:extLst>
          </p:cNvPr>
          <p:cNvSpPr>
            <a:spLocks noGrp="1"/>
          </p:cNvSpPr>
          <p:nvPr>
            <p:ph idx="1"/>
          </p:nvPr>
        </p:nvSpPr>
        <p:spPr/>
        <p:txBody>
          <a:bodyPr vert="horz" lIns="91440" tIns="45720" rIns="91440" bIns="45720" rtlCol="0" anchor="t">
            <a:normAutofit/>
          </a:bodyPr>
          <a:lstStyle/>
          <a:p>
            <a:pPr algn="just"/>
            <a:r>
              <a:rPr lang="cs-CZ" b="1">
                <a:solidFill>
                  <a:srgbClr val="0070C0"/>
                </a:solidFill>
                <a:ea typeface="+mn-lt"/>
                <a:cs typeface="+mn-lt"/>
              </a:rPr>
              <a:t>Infekčním onemocněním</a:t>
            </a:r>
            <a:r>
              <a:rPr lang="cs-CZ">
                <a:ea typeface="+mn-lt"/>
                <a:cs typeface="+mn-lt"/>
              </a:rPr>
              <a:t> se rozumí příznakové i bezpříznakové onemocnění vyvolané původcem infekce nebo jeho toxinem, které vzniká v důsledku přenosu tohoto původce nebo jeho toxinu z nakažené fyzické osoby, zvířete nebo neživého substrátu na vnímavou fyzickou osobu.</a:t>
            </a:r>
            <a:endParaRPr lang="cs-CZ">
              <a:cs typeface="Calibri" panose="020F0502020204030204"/>
            </a:endParaRPr>
          </a:p>
          <a:p>
            <a:pPr algn="just"/>
            <a:r>
              <a:rPr lang="cs-CZ" b="1">
                <a:solidFill>
                  <a:srgbClr val="0070C0"/>
                </a:solidFill>
                <a:ea typeface="+mn-lt"/>
                <a:cs typeface="+mn-lt"/>
              </a:rPr>
              <a:t>Izolací</a:t>
            </a:r>
            <a:r>
              <a:rPr lang="cs-CZ">
                <a:ea typeface="+mn-lt"/>
                <a:cs typeface="+mn-lt"/>
              </a:rPr>
              <a:t> se rozumí oddělení fyzické osoby, která onemocněla infekční nemocí nebo jeví příznaky tohoto onemocnění, od ostatních fyzických osob. Podmínky izolace musí s ohledem na charakter přenosu infekce zabránit jejímu přenosu na jiné fyzické osoby, které by mohly infekční onemocnění dále šířit.</a:t>
            </a:r>
            <a:endParaRPr lang="cs-CZ"/>
          </a:p>
          <a:p>
            <a:endParaRPr lang="cs-CZ">
              <a:cs typeface="Calibri"/>
            </a:endParaRPr>
          </a:p>
        </p:txBody>
      </p:sp>
    </p:spTree>
    <p:extLst>
      <p:ext uri="{BB962C8B-B14F-4D97-AF65-F5344CB8AC3E}">
        <p14:creationId xmlns:p14="http://schemas.microsoft.com/office/powerpoint/2010/main" val="33241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08660-7CD6-4CDC-A42F-13FFC91D7B4E}"/>
              </a:ext>
            </a:extLst>
          </p:cNvPr>
          <p:cNvSpPr>
            <a:spLocks noGrp="1"/>
          </p:cNvSpPr>
          <p:nvPr>
            <p:ph type="title"/>
          </p:nvPr>
        </p:nvSpPr>
        <p:spPr>
          <a:xfrm>
            <a:off x="839788" y="365125"/>
            <a:ext cx="10515600" cy="581706"/>
          </a:xfrm>
        </p:spPr>
        <p:txBody>
          <a:bodyPr>
            <a:normAutofit fontScale="90000"/>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25F461BB-F456-420F-8535-E4CB3D96DF7A}"/>
              </a:ext>
            </a:extLst>
          </p:cNvPr>
          <p:cNvSpPr>
            <a:spLocks noGrp="1"/>
          </p:cNvSpPr>
          <p:nvPr>
            <p:ph sz="half" idx="2"/>
          </p:nvPr>
        </p:nvSpPr>
        <p:spPr>
          <a:xfrm>
            <a:off x="839788" y="1362076"/>
            <a:ext cx="10981644" cy="5453515"/>
          </a:xfrm>
        </p:spPr>
        <p:txBody>
          <a:bodyPr vert="horz" lIns="91440" tIns="45720" rIns="91440" bIns="45720" rtlCol="0" anchor="t">
            <a:normAutofit fontScale="85000" lnSpcReduction="10000"/>
          </a:bodyPr>
          <a:lstStyle/>
          <a:p>
            <a:pPr algn="just"/>
            <a:r>
              <a:rPr lang="cs-CZ" b="1">
                <a:solidFill>
                  <a:srgbClr val="0070C0"/>
                </a:solidFill>
                <a:ea typeface="+mn-lt"/>
                <a:cs typeface="+mn-lt"/>
              </a:rPr>
              <a:t>Karanténními opatřeními jsou</a:t>
            </a:r>
            <a:endParaRPr lang="cs-CZ" b="1">
              <a:solidFill>
                <a:srgbClr val="0070C0"/>
              </a:solidFill>
              <a:cs typeface="Calibri" panose="020F0502020204030204"/>
            </a:endParaRPr>
          </a:p>
          <a:p>
            <a:pPr algn="just"/>
            <a:r>
              <a:rPr lang="cs-CZ" b="1" u="sng">
                <a:ea typeface="+mn-lt"/>
                <a:cs typeface="+mn-lt"/>
              </a:rPr>
              <a:t>a)</a:t>
            </a:r>
            <a:r>
              <a:rPr lang="cs-CZ">
                <a:ea typeface="+mn-lt"/>
                <a:cs typeface="+mn-lt"/>
              </a:rPr>
              <a:t> </a:t>
            </a:r>
            <a:r>
              <a:rPr lang="cs-CZ" b="1">
                <a:solidFill>
                  <a:srgbClr val="0070C0"/>
                </a:solidFill>
                <a:ea typeface="+mn-lt"/>
                <a:cs typeface="+mn-lt"/>
              </a:rPr>
              <a:t>karanténa</a:t>
            </a:r>
            <a:r>
              <a:rPr lang="cs-CZ">
                <a:ea typeface="+mn-lt"/>
                <a:cs typeface="+mn-lt"/>
              </a:rPr>
              <a:t>, kterou se rozumí oddělení zdravé fyzické osoby, která byla během inkubační doby ve styku s infekčním onemocněním nebo pobývala v ohnisku nákazy (dále jen "fyzická osoba podezřelá z nákazy"), od ostatních fyzických osob a lékařské vyšetřování takové fyzické osoby s cílem zabránit přenosu infekčního onemocnění v období, kdy by se toto onemocnění mohlo šířit,</a:t>
            </a:r>
            <a:endParaRPr lang="cs-CZ"/>
          </a:p>
          <a:p>
            <a:pPr algn="just"/>
            <a:r>
              <a:rPr lang="cs-CZ" b="1" u="sng">
                <a:ea typeface="+mn-lt"/>
                <a:cs typeface="+mn-lt"/>
              </a:rPr>
              <a:t>b)</a:t>
            </a:r>
            <a:r>
              <a:rPr lang="cs-CZ">
                <a:ea typeface="+mn-lt"/>
                <a:cs typeface="+mn-lt"/>
              </a:rPr>
              <a:t> </a:t>
            </a:r>
            <a:r>
              <a:rPr lang="cs-CZ" b="1">
                <a:solidFill>
                  <a:srgbClr val="0070C0"/>
                </a:solidFill>
                <a:ea typeface="+mn-lt"/>
                <a:cs typeface="+mn-lt"/>
              </a:rPr>
              <a:t>lékařský dohled</a:t>
            </a:r>
            <a:r>
              <a:rPr lang="cs-CZ">
                <a:ea typeface="+mn-lt"/>
                <a:cs typeface="+mn-lt"/>
              </a:rPr>
              <a:t>,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a:t>
            </a:r>
            <a:endParaRPr lang="cs-CZ"/>
          </a:p>
          <a:p>
            <a:pPr algn="just"/>
            <a:r>
              <a:rPr lang="cs-CZ" b="1" u="sng">
                <a:ea typeface="+mn-lt"/>
                <a:cs typeface="+mn-lt"/>
              </a:rPr>
              <a:t>c)</a:t>
            </a:r>
            <a:r>
              <a:rPr lang="cs-CZ">
                <a:ea typeface="+mn-lt"/>
                <a:cs typeface="+mn-lt"/>
              </a:rPr>
              <a:t> </a:t>
            </a:r>
            <a:r>
              <a:rPr lang="cs-CZ" b="1">
                <a:solidFill>
                  <a:srgbClr val="0070C0"/>
                </a:solidFill>
                <a:ea typeface="+mn-lt"/>
                <a:cs typeface="+mn-lt"/>
              </a:rPr>
              <a:t>zvýšený zdravotnický dozor</a:t>
            </a:r>
            <a:r>
              <a:rPr lang="cs-CZ">
                <a:ea typeface="+mn-lt"/>
                <a:cs typeface="+mn-lt"/>
              </a:rPr>
              <a:t>, jímž je lékařský dohled nad fyzickou osobou podezřelou z nákazy, které je uložen zákaz činnosti nebo úprava pracovních podmínek k omezení možnosti šíření infekčního onemocnění.</a:t>
            </a:r>
            <a:endParaRPr lang="cs-CZ"/>
          </a:p>
          <a:p>
            <a:endParaRPr lang="cs-CZ">
              <a:cs typeface="Calibri"/>
            </a:endParaRPr>
          </a:p>
        </p:txBody>
      </p:sp>
    </p:spTree>
    <p:extLst>
      <p:ext uri="{BB962C8B-B14F-4D97-AF65-F5344CB8AC3E}">
        <p14:creationId xmlns:p14="http://schemas.microsoft.com/office/powerpoint/2010/main" val="47258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1FDE1-FAF0-4BBE-B645-E2436B4C88AF}"/>
              </a:ext>
            </a:extLst>
          </p:cNvPr>
          <p:cNvSpPr>
            <a:spLocks noGrp="1"/>
          </p:cNvSpPr>
          <p:nvPr>
            <p:ph type="title"/>
          </p:nvPr>
        </p:nvSpPr>
        <p:spPr>
          <a:xfrm>
            <a:off x="4915912" y="-32367"/>
            <a:ext cx="3547450" cy="461246"/>
          </a:xfrm>
        </p:spPr>
        <p:txBody>
          <a:bodyPr>
            <a:normAutofit fontScale="90000"/>
          </a:bodyPr>
          <a:lstStyle/>
          <a:p>
            <a:r>
              <a:rPr lang="cs-CZ" dirty="0">
                <a:cs typeface="Calibri Light"/>
              </a:rPr>
              <a:t>                               </a:t>
            </a:r>
            <a:r>
              <a:rPr lang="cs-CZ" sz="2400" b="1" dirty="0">
                <a:solidFill>
                  <a:srgbClr val="C00000"/>
                </a:solidFill>
                <a:ea typeface="+mj-lt"/>
                <a:cs typeface="+mj-lt"/>
              </a:rPr>
              <a:t>Ministerstvo zdravotnictví </a:t>
            </a:r>
            <a:br>
              <a:rPr lang="cs-CZ" sz="2400" b="1" dirty="0">
                <a:solidFill>
                  <a:srgbClr val="C00000"/>
                </a:solidFill>
                <a:ea typeface="+mj-lt"/>
                <a:cs typeface="+mj-lt"/>
              </a:rPr>
            </a:br>
            <a:r>
              <a:rPr lang="cs-CZ" sz="1200" b="1" dirty="0">
                <a:solidFill>
                  <a:srgbClr val="C00000"/>
                </a:solidFill>
                <a:ea typeface="+mj-lt"/>
                <a:cs typeface="+mj-lt"/>
              </a:rPr>
              <a:t>náměstek ministra zdravotnictví a hlavní hygienik ČR</a:t>
            </a:r>
            <a:br>
              <a:rPr lang="cs-CZ" sz="2400" b="1" dirty="0">
                <a:solidFill>
                  <a:srgbClr val="C00000"/>
                </a:solidFill>
                <a:ea typeface="+mj-lt"/>
                <a:cs typeface="+mj-lt"/>
              </a:rPr>
            </a:br>
            <a:r>
              <a:rPr lang="cs-CZ" sz="1600" dirty="0">
                <a:solidFill>
                  <a:srgbClr val="C00000"/>
                </a:solidFill>
                <a:cs typeface="Calibri Light"/>
              </a:rPr>
              <a:t> </a:t>
            </a:r>
            <a:br>
              <a:rPr lang="cs-CZ" sz="1600" dirty="0">
                <a:cs typeface="Calibri Light"/>
              </a:rPr>
            </a:br>
            <a:endParaRPr lang="cs-CZ" sz="1600" b="1" dirty="0">
              <a:solidFill>
                <a:srgbClr val="0070C0"/>
              </a:solidFill>
              <a:cs typeface="Calibri Light"/>
            </a:endParaRPr>
          </a:p>
        </p:txBody>
      </p:sp>
      <p:sp>
        <p:nvSpPr>
          <p:cNvPr id="3" name="Zástupný text 2">
            <a:extLst>
              <a:ext uri="{FF2B5EF4-FFF2-40B4-BE49-F238E27FC236}">
                <a16:creationId xmlns:a16="http://schemas.microsoft.com/office/drawing/2014/main" id="{F16FDC39-7AB3-4397-BA5E-758485E85756}"/>
              </a:ext>
            </a:extLst>
          </p:cNvPr>
          <p:cNvSpPr>
            <a:spLocks noGrp="1"/>
          </p:cNvSpPr>
          <p:nvPr>
            <p:ph type="body" idx="1"/>
          </p:nvPr>
        </p:nvSpPr>
        <p:spPr/>
        <p:txBody>
          <a:bodyPr>
            <a:normAutofit lnSpcReduction="10000"/>
          </a:bodyPr>
          <a:lstStyle/>
          <a:p>
            <a:r>
              <a:rPr lang="cs-CZ" dirty="0">
                <a:cs typeface="Calibri"/>
              </a:rPr>
              <a:t>14 krajských hygienických stanic </a:t>
            </a:r>
            <a:endParaRPr lang="cs-CZ" dirty="0"/>
          </a:p>
        </p:txBody>
      </p:sp>
      <p:graphicFrame>
        <p:nvGraphicFramePr>
          <p:cNvPr id="8" name="Zástupný obsah 7">
            <a:extLst>
              <a:ext uri="{FF2B5EF4-FFF2-40B4-BE49-F238E27FC236}">
                <a16:creationId xmlns:a16="http://schemas.microsoft.com/office/drawing/2014/main" id="{16B0EC34-F20A-403A-9935-6BEE58896560}"/>
              </a:ext>
            </a:extLst>
          </p:cNvPr>
          <p:cNvGraphicFramePr>
            <a:graphicFrameLocks noGrp="1"/>
          </p:cNvGraphicFramePr>
          <p:nvPr>
            <p:ph sz="half" idx="2"/>
            <p:extLst>
              <p:ext uri="{D42A27DB-BD31-4B8C-83A1-F6EECF244321}">
                <p14:modId xmlns:p14="http://schemas.microsoft.com/office/powerpoint/2010/main" val="250938561"/>
              </p:ext>
            </p:extLst>
          </p:nvPr>
        </p:nvGraphicFramePr>
        <p:xfrm>
          <a:off x="-227562" y="719015"/>
          <a:ext cx="5295697" cy="6301147"/>
        </p:xfrm>
        <a:graphic>
          <a:graphicData uri="http://schemas.openxmlformats.org/drawingml/2006/table">
            <a:tbl>
              <a:tblPr firstRow="1" bandRow="1">
                <a:tableStyleId>{5C22544A-7EE6-4342-B048-85BDC9FD1C3A}</a:tableStyleId>
              </a:tblPr>
              <a:tblGrid>
                <a:gridCol w="2935170">
                  <a:extLst>
                    <a:ext uri="{9D8B030D-6E8A-4147-A177-3AD203B41FA5}">
                      <a16:colId xmlns:a16="http://schemas.microsoft.com/office/drawing/2014/main" val="669052725"/>
                    </a:ext>
                  </a:extLst>
                </a:gridCol>
                <a:gridCol w="2360527">
                  <a:extLst>
                    <a:ext uri="{9D8B030D-6E8A-4147-A177-3AD203B41FA5}">
                      <a16:colId xmlns:a16="http://schemas.microsoft.com/office/drawing/2014/main" val="1638436372"/>
                    </a:ext>
                  </a:extLst>
                </a:gridCol>
              </a:tblGrid>
              <a:tr h="402201">
                <a:tc>
                  <a:txBody>
                    <a:bodyPr/>
                    <a:lstStyle/>
                    <a:p>
                      <a:pPr algn="l"/>
                      <a:r>
                        <a:rPr lang="cs-CZ" sz="1400" dirty="0">
                          <a:solidFill>
                            <a:srgbClr val="C00000"/>
                          </a:solidFill>
                          <a:effectLst/>
                        </a:rPr>
                        <a:t>KHS - </a:t>
                      </a:r>
                      <a:r>
                        <a:rPr lang="cs-CZ" sz="900" dirty="0">
                          <a:solidFill>
                            <a:srgbClr val="C00000"/>
                          </a:solidFill>
                          <a:effectLst/>
                        </a:rPr>
                        <a:t>ředitelé KHS</a:t>
                      </a:r>
                      <a:endParaRPr lang="cs-CZ" sz="900" b="1" dirty="0">
                        <a:solidFill>
                          <a:srgbClr val="C00000"/>
                        </a:solidFill>
                        <a:effectLst/>
                      </a:endParaRPr>
                    </a:p>
                  </a:txBody>
                  <a:tcPr marL="95250" marR="95250" marT="47625" marB="47625" anchor="ctr"/>
                </a:tc>
                <a:tc>
                  <a:txBody>
                    <a:bodyPr/>
                    <a:lstStyle/>
                    <a:p>
                      <a:pPr algn="l"/>
                      <a:r>
                        <a:rPr lang="cs-CZ" sz="1400" dirty="0">
                          <a:solidFill>
                            <a:srgbClr val="C00000"/>
                          </a:solidFill>
                          <a:effectLst/>
                        </a:rPr>
                        <a:t>adresa</a:t>
                      </a:r>
                      <a:endParaRPr lang="cs-CZ" sz="1400" b="1" dirty="0">
                        <a:solidFill>
                          <a:srgbClr val="C00000"/>
                        </a:solidFill>
                        <a:effectLst/>
                      </a:endParaRPr>
                    </a:p>
                  </a:txBody>
                  <a:tcPr marL="95250" marR="95250" marT="47625" marB="47625" anchor="ctr"/>
                </a:tc>
                <a:extLst>
                  <a:ext uri="{0D108BD9-81ED-4DB2-BD59-A6C34878D82A}">
                    <a16:rowId xmlns:a16="http://schemas.microsoft.com/office/drawing/2014/main" val="911288483"/>
                  </a:ext>
                </a:extLst>
              </a:tr>
              <a:tr h="411777">
                <a:tc>
                  <a:txBody>
                    <a:bodyPr/>
                    <a:lstStyle/>
                    <a:p>
                      <a:r>
                        <a:rPr lang="cs-CZ" sz="1000">
                          <a:effectLst/>
                        </a:rPr>
                        <a:t>HS </a:t>
                      </a:r>
                      <a:r>
                        <a:rPr lang="cs-CZ" sz="1000" err="1">
                          <a:effectLst/>
                        </a:rPr>
                        <a:t>hl.m</a:t>
                      </a:r>
                      <a:r>
                        <a:rPr lang="cs-CZ" sz="1000">
                          <a:effectLst/>
                        </a:rPr>
                        <a:t>. Prahy </a:t>
                      </a:r>
                      <a:r>
                        <a:rPr lang="cs-CZ" sz="1000" u="sng">
                          <a:effectLst/>
                          <a:hlinkClick r:id="rId2"/>
                        </a:rPr>
                        <a:t>www.hygpraha.cz</a:t>
                      </a:r>
                      <a:endParaRPr lang="cs-CZ" sz="1000">
                        <a:solidFill>
                          <a:srgbClr val="1D2A35"/>
                        </a:solidFill>
                        <a:effectLst/>
                      </a:endParaRPr>
                    </a:p>
                  </a:txBody>
                  <a:tcPr marL="95250" marR="95250" marT="47625" marB="47625" anchor="ctr"/>
                </a:tc>
                <a:tc>
                  <a:txBody>
                    <a:bodyPr/>
                    <a:lstStyle/>
                    <a:p>
                      <a:r>
                        <a:rPr lang="cs-CZ" sz="1000">
                          <a:effectLst/>
                        </a:rPr>
                        <a:t>Rytířská 12   110 01  Praha 1</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371769679"/>
                  </a:ext>
                </a:extLst>
              </a:tr>
              <a:tr h="411777">
                <a:tc>
                  <a:txBody>
                    <a:bodyPr/>
                    <a:lstStyle/>
                    <a:p>
                      <a:r>
                        <a:rPr lang="cs-CZ" sz="1000">
                          <a:effectLst/>
                        </a:rPr>
                        <a:t>Středočeského kraje  </a:t>
                      </a:r>
                      <a:r>
                        <a:rPr lang="cs-CZ" sz="1000" u="sng">
                          <a:effectLst/>
                          <a:hlinkClick r:id="rId3"/>
                        </a:rPr>
                        <a:t>www.khsstc.cz</a:t>
                      </a:r>
                      <a:endParaRPr lang="cs-CZ" sz="1000">
                        <a:solidFill>
                          <a:srgbClr val="1D2A35"/>
                        </a:solidFill>
                        <a:effectLst/>
                      </a:endParaRPr>
                    </a:p>
                  </a:txBody>
                  <a:tcPr marL="95250" marR="95250" marT="47625" marB="47625" anchor="ctr"/>
                </a:tc>
                <a:tc>
                  <a:txBody>
                    <a:bodyPr/>
                    <a:lstStyle/>
                    <a:p>
                      <a:r>
                        <a:rPr lang="cs-CZ" sz="1000">
                          <a:effectLst/>
                        </a:rPr>
                        <a:t>Dittrichova 329/17   128 01  Praha 2</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760470350"/>
                  </a:ext>
                </a:extLst>
              </a:tr>
              <a:tr h="411777">
                <a:tc>
                  <a:txBody>
                    <a:bodyPr/>
                    <a:lstStyle/>
                    <a:p>
                      <a:r>
                        <a:rPr lang="cs-CZ" sz="1000">
                          <a:effectLst/>
                        </a:rPr>
                        <a:t>Jihočeského kraje  </a:t>
                      </a:r>
                      <a:r>
                        <a:rPr lang="cs-CZ" sz="1000" u="sng">
                          <a:effectLst/>
                          <a:hlinkClick r:id="rId4"/>
                        </a:rPr>
                        <a:t>www.khscb.cz</a:t>
                      </a:r>
                      <a:endParaRPr lang="cs-CZ" sz="1000">
                        <a:solidFill>
                          <a:srgbClr val="1D2A35"/>
                        </a:solidFill>
                        <a:effectLst/>
                      </a:endParaRPr>
                    </a:p>
                  </a:txBody>
                  <a:tcPr marL="95250" marR="95250" marT="47625" marB="47625" anchor="ctr"/>
                </a:tc>
                <a:tc>
                  <a:txBody>
                    <a:bodyPr/>
                    <a:lstStyle/>
                    <a:p>
                      <a:r>
                        <a:rPr lang="cs-CZ" sz="1000">
                          <a:effectLst/>
                        </a:rPr>
                        <a:t>Na Sadech 25  370 71  České Budějovice</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599311630"/>
                  </a:ext>
                </a:extLst>
              </a:tr>
              <a:tr h="411777">
                <a:tc>
                  <a:txBody>
                    <a:bodyPr/>
                    <a:lstStyle/>
                    <a:p>
                      <a:r>
                        <a:rPr lang="cs-CZ" sz="1000">
                          <a:effectLst/>
                        </a:rPr>
                        <a:t>Plzeňského kraje </a:t>
                      </a:r>
                      <a:r>
                        <a:rPr lang="cs-CZ" sz="1000" u="sng">
                          <a:effectLst/>
                          <a:hlinkClick r:id="rId5"/>
                        </a:rPr>
                        <a:t>www.khsplzen.cz</a:t>
                      </a:r>
                      <a:endParaRPr lang="cs-CZ" sz="1000">
                        <a:solidFill>
                          <a:srgbClr val="1D2A35"/>
                        </a:solidFill>
                        <a:effectLst/>
                      </a:endParaRPr>
                    </a:p>
                  </a:txBody>
                  <a:tcPr marL="95250" marR="95250" marT="47625" marB="47625" anchor="ctr"/>
                </a:tc>
                <a:tc>
                  <a:txBody>
                    <a:bodyPr/>
                    <a:lstStyle/>
                    <a:p>
                      <a:r>
                        <a:rPr lang="cs-CZ" sz="1000">
                          <a:effectLst/>
                        </a:rPr>
                        <a:t>Skrétova 15    303 22  Plzeň</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431977662"/>
                  </a:ext>
                </a:extLst>
              </a:tr>
              <a:tr h="411777">
                <a:tc>
                  <a:txBody>
                    <a:bodyPr/>
                    <a:lstStyle/>
                    <a:p>
                      <a:r>
                        <a:rPr lang="cs-CZ" sz="1000">
                          <a:effectLst/>
                        </a:rPr>
                        <a:t>Karlovarského kraje </a:t>
                      </a:r>
                      <a:r>
                        <a:rPr lang="cs-CZ" sz="1000" u="sng">
                          <a:effectLst/>
                          <a:hlinkClick r:id="rId6"/>
                        </a:rPr>
                        <a:t>www.khskv.cz</a:t>
                      </a:r>
                      <a:endParaRPr lang="cs-CZ" sz="1000">
                        <a:solidFill>
                          <a:srgbClr val="1D2A35"/>
                        </a:solidFill>
                        <a:effectLst/>
                      </a:endParaRPr>
                    </a:p>
                  </a:txBody>
                  <a:tcPr marL="95250" marR="95250" marT="47625" marB="47625" anchor="ctr"/>
                </a:tc>
                <a:tc>
                  <a:txBody>
                    <a:bodyPr/>
                    <a:lstStyle/>
                    <a:p>
                      <a:r>
                        <a:rPr lang="cs-CZ" sz="1000">
                          <a:effectLst/>
                        </a:rPr>
                        <a:t>Závodní 94   360 21  Karlovy Vary</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401690390"/>
                  </a:ext>
                </a:extLst>
              </a:tr>
              <a:tr h="411777">
                <a:tc>
                  <a:txBody>
                    <a:bodyPr/>
                    <a:lstStyle/>
                    <a:p>
                      <a:r>
                        <a:rPr lang="cs-CZ" sz="1000">
                          <a:effectLst/>
                        </a:rPr>
                        <a:t>Ústeckého kraje </a:t>
                      </a:r>
                      <a:r>
                        <a:rPr lang="cs-CZ" sz="1000" u="sng">
                          <a:effectLst/>
                          <a:hlinkClick r:id="rId7"/>
                        </a:rPr>
                        <a:t>www.khsusti.cz</a:t>
                      </a:r>
                      <a:endParaRPr lang="cs-CZ" sz="1000">
                        <a:solidFill>
                          <a:srgbClr val="1D2A35"/>
                        </a:solidFill>
                        <a:effectLst/>
                      </a:endParaRPr>
                    </a:p>
                  </a:txBody>
                  <a:tcPr marL="95250" marR="95250" marT="47625" marB="47625" anchor="ctr"/>
                </a:tc>
                <a:tc>
                  <a:txBody>
                    <a:bodyPr/>
                    <a:lstStyle/>
                    <a:p>
                      <a:r>
                        <a:rPr lang="cs-CZ" sz="1000">
                          <a:effectLst/>
                        </a:rPr>
                        <a:t>Moskevská 15  400 01  Ústí nad Labem</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453265299"/>
                  </a:ext>
                </a:extLst>
              </a:tr>
              <a:tr h="411777">
                <a:tc>
                  <a:txBody>
                    <a:bodyPr/>
                    <a:lstStyle/>
                    <a:p>
                      <a:r>
                        <a:rPr lang="cs-CZ" sz="1000">
                          <a:effectLst/>
                        </a:rPr>
                        <a:t>Libereckého kraje </a:t>
                      </a:r>
                      <a:r>
                        <a:rPr lang="cs-CZ" sz="1000" u="sng">
                          <a:effectLst/>
                          <a:hlinkClick r:id="rId8"/>
                        </a:rPr>
                        <a:t>www.khslbc.cz</a:t>
                      </a:r>
                      <a:endParaRPr lang="cs-CZ" sz="1000">
                        <a:solidFill>
                          <a:srgbClr val="1D2A35"/>
                        </a:solidFill>
                        <a:effectLst/>
                      </a:endParaRPr>
                    </a:p>
                  </a:txBody>
                  <a:tcPr marL="95250" marR="95250" marT="47625" marB="47625" anchor="ctr"/>
                </a:tc>
                <a:tc>
                  <a:txBody>
                    <a:bodyPr/>
                    <a:lstStyle/>
                    <a:p>
                      <a:r>
                        <a:rPr lang="cs-CZ" sz="1000">
                          <a:effectLst/>
                        </a:rPr>
                        <a:t>Husova 64   460 31  Liberec</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729064430"/>
                  </a:ext>
                </a:extLst>
              </a:tr>
              <a:tr h="411777">
                <a:tc>
                  <a:txBody>
                    <a:bodyPr/>
                    <a:lstStyle/>
                    <a:p>
                      <a:r>
                        <a:rPr lang="cs-CZ" sz="1000">
                          <a:effectLst/>
                        </a:rPr>
                        <a:t>Královéhradeckého kraje </a:t>
                      </a:r>
                      <a:r>
                        <a:rPr lang="cs-CZ" sz="1000" u="sng">
                          <a:effectLst/>
                          <a:hlinkClick r:id="rId9"/>
                        </a:rPr>
                        <a:t>www.khshk.cz</a:t>
                      </a:r>
                      <a:endParaRPr lang="cs-CZ" sz="1000">
                        <a:solidFill>
                          <a:srgbClr val="1D2A35"/>
                        </a:solidFill>
                        <a:effectLst/>
                      </a:endParaRPr>
                    </a:p>
                  </a:txBody>
                  <a:tcPr marL="95250" marR="95250" marT="47625" marB="47625" anchor="ctr"/>
                </a:tc>
                <a:tc>
                  <a:txBody>
                    <a:bodyPr/>
                    <a:lstStyle/>
                    <a:p>
                      <a:r>
                        <a:rPr lang="cs-CZ" sz="1000">
                          <a:effectLst/>
                        </a:rPr>
                        <a:t>Habrmanova 19 501 01  Hradec Králové</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005367011"/>
                  </a:ext>
                </a:extLst>
              </a:tr>
              <a:tr h="411777">
                <a:tc>
                  <a:txBody>
                    <a:bodyPr/>
                    <a:lstStyle/>
                    <a:p>
                      <a:r>
                        <a:rPr lang="cs-CZ" sz="1000">
                          <a:effectLst/>
                        </a:rPr>
                        <a:t>Pardubického kraje </a:t>
                      </a:r>
                      <a:r>
                        <a:rPr lang="cs-CZ" sz="1000" u="sng">
                          <a:effectLst/>
                          <a:hlinkClick r:id="rId10"/>
                        </a:rPr>
                        <a:t>www.khspce.cz</a:t>
                      </a:r>
                      <a:endParaRPr lang="cs-CZ" sz="1000">
                        <a:solidFill>
                          <a:srgbClr val="1D2A35"/>
                        </a:solidFill>
                        <a:effectLst/>
                      </a:endParaRPr>
                    </a:p>
                  </a:txBody>
                  <a:tcPr marL="95250" marR="95250" marT="47625" marB="47625" anchor="ctr"/>
                </a:tc>
                <a:tc>
                  <a:txBody>
                    <a:bodyPr/>
                    <a:lstStyle/>
                    <a:p>
                      <a:r>
                        <a:rPr lang="cs-CZ" sz="1000">
                          <a:effectLst/>
                        </a:rPr>
                        <a:t>Mezi Mosty 1793  530 03  Pardubice</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164084063"/>
                  </a:ext>
                </a:extLst>
              </a:tr>
              <a:tr h="411777">
                <a:tc>
                  <a:txBody>
                    <a:bodyPr/>
                    <a:lstStyle/>
                    <a:p>
                      <a:r>
                        <a:rPr lang="cs-CZ" sz="1000">
                          <a:effectLst/>
                        </a:rPr>
                        <a:t>Kraje Vysočina </a:t>
                      </a:r>
                      <a:r>
                        <a:rPr lang="cs-CZ" sz="1000" u="sng">
                          <a:effectLst/>
                          <a:hlinkClick r:id="rId11"/>
                        </a:rPr>
                        <a:t>www.khsjih.cz</a:t>
                      </a:r>
                      <a:endParaRPr lang="cs-CZ" sz="1000">
                        <a:solidFill>
                          <a:srgbClr val="1D2A35"/>
                        </a:solidFill>
                        <a:effectLst/>
                      </a:endParaRPr>
                    </a:p>
                  </a:txBody>
                  <a:tcPr marL="95250" marR="95250" marT="47625" marB="47625" anchor="ctr"/>
                </a:tc>
                <a:tc>
                  <a:txBody>
                    <a:bodyPr/>
                    <a:lstStyle/>
                    <a:p>
                      <a:r>
                        <a:rPr lang="cs-CZ" sz="1000">
                          <a:effectLst/>
                        </a:rPr>
                        <a:t>Tolstého 1914/15   586 01  Jihlava</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417420796"/>
                  </a:ext>
                </a:extLst>
              </a:tr>
              <a:tr h="411777">
                <a:tc>
                  <a:txBody>
                    <a:bodyPr/>
                    <a:lstStyle/>
                    <a:p>
                      <a:r>
                        <a:rPr lang="cs-CZ" sz="1000">
                          <a:effectLst/>
                        </a:rPr>
                        <a:t>Jihomoravského kraje </a:t>
                      </a:r>
                      <a:r>
                        <a:rPr lang="cs-CZ" sz="1000" u="sng">
                          <a:effectLst/>
                          <a:hlinkClick r:id="rId12"/>
                        </a:rPr>
                        <a:t>www.khsbrno.cz</a:t>
                      </a:r>
                      <a:endParaRPr lang="cs-CZ" sz="1000">
                        <a:solidFill>
                          <a:srgbClr val="1D2A35"/>
                        </a:solidFill>
                        <a:effectLst/>
                      </a:endParaRPr>
                    </a:p>
                  </a:txBody>
                  <a:tcPr marL="95250" marR="95250" marT="47625" marB="47625" anchor="ctr"/>
                </a:tc>
                <a:tc>
                  <a:txBody>
                    <a:bodyPr/>
                    <a:lstStyle/>
                    <a:p>
                      <a:r>
                        <a:rPr lang="cs-CZ" sz="1000">
                          <a:effectLst/>
                        </a:rPr>
                        <a:t>Jeřábkova 4   602 00  Brno</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196341594"/>
                  </a:ext>
                </a:extLst>
              </a:tr>
              <a:tr h="411777">
                <a:tc>
                  <a:txBody>
                    <a:bodyPr/>
                    <a:lstStyle/>
                    <a:p>
                      <a:r>
                        <a:rPr lang="cs-CZ" sz="1000">
                          <a:effectLst/>
                        </a:rPr>
                        <a:t>Olomouckého kraj </a:t>
                      </a:r>
                      <a:r>
                        <a:rPr lang="cs-CZ" sz="1000" u="sng">
                          <a:effectLst/>
                          <a:hlinkClick r:id="rId13"/>
                        </a:rPr>
                        <a:t>www.khsolc.cz</a:t>
                      </a:r>
                      <a:endParaRPr lang="cs-CZ" sz="1000">
                        <a:solidFill>
                          <a:srgbClr val="1D2A35"/>
                        </a:solidFill>
                        <a:effectLst/>
                      </a:endParaRPr>
                    </a:p>
                  </a:txBody>
                  <a:tcPr marL="95250" marR="95250" marT="47625" marB="47625" anchor="ctr"/>
                </a:tc>
                <a:tc>
                  <a:txBody>
                    <a:bodyPr/>
                    <a:lstStyle/>
                    <a:p>
                      <a:r>
                        <a:rPr lang="cs-CZ" sz="1000">
                          <a:effectLst/>
                        </a:rPr>
                        <a:t>Wolkerova 74/6  779 11  Olomouc</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929061985"/>
                  </a:ext>
                </a:extLst>
              </a:tr>
              <a:tr h="411777">
                <a:tc>
                  <a:txBody>
                    <a:bodyPr/>
                    <a:lstStyle/>
                    <a:p>
                      <a:r>
                        <a:rPr lang="cs-CZ" sz="1000">
                          <a:effectLst/>
                        </a:rPr>
                        <a:t>Moravskoslezského kraje </a:t>
                      </a:r>
                      <a:r>
                        <a:rPr lang="cs-CZ" sz="1000" u="sng">
                          <a:effectLst/>
                          <a:hlinkClick r:id="rId14"/>
                        </a:rPr>
                        <a:t>www.khsova.cz</a:t>
                      </a:r>
                      <a:endParaRPr lang="cs-CZ" sz="1000">
                        <a:solidFill>
                          <a:srgbClr val="1D2A35"/>
                        </a:solidFill>
                        <a:effectLst/>
                      </a:endParaRPr>
                    </a:p>
                  </a:txBody>
                  <a:tcPr marL="95250" marR="95250" marT="47625" marB="47625" anchor="ctr"/>
                </a:tc>
                <a:tc>
                  <a:txBody>
                    <a:bodyPr/>
                    <a:lstStyle/>
                    <a:p>
                      <a:r>
                        <a:rPr lang="cs-CZ" sz="1000">
                          <a:effectLst/>
                        </a:rPr>
                        <a:t>Na Bělidle 7  702 00  Ostrava</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672766462"/>
                  </a:ext>
                </a:extLst>
              </a:tr>
              <a:tr h="545845">
                <a:tc>
                  <a:txBody>
                    <a:bodyPr/>
                    <a:lstStyle/>
                    <a:p>
                      <a:r>
                        <a:rPr lang="cs-CZ" sz="1000">
                          <a:effectLst/>
                        </a:rPr>
                        <a:t>Zlínského kraje  </a:t>
                      </a:r>
                      <a:r>
                        <a:rPr lang="cs-CZ" sz="1000" u="sng">
                          <a:effectLst/>
                          <a:hlinkClick r:id="rId15"/>
                        </a:rPr>
                        <a:t>www.khszlin.cz</a:t>
                      </a:r>
                      <a:endParaRPr lang="cs-CZ" sz="1000">
                        <a:solidFill>
                          <a:srgbClr val="1D2A35"/>
                        </a:solidFill>
                        <a:effectLst/>
                      </a:endParaRPr>
                    </a:p>
                  </a:txBody>
                  <a:tcPr marL="95250" marR="95250" marT="47625" marB="47625" anchor="ctr"/>
                </a:tc>
                <a:tc>
                  <a:txBody>
                    <a:bodyPr/>
                    <a:lstStyle/>
                    <a:p>
                      <a:pPr lvl="0">
                        <a:buNone/>
                      </a:pPr>
                      <a:r>
                        <a:rPr lang="cs-CZ" sz="1000" b="0" i="0" u="none" strike="noStrike" noProof="0" dirty="0">
                          <a:latin typeface="Calibri"/>
                        </a:rPr>
                        <a:t>Havlíčkovo nábř. 600   760 01  Zlín</a:t>
                      </a:r>
                      <a:endParaRPr lang="cs-CZ" sz="1000" dirty="0"/>
                    </a:p>
                  </a:txBody>
                  <a:tcPr/>
                </a:tc>
                <a:extLst>
                  <a:ext uri="{0D108BD9-81ED-4DB2-BD59-A6C34878D82A}">
                    <a16:rowId xmlns:a16="http://schemas.microsoft.com/office/drawing/2014/main" val="1046993762"/>
                  </a:ext>
                </a:extLst>
              </a:tr>
            </a:tbl>
          </a:graphicData>
        </a:graphic>
      </p:graphicFrame>
      <p:sp>
        <p:nvSpPr>
          <p:cNvPr id="5" name="Zástupný text 4">
            <a:extLst>
              <a:ext uri="{FF2B5EF4-FFF2-40B4-BE49-F238E27FC236}">
                <a16:creationId xmlns:a16="http://schemas.microsoft.com/office/drawing/2014/main" id="{C8C13072-D3B0-466E-910B-5884B53B01FC}"/>
              </a:ext>
            </a:extLst>
          </p:cNvPr>
          <p:cNvSpPr>
            <a:spLocks noGrp="1"/>
          </p:cNvSpPr>
          <p:nvPr>
            <p:ph type="body" sz="quarter" idx="3"/>
          </p:nvPr>
        </p:nvSpPr>
        <p:spPr>
          <a:xfrm>
            <a:off x="6172200" y="606548"/>
            <a:ext cx="5183188" cy="1006472"/>
          </a:xfrm>
        </p:spPr>
        <p:txBody>
          <a:bodyPr>
            <a:normAutofit lnSpcReduction="10000"/>
          </a:bodyPr>
          <a:lstStyle/>
          <a:p>
            <a:r>
              <a:rPr lang="cs-CZ" dirty="0">
                <a:cs typeface="Calibri"/>
              </a:rPr>
              <a:t>   </a:t>
            </a:r>
            <a:r>
              <a:rPr lang="cs-CZ" sz="1400" dirty="0">
                <a:solidFill>
                  <a:srgbClr val="C00000"/>
                </a:solidFill>
                <a:cs typeface="Calibri"/>
              </a:rPr>
              <a:t>2  zdravotní ústavy                     Státní zdravotní ústav</a:t>
            </a:r>
          </a:p>
          <a:p>
            <a:r>
              <a:rPr lang="cs-CZ" sz="900" dirty="0">
                <a:solidFill>
                  <a:srgbClr val="C00000"/>
                </a:solidFill>
                <a:cs typeface="Calibri"/>
              </a:rPr>
              <a:t>         ředitelé zdravotních ústavů </a:t>
            </a:r>
            <a:r>
              <a:rPr lang="cs-CZ" sz="1400" dirty="0">
                <a:solidFill>
                  <a:srgbClr val="C00000"/>
                </a:solidFill>
                <a:cs typeface="Calibri"/>
              </a:rPr>
              <a:t>                     </a:t>
            </a:r>
            <a:r>
              <a:rPr lang="cs-CZ" sz="900" dirty="0">
                <a:solidFill>
                  <a:srgbClr val="C00000"/>
                </a:solidFill>
                <a:cs typeface="Calibri"/>
              </a:rPr>
              <a:t>                           ředitel SZÚ </a:t>
            </a:r>
          </a:p>
          <a:p>
            <a:r>
              <a:rPr lang="cs-CZ" sz="1400" dirty="0">
                <a:solidFill>
                  <a:srgbClr val="C00000"/>
                </a:solidFill>
                <a:cs typeface="Calibri"/>
              </a:rPr>
              <a:t>                                                           </a:t>
            </a:r>
            <a:endParaRPr lang="cs-CZ" sz="900" dirty="0">
              <a:solidFill>
                <a:srgbClr val="C00000"/>
              </a:solidFill>
              <a:cs typeface="Calibri"/>
            </a:endParaRPr>
          </a:p>
        </p:txBody>
      </p:sp>
      <p:sp>
        <p:nvSpPr>
          <p:cNvPr id="6" name="Zástupný obsah 5">
            <a:extLst>
              <a:ext uri="{FF2B5EF4-FFF2-40B4-BE49-F238E27FC236}">
                <a16:creationId xmlns:a16="http://schemas.microsoft.com/office/drawing/2014/main" id="{AE81F8D3-BEA1-47C9-B089-1F7EDBEA14A5}"/>
              </a:ext>
            </a:extLst>
          </p:cNvPr>
          <p:cNvSpPr>
            <a:spLocks noGrp="1"/>
          </p:cNvSpPr>
          <p:nvPr>
            <p:ph sz="quarter" idx="4"/>
          </p:nvPr>
        </p:nvSpPr>
        <p:spPr>
          <a:xfrm>
            <a:off x="6172200" y="1747880"/>
            <a:ext cx="5818188" cy="4441783"/>
          </a:xfrm>
        </p:spPr>
        <p:txBody>
          <a:bodyPr vert="horz" lIns="91440" tIns="45720" rIns="91440" bIns="45720" rtlCol="0" anchor="t">
            <a:normAutofit/>
          </a:bodyPr>
          <a:lstStyle/>
          <a:p>
            <a:r>
              <a:rPr lang="cs-CZ" sz="1200" b="1" dirty="0">
                <a:solidFill>
                  <a:srgbClr val="0070C0"/>
                </a:solidFill>
                <a:ea typeface="+mn-lt"/>
                <a:cs typeface="+mn-lt"/>
              </a:rPr>
              <a:t>Zdravotní ústav se sídlem v Ústí nad Labem     </a:t>
            </a:r>
            <a:r>
              <a:rPr lang="cs-CZ" sz="1200" dirty="0">
                <a:ea typeface="+mn-lt"/>
                <a:cs typeface="+mn-lt"/>
              </a:rPr>
              <a:t>Moskevská 15</a:t>
            </a:r>
            <a:br>
              <a:rPr lang="cs-CZ" sz="1200" dirty="0">
                <a:ea typeface="+mn-lt"/>
                <a:cs typeface="+mn-lt"/>
              </a:rPr>
            </a:br>
            <a:r>
              <a:rPr lang="cs-CZ" sz="1200" dirty="0">
                <a:ea typeface="+mn-lt"/>
                <a:cs typeface="+mn-lt"/>
              </a:rPr>
              <a:t>                                                                                  400 01 Ústí nad Labem</a:t>
            </a:r>
          </a:p>
          <a:p>
            <a:endParaRPr lang="cs-CZ" sz="1200" b="1" dirty="0">
              <a:solidFill>
                <a:srgbClr val="0070C0"/>
              </a:solidFill>
              <a:cs typeface="Calibri"/>
            </a:endParaRPr>
          </a:p>
          <a:p>
            <a:pPr marL="0" indent="0">
              <a:buNone/>
            </a:pPr>
            <a:endParaRPr lang="cs-CZ" sz="1200" b="1" dirty="0">
              <a:solidFill>
                <a:srgbClr val="0070C0"/>
              </a:solidFill>
              <a:cs typeface="Calibri"/>
            </a:endParaRPr>
          </a:p>
          <a:p>
            <a:r>
              <a:rPr lang="cs-CZ" sz="1200" b="1" dirty="0">
                <a:solidFill>
                  <a:srgbClr val="0070C0"/>
                </a:solidFill>
                <a:cs typeface="Calibri"/>
              </a:rPr>
              <a:t>Zdravotní ústav se sídlem v Ostravě </a:t>
            </a:r>
            <a:r>
              <a:rPr lang="cs-CZ" sz="1200" b="1" dirty="0">
                <a:solidFill>
                  <a:srgbClr val="0070C0"/>
                </a:solidFill>
                <a:ea typeface="+mn-lt"/>
                <a:cs typeface="+mn-lt"/>
              </a:rPr>
              <a:t>         </a:t>
            </a:r>
            <a:r>
              <a:rPr lang="cs-CZ" sz="1200" dirty="0">
                <a:ea typeface="+mn-lt"/>
                <a:cs typeface="+mn-lt"/>
              </a:rPr>
              <a:t>Partyzánské náměstí 2633/7,</a:t>
            </a:r>
            <a:br>
              <a:rPr lang="cs-CZ" sz="1200" dirty="0">
                <a:ea typeface="+mn-lt"/>
                <a:cs typeface="+mn-lt"/>
              </a:rPr>
            </a:br>
            <a:r>
              <a:rPr lang="cs-CZ" sz="1200" dirty="0">
                <a:ea typeface="+mn-lt"/>
                <a:cs typeface="+mn-lt"/>
              </a:rPr>
              <a:t>                                                                           Moravská Ostrava,</a:t>
            </a:r>
            <a:br>
              <a:rPr lang="cs-CZ" sz="1200" dirty="0">
                <a:ea typeface="+mn-lt"/>
                <a:cs typeface="+mn-lt"/>
              </a:rPr>
            </a:br>
            <a:r>
              <a:rPr lang="cs-CZ" sz="1200" dirty="0">
                <a:ea typeface="+mn-lt"/>
                <a:cs typeface="+mn-lt"/>
              </a:rPr>
              <a:t>                                                                           702 00 Ostrava</a:t>
            </a:r>
            <a:r>
              <a:rPr lang="cs-CZ" sz="1200" b="1" dirty="0">
                <a:cs typeface="Calibri"/>
              </a:rPr>
              <a:t> </a:t>
            </a:r>
          </a:p>
          <a:p>
            <a:endParaRPr lang="cs-CZ" sz="1200" b="1" dirty="0">
              <a:solidFill>
                <a:srgbClr val="0070C0"/>
              </a:solidFill>
              <a:cs typeface="Calibri"/>
            </a:endParaRPr>
          </a:p>
          <a:p>
            <a:r>
              <a:rPr lang="cs-CZ" sz="1200" b="1" dirty="0">
                <a:solidFill>
                  <a:srgbClr val="0070C0"/>
                </a:solidFill>
                <a:cs typeface="Calibri"/>
              </a:rPr>
              <a:t>Státní zdravotní ústav </a:t>
            </a:r>
            <a:r>
              <a:rPr lang="cs-CZ" sz="1200" b="1" dirty="0">
                <a:solidFill>
                  <a:srgbClr val="0070C0"/>
                </a:solidFill>
                <a:ea typeface="+mn-lt"/>
                <a:cs typeface="+mn-lt"/>
              </a:rPr>
              <a:t>                                               </a:t>
            </a:r>
            <a:r>
              <a:rPr lang="cs-CZ" sz="1200" dirty="0">
                <a:ea typeface="+mn-lt"/>
                <a:cs typeface="+mn-lt"/>
              </a:rPr>
              <a:t> Šrobárova 49/48</a:t>
            </a:r>
            <a:br>
              <a:rPr lang="cs-CZ" sz="1200" dirty="0">
                <a:ea typeface="+mn-lt"/>
                <a:cs typeface="+mn-lt"/>
              </a:rPr>
            </a:br>
            <a:r>
              <a:rPr lang="cs-CZ" sz="1200" dirty="0">
                <a:ea typeface="+mn-lt"/>
                <a:cs typeface="+mn-lt"/>
              </a:rPr>
              <a:t>                                                                                         Praha 10, 100 00</a:t>
            </a:r>
          </a:p>
          <a:p>
            <a:endParaRPr lang="cs-CZ" sz="1200" dirty="0">
              <a:ea typeface="+mn-lt"/>
              <a:cs typeface="+mn-lt"/>
            </a:endParaRPr>
          </a:p>
          <a:p>
            <a:endParaRPr lang="cs-CZ" sz="1200" dirty="0">
              <a:ea typeface="+mn-lt"/>
              <a:cs typeface="+mn-lt"/>
            </a:endParaRPr>
          </a:p>
          <a:p>
            <a:endParaRPr lang="cs-CZ" sz="1200" dirty="0">
              <a:ea typeface="+mn-lt"/>
              <a:cs typeface="+mn-lt"/>
            </a:endParaRPr>
          </a:p>
          <a:p>
            <a:endParaRPr lang="cs-CZ" sz="1200" dirty="0">
              <a:ea typeface="+mn-lt"/>
              <a:cs typeface="+mn-lt"/>
            </a:endParaRPr>
          </a:p>
          <a:p>
            <a:pPr marL="0" indent="0">
              <a:buNone/>
            </a:pPr>
            <a:endParaRPr lang="cs-CZ" sz="1200" dirty="0">
              <a:ea typeface="+mn-lt"/>
              <a:cs typeface="+mn-lt"/>
            </a:endParaRPr>
          </a:p>
          <a:p>
            <a:pPr marL="0" indent="0">
              <a:buNone/>
            </a:pPr>
            <a:r>
              <a:rPr lang="cs-CZ" sz="1200" dirty="0">
                <a:ea typeface="+mn-lt"/>
                <a:cs typeface="+mn-lt"/>
              </a:rPr>
              <a:t>Zdravotní ústavy jsou zdravotnická zařízení zřízená MZ ČR, poskytující širokou škálu zdravotních a laboratorních služeb souvisejících s ochranou veřejného zdraví.</a:t>
            </a:r>
            <a:endParaRPr lang="cs-CZ" sz="1200" b="1" dirty="0">
              <a:cs typeface="Calibri"/>
            </a:endParaRPr>
          </a:p>
        </p:txBody>
      </p:sp>
      <p:pic>
        <p:nvPicPr>
          <p:cNvPr id="7" name="Obrázek 8" descr="Obsah obrázku kreslení&#10;&#10;Popis se vygeneroval automaticky.">
            <a:extLst>
              <a:ext uri="{FF2B5EF4-FFF2-40B4-BE49-F238E27FC236}">
                <a16:creationId xmlns:a16="http://schemas.microsoft.com/office/drawing/2014/main" id="{6A11D5DC-57EA-4D5A-AC03-D0FFFABD2EF6}"/>
              </a:ext>
            </a:extLst>
          </p:cNvPr>
          <p:cNvPicPr>
            <a:picLocks noChangeAspect="1"/>
          </p:cNvPicPr>
          <p:nvPr/>
        </p:nvPicPr>
        <p:blipFill>
          <a:blip r:embed="rId16"/>
          <a:stretch>
            <a:fillRect/>
          </a:stretch>
        </p:blipFill>
        <p:spPr>
          <a:xfrm>
            <a:off x="10391743" y="4466726"/>
            <a:ext cx="1220177" cy="1135429"/>
          </a:xfrm>
          <a:prstGeom prst="rect">
            <a:avLst/>
          </a:prstGeom>
        </p:spPr>
      </p:pic>
      <p:pic>
        <p:nvPicPr>
          <p:cNvPr id="9" name="Obrázek 9">
            <a:extLst>
              <a:ext uri="{FF2B5EF4-FFF2-40B4-BE49-F238E27FC236}">
                <a16:creationId xmlns:a16="http://schemas.microsoft.com/office/drawing/2014/main" id="{6B7AF04F-314C-4D03-BBD0-949155404EB9}"/>
              </a:ext>
            </a:extLst>
          </p:cNvPr>
          <p:cNvPicPr>
            <a:picLocks noChangeAspect="1"/>
          </p:cNvPicPr>
          <p:nvPr/>
        </p:nvPicPr>
        <p:blipFill>
          <a:blip r:embed="rId17"/>
          <a:stretch>
            <a:fillRect/>
          </a:stretch>
        </p:blipFill>
        <p:spPr>
          <a:xfrm>
            <a:off x="10808187" y="2974830"/>
            <a:ext cx="1088049" cy="1088049"/>
          </a:xfrm>
          <a:prstGeom prst="rect">
            <a:avLst/>
          </a:prstGeom>
        </p:spPr>
      </p:pic>
      <p:pic>
        <p:nvPicPr>
          <p:cNvPr id="10" name="Obrázek 10">
            <a:extLst>
              <a:ext uri="{FF2B5EF4-FFF2-40B4-BE49-F238E27FC236}">
                <a16:creationId xmlns:a16="http://schemas.microsoft.com/office/drawing/2014/main" id="{1FD2EC46-6A85-4520-8377-629CC9AE3311}"/>
              </a:ext>
            </a:extLst>
          </p:cNvPr>
          <p:cNvPicPr>
            <a:picLocks noChangeAspect="1"/>
          </p:cNvPicPr>
          <p:nvPr/>
        </p:nvPicPr>
        <p:blipFill>
          <a:blip r:embed="rId18"/>
          <a:stretch>
            <a:fillRect/>
          </a:stretch>
        </p:blipFill>
        <p:spPr>
          <a:xfrm>
            <a:off x="10664458" y="1102935"/>
            <a:ext cx="1375508" cy="1375508"/>
          </a:xfrm>
          <a:prstGeom prst="rect">
            <a:avLst/>
          </a:prstGeom>
        </p:spPr>
      </p:pic>
    </p:spTree>
    <p:extLst>
      <p:ext uri="{BB962C8B-B14F-4D97-AF65-F5344CB8AC3E}">
        <p14:creationId xmlns:p14="http://schemas.microsoft.com/office/powerpoint/2010/main" val="342025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Rectangle 8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6" y="695607"/>
            <a:ext cx="825248" cy="54223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88" name="Straight Connector 8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6" name="Obrázek 66" descr="Obsah obrázku měřítko, zařízení, muž, stojící&#10;&#10;Popis se vygeneroval automaticky.">
            <a:extLst>
              <a:ext uri="{FF2B5EF4-FFF2-40B4-BE49-F238E27FC236}">
                <a16:creationId xmlns:a16="http://schemas.microsoft.com/office/drawing/2014/main" id="{BC71E27A-DA28-4671-848D-7AA921151585}"/>
              </a:ext>
            </a:extLst>
          </p:cNvPr>
          <p:cNvPicPr>
            <a:picLocks noChangeAspect="1"/>
          </p:cNvPicPr>
          <p:nvPr/>
        </p:nvPicPr>
        <p:blipFill>
          <a:blip r:embed="rId2"/>
          <a:stretch>
            <a:fillRect/>
          </a:stretch>
        </p:blipFill>
        <p:spPr>
          <a:xfrm>
            <a:off x="8714058" y="696333"/>
            <a:ext cx="2294674" cy="1560861"/>
          </a:xfrm>
          <a:prstGeom prst="rect">
            <a:avLst/>
          </a:prstGeom>
        </p:spPr>
      </p:pic>
      <p:pic>
        <p:nvPicPr>
          <p:cNvPr id="21" name="Obrázek 22">
            <a:extLst>
              <a:ext uri="{FF2B5EF4-FFF2-40B4-BE49-F238E27FC236}">
                <a16:creationId xmlns:a16="http://schemas.microsoft.com/office/drawing/2014/main" id="{ABB04DA1-167B-4493-8168-54D5BB38F89E}"/>
              </a:ext>
            </a:extLst>
          </p:cNvPr>
          <p:cNvPicPr>
            <a:picLocks noChangeAspect="1"/>
          </p:cNvPicPr>
          <p:nvPr/>
        </p:nvPicPr>
        <p:blipFill>
          <a:blip r:embed="rId3"/>
          <a:stretch>
            <a:fillRect/>
          </a:stretch>
        </p:blipFill>
        <p:spPr>
          <a:xfrm>
            <a:off x="3275671" y="5110355"/>
            <a:ext cx="876300" cy="948474"/>
          </a:xfrm>
          <a:prstGeom prst="rect">
            <a:avLst/>
          </a:prstGeom>
        </p:spPr>
      </p:pic>
      <p:pic>
        <p:nvPicPr>
          <p:cNvPr id="18" name="Obrázek 18">
            <a:extLst>
              <a:ext uri="{FF2B5EF4-FFF2-40B4-BE49-F238E27FC236}">
                <a16:creationId xmlns:a16="http://schemas.microsoft.com/office/drawing/2014/main" id="{78059E37-FFD7-4E82-96E2-FC2B962BDB2C}"/>
              </a:ext>
            </a:extLst>
          </p:cNvPr>
          <p:cNvPicPr>
            <a:picLocks noChangeAspect="1"/>
          </p:cNvPicPr>
          <p:nvPr/>
        </p:nvPicPr>
        <p:blipFill>
          <a:blip r:embed="rId4"/>
          <a:stretch>
            <a:fillRect/>
          </a:stretch>
        </p:blipFill>
        <p:spPr>
          <a:xfrm>
            <a:off x="3507987" y="3576134"/>
            <a:ext cx="1099325" cy="945066"/>
          </a:xfrm>
          <a:prstGeom prst="rect">
            <a:avLst/>
          </a:prstGeom>
        </p:spPr>
      </p:pic>
      <p:pic>
        <p:nvPicPr>
          <p:cNvPr id="23" name="Obrázek 24">
            <a:extLst>
              <a:ext uri="{FF2B5EF4-FFF2-40B4-BE49-F238E27FC236}">
                <a16:creationId xmlns:a16="http://schemas.microsoft.com/office/drawing/2014/main" id="{C8D1E2EA-9820-438D-BA9F-B1D8E438D17F}"/>
              </a:ext>
            </a:extLst>
          </p:cNvPr>
          <p:cNvPicPr>
            <a:picLocks noChangeAspect="1"/>
          </p:cNvPicPr>
          <p:nvPr/>
        </p:nvPicPr>
        <p:blipFill>
          <a:blip r:embed="rId5"/>
          <a:stretch>
            <a:fillRect/>
          </a:stretch>
        </p:blipFill>
        <p:spPr>
          <a:xfrm>
            <a:off x="4773960" y="4476595"/>
            <a:ext cx="1009186" cy="989671"/>
          </a:xfrm>
          <a:prstGeom prst="rect">
            <a:avLst/>
          </a:prstGeom>
        </p:spPr>
      </p:pic>
      <p:pic>
        <p:nvPicPr>
          <p:cNvPr id="19" name="Obrázek 19">
            <a:extLst>
              <a:ext uri="{FF2B5EF4-FFF2-40B4-BE49-F238E27FC236}">
                <a16:creationId xmlns:a16="http://schemas.microsoft.com/office/drawing/2014/main" id="{9C6C3EBE-392D-4EBC-BA2B-EABA57D84613}"/>
              </a:ext>
            </a:extLst>
          </p:cNvPr>
          <p:cNvPicPr>
            <a:picLocks noChangeAspect="1"/>
          </p:cNvPicPr>
          <p:nvPr/>
        </p:nvPicPr>
        <p:blipFill>
          <a:blip r:embed="rId6"/>
          <a:stretch>
            <a:fillRect/>
          </a:stretch>
        </p:blipFill>
        <p:spPr>
          <a:xfrm>
            <a:off x="5028890" y="2190594"/>
            <a:ext cx="749300" cy="859574"/>
          </a:xfrm>
          <a:prstGeom prst="rect">
            <a:avLst/>
          </a:prstGeom>
        </p:spPr>
      </p:pic>
      <p:pic>
        <p:nvPicPr>
          <p:cNvPr id="20" name="Obrázek 20">
            <a:extLst>
              <a:ext uri="{FF2B5EF4-FFF2-40B4-BE49-F238E27FC236}">
                <a16:creationId xmlns:a16="http://schemas.microsoft.com/office/drawing/2014/main" id="{3EE832BB-1887-4AE2-A53A-F89BFF85B44F}"/>
              </a:ext>
            </a:extLst>
          </p:cNvPr>
          <p:cNvPicPr>
            <a:picLocks noChangeAspect="1"/>
          </p:cNvPicPr>
          <p:nvPr/>
        </p:nvPicPr>
        <p:blipFill>
          <a:blip r:embed="rId7"/>
          <a:stretch>
            <a:fillRect/>
          </a:stretch>
        </p:blipFill>
        <p:spPr>
          <a:xfrm>
            <a:off x="6111178" y="2850375"/>
            <a:ext cx="981927" cy="1017549"/>
          </a:xfrm>
          <a:prstGeom prst="rect">
            <a:avLst/>
          </a:prstGeom>
        </p:spPr>
      </p:pic>
      <p:pic>
        <p:nvPicPr>
          <p:cNvPr id="25" name="Obrázek 26">
            <a:extLst>
              <a:ext uri="{FF2B5EF4-FFF2-40B4-BE49-F238E27FC236}">
                <a16:creationId xmlns:a16="http://schemas.microsoft.com/office/drawing/2014/main" id="{8600AD46-8121-4444-9D3A-163EE1AD7CF4}"/>
              </a:ext>
            </a:extLst>
          </p:cNvPr>
          <p:cNvPicPr>
            <a:picLocks noChangeAspect="1"/>
          </p:cNvPicPr>
          <p:nvPr/>
        </p:nvPicPr>
        <p:blipFill>
          <a:blip r:embed="rId8"/>
          <a:stretch>
            <a:fillRect/>
          </a:stretch>
        </p:blipFill>
        <p:spPr>
          <a:xfrm>
            <a:off x="7745451" y="2859668"/>
            <a:ext cx="922764" cy="989671"/>
          </a:xfrm>
          <a:prstGeom prst="rect">
            <a:avLst/>
          </a:prstGeom>
        </p:spPr>
      </p:pic>
      <p:sp>
        <p:nvSpPr>
          <p:cNvPr id="2" name="Nadpis 1">
            <a:extLst>
              <a:ext uri="{FF2B5EF4-FFF2-40B4-BE49-F238E27FC236}">
                <a16:creationId xmlns:a16="http://schemas.microsoft.com/office/drawing/2014/main" id="{E663D1B0-9DC9-48E5-9E6C-F2B27BED6A06}"/>
              </a:ext>
            </a:extLst>
          </p:cNvPr>
          <p:cNvSpPr>
            <a:spLocks noGrp="1"/>
          </p:cNvSpPr>
          <p:nvPr>
            <p:ph type="ctrTitle"/>
          </p:nvPr>
        </p:nvSpPr>
        <p:spPr>
          <a:xfrm>
            <a:off x="1510143" y="576263"/>
            <a:ext cx="6534484" cy="1192704"/>
          </a:xfrm>
        </p:spPr>
        <p:txBody>
          <a:bodyPr anchor="b">
            <a:normAutofit/>
          </a:bodyPr>
          <a:lstStyle/>
          <a:p>
            <a:pPr algn="l"/>
            <a:r>
              <a:rPr lang="cs-CZ" sz="2600" b="1">
                <a:solidFill>
                  <a:srgbClr val="0070C0"/>
                </a:solidFill>
                <a:cs typeface="Calibri Light"/>
              </a:rPr>
              <a:t>                          Krajská hygienická stanice </a:t>
            </a:r>
            <a:br>
              <a:rPr lang="cs-CZ" sz="2600" b="1">
                <a:cs typeface="Calibri Light"/>
              </a:rPr>
            </a:br>
            <a:r>
              <a:rPr lang="cs-CZ" sz="2600" b="1">
                <a:cs typeface="Calibri Light"/>
              </a:rPr>
              <a:t>                                   (správní úřad) </a:t>
            </a:r>
          </a:p>
        </p:txBody>
      </p:sp>
      <p:sp>
        <p:nvSpPr>
          <p:cNvPr id="3" name="Podnadpis 2">
            <a:extLst>
              <a:ext uri="{FF2B5EF4-FFF2-40B4-BE49-F238E27FC236}">
                <a16:creationId xmlns:a16="http://schemas.microsoft.com/office/drawing/2014/main" id="{4ED39E8C-0D76-45BC-B57D-BA4D4CA295AA}"/>
              </a:ext>
            </a:extLst>
          </p:cNvPr>
          <p:cNvSpPr>
            <a:spLocks noGrp="1"/>
          </p:cNvSpPr>
          <p:nvPr>
            <p:ph type="subTitle" idx="1"/>
          </p:nvPr>
        </p:nvSpPr>
        <p:spPr>
          <a:xfrm>
            <a:off x="1482265" y="2352488"/>
            <a:ext cx="4239191" cy="3605170"/>
          </a:xfrm>
        </p:spPr>
        <p:txBody>
          <a:bodyPr vert="horz" lIns="91440" tIns="45720" rIns="91440" bIns="45720" rtlCol="0" anchor="t">
            <a:normAutofit/>
          </a:bodyPr>
          <a:lstStyle/>
          <a:p>
            <a:pPr algn="l"/>
            <a:br>
              <a:rPr lang="en-US" sz="600"/>
            </a:br>
            <a:r>
              <a:rPr lang="cs-CZ" sz="1800">
                <a:hlinkClick r:id="rId9"/>
              </a:rPr>
              <a:t>Hygiena obecná a komunální</a:t>
            </a:r>
            <a:endParaRPr lang="cs-CZ" sz="1800">
              <a:cs typeface="Calibri"/>
            </a:endParaRPr>
          </a:p>
          <a:p>
            <a:pPr algn="l"/>
            <a:endParaRPr lang="cs-CZ" sz="1800">
              <a:cs typeface="Calibri"/>
            </a:endParaRPr>
          </a:p>
          <a:p>
            <a:pPr algn="l"/>
            <a:r>
              <a:rPr lang="cs-CZ" sz="1800">
                <a:hlinkClick r:id="rId10"/>
              </a:rPr>
              <a:t>Hygiena výživy a předmětů běžného užívání</a:t>
            </a:r>
            <a:endParaRPr lang="cs-CZ" sz="1800">
              <a:cs typeface="Calibri" panose="020F0502020204030204"/>
            </a:endParaRPr>
          </a:p>
          <a:p>
            <a:pPr algn="l"/>
            <a:endParaRPr lang="cs-CZ" sz="1800">
              <a:cs typeface="Calibri" panose="020F0502020204030204"/>
            </a:endParaRPr>
          </a:p>
          <a:p>
            <a:pPr algn="l"/>
            <a:r>
              <a:rPr lang="cs-CZ" sz="1800">
                <a:hlinkClick r:id="rId11"/>
              </a:rPr>
              <a:t>Hygiena práce</a:t>
            </a:r>
            <a:endParaRPr lang="cs-CZ" sz="1800">
              <a:cs typeface="Calibri" panose="020F0502020204030204"/>
            </a:endParaRPr>
          </a:p>
          <a:p>
            <a:pPr algn="l"/>
            <a:endParaRPr lang="cs-CZ" sz="1800">
              <a:cs typeface="Calibri" panose="020F0502020204030204"/>
            </a:endParaRPr>
          </a:p>
          <a:p>
            <a:pPr algn="l"/>
            <a:r>
              <a:rPr lang="cs-CZ" sz="1800">
                <a:hlinkClick r:id="rId12"/>
              </a:rPr>
              <a:t>Hygiena dětí a mladistvých</a:t>
            </a:r>
            <a:endParaRPr lang="cs-CZ" sz="1800">
              <a:cs typeface="Calibri"/>
            </a:endParaRPr>
          </a:p>
          <a:p>
            <a:pPr algn="l"/>
            <a:endParaRPr lang="cs-CZ" sz="1800">
              <a:cs typeface="Calibri"/>
            </a:endParaRPr>
          </a:p>
          <a:p>
            <a:pPr algn="l"/>
            <a:r>
              <a:rPr lang="cs-CZ" sz="1800">
                <a:hlinkClick r:id="rId13"/>
              </a:rPr>
              <a:t> Epidemiologie</a:t>
            </a:r>
            <a:endParaRPr lang="cs-CZ" sz="1800">
              <a:cs typeface="Calibri"/>
            </a:endParaRPr>
          </a:p>
          <a:p>
            <a:pPr algn="l"/>
            <a:endParaRPr lang="cs-CZ" sz="1800">
              <a:cs typeface="Calibri"/>
            </a:endParaRPr>
          </a:p>
          <a:p>
            <a:pPr algn="l"/>
            <a:endParaRPr lang="cs-CZ" sz="600">
              <a:cs typeface="Calibri"/>
            </a:endParaRPr>
          </a:p>
        </p:txBody>
      </p:sp>
    </p:spTree>
    <p:extLst>
      <p:ext uri="{BB962C8B-B14F-4D97-AF65-F5344CB8AC3E}">
        <p14:creationId xmlns:p14="http://schemas.microsoft.com/office/powerpoint/2010/main" val="178572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77A31-E2D6-44FB-B27C-9A6D37BE06D4}"/>
              </a:ext>
            </a:extLst>
          </p:cNvPr>
          <p:cNvSpPr>
            <a:spLocks noGrp="1"/>
          </p:cNvSpPr>
          <p:nvPr>
            <p:ph type="title"/>
          </p:nvPr>
        </p:nvSpPr>
        <p:spPr>
          <a:xfrm>
            <a:off x="838200" y="65769"/>
            <a:ext cx="10515600" cy="554492"/>
          </a:xfrm>
        </p:spPr>
        <p:txBody>
          <a:bodyPr>
            <a:normAutofit fontScale="90000"/>
          </a:bodyPr>
          <a:lstStyle/>
          <a:p>
            <a:br>
              <a:rPr lang="cs-CZ">
                <a:ea typeface="+mj-lt"/>
                <a:cs typeface="+mj-lt"/>
              </a:rPr>
            </a:br>
            <a:r>
              <a:rPr lang="cs-CZ">
                <a:ea typeface="+mj-lt"/>
                <a:cs typeface="+mj-lt"/>
              </a:rPr>
              <a:t>                 </a:t>
            </a:r>
            <a:r>
              <a:rPr lang="cs-CZ">
                <a:solidFill>
                  <a:srgbClr val="000000"/>
                </a:solidFill>
                <a:ea typeface="+mj-lt"/>
                <a:cs typeface="+mj-lt"/>
              </a:rPr>
              <a:t>    </a:t>
            </a:r>
            <a:r>
              <a:rPr lang="cs-CZ" b="1">
                <a:solidFill>
                  <a:srgbClr val="0070C0"/>
                </a:solidFill>
                <a:ea typeface="+mj-lt"/>
                <a:cs typeface="+mj-lt"/>
              </a:rPr>
              <a:t>Hygiena obecná a komunální </a:t>
            </a:r>
            <a:endParaRPr lang="cs-CZ" b="1">
              <a:solidFill>
                <a:srgbClr val="0070C0"/>
              </a:solidFill>
              <a:cs typeface="Calibri Light"/>
            </a:endParaRPr>
          </a:p>
        </p:txBody>
      </p:sp>
      <p:sp>
        <p:nvSpPr>
          <p:cNvPr id="3" name="Zástupný obsah 2">
            <a:extLst>
              <a:ext uri="{FF2B5EF4-FFF2-40B4-BE49-F238E27FC236}">
                <a16:creationId xmlns:a16="http://schemas.microsoft.com/office/drawing/2014/main" id="{0B3B0F4C-2A4D-4730-9FB6-2DA7B8178F16}"/>
              </a:ext>
            </a:extLst>
          </p:cNvPr>
          <p:cNvSpPr>
            <a:spLocks noGrp="1"/>
          </p:cNvSpPr>
          <p:nvPr>
            <p:ph idx="1"/>
          </p:nvPr>
        </p:nvSpPr>
        <p:spPr>
          <a:xfrm>
            <a:off x="838200" y="1118055"/>
            <a:ext cx="10515600" cy="5666693"/>
          </a:xfrm>
        </p:spPr>
        <p:txBody>
          <a:bodyPr vert="horz" lIns="91440" tIns="45720" rIns="91440" bIns="45720" rtlCol="0" anchor="t">
            <a:noAutofit/>
          </a:bodyPr>
          <a:lstStyle/>
          <a:p>
            <a:pPr marL="0" indent="0" algn="just">
              <a:buNone/>
            </a:pPr>
            <a:endParaRPr lang="cs-CZ" sz="1800" b="1">
              <a:ea typeface="+mn-lt"/>
              <a:cs typeface="+mn-lt"/>
            </a:endParaRPr>
          </a:p>
          <a:p>
            <a:pPr marL="0" indent="0" algn="just">
              <a:buNone/>
            </a:pPr>
            <a:r>
              <a:rPr lang="cs-CZ" sz="1800" b="1">
                <a:ea typeface="+mn-lt"/>
                <a:cs typeface="+mn-lt"/>
              </a:rPr>
              <a:t>Vykonává státní zdravotní dozor v oblasti hygieny obecné a komunální, tj.  nad</a:t>
            </a:r>
            <a:endParaRPr lang="cs-CZ" sz="1800" b="1">
              <a:cs typeface="Calibri" panose="020F0502020204030204"/>
            </a:endParaRPr>
          </a:p>
          <a:p>
            <a:pPr marL="0" indent="0" algn="just">
              <a:buNone/>
            </a:pPr>
            <a:endParaRPr lang="cs-CZ" sz="1800" b="1">
              <a:ea typeface="+mn-lt"/>
              <a:cs typeface="+mn-lt"/>
            </a:endParaRPr>
          </a:p>
          <a:p>
            <a:pPr algn="just"/>
            <a:r>
              <a:rPr lang="cs-CZ" sz="1800">
                <a:ea typeface="+mn-lt"/>
                <a:cs typeface="+mn-lt"/>
              </a:rPr>
              <a:t>zásobováním pitnou vodou,  výrobky přicházejícími do kontaktu s pitnou, surovou a užitkovou vodou,  vodárenskou technologií</a:t>
            </a:r>
            <a:endParaRPr lang="cs-CZ" sz="1800">
              <a:cs typeface="Calibri"/>
            </a:endParaRPr>
          </a:p>
          <a:p>
            <a:pPr algn="just"/>
            <a:r>
              <a:rPr lang="cs-CZ" sz="1800">
                <a:ea typeface="+mn-lt"/>
                <a:cs typeface="+mn-lt"/>
              </a:rPr>
              <a:t>koupališti, bazény, saunami a koupacími oblastmi</a:t>
            </a:r>
            <a:endParaRPr lang="cs-CZ" sz="1800">
              <a:cs typeface="Calibri"/>
            </a:endParaRPr>
          </a:p>
          <a:p>
            <a:pPr algn="just"/>
            <a:r>
              <a:rPr lang="cs-CZ" sz="1800">
                <a:ea typeface="+mn-lt"/>
                <a:cs typeface="+mn-lt"/>
              </a:rPr>
              <a:t>ochranou před hlukem, vibracemi, neionizujícím zářením</a:t>
            </a:r>
            <a:endParaRPr lang="cs-CZ" sz="1800">
              <a:cs typeface="Calibri"/>
            </a:endParaRPr>
          </a:p>
          <a:p>
            <a:pPr algn="just"/>
            <a:r>
              <a:rPr lang="cs-CZ" sz="1800">
                <a:ea typeface="+mn-lt"/>
                <a:cs typeface="+mn-lt"/>
              </a:rPr>
              <a:t>činnostmi epidemiologicky závažnými včetně  ubytovacích služeb  </a:t>
            </a:r>
            <a:endParaRPr lang="cs-CZ" sz="1800">
              <a:cs typeface="Calibri"/>
            </a:endParaRPr>
          </a:p>
          <a:p>
            <a:pPr algn="just"/>
            <a:r>
              <a:rPr lang="cs-CZ" sz="1800">
                <a:ea typeface="+mn-lt"/>
                <a:cs typeface="+mn-lt"/>
              </a:rPr>
              <a:t>vnitřním prostředím staveb</a:t>
            </a:r>
            <a:endParaRPr lang="cs-CZ" sz="1800">
              <a:cs typeface="Calibri"/>
            </a:endParaRPr>
          </a:p>
          <a:p>
            <a:pPr algn="just"/>
            <a:endParaRPr lang="cs-CZ" sz="1800">
              <a:ea typeface="+mn-lt"/>
              <a:cs typeface="+mn-lt"/>
            </a:endParaRPr>
          </a:p>
          <a:p>
            <a:pPr marL="0" indent="0" algn="just">
              <a:buNone/>
            </a:pPr>
            <a:r>
              <a:rPr lang="cs-CZ" sz="1800">
                <a:ea typeface="+mn-lt"/>
                <a:cs typeface="+mn-lt"/>
              </a:rPr>
              <a:t>Podílí se na monitorování vztahů zdravotního stavu obyvatelstva a faktorů životních a pracovních podmínek</a:t>
            </a:r>
            <a:endParaRPr lang="cs-CZ" sz="1800">
              <a:cs typeface="Calibri"/>
            </a:endParaRPr>
          </a:p>
          <a:p>
            <a:pPr marL="0" indent="0" algn="just">
              <a:buNone/>
            </a:pPr>
            <a:r>
              <a:rPr lang="cs-CZ" sz="1800">
                <a:ea typeface="+mn-lt"/>
                <a:cs typeface="+mn-lt"/>
              </a:rPr>
              <a:t>Spolupracuje se správními úřady a s orgány samosprávy při tvorbě zdravotní politiky příslušného region</a:t>
            </a:r>
            <a:endParaRPr lang="cs-CZ" sz="1800">
              <a:cs typeface="Calibri"/>
            </a:endParaRPr>
          </a:p>
          <a:p>
            <a:pPr marL="0" indent="0" algn="just">
              <a:buNone/>
            </a:pPr>
            <a:r>
              <a:rPr lang="cs-CZ" sz="1800">
                <a:ea typeface="+mn-lt"/>
                <a:cs typeface="+mn-lt"/>
              </a:rPr>
              <a:t>Podílí se na úkolech integrovaného záchranného systému.</a:t>
            </a:r>
            <a:endParaRPr lang="cs-CZ" sz="1800">
              <a:cs typeface="Calibri"/>
            </a:endParaRPr>
          </a:p>
          <a:p>
            <a:pPr marL="0" indent="0" algn="just">
              <a:buNone/>
            </a:pPr>
            <a:r>
              <a:rPr lang="cs-CZ" sz="1800">
                <a:ea typeface="+mn-lt"/>
                <a:cs typeface="+mn-lt"/>
              </a:rPr>
              <a:t>Řeší podněty v oblasti životních (mimopracovních) podmínek (hluk, voda, vibrace, neionizující záření).</a:t>
            </a:r>
            <a:br>
              <a:rPr lang="en-US" sz="1800"/>
            </a:br>
            <a:endParaRPr lang="en-US" sz="1800">
              <a:cs typeface="Calibri" panose="020F0502020204030204"/>
            </a:endParaRPr>
          </a:p>
        </p:txBody>
      </p:sp>
    </p:spTree>
    <p:extLst>
      <p:ext uri="{BB962C8B-B14F-4D97-AF65-F5344CB8AC3E}">
        <p14:creationId xmlns:p14="http://schemas.microsoft.com/office/powerpoint/2010/main" val="1311678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4475</Words>
  <Application>Microsoft Office PowerPoint</Application>
  <PresentationFormat>Širokoúhlá obrazovka</PresentationFormat>
  <Paragraphs>280</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Calibri Light</vt:lpstr>
      <vt:lpstr>Helvetica Neue Medium</vt:lpstr>
      <vt:lpstr>Wingdings</vt:lpstr>
      <vt:lpstr>Motiv Office</vt:lpstr>
      <vt:lpstr>Systém ochrany veřejného zdraví v České republice  doc. MUDr. Lidmila Hamplová, PhD.                               LS AR 2023/2024</vt:lpstr>
      <vt:lpstr>Zákon č. 258/2000 Sb. o ochraně veřejného zdraví a o změně některých souvisejících zákonů </vt:lpstr>
      <vt:lpstr>Základní pojmy v ochraně veřejného zdraví </vt:lpstr>
      <vt:lpstr>Základní pojmy v ochraně veřejného zdraví  </vt:lpstr>
      <vt:lpstr>Základní pojmy v ochraně veřejného zdraví  </vt:lpstr>
      <vt:lpstr>Základní pojmy v ochraně veřejného zdraví  </vt:lpstr>
      <vt:lpstr>                               Ministerstvo zdravotnictví  náměstek ministra zdravotnictví a hlavní hygienik ČR   </vt:lpstr>
      <vt:lpstr>                          Krajská hygienická stanice                                     (správní úřad) </vt:lpstr>
      <vt:lpstr>                      Hygiena obecná a komunální </vt:lpstr>
      <vt:lpstr>Hygiena výživy a předmětů běžného užívání </vt:lpstr>
      <vt:lpstr>                            Hygiena práce </vt:lpstr>
      <vt:lpstr>             Hygiena dětí a mladistvých</vt:lpstr>
      <vt:lpstr>                        Epidemiologie </vt:lpstr>
      <vt:lpstr>Provozní  řád ambulantního  zdravotnického  zařízení </vt:lpstr>
      <vt:lpstr> Provozní  řád ambulantního zdravotnického  zařízení  </vt:lpstr>
      <vt:lpstr>Provozní  řád ambulantního zdravotnického  zařízení </vt:lpstr>
      <vt:lpstr>Provozní  řád ambulantního zdravotnického  zařízení  </vt:lpstr>
      <vt:lpstr>Provozní  řád ambulantního zdravotnického  zařízení  </vt:lpstr>
      <vt:lpstr>Provozní  řád ambulantního zdravotnického  zařízení  </vt:lpstr>
      <vt:lpstr>Provozní  řád ambulantního zdravotnického  zařízení</vt:lpstr>
      <vt:lpstr>Provozní  řád ambulantního zdravotnického  zařízení </vt:lpstr>
      <vt:lpstr> Provozní  řád ambulantního zdravotnického  zařízení  </vt:lpstr>
      <vt:lpstr>Provozní  řád ambulantního zdravotnického  zařízení </vt:lpstr>
      <vt:lpstr>             Povinnosti osob, které vykonávají činnosti epidemiologicky závažné </vt:lpstr>
      <vt:lpstr> Povinnosti osob, které vykonávají činnosti epidemiologicky závažné  </vt:lpstr>
      <vt:lpstr> Povinnosti osob, které vykonávají činnosti epidemiologicky závažné  </vt:lpstr>
      <vt:lpstr>Povinnosti osob, které vykonávají činnosti epidemiologicky závažné </vt:lpstr>
      <vt:lpstr>Postup při poranění ostrým kontaminovaným předmětem nebo nástrojem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Ucebna</dc:creator>
  <cp:lastModifiedBy>Lidmila</cp:lastModifiedBy>
  <cp:revision>144</cp:revision>
  <dcterms:created xsi:type="dcterms:W3CDTF">2020-10-09T16:08:49Z</dcterms:created>
  <dcterms:modified xsi:type="dcterms:W3CDTF">2024-02-27T10:57:19Z</dcterms:modified>
</cp:coreProperties>
</file>