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91" autoAdjust="0"/>
    <p:restoredTop sz="94660"/>
  </p:normalViewPr>
  <p:slideViewPr>
    <p:cSldViewPr>
      <p:cViewPr varScale="1">
        <p:scale>
          <a:sx n="154" d="100"/>
          <a:sy n="154" d="100"/>
        </p:scale>
        <p:origin x="2100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0" y="4876800"/>
            <a:ext cx="3581400" cy="1957136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Beneš David</a:t>
            </a:r>
          </a:p>
          <a:p>
            <a:r>
              <a:rPr lang="cs-CZ" dirty="0"/>
              <a:t>Buriánová Dominika</a:t>
            </a:r>
          </a:p>
          <a:p>
            <a:r>
              <a:rPr lang="cs-CZ" dirty="0"/>
              <a:t>Varvažovská Ema</a:t>
            </a:r>
          </a:p>
          <a:p>
            <a:r>
              <a:rPr lang="cs-CZ" dirty="0"/>
              <a:t>Velíšková Michala</a:t>
            </a:r>
          </a:p>
          <a:p>
            <a:r>
              <a:rPr lang="cs-CZ" dirty="0"/>
              <a:t>Vlčková Kristýna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Radiační rizika, nemoc z ozáření</a:t>
            </a:r>
          </a:p>
        </p:txBody>
      </p:sp>
      <p:pic>
        <p:nvPicPr>
          <p:cNvPr id="2050" name="Picture 2" descr="C:\Users\david\Desktop\250px-Logo_iso_radiatio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505200"/>
            <a:ext cx="4048125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78809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stupeň 0: událost bez významu pro bezpečnost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stupeň 1: odchylka od normálního provozu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stupeň 2: technická porucha neovlivňující bezpečnost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stupeň 3: vážná porucha s ozářením obsluhy nad normu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stupeň 4: havárie s účinky v jaderném zařízení s ozářením okolního obyvatelstva na hranici limitu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stupeň 5: havárie s účinky na okolí a s nutností částečné evakuace okolního obyvatelstva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stupeň 6: závažná havárie s využitím havarijního plánu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stupeň 7: velká havárie s dlouhodobým ohrožením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8562974" cy="1066800"/>
          </a:xfrm>
        </p:spPr>
        <p:txBody>
          <a:bodyPr>
            <a:normAutofit/>
          </a:bodyPr>
          <a:lstStyle/>
          <a:p>
            <a:r>
              <a:rPr lang="cs-CZ" dirty="0"/>
              <a:t>Události v jaderných zařízeních dle IAEA</a:t>
            </a:r>
          </a:p>
        </p:txBody>
      </p:sp>
    </p:spTree>
    <p:extLst>
      <p:ext uri="{BB962C8B-B14F-4D97-AF65-F5344CB8AC3E}">
        <p14:creationId xmlns:p14="http://schemas.microsoft.com/office/powerpoint/2010/main" val="677693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havárie v jaderné elektrárně dne 26. 4. 1986 v SSSR (dnes území Ukrajiny)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 test pro ověření setrvačného doběhu turbogenerátoru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test před plánovaným odstavením reaktoru z provozu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při zahájení samotného testu série lidských chyb a nedodržení bezpečnostních předpisů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nekontrolovatelný nárůst výkonu reaktoru s přehřátím paliva a destrukcí jeho pokrytí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evakuace města Pripjať (50 tisíc obyvatel) až 27. 4. 1986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radioaktivita z reaktoru přestala unikat až 6. 5. 1986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8410574" cy="1066800"/>
          </a:xfrm>
        </p:spPr>
        <p:txBody>
          <a:bodyPr>
            <a:normAutofit fontScale="90000"/>
          </a:bodyPr>
          <a:lstStyle/>
          <a:p>
            <a:r>
              <a:rPr lang="cs-CZ" dirty="0"/>
              <a:t>Černobyl – nejzávažnější jaderná havárie</a:t>
            </a:r>
          </a:p>
        </p:txBody>
      </p:sp>
      <p:pic>
        <p:nvPicPr>
          <p:cNvPr id="5122" name="Picture 2" descr="C:\Users\david\Desktop\downloa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962400"/>
            <a:ext cx="25908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021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založeny na uvolnění energie z atomových jader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pro výrobu jaderné zbraně prakticky využitelné izotopy 235U, 233U a 239Pu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štěpné zbraně založené na klasické řetězové reakci těžkých atomových jader, termojaderné (vodíkové, fúzní) zbraně založené na tvorbě těžších jader z lehčích, třífázové jaderná nálož (štěpení v roznětce → termojaderná reakce → štěpení)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základní typy výbuchů: vysoký vzdušný, nízký vzdušný, pozemní, hladinový, podzemní, podhladinový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významná hmotnost jaderného materiálu (kg), ráže (kt TNT) a uvolněná energie (J)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Jaderné zbraně</a:t>
            </a:r>
          </a:p>
        </p:txBody>
      </p:sp>
      <p:pic>
        <p:nvPicPr>
          <p:cNvPr id="6146" name="Picture 2" descr="C:\Users\david\Desktop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81000"/>
            <a:ext cx="2943225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9652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primární účinky jaderného výbuchu:</a:t>
            </a:r>
          </a:p>
          <a:p>
            <a:pPr marL="457200" lvl="1" indent="-285750"/>
            <a:r>
              <a:rPr lang="cs-CZ" dirty="0"/>
              <a:t>vzdušná tlaková vlna </a:t>
            </a:r>
          </a:p>
          <a:p>
            <a:pPr marL="457200" lvl="1" indent="-285750"/>
            <a:r>
              <a:rPr lang="cs-CZ" dirty="0"/>
              <a:t>rázová vlna </a:t>
            </a:r>
          </a:p>
          <a:p>
            <a:pPr marL="457200" lvl="1" indent="-285750"/>
            <a:r>
              <a:rPr lang="cs-CZ" dirty="0"/>
              <a:t>ionizující záření </a:t>
            </a:r>
          </a:p>
          <a:p>
            <a:pPr marL="457200" lvl="1" indent="-285750"/>
            <a:r>
              <a:rPr lang="cs-CZ" dirty="0"/>
              <a:t>tepelné záření </a:t>
            </a:r>
          </a:p>
          <a:p>
            <a:pPr marL="457200" lvl="1" indent="-285750"/>
            <a:r>
              <a:rPr lang="cs-CZ" dirty="0"/>
              <a:t>elektromagnetický impulz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sekundární účinky jaderného výbuchu: </a:t>
            </a:r>
          </a:p>
          <a:p>
            <a:pPr marL="457200" lvl="1" indent="-285750"/>
            <a:r>
              <a:rPr lang="cs-CZ" dirty="0"/>
              <a:t>radioaktivní kontaminace</a:t>
            </a:r>
          </a:p>
          <a:p>
            <a:pPr marL="457200" lvl="1" indent="-285750"/>
            <a:r>
              <a:rPr lang="cs-CZ" dirty="0"/>
              <a:t>zničení základní infrastruktury </a:t>
            </a:r>
          </a:p>
          <a:p>
            <a:pPr marL="457200" lvl="1" indent="-285750"/>
            <a:r>
              <a:rPr lang="cs-CZ" dirty="0"/>
              <a:t>požáry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7170" name="Picture 2" descr="C:\Users\david\Desktop\225px-Radiation_necros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615" y="1741487"/>
            <a:ext cx="3865562" cy="4659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2677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jaderný terorismus = použití jaderného výbušného zařízení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radiologický terorismus = použití radionuklidů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možnost zneužití vojenských prostředků, tj. ZHN (na území ČR nepravděpodobné)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možnost zneužití nezbraňových materiálů nebo komponent ZHN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možnost násilného vyvolání nehod v jaderných zařízeních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reálné riziko teroristického použití špinavé bomby s obsahem radionuklidů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dříve příprava civilního obyvatelstva v rámci civilní obrany, nyní systém se slepým místem bez organizované přípravy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Nebezpečí RN terorismu </a:t>
            </a:r>
          </a:p>
        </p:txBody>
      </p:sp>
    </p:spTree>
    <p:extLst>
      <p:ext uri="{BB962C8B-B14F-4D97-AF65-F5344CB8AC3E}">
        <p14:creationId xmlns:p14="http://schemas.microsoft.com/office/powerpoint/2010/main" val="1519802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lehce aplikovatelná katalogová Typová činnost složek IZS při společném zásahu STČ – 01/IZS (Uskutečněné a ověřené použití radiologické zbraně)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zásah v místě radiační události v rámci součinnosti složek IZS jako vždy řídí stanovený příslušník HZS ČR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nejméně 50 metrů od předpokládaného zdroje zařízení nutno vytýčit předběžnou ochrannou zónu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následné vytýčení bezpečnostní zóny v úrovni dávkového příkonu záření 10 ɲGy/h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bezpečnostní zóně zavedena režimová opatření a nutné dodržování zásad radiační ochrany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lehce pokračování v radiačním průzkumu s vytýčením nebezpečné zóny v oblasti s dávkovým příkonem 1 mGy/h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nebezpečná zóna prostorem s potenciálním ohrožením zasahujících osob (činnost zasahujících jednotek po omezenou dobu v minimálním potřebném počtu)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Zóny a opatření v místě zásahu při RMU </a:t>
            </a:r>
          </a:p>
        </p:txBody>
      </p:sp>
    </p:spTree>
    <p:extLst>
      <p:ext uri="{BB962C8B-B14F-4D97-AF65-F5344CB8AC3E}">
        <p14:creationId xmlns:p14="http://schemas.microsoft.com/office/powerpoint/2010/main" val="41089911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 vytýčení bezpečnostní a nebezpečné zóny automatické zrušení předběžné ochranné zóny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režimová opatření ve smyslu bezpečnostním (zamezení vstupu nepovolaných osob) a ochranném (radiační ochrana)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dislokace sil a prostředků složek IZS mimo nebezpečnou a pokud možno i bezpečnostní zónu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podání informací Policii České republiky a ve vybraných případech i Státnímu úřadu pro jadernou bezpečnost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nutné vedení informací o ozářených osobách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nutné vedení evidence zasahujících osob (záznamy o osobní dávce)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zakreslení místa nehody včetně umístění zářiče a polohy zasažených osob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třídění zasažených osob metodou START z pohledu příslušníků HZS ČR (priorita I - IV)  zřízení shromaždiště zraněných a poskytování první předlékařské pomoci do doby příjezdu ZZS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Zóny a opatření v místě zásahu při RMU </a:t>
            </a:r>
          </a:p>
        </p:txBody>
      </p:sp>
    </p:spTree>
    <p:extLst>
      <p:ext uri="{BB962C8B-B14F-4D97-AF65-F5344CB8AC3E}">
        <p14:creationId xmlns:p14="http://schemas.microsoft.com/office/powerpoint/2010/main" val="2663982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Assessment = odhad situace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Airway = zajištění průchodnosti dýchacích cest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Breathing = zhodnocení dýchání, podpůrná ventilace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Circulation = zástava život ohrožujícího krvácení, řešení závažných arytmií  Disability = minineurologické skóre AVPU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Drugs and antidotes = základní léčiva a antidota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Decontamination = dekontaminace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Evacuation = primární evakuace z kontaminovaného prostoru do zóny dekontaminace po primární triáži; po terapii odsun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TOXALS</a:t>
            </a:r>
          </a:p>
        </p:txBody>
      </p:sp>
    </p:spTree>
    <p:extLst>
      <p:ext uri="{BB962C8B-B14F-4D97-AF65-F5344CB8AC3E}">
        <p14:creationId xmlns:p14="http://schemas.microsoft.com/office/powerpoint/2010/main" val="35640328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zbavení původního ošacení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 chodících pacientů dvojitá sprcha s použitím mýdla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 ležících pacientů dekontaminace pomocí mulů namočených do fyziologického roztoku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poraněná nebo popálená místa otírat sterilními muly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jako detergent normální mýdlo, vysoce účinné kyselé mýdlo z individuální protichemického balíčku AČR, 10% roztok EDTA nebo 1% roztok DTPA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 při zasažení dutiny ústní vyčistit zuby a vypláchnout lehce kyselým roztokem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 dutiny nosní nebo očí použít vodu nebo fyziologický roztok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Dekontaminace (dezaktivace)</a:t>
            </a:r>
          </a:p>
        </p:txBody>
      </p:sp>
    </p:spTree>
    <p:extLst>
      <p:ext uri="{BB962C8B-B14F-4D97-AF65-F5344CB8AC3E}">
        <p14:creationId xmlns:p14="http://schemas.microsoft.com/office/powerpoint/2010/main" val="18166114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odpověď organizmu na jednorázové ozáření dávkami ionizujícího záření vyššími než 0,7 Gy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3 základní syndromy: dřeňový útlum, gastrointestinální syndrom, neurovaskulární syndrom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3 časové fáze: v prvních hodinách prodromální fáze, následně latentní fáze (bez příznaků) a potom klinická manifestace akutní nemoci z ozáření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čím vyšší dávka ozáření, tím kratší doba trvání fází a horší příznaky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prodromální fázi (nástup do 6 hodin po ozáření) nauzea, zvracení, neklid, bolesti hlavy, průjem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zvracení pokud možno neklidnit antiemetiky pro možnost dalšího sledování tíže nemoci (výjimkou smrtelně ozáření jedinci)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při dřeňové formě zasažení všech krevních elementů s příznaky dle jejich chybění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Akutní nemoc z ozáření</a:t>
            </a:r>
          </a:p>
        </p:txBody>
      </p:sp>
    </p:spTree>
    <p:extLst>
      <p:ext uri="{BB962C8B-B14F-4D97-AF65-F5344CB8AC3E}">
        <p14:creationId xmlns:p14="http://schemas.microsoft.com/office/powerpoint/2010/main" val="4127852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radioaktivní látky obsahující nestabilní izotopy prvků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jádra prvků (radionuklidy) se přeměňují v jádra jiných izotopů → současně emise ionizujícího záření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 elektricky neutrálních atomů vznik kladných a záporných iontů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vyzařování ve formě fotonů (gama), částic beta, částic alfa, neutronů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vlastnosti částic i elektromagnetického vlnění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radioaktivita přirozená a uměla vytvořená lidskou činností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využití v energetice, výzkumu, zdravotnictví, vojenství, …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Ionizující</a:t>
            </a:r>
          </a:p>
        </p:txBody>
      </p:sp>
    </p:spTree>
    <p:extLst>
      <p:ext uri="{BB962C8B-B14F-4D97-AF65-F5344CB8AC3E}">
        <p14:creationId xmlns:p14="http://schemas.microsoft.com/office/powerpoint/2010/main" val="3643534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při nižších dávkách podávání růstových faktorů krvetvorby a při vyšších dávkách transplantace kostní dřeně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vzhledem k výraznému úbytku bílých krvinek nutná izolace a širokospektré antibiotické krytí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gastrointestinální forma nemoci ve 100 % smrtelná i v současné době moderní medicíny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rozvoj formy až při vyšších dávkách ozáření (odolnější výstelkové buňky střevní sliznice)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těžká ztráta tekutin, krvácení ze zažívacího traktu a průjmy  pozdními následky srůsty vedoucí k ileóznímu stavu a vznik vředů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léčba: infuzní terapie, antibiotika, analgetika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neurovaskulární forma ve 100 % smrtelná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rozvoj při nejméně 30 Gy (výbuch jaderné bomby, závažná havárie v jaderné elektrárně)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poškození mozkových cév, myelinových pouzder nervových vláken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Akutní nemoc z ozáření</a:t>
            </a:r>
          </a:p>
        </p:txBody>
      </p:sp>
    </p:spTree>
    <p:extLst>
      <p:ext uri="{BB962C8B-B14F-4D97-AF65-F5344CB8AC3E}">
        <p14:creationId xmlns:p14="http://schemas.microsoft.com/office/powerpoint/2010/main" val="38270919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70391776"/>
              </p:ext>
            </p:extLst>
          </p:nvPr>
        </p:nvGraphicFramePr>
        <p:xfrm>
          <a:off x="352423" y="1463675"/>
          <a:ext cx="8486775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5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87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73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73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73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Forma 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Prahová dávka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Prodromální fáze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Latentní</a:t>
                      </a:r>
                      <a:r>
                        <a:rPr lang="cs-CZ" baseline="0" dirty="0"/>
                        <a:t> fáze</a:t>
                      </a:r>
                      <a:endParaRPr lang="cs-CZ" dirty="0"/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Manifestní</a:t>
                      </a:r>
                      <a:r>
                        <a:rPr lang="cs-CZ" baseline="0" dirty="0"/>
                        <a:t> fáze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Dřeňová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 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30 min</a:t>
                      </a:r>
                      <a:r>
                        <a:rPr lang="cs-CZ" baseline="0" dirty="0"/>
                        <a:t> – 48 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2. den – 3. týden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2. den – 4. týden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Gastrointestinální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 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 min – 48 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3. – 5. 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5. – 8. týden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Neurovaskulární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30 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Od 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2. den nebo chybí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2. – 4. 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Časový a dávkový profil forem ANO</a:t>
            </a:r>
          </a:p>
        </p:txBody>
      </p:sp>
    </p:spTree>
    <p:extLst>
      <p:ext uri="{BB962C8B-B14F-4D97-AF65-F5344CB8AC3E}">
        <p14:creationId xmlns:p14="http://schemas.microsoft.com/office/powerpoint/2010/main" val="8957919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obdoba popálenin s pozdějším nástupem a hlubším zasažením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vznik při lokálním ozáření dávkou vyšší než 3 Gy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intenzivnější projevy v podpaží, v rozkroku a kožních záhybech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výrazně citlivé vlasové cibulky a naopak odolné potní žlázy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prvních 3 - 5 dní reaktivní zarudnutí kůže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následné suché šupinatění kůže a po 3 týdnech druhotné zarudnutí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další fází vlhké šupinatění kůže a následně fáze hojení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Radiační dermatitida</a:t>
            </a:r>
          </a:p>
        </p:txBody>
      </p:sp>
    </p:spTree>
    <p:extLst>
      <p:ext uri="{BB962C8B-B14F-4D97-AF65-F5344CB8AC3E}">
        <p14:creationId xmlns:p14="http://schemas.microsoft.com/office/powerpoint/2010/main" val="38061089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SSZP ve Všeobecné fakultní nemocnici Praha </a:t>
            </a:r>
          </a:p>
          <a:p>
            <a:pPr marL="457200" lvl="1" indent="-285750"/>
            <a:r>
              <a:rPr lang="cs-CZ" dirty="0"/>
              <a:t>kompletní vyšetření osob při podezření na celotělové ozáření dávkou nepřevyšující 1 Gy </a:t>
            </a:r>
          </a:p>
          <a:p>
            <a:pPr marL="457200" lvl="1" indent="-285750"/>
            <a:r>
              <a:rPr lang="cs-CZ" dirty="0"/>
              <a:t>kapacita 20 lůžek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SSZP ve Fakultní nemocnici Hradec Králové </a:t>
            </a:r>
          </a:p>
          <a:p>
            <a:pPr marL="457200" lvl="1" indent="-285750"/>
            <a:r>
              <a:rPr lang="cs-CZ" dirty="0"/>
              <a:t>kompletní vyšetření ozářených osob při podezření na celotělové ozáření dávkou převyšující 1 Gy </a:t>
            </a:r>
          </a:p>
          <a:p>
            <a:pPr marL="457200" lvl="1" indent="-285750"/>
            <a:r>
              <a:rPr lang="cs-CZ" dirty="0"/>
              <a:t>kapacita 20 lůžek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SSZP v Thomayerově nemocnici </a:t>
            </a:r>
          </a:p>
          <a:p>
            <a:pPr marL="457200" lvl="1" indent="-285750"/>
            <a:r>
              <a:rPr lang="cs-CZ" dirty="0"/>
              <a:t>provádění cytogenetických vyšetření </a:t>
            </a:r>
          </a:p>
          <a:p>
            <a:pPr marL="457200" lvl="1" indent="-285750"/>
            <a:r>
              <a:rPr lang="cs-CZ" dirty="0"/>
              <a:t>kapacita 30 lůžek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SSZP ve Fakultní nemocnici Královské Vinohrady Praha </a:t>
            </a:r>
          </a:p>
          <a:p>
            <a:pPr marL="457200" lvl="1" indent="-285750"/>
            <a:r>
              <a:rPr lang="cs-CZ" dirty="0"/>
              <a:t>léčba kožních projevů vyvolaných ionizujícím zářením u zasažených osob</a:t>
            </a:r>
          </a:p>
          <a:p>
            <a:pPr marL="457200" lvl="1" indent="-285750"/>
            <a:r>
              <a:rPr lang="cs-CZ" dirty="0"/>
              <a:t>kapacita 15 lůžek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Střediska speciální zdravotní péče </a:t>
            </a:r>
          </a:p>
        </p:txBody>
      </p:sp>
    </p:spTree>
    <p:extLst>
      <p:ext uri="{BB962C8B-B14F-4D97-AF65-F5344CB8AC3E}">
        <p14:creationId xmlns:p14="http://schemas.microsoft.com/office/powerpoint/2010/main" val="35234638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Děkujeme za pozornost</a:t>
            </a:r>
          </a:p>
        </p:txBody>
      </p:sp>
      <p:pic>
        <p:nvPicPr>
          <p:cNvPr id="8194" name="Picture 2" descr="C:\Users\david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905000"/>
            <a:ext cx="5351462" cy="4237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4240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Částice alfa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prostá heliová jádra tvořená 2 protony a 2 neutrony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při interakci s atomy předávání energie elektronům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vyzáření části energie neutronů ve formě fotonů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velmi malý dolet záření (v pevných látkách zlomky milimetrů)</a:t>
            </a:r>
          </a:p>
          <a:p>
            <a:r>
              <a:rPr lang="cs-CZ" dirty="0"/>
              <a:t> Částice beta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vznik při štěpení atomových jader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předávání energie elektronům při přeměně neutronu na proton, elektron a antineutrino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dolet v pevných látkách v milimetrech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5494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Gama záření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vyzařování samotnými atomovými jádry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mají velmi malou vlnovou délku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elektrickém poli neutrální (bez náboje)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vysoký dolet záření </a:t>
            </a:r>
          </a:p>
          <a:p>
            <a:r>
              <a:rPr lang="cs-CZ" dirty="0"/>
              <a:t>Neutrony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elektricky neutrální částice v atomových jádrech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záchyt neutronu zpravidla provázen vznikem nestability jádra → radioaktivní rozpad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štěpení jader prakticky využitelné především u 235U a 239Pu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9974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1895 W. K. Röntgen objevil rentgenové záření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1896 H. Becquerel objevil radioaktivitu thoria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1898 P. a M. Curieovi a G. Bémont objevili polonium a radium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1899 E. Rutherford objevil záření alfa a beta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1900 P. Villard objevil záření gama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1902 formuloval E. Rutherford teorii radioaktivního rozpadu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1919 provedl E. Rutherford první umělou jadernou reakci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1933 F. a I. Joliot-Curieovi objevili umělou radioaktivitu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1934 J. Chadwick objevil neutron a E. Fermi provedl první umělé štěpení uranu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1939 L. Meitnerová a spol. objevili možnost jaderné řetězové štěpné reakce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a užití ionuzujícího záření</a:t>
            </a:r>
          </a:p>
        </p:txBody>
      </p:sp>
    </p:spTree>
    <p:extLst>
      <p:ext uri="{BB962C8B-B14F-4D97-AF65-F5344CB8AC3E}">
        <p14:creationId xmlns:p14="http://schemas.microsoft.com/office/powerpoint/2010/main" val="923902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na začátku 2. světové války rozvinutý jaderný program v SSSR s náskokem před USA → výrazné zpomalení po napadení Německem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USA v roce 1942 vytvoření nový ženijní útvar Manhattan District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16. července 1945 úspěšný pokusný test Trinity v Nevadě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6. srpna 1945 svrhnul bombardér B-29 s názvem Enola Gay jadernou pumu Little Boy na japonské město Hirošima → detonace ve výšce 600 m nad povrchem → dle USA okamžitě mrtvých 70 tisíc osob a dle Japonska 140 tisíc osob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9. srpna 1945 svržena jaderná puma s názvem Fat Man na město Nagasaki (původním nerealizovaným cílem Kókura)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období studené války impulzem pro vývoj jaderných zbraní v různých částech světa  v roce 1949 má jadernou zbraň i SSSR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roce 1952 mají USA první vodíkovou (termojadernou) zbraň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a užití ionuzujícího záření</a:t>
            </a:r>
          </a:p>
        </p:txBody>
      </p:sp>
    </p:spTree>
    <p:extLst>
      <p:ext uri="{BB962C8B-B14F-4D97-AF65-F5344CB8AC3E}">
        <p14:creationId xmlns:p14="http://schemas.microsoft.com/office/powerpoint/2010/main" val="905864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přirozené zdroje vyskytující se na Zemi, kosmické záření a umělé generátory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generátory: RTG přístroje, cyklotrony, jaderné reaktory a štěpné jaderné zbraně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našem okolí množství radionuklidů = de facto zářiče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radioaktivními látkami pouze určené nebezpečné látky s nutností ochrany před jejich účinky = de iure zářiče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nebezpečný zdroj ionizujícího záření = množství radioaktivní látky nebo zdroj záření způsobující trvalé poškození osoby nebo ohrožující její život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 záření</a:t>
            </a:r>
          </a:p>
        </p:txBody>
      </p:sp>
    </p:spTree>
    <p:extLst>
      <p:ext uri="{BB962C8B-B14F-4D97-AF65-F5344CB8AC3E}">
        <p14:creationId xmlns:p14="http://schemas.microsoft.com/office/powerpoint/2010/main" val="3017175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stochastické účinky: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pravděpodobnostní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důsledkem změny jedné nebo několika málo buněk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nádory indukované zářením (nepohlavní buňky) a genetické změny (pohlavní buňky) </a:t>
            </a:r>
          </a:p>
          <a:p>
            <a:r>
              <a:rPr lang="cs-CZ" dirty="0"/>
              <a:t>deterministické účinky: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nestochastické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důsledkem zániku velkého množství buněk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projevení při překročení dávkového prahu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akutní nemoc z ozáření, radiační dermatitida, poškození plodu in utero, nenádorová pozdní poškození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Účinky ionizujícího záření na člověka</a:t>
            </a:r>
          </a:p>
        </p:txBody>
      </p:sp>
      <p:pic>
        <p:nvPicPr>
          <p:cNvPr id="3074" name="Picture 2" descr="C:\Users\david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276600"/>
            <a:ext cx="3810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896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radiační nehoda = hodnoty expozic při radiační mimořádné události vyšší než limitní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radiační havárie = únik radioaktivních látek do životního prostředí s nutností uplatnění významných opatření pro ochranu obyvatelstva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dle vyhlášky SÚJB č. 318/2002 Sb. 3 stupně radiační události: </a:t>
            </a:r>
          </a:p>
          <a:p>
            <a:pPr marL="457200" lvl="1" indent="-285750"/>
            <a:r>
              <a:rPr lang="cs-CZ" dirty="0"/>
              <a:t>první stupeň s lokálních charakterem, řešení v rámci zařízení, bez úniku do životního prostředí </a:t>
            </a:r>
          </a:p>
          <a:p>
            <a:pPr marL="457200" lvl="1" indent="-285750"/>
            <a:r>
              <a:rPr lang="cs-CZ" dirty="0"/>
              <a:t>druhý stupeň s únikem do životního prostředí bez nutnosti přijetí větších opatření k ochraně obyvatelstva </a:t>
            </a:r>
          </a:p>
          <a:p>
            <a:pPr marL="457200" lvl="1" indent="-285750"/>
            <a:r>
              <a:rPr lang="cs-CZ" dirty="0"/>
              <a:t>třetí stupeň s únikem do životního prostředí a nutností přijetí ochranných opatření podle vnějšího havarijního plánu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Radiační nehoda a havárie</a:t>
            </a:r>
          </a:p>
        </p:txBody>
      </p:sp>
      <p:pic>
        <p:nvPicPr>
          <p:cNvPr id="4098" name="Picture 2" descr="C:\Users\david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00600"/>
            <a:ext cx="2927454" cy="1953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44030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TM01790491[[fn=Mylar]]</Template>
  <TotalTime>111</TotalTime>
  <Words>1881</Words>
  <Application>Microsoft Office PowerPoint</Application>
  <PresentationFormat>Předvádění na obrazovce (4:3)</PresentationFormat>
  <Paragraphs>209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7" baseType="lpstr">
      <vt:lpstr>Arial</vt:lpstr>
      <vt:lpstr>Corbel</vt:lpstr>
      <vt:lpstr>Mylar</vt:lpstr>
      <vt:lpstr>Radiační rizika, nemoc z ozáření</vt:lpstr>
      <vt:lpstr>Ionizující</vt:lpstr>
      <vt:lpstr>Prezentace aplikace PowerPoint</vt:lpstr>
      <vt:lpstr>Prezentace aplikace PowerPoint</vt:lpstr>
      <vt:lpstr>Vývoj a užití ionuzujícího záření</vt:lpstr>
      <vt:lpstr>Vývoj a užití ionuzujícího záření</vt:lpstr>
      <vt:lpstr>Zdroje záření</vt:lpstr>
      <vt:lpstr>Účinky ionizujícího záření na člověka</vt:lpstr>
      <vt:lpstr>Radiační nehoda a havárie</vt:lpstr>
      <vt:lpstr>Události v jaderných zařízeních dle IAEA</vt:lpstr>
      <vt:lpstr>Černobyl – nejzávažnější jaderná havárie</vt:lpstr>
      <vt:lpstr>Jaderné zbraně</vt:lpstr>
      <vt:lpstr>Prezentace aplikace PowerPoint</vt:lpstr>
      <vt:lpstr>Nebezpečí RN terorismu </vt:lpstr>
      <vt:lpstr>Zóny a opatření v místě zásahu při RMU </vt:lpstr>
      <vt:lpstr>Zóny a opatření v místě zásahu při RMU </vt:lpstr>
      <vt:lpstr>TOXALS</vt:lpstr>
      <vt:lpstr>Dekontaminace (dezaktivace)</vt:lpstr>
      <vt:lpstr>Akutní nemoc z ozáření</vt:lpstr>
      <vt:lpstr>Akutní nemoc z ozáření</vt:lpstr>
      <vt:lpstr>Časový a dávkový profil forem ANO</vt:lpstr>
      <vt:lpstr>Radiační dermatitida</vt:lpstr>
      <vt:lpstr>Střediska speciální zdravotní péče </vt:lpstr>
      <vt:lpstr>Děkujeme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Radiační rizika, nemoc z ozáření</dc:title>
  <dc:creator>david beneš</dc:creator>
  <cp:lastModifiedBy>Jaroslav</cp:lastModifiedBy>
  <cp:revision>7</cp:revision>
  <dcterms:created xsi:type="dcterms:W3CDTF">2006-08-16T00:00:00Z</dcterms:created>
  <dcterms:modified xsi:type="dcterms:W3CDTF">2024-03-25T10:56:37Z</dcterms:modified>
</cp:coreProperties>
</file>