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799263" cy="9929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155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xová, Soňa" userId="3f481442-bfe7-4c49-9e12-b71d70b21732" providerId="ADAL" clId="{3CE1F669-D183-41C5-A729-32CFC19286B1}"/>
    <pc:docChg chg="modNotesMaster">
      <pc:chgData name="Jexová, Soňa" userId="3f481442-bfe7-4c49-9e12-b71d70b21732" providerId="ADAL" clId="{3CE1F669-D183-41C5-A729-32CFC19286B1}" dt="2023-10-10T12:41:23.001" v="2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342" y="1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16466-637C-47DC-B0EB-FED4F5B95D7D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C2268-D939-4F70-9D45-BDA9D94EDD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5090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C2268-D939-4F70-9D45-BDA9D94EDD9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1435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C2268-D939-4F70-9D45-BDA9D94EDD9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604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C2268-D939-4F70-9D45-BDA9D94EDD9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14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C2268-D939-4F70-9D45-BDA9D94EDD9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4729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C2268-D939-4F70-9D45-BDA9D94EDD9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7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C2268-D939-4F70-9D45-BDA9D94EDD9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005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210B1F-AB40-4385-9C8B-9B5983B05B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C7911D0-62D5-472B-BAAF-1ECE9895A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42572A-C495-4A63-9EA0-9DD65F198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FA0553F-FEDC-4061-AA26-B90CED6B0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7993850-CD4A-4B9F-A6E2-E0CD11C39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130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16DA63-6456-48D3-B2DE-C29E2DD26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B8E7862-EDC4-4E98-93A3-B3B225D14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CCE6115-EE60-405D-B843-BAA49A349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F59CC5-36C0-4AAD-81A9-96200612B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5CE15A-BEB8-43C2-8914-769E69FAF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23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8275348-A9BC-426B-9E8B-F2D95FAA69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C6F6030-FE5F-40FE-85C2-24648512A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04616D-DD9C-4C34-9E67-0FBE5436E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69E595-41F5-491F-AD3B-412021A1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7DBF4F-6E64-4CEE-85D4-AE38B2150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335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9258F-FD2A-4D89-A3ED-E7C5C260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56568E2-C9B7-4E33-A517-E09B557B7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756339-3A78-43F2-95F3-5AABA2A1B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900356-803A-4EDF-B6BC-487B452E7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DC6F9B-F04A-43A3-837D-88FEB04D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726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A45589-218F-4E53-AD75-888CC4AE3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B631721-3C8D-4C53-B366-B1453A9CD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D7E0D94-C91A-417D-AEF0-9FEB1AEF2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55DE61-E59A-4E34-9497-314D5ADE9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4222AB-8645-435E-8956-C5DD77487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738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C372B7-D86D-465C-B34A-263C85939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BA44BFE-665F-40C9-B49A-6810A64F66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83BFECA-DFF9-4705-BFD8-A090E5693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F812033-CB3F-4254-8B64-4C28C0CB0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05D5DAC-4FFF-4628-8C83-39F7F2E3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40AC81D-F6F8-4A38-A4D8-B950EC9E9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14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4D939E-84AE-4201-A906-4BFDE976C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B47E4B6-614D-4FE3-9FC0-1BC3D7A1D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7AAAC96-4A13-4B26-9E78-C31FED360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4175088-BE39-4020-978E-4FD86F71AE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B4AF897-437F-40AD-94B1-68F2B49B2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455C21C-A64C-4CFE-908C-CED7860FB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AEE9DD7-3F7A-468C-B823-31BF87D3D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C689060-AB76-4734-8290-F989FA03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359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103713-F712-4919-B0A1-39E69A19D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F0A3DAD-187A-4BFC-8FE9-3EA86C035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42CA432-530B-48A5-8C61-110EF9D75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0471ED6-B5A1-41C7-B178-6F7E54966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C68D934-4B9C-425E-9348-D2CC7AA53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F8B1B01-5D85-43EB-BA5E-64273F2F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A5FF04A-4876-4E60-AE22-EB5548FC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096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019C15-A6F0-4325-AD00-8977DDD88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4A933BE-8741-44D5-89F7-25D7C6BC7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A9A4CAC-04DF-4D76-B23B-F9DFF6CF11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1A014D3-4427-4AE7-9A66-45C747D31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A40BE24-A422-4EA8-BE23-BD3E69F48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1F7267D-26AA-42A2-8018-F47892349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761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C074C5-8B4F-4A6C-ABF3-987358978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B92DB95-69A2-400A-BFEF-703E02FD9C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B2DEA730-EDFE-405D-9951-D7B42C277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517A1AE-AF5C-4DF4-9B92-1437EC807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49F190F-6BC1-4C29-84F7-289E28652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C5AFC86-98B4-4791-8BA0-61A5049F9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7384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4976883-ADFD-4408-A437-A23C64E2A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DCCE4D6-9E18-48B8-91FB-6B9164AA0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EE4315-AEDC-4A7E-A06F-518107352E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8EB34-B230-47D3-AAA7-03FB0BDE0B0E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4149C0-AFF7-49EB-A538-972F749A6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F6C013-8BC5-4639-9403-E3BD78376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19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it.vfu.cz/stat/FVL/Teorie/Predn2/rozdelZS.htm#Gaussovo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it.vfu.cz/stat/FVL/Teorie/Predn1/variabil.htm#rozptyl" TargetMode="External"/><Relationship Id="rId4" Type="http://schemas.openxmlformats.org/officeDocument/2006/relationships/hyperlink" Target="https://cit.vfu.cz/stat/FVL/Teorie/Predn1/strednih.htm#strednih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it.vfu.cz/stat/FVL/Teorie/Predn3/3Parametrick&#233;%20testy-F%20test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it.vfu.cz/stat/FVL/Teorie/Predn4/MannWhit.htm#Neparam" TargetMode="External"/><Relationship Id="rId4" Type="http://schemas.openxmlformats.org/officeDocument/2006/relationships/hyperlink" Target="https://cit.vfu.cz/stat/FVL/Teorie/Predn2/rozdelZS.htm#Gaussovo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6AF085-BFF2-4CD9-9FFF-126F54D3D4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Testování hypotéz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AAA18B1-E2A0-4B66-86B3-91C7B30322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667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4BF99-BD6D-4B0C-A406-3706060F7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Statistická hypotéza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48A4473-7906-485D-B4DA-9A778EEB6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důležitý postup statistického usuzování</a:t>
            </a:r>
          </a:p>
          <a:p>
            <a:r>
              <a:rPr lang="cs-CZ" dirty="0"/>
              <a:t>na základě informací získaných z náhodných výběrů, zda přijmeme nebo zamítneme určitou hypotézu týkající se základního souboru</a:t>
            </a:r>
          </a:p>
          <a:p>
            <a:r>
              <a:rPr lang="cs-CZ" b="1" dirty="0"/>
              <a:t>Statistickou hypotézou</a:t>
            </a:r>
            <a:r>
              <a:rPr lang="cs-CZ" dirty="0"/>
              <a:t> rozumíme jakékoliv tvrzení, které se může týkat neznámých parametrů, tvaru rozdělení a dalších vlastností základního souboru</a:t>
            </a:r>
          </a:p>
        </p:txBody>
      </p:sp>
    </p:spTree>
    <p:extLst>
      <p:ext uri="{BB962C8B-B14F-4D97-AF65-F5344CB8AC3E}">
        <p14:creationId xmlns:p14="http://schemas.microsoft.com/office/powerpoint/2010/main" val="2168738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66EDF-C575-4782-A654-58D2B0799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statistické hypotézy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A8E0283-10DD-4210-A928-62BABF3B6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Daný náhodný výběr pochází z</a:t>
            </a:r>
            <a:r>
              <a:rPr lang="cs-CZ" b="1" dirty="0"/>
              <a:t> </a:t>
            </a:r>
            <a:r>
              <a:rPr lang="cs-CZ" b="1" u="sng" dirty="0">
                <a:hlinkClick r:id="rId3"/>
              </a:rPr>
              <a:t>normálního rozdělení</a:t>
            </a:r>
            <a:endParaRPr lang="cs-CZ" b="1" u="sng" dirty="0"/>
          </a:p>
          <a:p>
            <a:pPr marL="0" indent="0">
              <a:buNone/>
            </a:pPr>
            <a:r>
              <a:rPr lang="cs-CZ" dirty="0"/>
              <a:t>2 náhodné výběry pocházejí ze</a:t>
            </a:r>
            <a:r>
              <a:rPr lang="cs-CZ" b="1" dirty="0"/>
              <a:t> stejného rozdělení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2 náhodné výběry jsou z rozdělení, která  mají stejnou</a:t>
            </a:r>
            <a:r>
              <a:rPr lang="cs-CZ" b="1" dirty="0"/>
              <a:t> </a:t>
            </a:r>
            <a:r>
              <a:rPr lang="cs-CZ" b="1" u="sng" dirty="0">
                <a:hlinkClick r:id="rId4"/>
              </a:rPr>
              <a:t>střední hodnotu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cs-CZ" b="1" u="sng" dirty="0">
                <a:hlinkClick r:id="rId5"/>
              </a:rPr>
              <a:t>rozptyl</a:t>
            </a:r>
            <a:r>
              <a:rPr lang="cs-CZ" dirty="0"/>
              <a:t>,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1024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85143D-2689-4A1B-8DC8-97380F658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Statistický test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70A755B-2C8B-4526-9EC4-9545E6142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rozhodovací pravidlo, kterým přiřadíme rozhodnutí o platnosti či neplatnosti hypotézy</a:t>
            </a:r>
          </a:p>
          <a:p>
            <a:endParaRPr lang="cs-CZ" dirty="0"/>
          </a:p>
          <a:p>
            <a:r>
              <a:rPr lang="cs-CZ" b="1" u="sng" dirty="0">
                <a:hlinkClick r:id="rId3"/>
              </a:rPr>
              <a:t>parametrický test</a:t>
            </a:r>
          </a:p>
          <a:p>
            <a:pPr lvl="1"/>
            <a:r>
              <a:rPr lang="cs-CZ" dirty="0"/>
              <a:t>statistické hypotézy se týkají neznámých parametrů a při provádění testů hypotéz vycházíme ze známého rozdělení sledované náhodné veličiny v základním souboru (nejčastěji </a:t>
            </a:r>
            <a:r>
              <a:rPr lang="cs-CZ" u="sng" dirty="0">
                <a:hlinkClick r:id="rId4"/>
              </a:rPr>
              <a:t>Gaussovo normální rozdělení</a:t>
            </a:r>
            <a:r>
              <a:rPr lang="cs-CZ" dirty="0"/>
              <a:t>)</a:t>
            </a:r>
            <a:endParaRPr lang="cs-CZ" b="1" u="sng" dirty="0">
              <a:hlinkClick r:id="rId3"/>
            </a:endParaRPr>
          </a:p>
          <a:p>
            <a:r>
              <a:rPr lang="cs-CZ" b="1" u="sng" dirty="0" err="1">
                <a:hlinkClick r:id="rId5"/>
              </a:rPr>
              <a:t>neparametrický</a:t>
            </a:r>
            <a:r>
              <a:rPr lang="cs-CZ" b="1" u="sng" dirty="0">
                <a:hlinkClick r:id="rId5"/>
              </a:rPr>
              <a:t> test</a:t>
            </a:r>
            <a:r>
              <a:rPr lang="cs-CZ" b="1" u="sng" dirty="0">
                <a:hlinkClick r:id="rId3"/>
              </a:rPr>
              <a:t> </a:t>
            </a:r>
            <a:endParaRPr lang="cs-CZ" b="1" u="sng" dirty="0"/>
          </a:p>
          <a:p>
            <a:pPr lvl="1"/>
            <a:r>
              <a:rPr lang="cs-CZ" dirty="0"/>
              <a:t>statistické hypotézy se týkají obecných vlastností základního souboru a příslušný test nevyžaduje znalost typu rozdělení v základním souboru</a:t>
            </a:r>
            <a:endParaRPr lang="cs-CZ" b="1" u="sng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4658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476625-098F-4D53-AA87-0E493BD7C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Formulace statistické hypotézy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8C1CEE-E835-4096-93AF-ECC0E8D96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b="1" dirty="0"/>
              <a:t>nulová hypotéza</a:t>
            </a:r>
            <a:r>
              <a:rPr lang="cs-CZ" dirty="0"/>
              <a:t> (označená </a:t>
            </a:r>
            <a:r>
              <a:rPr lang="cs-CZ" i="1" dirty="0"/>
              <a:t>H</a:t>
            </a:r>
            <a:r>
              <a:rPr lang="cs-CZ" i="1" baseline="-25000" dirty="0"/>
              <a:t>0</a:t>
            </a:r>
            <a:r>
              <a:rPr lang="cs-CZ" dirty="0"/>
              <a:t>) – tvrzení, které obvykle vyjadřuje „žádný neboli nulový rozdíl“ mezi testovanými soubory dat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alternativní hypotéza</a:t>
            </a:r>
            <a:r>
              <a:rPr lang="cs-CZ" dirty="0"/>
              <a:t> (označená </a:t>
            </a:r>
            <a:r>
              <a:rPr lang="cs-CZ" i="1" dirty="0"/>
              <a:t>H</a:t>
            </a:r>
            <a:r>
              <a:rPr lang="cs-CZ" i="1" baseline="-25000" dirty="0"/>
              <a:t>1</a:t>
            </a:r>
            <a:r>
              <a:rPr lang="cs-CZ" dirty="0"/>
              <a:t>) - popírá platnost nulové hypotézy </a:t>
            </a:r>
            <a:r>
              <a:rPr lang="cs-CZ" i="1" dirty="0"/>
              <a:t>H</a:t>
            </a:r>
            <a:r>
              <a:rPr lang="cs-CZ" i="1" baseline="-25000" dirty="0"/>
              <a:t>0</a:t>
            </a:r>
            <a:r>
              <a:rPr lang="cs-CZ" dirty="0"/>
              <a:t>. Obvykle se vyjadřuje jako „existence diference“ mezi soubory nebo „existence závislosti“ mezi proměnnými</a:t>
            </a:r>
          </a:p>
        </p:txBody>
      </p:sp>
    </p:spTree>
    <p:extLst>
      <p:ext uri="{BB962C8B-B14F-4D97-AF65-F5344CB8AC3E}">
        <p14:creationId xmlns:p14="http://schemas.microsoft.com/office/powerpoint/2010/main" val="410639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C1ACE0-481F-4409-AE3B-DEE7D007E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E7C66B-352A-443B-9155-59326F230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Máme v experimentu 2 skupiny osob, jednu pokusnou (</a:t>
            </a:r>
            <a:r>
              <a:rPr lang="cs-CZ" i="1" dirty="0"/>
              <a:t>P</a:t>
            </a:r>
            <a:r>
              <a:rPr lang="cs-CZ" dirty="0"/>
              <a:t>) a druhou kontrolní (</a:t>
            </a:r>
            <a:r>
              <a:rPr lang="cs-CZ" i="1" dirty="0"/>
              <a:t>K</a:t>
            </a:r>
            <a:r>
              <a:rPr lang="cs-CZ" dirty="0"/>
              <a:t>). U pokusné skupiny sledujeme působení léku na onemocnění, jímž jsou postiženy stejně obě skupiny. </a:t>
            </a:r>
          </a:p>
          <a:p>
            <a:r>
              <a:rPr lang="cs-CZ" dirty="0"/>
              <a:t>Kdybychom lék nepoužili, měly by výsledky měření v obou skupinách být zhruba stejné (v průměru). V tomto případě bychom tvrdili, že obě skupiny osob patří do téhož základního souboru, a že rozdíl mezi nimi je nulový (platí nulová hypotéza o shodě středních hodnot obou souborů).</a:t>
            </a:r>
          </a:p>
          <a:p>
            <a:r>
              <a:rPr lang="cs-CZ" dirty="0"/>
              <a:t>Dostaneme-li v experimentu u ošetřené skupiny výsledky výrazně odlišné (v průměru) oproti skupině kontrolní (neošetřené), pak nulovou hypotézu zamítáme a přijmeme alternativní hypotézu, že skupina </a:t>
            </a:r>
            <a:r>
              <a:rPr lang="cs-CZ" i="1" dirty="0"/>
              <a:t>P</a:t>
            </a:r>
            <a:r>
              <a:rPr lang="cs-CZ" dirty="0"/>
              <a:t> patří do jiného základního souboru než skupina </a:t>
            </a:r>
            <a:r>
              <a:rPr lang="cs-CZ" i="1" dirty="0"/>
              <a:t>K</a:t>
            </a:r>
            <a:r>
              <a:rPr lang="cs-CZ" dirty="0"/>
              <a:t>, tzn., že účinek zkoumaného léku je prokazatelný. </a:t>
            </a:r>
          </a:p>
          <a:p>
            <a:r>
              <a:rPr lang="cs-CZ" dirty="0"/>
              <a:t>V případě, že výsledky se prakticky nebudou lišit (budou se vyskytovat jen náhodné rozdíly, způsobené variabilitou biologického materiálu), přijmeme </a:t>
            </a:r>
            <a:r>
              <a:rPr lang="cs-CZ" i="1" dirty="0"/>
              <a:t>H</a:t>
            </a:r>
            <a:r>
              <a:rPr lang="cs-CZ" i="1" baseline="-25000" dirty="0"/>
              <a:t>0</a:t>
            </a:r>
            <a:r>
              <a:rPr lang="cs-CZ" dirty="0"/>
              <a:t>, tzn. prohlásíme lék za neúčinný.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960048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380</Words>
  <Application>Microsoft Office PowerPoint</Application>
  <PresentationFormat>Širokoúhlá obrazovka</PresentationFormat>
  <Paragraphs>30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Testování hypotéz</vt:lpstr>
      <vt:lpstr>Statistická hypotéza</vt:lpstr>
      <vt:lpstr>Příklad statistické hypotézy</vt:lpstr>
      <vt:lpstr>Statistický test</vt:lpstr>
      <vt:lpstr>Formulace statistické hypotézy</vt:lpstr>
      <vt:lpstr>Příklad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Testování hypotéz</dc:title>
  <dc:creator>Jexová, Soňa</dc:creator>
  <cp:lastModifiedBy>Jexová, Soňa</cp:lastModifiedBy>
  <cp:revision>4</cp:revision>
  <cp:lastPrinted>2023-10-10T12:41:23Z</cp:lastPrinted>
  <dcterms:created xsi:type="dcterms:W3CDTF">2022-10-31T09:16:55Z</dcterms:created>
  <dcterms:modified xsi:type="dcterms:W3CDTF">2023-10-10T12:41:36Z</dcterms:modified>
</cp:coreProperties>
</file>