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97" r:id="rId4"/>
    <p:sldId id="287" r:id="rId5"/>
    <p:sldId id="298" r:id="rId6"/>
    <p:sldId id="296" r:id="rId7"/>
    <p:sldId id="288" r:id="rId8"/>
    <p:sldId id="299" r:id="rId9"/>
    <p:sldId id="290" r:id="rId10"/>
    <p:sldId id="291" r:id="rId11"/>
    <p:sldId id="292" r:id="rId12"/>
    <p:sldId id="293" r:id="rId13"/>
    <p:sldId id="294" r:id="rId14"/>
    <p:sldId id="30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53C4E-B50D-4B3A-A366-B28B56460096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DBDB8-DB69-4EFB-99BB-AEDD5D136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6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BDB8-DB69-4EFB-99BB-AEDD5D136CA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53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EE650-CA5F-4F54-B4AF-194F25792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B7B49C-5540-4E5B-8E9C-C768C49DB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61C551-BA74-442B-9E7C-911568A2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E96444-49ED-42A9-A45F-FCB98F08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31EA7-6265-4D66-A0E7-2CA1D52E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73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1646C-3DC1-4650-A2E7-D175A842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C1C0F-3A55-44E1-96CB-D5D1E9688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2CFBD2-AD63-45BE-BABC-D8367BF3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F3EB29-CA7B-4176-97A0-97EC53BE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2B3814-1DF4-41A7-A3CA-5EF501E8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6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FED76D-50C4-400C-ACF7-C5DDB74F8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12A472-424D-4524-9DAC-FE1543F88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6ADEE1-6722-4CAA-AAD5-7404516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A33AF-6FFC-45A2-AA0E-A050F631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C76AD-ED37-4B03-B6F4-061465ED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4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48A7C-9843-4D36-A228-CA2D83C9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DE0A03-09AF-48D8-A435-501896C7A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580770-AC23-4049-BA16-0AA06549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A57B44-C4C6-4EFE-A93A-1391CF22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26087-C476-4527-9038-E7B0E064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6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C26F4-AEA1-4DD1-9A22-D8DD6461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9E3E94-A3EA-4868-BF37-4F968ED5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F78B3D-4E05-4565-87EA-576737BD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D4942E-6DD6-43D4-8E1F-3BF60F75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733D3-F20B-484E-B385-EB285092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7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4BFDF-8058-4904-88AF-87A4A402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3E568-0AB8-4F88-96AA-FDF7CBB92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5321845-84DA-4EFE-B406-240D4892A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EE0A4C-BF3C-42E1-9D80-E7438D1D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265B4E-7743-416D-A45A-7420774C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2F1DC3-C0B2-4F1F-A9BB-B1F00D27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95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BD831-0308-4331-86B6-EECBC77D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1F5D56-EB21-4E26-8D60-F59C32C1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CC0C55-67C3-43BD-9C9F-67534EAF6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DEE015E-F089-477F-8B77-FEDA1512C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6B04749-5978-420F-BBD8-CEFCC7906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10ABD7-E9B1-43DB-90DD-7B95A980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E83A24-B040-4888-929C-0C3FC84F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ACFE092-408E-403C-A23A-25F5CE7D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3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EDD7A-E4DA-4A7F-BE07-579480FF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DECA9D-9E79-4841-B3A4-FF59D447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5D04B8-1AE3-4996-9F60-F43F71B5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3F332D-67CC-4D92-AA14-8886FBA6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01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05205B-EDD8-4A28-B705-BE6742A5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721956-E2FA-4172-B002-181AE940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1EF3E9-6C5D-4E84-A047-4F595B31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7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F8C6B-5D26-4E4D-BE6D-38C3A7D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EB5ED2-D418-4D10-9BF0-7D7BC6E3C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1FC8C1-F268-48E5-9653-F1B92E424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010307-602D-4386-8628-3879CAA2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AB94ED-BE76-4191-8F8B-E1D8402E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F6DD74-DC87-401B-B508-73174F9B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16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15E61-8221-4CED-ABEB-E3F4D5C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6BADDB-08C1-4946-BF09-890803AE7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15049BF-B3C2-44A5-8252-7B1FE73CF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93A24A-D541-4B76-BC1B-CE0C7239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479398-DCB0-4EE6-8F7B-5179CCF8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077634-CBC3-434A-B7FD-19205F79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36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2CB180-FCA7-4DC1-B9F9-C3AC3A73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A3ECC7C-83C5-46E3-8874-1A3DD22B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AF1916-9B9C-4A01-9BE7-FE9774AB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103F-A009-47C2-9017-20B23B01BEF7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4FC0B7-9380-4736-A5DF-716ACF2AA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00E99-2CD3-4A04-998F-ED6CADC3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74DE-7860-4518-9E21-19EFF01F1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5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klepion.cz/plasticka-chirurgie/plasticke-operace-tela/plasticka-operace-prsu-u-muz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rainmarket.cz/nase-novinky/leptin--funkce-leptinu-a-jak-na-leptinovou-rezistenci/?srsltid=AfmBOorkyDCu0CZbCaCORtvC--H_dbvrYLZOj8alLBEFKq3laOrl9U7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Paraneoplastick%C3%BD_syndr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7Endokrinní systém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166835" y="11528007"/>
            <a:ext cx="1082590" cy="73149"/>
          </a:xfrm>
        </p:spPr>
        <p:txBody>
          <a:bodyPr>
            <a:normAutofit fontScale="25000" lnSpcReduction="20000"/>
          </a:bodyPr>
          <a:lstStyle/>
          <a:p>
            <a:r>
              <a:rPr lang="cs-CZ" dirty="0"/>
              <a:t>Hypofýza</a:t>
            </a:r>
          </a:p>
          <a:p>
            <a:endParaRPr lang="cs-CZ" dirty="0"/>
          </a:p>
        </p:txBody>
      </p:sp>
      <p:pic>
        <p:nvPicPr>
          <p:cNvPr id="5122" name="Picture 2" descr="https://cdn.britannica.com/73/74273-050-FFE89109/view-hemisphere-human-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7" y="1813796"/>
            <a:ext cx="4794689" cy="43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.britannica.com/26/6526-050-53E03651/anatomy-pituitary-gland-posterior-lobe-anterior-structur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35" y="1541547"/>
            <a:ext cx="5366617" cy="46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5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08E30-87C6-4B4F-9B02-577EB961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4" y="365125"/>
            <a:ext cx="120948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DIENCEPHALON (MEZIMOZEK): TALAMUS, HYPOTALAMUS</a:t>
            </a:r>
            <a:br>
              <a:rPr lang="cs-CZ" dirty="0"/>
            </a:br>
            <a:r>
              <a:rPr lang="cs-CZ" b="1" dirty="0"/>
              <a:t>HYPOFÝZA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DCCF21-D47A-45A0-A228-0F7302DA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4" y="1825624"/>
            <a:ext cx="1209489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B) NEUROHYPOFÝZA</a:t>
            </a:r>
          </a:p>
          <a:p>
            <a:r>
              <a:rPr lang="cs-CZ" b="1" dirty="0"/>
              <a:t>antidiuretický hormon </a:t>
            </a:r>
            <a:r>
              <a:rPr lang="cs-CZ" dirty="0"/>
              <a:t>(ADH) - zvyšuje propustnost buněčných membrán v distálním kanálku ledviny, vstřebáváním vody se snižuje množství vylučování moči a zabraňuje tak ztrátám vody organismu, buňky stěny distálních kanálků špatně propouštějí vodu, účinkem ADH se stanou propustnější a voda protékající kanálky se dostává do dřeně ledvin a zpětně vstřebává do oběhu</a:t>
            </a:r>
          </a:p>
          <a:p>
            <a:r>
              <a:rPr lang="cs-CZ" b="1" dirty="0"/>
              <a:t>oxytocin</a:t>
            </a:r>
            <a:r>
              <a:rPr lang="cs-CZ" dirty="0"/>
              <a:t> vyvolává rytmické stahy hladké svaloviny dělohy při pohlavním dráždění a zejména při porodu, tedy v závěru těhotenství, v těhotenství blokuje progesteron účinek oxytocinu</a:t>
            </a:r>
          </a:p>
        </p:txBody>
      </p:sp>
    </p:spTree>
    <p:extLst>
      <p:ext uri="{BB962C8B-B14F-4D97-AF65-F5344CB8AC3E}">
        <p14:creationId xmlns:p14="http://schemas.microsoft.com/office/powerpoint/2010/main" val="215365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4A97D-D9D9-4661-97CF-CE2C0F2D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Somatotropní hormon STH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F708FD-7FB8-4219-9C47-5ECA3974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930"/>
            <a:ext cx="6505996" cy="55138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Lokální příznaky STH: nejčastěji nádor hypofýzy, velikosti 2-3cm, tlačí na okolní tkáň.</a:t>
            </a:r>
          </a:p>
          <a:p>
            <a:pPr marL="0" indent="0">
              <a:buNone/>
            </a:pPr>
            <a:r>
              <a:rPr lang="cs-CZ" b="1" dirty="0"/>
              <a:t>Příznaky</a:t>
            </a:r>
          </a:p>
          <a:p>
            <a:r>
              <a:rPr lang="cs-CZ" dirty="0"/>
              <a:t>bolest- za kořenem nosu,</a:t>
            </a:r>
          </a:p>
          <a:p>
            <a:r>
              <a:rPr lang="cs-CZ" dirty="0"/>
              <a:t>poruchy vidění - do stran, potom úplně (před hypofýzou kříží oční dráhy, nádor tlačí na chiasma </a:t>
            </a:r>
            <a:r>
              <a:rPr lang="cs-CZ" dirty="0" err="1"/>
              <a:t>opticum</a:t>
            </a:r>
            <a:endParaRPr lang="cs-CZ" dirty="0"/>
          </a:p>
          <a:p>
            <a:r>
              <a:rPr lang="cs-CZ" dirty="0"/>
              <a:t>Celkové příznaky STH: působí na kostní chrupavky, když působí i po uzavření štěrbin (ukončení růstu) dojde u dospělých:</a:t>
            </a:r>
          </a:p>
          <a:p>
            <a:r>
              <a:rPr lang="cs-CZ" b="1" dirty="0"/>
              <a:t>AKROMEGALIE</a:t>
            </a:r>
            <a:r>
              <a:rPr lang="cs-CZ" dirty="0"/>
              <a:t> - nemůže růst do výšky, rostou akrální části těla (nos, uši, brada, prsty rukou - zvětšení do šířky), rozvíjí se pozvolna</a:t>
            </a:r>
          </a:p>
          <a:p>
            <a:r>
              <a:rPr lang="cs-CZ" b="1" dirty="0"/>
              <a:t>GIGANTISMUS</a:t>
            </a:r>
            <a:r>
              <a:rPr lang="cs-CZ" dirty="0"/>
              <a:t> - zvýšená sekrece STH před pubertou, rostou všechny kosti – otevřené růstové štěrbiny (člověk velký), zvětšené i orgány.</a:t>
            </a:r>
          </a:p>
          <a:p>
            <a:pPr marL="0" indent="0">
              <a:buNone/>
            </a:pPr>
            <a:r>
              <a:rPr lang="cs-CZ" b="1" dirty="0"/>
              <a:t>Vyšetření</a:t>
            </a:r>
          </a:p>
          <a:p>
            <a:r>
              <a:rPr lang="cs-CZ" dirty="0"/>
              <a:t>laboratorní (hladina hormonů např. STH)</a:t>
            </a:r>
          </a:p>
          <a:p>
            <a:r>
              <a:rPr lang="cs-CZ" dirty="0"/>
              <a:t>CT, NMR</a:t>
            </a:r>
          </a:p>
          <a:p>
            <a:pPr marL="0" indent="0">
              <a:buNone/>
            </a:pPr>
            <a:r>
              <a:rPr lang="cs-CZ" b="1" dirty="0"/>
              <a:t>Léčba</a:t>
            </a:r>
          </a:p>
          <a:p>
            <a:r>
              <a:rPr lang="cs-CZ" dirty="0"/>
              <a:t>u lokálních příznaků - konzervativní - doplnit somatotropin </a:t>
            </a:r>
            <a:r>
              <a:rPr lang="cs-CZ" dirty="0" err="1"/>
              <a:t>i.m</a:t>
            </a:r>
            <a:r>
              <a:rPr lang="cs-CZ" dirty="0"/>
              <a:t>., zastaví se růst nádoru a i se sám může zmenšit</a:t>
            </a:r>
          </a:p>
          <a:p>
            <a:r>
              <a:rPr lang="cs-CZ" dirty="0"/>
              <a:t>u centrálních příznaků - chirurgická léčba: přístup - přes nos, či z vnějšku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Syndromy z nízkého STH</a:t>
            </a:r>
          </a:p>
          <a:p>
            <a:r>
              <a:rPr lang="cs-CZ" b="1" dirty="0"/>
              <a:t>HYPOFYSÁRNÍ NANISMUS</a:t>
            </a:r>
          </a:p>
          <a:p>
            <a:r>
              <a:rPr lang="cs-CZ" dirty="0"/>
              <a:t>dítě neroste</a:t>
            </a:r>
          </a:p>
          <a:p>
            <a:r>
              <a:rPr lang="cs-CZ" dirty="0"/>
              <a:t>léčba - dodávat exogenně STH do doby než se uzavřou růstové štěrbiny.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3CD53F-5823-41ED-9C17-83EBF928E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73" y="14315"/>
            <a:ext cx="3545027" cy="35450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C3CD6D-5C27-4EE6-AD92-B4002650E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99" y="3559342"/>
            <a:ext cx="3342012" cy="25082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6CE0DE-5760-4702-B1C3-4376A4F83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77" y="1027907"/>
            <a:ext cx="1762722" cy="26489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CF24590-2471-4D0B-A770-F211FFBDD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96" y="3733537"/>
            <a:ext cx="1982170" cy="26489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C021159-E80F-44AB-BA01-FD5E31CD6F5A}"/>
              </a:ext>
            </a:extLst>
          </p:cNvPr>
          <p:cNvSpPr txBox="1"/>
          <p:nvPr/>
        </p:nvSpPr>
        <p:spPr>
          <a:xfrm>
            <a:off x="5692179" y="6382437"/>
            <a:ext cx="3625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Diego </a:t>
            </a:r>
            <a:r>
              <a:rPr lang="cs-CZ" sz="1100" dirty="0" err="1"/>
              <a:t>Velasquez</a:t>
            </a:r>
            <a:r>
              <a:rPr lang="cs-CZ" sz="1100" dirty="0"/>
              <a:t>: Sebastián de </a:t>
            </a:r>
            <a:r>
              <a:rPr lang="cs-CZ" sz="1100" dirty="0" err="1"/>
              <a:t>Morra</a:t>
            </a:r>
            <a:r>
              <a:rPr lang="cs-CZ" sz="1100" dirty="0"/>
              <a:t> (dvorní trpaslík a šašek na dvoře krále Filipa IV </a:t>
            </a:r>
            <a:r>
              <a:rPr lang="cs-CZ" sz="1100" dirty="0" err="1"/>
              <a:t>Śpanělského</a:t>
            </a:r>
            <a:r>
              <a:rPr lang="cs-CZ" sz="1100" dirty="0"/>
              <a:t>, 17. stol.)</a:t>
            </a:r>
          </a:p>
        </p:txBody>
      </p:sp>
    </p:spTree>
    <p:extLst>
      <p:ext uri="{BB962C8B-B14F-4D97-AF65-F5344CB8AC3E}">
        <p14:creationId xmlns:p14="http://schemas.microsoft.com/office/powerpoint/2010/main" val="84427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6434D-7929-415D-B02E-45FCE477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Prolaktin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47031B-1BBB-4F68-95E7-9B3F614B5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63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Etiopatogeneze</a:t>
            </a:r>
            <a:r>
              <a:rPr lang="cs-CZ" dirty="0"/>
              <a:t>: nádor, který produkuje prolaktin</a:t>
            </a:r>
          </a:p>
          <a:p>
            <a:pPr marL="0" indent="0">
              <a:buNone/>
            </a:pPr>
            <a:r>
              <a:rPr lang="cs-CZ" b="1" dirty="0"/>
              <a:t>Příznaky</a:t>
            </a:r>
          </a:p>
          <a:p>
            <a:r>
              <a:rPr lang="cs-CZ" dirty="0"/>
              <a:t>žena</a:t>
            </a:r>
          </a:p>
          <a:p>
            <a:pPr lvl="1"/>
            <a:r>
              <a:rPr lang="cs-CZ" dirty="0"/>
              <a:t>poruchy menses až </a:t>
            </a:r>
            <a:r>
              <a:rPr lang="cs-CZ" dirty="0" err="1"/>
              <a:t>amenorhea</a:t>
            </a:r>
            <a:r>
              <a:rPr lang="cs-CZ" dirty="0"/>
              <a:t> (nemožnost otěhotnět) a </a:t>
            </a:r>
          </a:p>
          <a:p>
            <a:pPr lvl="1"/>
            <a:r>
              <a:rPr lang="cs-CZ" dirty="0"/>
              <a:t>spontánní produkce mléka – galaktorea a </a:t>
            </a:r>
          </a:p>
          <a:p>
            <a:pPr lvl="1"/>
            <a:r>
              <a:rPr lang="cs-CZ" dirty="0"/>
              <a:t>poruchy vidění (přestává vidět, ireverzibilní)</a:t>
            </a:r>
          </a:p>
          <a:p>
            <a:r>
              <a:rPr lang="cs-CZ" dirty="0"/>
              <a:t>muž: </a:t>
            </a:r>
          </a:p>
          <a:p>
            <a:pPr lvl="1"/>
            <a:r>
              <a:rPr lang="cs-CZ" dirty="0"/>
              <a:t>sekundární pohlavní znaky – gynekomastie</a:t>
            </a:r>
          </a:p>
          <a:p>
            <a:pPr lvl="1"/>
            <a:r>
              <a:rPr lang="cs-CZ" dirty="0"/>
              <a:t>poruchy spermatogeneze</a:t>
            </a:r>
          </a:p>
          <a:p>
            <a:pPr marL="0" indent="0">
              <a:buNone/>
            </a:pPr>
            <a:r>
              <a:rPr lang="cs-CZ" b="1" dirty="0"/>
              <a:t>Léčba</a:t>
            </a:r>
          </a:p>
          <a:p>
            <a:r>
              <a:rPr lang="cs-CZ" dirty="0"/>
              <a:t>konzervativní - léky, které ↓tvorbu prolaktinu</a:t>
            </a:r>
          </a:p>
          <a:p>
            <a:r>
              <a:rPr lang="cs-CZ" dirty="0"/>
              <a:t>chirurgická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183767-F205-4DFD-BDFD-18687F22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6" y="2066942"/>
            <a:ext cx="3870648" cy="14449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4E6F6DD-208D-4F5C-B6FD-8ABD9523129B}"/>
              </a:ext>
            </a:extLst>
          </p:cNvPr>
          <p:cNvSpPr/>
          <p:nvPr/>
        </p:nvSpPr>
        <p:spPr>
          <a:xfrm>
            <a:off x="6096000" y="6250608"/>
            <a:ext cx="609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>
                <a:hlinkClick r:id="rId3"/>
              </a:rPr>
              <a:t>https://www.asklepion.cz/plasticka-chirurgie/plasticke-operace-tela/plasticka-operace-prsu-u-muzu</a:t>
            </a:r>
            <a:endParaRPr lang="cs-CZ" sz="110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20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34F3B-EF64-4732-B061-C852CFF7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Vasopresin – ADH antidiuretický hormon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9193D0-C1D1-4877-93F7-FD50DB22C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A) hypofunkce v důsledku ↓vasopresinu</a:t>
            </a:r>
          </a:p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C3B358-F82E-46D1-8321-599B9C2C8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2" y="2290046"/>
            <a:ext cx="5835734" cy="45679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DIABETES INSIPIDUS</a:t>
            </a:r>
          </a:p>
          <a:p>
            <a:pPr marL="0" indent="0">
              <a:buNone/>
            </a:pPr>
            <a:r>
              <a:rPr lang="cs-CZ" b="1" dirty="0"/>
              <a:t>Příčina</a:t>
            </a:r>
          </a:p>
          <a:p>
            <a:r>
              <a:rPr lang="cs-CZ" dirty="0"/>
              <a:t>v hypotalamu - kde se ADTH tvoří</a:t>
            </a:r>
          </a:p>
          <a:p>
            <a:r>
              <a:rPr lang="cs-CZ" dirty="0"/>
              <a:t>poškozená neurohypofýza</a:t>
            </a:r>
          </a:p>
          <a:p>
            <a:pPr marL="0" indent="0">
              <a:buNone/>
            </a:pPr>
            <a:r>
              <a:rPr lang="cs-CZ" b="1" dirty="0"/>
              <a:t>Příznaky</a:t>
            </a:r>
          </a:p>
          <a:p>
            <a:r>
              <a:rPr lang="cs-CZ" dirty="0"/>
              <a:t>není regulace v ledvinách, moč není koncentrovaná- ↑ diuréza + ↓ specifická koncentrace, polyurie - až 10 l/den,↑ polydipsie - žízeň druhotná, pijí až 10 litrů, když se pacient nestačí dopít - dojde k </a:t>
            </a:r>
            <a:r>
              <a:rPr lang="cs-CZ" dirty="0" err="1"/>
              <a:t>hypovolemickému</a:t>
            </a:r>
            <a:r>
              <a:rPr lang="cs-CZ" dirty="0"/>
              <a:t> šoku - ↓ TK, ↓ Na.</a:t>
            </a:r>
          </a:p>
          <a:p>
            <a:r>
              <a:rPr lang="cs-CZ" dirty="0"/>
              <a:t>Sleduje se: osmolarita moče, séra, bilance P + V.</a:t>
            </a:r>
          </a:p>
          <a:p>
            <a:pPr marL="0" indent="0">
              <a:buNone/>
            </a:pPr>
            <a:r>
              <a:rPr lang="cs-CZ" b="1" dirty="0"/>
              <a:t>Léčba</a:t>
            </a:r>
            <a:r>
              <a:rPr lang="cs-CZ" dirty="0"/>
              <a:t> konzervativní - kapky do nosu – Adiuretin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7755DF7-E9C9-4FBC-9271-10896D435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B) hyperfunkce v důsledku ↑vasopresinu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DC52F1-C0F8-4862-AD83-6CC42BA27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290046"/>
            <a:ext cx="5925394" cy="43858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Příčina:</a:t>
            </a:r>
            <a:r>
              <a:rPr lang="cs-CZ" dirty="0"/>
              <a:t> hyperfunkční nádor -  nadprodukce adiuretinu</a:t>
            </a:r>
          </a:p>
          <a:p>
            <a:pPr marL="0" indent="0">
              <a:buNone/>
            </a:pPr>
            <a:r>
              <a:rPr lang="cs-CZ" b="1" dirty="0"/>
              <a:t>Příznaky</a:t>
            </a:r>
          </a:p>
          <a:p>
            <a:r>
              <a:rPr lang="cs-CZ" dirty="0"/>
              <a:t>nemočí vůbec, méně než by měli, všechna primární moč se vrátí, pacienti zadržují vodu</a:t>
            </a:r>
          </a:p>
          <a:p>
            <a:r>
              <a:rPr lang="cs-CZ" dirty="0"/>
              <a:t>jsou </a:t>
            </a:r>
            <a:r>
              <a:rPr lang="cs-CZ" dirty="0" err="1"/>
              <a:t>převodněné</a:t>
            </a:r>
            <a:r>
              <a:rPr lang="cs-CZ" dirty="0"/>
              <a:t> buňky</a:t>
            </a:r>
          </a:p>
          <a:p>
            <a:r>
              <a:rPr lang="cs-CZ" dirty="0"/>
              <a:t>nejsou otoky</a:t>
            </a:r>
          </a:p>
          <a:p>
            <a:r>
              <a:rPr lang="cs-CZ" b="1" dirty="0"/>
              <a:t>Léčba:</a:t>
            </a:r>
            <a:r>
              <a:rPr lang="cs-CZ" dirty="0"/>
              <a:t> obtížná, pacienti se nutí, aby málo pili.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79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FE7FC-197C-4924-99BB-2358C5EA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Pro které hormonální poruchy je typická gynekomastie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03B060B-4D36-4CF5-A4D2-CADED7884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50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upload.medbullets.com/topic/109002/images/pituitary_gl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7512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5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6A78F4-44BE-41A5-B5C6-BA4AB7B4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Doplňte hormony, které se tvoří v 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47D357B-16B3-47F4-B6AB-C7D86F7E8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adenohypofýze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52BFAB3-7312-403E-BB24-1E416002DC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904D2149-0FB7-46E0-A7F0-78D18BE77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neurohypofýze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E13BF37-652D-4038-8129-88256339FA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47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DB719-1F5D-4DAB-B712-038396CB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63" y="777819"/>
            <a:ext cx="5975968" cy="541183"/>
          </a:xfrm>
        </p:spPr>
        <p:txBody>
          <a:bodyPr>
            <a:normAutofit fontScale="90000"/>
          </a:bodyPr>
          <a:lstStyle/>
          <a:p>
            <a:r>
              <a:rPr lang="cs-CZ" dirty="0"/>
              <a:t>Příznaky endokrinopatií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1359B4-BF50-4732-8679-2D96AC8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40382"/>
            <a:ext cx="12192000" cy="54176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Endokrinologie </a:t>
            </a:r>
          </a:p>
          <a:p>
            <a:r>
              <a:rPr lang="cs-CZ" dirty="0"/>
              <a:t>dílčí obor vnitřního lékařství, který se zabývá poruchami endokrinních orgánů</a:t>
            </a:r>
          </a:p>
          <a:p>
            <a:pPr marL="0" indent="0">
              <a:buNone/>
            </a:pPr>
            <a:r>
              <a:rPr lang="cs-CZ" b="1" dirty="0"/>
              <a:t>Hormony </a:t>
            </a:r>
          </a:p>
          <a:p>
            <a:r>
              <a:rPr lang="cs-CZ" dirty="0"/>
              <a:t>produktem endokrinních žláz – chemicky nejčastěji bílkoviny a tuky.</a:t>
            </a:r>
          </a:p>
          <a:p>
            <a:r>
              <a:rPr lang="cs-CZ" dirty="0"/>
              <a:t>udržování homeostázy, humorální (látkový) regulační systém je vývojově nejstarší, podílí se na </a:t>
            </a:r>
            <a:r>
              <a:rPr lang="cs-CZ" b="1" dirty="0"/>
              <a:t>řízení metabolismu</a:t>
            </a:r>
            <a:r>
              <a:rPr lang="cs-CZ" dirty="0"/>
              <a:t>, porušená funkce endokrinních žláz má dopad na celý organismus</a:t>
            </a:r>
          </a:p>
          <a:p>
            <a:r>
              <a:rPr lang="cs-CZ" dirty="0"/>
              <a:t>hormony se tvoří v </a:t>
            </a:r>
          </a:p>
          <a:p>
            <a:pPr lvl="1"/>
            <a:r>
              <a:rPr lang="cs-CZ" dirty="0"/>
              <a:t>žlázách s vnitřní sekrecí, </a:t>
            </a:r>
          </a:p>
          <a:p>
            <a:pPr lvl="1"/>
            <a:r>
              <a:rPr lang="cs-CZ" dirty="0"/>
              <a:t>v jiných orgánech: v ledvině - renin reguluje krevní tlak, erytropoetin - ovlivňuje krvetvorbu, v GIT – gastrin, </a:t>
            </a:r>
            <a:r>
              <a:rPr lang="cs-CZ" dirty="0" err="1"/>
              <a:t>somatostatin</a:t>
            </a:r>
            <a:r>
              <a:rPr lang="cs-CZ" dirty="0"/>
              <a:t>, v srdci - </a:t>
            </a:r>
            <a:r>
              <a:rPr lang="cs-CZ" dirty="0" err="1"/>
              <a:t>natriuretický</a:t>
            </a:r>
            <a:r>
              <a:rPr lang="cs-CZ" dirty="0"/>
              <a:t> faktor předsíní - ovlivňuje vylučování sodíku ledvinou,</a:t>
            </a:r>
          </a:p>
          <a:p>
            <a:r>
              <a:rPr lang="cs-CZ" dirty="0"/>
              <a:t>látky podobné hormonům se také tvoří v různých tkáních - tkáňové hormony - ty se vydávají do bezprostředního okolí svého vzniku (</a:t>
            </a:r>
            <a:r>
              <a:rPr lang="cs-CZ" dirty="0" err="1"/>
              <a:t>parakrinie</a:t>
            </a:r>
            <a:r>
              <a:rPr lang="cs-CZ" dirty="0"/>
              <a:t>) a umožňují humorální komunikaci mezi buňkami</a:t>
            </a:r>
          </a:p>
          <a:p>
            <a:r>
              <a:rPr lang="cs-CZ" b="1" dirty="0"/>
              <a:t>melatonin</a:t>
            </a:r>
            <a:r>
              <a:rPr lang="cs-CZ" dirty="0"/>
              <a:t>, tvorba je ovlivňována světlem a tmou, spoluřídí biorytmy a tvorbu hormonů</a:t>
            </a:r>
          </a:p>
          <a:p>
            <a:r>
              <a:rPr lang="cs-CZ" b="1" dirty="0"/>
              <a:t>hormon z tukové tkáně </a:t>
            </a:r>
            <a:r>
              <a:rPr lang="cs-CZ" dirty="0"/>
              <a:t>(</a:t>
            </a:r>
            <a:r>
              <a:rPr lang="cs-CZ" dirty="0" err="1"/>
              <a:t>leptin</a:t>
            </a:r>
            <a:r>
              <a:rPr lang="cs-CZ" dirty="0"/>
              <a:t>, </a:t>
            </a:r>
            <a:r>
              <a:rPr lang="cs-CZ" dirty="0" err="1"/>
              <a:t>ghrelin</a:t>
            </a:r>
            <a:r>
              <a:rPr lang="cs-CZ" dirty="0"/>
              <a:t>) je zodpovědný za správnou regulaci příjmu potravy a za vznik některých typů obezity,</a:t>
            </a:r>
          </a:p>
          <a:p>
            <a:r>
              <a:rPr lang="cs-CZ" dirty="0"/>
              <a:t>u všech hormonů je známa jejich chemická struktura - mohou být průmyslově vyráběny - syntetická analoga hormonů - farmakologické uplatnění.</a:t>
            </a:r>
          </a:p>
          <a:p>
            <a:r>
              <a:rPr lang="cs-CZ" dirty="0"/>
              <a:t>Základním principem uplatňující se při regulaci je </a:t>
            </a:r>
            <a:r>
              <a:rPr lang="cs-CZ" b="1" dirty="0"/>
              <a:t>zpětná vazba, </a:t>
            </a:r>
            <a:r>
              <a:rPr lang="cs-CZ" dirty="0"/>
              <a:t>princip zpětné vazby je dán tím, že buňka </a:t>
            </a:r>
            <a:r>
              <a:rPr lang="cs-CZ" dirty="0" err="1"/>
              <a:t>secernující</a:t>
            </a:r>
            <a:r>
              <a:rPr lang="cs-CZ" dirty="0"/>
              <a:t> hormon je regulována hladinou tohoto hormonu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37A71A-5878-4A2D-B72C-8FDFC9FD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86" y="157163"/>
            <a:ext cx="4567953" cy="23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77A47-9195-4CE0-9281-B50BAE4B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73" y="365125"/>
            <a:ext cx="12062527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Popište princip zpětné vazby u 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tvorby hormonů štítné žlázy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4D6B73-4EC2-4069-A105-0DFB243B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78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2C84041-FD55-49E2-A298-6D1F9955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527" y="80920"/>
            <a:ext cx="5795274" cy="2703483"/>
          </a:xfrm>
        </p:spPr>
        <p:txBody>
          <a:bodyPr>
            <a:normAutofit fontScale="62500" lnSpcReduction="20000"/>
          </a:bodyPr>
          <a:lstStyle/>
          <a:p>
            <a:r>
              <a:rPr lang="cs-CZ" sz="2900" dirty="0" err="1"/>
              <a:t>Leptin</a:t>
            </a:r>
            <a:r>
              <a:rPr lang="cs-CZ" sz="2900" dirty="0"/>
              <a:t> je hormon, řídí chuť k jídlu a hlásí mozku pocit sytosti. Operuje spolu s druhým hormonem zvaným </a:t>
            </a:r>
            <a:r>
              <a:rPr lang="cs-CZ" sz="2900" dirty="0" err="1"/>
              <a:t>ghrelin</a:t>
            </a:r>
            <a:r>
              <a:rPr lang="cs-CZ" sz="2900" dirty="0"/>
              <a:t>. Pokud je mezi těmito hormony rovnováha, nemá naše tělo tendenci ukládat si tuk. A naopak. Pokud mezi hormony vznikne </a:t>
            </a:r>
            <a:r>
              <a:rPr lang="cs-CZ" sz="2900" dirty="0" err="1"/>
              <a:t>disbalance</a:t>
            </a:r>
            <a:r>
              <a:rPr lang="cs-CZ" sz="2900" dirty="0"/>
              <a:t>, vyvine se v </a:t>
            </a:r>
            <a:r>
              <a:rPr lang="cs-CZ" sz="2900" dirty="0" err="1"/>
              <a:t>leptinovou</a:t>
            </a:r>
            <a:r>
              <a:rPr lang="cs-CZ" sz="2900" dirty="0"/>
              <a:t> rezistenci a může se rozvíjet obezita. </a:t>
            </a:r>
          </a:p>
          <a:p>
            <a:r>
              <a:rPr lang="cs-CZ" sz="2900" b="0" dirty="0"/>
              <a:t>Obézní lidé mají velké množství tuku a také vysokou hladinu </a:t>
            </a:r>
            <a:r>
              <a:rPr lang="cs-CZ" sz="2900" b="0" dirty="0" err="1"/>
              <a:t>leptinu</a:t>
            </a:r>
            <a:r>
              <a:rPr lang="cs-CZ" sz="2900" b="0" dirty="0"/>
              <a:t>. Ale jejich buňky jsou již na </a:t>
            </a:r>
            <a:r>
              <a:rPr lang="cs-CZ" sz="2900" b="0" dirty="0" err="1"/>
              <a:t>leptin</a:t>
            </a:r>
            <a:r>
              <a:rPr lang="cs-CZ" sz="2900" b="0" dirty="0"/>
              <a:t> rezistentní. To způsobí, že pokračují v jídle, aniž by jejich tělo potřebovalo živiny.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7858C18-D9EE-49C1-AF8D-2BA2CB53A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302" y="2505075"/>
            <a:ext cx="5795274" cy="422749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BC75786A-4EF9-4468-B0FE-A74B7F08E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0920"/>
            <a:ext cx="5817498" cy="2424155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Druhý hormon nazývaný </a:t>
            </a:r>
            <a:r>
              <a:rPr lang="cs-CZ" dirty="0" err="1"/>
              <a:t>ghrelin</a:t>
            </a:r>
            <a:r>
              <a:rPr lang="cs-CZ" dirty="0"/>
              <a:t>, má na starost zvýšení chuti k jídlu. Jedná se o peptidový hormon, který je produkován </a:t>
            </a:r>
            <a:r>
              <a:rPr lang="cs-CZ" dirty="0" err="1"/>
              <a:t>ghrelinergními</a:t>
            </a:r>
            <a:r>
              <a:rPr lang="cs-CZ" dirty="0"/>
              <a:t> buňkami, které komunikují s mozkem. Hladina </a:t>
            </a:r>
            <a:r>
              <a:rPr lang="cs-CZ" dirty="0" err="1"/>
              <a:t>grehlinu</a:t>
            </a:r>
            <a:r>
              <a:rPr lang="cs-CZ" dirty="0"/>
              <a:t> je před jídlem vyšší a po jídle klesá. Je produkován v žaludku a kolísá po celý den v závislosti na příjmu potravy. Jakmile se v žaludku vytvoří, stoupající hladina </a:t>
            </a:r>
            <a:r>
              <a:rPr lang="cs-CZ" dirty="0" err="1"/>
              <a:t>ghrelinu</a:t>
            </a:r>
            <a:r>
              <a:rPr lang="cs-CZ" dirty="0"/>
              <a:t> vysílá do mozku signál, který u nás vyvolá pocit hladu. Je považován za jediný hormon stimulující chuť k jídlu u lidí a je také jedním z hlavních faktorů, který u lidí způsobuje záchvatovité přejídání. Více </a:t>
            </a:r>
            <a:r>
              <a:rPr lang="cs-CZ" dirty="0" err="1"/>
              <a:t>ghrelinu</a:t>
            </a:r>
            <a:r>
              <a:rPr lang="cs-CZ" dirty="0"/>
              <a:t> se uvolňuje přímo v reakci na stres, což vysvětluje, proč má tolik lidí tendenci jíst, když jsou ve stresu. Tím přispívá k přibírání na váze. I když mají oba hormony jinou funkci, musí spolupracovat na tom, aby nastolili rovnováhu a dokázali regulovat pocity hladu a sytosti. </a:t>
            </a:r>
          </a:p>
        </p:txBody>
      </p:sp>
      <p:pic>
        <p:nvPicPr>
          <p:cNvPr id="15" name="Zástupný symbol pro obsah 14">
            <a:extLst>
              <a:ext uri="{FF2B5EF4-FFF2-40B4-BE49-F238E27FC236}">
                <a16:creationId xmlns:a16="http://schemas.microsoft.com/office/drawing/2014/main" id="{99E636E4-E726-4AE5-8D72-901088BB8B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94427" y="2573267"/>
            <a:ext cx="5155066" cy="42945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565E62A-F70C-49FD-9693-26228968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8" y="2687300"/>
            <a:ext cx="4217946" cy="3854836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06FFECCD-EB9E-4173-9186-F0C4D20A7E4D}"/>
              </a:ext>
            </a:extLst>
          </p:cNvPr>
          <p:cNvSpPr/>
          <p:nvPr/>
        </p:nvSpPr>
        <p:spPr>
          <a:xfrm rot="16200000">
            <a:off x="3743183" y="4436267"/>
            <a:ext cx="3503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4"/>
              </a:rPr>
              <a:t>https://www.brainmarket.cz/nase-novinky/leptin--funkce-leptinu-a-jak-na-leptinovou-rezistenci/?srsltid=AfmBOorkyDCu0CZbCaCORtvC--H_dbvrYLZOj8alLBEFKq3laOrl9U7I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226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07EAB-7125-41FD-8D93-9AC243A1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97"/>
            <a:ext cx="10515600" cy="1325563"/>
          </a:xfrm>
        </p:spPr>
        <p:txBody>
          <a:bodyPr/>
          <a:lstStyle/>
          <a:p>
            <a:r>
              <a:rPr lang="cs-CZ" dirty="0"/>
              <a:t>Rozdělení syndromů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070D9-9F4C-4FB6-BA08-86C37AED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6" y="1108610"/>
            <a:ext cx="12086804" cy="574939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hyperfunkční </a:t>
            </a:r>
          </a:p>
          <a:p>
            <a:r>
              <a:rPr lang="cs-CZ" b="1" dirty="0"/>
              <a:t>hypofunkční</a:t>
            </a:r>
            <a:r>
              <a:rPr lang="cs-CZ" dirty="0"/>
              <a:t> - nedostatečná tvorba, výdej, nebo nedostatečné působení ve tkáních - např. DM</a:t>
            </a:r>
          </a:p>
          <a:p>
            <a:r>
              <a:rPr lang="cs-CZ" b="1" dirty="0"/>
              <a:t>dysfunkční </a:t>
            </a:r>
            <a:r>
              <a:rPr lang="cs-CZ" dirty="0"/>
              <a:t>- patologický stav způsobený nerovnováhou v tvorbě a působení hormonů, tedy </a:t>
            </a:r>
            <a:r>
              <a:rPr lang="cs-CZ" b="1" dirty="0"/>
              <a:t>kombinace hypofunkce a hyperfunkce </a:t>
            </a:r>
            <a:r>
              <a:rPr lang="cs-CZ" dirty="0"/>
              <a:t>téže žlázy např. dysfunkce štítné žlázy,</a:t>
            </a:r>
          </a:p>
          <a:p>
            <a:r>
              <a:rPr lang="cs-CZ" b="1" dirty="0"/>
              <a:t>ektopické </a:t>
            </a:r>
            <a:r>
              <a:rPr lang="cs-CZ" dirty="0"/>
              <a:t>- buňky některých zhoubných nádorů mění své biologické charakteristiky a získávají schopnost tvořit hormony a vyvolat tak obraz hyperfunkční endokrinopatie (např. malobuněčný </a:t>
            </a:r>
            <a:r>
              <a:rPr lang="cs-CZ" dirty="0" err="1"/>
              <a:t>ovískový</a:t>
            </a:r>
            <a:r>
              <a:rPr lang="cs-CZ" dirty="0"/>
              <a:t> ca plic produkuje ACTH – </a:t>
            </a:r>
            <a:r>
              <a:rPr lang="cs-CZ" dirty="0" err="1"/>
              <a:t>paraneoplastický</a:t>
            </a:r>
            <a:r>
              <a:rPr lang="cs-CZ" dirty="0"/>
              <a:t> </a:t>
            </a:r>
            <a:r>
              <a:rPr lang="cs-CZ" dirty="0" err="1"/>
              <a:t>Cushingův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https://www.wikiskripta.eu/w/Paraneoplastick%C3%BD_syndrom</a:t>
            </a:r>
            <a:r>
              <a:rPr lang="cs-CZ" dirty="0"/>
              <a:t> ; tzv. </a:t>
            </a:r>
            <a:r>
              <a:rPr lang="cs-CZ" dirty="0" err="1"/>
              <a:t>paraneoplastické</a:t>
            </a:r>
            <a:r>
              <a:rPr lang="cs-CZ" dirty="0"/>
              <a:t> projevy zhoubných nádorů.</a:t>
            </a:r>
          </a:p>
          <a:p>
            <a:pPr marL="0" indent="0">
              <a:buNone/>
            </a:pPr>
            <a:r>
              <a:rPr lang="cs-CZ" b="1" dirty="0"/>
              <a:t>Etiopatogeneze syndromů</a:t>
            </a:r>
          </a:p>
          <a:p>
            <a:r>
              <a:rPr lang="cs-CZ" dirty="0"/>
              <a:t>příčina v příslušné žláze/v cílových tkáních a orgánech, na něž hormony působí</a:t>
            </a:r>
          </a:p>
          <a:p>
            <a:pPr lvl="1"/>
            <a:r>
              <a:rPr lang="cs-CZ" b="1" dirty="0"/>
              <a:t>příčina v samotné endokrinní žláze </a:t>
            </a:r>
            <a:r>
              <a:rPr lang="cs-CZ" dirty="0"/>
              <a:t>(nádor, poškození zánětem nebo  imunogenními mechanismy), tvoří se pak nadbytek hormonů, nebo naopak jejich malé množství</a:t>
            </a:r>
          </a:p>
          <a:p>
            <a:pPr lvl="1"/>
            <a:r>
              <a:rPr lang="cs-CZ" dirty="0"/>
              <a:t>při tkáňových poruchách - není porušena funkce žlázy s vnitřní sekrecí, ale tkáně reagují na hormony abnormální způsobem, tj. buď nedostatečně, nebo nadměrně, nejčastější příčina je </a:t>
            </a:r>
            <a:r>
              <a:rPr lang="cs-CZ" b="1" dirty="0"/>
              <a:t>změněný počet nebo změněná citlivost receptorů v buňkách </a:t>
            </a:r>
            <a:r>
              <a:rPr lang="cs-CZ" dirty="0"/>
              <a:t>jednotlivých cílových tkání, na které hormon působí,</a:t>
            </a:r>
          </a:p>
          <a:p>
            <a:r>
              <a:rPr lang="cs-CZ" b="1" dirty="0"/>
              <a:t>periferní</a:t>
            </a:r>
            <a:r>
              <a:rPr lang="cs-CZ" dirty="0"/>
              <a:t> (primární) </a:t>
            </a:r>
            <a:r>
              <a:rPr lang="cs-CZ" b="1" dirty="0"/>
              <a:t>endokrinopatie/</a:t>
            </a:r>
            <a:r>
              <a:rPr lang="cs-CZ" b="1" dirty="0" err="1"/>
              <a:t>sy</a:t>
            </a:r>
            <a:r>
              <a:rPr lang="cs-CZ" dirty="0"/>
              <a:t> - jsou způsobeny primárním chorobným procesem příslušné žlázy s vnitřní sekrecí – př. </a:t>
            </a:r>
            <a:r>
              <a:rPr lang="cs-CZ" b="1" dirty="0" err="1"/>
              <a:t>Cushingův</a:t>
            </a:r>
            <a:r>
              <a:rPr lang="cs-CZ" b="1" dirty="0"/>
              <a:t> syndrom</a:t>
            </a:r>
          </a:p>
          <a:p>
            <a:r>
              <a:rPr lang="cs-CZ" b="1" dirty="0"/>
              <a:t>centrální endokrinopatie/</a:t>
            </a:r>
            <a:r>
              <a:rPr lang="cs-CZ" b="1" dirty="0" err="1"/>
              <a:t>sy</a:t>
            </a:r>
            <a:r>
              <a:rPr lang="cs-CZ" b="1" dirty="0"/>
              <a:t> </a:t>
            </a:r>
            <a:r>
              <a:rPr lang="cs-CZ" dirty="0"/>
              <a:t>- jde o stavy, kdy primární defekt není v periferní žláze, ale v ústředí (v centru), které podřízené žlázy řídí, tj. v </a:t>
            </a:r>
            <a:r>
              <a:rPr lang="cs-CZ" dirty="0" err="1"/>
              <a:t>diencefalopituitárním</a:t>
            </a:r>
            <a:r>
              <a:rPr lang="cs-CZ" dirty="0"/>
              <a:t> systému, především v hypofýze, druhotné poruchy - poškozena funkce periferní žlázy – př. </a:t>
            </a:r>
            <a:r>
              <a:rPr lang="cs-CZ" b="1" dirty="0" err="1"/>
              <a:t>Cushingova</a:t>
            </a:r>
            <a:r>
              <a:rPr lang="cs-CZ" b="1" dirty="0"/>
              <a:t> choroba  </a:t>
            </a:r>
            <a:r>
              <a:rPr lang="cs-CZ" dirty="0"/>
              <a:t>↑ACTH v hypofýze</a:t>
            </a:r>
          </a:p>
        </p:txBody>
      </p:sp>
    </p:spTree>
    <p:extLst>
      <p:ext uri="{BB962C8B-B14F-4D97-AF65-F5344CB8AC3E}">
        <p14:creationId xmlns:p14="http://schemas.microsoft.com/office/powerpoint/2010/main" val="357339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16B60-3BD4-4F2B-BED0-0DD0E65F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Vysvětlete rozdíl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A153956-E612-4964-8DF3-5E1C8213D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Cushingův</a:t>
            </a:r>
            <a:r>
              <a:rPr lang="cs-CZ" dirty="0">
                <a:solidFill>
                  <a:srgbClr val="0070C0"/>
                </a:solidFill>
              </a:rPr>
              <a:t> syndrom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74AF28-F5D4-4746-B952-8533841DA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6CD761-7E3E-4C1C-9E8F-E2BC0CF1E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Cushingova</a:t>
            </a:r>
            <a:r>
              <a:rPr lang="cs-CZ" dirty="0">
                <a:solidFill>
                  <a:srgbClr val="0070C0"/>
                </a:solidFill>
              </a:rPr>
              <a:t> choroba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9D305E2-3659-4745-82B8-B81FC88478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4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9779C-13E1-4C41-9BCC-C60EDB1E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3" y="500062"/>
            <a:ext cx="120220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DIENCEPHALON (MEZIMOZEK): TALAMUS, HYPOTALAMUS</a:t>
            </a:r>
            <a:br>
              <a:rPr lang="cs-CZ" dirty="0"/>
            </a:br>
            <a:r>
              <a:rPr lang="cs-CZ" b="1" dirty="0"/>
              <a:t>HYPOFÝZA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336757-696F-4BE8-B48E-1B43D668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6040"/>
            <a:ext cx="12192000" cy="5271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A)</a:t>
            </a:r>
            <a:r>
              <a:rPr lang="cs-CZ" dirty="0"/>
              <a:t> </a:t>
            </a:r>
            <a:r>
              <a:rPr lang="cs-CZ" b="1" dirty="0"/>
              <a:t>ADENOHYPOHÝZA</a:t>
            </a:r>
            <a:r>
              <a:rPr lang="cs-CZ" dirty="0"/>
              <a:t> (přední lalok hypofýzy</a:t>
            </a:r>
          </a:p>
          <a:p>
            <a:r>
              <a:rPr lang="cs-CZ" b="1" dirty="0"/>
              <a:t>somatotropin </a:t>
            </a:r>
            <a:r>
              <a:rPr lang="cs-CZ" dirty="0"/>
              <a:t>(STH) působí přímo na cílové tkáně, gigantismus x nanismus, akromegalie</a:t>
            </a:r>
          </a:p>
          <a:p>
            <a:r>
              <a:rPr lang="cs-CZ" b="1" dirty="0"/>
              <a:t>prolaktin</a:t>
            </a:r>
            <a:r>
              <a:rPr lang="cs-CZ" dirty="0"/>
              <a:t> (PRL) působí na tvorbu mléčných žláz (růst mléčné žlázy), po porodu udržuje a zahajuje laktaci</a:t>
            </a:r>
          </a:p>
          <a:p>
            <a:r>
              <a:rPr lang="cs-CZ" b="1" dirty="0"/>
              <a:t>kortikotropin</a:t>
            </a:r>
            <a:r>
              <a:rPr lang="cs-CZ" dirty="0"/>
              <a:t> (ACTH) hormon, který řídí činnost kůry nadledvin - ta produkuje hormony, kterým se souhrnně říká kortikoidy,</a:t>
            </a:r>
          </a:p>
          <a:p>
            <a:r>
              <a:rPr lang="cs-CZ" b="1" dirty="0"/>
              <a:t>thyreotropin</a:t>
            </a:r>
            <a:r>
              <a:rPr lang="cs-CZ" dirty="0"/>
              <a:t> (TTH = TSH) - vyvolává zvýšený růst buněk štítné žlázy, zvyšuje prokrvení a látkovou výměnu ve žláze a zvyšuje tvorbu hormonů štítné žlázy - které poté ovlivní cílové tkáně,</a:t>
            </a:r>
          </a:p>
          <a:p>
            <a:r>
              <a:rPr lang="cs-CZ" b="1" dirty="0" err="1"/>
              <a:t>folitropin</a:t>
            </a:r>
            <a:r>
              <a:rPr lang="cs-CZ" dirty="0"/>
              <a:t> (FSH) </a:t>
            </a:r>
          </a:p>
          <a:p>
            <a:r>
              <a:rPr lang="cs-CZ" dirty="0"/>
              <a:t>ovlivňuje růst a dozrávání stěny vaječníkových váčků (folikulů), ve stěně váčku buňky produkující hormon estrogen, FSH je nezbytný:</a:t>
            </a:r>
          </a:p>
          <a:p>
            <a:pPr lvl="1"/>
            <a:r>
              <a:rPr lang="cs-CZ" dirty="0"/>
              <a:t>pro uvolnění vajíčka z folikulu, </a:t>
            </a:r>
          </a:p>
          <a:p>
            <a:pPr lvl="1"/>
            <a:r>
              <a:rPr lang="cs-CZ" dirty="0"/>
              <a:t>udržení produkce estrogenu - řídí menstruační cyklus, u mužů FSH podporuje růst semenotvorných kanálků ve varleti</a:t>
            </a:r>
          </a:p>
          <a:p>
            <a:r>
              <a:rPr lang="cs-CZ" b="1" dirty="0" err="1"/>
              <a:t>lutropin</a:t>
            </a:r>
            <a:r>
              <a:rPr lang="cs-CZ" dirty="0"/>
              <a:t> (LH, ICCH) vyvolává </a:t>
            </a:r>
          </a:p>
          <a:p>
            <a:pPr lvl="1"/>
            <a:r>
              <a:rPr lang="cs-CZ" dirty="0"/>
              <a:t>prasknutí folikulu a uvolnění vajíčka - ovulaci, </a:t>
            </a:r>
          </a:p>
          <a:p>
            <a:pPr lvl="1"/>
            <a:r>
              <a:rPr lang="cs-CZ" dirty="0"/>
              <a:t>podílí se na vzniku žlutého tělíska, které se vytvoří na místě folikulu - poté tělísko produkuje progesteron, </a:t>
            </a:r>
          </a:p>
          <a:p>
            <a:pPr lvl="1"/>
            <a:r>
              <a:rPr lang="cs-CZ" dirty="0"/>
              <a:t>u mužů působí </a:t>
            </a:r>
            <a:r>
              <a:rPr lang="cs-CZ" dirty="0" err="1"/>
              <a:t>lutropin</a:t>
            </a:r>
            <a:r>
              <a:rPr lang="cs-CZ" dirty="0"/>
              <a:t> na buňky varlete - ty pak tvoří hormon - testosteron.</a:t>
            </a:r>
          </a:p>
        </p:txBody>
      </p:sp>
    </p:spTree>
    <p:extLst>
      <p:ext uri="{BB962C8B-B14F-4D97-AF65-F5344CB8AC3E}">
        <p14:creationId xmlns:p14="http://schemas.microsoft.com/office/powerpoint/2010/main" val="357804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1531</Words>
  <Application>Microsoft Office PowerPoint</Application>
  <PresentationFormat>Širokoúhlá obrazovka</PresentationFormat>
  <Paragraphs>111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7Endokrinní systém</vt:lpstr>
      <vt:lpstr>Prezentace aplikace PowerPoint</vt:lpstr>
      <vt:lpstr>Doplňte hormony, které se tvoří v </vt:lpstr>
      <vt:lpstr>Příznaky endokrinopatií  </vt:lpstr>
      <vt:lpstr>Popište princip zpětné vazby u  tvorby hormonů štítné žlázy</vt:lpstr>
      <vt:lpstr>Prezentace aplikace PowerPoint</vt:lpstr>
      <vt:lpstr>Rozdělení syndromů</vt:lpstr>
      <vt:lpstr>Vysvětlete rozdíl </vt:lpstr>
      <vt:lpstr>DIENCEPHALON (MEZIMOZEK): TALAMUS, HYPOTALAMUS HYPOFÝZA </vt:lpstr>
      <vt:lpstr>DIENCEPHALON (MEZIMOZEK): TALAMUS, HYPOTALAMUS HYPOFÝZA </vt:lpstr>
      <vt:lpstr>Somatotropní hormon STH </vt:lpstr>
      <vt:lpstr>Prolaktin </vt:lpstr>
      <vt:lpstr>Vasopresin – ADH antidiuretický hormon </vt:lpstr>
      <vt:lpstr>Pro které hormonální poruchy je typická gynekomastie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Příznaky onemocnění endokrinologickými chorobami </dc:title>
  <dc:creator>Nejedlá Marie</dc:creator>
  <cp:lastModifiedBy>Nejedlá Marie</cp:lastModifiedBy>
  <cp:revision>12</cp:revision>
  <dcterms:created xsi:type="dcterms:W3CDTF">2025-02-20T09:07:41Z</dcterms:created>
  <dcterms:modified xsi:type="dcterms:W3CDTF">2025-02-24T11:06:55Z</dcterms:modified>
</cp:coreProperties>
</file>