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1" r:id="rId2"/>
    <p:sldId id="446" r:id="rId3"/>
    <p:sldId id="442" r:id="rId4"/>
    <p:sldId id="443" r:id="rId5"/>
    <p:sldId id="444" r:id="rId6"/>
    <p:sldId id="447" r:id="rId7"/>
    <p:sldId id="445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71A9-28CA-4C97-B097-F215C5A21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E042A8-C545-4674-B574-5302CD25F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F75E7F-B453-49DE-BA64-57978830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CBF843-6789-466A-B916-185201E29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A224DB-1AE3-471E-AD31-1CC3AB84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713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939A0-95A7-4155-A5C1-DBBEDD56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61DB27-AA83-4B1C-B3E9-48AD41DE7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F4761D-A7BF-4B60-A7C5-88E36686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9BE497-2105-45AF-A882-BACFE670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0359C9-F989-44FB-A2F4-4D05555F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59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337E5C3-5820-4188-8C4C-5D64BD08C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1E9033-54D6-471E-9FA8-532C832AF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D0A604-C4F9-4E1D-B33A-31FEDA0D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4E24DB-2F3A-4A86-BC2B-54F3DC1C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F4D1D1-DEF0-4328-B026-67350BEE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11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C29D8-9E9C-4168-8A1F-B9F6C924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0F6B07-FCC8-43DD-B456-B8E0B290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03AFF7-0654-4E28-82F3-82F971FA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5B4A43-0360-4D77-9306-700A0557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B669F-44BF-4970-997D-278C8E4A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39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68E6B-F151-4BC9-BD71-AF38411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5C51E77-47A0-4881-9079-8CADC2311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0D6C97-679D-4880-9A05-DFAA3D00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E31F64-ACFC-4B66-A2EC-A81ED2D3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E67EB6-2EC4-43CC-A6C6-83E92EEA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7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9F222-DBDF-4A4B-8697-4EDC01C3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4F3270-1068-454A-B6AD-4EFB0D8AC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166F96-D8B8-45DA-8481-D585CF0F0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FE4FD7-8972-4F66-93BF-06AEF11E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D8C8FF-7819-4011-AE05-7A2A56E0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FD2D27-945C-4FA0-9474-9F495F4B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54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D8D0A-1A63-4341-8E03-B3BDFFFB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463440-7C5D-42E2-82B9-961E0865A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C3DF5AE-18D1-4EEB-9D9E-D2102D779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2715F73-D8BD-400D-93CA-F11F6E647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5F73850-E5B5-4A82-85DB-594B99E8A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E1F2773-27DC-4917-8FEB-C782E036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F0495B-7FD1-47C7-B717-64AF0631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37AA06-5659-4DF7-B5ED-E665EA8B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33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2A1C0-A73C-464B-BA72-081FAC62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0C38B75-6769-4FCB-8D0A-9F1A4A0B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399456-E5BF-4EFA-A0BF-BB8E7F42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EBA5EF-61E0-4E78-8DB0-F4C86F0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51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F81E528-0AF0-4AA9-9BD7-A2B3147F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A3E77CF-97FE-4E6B-BB29-18B56A314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09F48A-90A7-4F21-AF3B-42F6AF6B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60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4157C-4B20-49DE-A39D-F5E0DFAE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CF3BD1-E02A-4704-886C-40B68C05F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F59DAC5-ED42-46E6-8D5D-8C8DEC3CF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81956F-92BB-4813-BBD2-6A2EFF61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DED59C-6656-463A-B0B5-CE06234C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8DB8A9-B83A-482E-8B2E-F01BE4EA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00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011F9-873B-4CFD-ADB0-9ECBC848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5B7661-CB50-4326-9CD6-024AE448D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85D055-8CF1-45E1-8033-F63FA41EA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4CC7BE-B30F-4309-8EA7-FB5E6963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C0DBAE-53EC-4D95-8202-125E2BDF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0BE43F-6D35-4CF8-9F11-919E22C7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54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99B085E-ED77-4659-BA92-28C6A260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7B6703-FBBB-443B-91C7-63FC71226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6E274E-D5F0-40F6-BE58-5AA8C11A5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9F52E-1211-45DC-8F81-48CB7509F4F2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DB6C62-0150-4DBF-8E17-E1F2A84B1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1328AB-372E-494C-A013-56EBEDDCF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00007-B48E-45FE-9E7F-C240B9027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49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Vy%C5%A1et%C5%99en%C3%AD_krevn%C3%AD_sr%C3%A1%C5%BElivosti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wikiskripta.eu/w/Trombin" TargetMode="External"/><Relationship Id="rId4" Type="http://schemas.openxmlformats.org/officeDocument/2006/relationships/hyperlink" Target="https://www.wikiskripta.eu/w/Protromb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Vy%C5%A1et%C5%99en%C3%AD_krevn%C3%AD_sr%C3%A1%C5%BElivosti" TargetMode="External"/><Relationship Id="rId2" Type="http://schemas.openxmlformats.org/officeDocument/2006/relationships/hyperlink" Target="https://www.wikiskripta.eu/w/Diseminovan%C3%A1_intravaskul%C3%A1rn%C3%AD_koagulace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Vy%C5%A1et%C5%99en%C3%AD_krevn%C3%AD_sr%C3%A1%C5%BElivosti" TargetMode="External"/><Relationship Id="rId2" Type="http://schemas.openxmlformats.org/officeDocument/2006/relationships/hyperlink" Target="https://www.wikiskripta.eu/w/Diseminovan%C3%A1_intravaskul%C3%A1rn%C3%AD_koagulac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6EE38-179D-4902-B21C-2C90C02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Onemocnění krve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AD7051-DC93-4E8C-84F3-DCEA7A4E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Diagnostika</a:t>
            </a:r>
          </a:p>
          <a:p>
            <a:r>
              <a:rPr lang="cs-CZ" dirty="0"/>
              <a:t>A) Choroby červených krvinek - anémie</a:t>
            </a:r>
          </a:p>
          <a:p>
            <a:r>
              <a:rPr lang="cs-CZ" dirty="0"/>
              <a:t>B) Choroby bílých krvinek </a:t>
            </a:r>
          </a:p>
          <a:p>
            <a:pPr lvl="1"/>
            <a:r>
              <a:rPr lang="cs-CZ" dirty="0"/>
              <a:t>leukemie</a:t>
            </a:r>
          </a:p>
          <a:p>
            <a:pPr lvl="1"/>
            <a:r>
              <a:rPr lang="cs-CZ" dirty="0"/>
              <a:t>leukopenie</a:t>
            </a:r>
          </a:p>
          <a:p>
            <a:r>
              <a:rPr lang="cs-CZ" dirty="0"/>
              <a:t>C) Krvácivé stavy</a:t>
            </a:r>
          </a:p>
          <a:p>
            <a:pPr lvl="1"/>
            <a:r>
              <a:rPr lang="cs-CZ" dirty="0"/>
              <a:t>hemofilie, trombocytopenie/</a:t>
            </a:r>
            <a:r>
              <a:rPr lang="cs-CZ" dirty="0" err="1"/>
              <a:t>patie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DIC (diseminovaná intravaskulární </a:t>
            </a:r>
            <a:r>
              <a:rPr lang="cs-CZ" dirty="0" err="1"/>
              <a:t>koagulopatie</a:t>
            </a:r>
            <a:r>
              <a:rPr lang="cs-CZ" dirty="0"/>
              <a:t>).</a:t>
            </a:r>
          </a:p>
          <a:p>
            <a:r>
              <a:rPr lang="cs-CZ" dirty="0"/>
              <a:t>D) Maligní lymfomy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E49943-4139-449F-838E-9523DDAB0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04" y="365125"/>
            <a:ext cx="2657475" cy="1714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063F26-20E1-4603-86FF-3E8042D2C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53" y="516064"/>
            <a:ext cx="2277614" cy="13255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60548D-DF6F-49E0-9FFA-59B82FE66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10" y="2058132"/>
            <a:ext cx="2857500" cy="16002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CC02954-4B57-4168-8C90-92EFA45FF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32" y="2801082"/>
            <a:ext cx="1873988" cy="17145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CC3113E-319C-4982-B528-FFCCDAD9A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3201" y="3793269"/>
            <a:ext cx="3992716" cy="17145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2C39DFD-7F54-4969-BECD-9351840DB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13" y="5260466"/>
            <a:ext cx="2387919" cy="15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5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6EE38-179D-4902-B21C-2C90C02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Onemocnění krve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AD7051-DC93-4E8C-84F3-DCEA7A4E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Diagnostika</a:t>
            </a:r>
          </a:p>
          <a:p>
            <a:r>
              <a:rPr lang="cs-CZ" dirty="0"/>
              <a:t>A) Choroby červených krvinek - </a:t>
            </a:r>
            <a:r>
              <a:rPr lang="cs-CZ" dirty="0">
                <a:solidFill>
                  <a:srgbClr val="0070C0"/>
                </a:solidFill>
              </a:rPr>
              <a:t>……………….</a:t>
            </a:r>
          </a:p>
          <a:p>
            <a:r>
              <a:rPr lang="cs-CZ" dirty="0"/>
              <a:t>B) Choroby bílých krvinek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…………………..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…………………..</a:t>
            </a:r>
          </a:p>
          <a:p>
            <a:r>
              <a:rPr lang="cs-CZ" dirty="0"/>
              <a:t>C) Krvácivé stavy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H…………………, t………………………../</a:t>
            </a:r>
            <a:r>
              <a:rPr lang="cs-CZ" dirty="0" err="1">
                <a:solidFill>
                  <a:srgbClr val="0070C0"/>
                </a:solidFill>
              </a:rPr>
              <a:t>patie</a:t>
            </a:r>
            <a:r>
              <a:rPr lang="cs-CZ" dirty="0">
                <a:solidFill>
                  <a:srgbClr val="0070C0"/>
                </a:solidFill>
              </a:rPr>
              <a:t>,</a:t>
            </a:r>
          </a:p>
          <a:p>
            <a:pPr lvl="1"/>
            <a:r>
              <a:rPr lang="cs-CZ" dirty="0"/>
              <a:t>DIC (diseminovaná intravaskulární </a:t>
            </a:r>
            <a:r>
              <a:rPr lang="cs-CZ" dirty="0" err="1"/>
              <a:t>koagulopatie</a:t>
            </a:r>
            <a:r>
              <a:rPr lang="cs-CZ" dirty="0"/>
              <a:t>).</a:t>
            </a:r>
          </a:p>
          <a:p>
            <a:r>
              <a:rPr lang="cs-CZ" dirty="0"/>
              <a:t>D) Maligní </a:t>
            </a:r>
            <a:r>
              <a:rPr lang="cs-CZ" dirty="0">
                <a:solidFill>
                  <a:srgbClr val="0070C0"/>
                </a:solidFill>
              </a:rPr>
              <a:t>……………….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E49943-4139-449F-838E-9523DDAB0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04" y="365125"/>
            <a:ext cx="2657475" cy="1714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063F26-20E1-4603-86FF-3E8042D2C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53" y="516064"/>
            <a:ext cx="2277614" cy="13255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60548D-DF6F-49E0-9FFA-59B82FE66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10" y="2058132"/>
            <a:ext cx="2857500" cy="16002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CC02954-4B57-4168-8C90-92EFA45FF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32" y="2801082"/>
            <a:ext cx="1873988" cy="17145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CC3113E-319C-4982-B528-FFCCDAD9A4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3201" y="3793269"/>
            <a:ext cx="3992716" cy="171450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2C39DFD-7F54-4969-BECD-9351840DB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00" y="5386959"/>
            <a:ext cx="2387919" cy="15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5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6A6CD50-BC50-43E7-85BB-62E51B24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Symptomy onemocnění krve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E74394-7707-4106-9A91-82342F8FC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841" y="1165254"/>
            <a:ext cx="5857959" cy="569274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000" dirty="0"/>
              <a:t>Chorobné krvácení</a:t>
            </a:r>
          </a:p>
          <a:p>
            <a:r>
              <a:rPr lang="cs-CZ" sz="4000" dirty="0"/>
              <a:t>krevní výrony - hematomy, petechie, purpura</a:t>
            </a:r>
          </a:p>
          <a:p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endParaRPr lang="cs-CZ" sz="4000" dirty="0"/>
          </a:p>
          <a:p>
            <a:endParaRPr lang="cs-CZ" sz="4000" dirty="0"/>
          </a:p>
          <a:p>
            <a:r>
              <a:rPr lang="cs-CZ" sz="4000" dirty="0"/>
              <a:t>hemoptoe, hemoptýza, </a:t>
            </a:r>
            <a:r>
              <a:rPr lang="cs-CZ" sz="4000" dirty="0" err="1"/>
              <a:t>hematemeza</a:t>
            </a:r>
            <a:r>
              <a:rPr lang="cs-CZ" sz="4000" dirty="0"/>
              <a:t>, </a:t>
            </a:r>
            <a:r>
              <a:rPr lang="cs-CZ" sz="4000" dirty="0" err="1"/>
              <a:t>melena</a:t>
            </a:r>
            <a:r>
              <a:rPr lang="cs-CZ" sz="4000" dirty="0"/>
              <a:t>, enteroragie, hematurie,</a:t>
            </a:r>
          </a:p>
          <a:p>
            <a:r>
              <a:rPr lang="cs-CZ" sz="4000" dirty="0"/>
              <a:t>krvácení do tělních dutin do</a:t>
            </a:r>
          </a:p>
          <a:p>
            <a:pPr lvl="1"/>
            <a:r>
              <a:rPr lang="cs-CZ" sz="4000" dirty="0"/>
              <a:t>dutiny hrudní - </a:t>
            </a:r>
            <a:r>
              <a:rPr lang="cs-CZ" sz="4000" dirty="0" err="1"/>
              <a:t>hemothorax</a:t>
            </a:r>
            <a:r>
              <a:rPr lang="cs-CZ" sz="4000" dirty="0"/>
              <a:t>, </a:t>
            </a:r>
            <a:r>
              <a:rPr lang="cs-CZ" sz="4000" dirty="0" err="1"/>
              <a:t>hemoperikard</a:t>
            </a:r>
            <a:endParaRPr lang="cs-CZ" sz="4000" dirty="0"/>
          </a:p>
          <a:p>
            <a:pPr lvl="1"/>
            <a:r>
              <a:rPr lang="cs-CZ" sz="4000" dirty="0"/>
              <a:t>dutiny břišní - </a:t>
            </a:r>
            <a:r>
              <a:rPr lang="cs-CZ" sz="4000" dirty="0" err="1"/>
              <a:t>hemoperitoneum</a:t>
            </a:r>
            <a:r>
              <a:rPr lang="cs-CZ" sz="4000" dirty="0"/>
              <a:t>,) </a:t>
            </a:r>
          </a:p>
          <a:p>
            <a:pPr lvl="1"/>
            <a:r>
              <a:rPr lang="cs-CZ" sz="4000" dirty="0"/>
              <a:t>mozku</a:t>
            </a:r>
          </a:p>
          <a:p>
            <a:r>
              <a:rPr lang="cs-CZ" sz="4000" dirty="0"/>
              <a:t>Chudokrevnost</a:t>
            </a:r>
          </a:p>
          <a:p>
            <a:endParaRPr lang="cs-CZ" sz="4000" dirty="0"/>
          </a:p>
          <a:p>
            <a:pPr marL="0" indent="0">
              <a:buNone/>
            </a:pPr>
            <a:r>
              <a:rPr lang="cs-CZ" sz="4000" dirty="0"/>
              <a:t>Příznaky subjektivní</a:t>
            </a:r>
          </a:p>
          <a:p>
            <a:r>
              <a:rPr lang="cs-CZ" sz="4000" dirty="0"/>
              <a:t>slabost, únava, malátnost, ospalost přes den, poruchy spánku</a:t>
            </a:r>
          </a:p>
          <a:p>
            <a:r>
              <a:rPr lang="cs-CZ" sz="4000" dirty="0"/>
              <a:t>námahová dušnost</a:t>
            </a:r>
          </a:p>
          <a:p>
            <a:r>
              <a:rPr lang="cs-CZ" sz="4000" dirty="0"/>
              <a:t>dyspepsie</a:t>
            </a:r>
          </a:p>
          <a:p>
            <a:r>
              <a:rPr lang="cs-CZ" sz="4000" dirty="0" err="1"/>
              <a:t>subikterus</a:t>
            </a:r>
            <a:endParaRPr lang="cs-CZ" sz="40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988ECB1-3553-441A-83EF-544E8FAAB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6036" y="995319"/>
            <a:ext cx="5795963" cy="5988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Příznaky objektivní (rozdělení dle orgánových systémů)</a:t>
            </a:r>
          </a:p>
          <a:p>
            <a:r>
              <a:rPr lang="cs-CZ" sz="1600" dirty="0"/>
              <a:t>kožní a slizniční poruchy: bledost očních spojivek, petechie na nehtových lůžcích a v ústech</a:t>
            </a:r>
          </a:p>
          <a:p>
            <a:r>
              <a:rPr lang="cs-CZ" sz="1600" dirty="0"/>
              <a:t>ulcerace, bolavé koutky, lžičkové nehty (↓</a:t>
            </a:r>
            <a:r>
              <a:rPr lang="cs-CZ" sz="1600" dirty="0" err="1"/>
              <a:t>Fe</a:t>
            </a:r>
            <a:r>
              <a:rPr lang="cs-CZ" sz="1600" dirty="0"/>
              <a:t>), atrofie sliznice - vyhlazený jazyk</a:t>
            </a:r>
          </a:p>
          <a:p>
            <a:r>
              <a:rPr lang="cs-CZ" sz="1600" dirty="0"/>
              <a:t>KV systém: námahová dušnost, palpitace, otoky</a:t>
            </a:r>
          </a:p>
          <a:p>
            <a:r>
              <a:rPr lang="cs-CZ" sz="1600" dirty="0"/>
              <a:t>urogenitální systém: albuminurie, </a:t>
            </a:r>
            <a:r>
              <a:rPr lang="cs-CZ" sz="1600" dirty="0" err="1"/>
              <a:t>oligo</a:t>
            </a:r>
            <a:r>
              <a:rPr lang="cs-CZ" sz="1600" dirty="0"/>
              <a:t> až </a:t>
            </a:r>
            <a:r>
              <a:rPr lang="cs-CZ" sz="1600" dirty="0" err="1"/>
              <a:t>amenorhoea</a:t>
            </a:r>
            <a:endParaRPr lang="cs-CZ" sz="1600" dirty="0"/>
          </a:p>
          <a:p>
            <a:r>
              <a:rPr lang="cs-CZ" sz="1600" dirty="0"/>
              <a:t>CNS: neurony citlivé na hypoxii - mdloby, hučení v uších, únava</a:t>
            </a:r>
          </a:p>
          <a:p>
            <a:r>
              <a:rPr lang="cs-CZ" sz="1600" dirty="0"/>
              <a:t>↓soustředěnost, emoční labilita, někdy </a:t>
            </a:r>
            <a:r>
              <a:rPr lang="cs-CZ" sz="1600" dirty="0" err="1"/>
              <a:t>parastézie</a:t>
            </a:r>
            <a:endParaRPr lang="cs-CZ" sz="1600" dirty="0"/>
          </a:p>
          <a:p>
            <a:r>
              <a:rPr lang="cs-CZ" sz="1600" dirty="0"/>
              <a:t>GIT: dyspeptický syndrom - plynatost, zácpa, úbytek váhy</a:t>
            </a:r>
          </a:p>
          <a:p>
            <a:r>
              <a:rPr lang="cs-CZ" sz="1600" dirty="0"/>
              <a:t>uzlinový </a:t>
            </a:r>
            <a:r>
              <a:rPr lang="cs-CZ" sz="1600" dirty="0" err="1"/>
              <a:t>sy</a:t>
            </a:r>
            <a:r>
              <a:rPr lang="cs-CZ" sz="1600" dirty="0"/>
              <a:t>: zvětšení uzlin - nejčastěji na krku, v tříslech, podpaží.</a:t>
            </a:r>
          </a:p>
          <a:p>
            <a:r>
              <a:rPr lang="cs-CZ" sz="1600" dirty="0"/>
              <a:t>splenomegalie</a:t>
            </a:r>
          </a:p>
          <a:p>
            <a:r>
              <a:rPr lang="cs-CZ" sz="1600" dirty="0" err="1"/>
              <a:t>Subikterus</a:t>
            </a:r>
            <a:r>
              <a:rPr lang="cs-CZ" sz="1600" dirty="0"/>
              <a:t> až ikterus,</a:t>
            </a:r>
          </a:p>
          <a:p>
            <a:r>
              <a:rPr lang="cs-CZ" sz="1600" dirty="0"/>
              <a:t>Snížená obranyschopnost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E5CA85-8887-40D9-85D8-2C41C93D3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3" y="1690688"/>
            <a:ext cx="2217541" cy="12897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2FDE069-180C-41BC-A298-2E22D4B2E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82" y="1690688"/>
            <a:ext cx="2303204" cy="12897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60FB349-47B1-46F0-A6B2-8C51FBCF7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1690688"/>
            <a:ext cx="1547812" cy="128984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B401227-8236-4004-9AFB-D2DF4BFB2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918" y="5532437"/>
            <a:ext cx="1636307" cy="12421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B3EDF40-6FD0-4E1E-BD57-06FA6C6E16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62" y="4530829"/>
            <a:ext cx="1486237" cy="230424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B9CDAB4-7D5A-457F-B86B-058BDD7ECE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78" y="5532436"/>
            <a:ext cx="1932199" cy="12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CA98E76-6AC5-496B-83CE-8447C169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Diagnostika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CC9F129-912D-49DA-970B-4D423E998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89" y="1825624"/>
            <a:ext cx="12016672" cy="5032375"/>
          </a:xfrm>
        </p:spPr>
        <p:txBody>
          <a:bodyPr/>
          <a:lstStyle/>
          <a:p>
            <a:r>
              <a:rPr lang="cs-CZ" dirty="0"/>
              <a:t>KO, </a:t>
            </a:r>
            <a:r>
              <a:rPr lang="cs-CZ" dirty="0" err="1"/>
              <a:t>Quick</a:t>
            </a:r>
            <a:r>
              <a:rPr lang="cs-CZ" dirty="0"/>
              <a:t>, FW, APTT</a:t>
            </a:r>
          </a:p>
          <a:p>
            <a:r>
              <a:rPr lang="cs-CZ" dirty="0"/>
              <a:t>punkce kostní dřeně - sternální punkce</a:t>
            </a:r>
          </a:p>
          <a:p>
            <a:r>
              <a:rPr lang="cs-CZ" dirty="0"/>
              <a:t>scintigrafie sleziny</a:t>
            </a:r>
          </a:p>
          <a:p>
            <a:r>
              <a:rPr lang="cs-CZ" dirty="0"/>
              <a:t>vynětí uzliny/biopsie pro její histologické, imunologické a histochemické vyšetření.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B676760-9926-4DC9-BC23-801D26BB8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39" y="172261"/>
            <a:ext cx="4283961" cy="303685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B9E93E0-40A6-456C-AC55-EB1C9CFAF894}"/>
              </a:ext>
            </a:extLst>
          </p:cNvPr>
          <p:cNvSpPr/>
          <p:nvPr/>
        </p:nvSpPr>
        <p:spPr>
          <a:xfrm>
            <a:off x="51250" y="6419302"/>
            <a:ext cx="7598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https://www.wikiskripta.eu/w/Vy%C5%A1et%C5%99en%C3%AD_krevn%C3%AD_sr%C3%A1%C5%BElivosti</a:t>
            </a:r>
            <a:endParaRPr lang="cs-CZ" sz="1200" dirty="0"/>
          </a:p>
          <a:p>
            <a:endParaRPr lang="cs-CZ" sz="12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1674B50-1BE7-4C1B-97C3-48EC85BC13C6}"/>
              </a:ext>
            </a:extLst>
          </p:cNvPr>
          <p:cNvSpPr/>
          <p:nvPr/>
        </p:nvSpPr>
        <p:spPr>
          <a:xfrm>
            <a:off x="113289" y="4341811"/>
            <a:ext cx="6279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Quickův</a:t>
            </a:r>
            <a:r>
              <a:rPr lang="cs-CZ" b="1" dirty="0"/>
              <a:t> test, </a:t>
            </a:r>
            <a:r>
              <a:rPr lang="cs-CZ" dirty="0"/>
              <a:t>PT (protrombinový čas, TT </a:t>
            </a:r>
            <a:r>
              <a:rPr lang="cs-CZ" dirty="0" err="1"/>
              <a:t>thromboplastin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neboli tromboplastinový čas) - udává rychlost přeměny </a:t>
            </a:r>
            <a:r>
              <a:rPr lang="cs-CZ" dirty="0">
                <a:hlinkClick r:id="rId4" tooltip="Protrombin"/>
              </a:rPr>
              <a:t>protrombinu</a:t>
            </a:r>
            <a:r>
              <a:rPr lang="cs-CZ" dirty="0"/>
              <a:t> na </a:t>
            </a:r>
            <a:r>
              <a:rPr lang="cs-CZ" dirty="0">
                <a:hlinkClick r:id="rId5" tooltip="Trombin"/>
              </a:rPr>
              <a:t>trombin</a:t>
            </a:r>
            <a:r>
              <a:rPr lang="cs-CZ" dirty="0"/>
              <a:t> v důsledku působení tkáňového tromboplastinu (koagulační faktor III), </a:t>
            </a:r>
            <a:r>
              <a:rPr lang="cs-CZ" b="1" dirty="0"/>
              <a:t>12–15 s, INR 0,8 -1,2</a:t>
            </a:r>
          </a:p>
          <a:p>
            <a:r>
              <a:rPr lang="cs-CZ" b="1" dirty="0"/>
              <a:t>APTT</a:t>
            </a:r>
            <a:r>
              <a:rPr lang="cs-CZ" dirty="0"/>
              <a:t> (</a:t>
            </a:r>
            <a:r>
              <a:rPr lang="cs-CZ" i="1" dirty="0" err="1"/>
              <a:t>activated</a:t>
            </a:r>
            <a:r>
              <a:rPr lang="cs-CZ" i="1" dirty="0"/>
              <a:t> </a:t>
            </a:r>
            <a:r>
              <a:rPr lang="cs-CZ" i="1" dirty="0" err="1"/>
              <a:t>partial</a:t>
            </a:r>
            <a:r>
              <a:rPr lang="cs-CZ" i="1" dirty="0"/>
              <a:t> </a:t>
            </a:r>
            <a:r>
              <a:rPr lang="cs-CZ" i="1" dirty="0" err="1"/>
              <a:t>thromboplastin</a:t>
            </a:r>
            <a:r>
              <a:rPr lang="cs-CZ" i="1" dirty="0"/>
              <a:t> </a:t>
            </a:r>
            <a:r>
              <a:rPr lang="cs-CZ" i="1" dirty="0" err="1"/>
              <a:t>time</a:t>
            </a:r>
            <a:r>
              <a:rPr lang="cs-CZ" dirty="0"/>
              <a:t>, aktivovaný částečný tromboplastinový čas) je test vnitřní a společné cesty </a:t>
            </a:r>
            <a:r>
              <a:rPr lang="cs-CZ" dirty="0" err="1"/>
              <a:t>hemokoagulace</a:t>
            </a:r>
            <a:r>
              <a:rPr lang="cs-CZ" dirty="0"/>
              <a:t>, norma </a:t>
            </a:r>
            <a:r>
              <a:rPr lang="cs-CZ" b="1" dirty="0"/>
              <a:t>25,9–40 s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55D1E74-FB15-4C6C-9815-931A423B3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72" y="4473928"/>
            <a:ext cx="3059939" cy="212123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926D197-7BDA-415F-99C3-BF78EA728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7" y="4341810"/>
            <a:ext cx="2879456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8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21B82-62F1-4D8F-B51A-8E7FC2B5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Interpretace výsledků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309D8AE-3D5D-47B6-82DD-FDF19B48A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2037"/>
            <a:ext cx="5157787" cy="823912"/>
          </a:xfrm>
        </p:spPr>
        <p:txBody>
          <a:bodyPr/>
          <a:lstStyle/>
          <a:p>
            <a:r>
              <a:rPr lang="cs-CZ" dirty="0"/>
              <a:t>Prodloužení APTT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6DE8D3-4DF4-4289-92E3-45E104696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035950"/>
            <a:ext cx="5997575" cy="482205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hemofilie A</a:t>
            </a:r>
            <a:r>
              <a:rPr lang="cs-CZ" dirty="0"/>
              <a:t> (nedostatek f. VIII), </a:t>
            </a:r>
          </a:p>
          <a:p>
            <a:r>
              <a:rPr lang="cs-CZ" b="1" dirty="0"/>
              <a:t>hemofilie B</a:t>
            </a:r>
            <a:r>
              <a:rPr lang="cs-CZ" dirty="0"/>
              <a:t> (nedostatek f. IX), </a:t>
            </a:r>
          </a:p>
          <a:p>
            <a:r>
              <a:rPr lang="cs-CZ" b="1" dirty="0"/>
              <a:t>hemofilie C</a:t>
            </a:r>
            <a:r>
              <a:rPr lang="cs-CZ" dirty="0"/>
              <a:t> (nedostatek f. XI);</a:t>
            </a:r>
          </a:p>
          <a:p>
            <a:r>
              <a:rPr lang="cs-CZ" b="1" dirty="0"/>
              <a:t>Léčba heparinem </a:t>
            </a:r>
            <a:r>
              <a:rPr lang="cs-CZ" dirty="0" err="1"/>
              <a:t>i.v</a:t>
            </a:r>
            <a:r>
              <a:rPr lang="cs-CZ" dirty="0"/>
              <a:t>., ale nikoli při podávání frakcionovaného heparinu </a:t>
            </a:r>
            <a:r>
              <a:rPr lang="cs-CZ" dirty="0" err="1"/>
              <a:t>s.c</a:t>
            </a:r>
            <a:r>
              <a:rPr lang="cs-CZ" dirty="0"/>
              <a:t>. – heparin zvyšuje účinnost fyziologického antikoagulancia </a:t>
            </a:r>
            <a:r>
              <a:rPr lang="cs-CZ" b="1" dirty="0"/>
              <a:t>antitrombinu III</a:t>
            </a:r>
            <a:r>
              <a:rPr lang="cs-CZ" dirty="0"/>
              <a:t>, který inhibuje faktory XII, XI, IX, X, II a VII. Kromě f. VII jsou všechny tyto změny zahrnuty v APTT. Heparin rovněž přímo ovlivňuje aktivitu faktoru X;</a:t>
            </a:r>
          </a:p>
          <a:p>
            <a:r>
              <a:rPr lang="cs-CZ" b="1" dirty="0"/>
              <a:t>Léčba </a:t>
            </a:r>
            <a:r>
              <a:rPr lang="cs-CZ" b="1" dirty="0" err="1"/>
              <a:t>Warfarinem</a:t>
            </a:r>
            <a:endParaRPr lang="cs-CZ" dirty="0"/>
          </a:p>
          <a:p>
            <a:r>
              <a:rPr lang="cs-CZ" b="1" dirty="0"/>
              <a:t>Von </a:t>
            </a:r>
            <a:r>
              <a:rPr lang="cs-CZ" b="1" dirty="0" err="1"/>
              <a:t>Willebrandova</a:t>
            </a:r>
            <a:r>
              <a:rPr lang="cs-CZ" b="1" dirty="0"/>
              <a:t> choroba: </a:t>
            </a:r>
            <a:r>
              <a:rPr lang="cs-CZ" dirty="0"/>
              <a:t>hereditární porucha tvorby </a:t>
            </a:r>
            <a:r>
              <a:rPr lang="cs-CZ" dirty="0" err="1"/>
              <a:t>vW</a:t>
            </a:r>
            <a:r>
              <a:rPr lang="cs-CZ" dirty="0"/>
              <a:t> faktoru, který je nosičem faktoru VIII a ovlivňuje tak jeho aktivitu;</a:t>
            </a:r>
          </a:p>
          <a:p>
            <a:r>
              <a:rPr lang="cs-CZ" dirty="0" err="1"/>
              <a:t>antifosfolipidový</a:t>
            </a:r>
            <a:r>
              <a:rPr lang="cs-CZ" dirty="0"/>
              <a:t> syndrom- přítomnost protilátek proti fosfolipidům</a:t>
            </a:r>
          </a:p>
          <a:p>
            <a:r>
              <a:rPr lang="cs-CZ" b="1" dirty="0"/>
              <a:t>konsumpční </a:t>
            </a:r>
            <a:r>
              <a:rPr lang="cs-CZ" b="1" dirty="0" err="1"/>
              <a:t>koagulopatie</a:t>
            </a:r>
            <a:r>
              <a:rPr lang="cs-CZ" dirty="0"/>
              <a:t> – </a:t>
            </a:r>
            <a:r>
              <a:rPr lang="cs-CZ" dirty="0">
                <a:hlinkClick r:id="rId2" tooltip="Diseminovaná intravaskulární koagulace"/>
              </a:rPr>
              <a:t>DIC</a:t>
            </a:r>
            <a:r>
              <a:rPr lang="cs-CZ" dirty="0"/>
              <a:t>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3C3D590-08B7-4C62-A0A1-CF8942D15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866777"/>
            <a:ext cx="5183188" cy="823912"/>
          </a:xfrm>
        </p:spPr>
        <p:txBody>
          <a:bodyPr/>
          <a:lstStyle/>
          <a:p>
            <a:r>
              <a:rPr lang="cs-CZ" dirty="0"/>
              <a:t>Prodloužení </a:t>
            </a:r>
            <a:r>
              <a:rPr lang="cs-CZ" dirty="0" err="1"/>
              <a:t>Quick</a:t>
            </a:r>
            <a:r>
              <a:rPr lang="cs-CZ" dirty="0"/>
              <a:t> (INR)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4E59DFD-2C20-43F4-B310-87B5425E5F44}"/>
              </a:ext>
            </a:extLst>
          </p:cNvPr>
          <p:cNvSpPr/>
          <p:nvPr/>
        </p:nvSpPr>
        <p:spPr>
          <a:xfrm>
            <a:off x="4256411" y="6304001"/>
            <a:ext cx="8574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https://www.wikiskripta.eu/w/Vy%C5%A1et%C5%99en%C3%AD_krevn%C3%AD_sr%C3%A1%C5%BElivosti</a:t>
            </a:r>
            <a:endParaRPr lang="cs-CZ" sz="1200" dirty="0"/>
          </a:p>
          <a:p>
            <a:endParaRPr lang="cs-CZ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FA4856C-D276-464B-B20D-ADC1C93B1CD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172200" y="2765264"/>
            <a:ext cx="6019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fyziologicky u novorozenců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nedostatek faktoru VII;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terapie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Warfarinem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nebo jiné stavy s hypovitaminózou 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terapie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heparinem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i.v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těžká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porucha jaterní proteosyntézy</a:t>
            </a:r>
            <a:r>
              <a:rPr lang="cs-CZ" altLang="cs-CZ" sz="1800" dirty="0">
                <a:latin typeface="Arial" panose="020B0604020202020204" pitchFamily="34" charset="0"/>
              </a:rPr>
              <a:t> (chybí srážlivé faktory)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konsumpční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koagulopatie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DIC </a:t>
            </a:r>
          </a:p>
        </p:txBody>
      </p:sp>
    </p:spTree>
    <p:extLst>
      <p:ext uri="{BB962C8B-B14F-4D97-AF65-F5344CB8AC3E}">
        <p14:creationId xmlns:p14="http://schemas.microsoft.com/office/powerpoint/2010/main" val="385561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21B82-62F1-4D8F-B51A-8E7FC2B5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Interpretace výsledků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309D8AE-3D5D-47B6-82DD-FDF19B48A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2037"/>
            <a:ext cx="5157787" cy="823912"/>
          </a:xfrm>
        </p:spPr>
        <p:txBody>
          <a:bodyPr/>
          <a:lstStyle/>
          <a:p>
            <a:r>
              <a:rPr lang="cs-CZ" dirty="0"/>
              <a:t>Prodloužení APTT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6DE8D3-4DF4-4289-92E3-45E104696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035950"/>
            <a:ext cx="5997575" cy="482205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hemofilie A</a:t>
            </a:r>
            <a:r>
              <a:rPr lang="cs-CZ" dirty="0"/>
              <a:t> (nedostatek f.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), </a:t>
            </a:r>
          </a:p>
          <a:p>
            <a:r>
              <a:rPr lang="cs-CZ" b="1" dirty="0"/>
              <a:t>hemofilie B</a:t>
            </a:r>
            <a:r>
              <a:rPr lang="cs-CZ" dirty="0"/>
              <a:t> (nedostatek f.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), </a:t>
            </a:r>
          </a:p>
          <a:p>
            <a:r>
              <a:rPr lang="cs-CZ" b="1" dirty="0"/>
              <a:t>hemofilie C</a:t>
            </a:r>
            <a:r>
              <a:rPr lang="cs-CZ" dirty="0"/>
              <a:t> (nedostatek f.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);</a:t>
            </a:r>
          </a:p>
          <a:p>
            <a:r>
              <a:rPr lang="cs-CZ" b="1" dirty="0"/>
              <a:t>Léčba heparinem </a:t>
            </a:r>
            <a:r>
              <a:rPr lang="cs-CZ" dirty="0" err="1"/>
              <a:t>i.v</a:t>
            </a:r>
            <a:r>
              <a:rPr lang="cs-CZ" dirty="0"/>
              <a:t>., ale nikoli při podávání frakcionovaného heparinu </a:t>
            </a:r>
            <a:r>
              <a:rPr lang="cs-CZ" dirty="0" err="1"/>
              <a:t>s.c</a:t>
            </a:r>
            <a:r>
              <a:rPr lang="cs-CZ" dirty="0"/>
              <a:t>. – heparin zvyšuje účinnost fyziologického antikoagulancia </a:t>
            </a:r>
            <a:r>
              <a:rPr lang="cs-CZ" b="1" dirty="0"/>
              <a:t>antitrombinu III</a:t>
            </a:r>
            <a:r>
              <a:rPr lang="cs-CZ" dirty="0"/>
              <a:t>, který inhibuje faktory XII, XI, IX, X, II a VII. Kromě f. VII jsou všechny tyto změny zahrnuty v APTT. Heparin rovněž přímo ovlivňuje aktivitu faktoru X;</a:t>
            </a:r>
          </a:p>
          <a:p>
            <a:r>
              <a:rPr lang="cs-CZ" b="1" dirty="0"/>
              <a:t>Léčba </a:t>
            </a:r>
            <a:r>
              <a:rPr lang="cs-CZ" b="1" dirty="0" err="1"/>
              <a:t>Warfarinem</a:t>
            </a:r>
            <a:endParaRPr lang="cs-CZ" dirty="0"/>
          </a:p>
          <a:p>
            <a:r>
              <a:rPr lang="cs-CZ" b="1" dirty="0"/>
              <a:t>Von </a:t>
            </a:r>
            <a:r>
              <a:rPr lang="cs-CZ" b="1" dirty="0" err="1"/>
              <a:t>Willebrandova</a:t>
            </a:r>
            <a:r>
              <a:rPr lang="cs-CZ" b="1" dirty="0"/>
              <a:t> choroba: </a:t>
            </a:r>
            <a:r>
              <a:rPr lang="cs-CZ" dirty="0"/>
              <a:t>hereditární porucha tvorby </a:t>
            </a:r>
            <a:r>
              <a:rPr lang="cs-CZ" dirty="0" err="1"/>
              <a:t>vW</a:t>
            </a:r>
            <a:r>
              <a:rPr lang="cs-CZ" dirty="0"/>
              <a:t> faktoru, který je nosičem faktoru VIII a ovlivňuje tak jeho aktivitu;</a:t>
            </a:r>
          </a:p>
          <a:p>
            <a:r>
              <a:rPr lang="cs-CZ" dirty="0" err="1"/>
              <a:t>antifosfolipidový</a:t>
            </a:r>
            <a:r>
              <a:rPr lang="cs-CZ" dirty="0"/>
              <a:t> syndrom- přítomnost protilátek proti fosfolipidům</a:t>
            </a:r>
          </a:p>
          <a:p>
            <a:r>
              <a:rPr lang="cs-CZ" b="1" dirty="0"/>
              <a:t>konsumpční </a:t>
            </a:r>
            <a:r>
              <a:rPr lang="cs-CZ" b="1" dirty="0" err="1"/>
              <a:t>koagulopatie</a:t>
            </a:r>
            <a:r>
              <a:rPr lang="cs-CZ" dirty="0"/>
              <a:t> – </a:t>
            </a:r>
            <a:r>
              <a:rPr lang="cs-CZ" dirty="0">
                <a:hlinkClick r:id="rId2" tooltip="Diseminovaná intravaskulární koagulace"/>
              </a:rPr>
              <a:t>DIC</a:t>
            </a:r>
            <a:r>
              <a:rPr lang="cs-CZ" dirty="0"/>
              <a:t>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F3C3D590-08B7-4C62-A0A1-CF8942D15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866777"/>
            <a:ext cx="5183188" cy="823912"/>
          </a:xfrm>
        </p:spPr>
        <p:txBody>
          <a:bodyPr/>
          <a:lstStyle/>
          <a:p>
            <a:r>
              <a:rPr lang="cs-CZ" dirty="0"/>
              <a:t>Prodloužení </a:t>
            </a:r>
            <a:r>
              <a:rPr lang="cs-CZ" dirty="0" err="1"/>
              <a:t>Quick</a:t>
            </a:r>
            <a:r>
              <a:rPr lang="cs-CZ" dirty="0"/>
              <a:t> (INR)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4E59DFD-2C20-43F4-B310-87B5425E5F44}"/>
              </a:ext>
            </a:extLst>
          </p:cNvPr>
          <p:cNvSpPr/>
          <p:nvPr/>
        </p:nvSpPr>
        <p:spPr>
          <a:xfrm>
            <a:off x="4256411" y="6304001"/>
            <a:ext cx="8574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3"/>
              </a:rPr>
              <a:t>https://www.wikiskripta.eu/w/Vy%C5%A1et%C5%99en%C3%AD_krevn%C3%AD_sr%C3%A1%C5%BElivosti</a:t>
            </a:r>
            <a:endParaRPr lang="cs-CZ" sz="1200" dirty="0"/>
          </a:p>
          <a:p>
            <a:endParaRPr lang="cs-CZ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FA4856C-D276-464B-B20D-ADC1C93B1CD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6172200" y="2765264"/>
            <a:ext cx="6019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fyziologicky u novorozenců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nedostatek faktoru VII;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terapie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Warfarinem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nebo jiné stavy s hypovitaminózou 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terapie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heparinem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i.v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těžká 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porucha jaterní proteosyntézy</a:t>
            </a:r>
            <a:r>
              <a:rPr lang="cs-CZ" altLang="cs-CZ" sz="1800" dirty="0">
                <a:latin typeface="Arial" panose="020B0604020202020204" pitchFamily="34" charset="0"/>
              </a:rPr>
              <a:t> (chybí srážlivé faktory)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konsumpční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koagulopatie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DIC </a:t>
            </a:r>
          </a:p>
        </p:txBody>
      </p:sp>
    </p:spTree>
    <p:extLst>
      <p:ext uri="{BB962C8B-B14F-4D97-AF65-F5344CB8AC3E}">
        <p14:creationId xmlns:p14="http://schemas.microsoft.com/office/powerpoint/2010/main" val="389419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B38CA51-FB28-489C-961E-ED94DC59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Zhodnocení vyšetření hemostázy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984C6B29-6093-4797-B598-2075F81A3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632943"/>
              </p:ext>
            </p:extLst>
          </p:nvPr>
        </p:nvGraphicFramePr>
        <p:xfrm>
          <a:off x="1715510" y="1210630"/>
          <a:ext cx="8326707" cy="5517948"/>
        </p:xfrm>
        <a:graphic>
          <a:graphicData uri="http://schemas.openxmlformats.org/drawingml/2006/table">
            <a:tbl>
              <a:tblPr/>
              <a:tblGrid>
                <a:gridCol w="1405473">
                  <a:extLst>
                    <a:ext uri="{9D8B030D-6E8A-4147-A177-3AD203B41FA5}">
                      <a16:colId xmlns:a16="http://schemas.microsoft.com/office/drawing/2014/main" val="1265995588"/>
                    </a:ext>
                  </a:extLst>
                </a:gridCol>
                <a:gridCol w="1405473">
                  <a:extLst>
                    <a:ext uri="{9D8B030D-6E8A-4147-A177-3AD203B41FA5}">
                      <a16:colId xmlns:a16="http://schemas.microsoft.com/office/drawing/2014/main" val="2134312814"/>
                    </a:ext>
                  </a:extLst>
                </a:gridCol>
                <a:gridCol w="1405473">
                  <a:extLst>
                    <a:ext uri="{9D8B030D-6E8A-4147-A177-3AD203B41FA5}">
                      <a16:colId xmlns:a16="http://schemas.microsoft.com/office/drawing/2014/main" val="4038426223"/>
                    </a:ext>
                  </a:extLst>
                </a:gridCol>
                <a:gridCol w="1405473">
                  <a:extLst>
                    <a:ext uri="{9D8B030D-6E8A-4147-A177-3AD203B41FA5}">
                      <a16:colId xmlns:a16="http://schemas.microsoft.com/office/drawing/2014/main" val="1953329033"/>
                    </a:ext>
                  </a:extLst>
                </a:gridCol>
                <a:gridCol w="2704815">
                  <a:extLst>
                    <a:ext uri="{9D8B030D-6E8A-4147-A177-3AD203B41FA5}">
                      <a16:colId xmlns:a16="http://schemas.microsoft.com/office/drawing/2014/main" val="2367195079"/>
                    </a:ext>
                  </a:extLst>
                </a:gridCol>
              </a:tblGrid>
              <a:tr h="599097">
                <a:tc>
                  <a:txBody>
                    <a:bodyPr/>
                    <a:lstStyle/>
                    <a:p>
                      <a:r>
                        <a:rPr lang="cs-CZ" sz="2000" dirty="0"/>
                        <a:t>APTT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PT (Quick)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trombocyty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Doba krvácivosti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Běžné příčiny 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86812"/>
                  </a:ext>
                </a:extLst>
              </a:tr>
              <a:tr h="504503"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Vaskulopatie, nedostatek f. XIII 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947428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Trombocytopatie 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501511"/>
                  </a:ext>
                </a:extLst>
              </a:tr>
              <a:tr h="315314"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↓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Trombocytopenie 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917377"/>
                  </a:ext>
                </a:extLst>
              </a:tr>
              <a:tr h="693692"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Léčba </a:t>
                      </a:r>
                      <a:r>
                        <a:rPr lang="cs-CZ" sz="2000" b="1"/>
                        <a:t>heparinem</a:t>
                      </a:r>
                      <a:r>
                        <a:rPr lang="cs-CZ" sz="2000"/>
                        <a:t>, nedostatek f. VIII, IX, XI, XII 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988510"/>
                  </a:ext>
                </a:extLst>
              </a:tr>
              <a:tr h="220720"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Nedostatek f. VII 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340482"/>
                  </a:ext>
                </a:extLst>
              </a:tr>
              <a:tr h="693692"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Léčba </a:t>
                      </a:r>
                      <a:r>
                        <a:rPr lang="cs-CZ" sz="2000" b="1"/>
                        <a:t>Warfarinem</a:t>
                      </a:r>
                      <a:r>
                        <a:rPr lang="cs-CZ" sz="2000"/>
                        <a:t> a jiné hypovitaminózy K 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130811"/>
                  </a:ext>
                </a:extLst>
              </a:tr>
              <a:tr h="409909"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/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/>
                        <a:t>von Willebrandova choroba 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823928"/>
                  </a:ext>
                </a:extLst>
              </a:tr>
              <a:tr h="599097"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↓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/>
                        <a:t>↑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Porušená jaterní proteosyntéza, </a:t>
                      </a:r>
                      <a:r>
                        <a:rPr lang="cs-CZ" sz="2000" b="1" dirty="0"/>
                        <a:t>DIC</a:t>
                      </a:r>
                      <a:r>
                        <a:rPr lang="cs-CZ" sz="2000" dirty="0"/>
                        <a:t> (sepse) </a:t>
                      </a:r>
                    </a:p>
                  </a:txBody>
                  <a:tcPr marL="31531" marR="31531" marT="15766" marB="157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0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2573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843</Words>
  <Application>Microsoft Office PowerPoint</Application>
  <PresentationFormat>Širokoúhlá obrazovka</PresentationFormat>
  <Paragraphs>121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Onemocnění krve</vt:lpstr>
      <vt:lpstr>Onemocnění krve</vt:lpstr>
      <vt:lpstr>Symptomy onemocnění krve </vt:lpstr>
      <vt:lpstr>Diagnostika </vt:lpstr>
      <vt:lpstr>Interpretace výsledků</vt:lpstr>
      <vt:lpstr>Interpretace výsledků</vt:lpstr>
      <vt:lpstr>Zhodnocení vyšetření hemostázy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krve</dc:title>
  <dc:creator>Nejedlá Marie</dc:creator>
  <cp:lastModifiedBy>Nejedlá Marie</cp:lastModifiedBy>
  <cp:revision>7</cp:revision>
  <dcterms:created xsi:type="dcterms:W3CDTF">2025-02-20T08:38:17Z</dcterms:created>
  <dcterms:modified xsi:type="dcterms:W3CDTF">2025-02-24T11:34:58Z</dcterms:modified>
</cp:coreProperties>
</file>