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4" r:id="rId2"/>
    <p:sldId id="453" r:id="rId3"/>
    <p:sldId id="454" r:id="rId4"/>
    <p:sldId id="445" r:id="rId5"/>
    <p:sldId id="446" r:id="rId6"/>
    <p:sldId id="452" r:id="rId7"/>
    <p:sldId id="447" r:id="rId8"/>
    <p:sldId id="448" r:id="rId9"/>
    <p:sldId id="449" r:id="rId10"/>
    <p:sldId id="450" r:id="rId11"/>
    <p:sldId id="455" r:id="rId12"/>
    <p:sldId id="45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21842-3DA8-4D67-96B3-0F00BD229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68D20A-99F4-4473-BD51-B8CB5629E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3DC306-C837-41A1-A88B-DEC79058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EC7ACD-6F55-4DF0-81B2-9284AAA2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2D5FB5-05A5-4A86-B472-80A294AF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68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436AD-7084-41FB-995A-41BFF0CF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A0331A-BA55-4FA5-B531-8D987A4F7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DAF741-2932-4327-B9DD-8669BEC4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3A355B-36AF-4ABE-B885-7F5121AF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2FA994-6040-4024-9253-E1DFB970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29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392399-4610-4CE4-8F92-F17ACAF7B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DFB6E9-70F5-428F-B93F-15B9C36CD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CB3C87-6706-4317-8A6C-08F56BD9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2D66BE-D03B-45F8-850F-634B9312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099DF5-AAB1-44FC-94BA-4BEC9BFD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4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ACDBA-887D-4785-B7A7-53B03745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0D6924-3E74-4A68-ABAB-33A67CDC8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5D49F-E07B-40AE-9DDD-1CC8244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7DFA19-3F7A-4A7B-B39C-9586A8CF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BBC848-03A8-4D98-817D-DDA3DA35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68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CBB56-721C-4DA4-91FD-37C72858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BC8A27-08D7-4F37-A839-BCF12FDC3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43E034-D692-42FA-99CE-88BA0324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B6E580-DD07-423B-B0A8-AE34C0DA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212ABD-A206-4060-9075-0241B18E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44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D83EF-93E5-4031-908F-A3A05C39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BB8725-B6E6-40B6-AC59-683351AD6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E7F09FD-C56F-4287-9824-26553B4F8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ACD83B-DA4D-4AA2-B535-953435BB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B4767A-3A60-490D-BA6A-08614E82F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56B322-9863-4B5A-9969-9B567B08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42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CC534-2EAE-447F-BF88-B8F66C16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FCD3591-28FB-4BF8-8498-18E8DCBD9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2063438-FA4D-4D41-815F-7342DDAD3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C43C45D-F2FE-4DEC-98B3-73143ECE8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EC2F681-853A-48D3-9A65-1BCE046C1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DF27970-0FB5-4B01-9F76-9BAC45D7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B894B5-AC8A-48B4-BBB5-1802EC5B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F46EF0-1D1D-4F6A-A0C8-498D3E20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43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7BBF4-175F-4E3D-B6DB-051DD588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09E524B-B3AF-4F01-8ECB-33F06CB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AD27FD-C3FB-41DC-BFC7-6AC6BDA6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DF0F1D-8E8C-43DF-BE82-82931E59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57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6B11B8-D1A9-45B4-AA9B-28564641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BEDD9CA-FCC3-4009-AB4D-669FE2BF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9101F0-F016-4588-908D-33C19862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8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071B8-79F0-4272-B499-11BAC3E7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F93406-D796-487D-82B4-B2B9A490E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A6DE249-3D14-4507-A33E-12C21E050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FA8F57-1733-409A-8C2F-F61FCB0A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CAA36D-79F3-4B97-9247-A35BC761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F7B4BD-8D30-46AA-BAF3-F599E064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93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07B4B-17FB-4BA6-BF66-AB0C0F35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3909A7E-72F0-4717-8907-7662C7547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4327EC3-2979-41C0-8A2E-839F143D3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0D417A-3311-4D5A-972D-640DE266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DCAE60-618A-45C6-8C06-B659884E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C182FE-1E58-42CA-8684-24704922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66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F91F068-E269-48CD-8D4C-9995F33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F1EED46-1B8D-4206-953A-6843790C3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450AD-B0D4-4727-A8EA-B8A5F9EA7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0A3B-FBDA-455E-AE57-8CE15E65C70F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743342-DEB2-4D88-ADAB-EC95385E0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741314-592B-4CFD-AC04-E184C217A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2BC9-2CD4-4994-9123-045341BEDA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fajir.cz/erytrocy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med/podzim2016/BLKH0311p/Anemie-_bakalari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med/podzim2016/BLKH0311p/Anemie-_bakalari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AFBF88C-8C69-44C3-A002-4B9636693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89" y="1246173"/>
            <a:ext cx="4967649" cy="344720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C9623D-E553-4D3C-8CF3-A806430B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Choroby červených krvinek - Anémie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CEBDC8-4AFF-4995-9F4E-851B020E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1" y="1825625"/>
            <a:ext cx="11879107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chudokrevnost</a:t>
            </a:r>
          </a:p>
          <a:p>
            <a:r>
              <a:rPr lang="cs-CZ" dirty="0"/>
              <a:t>definice: chorobný stav vyznačující se </a:t>
            </a:r>
          </a:p>
          <a:p>
            <a:pPr lvl="1"/>
            <a:r>
              <a:rPr lang="cs-CZ" dirty="0"/>
              <a:t>↓ počet Ery</a:t>
            </a:r>
          </a:p>
          <a:p>
            <a:pPr lvl="1"/>
            <a:r>
              <a:rPr lang="cs-CZ" dirty="0"/>
              <a:t>↓ </a:t>
            </a:r>
            <a:r>
              <a:rPr lang="cs-CZ" dirty="0" err="1"/>
              <a:t>Hb</a:t>
            </a:r>
            <a:endParaRPr lang="cs-CZ" dirty="0"/>
          </a:p>
          <a:p>
            <a:pPr lvl="1"/>
            <a:r>
              <a:rPr lang="cs-CZ" dirty="0"/>
              <a:t>↓ </a:t>
            </a:r>
            <a:r>
              <a:rPr lang="cs-CZ" dirty="0" err="1"/>
              <a:t>Hmt</a:t>
            </a:r>
            <a:endParaRPr lang="cs-CZ" dirty="0"/>
          </a:p>
          <a:p>
            <a:pPr lvl="1"/>
            <a:r>
              <a:rPr lang="cs-CZ" dirty="0"/>
              <a:t>↓ střední objem Ery</a:t>
            </a:r>
          </a:p>
          <a:p>
            <a:pPr marL="0" indent="0">
              <a:buNone/>
            </a:pPr>
            <a:r>
              <a:rPr lang="cs-CZ" dirty="0"/>
              <a:t>Třídění anémií</a:t>
            </a:r>
          </a:p>
          <a:p>
            <a:r>
              <a:rPr lang="cs-CZ" dirty="0"/>
              <a:t>1) morfologické - podle velikosti erytrocytů anémie</a:t>
            </a:r>
          </a:p>
          <a:p>
            <a:pPr lvl="1"/>
            <a:r>
              <a:rPr lang="cs-CZ" dirty="0" err="1"/>
              <a:t>Normocytární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doplňte velikost………………..</a:t>
            </a:r>
          </a:p>
          <a:p>
            <a:pPr lvl="1"/>
            <a:r>
              <a:rPr lang="cs-CZ" dirty="0" err="1"/>
              <a:t>Makrocytární</a:t>
            </a:r>
            <a:r>
              <a:rPr lang="cs-CZ" dirty="0"/>
              <a:t>  </a:t>
            </a:r>
            <a:r>
              <a:rPr lang="cs-CZ" dirty="0">
                <a:solidFill>
                  <a:srgbClr val="0070C0"/>
                </a:solidFill>
              </a:rPr>
              <a:t>doplňte velikost………………..</a:t>
            </a:r>
            <a:endParaRPr lang="cs-CZ" dirty="0"/>
          </a:p>
          <a:p>
            <a:pPr lvl="1"/>
            <a:r>
              <a:rPr lang="cs-CZ" dirty="0" err="1"/>
              <a:t>Mikrocytální</a:t>
            </a:r>
            <a:r>
              <a:rPr lang="cs-CZ" dirty="0"/>
              <a:t>   </a:t>
            </a:r>
            <a:r>
              <a:rPr lang="cs-CZ" dirty="0">
                <a:solidFill>
                  <a:srgbClr val="0070C0"/>
                </a:solidFill>
              </a:rPr>
              <a:t>doplňte velikost………………..</a:t>
            </a:r>
            <a:endParaRPr lang="cs-CZ" dirty="0"/>
          </a:p>
          <a:p>
            <a:r>
              <a:rPr lang="cs-CZ" dirty="0"/>
              <a:t>2) </a:t>
            </a:r>
            <a:r>
              <a:rPr lang="cs-CZ" dirty="0" err="1"/>
              <a:t>etiopatogenetické</a:t>
            </a:r>
            <a:r>
              <a:rPr lang="cs-CZ" dirty="0"/>
              <a:t> - viz dále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54CC88E-AF0A-4405-9725-DC3FC918EF55}"/>
              </a:ext>
            </a:extLst>
          </p:cNvPr>
          <p:cNvSpPr/>
          <p:nvPr/>
        </p:nvSpPr>
        <p:spPr>
          <a:xfrm>
            <a:off x="7843683" y="6123543"/>
            <a:ext cx="3253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https://www.stefajir.cz/erytrocyt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91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BBBE3B-1D0C-4F18-B567-6BB330E6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Anémie hemolytická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B709EB-95FB-41BA-A3E0-5D5F2E681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462"/>
            <a:ext cx="12192000" cy="526791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 rozpadu Ery, </a:t>
            </a:r>
            <a:r>
              <a:rPr lang="cs-CZ" dirty="0" err="1"/>
              <a:t>normocytová</a:t>
            </a:r>
            <a:r>
              <a:rPr lang="cs-CZ" dirty="0"/>
              <a:t>, </a:t>
            </a:r>
            <a:r>
              <a:rPr lang="cs-CZ" dirty="0" err="1"/>
              <a:t>normochromní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Etiopatogeneze:</a:t>
            </a:r>
            <a:endParaRPr lang="cs-CZ" dirty="0"/>
          </a:p>
          <a:p>
            <a:r>
              <a:rPr lang="cs-CZ" dirty="0"/>
              <a:t>Dědičné</a:t>
            </a:r>
          </a:p>
          <a:p>
            <a:pPr lvl="1"/>
            <a:r>
              <a:rPr lang="cs-CZ" dirty="0" err="1"/>
              <a:t>sférocytóza</a:t>
            </a:r>
            <a:endParaRPr lang="cs-CZ" dirty="0"/>
          </a:p>
          <a:p>
            <a:pPr lvl="1"/>
            <a:r>
              <a:rPr lang="cs-CZ" dirty="0" err="1"/>
              <a:t>eliptocytóza</a:t>
            </a:r>
            <a:endParaRPr lang="cs-CZ" dirty="0"/>
          </a:p>
          <a:p>
            <a:pPr lvl="1"/>
            <a:r>
              <a:rPr lang="cs-CZ" dirty="0"/>
              <a:t>srpkovitá anémie</a:t>
            </a:r>
          </a:p>
          <a:p>
            <a:pPr lvl="1"/>
            <a:r>
              <a:rPr lang="cs-CZ" dirty="0"/>
              <a:t>talasemie, </a:t>
            </a:r>
            <a:r>
              <a:rPr lang="cs-CZ" dirty="0" err="1"/>
              <a:t>hypochormní</a:t>
            </a:r>
            <a:r>
              <a:rPr lang="cs-CZ" dirty="0"/>
              <a:t> mikrocytová a., dědičná porucha tvorby </a:t>
            </a:r>
            <a:r>
              <a:rPr lang="cs-CZ" dirty="0" err="1"/>
              <a:t>Hb</a:t>
            </a:r>
            <a:r>
              <a:rPr lang="cs-CZ" dirty="0"/>
              <a:t>. </a:t>
            </a:r>
          </a:p>
          <a:p>
            <a:r>
              <a:rPr lang="cs-CZ" dirty="0"/>
              <a:t>Získané</a:t>
            </a:r>
          </a:p>
          <a:p>
            <a:pPr lvl="1"/>
            <a:r>
              <a:rPr lang="cs-CZ" dirty="0"/>
              <a:t>Autoimunitní- protilátky proti vlastním krvinkám, po viróze, </a:t>
            </a:r>
            <a:r>
              <a:rPr lang="cs-CZ" dirty="0" err="1"/>
              <a:t>chi</a:t>
            </a:r>
            <a:r>
              <a:rPr lang="cs-CZ" dirty="0"/>
              <a:t> výkonu, při leukémii nebo lymfomu, T: </a:t>
            </a:r>
            <a:r>
              <a:rPr lang="cs-CZ" dirty="0" err="1"/>
              <a:t>prednizon</a:t>
            </a:r>
            <a:r>
              <a:rPr lang="cs-CZ" dirty="0"/>
              <a:t>, cyklofosfamid, gama globulin</a:t>
            </a:r>
          </a:p>
          <a:p>
            <a:pPr lvl="1"/>
            <a:r>
              <a:rPr lang="cs-CZ" dirty="0"/>
              <a:t>Polékové – PNC, chinin, fenacetin, </a:t>
            </a:r>
            <a:r>
              <a:rPr lang="cs-CZ" dirty="0" err="1"/>
              <a:t>hydrochlorotiazid</a:t>
            </a:r>
            <a:r>
              <a:rPr lang="cs-CZ" dirty="0"/>
              <a:t> aj.</a:t>
            </a:r>
          </a:p>
          <a:p>
            <a:pPr lvl="1"/>
            <a:r>
              <a:rPr lang="cs-CZ" dirty="0"/>
              <a:t>Chemické a fyzikální příčiny: </a:t>
            </a:r>
            <a:r>
              <a:rPr lang="cs-CZ" dirty="0" err="1"/>
              <a:t>antacida</a:t>
            </a:r>
            <a:r>
              <a:rPr lang="cs-CZ" dirty="0"/>
              <a:t>, otrava </a:t>
            </a:r>
            <a:r>
              <a:rPr lang="cs-CZ" dirty="0" err="1"/>
              <a:t>Pb</a:t>
            </a:r>
            <a:r>
              <a:rPr lang="cs-CZ" dirty="0"/>
              <a:t>, bakteriální jedy, umělá chlopeň, karate, </a:t>
            </a:r>
            <a:r>
              <a:rPr lang="cs-CZ" dirty="0" err="1"/>
              <a:t>ploska</a:t>
            </a:r>
            <a:r>
              <a:rPr lang="cs-CZ" dirty="0"/>
              <a:t> nohy u běžců</a:t>
            </a:r>
          </a:p>
          <a:p>
            <a:pPr lvl="1"/>
            <a:r>
              <a:rPr lang="cs-CZ" dirty="0" err="1"/>
              <a:t>Methemoglobinémie</a:t>
            </a:r>
            <a:r>
              <a:rPr lang="cs-CZ" dirty="0"/>
              <a:t>: </a:t>
            </a:r>
            <a:r>
              <a:rPr lang="cs-CZ" dirty="0" err="1"/>
              <a:t>Hb</a:t>
            </a:r>
            <a:r>
              <a:rPr lang="cs-CZ" dirty="0"/>
              <a:t> s </a:t>
            </a:r>
            <a:r>
              <a:rPr lang="cs-CZ" dirty="0" err="1"/>
              <a:t>Fe</a:t>
            </a:r>
            <a:r>
              <a:rPr lang="cs-CZ" dirty="0"/>
              <a:t> 3+, cyanóza, dusičnany z pitné vody, sulfonamidy, fenacetin</a:t>
            </a:r>
          </a:p>
          <a:p>
            <a:pPr marL="0" indent="0">
              <a:buNone/>
            </a:pPr>
            <a:r>
              <a:rPr lang="cs-CZ" b="1" dirty="0"/>
              <a:t>Klinický obraz</a:t>
            </a:r>
            <a:r>
              <a:rPr lang="cs-CZ" dirty="0"/>
              <a:t>: hemolytická krize - zimnice, teplota, šok, zvětšena slezina, ikterus</a:t>
            </a:r>
          </a:p>
          <a:p>
            <a:pPr marL="0" indent="0">
              <a:buNone/>
            </a:pPr>
            <a:r>
              <a:rPr lang="cs-CZ" b="1" dirty="0"/>
              <a:t>Terapie</a:t>
            </a:r>
            <a:r>
              <a:rPr lang="cs-CZ" dirty="0"/>
              <a:t>: podle příčiny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6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CF347-78A9-4CB0-9F55-0EA824F0E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DF4D3D2-0806-4BEC-885C-C98121B7E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228" y="0"/>
            <a:ext cx="8836503" cy="616970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E0FC230-98C2-49D6-930E-E0F7756F0A44}"/>
              </a:ext>
            </a:extLst>
          </p:cNvPr>
          <p:cNvSpPr/>
          <p:nvPr/>
        </p:nvSpPr>
        <p:spPr>
          <a:xfrm>
            <a:off x="347958" y="6211669"/>
            <a:ext cx="9718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https://is.muni.cz/el/med/podzim2016/BLKH0311p/Anemie-_bakalari.pdf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92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DCF32-C821-42C9-B21D-E6A2AF83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Funkční anémie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1E1EB4-387C-4DC0-ACD1-B2278B2A2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 pacientů trpících infekcemi</a:t>
            </a:r>
          </a:p>
          <a:p>
            <a:r>
              <a:rPr lang="cs-CZ" dirty="0"/>
              <a:t>autoimunitními chorobami </a:t>
            </a:r>
          </a:p>
          <a:p>
            <a:r>
              <a:rPr lang="cs-CZ" dirty="0"/>
              <a:t>malignitami</a:t>
            </a:r>
          </a:p>
          <a:p>
            <a:r>
              <a:rPr lang="cs-CZ" dirty="0"/>
              <a:t>městnavým srdečním selháním</a:t>
            </a:r>
          </a:p>
          <a:p>
            <a:r>
              <a:rPr lang="cs-CZ" dirty="0"/>
              <a:t>obezitou </a:t>
            </a:r>
          </a:p>
          <a:p>
            <a:r>
              <a:rPr lang="cs-CZ" dirty="0"/>
              <a:t>chronickou obstrukční plicní nemocí</a:t>
            </a:r>
          </a:p>
          <a:p>
            <a:r>
              <a:rPr lang="cs-CZ" dirty="0"/>
              <a:t>chronické onemocnění ledvin</a:t>
            </a:r>
          </a:p>
        </p:txBody>
      </p:sp>
    </p:spTree>
    <p:extLst>
      <p:ext uri="{BB962C8B-B14F-4D97-AF65-F5344CB8AC3E}">
        <p14:creationId xmlns:p14="http://schemas.microsoft.com/office/powerpoint/2010/main" val="79219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0871D-B01B-4397-87F5-0D7218A4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21CDF4F-58BB-43FB-93AB-EE7C4EECB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" y="750902"/>
            <a:ext cx="10975808" cy="5356195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508A7D2-7357-4E86-9892-6B485CC2CD97}"/>
              </a:ext>
            </a:extLst>
          </p:cNvPr>
          <p:cNvSpPr/>
          <p:nvPr/>
        </p:nvSpPr>
        <p:spPr>
          <a:xfrm>
            <a:off x="4082747" y="6308208"/>
            <a:ext cx="3566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https://www.stefajir.cz/krevni-obraz</a:t>
            </a:r>
          </a:p>
        </p:txBody>
      </p:sp>
    </p:spTree>
    <p:extLst>
      <p:ext uri="{BB962C8B-B14F-4D97-AF65-F5344CB8AC3E}">
        <p14:creationId xmlns:p14="http://schemas.microsoft.com/office/powerpoint/2010/main" val="49960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2B6FF-B8FD-46C7-B36F-296C271C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F94A615-D5A2-408E-AD25-1CE38A486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984" y="542437"/>
            <a:ext cx="8672196" cy="561560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E096152-E463-4699-88DD-0CB1B69C2650}"/>
              </a:ext>
            </a:extLst>
          </p:cNvPr>
          <p:cNvSpPr/>
          <p:nvPr/>
        </p:nvSpPr>
        <p:spPr>
          <a:xfrm>
            <a:off x="159142" y="6288748"/>
            <a:ext cx="11194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https://is.muni.cz/el/med/podzim2016/BLKH0311p/Anemie-_bakalari.pdf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46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11D43-6B28-4D30-B48D-572C5AC9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70C0"/>
                </a:solidFill>
              </a:rPr>
              <a:t>Etiopatogenetické</a:t>
            </a:r>
            <a:r>
              <a:rPr lang="cs-CZ" b="1" dirty="0">
                <a:solidFill>
                  <a:srgbClr val="0070C0"/>
                </a:solidFill>
              </a:rPr>
              <a:t> dělení anémie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8B9C8E-8AF8-40B1-B199-4961ECFAE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Anémie z poruchy krvetvorby </a:t>
            </a:r>
            <a:r>
              <a:rPr lang="cs-CZ" dirty="0"/>
              <a:t>(nedostatek látek nutných pro erytropoézu)</a:t>
            </a:r>
          </a:p>
          <a:p>
            <a:pPr lvl="1"/>
            <a:r>
              <a:rPr lang="cs-CZ" dirty="0" err="1"/>
              <a:t>sideropenická</a:t>
            </a:r>
            <a:r>
              <a:rPr lang="cs-CZ" dirty="0"/>
              <a:t> anémie - z nedostatku </a:t>
            </a:r>
            <a:r>
              <a:rPr lang="cs-CZ" dirty="0" err="1"/>
              <a:t>Fe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perniciózní anémie z nedostatku kyseliny listové a vitamínu vit B12</a:t>
            </a:r>
          </a:p>
          <a:p>
            <a:r>
              <a:rPr lang="cs-CZ" b="1" dirty="0"/>
              <a:t>Anémie z útlumu krvetvorby </a:t>
            </a:r>
            <a:r>
              <a:rPr lang="cs-CZ" dirty="0"/>
              <a:t>(erytropoézy)</a:t>
            </a:r>
          </a:p>
          <a:p>
            <a:pPr lvl="1"/>
            <a:r>
              <a:rPr lang="cs-CZ" dirty="0" err="1"/>
              <a:t>Atransferinémie</a:t>
            </a:r>
            <a:endParaRPr lang="cs-CZ" dirty="0"/>
          </a:p>
          <a:p>
            <a:pPr lvl="1"/>
            <a:r>
              <a:rPr lang="cs-CZ" dirty="0" err="1"/>
              <a:t>Sideroblastová</a:t>
            </a:r>
            <a:r>
              <a:rPr lang="cs-CZ" dirty="0"/>
              <a:t> anémie: defektní syntéza hemu- v prekurzorech Ery mitochondrie plné </a:t>
            </a:r>
            <a:r>
              <a:rPr lang="cs-CZ" dirty="0" err="1"/>
              <a:t>Fe</a:t>
            </a:r>
            <a:r>
              <a:rPr lang="cs-CZ" dirty="0"/>
              <a:t>, ale ve zralých Ery </a:t>
            </a:r>
            <a:r>
              <a:rPr lang="cs-CZ" dirty="0" err="1"/>
              <a:t>Fe</a:t>
            </a:r>
            <a:r>
              <a:rPr lang="cs-CZ" dirty="0"/>
              <a:t> chybí- chybí enzym pro syntézu </a:t>
            </a:r>
            <a:r>
              <a:rPr lang="cs-CZ" dirty="0" err="1"/>
              <a:t>aminolevulové</a:t>
            </a:r>
            <a:r>
              <a:rPr lang="cs-CZ" dirty="0"/>
              <a:t> kyseliny</a:t>
            </a:r>
          </a:p>
          <a:p>
            <a:r>
              <a:rPr lang="cs-CZ" b="1" dirty="0"/>
              <a:t>Anémie z poruchy </a:t>
            </a:r>
            <a:r>
              <a:rPr lang="cs-CZ" b="1" dirty="0" err="1"/>
              <a:t>reutilizace</a:t>
            </a:r>
            <a:r>
              <a:rPr lang="cs-CZ" b="1" dirty="0"/>
              <a:t> železa</a:t>
            </a:r>
          </a:p>
          <a:p>
            <a:r>
              <a:rPr lang="cs-CZ" b="1" dirty="0"/>
              <a:t>Anémie aplastická z útlumu kostní dřeně</a:t>
            </a:r>
          </a:p>
          <a:p>
            <a:r>
              <a:rPr lang="cs-CZ" b="1" dirty="0"/>
              <a:t>Anémie </a:t>
            </a:r>
            <a:r>
              <a:rPr lang="cs-CZ" b="1" dirty="0" err="1"/>
              <a:t>posthemorrhagická</a:t>
            </a:r>
            <a:r>
              <a:rPr lang="cs-CZ" b="1" dirty="0"/>
              <a:t> ze zvýšené ztráty krve (hemoglobinu)</a:t>
            </a:r>
          </a:p>
          <a:p>
            <a:r>
              <a:rPr lang="cs-CZ" b="1" dirty="0"/>
              <a:t>Anémie hemolytická z nadměrného rozpadu krvinek v organismu v důsledku hemolýzy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Doplňte příčiny hemolýzy………………………………………………………………………………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06233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FCC6C-8D74-4D88-B11C-490D8B3F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65" y="365125"/>
            <a:ext cx="11216235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Anémie </a:t>
            </a:r>
            <a:r>
              <a:rPr lang="cs-CZ" b="1" dirty="0" err="1">
                <a:solidFill>
                  <a:srgbClr val="FF0000"/>
                </a:solidFill>
              </a:rPr>
              <a:t>sideropenická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72AA61-2E9A-4397-8432-A70F870C1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28" y="1100516"/>
            <a:ext cx="11280972" cy="575748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 nedostatku </a:t>
            </a:r>
            <a:r>
              <a:rPr lang="cs-CZ" dirty="0" err="1"/>
              <a:t>Fe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Etiopatogeneze</a:t>
            </a:r>
          </a:p>
          <a:p>
            <a:r>
              <a:rPr lang="cs-CZ" dirty="0"/>
              <a:t>nedostatek </a:t>
            </a:r>
            <a:r>
              <a:rPr lang="cs-CZ" dirty="0" err="1"/>
              <a:t>Fe</a:t>
            </a:r>
            <a:r>
              <a:rPr lang="cs-CZ" dirty="0"/>
              <a:t> v potravě (nejvíce </a:t>
            </a:r>
            <a:r>
              <a:rPr lang="cs-CZ" dirty="0" err="1"/>
              <a:t>Fe</a:t>
            </a:r>
            <a:r>
              <a:rPr lang="cs-CZ" dirty="0"/>
              <a:t> v mase)</a:t>
            </a:r>
          </a:p>
          <a:p>
            <a:r>
              <a:rPr lang="cs-CZ" dirty="0"/>
              <a:t>porušená resorpce</a:t>
            </a:r>
          </a:p>
          <a:p>
            <a:r>
              <a:rPr lang="cs-CZ" dirty="0"/>
              <a:t>nadměrné ztráty z organismu (krvácení jícnové varixy, vředy, hemoroidy, tu, polypy, poruchy </a:t>
            </a:r>
            <a:r>
              <a:rPr lang="cs-CZ" dirty="0" err="1"/>
              <a:t>hemokoagulace</a:t>
            </a:r>
            <a:r>
              <a:rPr lang="cs-CZ" dirty="0"/>
              <a:t>, laktace- ztráta 1 mg /d, menses, salicyláty, kortikoidy, NSA, </a:t>
            </a:r>
            <a:r>
              <a:rPr lang="cs-CZ" dirty="0" err="1"/>
              <a:t>KCl</a:t>
            </a:r>
            <a:r>
              <a:rPr lang="cs-CZ" dirty="0"/>
              <a:t>)</a:t>
            </a:r>
          </a:p>
          <a:p>
            <a:r>
              <a:rPr lang="cs-CZ" dirty="0"/>
              <a:t>zvýšená potřeba v některých obdobích života (dospívání, opakované porody).</a:t>
            </a:r>
          </a:p>
          <a:p>
            <a:pPr marL="0" indent="0">
              <a:buNone/>
            </a:pPr>
            <a:r>
              <a:rPr lang="cs-CZ" b="1" dirty="0"/>
              <a:t>Klinický obraz</a:t>
            </a:r>
            <a:r>
              <a:rPr lang="cs-CZ" dirty="0"/>
              <a:t>: viz výše + </a:t>
            </a:r>
          </a:p>
          <a:p>
            <a:r>
              <a:rPr lang="cs-CZ" dirty="0"/>
              <a:t>parestézie, pálení jazyka- </a:t>
            </a:r>
            <a:r>
              <a:rPr lang="cs-CZ" dirty="0" err="1"/>
              <a:t>glosodynie</a:t>
            </a:r>
            <a:r>
              <a:rPr lang="cs-CZ" dirty="0"/>
              <a:t> (zmrzlina, omítka, hlína), </a:t>
            </a:r>
          </a:p>
          <a:p>
            <a:r>
              <a:rPr lang="cs-CZ" dirty="0"/>
              <a:t>bolavé koutky (angulární </a:t>
            </a:r>
            <a:r>
              <a:rPr lang="cs-CZ" dirty="0" err="1"/>
              <a:t>stomatitis</a:t>
            </a:r>
            <a:r>
              <a:rPr lang="cs-CZ" dirty="0"/>
              <a:t>)</a:t>
            </a:r>
          </a:p>
          <a:p>
            <a:r>
              <a:rPr lang="cs-CZ" dirty="0"/>
              <a:t>polykací potíže, lžičkovité nehty.</a:t>
            </a:r>
          </a:p>
          <a:p>
            <a:pPr marL="0" indent="0">
              <a:buNone/>
            </a:pPr>
            <a:r>
              <a:rPr lang="cs-CZ" b="1" dirty="0"/>
              <a:t>Diagnostika</a:t>
            </a:r>
            <a:r>
              <a:rPr lang="cs-CZ" dirty="0"/>
              <a:t>: </a:t>
            </a:r>
          </a:p>
          <a:p>
            <a:r>
              <a:rPr lang="cs-CZ" dirty="0"/>
              <a:t>↓hladina </a:t>
            </a:r>
            <a:r>
              <a:rPr lang="cs-CZ" dirty="0" err="1"/>
              <a:t>Fe</a:t>
            </a:r>
            <a:r>
              <a:rPr lang="cs-CZ" dirty="0"/>
              <a:t> v krvi.</a:t>
            </a:r>
          </a:p>
          <a:p>
            <a:pPr marL="0" indent="0">
              <a:buNone/>
            </a:pPr>
            <a:r>
              <a:rPr lang="cs-CZ" b="1" dirty="0"/>
              <a:t>Léčba:</a:t>
            </a:r>
            <a:r>
              <a:rPr lang="cs-CZ" dirty="0"/>
              <a:t> </a:t>
            </a:r>
          </a:p>
          <a:p>
            <a:r>
              <a:rPr lang="cs-CZ" dirty="0" err="1"/>
              <a:t>Fe</a:t>
            </a:r>
            <a:r>
              <a:rPr lang="cs-CZ" dirty="0"/>
              <a:t> perorálně (</a:t>
            </a:r>
            <a:r>
              <a:rPr lang="cs-CZ" dirty="0" err="1"/>
              <a:t>Aktiferrin</a:t>
            </a:r>
            <a:r>
              <a:rPr lang="cs-CZ" dirty="0"/>
              <a:t> </a:t>
            </a:r>
            <a:r>
              <a:rPr lang="cs-CZ" dirty="0" err="1"/>
              <a:t>gtt</a:t>
            </a:r>
            <a:r>
              <a:rPr lang="cs-CZ" dirty="0"/>
              <a:t>, </a:t>
            </a:r>
            <a:r>
              <a:rPr lang="cs-CZ" dirty="0" err="1"/>
              <a:t>Feronat</a:t>
            </a:r>
            <a:r>
              <a:rPr lang="cs-CZ" dirty="0"/>
              <a:t> </a:t>
            </a:r>
            <a:r>
              <a:rPr lang="cs-CZ" dirty="0" err="1"/>
              <a:t>retard</a:t>
            </a:r>
            <a:r>
              <a:rPr lang="cs-CZ" dirty="0"/>
              <a:t> </a:t>
            </a:r>
            <a:r>
              <a:rPr lang="cs-CZ" dirty="0" err="1"/>
              <a:t>tbl</a:t>
            </a:r>
            <a:r>
              <a:rPr lang="cs-CZ" dirty="0"/>
              <a:t>.), </a:t>
            </a:r>
            <a:r>
              <a:rPr lang="cs-CZ" dirty="0" err="1"/>
              <a:t>i.v</a:t>
            </a:r>
            <a:r>
              <a:rPr lang="cs-CZ" dirty="0"/>
              <a:t>. u malabsorpce (</a:t>
            </a:r>
            <a:r>
              <a:rPr lang="cs-CZ" dirty="0" err="1"/>
              <a:t>Ferinject</a:t>
            </a:r>
            <a:r>
              <a:rPr lang="cs-CZ" dirty="0"/>
              <a:t> </a:t>
            </a:r>
            <a:r>
              <a:rPr lang="cs-CZ" dirty="0" err="1"/>
              <a:t>inj</a:t>
            </a:r>
            <a:r>
              <a:rPr lang="cs-CZ" dirty="0"/>
              <a:t>., </a:t>
            </a:r>
            <a:r>
              <a:rPr lang="cs-CZ" dirty="0" err="1"/>
              <a:t>Ferlecit</a:t>
            </a:r>
            <a:r>
              <a:rPr lang="cs-CZ" dirty="0"/>
              <a:t> </a:t>
            </a:r>
            <a:r>
              <a:rPr lang="cs-CZ" dirty="0" err="1"/>
              <a:t>inj</a:t>
            </a:r>
            <a:r>
              <a:rPr lang="cs-CZ" dirty="0"/>
              <a:t>. infuze)</a:t>
            </a:r>
          </a:p>
          <a:p>
            <a:r>
              <a:rPr lang="cs-CZ" dirty="0" err="1"/>
              <a:t>Hledát</a:t>
            </a:r>
            <a:r>
              <a:rPr lang="cs-CZ" dirty="0"/>
              <a:t>/odstranit zdroj krvácení</a:t>
            </a:r>
          </a:p>
          <a:p>
            <a:r>
              <a:rPr lang="cs-CZ" dirty="0"/>
              <a:t>transfúze </a:t>
            </a:r>
            <a:r>
              <a:rPr lang="cs-CZ" dirty="0" err="1"/>
              <a:t>erymasy</a:t>
            </a:r>
            <a:r>
              <a:rPr lang="cs-CZ" dirty="0"/>
              <a:t> 250 ml zvýší </a:t>
            </a:r>
            <a:r>
              <a:rPr lang="cs-CZ" dirty="0" err="1"/>
              <a:t>Hb</a:t>
            </a:r>
            <a:r>
              <a:rPr lang="cs-CZ" dirty="0"/>
              <a:t> o 10g/l (</a:t>
            </a:r>
            <a:r>
              <a:rPr lang="cs-CZ" dirty="0" err="1"/>
              <a:t>Hmt</a:t>
            </a:r>
            <a:r>
              <a:rPr lang="cs-CZ" dirty="0"/>
              <a:t> 0,50-0,70)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CBD5AC-9E68-4A1C-BDBA-D155A21A9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58" y="3559086"/>
            <a:ext cx="2540898" cy="19683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E0C8B1-A454-454A-ABFC-29D50FEE3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10" y="3494076"/>
            <a:ext cx="2198334" cy="16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2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4198F-7C78-497C-AD7D-F643F40D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Substituční terapie </a:t>
            </a:r>
            <a:r>
              <a:rPr lang="cs-CZ" b="1" dirty="0" err="1">
                <a:solidFill>
                  <a:srgbClr val="FF0000"/>
                </a:solidFill>
              </a:rPr>
              <a:t>Fe</a:t>
            </a:r>
            <a:r>
              <a:rPr lang="cs-CZ" b="1" dirty="0">
                <a:solidFill>
                  <a:srgbClr val="FF0000"/>
                </a:solidFill>
              </a:rPr>
              <a:t> a její aplikační cesty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522FC9-6533-4549-AE3B-114BD805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1" y="1825625"/>
            <a:ext cx="11989699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Cílem - doplnit zásoby </a:t>
            </a:r>
            <a:r>
              <a:rPr lang="cs-CZ" dirty="0" err="1"/>
              <a:t>Fe</a:t>
            </a:r>
            <a:r>
              <a:rPr lang="cs-CZ" dirty="0"/>
              <a:t> a v případě anémie normalizovat koncentraci </a:t>
            </a:r>
            <a:r>
              <a:rPr lang="cs-CZ" dirty="0" err="1"/>
              <a:t>Hb</a:t>
            </a:r>
            <a:r>
              <a:rPr lang="cs-CZ" dirty="0"/>
              <a:t>. </a:t>
            </a:r>
          </a:p>
          <a:p>
            <a:r>
              <a:rPr lang="cs-CZ" dirty="0" err="1"/>
              <a:t>P.o</a:t>
            </a:r>
            <a:r>
              <a:rPr lang="cs-CZ" dirty="0"/>
              <a:t>. podávané doplňky stravy s obsahem </a:t>
            </a:r>
            <a:r>
              <a:rPr lang="cs-CZ" dirty="0" err="1"/>
              <a:t>Fe</a:t>
            </a:r>
            <a:r>
              <a:rPr lang="cs-CZ" dirty="0"/>
              <a:t> jsou absorbovány přes epitel tenkého střeva speciálními transportéry, </a:t>
            </a:r>
          </a:p>
          <a:p>
            <a:pPr lvl="1"/>
            <a:r>
              <a:rPr lang="cs-CZ" dirty="0"/>
              <a:t>v průměru se však absorbuje pouze </a:t>
            </a:r>
            <a:r>
              <a:rPr lang="cs-CZ" b="1" dirty="0"/>
              <a:t>10 % takto podaného </a:t>
            </a:r>
            <a:r>
              <a:rPr lang="cs-CZ" b="1" dirty="0" err="1"/>
              <a:t>Fe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Z běžné terapeutické perorální dávky </a:t>
            </a:r>
            <a:r>
              <a:rPr lang="cs-CZ" b="1" dirty="0"/>
              <a:t>60–180 mg </a:t>
            </a:r>
            <a:r>
              <a:rPr lang="cs-CZ" b="1" dirty="0" err="1"/>
              <a:t>Fe</a:t>
            </a:r>
            <a:r>
              <a:rPr lang="cs-CZ" b="1" dirty="0"/>
              <a:t> </a:t>
            </a:r>
            <a:r>
              <a:rPr lang="cs-CZ" dirty="0"/>
              <a:t>je tedy absorbováno </a:t>
            </a:r>
            <a:r>
              <a:rPr lang="cs-CZ" b="1" dirty="0"/>
              <a:t>méně než 20 mg denně</a:t>
            </a:r>
            <a:r>
              <a:rPr lang="cs-CZ" dirty="0"/>
              <a:t>, což znamená, že teoreticky může být zapotřebí </a:t>
            </a:r>
            <a:r>
              <a:rPr lang="cs-CZ" b="1" dirty="0"/>
              <a:t>10–30 dní </a:t>
            </a:r>
            <a:r>
              <a:rPr lang="cs-CZ" dirty="0"/>
              <a:t>nepřetržitého doplňování železa k dosažení nárůstu koncentrace </a:t>
            </a:r>
            <a:r>
              <a:rPr lang="cs-CZ" b="1" dirty="0" err="1"/>
              <a:t>Hb</a:t>
            </a:r>
            <a:r>
              <a:rPr lang="cs-CZ" b="1" dirty="0"/>
              <a:t> o 10 g/l </a:t>
            </a:r>
            <a:r>
              <a:rPr lang="cs-CZ" dirty="0"/>
              <a:t>a až </a:t>
            </a:r>
            <a:r>
              <a:rPr lang="cs-CZ" b="1" dirty="0"/>
              <a:t>6 měsíců </a:t>
            </a:r>
            <a:r>
              <a:rPr lang="cs-CZ" dirty="0"/>
              <a:t>k úplné normalizaci hladin </a:t>
            </a:r>
            <a:r>
              <a:rPr lang="cs-CZ" dirty="0" err="1"/>
              <a:t>Hb</a:t>
            </a:r>
            <a:r>
              <a:rPr lang="cs-CZ" dirty="0"/>
              <a:t> u anemických pacientů. </a:t>
            </a:r>
          </a:p>
          <a:p>
            <a:pPr lvl="1"/>
            <a:r>
              <a:rPr lang="cs-CZ" dirty="0"/>
              <a:t>Při </a:t>
            </a:r>
            <a:r>
              <a:rPr lang="cs-CZ" dirty="0" err="1"/>
              <a:t>p.o</a:t>
            </a:r>
            <a:r>
              <a:rPr lang="cs-CZ" dirty="0"/>
              <a:t>. podání zůstává zbytkový doplněk </a:t>
            </a:r>
            <a:r>
              <a:rPr lang="cs-CZ" dirty="0" err="1"/>
              <a:t>Fe</a:t>
            </a:r>
            <a:r>
              <a:rPr lang="cs-CZ" dirty="0"/>
              <a:t> z velké části neabsorbován v GIT, což může poškodit epitel střeva a změnit složení střevního </a:t>
            </a:r>
            <a:r>
              <a:rPr lang="cs-CZ" dirty="0" err="1"/>
              <a:t>mikrobiomu</a:t>
            </a:r>
            <a:r>
              <a:rPr lang="cs-CZ" dirty="0"/>
              <a:t>.</a:t>
            </a:r>
          </a:p>
          <a:p>
            <a:r>
              <a:rPr lang="cs-CZ" dirty="0" err="1"/>
              <a:t>I.v</a:t>
            </a:r>
            <a:r>
              <a:rPr lang="cs-CZ" dirty="0"/>
              <a:t>. přípravky obcházejí GIT absorpci a jsou zpracovávány makrofágy za účelem uvolnění </a:t>
            </a:r>
            <a:r>
              <a:rPr lang="cs-CZ" dirty="0" err="1"/>
              <a:t>Fe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Jakmile se </a:t>
            </a:r>
            <a:r>
              <a:rPr lang="cs-CZ" dirty="0" err="1"/>
              <a:t>Fe</a:t>
            </a:r>
            <a:r>
              <a:rPr lang="cs-CZ" dirty="0"/>
              <a:t> uvolní do cytoplazmy, může být uloženo ve </a:t>
            </a:r>
            <a:r>
              <a:rPr lang="cs-CZ" dirty="0" err="1"/>
              <a:t>ferritinu</a:t>
            </a:r>
            <a:r>
              <a:rPr lang="cs-CZ" dirty="0"/>
              <a:t> nebo exportováno do plazmy. </a:t>
            </a:r>
          </a:p>
          <a:p>
            <a:pPr lvl="1"/>
            <a:r>
              <a:rPr lang="cs-CZ" dirty="0"/>
              <a:t>V závislosti na konkrétním </a:t>
            </a:r>
            <a:r>
              <a:rPr lang="cs-CZ" dirty="0" err="1"/>
              <a:t>i.v</a:t>
            </a:r>
            <a:r>
              <a:rPr lang="cs-CZ" dirty="0"/>
              <a:t>. přípravku se celkové množství </a:t>
            </a:r>
            <a:r>
              <a:rPr lang="cs-CZ" dirty="0" err="1"/>
              <a:t>Fe</a:t>
            </a:r>
            <a:r>
              <a:rPr lang="cs-CZ" dirty="0"/>
              <a:t>, které lze podat jedinou infuzí, může pohybovat v rozmezí od </a:t>
            </a:r>
            <a:r>
              <a:rPr lang="cs-CZ" b="1" dirty="0"/>
              <a:t>62,5 mg až po více než 1500 mg</a:t>
            </a:r>
            <a:r>
              <a:rPr lang="cs-CZ" dirty="0"/>
              <a:t>. Proto u těchto přípravků může být i </a:t>
            </a:r>
            <a:r>
              <a:rPr lang="cs-CZ" b="1" dirty="0"/>
              <a:t>jediná dávka </a:t>
            </a:r>
            <a:r>
              <a:rPr lang="cs-CZ" dirty="0"/>
              <a:t>dostačující pro úplné nahrazení nedostatku </a:t>
            </a:r>
            <a:r>
              <a:rPr lang="cs-CZ" dirty="0" err="1"/>
              <a:t>Fe</a:t>
            </a:r>
            <a:r>
              <a:rPr lang="cs-CZ" dirty="0"/>
              <a:t>. Mezi nejčastější nežádoucí účinky </a:t>
            </a:r>
            <a:r>
              <a:rPr lang="cs-CZ" dirty="0" err="1"/>
              <a:t>i.v</a:t>
            </a:r>
            <a:r>
              <a:rPr lang="cs-CZ" dirty="0"/>
              <a:t>. aplikace </a:t>
            </a:r>
            <a:r>
              <a:rPr lang="cs-CZ" dirty="0" err="1"/>
              <a:t>Fe</a:t>
            </a:r>
            <a:r>
              <a:rPr lang="cs-CZ" dirty="0"/>
              <a:t> patří úzkost a palpitace, </a:t>
            </a:r>
            <a:r>
              <a:rPr lang="cs-CZ" i="1" dirty="0"/>
              <a:t>flush</a:t>
            </a:r>
            <a:r>
              <a:rPr lang="cs-CZ" dirty="0"/>
              <a:t>, hypersenzitivní reakce nebo symptomy podobné chřipce po dobu několika dní.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460FDBE-4681-4066-A58E-7AEB3ECAABE7}"/>
              </a:ext>
            </a:extLst>
          </p:cNvPr>
          <p:cNvSpPr/>
          <p:nvPr/>
        </p:nvSpPr>
        <p:spPr>
          <a:xfrm>
            <a:off x="0" y="598873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https://www.prolekare.cz/tema/deficit-zeleza-anemie/detail/nedostatek-zeleza-a-pouziti-intravenozni-substituce-v-klinicke-praxi-128744</a:t>
            </a:r>
          </a:p>
        </p:txBody>
      </p:sp>
    </p:spTree>
    <p:extLst>
      <p:ext uri="{BB962C8B-B14F-4D97-AF65-F5344CB8AC3E}">
        <p14:creationId xmlns:p14="http://schemas.microsoft.com/office/powerpoint/2010/main" val="46559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5255D-E1EF-4BD4-8170-5848DFDA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Anémie perniciózní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1B4811-7695-4978-B469-0DEB14A1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65" y="1221897"/>
            <a:ext cx="12054435" cy="55187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 nedostatku vit. B12 nebo kyseliny listové</a:t>
            </a:r>
          </a:p>
          <a:p>
            <a:pPr marL="0" indent="0">
              <a:buNone/>
            </a:pPr>
            <a:r>
              <a:rPr lang="cs-CZ" b="1" dirty="0"/>
              <a:t>Etiopatogeneze: </a:t>
            </a:r>
            <a:endParaRPr lang="cs-CZ" dirty="0"/>
          </a:p>
          <a:p>
            <a:pPr lvl="1"/>
            <a:r>
              <a:rPr lang="cs-CZ" dirty="0"/>
              <a:t>↓nedostatečná sekrece tzv. </a:t>
            </a:r>
            <a:r>
              <a:rPr lang="cs-CZ" dirty="0" err="1"/>
              <a:t>Castleyova</a:t>
            </a:r>
            <a:r>
              <a:rPr lang="cs-CZ" dirty="0"/>
              <a:t> vnitřního faktoru produkovaného žaludeční sliznicí. </a:t>
            </a:r>
            <a:r>
              <a:rPr lang="cs-CZ" dirty="0" err="1"/>
              <a:t>Castley</a:t>
            </a:r>
            <a:r>
              <a:rPr lang="cs-CZ" dirty="0"/>
              <a:t> „</a:t>
            </a:r>
            <a:r>
              <a:rPr lang="cs-CZ" dirty="0" err="1"/>
              <a:t>intrinsic</a:t>
            </a:r>
            <a:r>
              <a:rPr lang="cs-CZ" dirty="0"/>
              <a:t>“ faktor napomáhá vstřebávání vitamínu B12 ve střevě. </a:t>
            </a:r>
          </a:p>
          <a:p>
            <a:pPr lvl="1"/>
            <a:r>
              <a:rPr lang="cs-CZ" dirty="0"/>
              <a:t>Autoimunitní příčina- protilátky proti </a:t>
            </a:r>
            <a:r>
              <a:rPr lang="cs-CZ" dirty="0" err="1"/>
              <a:t>intrinsic</a:t>
            </a:r>
            <a:r>
              <a:rPr lang="cs-CZ" dirty="0"/>
              <a:t> faktoru, RA, LE</a:t>
            </a:r>
          </a:p>
          <a:p>
            <a:pPr lvl="1"/>
            <a:r>
              <a:rPr lang="cs-CZ" dirty="0"/>
              <a:t>gastrektomie, atrofická gastritis aj.</a:t>
            </a:r>
          </a:p>
          <a:p>
            <a:pPr lvl="1"/>
            <a:r>
              <a:rPr lang="cs-CZ" dirty="0"/>
              <a:t>Hypofunkce štítné žlázy, </a:t>
            </a:r>
            <a:r>
              <a:rPr lang="cs-CZ" dirty="0" err="1"/>
              <a:t>Addisonova</a:t>
            </a:r>
            <a:r>
              <a:rPr lang="cs-CZ" dirty="0"/>
              <a:t> choroba - ↓glukokortikoidů</a:t>
            </a:r>
          </a:p>
          <a:p>
            <a:pPr lvl="1"/>
            <a:r>
              <a:rPr lang="cs-CZ" dirty="0"/>
              <a:t>Nefropatie ↓ erytropoetin</a:t>
            </a:r>
          </a:p>
          <a:p>
            <a:pPr lvl="1"/>
            <a:r>
              <a:rPr lang="cs-CZ" dirty="0" err="1"/>
              <a:t>Hepatopatie</a:t>
            </a:r>
            <a:r>
              <a:rPr lang="cs-CZ" dirty="0"/>
              <a:t>: jícnové varixy</a:t>
            </a:r>
          </a:p>
          <a:p>
            <a:r>
              <a:rPr lang="cs-CZ" dirty="0"/>
              <a:t>Vitamín B12 ve spolupráci s kyselinou listovou je potřebný k tvorbě erytrocytů.</a:t>
            </a:r>
          </a:p>
          <a:p>
            <a:pPr marL="0" indent="0">
              <a:buNone/>
            </a:pPr>
            <a:r>
              <a:rPr lang="cs-CZ" b="1" dirty="0"/>
              <a:t>Klinický obraz: </a:t>
            </a:r>
            <a:r>
              <a:rPr lang="cs-CZ" dirty="0"/>
              <a:t>viz výše včetně </a:t>
            </a:r>
            <a:r>
              <a:rPr lang="cs-CZ" dirty="0" err="1"/>
              <a:t>neuroanemického</a:t>
            </a:r>
            <a:r>
              <a:rPr lang="cs-CZ" dirty="0"/>
              <a:t> syndromu - nervové příznaky- B12 důležitý pro funkci NS</a:t>
            </a:r>
          </a:p>
          <a:p>
            <a:pPr marL="0" indent="0">
              <a:buNone/>
            </a:pPr>
            <a:r>
              <a:rPr lang="cs-CZ" b="1" dirty="0"/>
              <a:t>Diagnostika:</a:t>
            </a:r>
            <a:r>
              <a:rPr lang="cs-CZ" dirty="0"/>
              <a:t> KO - erytrocyty veliké, </a:t>
            </a:r>
            <a:r>
              <a:rPr lang="cs-CZ" dirty="0" err="1"/>
              <a:t>makrocytární</a:t>
            </a:r>
            <a:r>
              <a:rPr lang="cs-CZ" dirty="0"/>
              <a:t> a., </a:t>
            </a:r>
          </a:p>
          <a:p>
            <a:pPr marL="0" indent="0">
              <a:buNone/>
            </a:pPr>
            <a:r>
              <a:rPr lang="cs-CZ" dirty="0" err="1"/>
              <a:t>Schillingův</a:t>
            </a:r>
            <a:r>
              <a:rPr lang="cs-CZ" dirty="0"/>
              <a:t> test - zjišťuje vstřebávání B12.</a:t>
            </a:r>
          </a:p>
          <a:p>
            <a:pPr marL="0" indent="0">
              <a:buNone/>
            </a:pPr>
            <a:r>
              <a:rPr lang="cs-CZ" b="1" dirty="0"/>
              <a:t>Léčba:</a:t>
            </a:r>
            <a:r>
              <a:rPr lang="cs-CZ" dirty="0"/>
              <a:t> vitamín B12 </a:t>
            </a:r>
            <a:r>
              <a:rPr lang="cs-CZ" dirty="0" err="1"/>
              <a:t>i.m</a:t>
            </a:r>
            <a:r>
              <a:rPr lang="cs-CZ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0F131B-F735-487C-9A71-6C38D667D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91" y="4314613"/>
            <a:ext cx="3235802" cy="23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4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1623B-2E50-49EC-A835-66A2D0EE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Anémie z útlumu erytropoézy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6C14D3-DFB7-4C95-BBC5-243C5D6E5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Etiopatogeneze</a:t>
            </a:r>
          </a:p>
          <a:p>
            <a:pPr lvl="1"/>
            <a:r>
              <a:rPr lang="cs-CZ" dirty="0" err="1"/>
              <a:t>Atransferinemie</a:t>
            </a:r>
            <a:r>
              <a:rPr lang="cs-CZ" dirty="0"/>
              <a:t>: chybí transportní bílkovina pro železo transferin z jater a sliznic do kostní dřeně</a:t>
            </a:r>
          </a:p>
          <a:p>
            <a:pPr lvl="1"/>
            <a:r>
              <a:rPr lang="cs-CZ" dirty="0"/>
              <a:t>Porucha využití železa- </a:t>
            </a:r>
            <a:r>
              <a:rPr lang="cs-CZ" dirty="0" err="1"/>
              <a:t>sideroblastová</a:t>
            </a:r>
            <a:r>
              <a:rPr lang="cs-CZ" dirty="0"/>
              <a:t> anémie: defektní syntéza hemu- v prekurzorech Ery mitochondrie plné </a:t>
            </a:r>
            <a:r>
              <a:rPr lang="cs-CZ" dirty="0" err="1"/>
              <a:t>Fe</a:t>
            </a:r>
            <a:r>
              <a:rPr lang="cs-CZ" dirty="0"/>
              <a:t>, ale ve zralých Ery </a:t>
            </a:r>
            <a:r>
              <a:rPr lang="cs-CZ" dirty="0" err="1"/>
              <a:t>Fe</a:t>
            </a:r>
            <a:r>
              <a:rPr lang="cs-CZ" dirty="0"/>
              <a:t> chybí- chybí enzym pro syntézu </a:t>
            </a:r>
            <a:r>
              <a:rPr lang="cs-CZ" dirty="0" err="1"/>
              <a:t>aminolevulové</a:t>
            </a:r>
            <a:r>
              <a:rPr lang="cs-CZ" dirty="0"/>
              <a:t> kyseliny</a:t>
            </a:r>
          </a:p>
          <a:p>
            <a:pPr lvl="1"/>
            <a:r>
              <a:rPr lang="cs-CZ" dirty="0"/>
              <a:t>Dědičné nebo získané</a:t>
            </a:r>
          </a:p>
          <a:p>
            <a:pPr lvl="2"/>
            <a:r>
              <a:rPr lang="cs-CZ" dirty="0"/>
              <a:t>Alkoholismus, leukemie, polékové (</a:t>
            </a:r>
            <a:r>
              <a:rPr lang="cs-CZ" dirty="0" err="1"/>
              <a:t>antituberkulotika</a:t>
            </a:r>
            <a:r>
              <a:rPr lang="cs-CZ" dirty="0"/>
              <a:t>, chloramfenikol)</a:t>
            </a:r>
          </a:p>
          <a:p>
            <a:pPr marL="0" indent="0">
              <a:buNone/>
            </a:pPr>
            <a:r>
              <a:rPr lang="cs-CZ" b="1" dirty="0"/>
              <a:t>Klinický</a:t>
            </a:r>
            <a:r>
              <a:rPr lang="cs-CZ" sz="3200" b="1" dirty="0"/>
              <a:t> obraz</a:t>
            </a:r>
            <a:r>
              <a:rPr lang="cs-CZ" dirty="0"/>
              <a:t>: anémie, teploty, septický stav, krvácivé stavy</a:t>
            </a:r>
          </a:p>
          <a:p>
            <a:pPr marL="0" indent="0">
              <a:buNone/>
            </a:pPr>
            <a:r>
              <a:rPr lang="cs-CZ" b="1" dirty="0"/>
              <a:t>Terapie:</a:t>
            </a:r>
            <a:r>
              <a:rPr lang="cs-CZ" dirty="0"/>
              <a:t> nespecifická. Pyridoxin 50 mg/3xd, max. 200 g. </a:t>
            </a:r>
            <a:r>
              <a:rPr lang="cs-CZ" dirty="0" err="1"/>
              <a:t>trransfuze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11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BC895D-24BC-47CC-9BE7-9BDD4212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Anémie </a:t>
            </a:r>
            <a:r>
              <a:rPr lang="cs-CZ" b="1" dirty="0" err="1">
                <a:solidFill>
                  <a:srgbClr val="FF0000"/>
                </a:solidFill>
              </a:rPr>
              <a:t>posthemorrhagická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46A7DD-7F91-4CC6-A926-C65595417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7"/>
            <a:ext cx="12192000" cy="5292739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Etipatogeneze</a:t>
            </a:r>
            <a:endParaRPr lang="cs-CZ" b="1" dirty="0"/>
          </a:p>
          <a:p>
            <a:r>
              <a:rPr lang="cs-CZ" dirty="0"/>
              <a:t>ze ztráty krve, hlavně chronické nebo opakované krvácení- jícnové varixy, velké operace,  ruptura mimoděložního těhotenství, peptického vředu, </a:t>
            </a:r>
            <a:r>
              <a:rPr lang="cs-CZ" dirty="0" err="1"/>
              <a:t>anurysmatu</a:t>
            </a:r>
            <a:endParaRPr lang="cs-CZ" dirty="0"/>
          </a:p>
          <a:p>
            <a:r>
              <a:rPr lang="cs-CZ" dirty="0"/>
              <a:t>Akutní krvácení: hemorrhagický šok !</a:t>
            </a:r>
          </a:p>
          <a:p>
            <a:r>
              <a:rPr lang="cs-CZ" dirty="0"/>
              <a:t>ztráta krve vede ke ↓ </a:t>
            </a:r>
            <a:r>
              <a:rPr lang="cs-CZ" dirty="0" err="1"/>
              <a:t>Hb</a:t>
            </a:r>
            <a:r>
              <a:rPr lang="cs-CZ" dirty="0"/>
              <a:t> a ↓ hladiny </a:t>
            </a:r>
            <a:r>
              <a:rPr lang="cs-CZ" dirty="0" err="1"/>
              <a:t>Fe</a:t>
            </a:r>
            <a:r>
              <a:rPr lang="cs-CZ" dirty="0"/>
              <a:t> (viz anémie </a:t>
            </a:r>
            <a:r>
              <a:rPr lang="cs-CZ" dirty="0" err="1"/>
              <a:t>sideropenická</a:t>
            </a:r>
            <a:r>
              <a:rPr lang="cs-CZ" dirty="0"/>
              <a:t>).</a:t>
            </a:r>
          </a:p>
          <a:p>
            <a:r>
              <a:rPr lang="cs-CZ" dirty="0" err="1"/>
              <a:t>Normocytová</a:t>
            </a:r>
            <a:r>
              <a:rPr lang="cs-CZ" dirty="0"/>
              <a:t>, </a:t>
            </a:r>
            <a:r>
              <a:rPr lang="cs-CZ" dirty="0" err="1"/>
              <a:t>normochormní</a:t>
            </a:r>
            <a:r>
              <a:rPr lang="cs-CZ" dirty="0"/>
              <a:t> x </a:t>
            </a:r>
            <a:r>
              <a:rPr lang="cs-CZ" dirty="0" err="1"/>
              <a:t>sideropenické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Klinický obraz: </a:t>
            </a:r>
            <a:r>
              <a:rPr lang="cs-CZ" dirty="0"/>
              <a:t>žízeň, tachykardie, nitkovitý pulz, dušnost, </a:t>
            </a:r>
          </a:p>
          <a:p>
            <a:pPr marL="0" indent="0">
              <a:buNone/>
            </a:pPr>
            <a:r>
              <a:rPr lang="cs-CZ" dirty="0"/>
              <a:t>chladné končetiny, pocení, slabost</a:t>
            </a:r>
          </a:p>
          <a:p>
            <a:pPr marL="0" indent="0">
              <a:buNone/>
            </a:pPr>
            <a:r>
              <a:rPr lang="cs-CZ" b="1" dirty="0"/>
              <a:t>Terapie: </a:t>
            </a:r>
            <a:r>
              <a:rPr lang="cs-CZ" dirty="0"/>
              <a:t>infuze krystaloidů, koloidů, transfuze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E6C8CC-3F4E-4C49-91C2-32113C9EC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31" y="3991396"/>
            <a:ext cx="3822138" cy="28666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1CB6B37-150E-477D-828F-53980D29F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71" y="63264"/>
            <a:ext cx="2031102" cy="22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35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1058</Words>
  <Application>Microsoft Office PowerPoint</Application>
  <PresentationFormat>Širokoúhlá obrazovka</PresentationFormat>
  <Paragraphs>111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Choroby červených krvinek - Anémie</vt:lpstr>
      <vt:lpstr>Prezentace aplikace PowerPoint</vt:lpstr>
      <vt:lpstr>Bez</vt:lpstr>
      <vt:lpstr>Etiopatogenetické dělení anémie</vt:lpstr>
      <vt:lpstr>Anémie sideropenická </vt:lpstr>
      <vt:lpstr>Substituční terapie Fe a její aplikační cesty </vt:lpstr>
      <vt:lpstr>Anémie perniciózní </vt:lpstr>
      <vt:lpstr>Anémie z útlumu erytropoézy </vt:lpstr>
      <vt:lpstr>Anémie posthemorrhagická </vt:lpstr>
      <vt:lpstr>Anémie hemolytická </vt:lpstr>
      <vt:lpstr>Prezentace aplikace PowerPoint</vt:lpstr>
      <vt:lpstr>Funkční anémie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Choroby červených krvinek</dc:title>
  <dc:creator>Nejedlá Marie</dc:creator>
  <cp:lastModifiedBy>Nejedlá Marie</cp:lastModifiedBy>
  <cp:revision>14</cp:revision>
  <dcterms:created xsi:type="dcterms:W3CDTF">2025-02-20T08:39:34Z</dcterms:created>
  <dcterms:modified xsi:type="dcterms:W3CDTF">2025-02-24T11:36:23Z</dcterms:modified>
</cp:coreProperties>
</file>