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307" r:id="rId3"/>
    <p:sldId id="301" r:id="rId4"/>
    <p:sldId id="308" r:id="rId5"/>
    <p:sldId id="302" r:id="rId6"/>
    <p:sldId id="309" r:id="rId7"/>
    <p:sldId id="303" r:id="rId8"/>
    <p:sldId id="310" r:id="rId9"/>
    <p:sldId id="304" r:id="rId10"/>
    <p:sldId id="272" r:id="rId11"/>
    <p:sldId id="305" r:id="rId12"/>
    <p:sldId id="311" r:id="rId13"/>
    <p:sldId id="306" r:id="rId14"/>
    <p:sldId id="312" r:id="rId15"/>
    <p:sldId id="271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01B87-F72B-47F8-83C0-EA7AE65E7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5930B1F-A101-464C-BACC-31B1E58F5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0C5493-7998-4174-9419-C92156F40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8C48-FC02-46F8-BDA5-0BC6DF7FCBEC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0278FC-16A9-45CB-9E65-E22951338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BD64CA-36ED-478B-AD88-C77EE48CF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C409-673D-4059-AC96-1A8085D3C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81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9E991C-94A2-40E3-BF71-909A401D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58F43AF-4F3F-4036-8B61-81857F909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78C619-BF5E-45AE-AF84-540C3366C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8C48-FC02-46F8-BDA5-0BC6DF7FCBEC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53CBD3-B708-4B80-A191-75BEB40C2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82C587-5CEA-4121-9CC8-F308AA80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C409-673D-4059-AC96-1A8085D3C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990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6BCB595-9BF7-475F-B9B0-B08365D3A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574FF40-949C-4C55-B20C-0A178F837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1D01D2-BA44-40A5-8119-321243FA9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8C48-FC02-46F8-BDA5-0BC6DF7FCBEC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2F6A92-F378-482B-86D4-F1442665F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A1BB6A-AFC4-486A-B62D-A86A777BE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C409-673D-4059-AC96-1A8085D3C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1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94D61-DDB0-466B-9FB9-8618D994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720440-185C-40CF-99B8-12BDA62C3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330698-B860-4EE9-998D-074CDFACD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8C48-FC02-46F8-BDA5-0BC6DF7FCBEC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4893A3-D77E-44E2-8247-5C5E5C7FC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C1C226-116E-41FB-A638-0A890FFF6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C409-673D-4059-AC96-1A8085D3C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73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9E4596-B35A-475C-8D3A-FFB7BD59E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90BEC5A-FFFE-4796-A318-58F6B73E9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AEE9BD-0513-4284-B026-8D9158AEE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8C48-FC02-46F8-BDA5-0BC6DF7FCBEC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CB6BB9-0B35-470D-A8C8-053EEAD95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E03CF4-F9FB-45BC-9C75-5A47ACBC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C409-673D-4059-AC96-1A8085D3C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17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F7C182-35CD-42E0-B76D-C80B437A5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8F5E22-B331-4F01-99DA-CA37524E5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13F2B8A-B9E3-4A61-BFD6-A142B69EB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2A37C0-A483-4669-B1F2-3CBFEA6F1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8C48-FC02-46F8-BDA5-0BC6DF7FCBEC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889CEF-60F3-458E-A421-CB4F1BA60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5B934E4-A8BC-4186-A36B-BE921099A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C409-673D-4059-AC96-1A8085D3C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92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F75DAF-F8F7-4263-9374-46CF79190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0544E1A-4155-4157-BAC6-F07193E7B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A89A8E8-14E8-47C5-986E-F293A6C68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87D194D-81F3-4397-BDA1-48E50EEAA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379A408-0233-410B-B49B-FB82A0E42C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0BF685A-0012-4CC9-A9A2-FC0B9A1C2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8C48-FC02-46F8-BDA5-0BC6DF7FCBEC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07259EE-099B-4F0C-9822-2D27F5385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F5BED29-2ED2-416E-ACF0-B246D033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C409-673D-4059-AC96-1A8085D3C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71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AD4FC8-A5BA-4FCF-B0E1-ED1AF225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529070-76B3-40A9-99D9-E0592AB3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8C48-FC02-46F8-BDA5-0BC6DF7FCBEC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A2CCAC-2618-4266-B4E6-AECB7490A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21F51F0-7E67-4233-A6BA-B3DF8B6B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C409-673D-4059-AC96-1A8085D3C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33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D03C663-BCE2-476E-9127-93EE9F52B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8C48-FC02-46F8-BDA5-0BC6DF7FCBEC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39ADA32-3FDB-4B94-887F-F82980F73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126DF9-0C4B-4E7E-BFCF-698A928D1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C409-673D-4059-AC96-1A8085D3C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765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453773-F2B9-4C06-9A10-F8859AA99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6CCF38-FD8C-444C-BD2B-5E317E8B4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A010BD5-0C0B-4F0A-BF08-3BCB524BF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ADC098-F67B-4F60-A4D6-50FB8443E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8C48-FC02-46F8-BDA5-0BC6DF7FCBEC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064526-DB5E-4AC6-80A6-C02B6D5BA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62EE2F7-2E91-4713-BF8A-FB64A9A6C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C409-673D-4059-AC96-1A8085D3C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433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91C6F9-42DE-40FE-921C-8CB497A5B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8D84DD8-84C8-4E39-AE26-F22E8F7D05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E1A9A33-3993-4B7C-BF96-29BDB0FA8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04185C8-F1A9-4FA7-8E76-50199E9C6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8C48-FC02-46F8-BDA5-0BC6DF7FCBEC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FEE074-663C-4456-8AEC-F3AF7874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B97951-8A4D-4FE5-80D9-CFE456E4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C409-673D-4059-AC96-1A8085D3C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56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D32B843-C886-4B6D-9074-BA16665E2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9276018-48E6-46FB-AF13-01D06654A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2629D2-FDD3-4E22-97E3-1E5997CBBE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D8C48-FC02-46F8-BDA5-0BC6DF7FCBEC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3CAADD-9026-4F26-9D0F-D552AE889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6E789F-331E-434D-BD17-754151FD7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5C409-673D-4059-AC96-1A8085D3C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45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Nadledviny, </a:t>
            </a:r>
            <a:r>
              <a:rPr lang="cs-CZ" dirty="0" err="1"/>
              <a:t>glandulae</a:t>
            </a:r>
            <a:r>
              <a:rPr lang="cs-CZ" dirty="0"/>
              <a:t> </a:t>
            </a:r>
            <a:r>
              <a:rPr lang="cs-CZ" dirty="0" err="1"/>
              <a:t>suprarenales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16725" y="2505075"/>
            <a:ext cx="5593538" cy="4193437"/>
          </a:xfrm>
          <a:prstGeom prst="rect">
            <a:avLst/>
          </a:prstGeo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8" name="Picture 4" descr="Endokrinni atla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2505076"/>
            <a:ext cx="6194425" cy="391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266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Cushingova</a:t>
            </a:r>
            <a:r>
              <a:rPr lang="cs-CZ" dirty="0"/>
              <a:t> choroba, syndrom, </a:t>
            </a:r>
            <a:r>
              <a:rPr lang="cs-CZ" dirty="0" err="1"/>
              <a:t>hyperkortikalismus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Cushing Syndrome | What the Symptoms Are &amp; How to Treat | Buo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1681163"/>
            <a:ext cx="5045001" cy="512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ushing Syndrome - Endocrine and Metabolic Disorders - Merck Manuals  Professional Editio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35" y="2855118"/>
            <a:ext cx="5295013" cy="335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020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6C196C-0A07-41E0-81B5-399280F7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69" y="365125"/>
            <a:ext cx="11814372" cy="1325563"/>
          </a:xfrm>
        </p:spPr>
        <p:txBody>
          <a:bodyPr/>
          <a:lstStyle/>
          <a:p>
            <a:pPr algn="ctr"/>
            <a:r>
              <a:rPr lang="cs-CZ" dirty="0"/>
              <a:t>Nadledviny, </a:t>
            </a:r>
            <a:r>
              <a:rPr lang="cs-CZ" dirty="0" err="1"/>
              <a:t>glandulae</a:t>
            </a:r>
            <a:r>
              <a:rPr lang="cs-CZ" dirty="0"/>
              <a:t> </a:t>
            </a:r>
            <a:r>
              <a:rPr lang="cs-CZ" dirty="0" err="1"/>
              <a:t>suprarenales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hyperfunkce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AED5C8-F92D-48A6-A188-4C8BB4BA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493931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err="1"/>
              <a:t>Hyperaldosteronismus</a:t>
            </a:r>
            <a:r>
              <a:rPr lang="cs-CZ" b="1" dirty="0"/>
              <a:t> - </a:t>
            </a:r>
            <a:r>
              <a:rPr lang="cs-CZ" dirty="0"/>
              <a:t>chronické onemocnění vyvolané zvýšenou produkcí aldosteronu v kůře nadledvin</a:t>
            </a:r>
          </a:p>
          <a:p>
            <a:pPr marL="0" indent="0">
              <a:buNone/>
            </a:pPr>
            <a:r>
              <a:rPr lang="cs-CZ" b="1" dirty="0"/>
              <a:t>Příčina</a:t>
            </a:r>
          </a:p>
          <a:p>
            <a:r>
              <a:rPr lang="cs-CZ" dirty="0"/>
              <a:t>primární </a:t>
            </a:r>
            <a:r>
              <a:rPr lang="cs-CZ" dirty="0" err="1"/>
              <a:t>hyperaldosteronismus</a:t>
            </a:r>
            <a:r>
              <a:rPr lang="cs-CZ" dirty="0"/>
              <a:t> při adenomu nadledvin či hyperplazii</a:t>
            </a:r>
          </a:p>
          <a:p>
            <a:r>
              <a:rPr lang="cs-CZ" dirty="0"/>
              <a:t>sekundární </a:t>
            </a:r>
            <a:r>
              <a:rPr lang="cs-CZ" dirty="0" err="1"/>
              <a:t>hyperaldosteronismus</a:t>
            </a:r>
            <a:r>
              <a:rPr lang="cs-CZ" dirty="0"/>
              <a:t> - zvýšená sekrece aldosteronu v situacích, kdy v organismu je nedostatek Na a pacient je ohrožen ztrátou tělesných tekutin.</a:t>
            </a:r>
          </a:p>
          <a:p>
            <a:pPr marL="0" indent="0">
              <a:buNone/>
            </a:pPr>
            <a:r>
              <a:rPr lang="cs-CZ" b="1" dirty="0"/>
              <a:t>Klinický obraz</a:t>
            </a:r>
          </a:p>
          <a:p>
            <a:r>
              <a:rPr lang="cs-CZ" dirty="0"/>
              <a:t>retence Na - otoky, vysoký TK</a:t>
            </a:r>
          </a:p>
          <a:p>
            <a:r>
              <a:rPr lang="cs-CZ" dirty="0"/>
              <a:t>ztráty K - svalová slabost</a:t>
            </a:r>
          </a:p>
          <a:p>
            <a:r>
              <a:rPr lang="cs-CZ" dirty="0"/>
              <a:t>metabolická alkalóza.</a:t>
            </a:r>
          </a:p>
          <a:p>
            <a:pPr marL="0" indent="0">
              <a:buNone/>
            </a:pPr>
            <a:r>
              <a:rPr lang="cs-CZ" b="1" dirty="0"/>
              <a:t>Léčba</a:t>
            </a:r>
          </a:p>
          <a:p>
            <a:r>
              <a:rPr lang="cs-CZ" dirty="0"/>
              <a:t>primární </a:t>
            </a:r>
            <a:r>
              <a:rPr lang="cs-CZ" dirty="0" err="1"/>
              <a:t>hyperaldosteronismus</a:t>
            </a:r>
            <a:r>
              <a:rPr lang="cs-CZ" dirty="0"/>
              <a:t> - chirurgická léčba (odstranění nádoru a léky brzdící účinek aldosteronu v ledvině (↓ snižuje zpětnou resorpci sodíku – </a:t>
            </a:r>
            <a:r>
              <a:rPr lang="cs-CZ" dirty="0" err="1"/>
              <a:t>Spironolakton</a:t>
            </a:r>
            <a:r>
              <a:rPr lang="cs-CZ" dirty="0"/>
              <a:t>, kalium šetřící diuretikum), léčba hypertenze</a:t>
            </a:r>
          </a:p>
          <a:p>
            <a:r>
              <a:rPr lang="cs-CZ" dirty="0"/>
              <a:t>sekundární </a:t>
            </a:r>
            <a:r>
              <a:rPr lang="cs-CZ" dirty="0" err="1"/>
              <a:t>hyperaldosterizmus</a:t>
            </a:r>
            <a:r>
              <a:rPr lang="cs-CZ" dirty="0"/>
              <a:t> - odstranění příčiny</a:t>
            </a:r>
          </a:p>
        </p:txBody>
      </p:sp>
    </p:spTree>
    <p:extLst>
      <p:ext uri="{BB962C8B-B14F-4D97-AF65-F5344CB8AC3E}">
        <p14:creationId xmlns:p14="http://schemas.microsoft.com/office/powerpoint/2010/main" val="2170592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6C196C-0A07-41E0-81B5-399280F7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69" y="365125"/>
            <a:ext cx="11814372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Nadledviny, </a:t>
            </a:r>
            <a:r>
              <a:rPr lang="cs-CZ" b="1" dirty="0" err="1">
                <a:solidFill>
                  <a:srgbClr val="0070C0"/>
                </a:solidFill>
              </a:rPr>
              <a:t>glandulae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suprarenales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br>
              <a:rPr lang="cs-CZ" b="1" dirty="0">
                <a:solidFill>
                  <a:srgbClr val="0070C0"/>
                </a:solidFill>
              </a:rPr>
            </a:br>
            <a:r>
              <a:rPr lang="cs-CZ" b="1" dirty="0">
                <a:solidFill>
                  <a:srgbClr val="0070C0"/>
                </a:solidFill>
              </a:rPr>
              <a:t>hyperfunkce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AED5C8-F92D-48A6-A188-4C8BB4BA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493931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err="1"/>
              <a:t>Hyperaldosteronismus</a:t>
            </a:r>
            <a:r>
              <a:rPr lang="cs-CZ" b="1" dirty="0"/>
              <a:t> - </a:t>
            </a:r>
            <a:r>
              <a:rPr lang="cs-CZ" dirty="0"/>
              <a:t>chronické onemocnění vyvolané </a:t>
            </a:r>
            <a:r>
              <a:rPr lang="cs-CZ" dirty="0">
                <a:solidFill>
                  <a:srgbClr val="0070C0"/>
                </a:solidFill>
              </a:rPr>
              <a:t>……………………….</a:t>
            </a:r>
            <a:r>
              <a:rPr lang="cs-CZ" dirty="0"/>
              <a:t>produkcí aldosteronu v kůře nadledvin</a:t>
            </a:r>
          </a:p>
          <a:p>
            <a:pPr marL="0" indent="0">
              <a:buNone/>
            </a:pPr>
            <a:r>
              <a:rPr lang="cs-CZ" b="1" dirty="0"/>
              <a:t>Příčina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 </a:t>
            </a:r>
            <a:r>
              <a:rPr lang="cs-CZ" dirty="0" err="1"/>
              <a:t>hyperaldosteronismus</a:t>
            </a:r>
            <a:r>
              <a:rPr lang="cs-CZ" dirty="0"/>
              <a:t> při adenomu nadledvin či hyperplazii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 </a:t>
            </a:r>
            <a:r>
              <a:rPr lang="cs-CZ" dirty="0" err="1"/>
              <a:t>hyperaldosteronismus</a:t>
            </a:r>
            <a:r>
              <a:rPr lang="cs-CZ" dirty="0"/>
              <a:t> - zvýšená sekrece aldosteronu v situacích, kdy v organismu je nedostatek Na a pacient je ohrožen ztrátou tělesných tekutin.</a:t>
            </a:r>
          </a:p>
          <a:p>
            <a:pPr marL="0" indent="0">
              <a:buNone/>
            </a:pPr>
            <a:r>
              <a:rPr lang="cs-CZ" b="1" dirty="0"/>
              <a:t>Klinický obraz</a:t>
            </a:r>
          </a:p>
          <a:p>
            <a:r>
              <a:rPr lang="cs-CZ" dirty="0"/>
              <a:t>retence </a:t>
            </a:r>
            <a:r>
              <a:rPr lang="cs-CZ" dirty="0">
                <a:solidFill>
                  <a:srgbClr val="0070C0"/>
                </a:solidFill>
              </a:rPr>
              <a:t>……..</a:t>
            </a:r>
            <a:r>
              <a:rPr lang="cs-CZ" dirty="0"/>
              <a:t> - otoky, vysoký TK</a:t>
            </a:r>
          </a:p>
          <a:p>
            <a:r>
              <a:rPr lang="cs-CZ" dirty="0"/>
              <a:t>ztráty </a:t>
            </a:r>
            <a:r>
              <a:rPr lang="cs-CZ" dirty="0">
                <a:solidFill>
                  <a:srgbClr val="0070C0"/>
                </a:solidFill>
              </a:rPr>
              <a:t>…….. </a:t>
            </a:r>
            <a:r>
              <a:rPr lang="cs-CZ" dirty="0"/>
              <a:t>- svalová slabost</a:t>
            </a:r>
          </a:p>
          <a:p>
            <a:r>
              <a:rPr lang="cs-CZ" dirty="0"/>
              <a:t>metabolická </a:t>
            </a:r>
            <a:r>
              <a:rPr lang="cs-CZ" dirty="0">
                <a:solidFill>
                  <a:srgbClr val="0070C0"/>
                </a:solidFill>
              </a:rPr>
              <a:t>………..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Léčba</a:t>
            </a:r>
          </a:p>
          <a:p>
            <a:r>
              <a:rPr lang="cs-CZ" dirty="0"/>
              <a:t>primární </a:t>
            </a:r>
            <a:r>
              <a:rPr lang="cs-CZ" dirty="0" err="1"/>
              <a:t>hyperaldosteronismus</a:t>
            </a:r>
            <a:r>
              <a:rPr lang="cs-CZ" dirty="0"/>
              <a:t> - chirurgická léčba (odstranění nádoru a léky brzdící účinek aldosteronu v ledvině (↓ snižuje zpětnou resorpci sodíku – </a:t>
            </a:r>
            <a:r>
              <a:rPr lang="cs-CZ" dirty="0" err="1"/>
              <a:t>Spironolakton</a:t>
            </a:r>
            <a:r>
              <a:rPr lang="cs-CZ" dirty="0"/>
              <a:t>, kalium šetřící diuretikum), léčba hypertenze</a:t>
            </a:r>
          </a:p>
          <a:p>
            <a:r>
              <a:rPr lang="cs-CZ" dirty="0"/>
              <a:t>sekundární </a:t>
            </a:r>
            <a:r>
              <a:rPr lang="cs-CZ" dirty="0" err="1"/>
              <a:t>hyperaldosterizmus</a:t>
            </a:r>
            <a:r>
              <a:rPr lang="cs-CZ" dirty="0"/>
              <a:t> - odstranění příčiny</a:t>
            </a:r>
          </a:p>
        </p:txBody>
      </p:sp>
    </p:spTree>
    <p:extLst>
      <p:ext uri="{BB962C8B-B14F-4D97-AF65-F5344CB8AC3E}">
        <p14:creationId xmlns:p14="http://schemas.microsoft.com/office/powerpoint/2010/main" val="3396255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948C1-C407-4CAD-A72F-188D55715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/>
          <a:lstStyle/>
          <a:p>
            <a:pPr algn="ctr"/>
            <a:r>
              <a:rPr lang="cs-CZ" dirty="0"/>
              <a:t>Nadledviny, </a:t>
            </a:r>
            <a:r>
              <a:rPr lang="cs-CZ" dirty="0" err="1"/>
              <a:t>glandulae</a:t>
            </a:r>
            <a:r>
              <a:rPr lang="cs-CZ" dirty="0"/>
              <a:t> </a:t>
            </a:r>
            <a:r>
              <a:rPr lang="cs-CZ" dirty="0" err="1"/>
              <a:t>suprarenales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hypofunkce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68CF7A-6BFD-4994-B764-3B6D631C4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1999" cy="510924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/>
              <a:t>HYPOKORTIKALISMUS - HYPOKORTIZOLISMUS – snížená funkce kůry nadledvin.</a:t>
            </a:r>
          </a:p>
          <a:p>
            <a:pPr marL="0" indent="0">
              <a:buNone/>
            </a:pPr>
            <a:r>
              <a:rPr lang="cs-CZ" b="1" dirty="0"/>
              <a:t>Příčina</a:t>
            </a:r>
          </a:p>
          <a:p>
            <a:r>
              <a:rPr lang="cs-CZ" dirty="0"/>
              <a:t>akutní stav - způsoben vyčerpáním nadledvin při těžké zátěži, úrazu, krvácení do nadledvin, infekci,</a:t>
            </a:r>
          </a:p>
          <a:p>
            <a:r>
              <a:rPr lang="cs-CZ" dirty="0"/>
              <a:t>chronický stav - způsoben poškozením kůry nadledvin autoimunitním procesem, metastázami zhoubných nádorů, tbc ledvin, druhotně při poškození hypofýzy, chybí ACTH</a:t>
            </a:r>
          </a:p>
          <a:p>
            <a:pPr marL="0" indent="0">
              <a:buNone/>
            </a:pPr>
            <a:r>
              <a:rPr lang="cs-CZ" b="1" dirty="0"/>
              <a:t>Klinický obraz</a:t>
            </a:r>
          </a:p>
          <a:p>
            <a:r>
              <a:rPr lang="cs-CZ" b="1" dirty="0"/>
              <a:t>akutní </a:t>
            </a:r>
            <a:r>
              <a:rPr lang="cs-CZ" b="1" dirty="0" err="1"/>
              <a:t>hypokortikalismus</a:t>
            </a:r>
            <a:r>
              <a:rPr lang="cs-CZ" b="1" dirty="0"/>
              <a:t> </a:t>
            </a:r>
            <a:r>
              <a:rPr lang="cs-CZ" dirty="0"/>
              <a:t>- označuje se jako </a:t>
            </a:r>
            <a:r>
              <a:rPr lang="cs-CZ" dirty="0" err="1"/>
              <a:t>adrenokortikální</a:t>
            </a:r>
            <a:r>
              <a:rPr lang="cs-CZ" dirty="0"/>
              <a:t> krize - slabost, bolesti hlavy a břicha, zvracení, průjem, snížení TK, pacienti jsou neklidní, upadají do bezvědomí, bez pomoci - smrt,</a:t>
            </a:r>
          </a:p>
          <a:p>
            <a:r>
              <a:rPr lang="cs-CZ" b="1" dirty="0"/>
              <a:t>chronický </a:t>
            </a:r>
            <a:r>
              <a:rPr lang="cs-CZ" b="1" dirty="0" err="1"/>
              <a:t>hypokortikalismus</a:t>
            </a:r>
            <a:r>
              <a:rPr lang="cs-CZ" b="1" dirty="0"/>
              <a:t> </a:t>
            </a:r>
            <a:r>
              <a:rPr lang="cs-CZ" dirty="0"/>
              <a:t>- probíhá pod obrazem </a:t>
            </a:r>
            <a:r>
              <a:rPr lang="cs-CZ" b="1" dirty="0"/>
              <a:t>ADDISONOVY NEMOCI </a:t>
            </a:r>
            <a:r>
              <a:rPr lang="cs-CZ" dirty="0"/>
              <a:t>- je snížena tvorba glukokortikoidů, </a:t>
            </a:r>
            <a:r>
              <a:rPr lang="cs-CZ" dirty="0" err="1"/>
              <a:t>mineralokortikoidů</a:t>
            </a:r>
            <a:r>
              <a:rPr lang="cs-CZ" dirty="0"/>
              <a:t> a androgenů, příznaky se rozvíjí pozvolna </a:t>
            </a:r>
          </a:p>
          <a:p>
            <a:r>
              <a:rPr lang="cs-CZ" dirty="0" err="1"/>
              <a:t>subj</a:t>
            </a:r>
            <a:r>
              <a:rPr lang="cs-CZ" dirty="0"/>
              <a:t>. slabost, nechutenství, hubnutí, neurčité bolesti v břiše, chuť na slané</a:t>
            </a:r>
          </a:p>
          <a:p>
            <a:r>
              <a:rPr lang="cs-CZ" dirty="0" err="1"/>
              <a:t>obj</a:t>
            </a:r>
            <a:r>
              <a:rPr lang="cs-CZ" dirty="0"/>
              <a:t>. hnědavé pigmentace tzv. grafitové skvrny na pokožce, sliznici úst, pochvy, rekta, nápadná hypotenze, </a:t>
            </a:r>
          </a:p>
          <a:p>
            <a:r>
              <a:rPr lang="cs-CZ" dirty="0" err="1"/>
              <a:t>lab</a:t>
            </a:r>
            <a:r>
              <a:rPr lang="cs-CZ" dirty="0"/>
              <a:t>. snížený kortizol v krvi a snižuje se vylučování kortizolu močí, v krvi nápadný počet eozinofilů.</a:t>
            </a:r>
          </a:p>
          <a:p>
            <a:pPr marL="0" indent="0">
              <a:buNone/>
            </a:pPr>
            <a:r>
              <a:rPr lang="cs-CZ" b="1" dirty="0"/>
              <a:t>Léčba</a:t>
            </a:r>
          </a:p>
          <a:p>
            <a:r>
              <a:rPr lang="cs-CZ" dirty="0"/>
              <a:t>substituční- </a:t>
            </a:r>
            <a:r>
              <a:rPr lang="cs-CZ" dirty="0" err="1"/>
              <a:t>Hydrokortizol</a:t>
            </a:r>
            <a:r>
              <a:rPr lang="cs-CZ" dirty="0"/>
              <a:t> </a:t>
            </a:r>
            <a:r>
              <a:rPr lang="cs-CZ" dirty="0" err="1"/>
              <a:t>i.v</a:t>
            </a:r>
            <a:r>
              <a:rPr lang="cs-CZ" dirty="0"/>
              <a:t>. či </a:t>
            </a:r>
            <a:r>
              <a:rPr lang="cs-CZ" dirty="0" err="1"/>
              <a:t>p.o</a:t>
            </a:r>
            <a:r>
              <a:rPr lang="cs-CZ" dirty="0"/>
              <a:t>., dávkování je individuální, řídí se rozložením zátěže během dne,</a:t>
            </a:r>
          </a:p>
          <a:p>
            <a:r>
              <a:rPr lang="cs-CZ" dirty="0"/>
              <a:t>každá fyzická nebo psychická zátěž, při úrazech, akutní infekci, operacích vyžaduje zvýšení substituční denní dávky,</a:t>
            </a:r>
          </a:p>
          <a:p>
            <a:r>
              <a:rPr lang="cs-CZ" dirty="0"/>
              <a:t>zajistit dostatečný přísun soli.</a:t>
            </a:r>
          </a:p>
        </p:txBody>
      </p:sp>
    </p:spTree>
    <p:extLst>
      <p:ext uri="{BB962C8B-B14F-4D97-AF65-F5344CB8AC3E}">
        <p14:creationId xmlns:p14="http://schemas.microsoft.com/office/powerpoint/2010/main" val="3779269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948C1-C407-4CAD-A72F-188D55715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0070C0"/>
                </a:solidFill>
              </a:rPr>
              <a:t>Nadledviny, </a:t>
            </a:r>
            <a:r>
              <a:rPr lang="cs-CZ" dirty="0" err="1">
                <a:solidFill>
                  <a:srgbClr val="0070C0"/>
                </a:solidFill>
              </a:rPr>
              <a:t>glandulae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suprarenales</a:t>
            </a:r>
            <a:r>
              <a:rPr lang="cs-CZ" dirty="0">
                <a:solidFill>
                  <a:srgbClr val="0070C0"/>
                </a:solidFill>
              </a:rPr>
              <a:t> 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hypofunkce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68CF7A-6BFD-4994-B764-3B6D631C4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1999" cy="510924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/>
              <a:t>HYPOKORTIKALISMUS - HYPOKORTIZOLISMUS – snížená funkce kůry nadledvin.</a:t>
            </a:r>
          </a:p>
          <a:p>
            <a:pPr marL="0" indent="0">
              <a:buNone/>
            </a:pPr>
            <a:r>
              <a:rPr lang="cs-CZ" b="1" dirty="0"/>
              <a:t>Příčina</a:t>
            </a:r>
          </a:p>
          <a:p>
            <a:r>
              <a:rPr lang="cs-CZ" dirty="0"/>
              <a:t>akutní stav - způsoben vyčerpáním nadledvin při těžké zátěži, úrazu, krvácení do nadledvin, infekci,</a:t>
            </a:r>
          </a:p>
          <a:p>
            <a:r>
              <a:rPr lang="cs-CZ" dirty="0"/>
              <a:t>chronický stav - způsoben poškozením kůry nadledvin autoimunitním procesem, metastázami zhoubných nádorů, tbc ledvin, druhotně při poškození hypofýzy, chybí ACTH</a:t>
            </a:r>
          </a:p>
          <a:p>
            <a:pPr marL="0" indent="0">
              <a:buNone/>
            </a:pPr>
            <a:r>
              <a:rPr lang="cs-CZ" b="1" dirty="0"/>
              <a:t>Klinický obraz</a:t>
            </a:r>
          </a:p>
          <a:p>
            <a:r>
              <a:rPr lang="cs-CZ" b="1" dirty="0"/>
              <a:t>akutní </a:t>
            </a:r>
            <a:r>
              <a:rPr lang="cs-CZ" b="1" dirty="0" err="1"/>
              <a:t>hypokortikalismus</a:t>
            </a:r>
            <a:r>
              <a:rPr lang="cs-CZ" b="1" dirty="0"/>
              <a:t> </a:t>
            </a:r>
            <a:r>
              <a:rPr lang="cs-CZ" dirty="0"/>
              <a:t>- označuje se jako </a:t>
            </a:r>
            <a:r>
              <a:rPr lang="cs-CZ" dirty="0">
                <a:solidFill>
                  <a:srgbClr val="0070C0"/>
                </a:solidFill>
              </a:rPr>
              <a:t>………………………………………..</a:t>
            </a:r>
            <a:r>
              <a:rPr lang="cs-CZ" dirty="0"/>
              <a:t> krize - slabost, bolesti hlavy a břicha, zvracení, průjem, snížení TK, pacienti jsou neklidní, upadají do bezvědomí, bez pomoci - smrt,</a:t>
            </a:r>
          </a:p>
          <a:p>
            <a:r>
              <a:rPr lang="cs-CZ" b="1" dirty="0"/>
              <a:t>chronický </a:t>
            </a:r>
            <a:r>
              <a:rPr lang="cs-CZ" b="1" dirty="0" err="1"/>
              <a:t>hypokortikalismus</a:t>
            </a:r>
            <a:r>
              <a:rPr lang="cs-CZ" b="1" dirty="0"/>
              <a:t> </a:t>
            </a:r>
            <a:r>
              <a:rPr lang="cs-CZ" dirty="0"/>
              <a:t>- probíhá pod obrazem </a:t>
            </a:r>
            <a:r>
              <a:rPr lang="cs-CZ" b="1" dirty="0">
                <a:solidFill>
                  <a:srgbClr val="0070C0"/>
                </a:solidFill>
              </a:rPr>
              <a:t>…………………………………..</a:t>
            </a:r>
            <a:r>
              <a:rPr lang="cs-CZ" dirty="0"/>
              <a:t>- je snížena tvorba glukokortikoidů, </a:t>
            </a:r>
            <a:r>
              <a:rPr lang="cs-CZ" dirty="0" err="1"/>
              <a:t>mineralokortikoidů</a:t>
            </a:r>
            <a:r>
              <a:rPr lang="cs-CZ" dirty="0"/>
              <a:t> a androgenů, příznaky se rozvíjí pozvolna </a:t>
            </a:r>
          </a:p>
          <a:p>
            <a:r>
              <a:rPr lang="cs-CZ" dirty="0" err="1"/>
              <a:t>subj</a:t>
            </a:r>
            <a:r>
              <a:rPr lang="cs-CZ" dirty="0"/>
              <a:t>. slabost, nechutenství, hubnutí, neurčité bolesti v břiše, chuť na </a:t>
            </a:r>
            <a:r>
              <a:rPr lang="cs-CZ" dirty="0">
                <a:solidFill>
                  <a:srgbClr val="0070C0"/>
                </a:solidFill>
              </a:rPr>
              <a:t>……………………….</a:t>
            </a:r>
          </a:p>
          <a:p>
            <a:r>
              <a:rPr lang="cs-CZ" dirty="0" err="1"/>
              <a:t>obj</a:t>
            </a:r>
            <a:r>
              <a:rPr lang="cs-CZ" dirty="0"/>
              <a:t>. hnědavé pigmentace tzv. </a:t>
            </a:r>
            <a:r>
              <a:rPr lang="cs-CZ" dirty="0">
                <a:solidFill>
                  <a:srgbClr val="0070C0"/>
                </a:solidFill>
              </a:rPr>
              <a:t>……………………………</a:t>
            </a:r>
            <a:r>
              <a:rPr lang="cs-CZ" dirty="0"/>
              <a:t> skvrny na pokožce, sliznici úst, pochvy, rekta, nápadná hypotenze, </a:t>
            </a:r>
          </a:p>
          <a:p>
            <a:r>
              <a:rPr lang="cs-CZ" dirty="0" err="1"/>
              <a:t>lab</a:t>
            </a:r>
            <a:r>
              <a:rPr lang="cs-CZ" dirty="0"/>
              <a:t>. snížený kortizol v krvi a snižuje se vylučování kortizolu močí, v krvi nápadný počet eozinofilů.</a:t>
            </a:r>
          </a:p>
          <a:p>
            <a:pPr marL="0" indent="0">
              <a:buNone/>
            </a:pPr>
            <a:r>
              <a:rPr lang="cs-CZ" b="1" dirty="0"/>
              <a:t>Léčba</a:t>
            </a:r>
          </a:p>
          <a:p>
            <a:r>
              <a:rPr lang="cs-CZ" dirty="0"/>
              <a:t>substituční- </a:t>
            </a:r>
            <a:r>
              <a:rPr lang="cs-CZ" dirty="0" err="1"/>
              <a:t>Hydrokortizol</a:t>
            </a:r>
            <a:r>
              <a:rPr lang="cs-CZ" dirty="0"/>
              <a:t> </a:t>
            </a:r>
            <a:r>
              <a:rPr lang="cs-CZ" dirty="0" err="1"/>
              <a:t>i.v</a:t>
            </a:r>
            <a:r>
              <a:rPr lang="cs-CZ" dirty="0"/>
              <a:t>. či </a:t>
            </a:r>
            <a:r>
              <a:rPr lang="cs-CZ" dirty="0" err="1"/>
              <a:t>p.o</a:t>
            </a:r>
            <a:r>
              <a:rPr lang="cs-CZ" dirty="0"/>
              <a:t>., dávkování je individuální, řídí se rozložením zátěže během dne,</a:t>
            </a:r>
          </a:p>
          <a:p>
            <a:r>
              <a:rPr lang="cs-CZ" dirty="0"/>
              <a:t>každá fyzická nebo psychická zátěž, při úrazech, akutní infekci, operacích vyžaduje zvýšení substituční denní dávky,</a:t>
            </a:r>
          </a:p>
          <a:p>
            <a:r>
              <a:rPr lang="cs-CZ" dirty="0"/>
              <a:t>zajistit dostatečný přísun soli.</a:t>
            </a:r>
          </a:p>
        </p:txBody>
      </p:sp>
    </p:spTree>
    <p:extLst>
      <p:ext uri="{BB962C8B-B14F-4D97-AF65-F5344CB8AC3E}">
        <p14:creationId xmlns:p14="http://schemas.microsoft.com/office/powerpoint/2010/main" val="2435785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Addisonova</a:t>
            </a:r>
            <a:r>
              <a:rPr lang="cs-CZ" dirty="0"/>
              <a:t> choroba, </a:t>
            </a:r>
            <a:r>
              <a:rPr lang="cs-CZ" dirty="0" err="1"/>
              <a:t>hypokortikalismus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Gene variants increase risk of Addison's disease | Karolinska Institutet  Nyhe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67294"/>
            <a:ext cx="5805376" cy="54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ureus | Addison's Disease: A Diagnosis Easy to Overlook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2" y="1467294"/>
            <a:ext cx="4086217" cy="539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301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27C267E4-AFAD-4EB0-94C4-B8B2908C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648AC1E6-DBB5-473A-B012-B86755CCB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089" y="569351"/>
            <a:ext cx="8553825" cy="5923524"/>
          </a:xfrm>
        </p:spPr>
      </p:pic>
    </p:spTree>
    <p:extLst>
      <p:ext uri="{BB962C8B-B14F-4D97-AF65-F5344CB8AC3E}">
        <p14:creationId xmlns:p14="http://schemas.microsoft.com/office/powerpoint/2010/main" val="1938100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CE8F7B-DC2A-4779-AFFF-524019BD3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/>
          <a:lstStyle/>
          <a:p>
            <a:r>
              <a:rPr lang="cs-CZ" dirty="0"/>
              <a:t>Nadledviny, </a:t>
            </a:r>
            <a:r>
              <a:rPr lang="cs-CZ" dirty="0" err="1"/>
              <a:t>glandulae</a:t>
            </a:r>
            <a:r>
              <a:rPr lang="cs-CZ" dirty="0"/>
              <a:t> </a:t>
            </a:r>
            <a:r>
              <a:rPr lang="cs-CZ" dirty="0" err="1"/>
              <a:t>suprarenales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1FED31-7266-406D-B2F8-804ED7525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1999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Dřeň nadledvin </a:t>
            </a:r>
            <a:r>
              <a:rPr lang="cs-CZ" i="1" dirty="0"/>
              <a:t>(lat. </a:t>
            </a:r>
            <a:r>
              <a:rPr lang="cs-CZ" i="1" dirty="0" err="1"/>
              <a:t>medulla</a:t>
            </a:r>
            <a:r>
              <a:rPr lang="cs-CZ" i="1" dirty="0"/>
              <a:t>): </a:t>
            </a:r>
            <a:r>
              <a:rPr lang="cs-CZ" dirty="0"/>
              <a:t>z buněk, které se podobají nervovým (gangliovým) buňkám, tvoří</a:t>
            </a:r>
          </a:p>
          <a:p>
            <a:r>
              <a:rPr lang="cs-CZ" b="1" dirty="0"/>
              <a:t>Adrenalin</a:t>
            </a:r>
          </a:p>
          <a:p>
            <a:pPr lvl="1"/>
            <a:r>
              <a:rPr lang="cs-CZ" dirty="0"/>
              <a:t>rozšiřuje cévy ve svalech a podporuje srdeční činnost - zvyšuje sílu srdečního stahu,</a:t>
            </a:r>
          </a:p>
          <a:p>
            <a:pPr lvl="1"/>
            <a:r>
              <a:rPr lang="cs-CZ" dirty="0"/>
              <a:t>relaxuje hladkou svalovinu průdušek - rozšiřuje průsvit bronchů a zlepšuje ventilaci plic.</a:t>
            </a:r>
          </a:p>
          <a:p>
            <a:r>
              <a:rPr lang="cs-CZ" b="1" dirty="0"/>
              <a:t>Noradrenalin</a:t>
            </a:r>
          </a:p>
          <a:p>
            <a:r>
              <a:rPr lang="cs-CZ" dirty="0"/>
              <a:t>vyvolává vasokonstrikci - celkové zúžení cév, zvyšuje </a:t>
            </a:r>
            <a:r>
              <a:rPr lang="cs-CZ" dirty="0" err="1"/>
              <a:t>TKs</a:t>
            </a:r>
            <a:r>
              <a:rPr lang="cs-CZ" dirty="0"/>
              <a:t> i </a:t>
            </a:r>
            <a:r>
              <a:rPr lang="cs-CZ" dirty="0" err="1"/>
              <a:t>TKd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oba hormony (katecholaminy) </a:t>
            </a:r>
            <a:r>
              <a:rPr lang="cs-CZ" dirty="0"/>
              <a:t>se podílejí na tzv. poplachových reakcích organismu</a:t>
            </a:r>
          </a:p>
        </p:txBody>
      </p:sp>
    </p:spTree>
    <p:extLst>
      <p:ext uri="{BB962C8B-B14F-4D97-AF65-F5344CB8AC3E}">
        <p14:creationId xmlns:p14="http://schemas.microsoft.com/office/powerpoint/2010/main" val="197525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CE8F7B-DC2A-4779-AFFF-524019BD3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Nadledviny, </a:t>
            </a:r>
            <a:r>
              <a:rPr lang="cs-CZ" b="1" dirty="0" err="1">
                <a:solidFill>
                  <a:srgbClr val="0070C0"/>
                </a:solidFill>
              </a:rPr>
              <a:t>glandulae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suprarenales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1FED31-7266-406D-B2F8-804ED7525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1999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Dřeň nadledvin </a:t>
            </a:r>
            <a:r>
              <a:rPr lang="cs-CZ" i="1" dirty="0"/>
              <a:t>(lat. </a:t>
            </a:r>
            <a:r>
              <a:rPr lang="cs-CZ" i="1" dirty="0" err="1"/>
              <a:t>medulla</a:t>
            </a:r>
            <a:r>
              <a:rPr lang="cs-CZ" i="1" dirty="0"/>
              <a:t>): </a:t>
            </a:r>
            <a:r>
              <a:rPr lang="cs-CZ" dirty="0"/>
              <a:t>z buněk, které se podobají nervovým (gangliovým) buňkám, tvoří</a:t>
            </a:r>
          </a:p>
          <a:p>
            <a:r>
              <a:rPr lang="cs-CZ" b="1" dirty="0">
                <a:solidFill>
                  <a:srgbClr val="0070C0"/>
                </a:solidFill>
              </a:rPr>
              <a:t>…………………………</a:t>
            </a:r>
          </a:p>
          <a:p>
            <a:pPr lvl="1"/>
            <a:r>
              <a:rPr lang="cs-CZ" dirty="0"/>
              <a:t>rozšiřuje cévy ve svalech a podporuje srdeční činnost - zvyšuje sílu srdečního stahu,</a:t>
            </a:r>
          </a:p>
          <a:p>
            <a:pPr lvl="1"/>
            <a:r>
              <a:rPr lang="cs-CZ" dirty="0"/>
              <a:t>relaxuje hladkou svalovinu průdušek - rozšiřuje průsvit bronchů a zlepšuje ventilaci plic.</a:t>
            </a:r>
          </a:p>
          <a:p>
            <a:r>
              <a:rPr lang="cs-CZ" b="1" dirty="0">
                <a:solidFill>
                  <a:srgbClr val="0070C0"/>
                </a:solidFill>
              </a:rPr>
              <a:t>………………………..</a:t>
            </a:r>
          </a:p>
          <a:p>
            <a:r>
              <a:rPr lang="cs-CZ" dirty="0"/>
              <a:t>vyvolává vasokonstrikci - celkové zúžení cév, zvyšuje </a:t>
            </a:r>
            <a:r>
              <a:rPr lang="cs-CZ" dirty="0" err="1"/>
              <a:t>TKs</a:t>
            </a:r>
            <a:r>
              <a:rPr lang="cs-CZ" dirty="0"/>
              <a:t> i </a:t>
            </a:r>
            <a:r>
              <a:rPr lang="cs-CZ" dirty="0" err="1"/>
              <a:t>TKd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oba hormony (katecholaminy) </a:t>
            </a:r>
            <a:r>
              <a:rPr lang="cs-CZ" dirty="0"/>
              <a:t>se podílejí na tzv. poplachových reakcích organismu</a:t>
            </a:r>
          </a:p>
        </p:txBody>
      </p:sp>
    </p:spTree>
    <p:extLst>
      <p:ext uri="{BB962C8B-B14F-4D97-AF65-F5344CB8AC3E}">
        <p14:creationId xmlns:p14="http://schemas.microsoft.com/office/powerpoint/2010/main" val="1374009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33020-ECA7-47A2-82E7-15DE04ACF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17" y="365125"/>
            <a:ext cx="11167683" cy="1325563"/>
          </a:xfrm>
        </p:spPr>
        <p:txBody>
          <a:bodyPr/>
          <a:lstStyle/>
          <a:p>
            <a:r>
              <a:rPr lang="cs-CZ" dirty="0"/>
              <a:t>Nadledviny, </a:t>
            </a:r>
            <a:r>
              <a:rPr lang="cs-CZ" dirty="0" err="1"/>
              <a:t>glandulae</a:t>
            </a:r>
            <a:r>
              <a:rPr lang="cs-CZ" dirty="0"/>
              <a:t> </a:t>
            </a:r>
            <a:r>
              <a:rPr lang="cs-CZ" dirty="0" err="1"/>
              <a:t>suprarenales</a:t>
            </a:r>
            <a:endParaRPr lang="cs-CZ" i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B5C616-3BEC-4E10-973F-66274D238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27" y="1825624"/>
            <a:ext cx="12040949" cy="495550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/>
              <a:t>Kůra nadledvin </a:t>
            </a:r>
            <a:r>
              <a:rPr lang="cs-CZ" b="1" i="1" dirty="0"/>
              <a:t>(lat. </a:t>
            </a:r>
            <a:r>
              <a:rPr lang="cs-CZ" b="1" i="1" dirty="0" err="1"/>
              <a:t>cortex</a:t>
            </a:r>
            <a:r>
              <a:rPr lang="cs-CZ" b="1" i="1" dirty="0"/>
              <a:t>)  </a:t>
            </a:r>
            <a:r>
              <a:rPr lang="cs-CZ" dirty="0"/>
              <a:t>produkuje glukokortikoidy, </a:t>
            </a:r>
            <a:r>
              <a:rPr lang="cs-CZ" dirty="0" err="1"/>
              <a:t>mineralokortikoidy</a:t>
            </a:r>
            <a:r>
              <a:rPr lang="cs-CZ" dirty="0"/>
              <a:t>, androgeny (testosteron) a estrogeny.</a:t>
            </a:r>
          </a:p>
          <a:p>
            <a:r>
              <a:rPr lang="cs-CZ" b="1" dirty="0"/>
              <a:t>Glukokortikoidy – kortizol</a:t>
            </a:r>
          </a:p>
          <a:p>
            <a:pPr lvl="1"/>
            <a:r>
              <a:rPr lang="cs-CZ" dirty="0"/>
              <a:t>vliv na tkáňové celky</a:t>
            </a:r>
          </a:p>
          <a:p>
            <a:pPr lvl="1"/>
            <a:r>
              <a:rPr lang="cs-CZ" dirty="0"/>
              <a:t>mají protizánětlivé a protialergické (protilátkové) působení, tlumí ale jen pouze doprovodné projevy zánětu,</a:t>
            </a:r>
          </a:p>
          <a:p>
            <a:pPr lvl="1"/>
            <a:r>
              <a:rPr lang="cs-CZ" dirty="0"/>
              <a:t>tlumí fagocytózu</a:t>
            </a:r>
          </a:p>
          <a:p>
            <a:r>
              <a:rPr lang="cs-CZ" b="1" dirty="0" err="1"/>
              <a:t>Mineralokortikoidy</a:t>
            </a:r>
            <a:r>
              <a:rPr lang="cs-CZ" b="1" dirty="0"/>
              <a:t> – aldosteron</a:t>
            </a:r>
          </a:p>
          <a:p>
            <a:pPr lvl="1"/>
            <a:r>
              <a:rPr lang="cs-CZ" dirty="0"/>
              <a:t>působí převážně v ledvinách, zvyšuje propustnost ledvinových kanálků pro Na, který se poté vrací spolu s primární močí do organismu → dochází tedy k zadržování H2O a Na</a:t>
            </a:r>
          </a:p>
          <a:p>
            <a:pPr lvl="1"/>
            <a:r>
              <a:rPr lang="cs-CZ" dirty="0"/>
              <a:t>současně aldosteron podporuje vylučování K ledvinami</a:t>
            </a:r>
          </a:p>
          <a:p>
            <a:pPr lvl="1"/>
            <a:r>
              <a:rPr lang="cs-CZ" dirty="0"/>
              <a:t>podílí se na udržení stálé hladiny tkáňových tekutin a iontové rovnováhy</a:t>
            </a:r>
          </a:p>
          <a:p>
            <a:pPr lvl="1"/>
            <a:r>
              <a:rPr lang="cs-CZ" dirty="0"/>
              <a:t>sekrece </a:t>
            </a:r>
            <a:r>
              <a:rPr lang="cs-CZ" dirty="0" err="1"/>
              <a:t>mineralokortikoidů</a:t>
            </a:r>
            <a:r>
              <a:rPr lang="cs-CZ" dirty="0"/>
              <a:t> je řízena hladinou K v krvi a množstvím Na a vody v mimobuněčné tekutině.</a:t>
            </a:r>
          </a:p>
          <a:p>
            <a:r>
              <a:rPr lang="cs-CZ" b="1" dirty="0"/>
              <a:t>Androgeny</a:t>
            </a:r>
          </a:p>
          <a:p>
            <a:r>
              <a:rPr lang="cs-CZ" dirty="0"/>
              <a:t>nemají větší fyziologický význam</a:t>
            </a:r>
          </a:p>
        </p:txBody>
      </p:sp>
    </p:spTree>
    <p:extLst>
      <p:ext uri="{BB962C8B-B14F-4D97-AF65-F5344CB8AC3E}">
        <p14:creationId xmlns:p14="http://schemas.microsoft.com/office/powerpoint/2010/main" val="1077051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33020-ECA7-47A2-82E7-15DE04ACF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17" y="365125"/>
            <a:ext cx="11167683" cy="1325563"/>
          </a:xfrm>
        </p:spPr>
        <p:txBody>
          <a:bodyPr/>
          <a:lstStyle/>
          <a:p>
            <a:r>
              <a:rPr lang="cs-CZ" dirty="0"/>
              <a:t>Nadledviny, </a:t>
            </a:r>
            <a:r>
              <a:rPr lang="cs-CZ" dirty="0" err="1"/>
              <a:t>glandulae</a:t>
            </a:r>
            <a:r>
              <a:rPr lang="cs-CZ" dirty="0"/>
              <a:t> </a:t>
            </a:r>
            <a:r>
              <a:rPr lang="cs-CZ" dirty="0" err="1"/>
              <a:t>suprarenales</a:t>
            </a:r>
            <a:endParaRPr lang="cs-CZ" i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B5C616-3BEC-4E10-973F-66274D238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27" y="1825624"/>
            <a:ext cx="12040949" cy="495550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/>
              <a:t>Kůra nadledvin </a:t>
            </a:r>
            <a:r>
              <a:rPr lang="cs-CZ" b="1" i="1" dirty="0"/>
              <a:t>(lat. </a:t>
            </a:r>
            <a:r>
              <a:rPr lang="cs-CZ" b="1" i="1" dirty="0" err="1"/>
              <a:t>cortex</a:t>
            </a:r>
            <a:r>
              <a:rPr lang="cs-CZ" b="1" i="1" dirty="0"/>
              <a:t>)  </a:t>
            </a:r>
            <a:r>
              <a:rPr lang="cs-CZ" dirty="0"/>
              <a:t>produkuje glukokortikoidy, </a:t>
            </a:r>
            <a:r>
              <a:rPr lang="cs-CZ" dirty="0" err="1"/>
              <a:t>mineralokortikoidy</a:t>
            </a:r>
            <a:r>
              <a:rPr lang="cs-CZ" dirty="0"/>
              <a:t>, androgeny (testosteron) a estrogeny.</a:t>
            </a:r>
          </a:p>
          <a:p>
            <a:r>
              <a:rPr lang="cs-CZ" b="1" dirty="0">
                <a:solidFill>
                  <a:srgbClr val="0070C0"/>
                </a:solidFill>
              </a:rPr>
              <a:t>…………………………………………</a:t>
            </a:r>
          </a:p>
          <a:p>
            <a:pPr lvl="1"/>
            <a:r>
              <a:rPr lang="cs-CZ" dirty="0"/>
              <a:t>vliv na tkáňové celky</a:t>
            </a:r>
          </a:p>
          <a:p>
            <a:pPr lvl="1"/>
            <a:r>
              <a:rPr lang="cs-CZ" dirty="0"/>
              <a:t>mají protizánětlivé a protialergické (protilátkové) působení, tlumí ale jen pouze doprovodné projevy zánětu,</a:t>
            </a:r>
          </a:p>
          <a:p>
            <a:pPr lvl="1"/>
            <a:r>
              <a:rPr lang="cs-CZ" dirty="0"/>
              <a:t>tlumí fagocytózu</a:t>
            </a:r>
          </a:p>
          <a:p>
            <a:r>
              <a:rPr lang="cs-CZ" b="1" dirty="0">
                <a:solidFill>
                  <a:srgbClr val="0070C0"/>
                </a:solidFill>
              </a:rPr>
              <a:t>………………………………………..</a:t>
            </a:r>
          </a:p>
          <a:p>
            <a:pPr lvl="1"/>
            <a:r>
              <a:rPr lang="cs-CZ" dirty="0"/>
              <a:t>působí převážně v ledvinách, zvyšuje propustnost ledvinových kanálků pro Na, který se poté vrací spolu s primární močí do organismu → dochází tedy k zadržování H2O a Na</a:t>
            </a:r>
          </a:p>
          <a:p>
            <a:pPr lvl="1"/>
            <a:r>
              <a:rPr lang="cs-CZ" dirty="0"/>
              <a:t>současně aldosteron podporuje vylučování K ledvinami</a:t>
            </a:r>
          </a:p>
          <a:p>
            <a:pPr lvl="1"/>
            <a:r>
              <a:rPr lang="cs-CZ" dirty="0"/>
              <a:t>podílí se na udržení stálé hladiny tkáňových tekutin a iontové rovnováhy</a:t>
            </a:r>
          </a:p>
          <a:p>
            <a:pPr lvl="1"/>
            <a:r>
              <a:rPr lang="cs-CZ" dirty="0"/>
              <a:t>sekrece </a:t>
            </a:r>
            <a:r>
              <a:rPr lang="cs-CZ" dirty="0" err="1"/>
              <a:t>mineralokortikoidů</a:t>
            </a:r>
            <a:r>
              <a:rPr lang="cs-CZ" dirty="0"/>
              <a:t> je řízena hladinou K v krvi a množstvím Na a vody v mimobuněčné tekutině.</a:t>
            </a:r>
          </a:p>
          <a:p>
            <a:r>
              <a:rPr lang="cs-CZ" b="1" dirty="0">
                <a:solidFill>
                  <a:srgbClr val="0070C0"/>
                </a:solidFill>
              </a:rPr>
              <a:t>…………………………….</a:t>
            </a:r>
          </a:p>
          <a:p>
            <a:r>
              <a:rPr lang="cs-CZ" dirty="0"/>
              <a:t>nemají větší fyziologický význam</a:t>
            </a:r>
          </a:p>
        </p:txBody>
      </p:sp>
    </p:spTree>
    <p:extLst>
      <p:ext uri="{BB962C8B-B14F-4D97-AF65-F5344CB8AC3E}">
        <p14:creationId xmlns:p14="http://schemas.microsoft.com/office/powerpoint/2010/main" val="1586027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204AC5-35A9-40BF-B82F-AFEF9828F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000488" cy="1325563"/>
          </a:xfrm>
        </p:spPr>
        <p:txBody>
          <a:bodyPr/>
          <a:lstStyle/>
          <a:p>
            <a:pPr algn="ctr"/>
            <a:r>
              <a:rPr lang="cs-CZ" dirty="0"/>
              <a:t>Nadledviny, </a:t>
            </a:r>
            <a:r>
              <a:rPr lang="cs-CZ" dirty="0" err="1"/>
              <a:t>glandulae</a:t>
            </a:r>
            <a:r>
              <a:rPr lang="cs-CZ" dirty="0"/>
              <a:t> </a:t>
            </a:r>
            <a:r>
              <a:rPr lang="cs-CZ" dirty="0" err="1"/>
              <a:t>suprarenales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hyperfunkce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BC4FDF-0134-46F6-B10A-D69208A20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496359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Dřeň nadledvin </a:t>
            </a:r>
            <a:r>
              <a:rPr lang="cs-CZ" i="1" dirty="0"/>
              <a:t>(lat. </a:t>
            </a:r>
            <a:r>
              <a:rPr lang="cs-CZ" i="1" dirty="0" err="1"/>
              <a:t>medulla</a:t>
            </a:r>
            <a:r>
              <a:rPr lang="cs-CZ" i="1" dirty="0"/>
              <a:t>)</a:t>
            </a:r>
            <a:endParaRPr lang="cs-CZ" b="1" dirty="0"/>
          </a:p>
          <a:p>
            <a:r>
              <a:rPr lang="cs-CZ" dirty="0"/>
              <a:t>nadprodukce katecholaminů, především adrenalinu, noradrenalinu a dopaminu</a:t>
            </a:r>
          </a:p>
          <a:p>
            <a:r>
              <a:rPr lang="cs-CZ" b="1" dirty="0"/>
              <a:t>Příčina:</a:t>
            </a:r>
            <a:r>
              <a:rPr lang="cs-CZ" dirty="0"/>
              <a:t> FEOCHROMOCYTOM - nádor dřeně nadledvin</a:t>
            </a:r>
          </a:p>
          <a:p>
            <a:r>
              <a:rPr lang="cs-CZ" b="1" dirty="0"/>
              <a:t>Klinický obraz: </a:t>
            </a:r>
            <a:r>
              <a:rPr lang="cs-CZ" dirty="0"/>
              <a:t>záchvatovitá hypertenze (paroxyzmální hypertenze), pacient je bledý, tachykardie.</a:t>
            </a:r>
          </a:p>
          <a:p>
            <a:r>
              <a:rPr lang="cs-CZ" i="1" dirty="0"/>
              <a:t>Léčba: </a:t>
            </a:r>
            <a:r>
              <a:rPr lang="cs-CZ" dirty="0"/>
              <a:t>chirurgická</a:t>
            </a:r>
          </a:p>
          <a:p>
            <a:pPr marL="0" indent="0">
              <a:buNone/>
            </a:pPr>
            <a:r>
              <a:rPr lang="cs-CZ" b="1" dirty="0"/>
              <a:t>Kůra nadledvin </a:t>
            </a:r>
            <a:endParaRPr lang="cs-CZ" dirty="0"/>
          </a:p>
          <a:p>
            <a:r>
              <a:rPr lang="cs-CZ" dirty="0"/>
              <a:t>HYPERKORTIKALISMUS - nadprodukce jednotlivých nadledvinových </a:t>
            </a:r>
          </a:p>
          <a:p>
            <a:pPr marL="0" indent="0">
              <a:buNone/>
            </a:pPr>
            <a:r>
              <a:rPr lang="cs-CZ" dirty="0"/>
              <a:t>steroidů (kortikoidů), tři základní typy zvýšené funkce kůry nadledvin</a:t>
            </a:r>
          </a:p>
          <a:p>
            <a:r>
              <a:rPr lang="cs-CZ" dirty="0"/>
              <a:t>A) </a:t>
            </a:r>
            <a:r>
              <a:rPr lang="cs-CZ" dirty="0" err="1"/>
              <a:t>hyperkortizolismus</a:t>
            </a:r>
            <a:r>
              <a:rPr lang="cs-CZ" dirty="0"/>
              <a:t>,</a:t>
            </a:r>
          </a:p>
          <a:p>
            <a:r>
              <a:rPr lang="cs-CZ" dirty="0"/>
              <a:t>B) </a:t>
            </a:r>
            <a:r>
              <a:rPr lang="cs-CZ" dirty="0" err="1"/>
              <a:t>hyperaldosteronismus</a:t>
            </a:r>
            <a:r>
              <a:rPr lang="cs-CZ" dirty="0"/>
              <a:t>,</a:t>
            </a:r>
          </a:p>
          <a:p>
            <a:r>
              <a:rPr lang="cs-CZ" dirty="0"/>
              <a:t>C) </a:t>
            </a:r>
            <a:r>
              <a:rPr lang="cs-CZ" dirty="0" err="1"/>
              <a:t>adrenogenitální</a:t>
            </a:r>
            <a:r>
              <a:rPr lang="cs-CZ" dirty="0"/>
              <a:t> syndrom - vrozená či získaná nadprodukce </a:t>
            </a:r>
          </a:p>
          <a:p>
            <a:pPr marL="0" indent="0">
              <a:buNone/>
            </a:pPr>
            <a:r>
              <a:rPr lang="cs-CZ" dirty="0"/>
              <a:t>nadledvinových androgenů, u žen </a:t>
            </a:r>
            <a:r>
              <a:rPr lang="cs-CZ" dirty="0" err="1"/>
              <a:t>virilizace</a:t>
            </a:r>
            <a:r>
              <a:rPr lang="cs-CZ" dirty="0"/>
              <a:t>, onemocnění vzácné.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D374CCC-E427-4A54-A1C2-44DF0A8C7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077" y="3429000"/>
            <a:ext cx="2076913" cy="341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81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204AC5-35A9-40BF-B82F-AFEF9828F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000488" cy="1325563"/>
          </a:xfrm>
        </p:spPr>
        <p:txBody>
          <a:bodyPr/>
          <a:lstStyle/>
          <a:p>
            <a:pPr algn="ctr"/>
            <a:r>
              <a:rPr lang="cs-CZ" dirty="0"/>
              <a:t>Nadledviny, </a:t>
            </a:r>
            <a:r>
              <a:rPr lang="cs-CZ" dirty="0" err="1"/>
              <a:t>glandulae</a:t>
            </a:r>
            <a:r>
              <a:rPr lang="cs-CZ" dirty="0"/>
              <a:t> </a:t>
            </a:r>
            <a:r>
              <a:rPr lang="cs-CZ" dirty="0" err="1"/>
              <a:t>suprarenales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hyperfunkce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BC4FDF-0134-46F6-B10A-D69208A20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496359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Dřeň nadledvin </a:t>
            </a:r>
            <a:r>
              <a:rPr lang="cs-CZ" i="1" dirty="0"/>
              <a:t>(lat. </a:t>
            </a:r>
            <a:r>
              <a:rPr lang="cs-CZ" i="1" dirty="0" err="1"/>
              <a:t>medulla</a:t>
            </a:r>
            <a:r>
              <a:rPr lang="cs-CZ" i="1" dirty="0"/>
              <a:t>)</a:t>
            </a:r>
            <a:endParaRPr lang="cs-CZ" b="1" dirty="0"/>
          </a:p>
          <a:p>
            <a:r>
              <a:rPr lang="cs-CZ" dirty="0"/>
              <a:t>nadprodukce katecholaminů, především adrenalinu, noradrenalinu a dopaminu</a:t>
            </a:r>
          </a:p>
          <a:p>
            <a:r>
              <a:rPr lang="cs-CZ" b="1" dirty="0"/>
              <a:t>Příčina:</a:t>
            </a:r>
            <a:r>
              <a:rPr lang="cs-CZ" dirty="0"/>
              <a:t> FEOCHROMOCYTOM - nádor dřeně nadledvin</a:t>
            </a:r>
          </a:p>
          <a:p>
            <a:r>
              <a:rPr lang="cs-CZ" b="1" dirty="0"/>
              <a:t>Klinický obraz: </a:t>
            </a:r>
            <a:r>
              <a:rPr lang="cs-CZ" dirty="0"/>
              <a:t>záchvatovitá hypertenze (paroxyzmální hypertenze), pacient je bledý, tachykardie.</a:t>
            </a:r>
          </a:p>
          <a:p>
            <a:r>
              <a:rPr lang="cs-CZ" i="1" dirty="0"/>
              <a:t>Léčba: </a:t>
            </a:r>
            <a:r>
              <a:rPr lang="cs-CZ" dirty="0"/>
              <a:t>chirurgická</a:t>
            </a:r>
          </a:p>
          <a:p>
            <a:pPr marL="0" indent="0">
              <a:buNone/>
            </a:pPr>
            <a:r>
              <a:rPr lang="cs-CZ" b="1" dirty="0"/>
              <a:t>Kůra nadledvin </a:t>
            </a:r>
            <a:endParaRPr lang="cs-CZ" dirty="0"/>
          </a:p>
          <a:p>
            <a:r>
              <a:rPr lang="cs-CZ" dirty="0"/>
              <a:t>HYPERKORTIKALISMUS - nadprodukce jednotlivých nadledvinových </a:t>
            </a:r>
          </a:p>
          <a:p>
            <a:pPr marL="0" indent="0">
              <a:buNone/>
            </a:pPr>
            <a:r>
              <a:rPr lang="cs-CZ" dirty="0"/>
              <a:t>steroidů (kortikoidů), tři základní typy zvýšené funkce kůry nadledvin</a:t>
            </a:r>
          </a:p>
          <a:p>
            <a:r>
              <a:rPr lang="cs-CZ" dirty="0">
                <a:solidFill>
                  <a:srgbClr val="0070C0"/>
                </a:solidFill>
              </a:rPr>
              <a:t>A) …………………………………..</a:t>
            </a:r>
          </a:p>
          <a:p>
            <a:r>
              <a:rPr lang="cs-CZ" dirty="0">
                <a:solidFill>
                  <a:srgbClr val="0070C0"/>
                </a:solidFill>
              </a:rPr>
              <a:t>B) …………………………………..</a:t>
            </a:r>
          </a:p>
          <a:p>
            <a:r>
              <a:rPr lang="cs-CZ" dirty="0">
                <a:solidFill>
                  <a:srgbClr val="0070C0"/>
                </a:solidFill>
              </a:rPr>
              <a:t>C) ………………………………….. </a:t>
            </a:r>
            <a:r>
              <a:rPr lang="cs-CZ" dirty="0"/>
              <a:t>- vrozená či získaná nadprodukce </a:t>
            </a:r>
          </a:p>
          <a:p>
            <a:pPr marL="0" indent="0">
              <a:buNone/>
            </a:pPr>
            <a:r>
              <a:rPr lang="cs-CZ" dirty="0"/>
              <a:t>nadledvinových androgenů, u žen </a:t>
            </a:r>
            <a:r>
              <a:rPr lang="cs-CZ" dirty="0" err="1"/>
              <a:t>virilizace</a:t>
            </a:r>
            <a:r>
              <a:rPr lang="cs-CZ" dirty="0"/>
              <a:t>, onemocnění vzácné.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D374CCC-E427-4A54-A1C2-44DF0A8C7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077" y="3429000"/>
            <a:ext cx="2076913" cy="341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6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B021F5-3ED2-4389-A0D8-D38D83208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69" y="268021"/>
            <a:ext cx="11208143" cy="1325563"/>
          </a:xfrm>
        </p:spPr>
        <p:txBody>
          <a:bodyPr/>
          <a:lstStyle/>
          <a:p>
            <a:pPr algn="ctr"/>
            <a:r>
              <a:rPr lang="cs-CZ" dirty="0"/>
              <a:t>Nadledviny, </a:t>
            </a:r>
            <a:r>
              <a:rPr lang="cs-CZ" dirty="0" err="1"/>
              <a:t>glandulae</a:t>
            </a:r>
            <a:r>
              <a:rPr lang="cs-CZ" dirty="0"/>
              <a:t> </a:t>
            </a:r>
            <a:r>
              <a:rPr lang="cs-CZ" dirty="0" err="1"/>
              <a:t>suprarenales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hyperfunkce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755F01-9301-4C21-B3A9-3D3E6883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93584"/>
            <a:ext cx="12191999" cy="52644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err="1"/>
              <a:t>Hyperkortizolismus</a:t>
            </a:r>
            <a:r>
              <a:rPr lang="cs-CZ" sz="1600" b="1" dirty="0"/>
              <a:t> </a:t>
            </a:r>
            <a:r>
              <a:rPr lang="cs-CZ" sz="1600" dirty="0"/>
              <a:t>- nadměrná sekrece kortizolu.</a:t>
            </a:r>
          </a:p>
          <a:p>
            <a:pPr marL="0" indent="0">
              <a:buNone/>
            </a:pPr>
            <a:r>
              <a:rPr lang="cs-CZ" sz="1600" b="1" dirty="0"/>
              <a:t>Příčina</a:t>
            </a:r>
          </a:p>
          <a:p>
            <a:r>
              <a:rPr lang="cs-CZ" sz="1600" dirty="0"/>
              <a:t>primárně přímo v nadledvině (adenom nadledviny, karcinom nadledviny) - jde o </a:t>
            </a:r>
            <a:r>
              <a:rPr lang="cs-CZ" sz="1600" dirty="0" err="1"/>
              <a:t>Cushingův</a:t>
            </a:r>
            <a:r>
              <a:rPr lang="cs-CZ" sz="1600" dirty="0"/>
              <a:t> syndrom,</a:t>
            </a:r>
          </a:p>
          <a:p>
            <a:r>
              <a:rPr lang="cs-CZ" sz="1600" dirty="0"/>
              <a:t>pokud je poškozena primárně hypofýza (tvoří se ACTH) - mluví se o sekundárním (centrálním) </a:t>
            </a:r>
            <a:r>
              <a:rPr lang="cs-CZ" sz="1600" dirty="0" err="1"/>
              <a:t>hyperkortizolismu</a:t>
            </a:r>
            <a:r>
              <a:rPr lang="cs-CZ" sz="1600" dirty="0"/>
              <a:t>, nebo </a:t>
            </a:r>
            <a:r>
              <a:rPr lang="cs-CZ" sz="1600" dirty="0" err="1"/>
              <a:t>Cushingově</a:t>
            </a:r>
            <a:r>
              <a:rPr lang="cs-CZ" sz="1600" dirty="0"/>
              <a:t> nemoci</a:t>
            </a:r>
          </a:p>
          <a:p>
            <a:r>
              <a:rPr lang="cs-CZ" sz="1600" dirty="0"/>
              <a:t>někdy se může ACTH nadměrně tvořit v některých nádorech - </a:t>
            </a:r>
            <a:r>
              <a:rPr lang="cs-CZ" sz="1600" dirty="0" err="1"/>
              <a:t>paraneoplastický</a:t>
            </a:r>
            <a:r>
              <a:rPr lang="cs-CZ" sz="1600" dirty="0"/>
              <a:t> </a:t>
            </a:r>
            <a:r>
              <a:rPr lang="cs-CZ" sz="1600" dirty="0" err="1"/>
              <a:t>hyperkotizolsmus</a:t>
            </a:r>
            <a:r>
              <a:rPr lang="cs-CZ" sz="1600" dirty="0"/>
              <a:t> (</a:t>
            </a:r>
            <a:r>
              <a:rPr lang="cs-CZ" sz="1600" dirty="0" err="1"/>
              <a:t>ovískový</a:t>
            </a:r>
            <a:r>
              <a:rPr lang="cs-CZ" sz="1600" dirty="0"/>
              <a:t> ca plic)</a:t>
            </a:r>
          </a:p>
          <a:p>
            <a:r>
              <a:rPr lang="cs-CZ" sz="1600" dirty="0"/>
              <a:t>či při dlouhodobém podávání farmakologických dávek kortikoidů (</a:t>
            </a:r>
            <a:r>
              <a:rPr lang="cs-CZ" sz="1600" dirty="0" err="1"/>
              <a:t>Prednison</a:t>
            </a:r>
            <a:r>
              <a:rPr lang="cs-CZ" sz="1600" dirty="0"/>
              <a:t>).</a:t>
            </a:r>
          </a:p>
          <a:p>
            <a:pPr marL="0" indent="0">
              <a:buNone/>
            </a:pPr>
            <a:r>
              <a:rPr lang="cs-CZ" sz="1600" b="1" dirty="0"/>
              <a:t>Klinický obraz</a:t>
            </a:r>
          </a:p>
          <a:p>
            <a:r>
              <a:rPr lang="cs-CZ" sz="1600" dirty="0"/>
              <a:t>obezita - tuk břiše a trupu, končetiny štíhlé, měsíčkovitý obličej s načervenalou kůží na tvářích</a:t>
            </a:r>
          </a:p>
          <a:p>
            <a:r>
              <a:rPr lang="cs-CZ" sz="1600" dirty="0"/>
              <a:t>červenofialové - purpurové strie (pajizévky) na kůži břicha, na hýždích </a:t>
            </a:r>
          </a:p>
          <a:p>
            <a:r>
              <a:rPr lang="cs-CZ" sz="1600" dirty="0"/>
              <a:t>hypertenze</a:t>
            </a:r>
          </a:p>
          <a:p>
            <a:r>
              <a:rPr lang="cs-CZ" sz="1600" dirty="0"/>
              <a:t>porušen metabolismus sacharidů- jako DM - hyperglykémie</a:t>
            </a:r>
          </a:p>
          <a:p>
            <a:r>
              <a:rPr lang="cs-CZ" sz="1600" dirty="0"/>
              <a:t>u žen poruchy menstruace a známky zvýšené produkce mužských pohlavních hormonů - androgenů</a:t>
            </a:r>
          </a:p>
          <a:p>
            <a:r>
              <a:rPr lang="cs-CZ" sz="1600" dirty="0"/>
              <a:t>akné, zhrubění hlasu, </a:t>
            </a:r>
            <a:r>
              <a:rPr lang="cs-CZ" sz="1600" dirty="0" err="1"/>
              <a:t>virilizace</a:t>
            </a:r>
            <a:r>
              <a:rPr lang="cs-CZ" sz="1600" dirty="0"/>
              <a:t>, hirsutismus</a:t>
            </a:r>
          </a:p>
          <a:p>
            <a:pPr marL="0" indent="0">
              <a:buNone/>
            </a:pPr>
            <a:r>
              <a:rPr lang="cs-CZ" sz="1600" b="1" dirty="0"/>
              <a:t>Léčba</a:t>
            </a:r>
          </a:p>
          <a:p>
            <a:r>
              <a:rPr lang="cs-CZ" sz="1600" dirty="0"/>
              <a:t>chirurgické odstranění poškozené nadledviny či resekce zbytnělých nadledvin při vysoké produkci ACTH,</a:t>
            </a:r>
          </a:p>
          <a:p>
            <a:r>
              <a:rPr lang="cs-CZ" sz="1600" dirty="0"/>
              <a:t>podávání blokátorů </a:t>
            </a:r>
            <a:r>
              <a:rPr lang="cs-CZ" sz="1600" dirty="0" err="1"/>
              <a:t>steroidogeneze</a:t>
            </a:r>
            <a:r>
              <a:rPr lang="cs-CZ" sz="1600" dirty="0"/>
              <a:t> (</a:t>
            </a:r>
            <a:r>
              <a:rPr lang="cs-CZ" sz="1600" dirty="0" err="1"/>
              <a:t>Nizoral</a:t>
            </a:r>
            <a:r>
              <a:rPr lang="cs-CZ" sz="1600" dirty="0"/>
              <a:t> </a:t>
            </a:r>
            <a:r>
              <a:rPr lang="cs-CZ" sz="1600" dirty="0" err="1"/>
              <a:t>tbl</a:t>
            </a:r>
            <a:r>
              <a:rPr lang="cs-CZ" sz="16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8940347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1390</Words>
  <Application>Microsoft Office PowerPoint</Application>
  <PresentationFormat>Širokoúhlá obrazovka</PresentationFormat>
  <Paragraphs>144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Nadledviny, glandulae suprarenales</vt:lpstr>
      <vt:lpstr>Prezentace aplikace PowerPoint</vt:lpstr>
      <vt:lpstr>Nadledviny, glandulae suprarenales</vt:lpstr>
      <vt:lpstr>Nadledviny, glandulae suprarenales</vt:lpstr>
      <vt:lpstr>Nadledviny, glandulae suprarenales</vt:lpstr>
      <vt:lpstr>Nadledviny, glandulae suprarenales</vt:lpstr>
      <vt:lpstr>Nadledviny, glandulae suprarenales  hyperfunkce</vt:lpstr>
      <vt:lpstr>Nadledviny, glandulae suprarenales  hyperfunkce</vt:lpstr>
      <vt:lpstr>Nadledviny, glandulae suprarenales  hyperfunkce</vt:lpstr>
      <vt:lpstr>Cushingova choroba, syndrom, hyperkortikalismus</vt:lpstr>
      <vt:lpstr>Nadledviny, glandulae suprarenales  hyperfunkce</vt:lpstr>
      <vt:lpstr>Nadledviny, glandulae suprarenales  hyperfunkce</vt:lpstr>
      <vt:lpstr>Nadledviny, glandulae suprarenales  hypofunkce</vt:lpstr>
      <vt:lpstr>Nadledviny, glandulae suprarenales  hypofunkce</vt:lpstr>
      <vt:lpstr>Addisonova choroba, hypokortikalismus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Nejedlá Marie</dc:creator>
  <cp:lastModifiedBy>Nejedlá Marie</cp:lastModifiedBy>
  <cp:revision>8</cp:revision>
  <dcterms:created xsi:type="dcterms:W3CDTF">2025-02-20T09:20:18Z</dcterms:created>
  <dcterms:modified xsi:type="dcterms:W3CDTF">2025-02-24T11:29:03Z</dcterms:modified>
</cp:coreProperties>
</file>