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7" r:id="rId3"/>
    <p:sldId id="309" r:id="rId4"/>
    <p:sldId id="308" r:id="rId5"/>
    <p:sldId id="275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28093-08BA-4A59-B06E-675A4BFF4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F7127A-CCDE-458A-BC97-8B3184850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CAED4-60FF-44D8-A3B8-09BFCE28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4EE7C6-5526-459D-BFCA-C3E93C21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947969-CB1A-49B2-989E-0E482D30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496F3-629D-4647-92F4-C1D11848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C0EFAC-54B2-488A-80AF-46424AD7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569F6E-48CF-40A9-8224-C1C7AA21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B9B05D-EB37-4137-B32E-9DD34B90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CD7CA5-2005-41A3-88AF-7F853E10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23B53A-7791-447D-88A4-EE18F381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899280-3795-441C-901E-7EE6C01D7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A1C183-3F14-47B7-A0FE-2A589879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1C1FC-40D0-4EAB-BED3-2E12BD2A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9540E8-B646-4268-B84E-DE7A62A0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46759-2C26-4613-8366-4C2168CE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B5C20-2287-42BE-84C6-C85D56FA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A55376-4A5C-4BB8-94AC-105DEB7A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6EFDD-5FA2-4A2F-8F58-6C70EBD6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917BC-9194-4A43-8378-7357297F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93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E47F-42CD-4885-9F7A-A0FED624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7DCA82-5213-4B06-8FAB-D9E08CE6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846168-9E06-4C99-A366-81DF06BF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F866A-AEB3-426D-9C69-1D574EBC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A482EF-AEF9-4469-B2B0-05BEBAC1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1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E0F95-0693-4E96-9197-1E99478D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FB756B-519B-411A-92F4-9F4AE45C2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50B002-F58A-4831-B044-A86157FB2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20A31B-158F-4A61-8ED0-E383CA0A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D9C339-27EE-44B4-891C-039F0118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101F77-102B-4AB2-9B6B-A4A4E467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1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416E4-0D3D-467F-A76B-A870C3C1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7B4BE2-AD52-4738-8600-0E8FA932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3AB536-BA19-4601-8C8D-965A16711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BB9610C-BE1B-4A82-9597-F28ED5BC1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7E22703-B801-4511-B6F6-8F842BE76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E04DB1-E740-4FCF-A15D-DE7BC365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A364D0-A630-41C1-A1A3-BE178138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C2A6BD-753F-4707-B30A-3361C535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0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DDC93-87D9-4BBD-BC65-AC33D972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500D95-2F3A-4D08-B5CC-EBF08A6D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EBEFB6-6989-48E4-AB93-3604C6DB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04D54B-BC4F-4396-90A3-DDA34DB5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0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58B43C-E525-41C7-A665-14F170DB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D5ECFB-F986-41D1-932C-2B7C9348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30CB0B-5682-4903-84C6-F9E1BBCE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5376-06BD-4064-9B75-42C04CAF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0CA34B-4F5D-4F26-9F01-7630A87D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DB70F7-A754-4BCD-8FCF-E8E888CBE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5BC1EB-3714-463B-B703-0F175ACC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113727-51B9-460D-8E69-399B93E4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A38F70-6922-4D09-8F92-AA783884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6FB55-F199-41BC-A2AE-763F803D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B25FB1-94AB-44C0-A19A-14C395869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7AB3D71-D868-40B9-BCD4-7D3B412A7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A58F21-FC61-4582-B794-AF12445B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836B29-4F91-496D-9C30-263EC91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D66EF5-078C-4917-9545-DE5F700A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0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F956B8-EAB8-4DB3-A3BA-376A1DAF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EB8D17-5BEE-46AF-926E-8852DDA9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18D92-A596-4052-B92D-690ABACE3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2C7B-90F0-46B6-8F42-8716904A809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FE1B9B-6534-42C3-9C6A-D3D4B843C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92F17B-4C9B-4032-B5F9-DF5D26DAD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1632-790C-43D2-9B8F-9F61CDC77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40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systém </a:t>
            </a:r>
          </a:p>
        </p:txBody>
      </p:sp>
      <p:pic>
        <p:nvPicPr>
          <p:cNvPr id="2050" name="Picture 2" descr="Human reproductive system | Definition, Diagram &amp; Facts | Britan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10" y="1446028"/>
            <a:ext cx="9704080" cy="51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D776-A1FA-496E-8389-6965E247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gonád u mužů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32352D-C345-4856-BD46-60D1B053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" y="1051964"/>
            <a:ext cx="11951937" cy="5806036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gonády (pohlavní žlázy, muži - varlata, ženy – ovaria).</a:t>
            </a:r>
          </a:p>
          <a:p>
            <a:pPr marL="0" indent="0">
              <a:buNone/>
            </a:pPr>
            <a:r>
              <a:rPr lang="cs-CZ" b="1" dirty="0"/>
              <a:t>Nemoci gonád u muže:</a:t>
            </a:r>
          </a:p>
          <a:p>
            <a:r>
              <a:rPr lang="cs-CZ" dirty="0"/>
              <a:t>Gonády funkce</a:t>
            </a:r>
          </a:p>
          <a:p>
            <a:r>
              <a:rPr lang="cs-CZ" dirty="0"/>
              <a:t>1) endokrinní - sekrece androgenů,</a:t>
            </a:r>
          </a:p>
          <a:p>
            <a:r>
              <a:rPr lang="cs-CZ" dirty="0"/>
              <a:t>2) exokrinní - tvorba a výdej mužských zárodečných buněk (</a:t>
            </a:r>
            <a:r>
              <a:rPr lang="cs-CZ" dirty="0" err="1"/>
              <a:t>spermatozoí</a:t>
            </a:r>
            <a:r>
              <a:rPr lang="cs-CZ" dirty="0"/>
              <a:t>), - porucha jedné nebo obou funkcí nazýváme - </a:t>
            </a:r>
            <a:r>
              <a:rPr lang="cs-CZ" dirty="0" err="1"/>
              <a:t>hypogonádismus</a:t>
            </a:r>
            <a:r>
              <a:rPr lang="cs-CZ" dirty="0"/>
              <a:t>, u nemocných kde tvorba androgenů varlat neprobíhá vůbec nebo je nedostatečná - </a:t>
            </a:r>
            <a:r>
              <a:rPr lang="cs-CZ" dirty="0" err="1"/>
              <a:t>eunochoidy</a:t>
            </a:r>
            <a:r>
              <a:rPr lang="cs-CZ" dirty="0"/>
              <a:t> (</a:t>
            </a:r>
            <a:r>
              <a:rPr lang="cs-CZ" dirty="0" err="1"/>
              <a:t>eunoch</a:t>
            </a:r>
            <a:r>
              <a:rPr lang="cs-CZ" dirty="0"/>
              <a:t> - zárodečné žlázy nemá vůbec), dostatečná sekrece androgenů varlat je nutná pro normální spermatogenezi,</a:t>
            </a:r>
          </a:p>
          <a:p>
            <a:r>
              <a:rPr lang="cs-CZ" dirty="0"/>
              <a:t>poruchy endokrinních funkcí varlat vedou u mužů k neplodnosti (sterilitě, infertilitě) nebo plodnosti snížené.</a:t>
            </a:r>
          </a:p>
          <a:p>
            <a:pPr marL="0" indent="0">
              <a:buNone/>
            </a:pPr>
            <a:r>
              <a:rPr lang="cs-CZ" b="1" dirty="0" err="1"/>
              <a:t>Hypogonadismus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vzniká při centrální poruše řízení hormonální tvorby ve varleti (hypotalamu - hypofyzární poruchy), na podkladě primární poruchy varlat</a:t>
            </a:r>
          </a:p>
          <a:p>
            <a:r>
              <a:rPr lang="cs-CZ" b="1" dirty="0"/>
              <a:t>Vrozené poruchy primární: </a:t>
            </a:r>
            <a:r>
              <a:rPr lang="cs-CZ" dirty="0"/>
              <a:t>převážně spojeny s chromozomální odchylkou, např. </a:t>
            </a:r>
          </a:p>
          <a:p>
            <a:r>
              <a:rPr lang="cs-CZ" dirty="0" err="1"/>
              <a:t>Klinefelterův</a:t>
            </a:r>
            <a:r>
              <a:rPr lang="cs-CZ" dirty="0"/>
              <a:t> syndrom (vysoká postava, </a:t>
            </a:r>
            <a:r>
              <a:rPr lang="cs-CZ" dirty="0" err="1"/>
              <a:t>eunochoidní</a:t>
            </a:r>
            <a:r>
              <a:rPr lang="cs-CZ" dirty="0"/>
              <a:t> vzhled, ženský typ ochlupení, malá varlata, neplodnost, často snížený intelekt spojený s přítomností nadpočetného X chromozomu.</a:t>
            </a:r>
          </a:p>
          <a:p>
            <a:pPr marL="0" indent="0">
              <a:buNone/>
            </a:pPr>
            <a:r>
              <a:rPr lang="cs-CZ" b="1" dirty="0"/>
              <a:t>Poruchy spermatogeneze</a:t>
            </a:r>
          </a:p>
          <a:p>
            <a:r>
              <a:rPr lang="cs-CZ" dirty="0"/>
              <a:t>může vzniknout i při dostatečné tvorbě mužských pohlavních hormonů</a:t>
            </a:r>
          </a:p>
          <a:p>
            <a:r>
              <a:rPr lang="cs-CZ" dirty="0"/>
              <a:t>často příčinou neplodnosti</a:t>
            </a:r>
          </a:p>
          <a:p>
            <a:r>
              <a:rPr lang="cs-CZ" dirty="0"/>
              <a:t>může být porušen např. </a:t>
            </a:r>
            <a:r>
              <a:rPr lang="cs-CZ" dirty="0" err="1"/>
              <a:t>germinální</a:t>
            </a:r>
            <a:r>
              <a:rPr lang="cs-CZ" dirty="0"/>
              <a:t> epitel varlete (zde se spermie tvoří)</a:t>
            </a:r>
          </a:p>
          <a:p>
            <a:r>
              <a:rPr lang="cs-CZ" dirty="0"/>
              <a:t>při kryptorchismu (</a:t>
            </a:r>
            <a:r>
              <a:rPr lang="cs-CZ" dirty="0" err="1"/>
              <a:t>nesestouplé</a:t>
            </a:r>
            <a:r>
              <a:rPr lang="cs-CZ" dirty="0"/>
              <a:t> varle), při hypoplazii varlat,</a:t>
            </a:r>
          </a:p>
          <a:p>
            <a:r>
              <a:rPr lang="cs-CZ" dirty="0"/>
              <a:t>zárodečný epitel může být poškozen zevními vlivy - cytostatika, </a:t>
            </a:r>
            <a:r>
              <a:rPr lang="cs-CZ" dirty="0" err="1"/>
              <a:t>imunosupresiva</a:t>
            </a:r>
            <a:r>
              <a:rPr lang="cs-CZ" dirty="0"/>
              <a:t>, alkohol, radiace</a:t>
            </a:r>
          </a:p>
          <a:p>
            <a:r>
              <a:rPr lang="cs-CZ" dirty="0"/>
              <a:t>infekce (některé viry)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2A61D6-1575-4CA0-8273-296C9927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3" t="57143"/>
          <a:stretch/>
        </p:blipFill>
        <p:spPr>
          <a:xfrm>
            <a:off x="8074172" y="4251463"/>
            <a:ext cx="3942500" cy="26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6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D776-A1FA-496E-8389-6965E247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Onemocnění gonád u mužů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32352D-C345-4856-BD46-60D1B053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" y="1051964"/>
            <a:ext cx="11951937" cy="5806036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gonády (pohlavní žlázy, muži - varlata, ženy – ovaria).</a:t>
            </a:r>
          </a:p>
          <a:p>
            <a:pPr marL="0" indent="0">
              <a:buNone/>
            </a:pPr>
            <a:r>
              <a:rPr lang="cs-CZ" b="1" dirty="0"/>
              <a:t>Nemoci gonád u muže:</a:t>
            </a:r>
          </a:p>
          <a:p>
            <a:pPr marL="0" indent="0">
              <a:buNone/>
            </a:pPr>
            <a:r>
              <a:rPr lang="cs-CZ" dirty="0"/>
              <a:t>Gonády funkce</a:t>
            </a:r>
          </a:p>
          <a:p>
            <a:r>
              <a:rPr lang="cs-CZ" dirty="0"/>
              <a:t>1) endokrinní - sekrece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,</a:t>
            </a:r>
          </a:p>
          <a:p>
            <a:r>
              <a:rPr lang="cs-CZ" dirty="0"/>
              <a:t>2) exokrinní - tvorba a výdej mužských zárodečných buněk (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  <a:r>
              <a:rPr lang="cs-CZ" dirty="0"/>
              <a:t>), - porucha jedné nebo obou funkcí - </a:t>
            </a:r>
            <a:r>
              <a:rPr lang="cs-CZ" dirty="0" err="1"/>
              <a:t>hypogonadismus</a:t>
            </a:r>
            <a:r>
              <a:rPr lang="cs-CZ" dirty="0"/>
              <a:t>, u nemocných kde tvorba androgenů varlat neprobíhá vůbec nebo je nedostatečná - </a:t>
            </a:r>
            <a:r>
              <a:rPr lang="cs-CZ" dirty="0" err="1"/>
              <a:t>eunochoidy</a:t>
            </a:r>
            <a:r>
              <a:rPr lang="cs-CZ" dirty="0"/>
              <a:t> (</a:t>
            </a:r>
            <a:r>
              <a:rPr lang="cs-CZ" dirty="0" err="1"/>
              <a:t>eunoch</a:t>
            </a:r>
            <a:r>
              <a:rPr lang="cs-CZ" dirty="0"/>
              <a:t> - zárodečné žlázy nemá vůbec), dostatečná sekrece androgenů varlat je nutná pro normální spermatogenezi,</a:t>
            </a:r>
          </a:p>
          <a:p>
            <a:r>
              <a:rPr lang="cs-CZ" dirty="0"/>
              <a:t>poruchy endokrinních funkcí varlat vedou u mužů k neplodnosti (sterilitě, infertilitě) nebo plodnosti snížené.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vzniká při centrální poruše řízení hormonální tvorby ve varleti (hypotalamu - hypofyzární poruchy), na podkladě primární poruchy varlat</a:t>
            </a:r>
          </a:p>
          <a:p>
            <a:pPr marL="0" indent="0">
              <a:buNone/>
            </a:pPr>
            <a:r>
              <a:rPr lang="cs-CZ" b="1" dirty="0"/>
              <a:t>Vrozené poruchy primární: </a:t>
            </a:r>
            <a:r>
              <a:rPr lang="cs-CZ" dirty="0"/>
              <a:t>převážně spojeny s chromozomální odchylkou, např. </a:t>
            </a:r>
          </a:p>
          <a:p>
            <a:r>
              <a:rPr lang="cs-CZ" dirty="0" err="1"/>
              <a:t>Klinefelterův</a:t>
            </a:r>
            <a:r>
              <a:rPr lang="cs-CZ" dirty="0"/>
              <a:t> syndrom (vysoká postava, </a:t>
            </a:r>
            <a:r>
              <a:rPr lang="cs-CZ" dirty="0" err="1"/>
              <a:t>eunochoidní</a:t>
            </a:r>
            <a:r>
              <a:rPr lang="cs-CZ" dirty="0"/>
              <a:t> vzhled, ženský typ ochlupení, malá varlata, neplodnost, často snížený intelekt spojený s přítomností nadpočetného X chromozomu. (47XXY)</a:t>
            </a:r>
          </a:p>
          <a:p>
            <a:pPr marL="0" indent="0">
              <a:buNone/>
            </a:pPr>
            <a:r>
              <a:rPr lang="cs-CZ" b="1" dirty="0"/>
              <a:t>Poruchy spermatogeneze</a:t>
            </a:r>
          </a:p>
          <a:p>
            <a:r>
              <a:rPr lang="cs-CZ" dirty="0"/>
              <a:t>může vzniknout i při dostatečné tvorbě mužských pohlavních hormonů</a:t>
            </a:r>
          </a:p>
          <a:p>
            <a:r>
              <a:rPr lang="cs-CZ" dirty="0"/>
              <a:t>často příčinou neplodnosti</a:t>
            </a:r>
          </a:p>
          <a:p>
            <a:r>
              <a:rPr lang="cs-CZ" dirty="0"/>
              <a:t>může být porušen např. </a:t>
            </a:r>
            <a:r>
              <a:rPr lang="cs-CZ" dirty="0" err="1"/>
              <a:t>germinální</a:t>
            </a:r>
            <a:r>
              <a:rPr lang="cs-CZ" dirty="0"/>
              <a:t> epitel varlete (zde se spermie tvoří)</a:t>
            </a:r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(</a:t>
            </a:r>
            <a:r>
              <a:rPr lang="cs-CZ" dirty="0" err="1"/>
              <a:t>nesestouplé</a:t>
            </a:r>
            <a:r>
              <a:rPr lang="cs-CZ" dirty="0"/>
              <a:t> varle), při hypoplazii varlat,</a:t>
            </a:r>
          </a:p>
          <a:p>
            <a:r>
              <a:rPr lang="cs-CZ" dirty="0"/>
              <a:t>zárodečný epitel může být poškozen zevními vlivy - cytostatika, </a:t>
            </a:r>
            <a:r>
              <a:rPr lang="cs-CZ" dirty="0" err="1"/>
              <a:t>imunosupresiva</a:t>
            </a:r>
            <a:r>
              <a:rPr lang="cs-CZ" dirty="0"/>
              <a:t>, alkohol, radiace</a:t>
            </a:r>
          </a:p>
          <a:p>
            <a:r>
              <a:rPr lang="cs-CZ" dirty="0"/>
              <a:t>infekce (některé viry)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2A61D6-1575-4CA0-8273-296C9927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3" t="57143"/>
          <a:stretch/>
        </p:blipFill>
        <p:spPr>
          <a:xfrm>
            <a:off x="8074172" y="4251463"/>
            <a:ext cx="3942500" cy="26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97C54-2B22-4CF2-BFBB-F62F0F4D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gonád u žen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F746B-86E3-472D-924F-56BD9920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1825624"/>
            <a:ext cx="11989699" cy="49231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err="1"/>
              <a:t>Hypogonadismus</a:t>
            </a:r>
            <a:endParaRPr lang="cs-CZ" b="1" dirty="0"/>
          </a:p>
          <a:p>
            <a:r>
              <a:rPr lang="cs-CZ" dirty="0"/>
              <a:t>centrálně podmíněný (sekundární),</a:t>
            </a:r>
          </a:p>
          <a:p>
            <a:r>
              <a:rPr lang="cs-CZ" dirty="0"/>
              <a:t>primární - spojeny s chromozomální aberací - syndrom dysgeneze ovarií:</a:t>
            </a:r>
          </a:p>
          <a:p>
            <a:r>
              <a:rPr lang="cs-CZ" dirty="0" err="1"/>
              <a:t>Turnerův-Šereševského</a:t>
            </a:r>
            <a:r>
              <a:rPr lang="cs-CZ" dirty="0"/>
              <a:t> syndrom – </a:t>
            </a:r>
          </a:p>
          <a:p>
            <a:pPr lvl="1"/>
            <a:r>
              <a:rPr lang="cs-CZ" dirty="0"/>
              <a:t>vrozená porucha vývoje vaječníků, abnormální genotyp </a:t>
            </a:r>
          </a:p>
          <a:p>
            <a:pPr lvl="1"/>
            <a:r>
              <a:rPr lang="cs-CZ" dirty="0"/>
              <a:t>gonády většinou chybějí, další </a:t>
            </a:r>
            <a:r>
              <a:rPr lang="cs-CZ"/>
              <a:t>vývojové malformace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Hirsutismus</a:t>
            </a:r>
          </a:p>
          <a:p>
            <a:r>
              <a:rPr lang="cs-CZ" dirty="0"/>
              <a:t>nadměrné tělesné ochlupení s typicky mužskou distribucí, </a:t>
            </a:r>
          </a:p>
          <a:p>
            <a:r>
              <a:rPr lang="cs-CZ" dirty="0"/>
              <a:t>může být způsoben onemocněním nadledvin nebo ovarií, někdy se příčina nezjistí - idiopatický hirsutismus - má benigní průběh, </a:t>
            </a:r>
          </a:p>
          <a:p>
            <a:r>
              <a:rPr lang="cs-CZ" dirty="0"/>
              <a:t>převážně není provázen poruchou menstruačního cyklu, spíše problémem psychologickým a kosmetickým</a:t>
            </a:r>
          </a:p>
          <a:p>
            <a:pPr marL="0" indent="0">
              <a:buNone/>
            </a:pPr>
            <a:r>
              <a:rPr lang="cs-CZ" b="1" dirty="0" err="1"/>
              <a:t>Virilizace</a:t>
            </a:r>
            <a:endParaRPr lang="cs-CZ" b="1" dirty="0"/>
          </a:p>
          <a:p>
            <a:r>
              <a:rPr lang="cs-CZ" dirty="0"/>
              <a:t>hirsutismus a ztráta druhotných ženských pohlavních znaků a převáží projevy mužských znaků - změna tvaru těla, nárůst svalové hmoty, růst vousů, zhrubění hlasu.</a:t>
            </a:r>
          </a:p>
          <a:p>
            <a:pPr marL="0" indent="0">
              <a:buNone/>
            </a:pPr>
            <a:r>
              <a:rPr lang="cs-CZ" b="1" dirty="0" err="1"/>
              <a:t>Hypertrichóza</a:t>
            </a:r>
            <a:endParaRPr lang="cs-CZ" b="1" dirty="0"/>
          </a:p>
          <a:p>
            <a:r>
              <a:rPr lang="cs-CZ" dirty="0"/>
              <a:t>je zvýšené ochlupení s ženským typem rozložení, většinou rasově, konstitučně, familiárně rozložen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B00A9-489E-4A09-BE2F-3A8A0DA8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85" y="242761"/>
            <a:ext cx="3368010" cy="20208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76396F-427E-433C-AF55-869E8309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67" y="2441144"/>
            <a:ext cx="2163412" cy="16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Vaječníky, lat. ovaria</a:t>
            </a:r>
          </a:p>
        </p:txBody>
      </p:sp>
      <p:pic>
        <p:nvPicPr>
          <p:cNvPr id="3074" name="Picture 2" descr="Menstrual Cycle | Concise Medical Knowled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2" y="1488558"/>
            <a:ext cx="7378994" cy="53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0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Varlata, </a:t>
            </a:r>
            <a:r>
              <a:rPr lang="cs-CZ" b="1" dirty="0"/>
              <a:t>lat. </a:t>
            </a:r>
            <a:r>
              <a:rPr lang="cs-CZ" b="1" dirty="0" err="1"/>
              <a:t>testes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Testes - Hormones Austra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587" y="2505075"/>
            <a:ext cx="439618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0" name="Picture 4" descr="Undescended Testicle Illustra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1488558"/>
            <a:ext cx="6166884" cy="49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9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Prostata</a:t>
            </a:r>
          </a:p>
        </p:txBody>
      </p:sp>
      <p:pic>
        <p:nvPicPr>
          <p:cNvPr id="5122" name="Picture 2" descr="ductus deferens | anatomy | Britann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7" y="1825625"/>
            <a:ext cx="5635926" cy="48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5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Mléčná žláza, laktace</a:t>
            </a:r>
          </a:p>
        </p:txBody>
      </p:sp>
      <p:pic>
        <p:nvPicPr>
          <p:cNvPr id="6146" name="Picture 2" descr="Mammary Glands - The Definitive Guide | Biology Diction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7" y="2062716"/>
            <a:ext cx="5883773" cy="4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uiz &amp; Worksheet - Overview of Lactation &amp; Breastfeeding | Study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92" y="881156"/>
            <a:ext cx="3907908" cy="55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07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586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Reprodukční systém </vt:lpstr>
      <vt:lpstr>Onemocnění gonád u mužů </vt:lpstr>
      <vt:lpstr>Onemocnění gonád u mužů </vt:lpstr>
      <vt:lpstr>Onemocnění gonád u žen</vt:lpstr>
      <vt:lpstr>Vaječníky, lat. ovaria</vt:lpstr>
      <vt:lpstr>Varlata, lat. testes</vt:lpstr>
      <vt:lpstr>Prostata</vt:lpstr>
      <vt:lpstr>Mléčná žláza, laktace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5</cp:revision>
  <dcterms:created xsi:type="dcterms:W3CDTF">2025-02-20T09:22:58Z</dcterms:created>
  <dcterms:modified xsi:type="dcterms:W3CDTF">2025-02-24T11:32:07Z</dcterms:modified>
</cp:coreProperties>
</file>