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408" r:id="rId2"/>
    <p:sldId id="465" r:id="rId3"/>
    <p:sldId id="466" r:id="rId4"/>
    <p:sldId id="467" r:id="rId5"/>
    <p:sldId id="468" r:id="rId6"/>
    <p:sldId id="554" r:id="rId7"/>
    <p:sldId id="469" r:id="rId8"/>
    <p:sldId id="476" r:id="rId9"/>
    <p:sldId id="477" r:id="rId10"/>
    <p:sldId id="470" r:id="rId11"/>
    <p:sldId id="478" r:id="rId12"/>
    <p:sldId id="479" r:id="rId13"/>
    <p:sldId id="555" r:id="rId14"/>
    <p:sldId id="556" r:id="rId15"/>
    <p:sldId id="481" r:id="rId16"/>
    <p:sldId id="482" r:id="rId17"/>
    <p:sldId id="411" r:id="rId18"/>
    <p:sldId id="425" r:id="rId19"/>
    <p:sldId id="304" r:id="rId20"/>
    <p:sldId id="483" r:id="rId21"/>
    <p:sldId id="557" r:id="rId22"/>
    <p:sldId id="485" r:id="rId23"/>
    <p:sldId id="486" r:id="rId24"/>
    <p:sldId id="558" r:id="rId25"/>
    <p:sldId id="559" r:id="rId26"/>
    <p:sldId id="487" r:id="rId27"/>
    <p:sldId id="426" r:id="rId28"/>
    <p:sldId id="427" r:id="rId29"/>
    <p:sldId id="428" r:id="rId30"/>
    <p:sldId id="560" r:id="rId31"/>
    <p:sldId id="488" r:id="rId32"/>
    <p:sldId id="489" r:id="rId33"/>
    <p:sldId id="490" r:id="rId34"/>
    <p:sldId id="561" r:id="rId35"/>
    <p:sldId id="562" r:id="rId36"/>
    <p:sldId id="491" r:id="rId37"/>
    <p:sldId id="492" r:id="rId38"/>
    <p:sldId id="493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48" autoAdjust="0"/>
    <p:restoredTop sz="94660"/>
  </p:normalViewPr>
  <p:slideViewPr>
    <p:cSldViewPr snapToGrid="0">
      <p:cViewPr varScale="1">
        <p:scale>
          <a:sx n="76" d="100"/>
          <a:sy n="76" d="100"/>
        </p:scale>
        <p:origin x="36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6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39C1C-9C3B-4CA2-A723-9E2D0312A9B0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2D00D-4ED8-4504-A7C6-696CDB54E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48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56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85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86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88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50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60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24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46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3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42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14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D8C05-23B8-4F8B-AE5A-44DD891A0ED9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09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kden107w9o?si=sxUwmm2COL-j9Xvz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el/med/podzim2018/VLKF091/um/Vinklerova_kazuistika_DM_181018_final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skripta.eu/w/Aniontov%C3%A1_mezera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Gluk%C3%B3za" TargetMode="External"/><Relationship Id="rId2" Type="http://schemas.openxmlformats.org/officeDocument/2006/relationships/hyperlink" Target="https://www.wikiskripta.eu/w/Hemoglobi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ikiskripta.eu/w/Diabetes_mellitus" TargetMode="External"/><Relationship Id="rId4" Type="http://schemas.openxmlformats.org/officeDocument/2006/relationships/hyperlink" Target="https://www.wikiskripta.eu/w/Erytrocyt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Biochemie 2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Vysoká škola zdravotnická, Praha</a:t>
            </a:r>
          </a:p>
          <a:p>
            <a:r>
              <a:rPr lang="cs-CZ" dirty="0"/>
              <a:t>Obor: </a:t>
            </a:r>
          </a:p>
          <a:p>
            <a:r>
              <a:rPr lang="cs-CZ" dirty="0"/>
              <a:t>Všeobecná sestra</a:t>
            </a:r>
          </a:p>
          <a:p>
            <a:r>
              <a:rPr lang="cs-CZ" dirty="0"/>
              <a:t>Porodní asistentka</a:t>
            </a:r>
          </a:p>
          <a:p>
            <a:r>
              <a:rPr lang="cs-CZ" dirty="0"/>
              <a:t>Zdravotnický záchranář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74" y="286659"/>
            <a:ext cx="2918298" cy="306487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96" y="466933"/>
            <a:ext cx="3832698" cy="2153489"/>
          </a:xfrm>
          <a:prstGeom prst="rect">
            <a:avLst/>
          </a:prstGeom>
        </p:spPr>
      </p:pic>
      <p:pic>
        <p:nvPicPr>
          <p:cNvPr id="1030" name="Picture 6" descr="Cholesterol - BodyLoveDi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5" y="4418317"/>
            <a:ext cx="4319081" cy="2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krotí chutě, vybudují svaly. Proč potřebujeme bílkoviny - iDNES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166" y="4272696"/>
            <a:ext cx="3923489" cy="243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0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959" y="4812633"/>
            <a:ext cx="3064042" cy="20453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8699" t="13805" r="19445" b="17170"/>
          <a:stretch/>
        </p:blipFill>
        <p:spPr>
          <a:xfrm>
            <a:off x="9881938" y="44283"/>
            <a:ext cx="2201778" cy="16349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49. Doplňte do textu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01930"/>
            <a:ext cx="12083716" cy="545607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Při vzájemném spojování monosacharidových jednotek vzniká glykosidická </a:t>
            </a:r>
            <a:r>
              <a:rPr lang="cs-CZ" dirty="0">
                <a:solidFill>
                  <a:srgbClr val="0070C0"/>
                </a:solidFill>
              </a:rPr>
              <a:t>………………..</a:t>
            </a:r>
          </a:p>
          <a:p>
            <a:r>
              <a:rPr lang="cs-CZ" dirty="0"/>
              <a:t>do názvu daného oligosacharidu se uvádí, mezi kterými atomy </a:t>
            </a:r>
            <a:r>
              <a:rPr lang="cs-CZ" dirty="0">
                <a:solidFill>
                  <a:srgbClr val="0070C0"/>
                </a:solidFill>
              </a:rPr>
              <a:t>……………. </a:t>
            </a:r>
            <a:r>
              <a:rPr lang="cs-CZ" dirty="0"/>
              <a:t>daných sacharidových jednotek tato vazba vznikla (např.: -(1®2)). </a:t>
            </a:r>
          </a:p>
          <a:p>
            <a:pPr lvl="1"/>
            <a:r>
              <a:rPr lang="cs-CZ" dirty="0"/>
              <a:t>Jsou-li pro vytvoření glykosidické vazby využity pouze atomy uhlíku, které nesly karbonylovou skupinu, ztrácejí nově vzniklé oligosacharidy redukční schopnosti, proto jsou nazývány </a:t>
            </a:r>
            <a:r>
              <a:rPr lang="cs-CZ" b="1" dirty="0"/>
              <a:t>neredukující sacharidy</a:t>
            </a:r>
            <a:r>
              <a:rPr lang="cs-CZ" dirty="0"/>
              <a:t> a v názvu je zakončení </a:t>
            </a:r>
            <a:r>
              <a:rPr lang="cs-CZ" b="1" dirty="0"/>
              <a:t>–id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Zůstane-li u jedné z jednotek tento atom uhlíku volný, redukční schopnosti zůstávají zachovány. Takovéto sacharidy se označují jako </a:t>
            </a:r>
            <a:r>
              <a:rPr lang="cs-CZ" b="1" dirty="0"/>
              <a:t>redukující</a:t>
            </a:r>
            <a:r>
              <a:rPr lang="cs-CZ" dirty="0"/>
              <a:t> a v názvu je koncovka </a:t>
            </a:r>
            <a:r>
              <a:rPr lang="cs-CZ" b="1" dirty="0"/>
              <a:t>–osa</a:t>
            </a:r>
            <a:r>
              <a:rPr lang="cs-CZ" dirty="0"/>
              <a:t>.</a:t>
            </a:r>
          </a:p>
          <a:p>
            <a:r>
              <a:rPr lang="cs-CZ" dirty="0"/>
              <a:t>K nejdůležitějším oligosacharidům patří disacharidy a to </a:t>
            </a:r>
            <a:r>
              <a:rPr lang="cs-CZ" b="1" dirty="0"/>
              <a:t>sacharóza, laktóza a maltóza.</a:t>
            </a:r>
            <a:r>
              <a:rPr lang="cs-CZ" dirty="0"/>
              <a:t> 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 (α-D-</a:t>
            </a:r>
            <a:r>
              <a:rPr lang="cs-CZ" dirty="0" err="1"/>
              <a:t>glukopyranosyl</a:t>
            </a:r>
            <a:r>
              <a:rPr lang="cs-CZ" dirty="0"/>
              <a:t>-(1®2)-β -D-</a:t>
            </a:r>
            <a:r>
              <a:rPr lang="cs-CZ" dirty="0" err="1"/>
              <a:t>fruktofuranosid</a:t>
            </a:r>
            <a:r>
              <a:rPr lang="cs-CZ" dirty="0"/>
              <a:t>) je známá jako řepný cukr a je nejrozšířenějším disacharidem, který je k nalezení v celé rostlinné říši. </a:t>
            </a:r>
          </a:p>
          <a:p>
            <a:r>
              <a:rPr lang="cs-CZ" dirty="0"/>
              <a:t>Jako mléčný cukr je označována</a:t>
            </a:r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b="1" dirty="0"/>
              <a:t> </a:t>
            </a:r>
            <a:r>
              <a:rPr lang="cs-CZ" dirty="0"/>
              <a:t>(β-D-</a:t>
            </a:r>
            <a:r>
              <a:rPr lang="cs-CZ" dirty="0" err="1"/>
              <a:t>galaktopyranosyl</a:t>
            </a:r>
            <a:r>
              <a:rPr lang="cs-CZ" dirty="0"/>
              <a:t>-(1®4)-β-D-</a:t>
            </a:r>
            <a:r>
              <a:rPr lang="cs-CZ" dirty="0" err="1"/>
              <a:t>glukopyranosa</a:t>
            </a:r>
            <a:r>
              <a:rPr lang="cs-CZ" dirty="0"/>
              <a:t>) obsažená v mléce savců. </a:t>
            </a:r>
          </a:p>
          <a:p>
            <a:r>
              <a:rPr lang="cs-CZ" dirty="0"/>
              <a:t>Produktem enzymatické hydrolýzy škrobu a glykogenu je </a:t>
            </a:r>
            <a:r>
              <a:rPr lang="cs-CZ" dirty="0">
                <a:solidFill>
                  <a:srgbClr val="0070C0"/>
                </a:solidFill>
              </a:rPr>
              <a:t>………………. </a:t>
            </a:r>
          </a:p>
          <a:p>
            <a:pPr marL="0" indent="0">
              <a:buNone/>
            </a:pPr>
            <a:r>
              <a:rPr lang="cs-CZ" dirty="0"/>
              <a:t>(α-D-</a:t>
            </a:r>
            <a:r>
              <a:rPr lang="cs-CZ" dirty="0" err="1"/>
              <a:t>glukopyranosyl</a:t>
            </a:r>
            <a:r>
              <a:rPr lang="cs-CZ" dirty="0"/>
              <a:t>-(1®4)-a-D-</a:t>
            </a:r>
            <a:r>
              <a:rPr lang="cs-CZ" dirty="0" err="1"/>
              <a:t>glukopyranosa</a:t>
            </a:r>
            <a:r>
              <a:rPr lang="cs-CZ" dirty="0"/>
              <a:t>), cukr sladový.</a:t>
            </a:r>
          </a:p>
        </p:txBody>
      </p:sp>
    </p:spTree>
    <p:extLst>
      <p:ext uri="{BB962C8B-B14F-4D97-AF65-F5344CB8AC3E}">
        <p14:creationId xmlns:p14="http://schemas.microsoft.com/office/powerpoint/2010/main" val="3494655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50. Polysacharidy mají funkci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……………………………………….</a:t>
            </a:r>
          </a:p>
          <a:p>
            <a:r>
              <a:rPr lang="cs-CZ" dirty="0"/>
              <a:t>2…………………………………………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620830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51. Popište obrázek</a:t>
            </a:r>
          </a:p>
        </p:txBody>
      </p:sp>
      <p:pic>
        <p:nvPicPr>
          <p:cNvPr id="4" name="Picture 2" descr="Sacharidy I. - beFIT Br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16" y="1414503"/>
            <a:ext cx="6849979" cy="485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683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745" y="3948199"/>
            <a:ext cx="3361255" cy="28022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7842" y="79123"/>
            <a:ext cx="8927757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52. Doplňte vynechaná slova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249" y="1239117"/>
            <a:ext cx="11757454" cy="435133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Trávení stravou přijatých sacharidů začíná již v </a:t>
            </a:r>
            <a:r>
              <a:rPr lang="cs-CZ" b="1" dirty="0">
                <a:solidFill>
                  <a:srgbClr val="0070C0"/>
                </a:solidFill>
              </a:rPr>
              <a:t>………….</a:t>
            </a:r>
            <a:r>
              <a:rPr lang="cs-CZ" dirty="0"/>
              <a:t>, kde </a:t>
            </a:r>
            <a:r>
              <a:rPr lang="cs-CZ" b="1" dirty="0">
                <a:solidFill>
                  <a:srgbClr val="0070C0"/>
                </a:solidFill>
              </a:rPr>
              <a:t>……………</a:t>
            </a:r>
            <a:r>
              <a:rPr lang="cs-CZ" b="1" dirty="0"/>
              <a:t> </a:t>
            </a:r>
            <a:r>
              <a:rPr lang="cs-CZ" dirty="0"/>
              <a:t>(triviálním názvem ptyalin) </a:t>
            </a:r>
            <a:r>
              <a:rPr lang="cs-CZ" dirty="0" err="1"/>
              <a:t>endohydrolyticky</a:t>
            </a:r>
            <a:r>
              <a:rPr lang="cs-CZ" dirty="0"/>
              <a:t> štěpí 1,4-a-glukosidové vazby potravou přijatých stravitelných </a:t>
            </a:r>
            <a:r>
              <a:rPr lang="cs-CZ" b="1" dirty="0">
                <a:solidFill>
                  <a:srgbClr val="0070C0"/>
                </a:solidFill>
              </a:rPr>
              <a:t>…………………………</a:t>
            </a:r>
            <a:r>
              <a:rPr lang="cs-CZ" dirty="0"/>
              <a:t> (škrob, glykogen). V žaludku je aktivita 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r>
              <a:rPr lang="cs-CZ" dirty="0"/>
              <a:t> (pH optimum ~6,7) utlumena nízkou hodnotou pH. </a:t>
            </a:r>
          </a:p>
          <a:p>
            <a:r>
              <a:rPr lang="cs-CZ" dirty="0"/>
              <a:t>Trávení pokračuje v</a:t>
            </a:r>
            <a:r>
              <a:rPr lang="cs-CZ" b="1" dirty="0">
                <a:solidFill>
                  <a:srgbClr val="0070C0"/>
                </a:solidFill>
              </a:rPr>
              <a:t>………………….,</a:t>
            </a:r>
            <a:r>
              <a:rPr lang="cs-CZ" dirty="0"/>
              <a:t> kde jsou přítomny pankreatické </a:t>
            </a:r>
            <a:r>
              <a:rPr lang="cs-CZ" b="1" dirty="0">
                <a:solidFill>
                  <a:srgbClr val="0070C0"/>
                </a:solidFill>
              </a:rPr>
              <a:t>……………...</a:t>
            </a:r>
            <a:r>
              <a:rPr lang="cs-CZ" dirty="0"/>
              <a:t> Výsledkem působení a-amylas je směs disacharidu maltózy, trisacharidu </a:t>
            </a:r>
            <a:r>
              <a:rPr lang="cs-CZ" dirty="0" err="1"/>
              <a:t>maltotriózy</a:t>
            </a:r>
            <a:r>
              <a:rPr lang="cs-CZ" dirty="0"/>
              <a:t>, glukosy a a-limitních </a:t>
            </a:r>
            <a:r>
              <a:rPr lang="cs-CZ" dirty="0" err="1"/>
              <a:t>dextrínů</a:t>
            </a:r>
            <a:r>
              <a:rPr lang="cs-CZ" dirty="0"/>
              <a:t>.</a:t>
            </a:r>
          </a:p>
          <a:p>
            <a:r>
              <a:rPr lang="cs-CZ" dirty="0"/>
              <a:t>Ze sliznice </a:t>
            </a:r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se uvolňují enzymy </a:t>
            </a:r>
            <a:r>
              <a:rPr lang="cs-CZ" dirty="0" err="1"/>
              <a:t>oligosacharidasy</a:t>
            </a:r>
            <a:r>
              <a:rPr lang="cs-CZ" dirty="0"/>
              <a:t> (</a:t>
            </a:r>
            <a:r>
              <a:rPr lang="cs-CZ" dirty="0" err="1"/>
              <a:t>maltasa</a:t>
            </a:r>
            <a:r>
              <a:rPr lang="cs-CZ" dirty="0"/>
              <a:t>, </a:t>
            </a:r>
            <a:r>
              <a:rPr lang="cs-CZ" dirty="0" err="1"/>
              <a:t>dextrinasa</a:t>
            </a:r>
            <a:r>
              <a:rPr lang="cs-CZ" dirty="0"/>
              <a:t>), které dokonají štěpení polysacharidů na konečný produkt – 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>
                <a:solidFill>
                  <a:srgbClr val="0070C0"/>
                </a:solidFill>
              </a:rPr>
              <a:t>. </a:t>
            </a:r>
            <a:r>
              <a:rPr lang="cs-CZ" dirty="0"/>
              <a:t>V tenkém střevě probíhá i štěpení disacharidů </a:t>
            </a:r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 (účinkem </a:t>
            </a:r>
            <a:r>
              <a:rPr lang="cs-CZ" dirty="0" err="1"/>
              <a:t>laktasy</a:t>
            </a:r>
            <a:r>
              <a:rPr lang="cs-CZ" dirty="0"/>
              <a:t>; vzniká glukóza a galaktóza) či </a:t>
            </a:r>
            <a:r>
              <a:rPr lang="cs-CZ" b="1" dirty="0"/>
              <a:t>sacharózy</a:t>
            </a:r>
            <a:r>
              <a:rPr lang="cs-CZ" dirty="0"/>
              <a:t> (účinkem </a:t>
            </a:r>
            <a:r>
              <a:rPr lang="cs-CZ" dirty="0" err="1"/>
              <a:t>sacharasy</a:t>
            </a:r>
            <a:r>
              <a:rPr lang="cs-CZ" dirty="0"/>
              <a:t>; vzniká glukóza a fruktóza). Monosacharidy jsou vstřebávány </a:t>
            </a:r>
            <a:r>
              <a:rPr lang="cs-CZ" dirty="0" err="1"/>
              <a:t>enterocyty</a:t>
            </a:r>
            <a:r>
              <a:rPr lang="cs-CZ" dirty="0"/>
              <a:t>. </a:t>
            </a:r>
          </a:p>
          <a:p>
            <a:r>
              <a:rPr lang="cs-CZ" dirty="0"/>
              <a:t>Glukóza a galaktóza jsou aktivním </a:t>
            </a:r>
            <a:r>
              <a:rPr lang="cs-CZ" dirty="0" err="1"/>
              <a:t>kotransportem</a:t>
            </a:r>
            <a:r>
              <a:rPr lang="cs-CZ" dirty="0"/>
              <a:t> s Na</a:t>
            </a:r>
            <a:r>
              <a:rPr lang="cs-CZ" baseline="30000" dirty="0"/>
              <a:t>+</a:t>
            </a:r>
            <a:r>
              <a:rPr lang="cs-CZ" dirty="0"/>
              <a:t> po gradientu uvolňovány do portální krve. Fruktóza se z buněk dostává transportem pasivním. </a:t>
            </a:r>
            <a:r>
              <a:rPr lang="cs-CZ" b="1" dirty="0">
                <a:solidFill>
                  <a:srgbClr val="0070C0"/>
                </a:solidFill>
              </a:rPr>
              <a:t>…………….</a:t>
            </a:r>
            <a:r>
              <a:rPr lang="cs-CZ" b="1" dirty="0"/>
              <a:t> </a:t>
            </a:r>
            <a:r>
              <a:rPr lang="cs-CZ" dirty="0"/>
              <a:t>krví</a:t>
            </a:r>
            <a:r>
              <a:rPr lang="cs-CZ" b="1" dirty="0"/>
              <a:t> </a:t>
            </a:r>
            <a:r>
              <a:rPr lang="cs-CZ" dirty="0"/>
              <a:t>jsou monosacharidy transportovány do </a:t>
            </a:r>
            <a:r>
              <a:rPr lang="cs-CZ" b="1" dirty="0">
                <a:solidFill>
                  <a:srgbClr val="0070C0"/>
                </a:solidFill>
              </a:rPr>
              <a:t>…………….</a:t>
            </a:r>
            <a:r>
              <a:rPr lang="cs-CZ" dirty="0"/>
              <a:t> (zásobárna - tvorba glykogenu) a poté do tkání (zdroj energie). </a:t>
            </a:r>
          </a:p>
          <a:p>
            <a:r>
              <a:rPr lang="cs-CZ" dirty="0"/>
              <a:t>Je-li nadbytečný příjem sacharidů, jsou ukládány v podobě </a:t>
            </a:r>
            <a:r>
              <a:rPr lang="cs-CZ" b="1" dirty="0">
                <a:solidFill>
                  <a:srgbClr val="0070C0"/>
                </a:solidFill>
              </a:rPr>
              <a:t>…………….</a:t>
            </a:r>
            <a:r>
              <a:rPr lang="cs-CZ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6922" y="5935564"/>
            <a:ext cx="5410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https://youtu.be/zkden107w9o?si=sxUwmm2COL-j9Xvz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579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9881" y="99402"/>
            <a:ext cx="10672118" cy="1325563"/>
          </a:xfrm>
        </p:spPr>
        <p:txBody>
          <a:bodyPr>
            <a:no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53. Doplňte vynechaná slova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477288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Na katabolických a anabolických procesech u sacharidů se podílí několik důležitých metabolických drah. </a:t>
            </a:r>
          </a:p>
          <a:p>
            <a:r>
              <a:rPr lang="cs-CZ" dirty="0"/>
              <a:t>Hlavní dráhu katabolismu monosacharidů představuje glykolýza. </a:t>
            </a:r>
          </a:p>
          <a:p>
            <a:r>
              <a:rPr lang="cs-CZ" dirty="0"/>
              <a:t>Glykolýza je sled reakcí vedoucích k přeměně </a:t>
            </a:r>
            <a:r>
              <a:rPr lang="cs-CZ" b="1" dirty="0">
                <a:solidFill>
                  <a:srgbClr val="0070C0"/>
                </a:solidFill>
              </a:rPr>
              <a:t>…………….</a:t>
            </a:r>
            <a:r>
              <a:rPr lang="cs-CZ" b="1" dirty="0"/>
              <a:t> </a:t>
            </a:r>
            <a:r>
              <a:rPr lang="cs-CZ" dirty="0"/>
              <a:t>na 2 molekuly </a:t>
            </a:r>
            <a:r>
              <a:rPr lang="cs-CZ" b="1" dirty="0">
                <a:solidFill>
                  <a:srgbClr val="0070C0"/>
                </a:solidFill>
              </a:rPr>
              <a:t>p------u </a:t>
            </a:r>
            <a:r>
              <a:rPr lang="cs-CZ" dirty="0"/>
              <a:t>(anion kyseliny </a:t>
            </a:r>
            <a:r>
              <a:rPr lang="cs-CZ" dirty="0" err="1"/>
              <a:t>pyrohroznové</a:t>
            </a:r>
            <a:r>
              <a:rPr lang="cs-CZ" dirty="0"/>
              <a:t>). </a:t>
            </a:r>
          </a:p>
          <a:p>
            <a:r>
              <a:rPr lang="cs-CZ" dirty="0"/>
              <a:t>Za fyziologických podmínek (aerobní odbourávání) je pyruvát přeměněn na </a:t>
            </a:r>
            <a:r>
              <a:rPr lang="cs-CZ" b="1" dirty="0">
                <a:solidFill>
                  <a:srgbClr val="0070C0"/>
                </a:solidFill>
              </a:rPr>
              <a:t>a--------A</a:t>
            </a:r>
            <a:r>
              <a:rPr lang="cs-CZ" dirty="0"/>
              <a:t>, který pak vstupuje do 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c---------o </a:t>
            </a:r>
            <a:r>
              <a:rPr lang="cs-CZ" dirty="0"/>
              <a:t>cyklu. Těmito katabolickými procesy je z </a:t>
            </a:r>
            <a:r>
              <a:rPr lang="cs-CZ" b="1" dirty="0">
                <a:solidFill>
                  <a:srgbClr val="0070C0"/>
                </a:solidFill>
              </a:rPr>
              <a:t>1 m------- g-----y </a:t>
            </a:r>
            <a:r>
              <a:rPr lang="cs-CZ" dirty="0"/>
              <a:t>vytvořeno </a:t>
            </a:r>
            <a:r>
              <a:rPr lang="cs-CZ" b="1" dirty="0">
                <a:solidFill>
                  <a:srgbClr val="0070C0"/>
                </a:solidFill>
              </a:rPr>
              <a:t>36………………………</a:t>
            </a:r>
            <a:r>
              <a:rPr lang="cs-CZ" dirty="0"/>
              <a:t>a glukóza je odbourána na </a:t>
            </a:r>
            <a:r>
              <a:rPr lang="cs-CZ" b="1" dirty="0">
                <a:solidFill>
                  <a:srgbClr val="0070C0"/>
                </a:solidFill>
              </a:rPr>
              <a:t>……..</a:t>
            </a:r>
            <a:r>
              <a:rPr lang="cs-CZ" dirty="0"/>
              <a:t>a </a:t>
            </a:r>
            <a:r>
              <a:rPr lang="cs-CZ" b="1" dirty="0">
                <a:solidFill>
                  <a:srgbClr val="0070C0"/>
                </a:solidFill>
              </a:rPr>
              <a:t>………</a:t>
            </a:r>
            <a:r>
              <a:rPr lang="cs-CZ" dirty="0"/>
              <a:t>. Ostatní monosacharidy jsou nejprve </a:t>
            </a:r>
            <a:r>
              <a:rPr lang="cs-CZ" dirty="0" err="1"/>
              <a:t>fosforylovány</a:t>
            </a:r>
            <a:r>
              <a:rPr lang="cs-CZ" dirty="0"/>
              <a:t> a poté převedeny na glukózu či jiný meziprodukt glykolýzy. </a:t>
            </a:r>
          </a:p>
          <a:p>
            <a:r>
              <a:rPr lang="cs-CZ" dirty="0"/>
              <a:t>Alternativní katabolickou dráhou glukózy je 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p--------------ý</a:t>
            </a:r>
            <a:r>
              <a:rPr lang="cs-CZ" b="1" dirty="0"/>
              <a:t> </a:t>
            </a:r>
            <a:r>
              <a:rPr lang="cs-CZ" dirty="0"/>
              <a:t>cyklus důležitý pro produkci NADPH+ H</a:t>
            </a:r>
            <a:r>
              <a:rPr lang="cs-CZ" baseline="30000" dirty="0"/>
              <a:t>+</a:t>
            </a:r>
            <a:r>
              <a:rPr lang="cs-CZ" dirty="0"/>
              <a:t> (redukční ekvivalenty pro anabolické děje) a ribózu-5-fosfát (prekurzor nukleových kyselin).</a:t>
            </a:r>
          </a:p>
          <a:p>
            <a:r>
              <a:rPr lang="cs-CZ" dirty="0"/>
              <a:t>Nadbytečné množství glukózy je ukládáno v podobě </a:t>
            </a:r>
            <a:r>
              <a:rPr lang="cs-CZ" b="1" dirty="0">
                <a:solidFill>
                  <a:srgbClr val="0070C0"/>
                </a:solidFill>
              </a:rPr>
              <a:t>………………………..</a:t>
            </a:r>
            <a:r>
              <a:rPr lang="cs-CZ" dirty="0"/>
              <a:t> Syntéza glykogenu (</a:t>
            </a:r>
            <a:r>
              <a:rPr lang="cs-CZ" dirty="0" err="1"/>
              <a:t>glykogeneze</a:t>
            </a:r>
            <a:r>
              <a:rPr lang="cs-CZ" dirty="0"/>
              <a:t>) probíhá z glukóza-1- fosfátu a glykogen je poté ukládán v játrech a svalech. </a:t>
            </a:r>
          </a:p>
          <a:p>
            <a:r>
              <a:rPr lang="cs-CZ" dirty="0"/>
              <a:t>Má-li pak organismus nedostatek glukózy, dojde k uvolnění </a:t>
            </a:r>
            <a:r>
              <a:rPr lang="cs-CZ" b="1" dirty="0">
                <a:solidFill>
                  <a:srgbClr val="0070C0"/>
                </a:solidFill>
              </a:rPr>
              <a:t>………………….</a:t>
            </a:r>
            <a:r>
              <a:rPr lang="cs-CZ" dirty="0"/>
              <a:t> z glykogenu (</a:t>
            </a:r>
            <a:r>
              <a:rPr lang="cs-CZ" dirty="0" err="1"/>
              <a:t>glykogenolýza</a:t>
            </a:r>
            <a:r>
              <a:rPr lang="cs-CZ" dirty="0"/>
              <a:t>). </a:t>
            </a:r>
          </a:p>
          <a:p>
            <a:pPr lvl="0"/>
            <a:r>
              <a:rPr lang="cs-CZ" dirty="0"/>
              <a:t>Další možnou cestou zisku glukózy je její </a:t>
            </a:r>
            <a:r>
              <a:rPr lang="cs-CZ" b="1" dirty="0">
                <a:solidFill>
                  <a:srgbClr val="0070C0"/>
                </a:solidFill>
              </a:rPr>
              <a:t>s-----a</a:t>
            </a:r>
            <a:r>
              <a:rPr lang="cs-CZ" dirty="0"/>
              <a:t> z nesacharidových prekurzorů, jako jsou pyruvát, glycerol, laktát či aminokyseliny. Tento anabolický proces je nazýván </a:t>
            </a:r>
            <a:r>
              <a:rPr lang="cs-CZ" b="1" dirty="0">
                <a:solidFill>
                  <a:srgbClr val="0070C0"/>
                </a:solidFill>
              </a:rPr>
              <a:t>g------------e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60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54. Které hormony ovlivňují glykémii?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934" y="4987074"/>
            <a:ext cx="2619375" cy="1752600"/>
          </a:xfrm>
          <a:prstGeom prst="rect">
            <a:avLst/>
          </a:prstGeom>
        </p:spPr>
      </p:pic>
      <p:pic>
        <p:nvPicPr>
          <p:cNvPr id="3078" name="Picture 6" descr="Štítná žláza – WikiSkrip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163" y="2902047"/>
            <a:ext cx="2047674" cy="198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5650027" y="7469451"/>
            <a:ext cx="1313214" cy="623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pic>
        <p:nvPicPr>
          <p:cNvPr id="3080" name="Picture 8" descr="Tajemný svět hormonů - Fotoalbum - Obrazová příloha - Nadledviny -  nadledvin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550" y="4890851"/>
            <a:ext cx="1808631" cy="184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0256671" y="3807187"/>
            <a:ext cx="1534277" cy="46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082" name="Picture 10" descr="Podvěsek mozkový | Laik - Endokrinní systé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163" y="1380809"/>
            <a:ext cx="1619334" cy="142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456623" y="1828800"/>
            <a:ext cx="250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……………………………………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488154" y="3626069"/>
            <a:ext cx="262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……………………………………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02676" y="5946753"/>
            <a:ext cx="293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…………………………………………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970113" y="6148552"/>
            <a:ext cx="2074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381996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55. Spojte hormon s jeho účinkem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Insulin</a:t>
            </a:r>
          </a:p>
          <a:p>
            <a:r>
              <a:rPr lang="cs-CZ" dirty="0" err="1"/>
              <a:t>Glukagon</a:t>
            </a:r>
            <a:endParaRPr lang="cs-CZ" dirty="0"/>
          </a:p>
          <a:p>
            <a:r>
              <a:rPr lang="cs-CZ" dirty="0" err="1"/>
              <a:t>Kortisol</a:t>
            </a:r>
            <a:endParaRPr lang="cs-CZ" dirty="0"/>
          </a:p>
          <a:p>
            <a:r>
              <a:rPr lang="cs-CZ" dirty="0"/>
              <a:t>Adrenalin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053263" y="1825625"/>
            <a:ext cx="6721642" cy="4351338"/>
          </a:xfrm>
        </p:spPr>
        <p:txBody>
          <a:bodyPr/>
          <a:lstStyle/>
          <a:p>
            <a:r>
              <a:rPr lang="cs-CZ" dirty="0" err="1"/>
              <a:t>Glykogenolýza</a:t>
            </a:r>
            <a:r>
              <a:rPr lang="cs-CZ" dirty="0"/>
              <a:t>, glukoneogeneze</a:t>
            </a:r>
          </a:p>
          <a:p>
            <a:r>
              <a:rPr lang="cs-CZ" dirty="0"/>
              <a:t>Transport glukózy do buněk, syntéza glykogenu</a:t>
            </a:r>
          </a:p>
          <a:p>
            <a:r>
              <a:rPr lang="cs-CZ" dirty="0" err="1"/>
              <a:t>Glykogenolýza</a:t>
            </a:r>
            <a:r>
              <a:rPr lang="cs-CZ" dirty="0"/>
              <a:t>, glukoneogeneze</a:t>
            </a:r>
          </a:p>
          <a:p>
            <a:r>
              <a:rPr lang="cs-CZ" dirty="0" err="1"/>
              <a:t>Glykogenolýza</a:t>
            </a:r>
            <a:r>
              <a:rPr lang="cs-CZ" dirty="0"/>
              <a:t>, glukoneogeneze</a:t>
            </a:r>
          </a:p>
        </p:txBody>
      </p:sp>
    </p:spTree>
    <p:extLst>
      <p:ext uri="{BB962C8B-B14F-4D97-AF65-F5344CB8AC3E}">
        <p14:creationId xmlns:p14="http://schemas.microsoft.com/office/powerpoint/2010/main" val="3913306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DIABETES MELLITUS A SPORT ILUSTRACE K PŘEDNÁŠCE Jan Novotný - ppt stáhnou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05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 rot="5400000">
            <a:off x="0" y="3720346"/>
            <a:ext cx="3654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https://slideplayer.cz/slide/4140341/</a:t>
            </a:r>
          </a:p>
        </p:txBody>
      </p:sp>
    </p:spTree>
    <p:extLst>
      <p:ext uri="{BB962C8B-B14F-4D97-AF65-F5344CB8AC3E}">
        <p14:creationId xmlns:p14="http://schemas.microsoft.com/office/powerpoint/2010/main" val="1234716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031" y="365125"/>
            <a:ext cx="11831595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56. Diabetes </a:t>
            </a:r>
            <a:r>
              <a:rPr lang="cs-CZ" sz="4000" dirty="0" err="1">
                <a:solidFill>
                  <a:srgbClr val="0070C0"/>
                </a:solidFill>
              </a:rPr>
              <a:t>mellitus</a:t>
            </a:r>
            <a:r>
              <a:rPr lang="cs-CZ" sz="4000" dirty="0">
                <a:solidFill>
                  <a:srgbClr val="0070C0"/>
                </a:solidFill>
              </a:rPr>
              <a:t> – doplňte chybějící slova ……………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Diabetes </a:t>
            </a:r>
            <a:r>
              <a:rPr lang="cs-CZ" dirty="0">
                <a:solidFill>
                  <a:srgbClr val="0070C0"/>
                </a:solidFill>
              </a:rPr>
              <a:t>……………… </a:t>
            </a:r>
            <a:r>
              <a:rPr lang="cs-CZ" dirty="0"/>
              <a:t>neboli cukrovka je metabolické onemocnění charakterizované porušeným metabolismem nejen sacharidů, ale i lipidů a proteinů, které je zapříčiněno poruchou při sekreci nebo účinku insulinu. </a:t>
            </a:r>
          </a:p>
          <a:p>
            <a:pPr lvl="0"/>
            <a:r>
              <a:rPr lang="cs-CZ" dirty="0"/>
              <a:t>Při nedostatku </a:t>
            </a:r>
            <a:r>
              <a:rPr lang="cs-CZ" dirty="0">
                <a:solidFill>
                  <a:srgbClr val="0070C0"/>
                </a:solidFill>
              </a:rPr>
              <a:t>……………. </a:t>
            </a:r>
            <a:r>
              <a:rPr lang="cs-CZ" dirty="0"/>
              <a:t>v organismu dochází ke </a:t>
            </a:r>
          </a:p>
          <a:p>
            <a:pPr lvl="1"/>
            <a:r>
              <a:rPr lang="cs-CZ" dirty="0"/>
              <a:t>snížení utilizace </a:t>
            </a:r>
            <a:r>
              <a:rPr lang="cs-CZ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, neboť </a:t>
            </a:r>
            <a:r>
              <a:rPr lang="cs-CZ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 je hormon stimulující klíčové enzymy glykolýzy. </a:t>
            </a:r>
          </a:p>
          <a:p>
            <a:pPr lvl="1"/>
            <a:r>
              <a:rPr lang="cs-CZ" dirty="0"/>
              <a:t>ke změně poměru mezi </a:t>
            </a:r>
            <a:r>
              <a:rPr lang="cs-CZ" dirty="0" err="1"/>
              <a:t>glukagonem</a:t>
            </a:r>
            <a:r>
              <a:rPr lang="cs-CZ" dirty="0"/>
              <a:t> a insulinem a </a:t>
            </a:r>
          </a:p>
          <a:p>
            <a:pPr lvl="1"/>
            <a:r>
              <a:rPr lang="cs-CZ" dirty="0"/>
              <a:t>k relativnímu nadbytku </a:t>
            </a:r>
            <a:r>
              <a:rPr lang="cs-CZ" dirty="0" err="1"/>
              <a:t>glukagonu</a:t>
            </a:r>
            <a:r>
              <a:rPr lang="cs-CZ" dirty="0"/>
              <a:t>, který stimuluje glukoneogenezi a </a:t>
            </a:r>
            <a:r>
              <a:rPr lang="cs-CZ" dirty="0" err="1"/>
              <a:t>glykogenolýzu</a:t>
            </a:r>
            <a:r>
              <a:rPr lang="cs-CZ" dirty="0"/>
              <a:t>, tedy procesy vedoucí k vyšším hladinám glukózy. </a:t>
            </a:r>
          </a:p>
          <a:p>
            <a:pPr lvl="0"/>
            <a:r>
              <a:rPr lang="cs-CZ" dirty="0"/>
              <a:t>Nedostatek </a:t>
            </a:r>
            <a:r>
              <a:rPr lang="cs-CZ" dirty="0">
                <a:solidFill>
                  <a:srgbClr val="0070C0"/>
                </a:solidFill>
              </a:rPr>
              <a:t>…………………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je způsoben </a:t>
            </a:r>
          </a:p>
          <a:p>
            <a:pPr lvl="1"/>
            <a:r>
              <a:rPr lang="cs-CZ" dirty="0"/>
              <a:t>destrukcí či poruchou b-buněk pankreatu, která může být zapříčiněna působením některých léků či chemikálií, onemocněním exokrinního pankreatu (alkohol), DM II.</a:t>
            </a:r>
          </a:p>
          <a:p>
            <a:pPr lvl="1"/>
            <a:r>
              <a:rPr lang="cs-CZ" dirty="0"/>
              <a:t>genetickou poruchou či autoimunitní nebo idiopatickou reakcí organismu- DM I. </a:t>
            </a:r>
          </a:p>
          <a:p>
            <a:pPr lvl="0"/>
            <a:r>
              <a:rPr lang="cs-CZ" dirty="0"/>
              <a:t>V některých případech je organismus schopen produkovat dostatečné množství insulinu, ale je snížena jeho účinnost a to díky narušené funkčnosti insulinových receptorů. DM II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3408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Diabetes </a:t>
            </a:r>
            <a:r>
              <a:rPr lang="cs-CZ" dirty="0" err="1">
                <a:solidFill>
                  <a:srgbClr val="0070C0"/>
                </a:solidFill>
              </a:rPr>
              <a:t>mellitus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Diabetes </a:t>
            </a:r>
            <a:r>
              <a:rPr lang="cs-CZ" dirty="0" err="1">
                <a:solidFill>
                  <a:srgbClr val="0070C0"/>
                </a:solidFill>
              </a:rPr>
              <a:t>mellitus</a:t>
            </a:r>
            <a:r>
              <a:rPr lang="cs-CZ" dirty="0"/>
              <a:t> neboli cukrovka je metabolické onemocnění charakterizované porušeným metabolismem nejen sacharidů, ale i lipidů a proteinů, které je zapříčiněno poruchou při sekreci nebo účinku insulinu. </a:t>
            </a:r>
          </a:p>
          <a:p>
            <a:pPr lvl="0"/>
            <a:r>
              <a:rPr lang="cs-CZ" dirty="0"/>
              <a:t>Při nedostatku </a:t>
            </a:r>
            <a:r>
              <a:rPr lang="cs-CZ" dirty="0">
                <a:solidFill>
                  <a:srgbClr val="0070C0"/>
                </a:solidFill>
              </a:rPr>
              <a:t>insulinu</a:t>
            </a:r>
            <a:r>
              <a:rPr lang="cs-CZ" dirty="0"/>
              <a:t> v organismu dochází ke </a:t>
            </a:r>
          </a:p>
          <a:p>
            <a:pPr lvl="1"/>
            <a:r>
              <a:rPr lang="cs-CZ" dirty="0"/>
              <a:t>snížení utilizace </a:t>
            </a:r>
            <a:r>
              <a:rPr lang="cs-CZ" dirty="0">
                <a:solidFill>
                  <a:srgbClr val="0070C0"/>
                </a:solidFill>
              </a:rPr>
              <a:t>glukózy</a:t>
            </a:r>
            <a:r>
              <a:rPr lang="cs-CZ" dirty="0"/>
              <a:t>, neboť </a:t>
            </a:r>
            <a:r>
              <a:rPr lang="cs-CZ" dirty="0">
                <a:solidFill>
                  <a:srgbClr val="0070C0"/>
                </a:solidFill>
              </a:rPr>
              <a:t>insulin</a:t>
            </a:r>
            <a:r>
              <a:rPr lang="cs-CZ" dirty="0"/>
              <a:t> je hormon stimulující klíčové enzymy glykolýzy. </a:t>
            </a:r>
          </a:p>
          <a:p>
            <a:pPr lvl="1"/>
            <a:r>
              <a:rPr lang="cs-CZ" dirty="0"/>
              <a:t>ke změně poměru mezi </a:t>
            </a:r>
            <a:r>
              <a:rPr lang="cs-CZ" dirty="0" err="1"/>
              <a:t>glukagonem</a:t>
            </a:r>
            <a:r>
              <a:rPr lang="cs-CZ" dirty="0"/>
              <a:t> a insulinem a </a:t>
            </a:r>
          </a:p>
          <a:p>
            <a:pPr lvl="1"/>
            <a:r>
              <a:rPr lang="cs-CZ" dirty="0"/>
              <a:t>k relativnímu nadbytku </a:t>
            </a:r>
            <a:r>
              <a:rPr lang="cs-CZ" dirty="0" err="1"/>
              <a:t>glukagonu</a:t>
            </a:r>
            <a:r>
              <a:rPr lang="cs-CZ" dirty="0"/>
              <a:t>, který stimuluje glukoneogenezi a </a:t>
            </a:r>
            <a:r>
              <a:rPr lang="cs-CZ" dirty="0" err="1"/>
              <a:t>glykogenolýzu</a:t>
            </a:r>
            <a:r>
              <a:rPr lang="cs-CZ" dirty="0"/>
              <a:t>, tedy procesy vedoucí k vyšším hladinám glukózy. </a:t>
            </a:r>
          </a:p>
          <a:p>
            <a:pPr lvl="0"/>
            <a:r>
              <a:rPr lang="cs-CZ" dirty="0"/>
              <a:t>Nedostatek </a:t>
            </a:r>
            <a:r>
              <a:rPr lang="cs-CZ" dirty="0">
                <a:solidFill>
                  <a:srgbClr val="0070C0"/>
                </a:solidFill>
              </a:rPr>
              <a:t>insulinu</a:t>
            </a:r>
            <a:r>
              <a:rPr lang="cs-CZ" dirty="0"/>
              <a:t> je způsoben </a:t>
            </a:r>
          </a:p>
          <a:p>
            <a:pPr lvl="1"/>
            <a:r>
              <a:rPr lang="cs-CZ" dirty="0"/>
              <a:t>destrukcí či poruchou b-buněk pankreatu, která může být zapříčiněna působením některých léků či chemikálií, onemocněním exokrinního pankreatu, </a:t>
            </a:r>
          </a:p>
          <a:p>
            <a:pPr lvl="1"/>
            <a:r>
              <a:rPr lang="cs-CZ" dirty="0"/>
              <a:t>genetickou poruchou či autoimunitní nebo idiopatickou reakcí organismu- DM I. </a:t>
            </a:r>
          </a:p>
          <a:p>
            <a:pPr lvl="0"/>
            <a:r>
              <a:rPr lang="cs-CZ" dirty="0"/>
              <a:t>V některých případech je organismus schopen produkovat dostatečné množství insulinu, ale je snížena jeho účinnost a to díky narušené funkčnosti insulinových receptorů. DM II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457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42. Doplňte zkratky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Alkalická </a:t>
            </a:r>
            <a:r>
              <a:rPr lang="cs-CZ" dirty="0" err="1">
                <a:solidFill>
                  <a:srgbClr val="0070C0"/>
                </a:solidFill>
              </a:rPr>
              <a:t>fosfatasa</a:t>
            </a:r>
            <a:r>
              <a:rPr lang="cs-CZ" dirty="0">
                <a:solidFill>
                  <a:srgbClr val="0070C0"/>
                </a:solidFill>
              </a:rPr>
              <a:t>…………………………</a:t>
            </a:r>
          </a:p>
          <a:p>
            <a:r>
              <a:rPr lang="cs-CZ" dirty="0" err="1">
                <a:solidFill>
                  <a:srgbClr val="0070C0"/>
                </a:solidFill>
              </a:rPr>
              <a:t>Alaninaminotransferasa</a:t>
            </a:r>
            <a:r>
              <a:rPr lang="cs-CZ" dirty="0">
                <a:solidFill>
                  <a:srgbClr val="0070C0"/>
                </a:solidFill>
              </a:rPr>
              <a:t>………………..</a:t>
            </a:r>
          </a:p>
          <a:p>
            <a:r>
              <a:rPr lang="cs-CZ" dirty="0" err="1">
                <a:solidFill>
                  <a:srgbClr val="0070C0"/>
                </a:solidFill>
              </a:rPr>
              <a:t>Aspartátaminotransferasa</a:t>
            </a:r>
            <a:r>
              <a:rPr lang="cs-CZ" dirty="0">
                <a:solidFill>
                  <a:srgbClr val="0070C0"/>
                </a:solidFill>
              </a:rPr>
              <a:t>…………….</a:t>
            </a:r>
          </a:p>
          <a:p>
            <a:r>
              <a:rPr lang="cs-CZ" dirty="0" err="1">
                <a:solidFill>
                  <a:srgbClr val="0070C0"/>
                </a:solidFill>
              </a:rPr>
              <a:t>Kreatinkinasa</a:t>
            </a:r>
            <a:r>
              <a:rPr lang="cs-CZ" dirty="0">
                <a:solidFill>
                  <a:srgbClr val="0070C0"/>
                </a:solidFill>
              </a:rPr>
              <a:t>………………………………..</a:t>
            </a:r>
          </a:p>
          <a:p>
            <a:r>
              <a:rPr lang="cs-CZ" dirty="0" err="1">
                <a:solidFill>
                  <a:srgbClr val="0070C0"/>
                </a:solidFill>
              </a:rPr>
              <a:t>Glutamyltransferasa</a:t>
            </a:r>
            <a:r>
              <a:rPr lang="cs-CZ" dirty="0">
                <a:solidFill>
                  <a:srgbClr val="0070C0"/>
                </a:solidFill>
              </a:rPr>
              <a:t>………………………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lipoproteiny o vysoké hustotě……….</a:t>
            </a:r>
          </a:p>
          <a:p>
            <a:r>
              <a:rPr lang="cs-CZ" dirty="0">
                <a:solidFill>
                  <a:srgbClr val="0070C0"/>
                </a:solidFill>
              </a:rPr>
              <a:t>HDL–cholesterol……………………………</a:t>
            </a:r>
          </a:p>
          <a:p>
            <a:r>
              <a:rPr lang="cs-CZ" dirty="0" err="1">
                <a:solidFill>
                  <a:srgbClr val="0070C0"/>
                </a:solidFill>
              </a:rPr>
              <a:t>Laktátdehydrogenasa</a:t>
            </a:r>
            <a:r>
              <a:rPr lang="cs-CZ" dirty="0">
                <a:solidFill>
                  <a:srgbClr val="0070C0"/>
                </a:solidFill>
              </a:rPr>
              <a:t>……………………</a:t>
            </a:r>
          </a:p>
          <a:p>
            <a:r>
              <a:rPr lang="cs-CZ" dirty="0" err="1">
                <a:solidFill>
                  <a:srgbClr val="0070C0"/>
                </a:solidFill>
              </a:rPr>
              <a:t>Triacylglyceroly</a:t>
            </a:r>
            <a:r>
              <a:rPr lang="cs-CZ" dirty="0">
                <a:solidFill>
                  <a:srgbClr val="0070C0"/>
                </a:solidFill>
              </a:rPr>
              <a:t>……………………………..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1734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9346" y="754363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57. Doplňte názvy k hodnotám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   I.        </a:t>
            </a:r>
            <a:r>
              <a:rPr lang="cs-CZ" dirty="0">
                <a:solidFill>
                  <a:srgbClr val="0070C0"/>
                </a:solidFill>
              </a:rPr>
              <a:t>…………………………………….. </a:t>
            </a:r>
            <a:r>
              <a:rPr lang="cs-CZ" dirty="0"/>
              <a:t> 3,9 – 5,5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r>
              <a:rPr lang="cs-CZ" dirty="0"/>
              <a:t>    II.      </a:t>
            </a:r>
            <a:r>
              <a:rPr lang="cs-CZ" dirty="0">
                <a:solidFill>
                  <a:srgbClr val="0070C0"/>
                </a:solidFill>
              </a:rPr>
              <a:t>……………………………………….</a:t>
            </a:r>
            <a:r>
              <a:rPr lang="cs-CZ" dirty="0"/>
              <a:t>5,5 – 6,9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r>
              <a:rPr lang="cs-CZ" dirty="0"/>
              <a:t>   III.      </a:t>
            </a:r>
            <a:r>
              <a:rPr lang="cs-CZ" dirty="0">
                <a:solidFill>
                  <a:srgbClr val="0070C0"/>
                </a:solidFill>
              </a:rPr>
              <a:t>……………………………………..</a:t>
            </a:r>
            <a:r>
              <a:rPr lang="cs-CZ" dirty="0"/>
              <a:t> ≥ 6,9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</p:txBody>
      </p:sp>
      <p:sp>
        <p:nvSpPr>
          <p:cNvPr id="4" name="Obdélník 3"/>
          <p:cNvSpPr/>
          <p:nvPr/>
        </p:nvSpPr>
        <p:spPr>
          <a:xfrm>
            <a:off x="635539" y="5988734"/>
            <a:ext cx="11212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https://is.muni.cz/el/med/podzim2018/VLKF091/um/Vinklerova_kazuistika_DM_181018_final.pdf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785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034" y="7543"/>
            <a:ext cx="7251030" cy="1325563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58. Jak se liší jednotlivé 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typy DM ?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984167" y="1272351"/>
            <a:ext cx="1759033" cy="38631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DM 1. typu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0" y="1848360"/>
            <a:ext cx="4363453" cy="515371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cs-CZ" sz="3200" dirty="0"/>
              <a:t>destrukce </a:t>
            </a:r>
            <a:r>
              <a:rPr lang="el-GR" sz="3200" dirty="0"/>
              <a:t>β</a:t>
            </a:r>
            <a:r>
              <a:rPr lang="cs-CZ" sz="3200" dirty="0"/>
              <a:t>-buněk pankreatu bez známé etiologie a patofyziologie </a:t>
            </a:r>
            <a:r>
              <a:rPr lang="cs-CZ" sz="3200" b="1" dirty="0"/>
              <a:t>(</a:t>
            </a:r>
            <a:r>
              <a:rPr lang="cs-CZ" sz="3200" b="1" dirty="0">
                <a:solidFill>
                  <a:srgbClr val="0070C0"/>
                </a:solidFill>
              </a:rPr>
              <a:t>i……………….1. t….)</a:t>
            </a:r>
            <a:r>
              <a:rPr lang="cs-CZ" sz="3200" dirty="0"/>
              <a:t> nebo </a:t>
            </a:r>
          </a:p>
          <a:p>
            <a:pPr lvl="0"/>
            <a:r>
              <a:rPr lang="cs-CZ" sz="3200" dirty="0"/>
              <a:t>autoimunitní destrukce </a:t>
            </a:r>
            <a:r>
              <a:rPr lang="el-GR" sz="3200" dirty="0"/>
              <a:t> β </a:t>
            </a:r>
            <a:r>
              <a:rPr lang="cs-CZ" sz="3200" dirty="0"/>
              <a:t>-buněk pankreatu </a:t>
            </a:r>
            <a:r>
              <a:rPr lang="cs-CZ" sz="3200" b="1" dirty="0">
                <a:solidFill>
                  <a:srgbClr val="0070C0"/>
                </a:solidFill>
              </a:rPr>
              <a:t>(a……………………….1. t……)</a:t>
            </a:r>
            <a:r>
              <a:rPr lang="cs-CZ" sz="3200" dirty="0">
                <a:solidFill>
                  <a:srgbClr val="0070C0"/>
                </a:solidFill>
              </a:rPr>
              <a:t>. </a:t>
            </a:r>
          </a:p>
          <a:p>
            <a:pPr lvl="0"/>
            <a:r>
              <a:rPr lang="cs-CZ" sz="3200" dirty="0"/>
              <a:t>pacienti jsou náchylní ke </a:t>
            </a:r>
            <a:r>
              <a:rPr lang="cs-CZ" sz="3200" b="1" dirty="0" err="1"/>
              <a:t>ketoacidóze</a:t>
            </a:r>
            <a:r>
              <a:rPr lang="cs-CZ" sz="3200" b="1" dirty="0"/>
              <a:t>.</a:t>
            </a:r>
            <a:r>
              <a:rPr lang="cs-CZ" sz="3200" dirty="0"/>
              <a:t> </a:t>
            </a:r>
          </a:p>
          <a:p>
            <a:pPr lvl="0"/>
            <a:r>
              <a:rPr lang="cs-CZ" sz="3200" dirty="0"/>
              <a:t>předpokládá se, že rozvoj autoimunitního DM 1. typu je ovlivněn </a:t>
            </a:r>
            <a:r>
              <a:rPr lang="cs-CZ" sz="3200" b="1" dirty="0">
                <a:solidFill>
                  <a:srgbClr val="0070C0"/>
                </a:solidFill>
              </a:rPr>
              <a:t>g……………………………f……………… </a:t>
            </a:r>
            <a:r>
              <a:rPr lang="cs-CZ" sz="3200" dirty="0"/>
              <a:t>(gen insulinu, geny HLA II. třídy) a faktory vnějšího prostředí (viry, toxiny, léky, chemické látky), k jeho manifestaci dochází až při zničení asi 80% b-buněk. </a:t>
            </a:r>
          </a:p>
          <a:p>
            <a:pPr lvl="0"/>
            <a:r>
              <a:rPr lang="cs-CZ" sz="3200" dirty="0"/>
              <a:t>nejčastěji se projevuje v období puberty, </a:t>
            </a:r>
            <a:r>
              <a:rPr lang="cs-CZ" sz="3200" b="1" dirty="0">
                <a:solidFill>
                  <a:srgbClr val="0070C0"/>
                </a:solidFill>
              </a:rPr>
              <a:t>……………………………</a:t>
            </a:r>
            <a:r>
              <a:rPr lang="cs-CZ" sz="3200" dirty="0">
                <a:solidFill>
                  <a:srgbClr val="0070C0"/>
                </a:solidFill>
              </a:rPr>
              <a:t>,</a:t>
            </a:r>
            <a:r>
              <a:rPr lang="cs-CZ" sz="3200" dirty="0"/>
              <a:t> ale objevit se může v kterémkoli věku. Typickými příznaky jsou únava, hubnutí, </a:t>
            </a:r>
            <a:r>
              <a:rPr lang="cs-CZ" sz="3200" b="1" dirty="0">
                <a:solidFill>
                  <a:srgbClr val="0070C0"/>
                </a:solidFill>
              </a:rPr>
              <a:t>………………</a:t>
            </a:r>
            <a:r>
              <a:rPr lang="cs-CZ" sz="3200" dirty="0"/>
              <a:t> (nadměrné močení), </a:t>
            </a:r>
            <a:r>
              <a:rPr lang="cs-CZ" sz="3200" b="1" dirty="0">
                <a:solidFill>
                  <a:srgbClr val="0070C0"/>
                </a:solidFill>
              </a:rPr>
              <a:t>…………………</a:t>
            </a:r>
            <a:r>
              <a:rPr lang="cs-CZ" sz="3200" dirty="0"/>
              <a:t> (nadměrná žíznivost) a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b="1" dirty="0">
                <a:solidFill>
                  <a:srgbClr val="0070C0"/>
                </a:solidFill>
              </a:rPr>
              <a:t>……………..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/>
              <a:t>(„žravost“).</a:t>
            </a:r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8221681" y="-266129"/>
            <a:ext cx="2965366" cy="82391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DM 2. typu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6192253" y="557783"/>
            <a:ext cx="6160167" cy="63060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80–90 % případů diabetu </a:t>
            </a:r>
          </a:p>
          <a:p>
            <a:pPr lvl="0"/>
            <a:r>
              <a:rPr lang="cs-CZ" sz="2000" b="1" dirty="0">
                <a:solidFill>
                  <a:srgbClr val="0070C0"/>
                </a:solidFill>
              </a:rPr>
              <a:t>P…………….. s………… i…………… a i………….. r………...</a:t>
            </a:r>
          </a:p>
          <a:p>
            <a:pPr lvl="0"/>
            <a:r>
              <a:rPr lang="cs-CZ" sz="2000" dirty="0"/>
              <a:t>rizikovými faktory je genetická dispozice, </a:t>
            </a:r>
            <a:r>
              <a:rPr lang="cs-CZ" sz="2000" b="1" dirty="0">
                <a:solidFill>
                  <a:srgbClr val="0070C0"/>
                </a:solidFill>
              </a:rPr>
              <a:t>o………., </a:t>
            </a:r>
            <a:r>
              <a:rPr lang="cs-CZ" sz="2000" dirty="0"/>
              <a:t>nízká fyzická aktivita, stres, přejídání, kouření. </a:t>
            </a:r>
          </a:p>
          <a:p>
            <a:pPr lvl="0"/>
            <a:r>
              <a:rPr lang="cs-CZ" sz="2000" dirty="0"/>
              <a:t>častěji se vyvíjí </a:t>
            </a:r>
            <a:r>
              <a:rPr lang="cs-CZ" sz="2000" b="1" dirty="0"/>
              <a:t>…………….</a:t>
            </a:r>
            <a:r>
              <a:rPr lang="cs-CZ" sz="2000" dirty="0"/>
              <a:t>, u pacientů s</a:t>
            </a:r>
            <a:r>
              <a:rPr lang="cs-CZ" sz="2000" b="1" dirty="0"/>
              <a:t> </a:t>
            </a:r>
            <a:r>
              <a:rPr lang="cs-CZ" sz="2000" b="1" dirty="0">
                <a:solidFill>
                  <a:srgbClr val="0070C0"/>
                </a:solidFill>
              </a:rPr>
              <a:t>h…………..í </a:t>
            </a:r>
            <a:r>
              <a:rPr lang="cs-CZ" sz="2000" dirty="0"/>
              <a:t>či </a:t>
            </a:r>
            <a:r>
              <a:rPr lang="cs-CZ" sz="2000" b="1" dirty="0">
                <a:solidFill>
                  <a:srgbClr val="0070C0"/>
                </a:solidFill>
              </a:rPr>
              <a:t>d……………….</a:t>
            </a:r>
            <a:r>
              <a:rPr lang="cs-CZ" sz="2000" dirty="0">
                <a:solidFill>
                  <a:srgbClr val="0070C0"/>
                </a:solidFill>
              </a:rPr>
              <a:t>. </a:t>
            </a:r>
            <a:r>
              <a:rPr lang="cs-CZ" sz="2000" dirty="0"/>
              <a:t>Rozvoj </a:t>
            </a:r>
            <a:r>
              <a:rPr lang="cs-CZ" sz="2000" b="1" dirty="0">
                <a:solidFill>
                  <a:srgbClr val="0070C0"/>
                </a:solidFill>
              </a:rPr>
              <a:t>i………….. r…………… </a:t>
            </a:r>
            <a:r>
              <a:rPr lang="cs-CZ" sz="2000" dirty="0"/>
              <a:t>může být zapříčiněn </a:t>
            </a:r>
          </a:p>
          <a:p>
            <a:pPr lvl="1"/>
            <a:r>
              <a:rPr lang="cs-CZ" sz="2000" dirty="0"/>
              <a:t>snížením počtu insulinových receptorů, </a:t>
            </a:r>
          </a:p>
          <a:p>
            <a:pPr lvl="1"/>
            <a:r>
              <a:rPr lang="cs-CZ" sz="2000" dirty="0"/>
              <a:t>poruchou insulinových receptorů nebo </a:t>
            </a:r>
          </a:p>
          <a:p>
            <a:pPr lvl="1"/>
            <a:r>
              <a:rPr lang="cs-CZ" sz="2000" dirty="0"/>
              <a:t>poruchou v přenosu signálu v buňce. </a:t>
            </a:r>
          </a:p>
          <a:p>
            <a:pPr lvl="0"/>
            <a:r>
              <a:rPr lang="cs-CZ" sz="2000" dirty="0"/>
              <a:t>insulinová rezistence vede k </a:t>
            </a:r>
            <a:r>
              <a:rPr lang="cs-CZ" sz="2000" b="1" dirty="0">
                <a:solidFill>
                  <a:srgbClr val="0070C0"/>
                </a:solidFill>
              </a:rPr>
              <a:t>h……………………….</a:t>
            </a:r>
            <a:r>
              <a:rPr lang="cs-CZ" sz="2000" dirty="0">
                <a:solidFill>
                  <a:srgbClr val="0070C0"/>
                </a:solidFill>
              </a:rPr>
              <a:t>, </a:t>
            </a:r>
            <a:r>
              <a:rPr lang="cs-CZ" sz="2000" dirty="0"/>
              <a:t>která kompenzuje hladiny glykémie v krvi, na druhou stranu dlouhodobá </a:t>
            </a:r>
            <a:r>
              <a:rPr lang="cs-CZ" sz="2000" dirty="0" err="1"/>
              <a:t>hyperinsulinémie</a:t>
            </a:r>
            <a:r>
              <a:rPr lang="cs-CZ" sz="2000" dirty="0"/>
              <a:t> vyčerpává </a:t>
            </a:r>
            <a:r>
              <a:rPr lang="el-GR" sz="2000" dirty="0"/>
              <a:t> </a:t>
            </a:r>
            <a:r>
              <a:rPr lang="el-GR" sz="2000" b="1" dirty="0">
                <a:solidFill>
                  <a:srgbClr val="0070C0"/>
                </a:solidFill>
              </a:rPr>
              <a:t>β </a:t>
            </a:r>
            <a:r>
              <a:rPr lang="cs-CZ" sz="2000" b="1" dirty="0">
                <a:solidFill>
                  <a:srgbClr val="0070C0"/>
                </a:solidFill>
              </a:rPr>
              <a:t>–b…………. p……………… </a:t>
            </a:r>
            <a:r>
              <a:rPr lang="cs-CZ" sz="2000" dirty="0"/>
              <a:t>a dochází k jejich defektům </a:t>
            </a:r>
            <a:r>
              <a:rPr lang="el-GR" sz="2000" dirty="0"/>
              <a:t> </a:t>
            </a:r>
            <a:r>
              <a:rPr lang="cs-CZ" sz="2000" dirty="0"/>
              <a:t>a tím následně i k porušení sekrece insulinu a rozvoji DM.</a:t>
            </a:r>
          </a:p>
          <a:p>
            <a:pPr lvl="0"/>
            <a:r>
              <a:rPr lang="cs-CZ" sz="2000" dirty="0"/>
              <a:t>DM 2. typu může být dlouho nerozpoznán a odhalení nemoci je často náhodné, nebo až na základě projevů komplikací daných DM. Častými projevy jsou únava, špatné hojení ran, rekurentní infekce</a:t>
            </a:r>
            <a:r>
              <a:rPr lang="cs-CZ" sz="2000" b="1" dirty="0"/>
              <a:t>, </a:t>
            </a:r>
            <a:r>
              <a:rPr lang="cs-CZ" sz="2000" b="1" dirty="0">
                <a:solidFill>
                  <a:srgbClr val="0070C0"/>
                </a:solidFill>
              </a:rPr>
              <a:t>n….</a:t>
            </a:r>
            <a:r>
              <a:rPr lang="cs-CZ" sz="2000" b="1" dirty="0" err="1">
                <a:solidFill>
                  <a:srgbClr val="0070C0"/>
                </a:solidFill>
              </a:rPr>
              <a:t>patie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dirty="0"/>
              <a:t>či </a:t>
            </a:r>
            <a:r>
              <a:rPr lang="cs-CZ" sz="2000" b="1" dirty="0">
                <a:solidFill>
                  <a:srgbClr val="0070C0"/>
                </a:solidFill>
              </a:rPr>
              <a:t>r…..</a:t>
            </a:r>
            <a:r>
              <a:rPr lang="cs-CZ" sz="2000" b="1" dirty="0" err="1">
                <a:solidFill>
                  <a:srgbClr val="0070C0"/>
                </a:solidFill>
              </a:rPr>
              <a:t>patie</a:t>
            </a:r>
            <a:r>
              <a:rPr lang="cs-CZ" sz="2000" b="1" dirty="0">
                <a:solidFill>
                  <a:srgbClr val="0070C0"/>
                </a:solidFill>
              </a:rPr>
              <a:t>.</a:t>
            </a:r>
          </a:p>
          <a:p>
            <a:endParaRPr lang="cs-CZ" sz="2000" dirty="0"/>
          </a:p>
        </p:txBody>
      </p:sp>
      <p:pic>
        <p:nvPicPr>
          <p:cNvPr id="1026" name="Picture 2" descr="O cukrov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867" y="1715959"/>
            <a:ext cx="2506580" cy="490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944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59. Doplňte u DM příčiny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Hypoglykémie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Ketoacidózy</a:t>
            </a:r>
            <a:r>
              <a:rPr lang="cs-CZ" dirty="0"/>
              <a:t> a hyperglykémie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35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59. Doplňte u DM příčiny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Hypoglykémie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léčba, častěji u pacientů léčených insulinem</a:t>
            </a:r>
          </a:p>
          <a:p>
            <a:r>
              <a:rPr lang="cs-CZ" dirty="0"/>
              <a:t>nadměrná fyzická aktivita </a:t>
            </a:r>
          </a:p>
          <a:p>
            <a:r>
              <a:rPr lang="cs-CZ" dirty="0"/>
              <a:t>nadměrná dávka insulinu </a:t>
            </a:r>
          </a:p>
          <a:p>
            <a:r>
              <a:rPr lang="cs-CZ" dirty="0"/>
              <a:t>alkohol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Ketoacidózy</a:t>
            </a:r>
            <a:r>
              <a:rPr lang="cs-CZ" dirty="0"/>
              <a:t> a hyperglykémie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emoční stres</a:t>
            </a:r>
          </a:p>
          <a:p>
            <a:r>
              <a:rPr lang="cs-CZ" dirty="0"/>
              <a:t>infekce</a:t>
            </a:r>
          </a:p>
          <a:p>
            <a:r>
              <a:rPr lang="cs-CZ" dirty="0"/>
              <a:t>infarkt myokardu</a:t>
            </a:r>
          </a:p>
          <a:p>
            <a:r>
              <a:rPr lang="cs-CZ" dirty="0"/>
              <a:t>operace</a:t>
            </a:r>
          </a:p>
          <a:p>
            <a:r>
              <a:rPr lang="cs-CZ" dirty="0"/>
              <a:t>vynechání insulinu </a:t>
            </a:r>
          </a:p>
          <a:p>
            <a:r>
              <a:rPr lang="cs-CZ" dirty="0"/>
              <a:t>léky potlačující účinky insulinu (</a:t>
            </a:r>
            <a:r>
              <a:rPr lang="cs-CZ" dirty="0" err="1"/>
              <a:t>glitazony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9101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60. Doplňte příznaky pro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9469" y="1193071"/>
            <a:ext cx="5157787" cy="823912"/>
          </a:xfrm>
        </p:spPr>
        <p:txBody>
          <a:bodyPr/>
          <a:lstStyle/>
          <a:p>
            <a:r>
              <a:rPr lang="cs-CZ" dirty="0"/>
              <a:t>Hypoglykémii u DM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016984"/>
            <a:ext cx="5157787" cy="477923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  <a:p>
            <a:r>
              <a:rPr lang="cs-CZ" dirty="0"/>
              <a:t>5.</a:t>
            </a:r>
          </a:p>
          <a:p>
            <a:r>
              <a:rPr lang="cs-CZ" dirty="0"/>
              <a:t>6.</a:t>
            </a:r>
          </a:p>
          <a:p>
            <a:r>
              <a:rPr lang="cs-CZ" dirty="0"/>
              <a:t>7.</a:t>
            </a:r>
          </a:p>
          <a:p>
            <a:r>
              <a:rPr lang="cs-CZ" dirty="0"/>
              <a:t>8.</a:t>
            </a:r>
          </a:p>
          <a:p>
            <a:r>
              <a:rPr lang="cs-CZ" dirty="0"/>
              <a:t>9.</a:t>
            </a:r>
          </a:p>
          <a:p>
            <a:r>
              <a:rPr lang="cs-CZ" dirty="0"/>
              <a:t>10.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59513" y="1227954"/>
            <a:ext cx="5183188" cy="823912"/>
          </a:xfrm>
        </p:spPr>
        <p:txBody>
          <a:bodyPr/>
          <a:lstStyle/>
          <a:p>
            <a:r>
              <a:rPr lang="cs-CZ" dirty="0"/>
              <a:t>Hyperglykémii a </a:t>
            </a:r>
            <a:r>
              <a:rPr lang="cs-CZ" dirty="0" err="1"/>
              <a:t>ketoacidózu</a:t>
            </a:r>
            <a:r>
              <a:rPr lang="cs-CZ" dirty="0"/>
              <a:t> u DM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997575" y="2051866"/>
            <a:ext cx="5183188" cy="474435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  <a:p>
            <a:r>
              <a:rPr lang="cs-CZ" dirty="0"/>
              <a:t>5.</a:t>
            </a:r>
          </a:p>
          <a:p>
            <a:r>
              <a:rPr lang="cs-CZ" dirty="0"/>
              <a:t>6.</a:t>
            </a:r>
          </a:p>
          <a:p>
            <a:r>
              <a:rPr lang="cs-CZ" dirty="0"/>
              <a:t>7.</a:t>
            </a:r>
          </a:p>
          <a:p>
            <a:r>
              <a:rPr lang="cs-CZ" dirty="0"/>
              <a:t>8.</a:t>
            </a:r>
          </a:p>
          <a:p>
            <a:r>
              <a:rPr lang="cs-CZ" dirty="0"/>
              <a:t>9.</a:t>
            </a:r>
          </a:p>
          <a:p>
            <a:r>
              <a:rPr lang="cs-CZ" dirty="0"/>
              <a:t>10.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0140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61. Anion gap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A……..  m.....</a:t>
            </a:r>
            <a:r>
              <a:rPr lang="cs-CZ" dirty="0"/>
              <a:t> (anglicky "anion gap") je rozdíl mezi pozitivně nabitými kationty (</a:t>
            </a:r>
            <a:r>
              <a:rPr lang="cs-CZ" b="1" dirty="0">
                <a:solidFill>
                  <a:srgbClr val="0070C0"/>
                </a:solidFill>
              </a:rPr>
              <a:t>..</a:t>
            </a:r>
            <a:r>
              <a:rPr lang="cs-CZ" b="1" baseline="30000" dirty="0">
                <a:solidFill>
                  <a:srgbClr val="0070C0"/>
                </a:solidFill>
              </a:rPr>
              <a:t>+</a:t>
            </a:r>
            <a:r>
              <a:rPr lang="cs-CZ" dirty="0"/>
              <a:t> a </a:t>
            </a:r>
            <a:r>
              <a:rPr lang="cs-CZ" dirty="0">
                <a:solidFill>
                  <a:srgbClr val="0070C0"/>
                </a:solidFill>
              </a:rPr>
              <a:t>.</a:t>
            </a:r>
            <a:r>
              <a:rPr lang="cs-CZ" b="1" baseline="30000" dirty="0">
                <a:solidFill>
                  <a:srgbClr val="0070C0"/>
                </a:solidFill>
              </a:rPr>
              <a:t>+</a:t>
            </a:r>
            <a:r>
              <a:rPr lang="cs-CZ" dirty="0"/>
              <a:t>) a negativně nabitými anionty (</a:t>
            </a:r>
            <a:r>
              <a:rPr lang="cs-CZ" b="1" dirty="0">
                <a:solidFill>
                  <a:srgbClr val="0070C0"/>
                </a:solidFill>
              </a:rPr>
              <a:t>..</a:t>
            </a:r>
            <a:r>
              <a:rPr lang="cs-CZ" b="1" baseline="30000" dirty="0">
                <a:solidFill>
                  <a:srgbClr val="0070C0"/>
                </a:solidFill>
              </a:rPr>
              <a:t>-</a:t>
            </a:r>
            <a:r>
              <a:rPr lang="cs-CZ" dirty="0"/>
              <a:t> a </a:t>
            </a:r>
            <a:r>
              <a:rPr lang="cs-CZ" dirty="0">
                <a:solidFill>
                  <a:srgbClr val="0070C0"/>
                </a:solidFill>
              </a:rPr>
              <a:t>….</a:t>
            </a:r>
            <a:r>
              <a:rPr lang="cs-CZ" b="1" baseline="30000" dirty="0">
                <a:solidFill>
                  <a:srgbClr val="0070C0"/>
                </a:solidFill>
              </a:rPr>
              <a:t>-</a:t>
            </a:r>
            <a:r>
              <a:rPr lang="cs-CZ" dirty="0"/>
              <a:t>) v krvi. Tento rozdíl se měří v </a:t>
            </a:r>
            <a:r>
              <a:rPr lang="cs-CZ" dirty="0" err="1"/>
              <a:t>milielektrovoltech</a:t>
            </a:r>
            <a:r>
              <a:rPr lang="cs-CZ" dirty="0"/>
              <a:t> (</a:t>
            </a:r>
            <a:r>
              <a:rPr lang="cs-CZ" dirty="0" err="1"/>
              <a:t>mEq</a:t>
            </a:r>
            <a:r>
              <a:rPr lang="cs-CZ" dirty="0"/>
              <a:t>) a vypočítá se pomocí vzorce:</a:t>
            </a:r>
          </a:p>
          <a:p>
            <a:r>
              <a:rPr lang="cs-CZ" dirty="0"/>
              <a:t>Aniontová mezera = </a:t>
            </a:r>
            <a:r>
              <a:rPr lang="cs-CZ" b="1" dirty="0">
                <a:solidFill>
                  <a:srgbClr val="0070C0"/>
                </a:solidFill>
              </a:rPr>
              <a:t>(..</a:t>
            </a:r>
            <a:r>
              <a:rPr lang="cs-CZ" b="1" baseline="30000" dirty="0">
                <a:solidFill>
                  <a:srgbClr val="0070C0"/>
                </a:solidFill>
              </a:rPr>
              <a:t>+</a:t>
            </a:r>
            <a:r>
              <a:rPr lang="cs-CZ" b="1" dirty="0">
                <a:solidFill>
                  <a:srgbClr val="0070C0"/>
                </a:solidFill>
              </a:rPr>
              <a:t> + .</a:t>
            </a:r>
            <a:r>
              <a:rPr lang="cs-CZ" b="1" baseline="30000" dirty="0">
                <a:solidFill>
                  <a:srgbClr val="0070C0"/>
                </a:solidFill>
              </a:rPr>
              <a:t>+</a:t>
            </a:r>
            <a:r>
              <a:rPr lang="cs-CZ" b="1" dirty="0">
                <a:solidFill>
                  <a:srgbClr val="0070C0"/>
                </a:solidFill>
              </a:rPr>
              <a:t>)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-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(..</a:t>
            </a:r>
            <a:r>
              <a:rPr lang="cs-CZ" b="1" baseline="30000" dirty="0">
                <a:solidFill>
                  <a:srgbClr val="0070C0"/>
                </a:solidFill>
              </a:rPr>
              <a:t>-</a:t>
            </a:r>
            <a:r>
              <a:rPr lang="cs-CZ" b="1" dirty="0">
                <a:solidFill>
                  <a:srgbClr val="0070C0"/>
                </a:solidFill>
              </a:rPr>
              <a:t> + ….</a:t>
            </a:r>
            <a:r>
              <a:rPr lang="cs-CZ" b="1" baseline="30000" dirty="0">
                <a:solidFill>
                  <a:srgbClr val="0070C0"/>
                </a:solidFill>
              </a:rPr>
              <a:t>-</a:t>
            </a:r>
            <a:r>
              <a:rPr lang="cs-CZ" b="1" dirty="0">
                <a:solidFill>
                  <a:srgbClr val="0070C0"/>
                </a:solidFill>
              </a:rPr>
              <a:t>)</a:t>
            </a:r>
            <a:r>
              <a:rPr lang="cs-CZ" dirty="0">
                <a:solidFill>
                  <a:srgbClr val="0070C0"/>
                </a:solidFill>
              </a:rPr>
              <a:t>.</a:t>
            </a:r>
          </a:p>
          <a:p>
            <a:r>
              <a:rPr lang="cs-CZ" b="1" dirty="0">
                <a:solidFill>
                  <a:srgbClr val="0070C0"/>
                </a:solidFill>
              </a:rPr>
              <a:t>A……..  m..... </a:t>
            </a:r>
            <a:r>
              <a:rPr lang="cs-CZ" dirty="0"/>
              <a:t> se obvykle pohybuje v rozmezí </a:t>
            </a:r>
            <a:r>
              <a:rPr lang="cs-CZ" dirty="0">
                <a:solidFill>
                  <a:srgbClr val="0070C0"/>
                </a:solidFill>
              </a:rPr>
              <a:t>..-..</a:t>
            </a:r>
            <a:r>
              <a:rPr lang="cs-CZ" b="1" dirty="0"/>
              <a:t> </a:t>
            </a:r>
            <a:r>
              <a:rPr lang="cs-CZ" dirty="0" err="1"/>
              <a:t>mmol</a:t>
            </a:r>
            <a:r>
              <a:rPr lang="cs-CZ" dirty="0"/>
              <a:t>/l, hraničně pak </a:t>
            </a:r>
            <a:r>
              <a:rPr lang="cs-CZ" b="1" dirty="0">
                <a:solidFill>
                  <a:srgbClr val="0070C0"/>
                </a:solidFill>
              </a:rPr>
              <a:t>..</a:t>
            </a:r>
            <a:r>
              <a:rPr lang="cs-CZ" b="1" dirty="0"/>
              <a:t> </a:t>
            </a:r>
            <a:r>
              <a:rPr lang="cs-CZ" dirty="0" err="1"/>
              <a:t>mmol</a:t>
            </a:r>
            <a:r>
              <a:rPr lang="cs-CZ" dirty="0"/>
              <a:t>/l. </a:t>
            </a:r>
          </a:p>
          <a:p>
            <a:pPr lvl="1"/>
            <a:r>
              <a:rPr lang="cs-CZ" dirty="0"/>
              <a:t>Zvýšená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a……..  m..... </a:t>
            </a:r>
            <a:r>
              <a:rPr lang="cs-CZ" dirty="0"/>
              <a:t>může naznačovat </a:t>
            </a:r>
            <a:r>
              <a:rPr lang="cs-CZ" b="1" dirty="0">
                <a:solidFill>
                  <a:srgbClr val="0070C0"/>
                </a:solidFill>
              </a:rPr>
              <a:t>m……….. …….</a:t>
            </a:r>
            <a:r>
              <a:rPr lang="cs-CZ" dirty="0"/>
              <a:t>, selhání ledvin nebo přítomnost některých léků nebo látek v těle. </a:t>
            </a:r>
          </a:p>
          <a:p>
            <a:pPr lvl="1"/>
            <a:r>
              <a:rPr lang="cs-CZ" dirty="0"/>
              <a:t>Snížená </a:t>
            </a:r>
            <a:r>
              <a:rPr lang="cs-CZ" b="1" dirty="0">
                <a:solidFill>
                  <a:srgbClr val="0070C0"/>
                </a:solidFill>
              </a:rPr>
              <a:t>a……..  m..... </a:t>
            </a:r>
            <a:r>
              <a:rPr lang="cs-CZ" dirty="0"/>
              <a:t>může být způsobena </a:t>
            </a:r>
            <a:r>
              <a:rPr lang="cs-CZ" b="1" dirty="0">
                <a:solidFill>
                  <a:srgbClr val="0070C0"/>
                </a:solidFill>
              </a:rPr>
              <a:t>a……..</a:t>
            </a:r>
            <a:r>
              <a:rPr lang="cs-CZ" dirty="0"/>
              <a:t>, </a:t>
            </a:r>
            <a:r>
              <a:rPr lang="cs-CZ" dirty="0" err="1"/>
              <a:t>hypochlorémií</a:t>
            </a:r>
            <a:r>
              <a:rPr lang="cs-CZ" dirty="0"/>
              <a:t> nebo </a:t>
            </a:r>
            <a:r>
              <a:rPr lang="cs-CZ" dirty="0" err="1"/>
              <a:t>hyperkalcémií</a:t>
            </a:r>
            <a:r>
              <a:rPr lang="cs-CZ" dirty="0"/>
              <a:t>.</a:t>
            </a:r>
          </a:p>
          <a:p>
            <a:r>
              <a:rPr lang="cs-CZ" u="sng" dirty="0">
                <a:hlinkClick r:id="rId2"/>
              </a:rPr>
              <a:t>https://www.wikiskripta.eu/w/Aniontov%C3%A1_mezera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4235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62. Anion gap je rozdíl mezi pozitivně a negativně nabitými ionty v krvi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zvýšená je u…………………………………</a:t>
            </a:r>
          </a:p>
          <a:p>
            <a:r>
              <a:rPr lang="cs-CZ" dirty="0"/>
              <a:t>snížená je u………………………………….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080501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abetická retinopatie - Příznaky, Diagnostika a Léčba - diasamaritan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39" y="2002088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abetická retinopatie - příznaky a léč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323" y="230539"/>
            <a:ext cx="5072036" cy="662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477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Diabetická nefropatie</a:t>
            </a:r>
          </a:p>
        </p:txBody>
      </p:sp>
      <p:pic>
        <p:nvPicPr>
          <p:cNvPr id="3076" name="Picture 4" descr="Diabetická nefropatie (diabetické onemocnění ledvin) - co je to - příznaky,  příčiny a léčba | Rehabilitace.inf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506" y="274321"/>
            <a:ext cx="5486400" cy="658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tock vektor „Nefropatie, onemocnění ledvin způsobené Diabetes detailded“  (bez autorských poplatků) 335359253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81493"/>
            <a:ext cx="6298397" cy="507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641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Diabetická neuropatie</a:t>
            </a:r>
          </a:p>
        </p:txBody>
      </p:sp>
      <p:pic>
        <p:nvPicPr>
          <p:cNvPr id="4098" name="Picture 2" descr="Syndrom diabetické nohy | zahojime.c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690688"/>
            <a:ext cx="2644942" cy="47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473" y="1690688"/>
            <a:ext cx="7021412" cy="47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043" y="0"/>
            <a:ext cx="7086957" cy="4571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43. Doplňte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" y="2387099"/>
            <a:ext cx="12079705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dirty="0"/>
              <a:t>složené pouze z </a:t>
            </a:r>
            <a:r>
              <a:rPr lang="cs-CZ" dirty="0">
                <a:solidFill>
                  <a:srgbClr val="0070C0"/>
                </a:solidFill>
              </a:rPr>
              <a:t>…,…..a……</a:t>
            </a:r>
          </a:p>
          <a:p>
            <a:r>
              <a:rPr lang="cs-CZ" dirty="0"/>
              <a:t>nejrozšířenější skupina </a:t>
            </a:r>
            <a:r>
              <a:rPr lang="cs-CZ" dirty="0">
                <a:solidFill>
                  <a:srgbClr val="0070C0"/>
                </a:solidFill>
              </a:rPr>
              <a:t>………………….</a:t>
            </a:r>
            <a:r>
              <a:rPr lang="cs-CZ" dirty="0"/>
              <a:t>látek</a:t>
            </a:r>
          </a:p>
          <a:p>
            <a:r>
              <a:rPr lang="cs-CZ" dirty="0"/>
              <a:t>tvoří největší podíl </a:t>
            </a:r>
            <a:r>
              <a:rPr lang="cs-CZ" dirty="0">
                <a:solidFill>
                  <a:srgbClr val="0070C0"/>
                </a:solidFill>
              </a:rPr>
              <a:t>………………….</a:t>
            </a:r>
            <a:r>
              <a:rPr lang="cs-CZ" dirty="0"/>
              <a:t> hmoty na Zemi. </a:t>
            </a:r>
          </a:p>
          <a:p>
            <a:r>
              <a:rPr lang="cs-CZ" dirty="0"/>
              <a:t>složení vyjádřit vzorcem (CH</a:t>
            </a:r>
            <a:r>
              <a:rPr lang="cs-CZ" baseline="-25000" dirty="0"/>
              <a:t>2</a:t>
            </a:r>
            <a:r>
              <a:rPr lang="cs-CZ" dirty="0"/>
              <a:t>O)n, kde n ≥ 3</a:t>
            </a:r>
          </a:p>
          <a:p>
            <a:r>
              <a:rPr lang="cs-CZ" dirty="0"/>
              <a:t>důležitý zdroj a zásoba </a:t>
            </a:r>
            <a:r>
              <a:rPr lang="cs-CZ" dirty="0">
                <a:solidFill>
                  <a:srgbClr val="0070C0"/>
                </a:solidFill>
              </a:rPr>
              <a:t>………………</a:t>
            </a:r>
            <a:r>
              <a:rPr lang="cs-CZ" dirty="0"/>
              <a:t>jak pro živočichy (glykogen), tak pro rostliny (škrob). </a:t>
            </a:r>
          </a:p>
          <a:p>
            <a:r>
              <a:rPr lang="cs-CZ" dirty="0"/>
              <a:t>u rostlin a bakterií tvoří i základní součást                                             (celulóza). </a:t>
            </a:r>
          </a:p>
          <a:p>
            <a:r>
              <a:rPr lang="cs-CZ" dirty="0"/>
              <a:t>D- </a:t>
            </a:r>
            <a:r>
              <a:rPr lang="cs-CZ" dirty="0" err="1"/>
              <a:t>ribosa</a:t>
            </a:r>
            <a:r>
              <a:rPr lang="cs-CZ" dirty="0"/>
              <a:t>/D-</a:t>
            </a:r>
            <a:r>
              <a:rPr lang="cs-CZ" dirty="0" err="1"/>
              <a:t>deoxyribosa</a:t>
            </a:r>
            <a:r>
              <a:rPr lang="cs-CZ" dirty="0"/>
              <a:t> je základní složkou ribonukleových ……………. (RNA, DNA).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483" y="5422231"/>
            <a:ext cx="2677528" cy="9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01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421" y="365125"/>
            <a:ext cx="11926476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63. Jaké jsou buněčné a orgánové projevy chronických komplikací DM ?</a:t>
            </a:r>
            <a:endParaRPr lang="cs-CZ" sz="4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825624"/>
            <a:ext cx="12086896" cy="503237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K rozvoji chronických komplikací DM dochází vlivem dlouhodobé </a:t>
            </a:r>
            <a:r>
              <a:rPr lang="cs-CZ" b="1" dirty="0">
                <a:solidFill>
                  <a:srgbClr val="0070C0"/>
                </a:solidFill>
              </a:rPr>
              <a:t>………………………</a:t>
            </a:r>
            <a:r>
              <a:rPr lang="cs-CZ" dirty="0"/>
              <a:t>.</a:t>
            </a:r>
          </a:p>
          <a:p>
            <a:r>
              <a:rPr lang="cs-CZ" dirty="0"/>
              <a:t>má za následek ireverzibilní </a:t>
            </a:r>
            <a:r>
              <a:rPr lang="cs-CZ" dirty="0" err="1"/>
              <a:t>glykosylaci</a:t>
            </a:r>
            <a:r>
              <a:rPr lang="cs-CZ" dirty="0"/>
              <a:t> proteinů, tj. navázání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 na aminoskupiny </a:t>
            </a:r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 při které vznikají tzv. </a:t>
            </a:r>
            <a:r>
              <a:rPr lang="cs-CZ" dirty="0" err="1"/>
              <a:t>AGEs</a:t>
            </a:r>
            <a:r>
              <a:rPr lang="cs-CZ" dirty="0"/>
              <a:t> (konečné produkty pokročilé </a:t>
            </a:r>
            <a:r>
              <a:rPr lang="cs-CZ" dirty="0" err="1"/>
              <a:t>glykosylace</a:t>
            </a:r>
            <a:r>
              <a:rPr lang="cs-CZ" dirty="0"/>
              <a:t>). </a:t>
            </a:r>
          </a:p>
          <a:p>
            <a:r>
              <a:rPr lang="cs-CZ" dirty="0" err="1"/>
              <a:t>AGEs</a:t>
            </a:r>
            <a:r>
              <a:rPr lang="cs-CZ" dirty="0"/>
              <a:t> poškozují endotel, stimulují uvolňování zánětlivých mediátorů do krve a proliferaci fibroblastů. Na všech úrovních krevního řečiště dochází k rozvoji </a:t>
            </a:r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 S rozvojem </a:t>
            </a:r>
            <a:r>
              <a:rPr lang="cs-CZ" dirty="0" err="1"/>
              <a:t>angiopatie</a:t>
            </a:r>
            <a:r>
              <a:rPr lang="cs-CZ" dirty="0"/>
              <a:t> jsou spojeny komplikace DM:</a:t>
            </a:r>
          </a:p>
          <a:p>
            <a:r>
              <a:rPr lang="cs-CZ" dirty="0"/>
              <a:t> diabetická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……………………</a:t>
            </a:r>
            <a:r>
              <a:rPr lang="cs-CZ" b="1" dirty="0"/>
              <a:t>, </a:t>
            </a:r>
            <a:r>
              <a:rPr lang="cs-CZ" dirty="0"/>
              <a:t>diabetická </a:t>
            </a:r>
            <a:r>
              <a:rPr lang="cs-CZ" b="1" dirty="0">
                <a:solidFill>
                  <a:srgbClr val="0070C0"/>
                </a:solidFill>
              </a:rPr>
              <a:t>…………………..</a:t>
            </a:r>
            <a:r>
              <a:rPr lang="cs-CZ" b="1" dirty="0"/>
              <a:t> </a:t>
            </a:r>
            <a:r>
              <a:rPr lang="cs-CZ" dirty="0"/>
              <a:t>či diabetická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…………………..</a:t>
            </a:r>
            <a:endParaRPr lang="cs-CZ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Při nedostatku insulinu a hyperglykémii je glukóza uvnitř buněk redukována na sorbitol a později </a:t>
            </a:r>
            <a:r>
              <a:rPr lang="cs-CZ" dirty="0" err="1"/>
              <a:t>reoxidována</a:t>
            </a:r>
            <a:r>
              <a:rPr lang="cs-CZ" dirty="0"/>
              <a:t> na fruktózu. Hromadění sorbitolu a fruktózy vede k poškození iontových pump, zvýšení intracelulární osmolarity, což může mít za následek poškození oční čočky a vznik 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r>
              <a:rPr lang="cs-CZ" dirty="0"/>
              <a:t>poškození </a:t>
            </a:r>
            <a:r>
              <a:rPr lang="cs-CZ" dirty="0" err="1"/>
              <a:t>Schwanových</a:t>
            </a:r>
            <a:r>
              <a:rPr lang="cs-CZ" dirty="0"/>
              <a:t> buněk a rozvoj diabetické </a:t>
            </a:r>
            <a:r>
              <a:rPr lang="cs-CZ" b="1" dirty="0">
                <a:solidFill>
                  <a:srgbClr val="0070C0"/>
                </a:solidFill>
              </a:rPr>
              <a:t>……………….</a:t>
            </a:r>
            <a:r>
              <a:rPr lang="cs-CZ" dirty="0"/>
              <a:t> a poškození </a:t>
            </a:r>
            <a:r>
              <a:rPr lang="cs-CZ" dirty="0" err="1"/>
              <a:t>perycytů</a:t>
            </a:r>
            <a:r>
              <a:rPr lang="cs-CZ" dirty="0"/>
              <a:t> kapilár sítnice což vede k rozvoji </a:t>
            </a:r>
            <a:r>
              <a:rPr lang="cs-CZ" dirty="0" err="1"/>
              <a:t>mikroaneurysmat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2338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64. Jaké jsou příčiny buněčných a orgánových projevů chronických komplikací DM ?</a:t>
            </a:r>
            <a:endParaRPr lang="cs-CZ" sz="4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825624"/>
            <a:ext cx="12086896" cy="503237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K rozvoji chronických komplikací DM dochází vlivem dlouhodobé </a:t>
            </a:r>
            <a:r>
              <a:rPr lang="cs-CZ" dirty="0">
                <a:solidFill>
                  <a:srgbClr val="0070C0"/>
                </a:solidFill>
              </a:rPr>
              <a:t>………………………….</a:t>
            </a:r>
          </a:p>
          <a:p>
            <a:r>
              <a:rPr lang="cs-CZ" dirty="0"/>
              <a:t>má za následek ireverzibilní </a:t>
            </a:r>
            <a:r>
              <a:rPr lang="cs-CZ" dirty="0" err="1"/>
              <a:t>glykosylaci</a:t>
            </a:r>
            <a:r>
              <a:rPr lang="cs-CZ" dirty="0"/>
              <a:t> proteinů, tj. navázání </a:t>
            </a:r>
            <a:r>
              <a:rPr lang="cs-CZ" dirty="0">
                <a:solidFill>
                  <a:srgbClr val="0070C0"/>
                </a:solidFill>
              </a:rPr>
              <a:t>……………………………………….</a:t>
            </a:r>
            <a:r>
              <a:rPr lang="cs-CZ" dirty="0"/>
              <a:t>proteinů při které vznikají tzv. </a:t>
            </a:r>
            <a:r>
              <a:rPr lang="cs-CZ" dirty="0" err="1"/>
              <a:t>AGEs</a:t>
            </a:r>
            <a:r>
              <a:rPr lang="cs-CZ" dirty="0"/>
              <a:t> (konečné produkty pokročilé </a:t>
            </a:r>
            <a:r>
              <a:rPr lang="cs-CZ" dirty="0" err="1"/>
              <a:t>glykosylace</a:t>
            </a:r>
            <a:r>
              <a:rPr lang="cs-CZ" dirty="0"/>
              <a:t>). </a:t>
            </a:r>
          </a:p>
          <a:p>
            <a:r>
              <a:rPr lang="cs-CZ" dirty="0" err="1"/>
              <a:t>AGEs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……………………………………..…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………………………………………..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………………………………………..</a:t>
            </a:r>
          </a:p>
          <a:p>
            <a:r>
              <a:rPr lang="cs-CZ" dirty="0"/>
              <a:t>Na všech úrovních krevního řečiště dochází k rozvoji </a:t>
            </a:r>
            <a:r>
              <a:rPr lang="cs-CZ" dirty="0">
                <a:solidFill>
                  <a:srgbClr val="0070C0"/>
                </a:solidFill>
              </a:rPr>
              <a:t>……………………..</a:t>
            </a:r>
            <a:r>
              <a:rPr lang="cs-CZ" dirty="0"/>
              <a:t> S rozvojem </a:t>
            </a:r>
            <a:r>
              <a:rPr lang="cs-CZ" dirty="0" err="1"/>
              <a:t>angiopatie</a:t>
            </a:r>
            <a:r>
              <a:rPr lang="cs-CZ" dirty="0"/>
              <a:t> jsou spojeny komplikace DM:</a:t>
            </a:r>
          </a:p>
          <a:p>
            <a:r>
              <a:rPr lang="cs-CZ" dirty="0"/>
              <a:t> </a:t>
            </a:r>
            <a:r>
              <a:rPr lang="cs-CZ" b="1" dirty="0"/>
              <a:t>diabetická retinopatie, diabetická nefropatie </a:t>
            </a:r>
            <a:r>
              <a:rPr lang="cs-CZ" dirty="0"/>
              <a:t>či </a:t>
            </a:r>
            <a:r>
              <a:rPr lang="cs-CZ" b="1" dirty="0"/>
              <a:t>diabetická neuropatie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Při nedostatku insulinu a hyperglykémii je glukóza uvnitř buněk redukována na sorbitol a později </a:t>
            </a:r>
            <a:r>
              <a:rPr lang="cs-CZ" dirty="0" err="1"/>
              <a:t>reoxidována</a:t>
            </a:r>
            <a:r>
              <a:rPr lang="cs-CZ" dirty="0"/>
              <a:t> na fruktózu. Hromadění sorbitolu a fruktózy vede k poškození iontových pump, zvýšení intracelulární osmolarity, což může mít za následek poškození oční čočky a vznik </a:t>
            </a:r>
            <a:r>
              <a:rPr lang="cs-CZ" b="1" dirty="0"/>
              <a:t>katarakty</a:t>
            </a:r>
            <a:r>
              <a:rPr lang="cs-CZ" dirty="0"/>
              <a:t>, poškození </a:t>
            </a:r>
            <a:r>
              <a:rPr lang="cs-CZ" dirty="0" err="1"/>
              <a:t>Schwanových</a:t>
            </a:r>
            <a:r>
              <a:rPr lang="cs-CZ" dirty="0"/>
              <a:t> buněk a rozvoj diabetické neuropatie a poškození </a:t>
            </a:r>
            <a:r>
              <a:rPr lang="cs-CZ" dirty="0" err="1"/>
              <a:t>perycytů</a:t>
            </a:r>
            <a:r>
              <a:rPr lang="cs-CZ" dirty="0"/>
              <a:t> kapilár sítnice což vede k rozvoji </a:t>
            </a:r>
            <a:r>
              <a:rPr lang="cs-CZ" b="1" dirty="0" err="1"/>
              <a:t>mikroaneurysmat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3704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65. Jak se nazývá …….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spojovací můstek A </a:t>
            </a:r>
            <a:r>
              <a:rPr lang="cs-CZ" dirty="0" err="1"/>
              <a:t>a</a:t>
            </a:r>
            <a:r>
              <a:rPr lang="cs-CZ" dirty="0"/>
              <a:t> B řetězce inzulinu a je po enzymatickém rozštěpení vylučován v podobě 31 aminokyselinového řetězce do oběhu v ekvimolárním (stejném) množství s inzulinem.</a:t>
            </a:r>
          </a:p>
          <a:p>
            <a:r>
              <a:rPr lang="cs-CZ" dirty="0"/>
              <a:t>je důkazem přítomnosti inzulínu</a:t>
            </a:r>
          </a:p>
        </p:txBody>
      </p:sp>
    </p:spTree>
    <p:extLst>
      <p:ext uri="{BB962C8B-B14F-4D97-AF65-F5344CB8AC3E}">
        <p14:creationId xmlns:p14="http://schemas.microsoft.com/office/powerpoint/2010/main" val="3800565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65. Jak se nazývá …….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6000" dirty="0">
                <a:solidFill>
                  <a:srgbClr val="0070C0"/>
                </a:solidFill>
              </a:rPr>
              <a:t>C - peptid</a:t>
            </a:r>
          </a:p>
        </p:txBody>
      </p:sp>
    </p:spTree>
    <p:extLst>
      <p:ext uri="{BB962C8B-B14F-4D97-AF65-F5344CB8AC3E}">
        <p14:creationId xmlns:p14="http://schemas.microsoft.com/office/powerpoint/2010/main" val="1559833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66. Biochemická vyšetření u DM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573" y="1531335"/>
            <a:ext cx="11918730" cy="532666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b="1" dirty="0">
                <a:solidFill>
                  <a:srgbClr val="0070C0"/>
                </a:solidFill>
              </a:rPr>
              <a:t>………………………………..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……………………………….. </a:t>
            </a:r>
            <a:r>
              <a:rPr lang="cs-CZ" dirty="0"/>
              <a:t>pro monitoring dlouhodobé hladiny glukózy v plazmě </a:t>
            </a:r>
          </a:p>
          <a:p>
            <a:r>
              <a:rPr lang="cs-CZ" dirty="0"/>
              <a:t>U pacientů se zvýšeným rizikem autoimunitního DM 1. typu, nebo ve sporných případech k rozlišení 1. a 2. typu DM se využívá </a:t>
            </a:r>
          </a:p>
          <a:p>
            <a:pPr lvl="1"/>
            <a:r>
              <a:rPr lang="cs-CZ" dirty="0"/>
              <a:t>stanovení </a:t>
            </a:r>
            <a:r>
              <a:rPr lang="cs-CZ" dirty="0">
                <a:solidFill>
                  <a:srgbClr val="0070C0"/>
                </a:solidFill>
              </a:rPr>
              <a:t>……………………………………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dirty="0"/>
              <a:t>v séru (ICA: </a:t>
            </a:r>
            <a:r>
              <a:rPr lang="cs-CZ" dirty="0" err="1"/>
              <a:t>islet</a:t>
            </a:r>
            <a:r>
              <a:rPr lang="cs-CZ" dirty="0"/>
              <a:t> cell </a:t>
            </a:r>
            <a:r>
              <a:rPr lang="cs-CZ" dirty="0" err="1"/>
              <a:t>autoantibodies</a:t>
            </a:r>
            <a:r>
              <a:rPr lang="cs-CZ" dirty="0"/>
              <a:t>, anti- IA-2, anti-GAD, IAA insulinové autoprotilátky).</a:t>
            </a:r>
          </a:p>
          <a:p>
            <a:r>
              <a:rPr lang="cs-CZ" dirty="0"/>
              <a:t>U pacientů s již potvrzeným DM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………………….</a:t>
            </a:r>
            <a:r>
              <a:rPr lang="cs-CZ" b="1" dirty="0"/>
              <a:t> </a:t>
            </a:r>
            <a:r>
              <a:rPr lang="cs-CZ" dirty="0"/>
              <a:t>a </a:t>
            </a:r>
            <a:r>
              <a:rPr lang="cs-CZ" b="1" dirty="0">
                <a:solidFill>
                  <a:srgbClr val="0070C0"/>
                </a:solidFill>
              </a:rPr>
              <a:t>……………………….</a:t>
            </a:r>
            <a:r>
              <a:rPr lang="cs-CZ" dirty="0"/>
              <a:t>(vzniká neenzymovou reakcí mezi </a:t>
            </a:r>
            <a:r>
              <a:rPr lang="cs-CZ" dirty="0">
                <a:hlinkClick r:id="rId2" tooltip="Hemoglobin"/>
              </a:rPr>
              <a:t>hemoglobinem</a:t>
            </a:r>
            <a:r>
              <a:rPr lang="cs-CZ" dirty="0"/>
              <a:t> a </a:t>
            </a:r>
            <a:r>
              <a:rPr lang="cs-CZ" dirty="0">
                <a:hlinkClick r:id="rId3" tooltip="Glukóza"/>
              </a:rPr>
              <a:t>glukózou</a:t>
            </a:r>
            <a:r>
              <a:rPr lang="cs-CZ" dirty="0"/>
              <a:t> v krvi. Jeho tvorba je ireverzibilní. odráží koncentraci glukózy v krvi po celou dobu existence </a:t>
            </a:r>
            <a:r>
              <a:rPr lang="cs-CZ" dirty="0">
                <a:hlinkClick r:id="rId4" tooltip="Erytrocyt"/>
              </a:rPr>
              <a:t>erytrocytu</a:t>
            </a:r>
            <a:r>
              <a:rPr lang="cs-CZ" dirty="0"/>
              <a:t>, tj. asi </a:t>
            </a:r>
            <a:r>
              <a:rPr lang="cs-CZ" b="1" dirty="0">
                <a:solidFill>
                  <a:srgbClr val="0070C0"/>
                </a:solidFill>
              </a:rPr>
              <a:t>………….</a:t>
            </a:r>
            <a:r>
              <a:rPr lang="cs-CZ" dirty="0"/>
              <a:t>dní, a využívá se k posouzení úspěšnosti léčby/kompenzace </a:t>
            </a:r>
            <a:r>
              <a:rPr lang="cs-CZ" dirty="0">
                <a:hlinkClick r:id="rId5" tooltip="Diabetes mellitus"/>
              </a:rPr>
              <a:t>diabetu</a:t>
            </a:r>
            <a:r>
              <a:rPr lang="cs-CZ" dirty="0"/>
              <a:t> v období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…………..</a:t>
            </a:r>
            <a:r>
              <a:rPr lang="cs-CZ" dirty="0"/>
              <a:t>týdnů před vyšetřením. 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…………………….</a:t>
            </a:r>
          </a:p>
          <a:p>
            <a:pPr lvl="2"/>
            <a:r>
              <a:rPr lang="cs-CZ" dirty="0"/>
              <a:t>diabetická </a:t>
            </a:r>
            <a:r>
              <a:rPr lang="cs-CZ" dirty="0" err="1"/>
              <a:t>dyslipidémie</a:t>
            </a:r>
            <a:r>
              <a:rPr lang="cs-CZ" dirty="0"/>
              <a:t> - ­TAG, HDL </a:t>
            </a:r>
          </a:p>
          <a:p>
            <a:pPr lvl="1"/>
            <a:r>
              <a:rPr lang="cs-CZ" dirty="0"/>
              <a:t>Metabolismus proteinů </a:t>
            </a:r>
          </a:p>
          <a:p>
            <a:pPr lvl="2"/>
            <a:r>
              <a:rPr lang="cs-CZ" b="1" dirty="0">
                <a:solidFill>
                  <a:srgbClr val="0070C0"/>
                </a:solidFill>
              </a:rPr>
              <a:t>………………………….</a:t>
            </a:r>
            <a:r>
              <a:rPr lang="cs-CZ" b="1" dirty="0"/>
              <a:t> </a:t>
            </a:r>
            <a:r>
              <a:rPr lang="cs-CZ" dirty="0"/>
              <a:t>(</a:t>
            </a:r>
            <a:r>
              <a:rPr lang="cs-CZ" dirty="0" err="1"/>
              <a:t>mikroalbuminurie</a:t>
            </a:r>
            <a:r>
              <a:rPr lang="cs-CZ" dirty="0"/>
              <a:t> a proteinurie) </a:t>
            </a:r>
          </a:p>
          <a:p>
            <a:pPr lvl="2"/>
            <a:r>
              <a:rPr lang="cs-CZ" dirty="0"/>
              <a:t>glykované proteiny</a:t>
            </a:r>
          </a:p>
          <a:p>
            <a:pPr lvl="1"/>
            <a:r>
              <a:rPr lang="cs-CZ" dirty="0"/>
              <a:t>Jako ukazatele endogenní sekrece insulinu  </a:t>
            </a:r>
          </a:p>
          <a:p>
            <a:pPr lvl="2"/>
            <a:r>
              <a:rPr lang="cs-CZ" dirty="0"/>
              <a:t>hladiny </a:t>
            </a:r>
            <a:r>
              <a:rPr lang="cs-CZ" b="1" dirty="0">
                <a:solidFill>
                  <a:srgbClr val="0070C0"/>
                </a:solidFill>
              </a:rPr>
              <a:t>…………………..</a:t>
            </a:r>
            <a:r>
              <a:rPr lang="cs-CZ" dirty="0"/>
              <a:t> (C-peptid je spojovací můstek A </a:t>
            </a:r>
            <a:r>
              <a:rPr lang="cs-CZ" dirty="0" err="1"/>
              <a:t>a</a:t>
            </a:r>
            <a:r>
              <a:rPr lang="cs-CZ" dirty="0"/>
              <a:t> B řetězce inzulinu a je po enzymatickém rozštěpení vylučován v podobě 31 aminokyselinového řetězce do oběhu v ekvimolárním množství s inzulinem.)</a:t>
            </a:r>
          </a:p>
          <a:p>
            <a:pPr lvl="2"/>
            <a:r>
              <a:rPr lang="cs-CZ" b="1" dirty="0">
                <a:solidFill>
                  <a:srgbClr val="0070C0"/>
                </a:solidFill>
              </a:rPr>
              <a:t>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6150149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5495" y="103845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67. Stanovení glukózy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" y="1429408"/>
            <a:ext cx="12286593" cy="542859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…………………… </a:t>
            </a:r>
            <a:r>
              <a:rPr lang="cs-CZ" dirty="0"/>
              <a:t>a</a:t>
            </a:r>
            <a:r>
              <a:rPr lang="cs-CZ" b="1" dirty="0">
                <a:solidFill>
                  <a:srgbClr val="0070C0"/>
                </a:solidFill>
              </a:rPr>
              <a:t> …………………….</a:t>
            </a:r>
            <a:r>
              <a:rPr lang="cs-CZ" dirty="0"/>
              <a:t> (2 hodiny)</a:t>
            </a:r>
          </a:p>
          <a:p>
            <a:r>
              <a:rPr lang="cs-CZ" dirty="0"/>
              <a:t>podle WHO by se glykémie měla stanovovat pouze v</a:t>
            </a:r>
            <a:r>
              <a:rPr lang="cs-CZ" b="1" dirty="0">
                <a:solidFill>
                  <a:srgbClr val="0070C0"/>
                </a:solidFill>
              </a:rPr>
              <a:t> ……………………</a:t>
            </a:r>
            <a:r>
              <a:rPr lang="cs-CZ" dirty="0"/>
              <a:t>a nikoliv v plné krvi. </a:t>
            </a:r>
          </a:p>
          <a:p>
            <a:r>
              <a:rPr lang="cs-CZ" dirty="0"/>
              <a:t>v plazmě je glykémie přibližně o </a:t>
            </a:r>
            <a:r>
              <a:rPr lang="cs-CZ" b="1" dirty="0">
                <a:solidFill>
                  <a:srgbClr val="0070C0"/>
                </a:solidFill>
              </a:rPr>
              <a:t>.. </a:t>
            </a:r>
            <a:r>
              <a:rPr lang="cs-CZ" dirty="0"/>
              <a:t>%</a:t>
            </a:r>
            <a:r>
              <a:rPr lang="cs-CZ" b="1" dirty="0"/>
              <a:t> </a:t>
            </a:r>
            <a:r>
              <a:rPr lang="cs-CZ" dirty="0"/>
              <a:t>vyšší než v plné krvi. </a:t>
            </a:r>
          </a:p>
          <a:p>
            <a:r>
              <a:rPr lang="cs-CZ" dirty="0"/>
              <a:t>důležitým faktorem ovlivňujícím správnost je okamžitá separace plazmy od </a:t>
            </a:r>
            <a:r>
              <a:rPr lang="cs-CZ" dirty="0" err="1"/>
              <a:t>ery</a:t>
            </a:r>
            <a:r>
              <a:rPr lang="cs-CZ" dirty="0"/>
              <a:t>. Pomoci může odebírání vzorků do zkumavek obsahujících inhibitory glykolýzy (</a:t>
            </a:r>
            <a:r>
              <a:rPr lang="cs-CZ" dirty="0" err="1"/>
              <a:t>NaF</a:t>
            </a:r>
            <a:r>
              <a:rPr lang="cs-CZ" dirty="0"/>
              <a:t>) a okamžité umístění zkumavek se vzorkem do ledové tříště. Doporučuje se provést separaci plazmy do </a:t>
            </a:r>
            <a:r>
              <a:rPr lang="cs-CZ" b="1" dirty="0">
                <a:solidFill>
                  <a:srgbClr val="0070C0"/>
                </a:solidFill>
              </a:rPr>
              <a:t>..</a:t>
            </a:r>
            <a:r>
              <a:rPr lang="cs-CZ" dirty="0"/>
              <a:t> minut od náběru.</a:t>
            </a:r>
          </a:p>
          <a:p>
            <a:r>
              <a:rPr lang="cs-CZ" dirty="0"/>
              <a:t>Vlastní stanovení probíhá </a:t>
            </a:r>
            <a:r>
              <a:rPr lang="cs-CZ" dirty="0" err="1"/>
              <a:t>dvoukrokovou</a:t>
            </a:r>
            <a:r>
              <a:rPr lang="cs-CZ" dirty="0"/>
              <a:t> enzymatickou metodou, kdy </a:t>
            </a:r>
          </a:p>
          <a:p>
            <a:pPr lvl="1"/>
            <a:r>
              <a:rPr lang="cs-CZ" dirty="0"/>
              <a:t>nejprve za katalýzy </a:t>
            </a:r>
            <a:r>
              <a:rPr lang="cs-CZ" dirty="0" err="1"/>
              <a:t>glukózaoxidasy</a:t>
            </a:r>
            <a:r>
              <a:rPr lang="cs-CZ" dirty="0"/>
              <a:t> je glukóza oxidována kyslíkem na </a:t>
            </a:r>
            <a:r>
              <a:rPr lang="cs-CZ" dirty="0" err="1"/>
              <a:t>glukonát</a:t>
            </a:r>
            <a:r>
              <a:rPr lang="cs-CZ" dirty="0"/>
              <a:t> a H2O2, který pak </a:t>
            </a:r>
          </a:p>
          <a:p>
            <a:pPr lvl="1"/>
            <a:r>
              <a:rPr lang="cs-CZ" dirty="0"/>
              <a:t>následně reaguje s chromogenem a vzniklý produkt je stanovován spektrofotometricky při 492 </a:t>
            </a:r>
            <a:r>
              <a:rPr lang="cs-CZ" dirty="0" err="1"/>
              <a:t>nm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Opakovaně naměřené hodnoty glykémie v plazmě nalačno vyšší než </a:t>
            </a:r>
            <a:r>
              <a:rPr lang="cs-CZ" b="1" dirty="0">
                <a:solidFill>
                  <a:srgbClr val="0070C0"/>
                </a:solidFill>
              </a:rPr>
              <a:t>… </a:t>
            </a:r>
            <a:r>
              <a:rPr lang="cs-CZ" dirty="0" err="1"/>
              <a:t>mmol</a:t>
            </a:r>
            <a:r>
              <a:rPr lang="cs-CZ" dirty="0"/>
              <a:t>/l a </a:t>
            </a:r>
            <a:r>
              <a:rPr lang="cs-CZ" dirty="0" err="1"/>
              <a:t>postprandiálně</a:t>
            </a:r>
            <a:r>
              <a:rPr lang="cs-CZ" dirty="0"/>
              <a:t> vyšší než </a:t>
            </a:r>
            <a:r>
              <a:rPr lang="cs-CZ" b="1" dirty="0">
                <a:solidFill>
                  <a:srgbClr val="0070C0"/>
                </a:solidFill>
              </a:rPr>
              <a:t>…. </a:t>
            </a:r>
            <a:r>
              <a:rPr lang="cs-CZ" dirty="0" err="1"/>
              <a:t>mmol</a:t>
            </a:r>
            <a:r>
              <a:rPr lang="cs-CZ" dirty="0"/>
              <a:t>/l</a:t>
            </a:r>
            <a:r>
              <a:rPr lang="cs-CZ" b="1" dirty="0"/>
              <a:t> </a:t>
            </a:r>
            <a:r>
              <a:rPr lang="cs-CZ" dirty="0"/>
              <a:t>jsou považovány za průkaz </a:t>
            </a:r>
            <a:r>
              <a:rPr lang="cs-CZ" b="1" dirty="0">
                <a:solidFill>
                  <a:srgbClr val="0070C0"/>
                </a:solidFill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415463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68. Doplňte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Opakovaně naměřené hodnoty glykémie v plazmě </a:t>
            </a:r>
          </a:p>
          <a:p>
            <a:r>
              <a:rPr lang="cs-CZ" dirty="0"/>
              <a:t>nalačno vyšší než </a:t>
            </a:r>
            <a:r>
              <a:rPr lang="cs-CZ" b="1" dirty="0">
                <a:solidFill>
                  <a:srgbClr val="0070C0"/>
                </a:solidFill>
              </a:rPr>
              <a:t>…………………. </a:t>
            </a:r>
            <a:r>
              <a:rPr lang="cs-CZ" dirty="0"/>
              <a:t>a </a:t>
            </a:r>
          </a:p>
          <a:p>
            <a:r>
              <a:rPr lang="cs-CZ" dirty="0" err="1"/>
              <a:t>postprandiálně</a:t>
            </a:r>
            <a:r>
              <a:rPr lang="cs-CZ" dirty="0"/>
              <a:t> vyšší než </a:t>
            </a:r>
            <a:r>
              <a:rPr lang="cs-CZ" b="1" dirty="0">
                <a:solidFill>
                  <a:srgbClr val="0070C0"/>
                </a:solidFill>
              </a:rPr>
              <a:t>………………………….</a:t>
            </a:r>
            <a:r>
              <a:rPr lang="cs-CZ" dirty="0"/>
              <a:t>jsou považovány za průkaz DM</a:t>
            </a:r>
          </a:p>
        </p:txBody>
      </p:sp>
    </p:spTree>
    <p:extLst>
      <p:ext uri="{BB962C8B-B14F-4D97-AF65-F5344CB8AC3E}">
        <p14:creationId xmlns:p14="http://schemas.microsoft.com/office/powerpoint/2010/main" val="1040075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69. Postup při </a:t>
            </a:r>
            <a:r>
              <a:rPr lang="cs-CZ" b="1" dirty="0" err="1">
                <a:solidFill>
                  <a:srgbClr val="0070C0"/>
                </a:solidFill>
              </a:rPr>
              <a:t>oGTT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Nalačno</a:t>
            </a:r>
            <a:r>
              <a:rPr lang="cs-CZ" dirty="0">
                <a:solidFill>
                  <a:srgbClr val="0070C0"/>
                </a:solidFill>
              </a:rPr>
              <a:t>………………………………..</a:t>
            </a:r>
          </a:p>
          <a:p>
            <a:r>
              <a:rPr lang="cs-CZ" dirty="0"/>
              <a:t>vypít</a:t>
            </a:r>
            <a:r>
              <a:rPr lang="cs-CZ" dirty="0">
                <a:solidFill>
                  <a:srgbClr val="0070C0"/>
                </a:solidFill>
              </a:rPr>
              <a:t>………………………………g………………v ………………ml……………………..</a:t>
            </a:r>
          </a:p>
          <a:p>
            <a:r>
              <a:rPr lang="cs-CZ" dirty="0"/>
              <a:t>Za</a:t>
            </a:r>
            <a:r>
              <a:rPr lang="cs-CZ" dirty="0">
                <a:solidFill>
                  <a:srgbClr val="0070C0"/>
                </a:solidFill>
              </a:rPr>
              <a:t>…………..</a:t>
            </a:r>
            <a:r>
              <a:rPr lang="cs-CZ" dirty="0"/>
              <a:t>hod. změřit</a:t>
            </a:r>
            <a:r>
              <a:rPr lang="cs-CZ" dirty="0">
                <a:solidFill>
                  <a:srgbClr val="0070C0"/>
                </a:solidFill>
              </a:rPr>
              <a:t>………………………………….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531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918" y="203762"/>
            <a:ext cx="4319081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70. Glykovaný </a:t>
            </a:r>
            <a:r>
              <a:rPr lang="cs-CZ" sz="4000" b="1" dirty="0" err="1">
                <a:solidFill>
                  <a:srgbClr val="0070C0"/>
                </a:solidFill>
              </a:rPr>
              <a:t>Hb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919" y="1825625"/>
            <a:ext cx="11939081" cy="4789184"/>
          </a:xfrm>
        </p:spPr>
        <p:txBody>
          <a:bodyPr>
            <a:normAutofit/>
          </a:bodyPr>
          <a:lstStyle/>
          <a:p>
            <a:r>
              <a:rPr lang="cs-CZ" dirty="0"/>
              <a:t>Hladina glykovaného </a:t>
            </a:r>
            <a:r>
              <a:rPr lang="cs-CZ" dirty="0" err="1"/>
              <a:t>Hb</a:t>
            </a:r>
            <a:r>
              <a:rPr lang="cs-CZ" dirty="0"/>
              <a:t> (HbA1c) </a:t>
            </a:r>
          </a:p>
          <a:p>
            <a:pPr lvl="0"/>
            <a:r>
              <a:rPr lang="cs-CZ" dirty="0"/>
              <a:t>odráží průměrnou hladinu glukózy v plazmě za poslední 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r>
              <a:rPr lang="cs-CZ" dirty="0"/>
              <a:t>měsíce</a:t>
            </a:r>
          </a:p>
          <a:p>
            <a:pPr lvl="0"/>
            <a:r>
              <a:rPr lang="cs-CZ" dirty="0"/>
              <a:t>Proto je považován za „zlatý standard“ pro kontrolu glykémie. </a:t>
            </a:r>
          </a:p>
          <a:p>
            <a:pPr lvl="0"/>
            <a:r>
              <a:rPr lang="cs-CZ" dirty="0"/>
              <a:t>Stanovení není ovlivněno lačněním, je možno provádět 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</a:p>
          <a:p>
            <a:pPr lvl="0"/>
            <a:r>
              <a:rPr lang="cs-CZ" dirty="0"/>
              <a:t>Výsledky mohou být ovlivněny </a:t>
            </a:r>
          </a:p>
          <a:p>
            <a:pPr lvl="1"/>
            <a:r>
              <a:rPr lang="cs-CZ" dirty="0"/>
              <a:t>anémií, abnormalitami ve struktuře hemoglobinu, těhotenstvím či urémií, krvácením. </a:t>
            </a:r>
          </a:p>
          <a:p>
            <a:r>
              <a:rPr lang="cs-CZ" dirty="0"/>
              <a:t>Ke stanovení se nabírá zkumavka s </a:t>
            </a:r>
            <a:r>
              <a:rPr lang="cs-CZ" b="1" dirty="0">
                <a:solidFill>
                  <a:srgbClr val="0070C0"/>
                </a:solidFill>
              </a:rPr>
              <a:t>……………….</a:t>
            </a:r>
            <a:r>
              <a:rPr lang="cs-CZ" dirty="0"/>
              <a:t>a glykovaný hemoglobin je stanovován pomocí HPLC (</a:t>
            </a:r>
            <a:r>
              <a:rPr lang="cs-CZ" dirty="0" err="1"/>
              <a:t>High</a:t>
            </a:r>
            <a:r>
              <a:rPr lang="cs-CZ" dirty="0"/>
              <a:t> Performance </a:t>
            </a:r>
            <a:r>
              <a:rPr lang="cs-CZ" dirty="0" err="1"/>
              <a:t>Liquid</a:t>
            </a:r>
            <a:r>
              <a:rPr lang="cs-CZ" dirty="0"/>
              <a:t> </a:t>
            </a:r>
            <a:r>
              <a:rPr lang="cs-CZ" dirty="0" err="1"/>
              <a:t>Chromatography</a:t>
            </a:r>
            <a:r>
              <a:rPr lang="cs-CZ" dirty="0"/>
              <a:t>). </a:t>
            </a:r>
          </a:p>
          <a:p>
            <a:r>
              <a:rPr lang="cs-CZ" dirty="0"/>
              <a:t>Referenční hodnoty se pohybují v rozpětí 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r>
              <a:rPr lang="cs-CZ" dirty="0"/>
              <a:t>%, někdy se též uvádějí jako </a:t>
            </a:r>
            <a:r>
              <a:rPr lang="cs-CZ" b="1" dirty="0">
                <a:solidFill>
                  <a:srgbClr val="0070C0"/>
                </a:solidFill>
              </a:rPr>
              <a:t>……………………</a:t>
            </a:r>
            <a:r>
              <a:rPr lang="cs-CZ" dirty="0" err="1"/>
              <a:t>mmol</a:t>
            </a:r>
            <a:r>
              <a:rPr lang="cs-CZ" dirty="0"/>
              <a:t> </a:t>
            </a:r>
            <a:r>
              <a:rPr lang="cs-CZ" baseline="-25000" dirty="0"/>
              <a:t>HbA1c</a:t>
            </a:r>
            <a:r>
              <a:rPr lang="cs-CZ" dirty="0"/>
              <a:t>/</a:t>
            </a:r>
            <a:r>
              <a:rPr lang="cs-CZ" dirty="0" err="1"/>
              <a:t>mol</a:t>
            </a:r>
            <a:r>
              <a:rPr lang="cs-CZ" baseline="-25000" dirty="0" err="1"/>
              <a:t>Hb</a:t>
            </a:r>
            <a:r>
              <a:rPr lang="cs-CZ" dirty="0"/>
              <a:t>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3832732" y="1355422"/>
            <a:ext cx="5071353" cy="1476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4098" name="Picture 2" descr="https://kalma.cz/wp-content/uploads/2021/05/P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122" y="206374"/>
            <a:ext cx="68484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13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821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44. Jak se dělí sacharidy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294" y="1239421"/>
            <a:ext cx="12079705" cy="4351338"/>
          </a:xfrm>
        </p:spPr>
        <p:txBody>
          <a:bodyPr/>
          <a:lstStyle/>
          <a:p>
            <a:r>
              <a:rPr lang="cs-CZ" dirty="0"/>
              <a:t>Podle počtu sacharidových jednotek se sacharidy dělí do tří skupin</a:t>
            </a:r>
          </a:p>
          <a:p>
            <a:r>
              <a:rPr lang="cs-CZ" dirty="0"/>
              <a:t>a)  </a:t>
            </a:r>
            <a:r>
              <a:rPr lang="cs-CZ" dirty="0">
                <a:solidFill>
                  <a:srgbClr val="0070C0"/>
                </a:solidFill>
              </a:rPr>
              <a:t> ……………………………..</a:t>
            </a:r>
            <a:r>
              <a:rPr lang="cs-CZ" dirty="0"/>
              <a:t>(1 cukerná jednotka, 3-7 atomů C)</a:t>
            </a:r>
          </a:p>
          <a:p>
            <a:r>
              <a:rPr lang="cs-CZ" dirty="0"/>
              <a:t>b)   </a:t>
            </a:r>
            <a:r>
              <a:rPr lang="cs-CZ" dirty="0">
                <a:solidFill>
                  <a:srgbClr val="0070C0"/>
                </a:solidFill>
              </a:rPr>
              <a:t>…………………………….</a:t>
            </a:r>
            <a:r>
              <a:rPr lang="cs-CZ" dirty="0"/>
              <a:t> (2-10 cukerných jednotek)</a:t>
            </a:r>
          </a:p>
          <a:p>
            <a:r>
              <a:rPr lang="cs-CZ" dirty="0"/>
              <a:t>c)   </a:t>
            </a:r>
            <a:r>
              <a:rPr lang="cs-CZ" dirty="0">
                <a:solidFill>
                  <a:srgbClr val="0070C0"/>
                </a:solidFill>
              </a:rPr>
              <a:t>……………………………..</a:t>
            </a:r>
            <a:r>
              <a:rPr lang="cs-CZ" dirty="0"/>
              <a:t>(velký počet monosacharidových jednotek).</a:t>
            </a:r>
          </a:p>
          <a:p>
            <a:r>
              <a:rPr lang="cs-CZ" dirty="0"/>
              <a:t>U b a c jsou jednotlivé sacharidové jednotky spojeny jednoduchými kovalentními vazbami (vazba je tvořená společnou dvojicí elektronů).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221" y="4219075"/>
            <a:ext cx="5385282" cy="260763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625516" y="4235116"/>
            <a:ext cx="524576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81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512" y="365125"/>
            <a:ext cx="11933922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45. Napište svůj jídelníček za předešlý den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a označte v něm jednoduché cukry a polysacharidy</a:t>
            </a:r>
          </a:p>
        </p:txBody>
      </p:sp>
      <p:pic>
        <p:nvPicPr>
          <p:cNvPr id="4" name="Picture 2" descr="Základní živiny prakticky - díl 1. Sacharidy :: Benefood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287" y="1825625"/>
            <a:ext cx="785942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6791" y="2716502"/>
            <a:ext cx="2175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025712" y="2609711"/>
            <a:ext cx="19816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</a:rPr>
              <a:t>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92668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5063" y="140536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46. Doplňte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295" y="1219200"/>
            <a:ext cx="11935326" cy="5518484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Monosacharidy jsou tvořeny 3 až 7 atomy C a podle jejich počtu se rozdělují na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 složené ze tří atomů C (</a:t>
            </a:r>
            <a:r>
              <a:rPr lang="cs-CZ" dirty="0" err="1"/>
              <a:t>dihydroxyaceton</a:t>
            </a:r>
            <a:r>
              <a:rPr lang="cs-CZ" dirty="0"/>
              <a:t> = </a:t>
            </a:r>
            <a:r>
              <a:rPr lang="cs-CZ" dirty="0" err="1"/>
              <a:t>glyceron</a:t>
            </a:r>
            <a:r>
              <a:rPr lang="cs-CZ" dirty="0"/>
              <a:t>, glyceraldehyd),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 (4 atomy C), 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dirty="0">
                <a:solidFill>
                  <a:srgbClr val="0070C0"/>
                </a:solidFill>
              </a:rPr>
              <a:t> </a:t>
            </a:r>
            <a:r>
              <a:rPr lang="cs-CZ" dirty="0"/>
              <a:t>(5 atomů uhlíku),  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b="1" dirty="0"/>
              <a:t> </a:t>
            </a:r>
            <a:r>
              <a:rPr lang="cs-CZ" dirty="0"/>
              <a:t>(6 atomů uhlíku) a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b="1" dirty="0"/>
              <a:t> </a:t>
            </a:r>
            <a:r>
              <a:rPr lang="cs-CZ" dirty="0"/>
              <a:t>(7atomů  uhlíku). </a:t>
            </a:r>
          </a:p>
          <a:p>
            <a:r>
              <a:rPr lang="cs-CZ" dirty="0"/>
              <a:t>na základě funkční skupiny monosacharidu jsou rozlišovány </a:t>
            </a:r>
          </a:p>
          <a:p>
            <a:pPr lvl="1"/>
            <a:r>
              <a:rPr lang="cs-CZ" b="1" i="1" dirty="0">
                <a:solidFill>
                  <a:srgbClr val="0070C0"/>
                </a:solidFill>
              </a:rPr>
              <a:t>……………….</a:t>
            </a:r>
            <a:r>
              <a:rPr lang="cs-CZ" dirty="0"/>
              <a:t> (</a:t>
            </a:r>
            <a:r>
              <a:rPr lang="cs-CZ" dirty="0" err="1"/>
              <a:t>polyhydroxyaldehydy</a:t>
            </a:r>
            <a:r>
              <a:rPr lang="cs-CZ" dirty="0"/>
              <a:t>) s aldehydovou funkční skupinou (-CHO) : D-glukóza, D-ribóza, D-glyceraldehyd či D-galaktóza a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……………….</a:t>
            </a:r>
            <a:r>
              <a:rPr lang="cs-CZ" dirty="0"/>
              <a:t> (</a:t>
            </a:r>
            <a:r>
              <a:rPr lang="cs-CZ" dirty="0" err="1"/>
              <a:t>polyhydroxyketony</a:t>
            </a:r>
            <a:r>
              <a:rPr lang="cs-CZ" dirty="0"/>
              <a:t>) s </a:t>
            </a:r>
            <a:r>
              <a:rPr lang="cs-CZ" dirty="0" err="1"/>
              <a:t>ketonovou</a:t>
            </a:r>
            <a:r>
              <a:rPr lang="cs-CZ" dirty="0"/>
              <a:t> funkční skupinou (-CO-) na druhém atomu uhlíku: D-fruktóza, D-</a:t>
            </a:r>
            <a:r>
              <a:rPr lang="cs-CZ" dirty="0" err="1"/>
              <a:t>ribulóza</a:t>
            </a:r>
            <a:r>
              <a:rPr lang="cs-CZ" dirty="0"/>
              <a:t> (k fotosyntéza), D-</a:t>
            </a:r>
            <a:r>
              <a:rPr lang="cs-CZ" dirty="0" err="1"/>
              <a:t>dihydroaceton</a:t>
            </a:r>
            <a:r>
              <a:rPr lang="cs-CZ" dirty="0"/>
              <a:t> či D-</a:t>
            </a:r>
            <a:r>
              <a:rPr lang="cs-CZ" dirty="0" err="1"/>
              <a:t>xylulóza</a:t>
            </a:r>
            <a:r>
              <a:rPr lang="cs-CZ" dirty="0"/>
              <a:t>.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/>
              <a:t> součástí biologických molekul jsou mnohem častěji 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 než 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………………. </a:t>
            </a:r>
          </a:p>
          <a:p>
            <a:pPr marL="457200" lvl="1" indent="0">
              <a:buNone/>
            </a:pPr>
            <a:r>
              <a:rPr lang="cs-CZ" dirty="0"/>
              <a:t>Jsou to zrcadlové obrazy, mají opačnou optickou otáčivost neboli směr, ve kterém otáčejí rovinu polarizovaného světla.</a:t>
            </a:r>
          </a:p>
          <a:p>
            <a:endParaRPr lang="cs-CZ" dirty="0"/>
          </a:p>
          <a:p>
            <a:r>
              <a:rPr lang="cs-CZ" b="1" dirty="0">
                <a:solidFill>
                  <a:srgbClr val="0070C0"/>
                </a:solidFill>
              </a:rPr>
              <a:t>………………………</a:t>
            </a:r>
            <a:r>
              <a:rPr lang="cs-CZ" dirty="0"/>
              <a:t>s</a:t>
            </a:r>
            <a:r>
              <a:rPr lang="cs-CZ" b="1" dirty="0">
                <a:solidFill>
                  <a:srgbClr val="0070C0"/>
                </a:solidFill>
              </a:rPr>
              <a:t> …</a:t>
            </a:r>
            <a:r>
              <a:rPr lang="cs-CZ" dirty="0"/>
              <a:t>a</a:t>
            </a:r>
            <a:r>
              <a:rPr lang="cs-CZ" b="1" dirty="0">
                <a:solidFill>
                  <a:srgbClr val="0070C0"/>
                </a:solidFill>
              </a:rPr>
              <a:t>….</a:t>
            </a:r>
            <a:r>
              <a:rPr lang="cs-CZ" dirty="0"/>
              <a:t>atomy C jsou běžně přítomny v </a:t>
            </a:r>
            <a:r>
              <a:rPr lang="cs-CZ" b="1" dirty="0">
                <a:solidFill>
                  <a:srgbClr val="0070C0"/>
                </a:solidFill>
              </a:rPr>
              <a:t>…………………..</a:t>
            </a:r>
            <a:r>
              <a:rPr lang="cs-CZ" b="1" dirty="0"/>
              <a:t> </a:t>
            </a:r>
            <a:r>
              <a:rPr lang="cs-CZ" dirty="0"/>
              <a:t>podobě, </a:t>
            </a:r>
          </a:p>
          <a:p>
            <a:r>
              <a:rPr lang="cs-CZ" dirty="0"/>
              <a:t>zatímco u </a:t>
            </a:r>
            <a:r>
              <a:rPr lang="cs-CZ" b="1" dirty="0">
                <a:solidFill>
                  <a:srgbClr val="0070C0"/>
                </a:solidFill>
              </a:rPr>
              <a:t>…………………………..</a:t>
            </a:r>
            <a:r>
              <a:rPr lang="cs-CZ" b="1" dirty="0"/>
              <a:t> </a:t>
            </a:r>
            <a:r>
              <a:rPr lang="cs-CZ" dirty="0"/>
              <a:t>a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r>
              <a:rPr lang="cs-CZ" dirty="0"/>
              <a:t>atomy C dochází reakcí karbonylové skupiny s alkoholovou skupinou k tvorbě vnitřních </a:t>
            </a:r>
            <a:r>
              <a:rPr lang="cs-CZ" dirty="0" err="1"/>
              <a:t>hemiacetalů</a:t>
            </a:r>
            <a:r>
              <a:rPr lang="cs-CZ" dirty="0"/>
              <a:t>/</a:t>
            </a:r>
            <a:r>
              <a:rPr lang="cs-CZ" dirty="0" err="1"/>
              <a:t>hemiketalů</a:t>
            </a:r>
            <a:r>
              <a:rPr lang="cs-CZ" dirty="0"/>
              <a:t> a tak se tyto monosacharidy vyskytují v</a:t>
            </a:r>
            <a:r>
              <a:rPr lang="cs-CZ" b="1" dirty="0"/>
              <a:t> </a:t>
            </a:r>
            <a:r>
              <a:rPr lang="cs-CZ" b="1" dirty="0">
                <a:solidFill>
                  <a:srgbClr val="0070C0"/>
                </a:solidFill>
              </a:rPr>
              <a:t>……………………</a:t>
            </a:r>
            <a:r>
              <a:rPr lang="cs-CZ" b="1" dirty="0"/>
              <a:t> </a:t>
            </a:r>
            <a:r>
              <a:rPr lang="cs-CZ" dirty="0"/>
              <a:t>podobě. Sacharidy uspořádané do 5-ti členných kruhů se nazývají </a:t>
            </a:r>
            <a:r>
              <a:rPr lang="cs-CZ" b="1" dirty="0">
                <a:solidFill>
                  <a:srgbClr val="0070C0"/>
                </a:solidFill>
              </a:rPr>
              <a:t>………………..,</a:t>
            </a:r>
            <a:r>
              <a:rPr lang="cs-CZ" dirty="0"/>
              <a:t> sacharidy tvořící šestičlenný kruh pak </a:t>
            </a:r>
            <a:r>
              <a:rPr lang="cs-CZ" b="1" dirty="0">
                <a:solidFill>
                  <a:srgbClr val="0070C0"/>
                </a:solidFill>
              </a:rPr>
              <a:t>…………..……</a:t>
            </a:r>
            <a:r>
              <a:rPr lang="cs-CZ" b="1" dirty="0"/>
              <a:t> </a:t>
            </a:r>
            <a:endParaRPr lang="cs-CZ" dirty="0"/>
          </a:p>
          <a:p>
            <a:r>
              <a:rPr lang="cs-CZ" dirty="0"/>
              <a:t>Cyklické uspořádání umožňuje rozlišení pouze dvou prostorových uspořádání v tomto novém centru, tedy vznikají dva stereoizomery, nazývané </a:t>
            </a:r>
            <a:r>
              <a:rPr lang="cs-CZ" dirty="0" err="1"/>
              <a:t>anomery</a:t>
            </a:r>
            <a:r>
              <a:rPr lang="cs-CZ" dirty="0"/>
              <a:t> a podle umístění OH- skupiny se rozlišují a-</a:t>
            </a:r>
            <a:r>
              <a:rPr lang="cs-CZ" dirty="0" err="1"/>
              <a:t>anomer</a:t>
            </a:r>
            <a:r>
              <a:rPr lang="cs-CZ" dirty="0"/>
              <a:t> a b-</a:t>
            </a:r>
            <a:r>
              <a:rPr lang="cs-CZ" dirty="0" err="1"/>
              <a:t>anomer</a:t>
            </a:r>
            <a:r>
              <a:rPr lang="cs-CZ" b="1" dirty="0"/>
              <a:t> 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916" y="140536"/>
            <a:ext cx="2495048" cy="163344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962" y="209380"/>
            <a:ext cx="2276512" cy="149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16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7305" y="365125"/>
            <a:ext cx="11277600" cy="1325563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47. Jaký je rozdíl mezi L a D formou sacharidů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L- forma je………………………………………………</a:t>
            </a:r>
          </a:p>
          <a:p>
            <a:r>
              <a:rPr lang="cs-CZ" dirty="0"/>
              <a:t>D- forma je……………………………………………..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47515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48. Monosacharidy 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3-4 atomy uhlíku mají formu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5-7 atomy uhlíku mají formu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218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48. Monosacharidy 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3-4 atomy uhlíku mají formu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31605" y="2650331"/>
            <a:ext cx="5157787" cy="3684588"/>
          </a:xfrm>
        </p:spPr>
        <p:txBody>
          <a:bodyPr/>
          <a:lstStyle/>
          <a:p>
            <a:r>
              <a:rPr lang="cs-CZ" dirty="0"/>
              <a:t>Lineární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5-7 atomy uhlíku mají formu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cyklickou</a:t>
            </a:r>
          </a:p>
        </p:txBody>
      </p:sp>
    </p:spTree>
    <p:extLst>
      <p:ext uri="{BB962C8B-B14F-4D97-AF65-F5344CB8AC3E}">
        <p14:creationId xmlns:p14="http://schemas.microsoft.com/office/powerpoint/2010/main" val="30548004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4353</TotalTime>
  <Words>3066</Words>
  <Application>Microsoft Office PowerPoint</Application>
  <PresentationFormat>Širokoúhlá obrazovka</PresentationFormat>
  <Paragraphs>295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Motiv Office</vt:lpstr>
      <vt:lpstr>Biochemie 2</vt:lpstr>
      <vt:lpstr>42. Doplňte zkratky</vt:lpstr>
      <vt:lpstr>43. Doplňte</vt:lpstr>
      <vt:lpstr>44. Jak se dělí sacharidy ?</vt:lpstr>
      <vt:lpstr>45. Napište svůj jídelníček za předešlý den a označte v něm jednoduché cukry a polysacharidy</vt:lpstr>
      <vt:lpstr>46. Doplňte</vt:lpstr>
      <vt:lpstr>47. Jaký je rozdíl mezi L a D formou sacharidů ?</vt:lpstr>
      <vt:lpstr>48. Monosacharidy s</vt:lpstr>
      <vt:lpstr>48. Monosacharidy s</vt:lpstr>
      <vt:lpstr>49. Doplňte do textu</vt:lpstr>
      <vt:lpstr>50. Polysacharidy mají funkci</vt:lpstr>
      <vt:lpstr>51. Popište obrázek</vt:lpstr>
      <vt:lpstr>52. Doplňte vynechaná slova</vt:lpstr>
      <vt:lpstr>53. Doplňte vynechaná slova</vt:lpstr>
      <vt:lpstr>54. Které hormony ovlivňují glykémii?</vt:lpstr>
      <vt:lpstr>55. Spojte hormon s jeho účinkem</vt:lpstr>
      <vt:lpstr>Prezentace aplikace PowerPoint</vt:lpstr>
      <vt:lpstr>56. Diabetes mellitus – doplňte chybějící slova ……………</vt:lpstr>
      <vt:lpstr>Diabetes mellitus</vt:lpstr>
      <vt:lpstr>57. Doplňte názvy k hodnotám  </vt:lpstr>
      <vt:lpstr>58. Jak se liší jednotlivé  typy DM ?</vt:lpstr>
      <vt:lpstr>59. Doplňte u DM příčiny</vt:lpstr>
      <vt:lpstr>59. Doplňte u DM příčiny</vt:lpstr>
      <vt:lpstr>60. Doplňte příznaky pro </vt:lpstr>
      <vt:lpstr>61. Anion gap</vt:lpstr>
      <vt:lpstr>62. Anion gap je rozdíl mezi pozitivně a negativně nabitými ionty v krvi</vt:lpstr>
      <vt:lpstr>Prezentace aplikace PowerPoint</vt:lpstr>
      <vt:lpstr>Diabetická nefropatie</vt:lpstr>
      <vt:lpstr>Diabetická neuropatie</vt:lpstr>
      <vt:lpstr>63. Jaké jsou buněčné a orgánové projevy chronických komplikací DM ?</vt:lpstr>
      <vt:lpstr>64. Jaké jsou příčiny buněčných a orgánových projevů chronických komplikací DM ?</vt:lpstr>
      <vt:lpstr>65. Jak se nazývá …….</vt:lpstr>
      <vt:lpstr>65. Jak se nazývá …….</vt:lpstr>
      <vt:lpstr>66. Biochemická vyšetření u DM</vt:lpstr>
      <vt:lpstr>67. Stanovení glukózy</vt:lpstr>
      <vt:lpstr>68. Doplňte hodnoty</vt:lpstr>
      <vt:lpstr>69. Postup při oGTT</vt:lpstr>
      <vt:lpstr>70. Glykovaný Hb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Jaká je příprava pacienta  před odběrem biologického materiálu?   </dc:title>
  <dc:creator>Nejedla</dc:creator>
  <cp:lastModifiedBy>Nejedlá Marie</cp:lastModifiedBy>
  <cp:revision>290</cp:revision>
  <dcterms:created xsi:type="dcterms:W3CDTF">2024-02-17T15:39:13Z</dcterms:created>
  <dcterms:modified xsi:type="dcterms:W3CDTF">2024-09-30T07:04:27Z</dcterms:modified>
</cp:coreProperties>
</file>