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408" r:id="rId2"/>
    <p:sldId id="494" r:id="rId3"/>
    <p:sldId id="563" r:id="rId4"/>
    <p:sldId id="564" r:id="rId5"/>
    <p:sldId id="497" r:id="rId6"/>
    <p:sldId id="565" r:id="rId7"/>
    <p:sldId id="501" r:id="rId8"/>
    <p:sldId id="566" r:id="rId9"/>
    <p:sldId id="502" r:id="rId10"/>
    <p:sldId id="567" r:id="rId11"/>
    <p:sldId id="504" r:id="rId12"/>
    <p:sldId id="505" r:id="rId13"/>
    <p:sldId id="506" r:id="rId14"/>
    <p:sldId id="570" r:id="rId15"/>
    <p:sldId id="507" r:id="rId16"/>
    <p:sldId id="509" r:id="rId17"/>
    <p:sldId id="568" r:id="rId18"/>
    <p:sldId id="508" r:id="rId19"/>
    <p:sldId id="569" r:id="rId20"/>
    <p:sldId id="510" r:id="rId21"/>
    <p:sldId id="512" r:id="rId22"/>
    <p:sldId id="571" r:id="rId23"/>
    <p:sldId id="572" r:id="rId24"/>
    <p:sldId id="573" r:id="rId25"/>
    <p:sldId id="574" r:id="rId26"/>
    <p:sldId id="575" r:id="rId27"/>
    <p:sldId id="576" r:id="rId28"/>
    <p:sldId id="577" r:id="rId29"/>
    <p:sldId id="516" r:id="rId30"/>
    <p:sldId id="517" r:id="rId31"/>
    <p:sldId id="518" r:id="rId32"/>
    <p:sldId id="519" r:id="rId33"/>
    <p:sldId id="578" r:id="rId34"/>
    <p:sldId id="579" r:id="rId35"/>
    <p:sldId id="580" r:id="rId36"/>
    <p:sldId id="581" r:id="rId37"/>
    <p:sldId id="583" r:id="rId38"/>
    <p:sldId id="525" r:id="rId39"/>
    <p:sldId id="526" r:id="rId40"/>
    <p:sldId id="532" r:id="rId41"/>
    <p:sldId id="528" r:id="rId42"/>
    <p:sldId id="584" r:id="rId43"/>
    <p:sldId id="585" r:id="rId44"/>
    <p:sldId id="586" r:id="rId45"/>
    <p:sldId id="587" r:id="rId46"/>
    <p:sldId id="588" r:id="rId47"/>
    <p:sldId id="589" r:id="rId4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48" autoAdjust="0"/>
    <p:restoredTop sz="94660"/>
  </p:normalViewPr>
  <p:slideViewPr>
    <p:cSldViewPr snapToGrid="0">
      <p:cViewPr varScale="1">
        <p:scale>
          <a:sx n="80" d="100"/>
          <a:sy n="80" d="100"/>
        </p:scale>
        <p:origin x="52" y="6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46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139C1C-9C3B-4CA2-A723-9E2D0312A9B0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02D00D-4ED8-4504-A7C6-696CDB54E4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4487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7561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9854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6862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5884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2506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1609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2241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9461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434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9426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9148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3D8C05-23B8-4F8B-AE5A-44DD891A0ED9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909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pirulina.pl/orzechy/orzechy-wloskie-jak-wplywaja-na-zdrowie-i-urode.html" TargetMode="External"/><Relationship Id="rId7" Type="http://schemas.openxmlformats.org/officeDocument/2006/relationships/hyperlink" Target="https://www.spirulina.pl/wskazowki-zdrowotne/soja-superzywnosc-ktora-smakuje-tym-czym-chcesz.html" TargetMode="External"/><Relationship Id="rId2" Type="http://schemas.openxmlformats.org/officeDocument/2006/relationships/hyperlink" Target="https://www.spirulina.pl/orzechy/orzechy-arachidowe.html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spirulina.pl/owoce-morza/owoce-morza-dlaczego-warto-je-jesc.html" TargetMode="External"/><Relationship Id="rId5" Type="http://schemas.openxmlformats.org/officeDocument/2006/relationships/hyperlink" Target="https://www.spirulina.pl/zdrowie/ryby-rodzaje-i-wplyw-na-zdrowie.html" TargetMode="External"/><Relationship Id="rId4" Type="http://schemas.openxmlformats.org/officeDocument/2006/relationships/hyperlink" Target="https://www.spirulina.pl/zdrowie/jajka-co-w-sobie-kryja.html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alenus.cz/clanky/P/peptidova-vazba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vscht.cz/popularizace/doktorandi-pisou/antimikrobialni-peptidy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udiumbiochemie.cz/travicisoustava.html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kiskripta.eu/w/Mastn%C3%A9_kyseliny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youtu.be/x-UpE_2KVtg?si=OntXESivmiGONIPI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6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www.wikiskripta.eu/w/Elektrofor%C3%A9za_b%C3%ADlkovin_v_s%C3%A9ru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GUXKQBknYQo?si=ZgQnyJUa7VaJdCQA" TargetMode="External"/><Relationship Id="rId2" Type="http://schemas.openxmlformats.org/officeDocument/2006/relationships/hyperlink" Target="https://youtu.be/NL1usCc0n38?si=9iduTn8n6HIoH1m5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ZDZUAleWX78?si=TU9__qwBfggVyE86" TargetMode="Externa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udiumbiochemie.cz/prirodni_latky_enzymy.html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rainmarket.cz/nase-novinky/proc-je-dulezite-mit-spravny-pomer-omega-3-a-6/" TargetMode="Externa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Biochemie 3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Vysoká škola zdravotnická, Praha</a:t>
            </a:r>
          </a:p>
          <a:p>
            <a:r>
              <a:rPr lang="cs-CZ" dirty="0"/>
              <a:t>Obor: </a:t>
            </a:r>
          </a:p>
          <a:p>
            <a:r>
              <a:rPr lang="cs-CZ" dirty="0"/>
              <a:t>Všeobecná sestra</a:t>
            </a:r>
          </a:p>
          <a:p>
            <a:r>
              <a:rPr lang="cs-CZ" dirty="0"/>
              <a:t>Porodní asistentka</a:t>
            </a:r>
          </a:p>
          <a:p>
            <a:r>
              <a:rPr lang="cs-CZ" dirty="0"/>
              <a:t>Zdravotnický záchranář</a:t>
            </a:r>
          </a:p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1974" y="286659"/>
            <a:ext cx="2918298" cy="3064879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196" y="466933"/>
            <a:ext cx="3832698" cy="2153489"/>
          </a:xfrm>
          <a:prstGeom prst="rect">
            <a:avLst/>
          </a:prstGeom>
        </p:spPr>
      </p:pic>
      <p:pic>
        <p:nvPicPr>
          <p:cNvPr id="1030" name="Picture 6" descr="Cholesterol - BodyLoveDie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95" y="4418317"/>
            <a:ext cx="4319081" cy="229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Zkrotí chutě, vybudují svaly. Proč potřebujeme bílkoviny - iDNES.cz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3166" y="4272696"/>
            <a:ext cx="3923489" cy="243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6703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4886" y="161239"/>
            <a:ext cx="10515600" cy="1325563"/>
          </a:xfrm>
        </p:spPr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79. Složené lipidy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29281" y="1349889"/>
            <a:ext cx="10515600" cy="5032375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v molekule lipidu přítomna vedle </a:t>
            </a:r>
            <a:r>
              <a:rPr lang="cs-CZ" b="1" dirty="0">
                <a:solidFill>
                  <a:srgbClr val="0070C0"/>
                </a:solidFill>
              </a:rPr>
              <a:t>……</a:t>
            </a:r>
            <a:r>
              <a:rPr lang="cs-CZ" b="1" dirty="0"/>
              <a:t> </a:t>
            </a:r>
            <a:r>
              <a:rPr lang="cs-CZ" dirty="0"/>
              <a:t>a </a:t>
            </a:r>
            <a:r>
              <a:rPr lang="cs-CZ" b="1" dirty="0">
                <a:solidFill>
                  <a:srgbClr val="0070C0"/>
                </a:solidFill>
              </a:rPr>
              <a:t>……………</a:t>
            </a:r>
            <a:r>
              <a:rPr lang="cs-CZ" dirty="0"/>
              <a:t> ještě další složka (kyselina 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b="1" dirty="0"/>
              <a:t>, </a:t>
            </a:r>
            <a:r>
              <a:rPr lang="cs-CZ" b="1" dirty="0">
                <a:solidFill>
                  <a:srgbClr val="0070C0"/>
                </a:solidFill>
              </a:rPr>
              <a:t>………………</a:t>
            </a:r>
            <a:r>
              <a:rPr lang="cs-CZ" b="1" dirty="0"/>
              <a:t>, </a:t>
            </a:r>
            <a:r>
              <a:rPr lang="cs-CZ" b="1" dirty="0">
                <a:solidFill>
                  <a:srgbClr val="0070C0"/>
                </a:solidFill>
              </a:rPr>
              <a:t>……………….</a:t>
            </a:r>
          </a:p>
          <a:p>
            <a:r>
              <a:rPr lang="cs-CZ" dirty="0"/>
              <a:t>Podle složky, která je součástí lipidu, se rozlišují různé typy složených lipidů (fosfolipidy, glykolipidy, lipoproteiny). </a:t>
            </a:r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F……….</a:t>
            </a:r>
            <a:r>
              <a:rPr lang="cs-CZ" dirty="0"/>
              <a:t> vznikají esterifikací OH- skupiny glycerolu na třetím atomu C (</a:t>
            </a:r>
            <a:r>
              <a:rPr lang="cs-CZ" dirty="0" err="1"/>
              <a:t>fosfoacylglyceroly</a:t>
            </a:r>
            <a:r>
              <a:rPr lang="cs-CZ" dirty="0"/>
              <a:t>) nebo OH- skupiny </a:t>
            </a:r>
            <a:r>
              <a:rPr lang="cs-CZ" dirty="0" err="1"/>
              <a:t>sfingosinu</a:t>
            </a:r>
            <a:r>
              <a:rPr lang="cs-CZ" dirty="0"/>
              <a:t> (</a:t>
            </a:r>
            <a:r>
              <a:rPr lang="cs-CZ" dirty="0" err="1"/>
              <a:t>sfingomyeliny</a:t>
            </a:r>
            <a:r>
              <a:rPr lang="cs-CZ" dirty="0"/>
              <a:t>) kyselinou fosforečnou. Ta je dále esterifikována ještě </a:t>
            </a:r>
            <a:r>
              <a:rPr lang="cs-CZ" dirty="0" err="1"/>
              <a:t>aminoalkoholy</a:t>
            </a:r>
            <a:r>
              <a:rPr lang="cs-CZ" dirty="0"/>
              <a:t> nebo aminokyselinami (</a:t>
            </a:r>
            <a:r>
              <a:rPr lang="cs-CZ" dirty="0" err="1"/>
              <a:t>fosfatidylcholin</a:t>
            </a:r>
            <a:r>
              <a:rPr lang="cs-CZ" dirty="0"/>
              <a:t>, </a:t>
            </a:r>
            <a:r>
              <a:rPr lang="cs-CZ" dirty="0" err="1"/>
              <a:t>fosfatidylethanolamin</a:t>
            </a:r>
            <a:r>
              <a:rPr lang="cs-CZ" dirty="0"/>
              <a:t>, </a:t>
            </a:r>
            <a:r>
              <a:rPr lang="cs-CZ" dirty="0" err="1"/>
              <a:t>fosfatidylserin</a:t>
            </a:r>
            <a:r>
              <a:rPr lang="cs-CZ" dirty="0"/>
              <a:t>).</a:t>
            </a:r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G………. </a:t>
            </a:r>
          </a:p>
          <a:p>
            <a:pPr lvl="1"/>
            <a:r>
              <a:rPr lang="cs-CZ" dirty="0"/>
              <a:t>obsahují ve své molekule sacharidovou složku, </a:t>
            </a:r>
          </a:p>
          <a:p>
            <a:pPr lvl="1"/>
            <a:r>
              <a:rPr lang="cs-CZ" dirty="0"/>
              <a:t>u živočichů se jedná o </a:t>
            </a:r>
            <a:r>
              <a:rPr lang="cs-CZ" dirty="0" err="1"/>
              <a:t>galaktosu</a:t>
            </a:r>
            <a:r>
              <a:rPr lang="cs-CZ" dirty="0"/>
              <a:t> (živočišné glykolipidy jsou odvozeny od </a:t>
            </a:r>
            <a:r>
              <a:rPr lang="cs-CZ" dirty="0" err="1"/>
              <a:t>sfingosinu</a:t>
            </a:r>
            <a:r>
              <a:rPr lang="cs-CZ" dirty="0"/>
              <a:t>) </a:t>
            </a:r>
          </a:p>
          <a:p>
            <a:pPr lvl="1"/>
            <a:r>
              <a:rPr lang="cs-CZ" dirty="0"/>
              <a:t>u rostlin o glukosu. </a:t>
            </a:r>
          </a:p>
          <a:p>
            <a:pPr lvl="1"/>
            <a:r>
              <a:rPr lang="cs-CZ" dirty="0"/>
              <a:t>přenosem </a:t>
            </a:r>
            <a:r>
              <a:rPr lang="cs-CZ" dirty="0" err="1"/>
              <a:t>galaktosy</a:t>
            </a:r>
            <a:r>
              <a:rPr lang="cs-CZ" dirty="0"/>
              <a:t> na </a:t>
            </a:r>
            <a:r>
              <a:rPr lang="cs-CZ" dirty="0" err="1"/>
              <a:t>ceramid</a:t>
            </a:r>
            <a:r>
              <a:rPr lang="cs-CZ" dirty="0"/>
              <a:t> vzniká </a:t>
            </a:r>
            <a:r>
              <a:rPr lang="cs-CZ" b="1" dirty="0"/>
              <a:t>cerebrosid</a:t>
            </a:r>
            <a:r>
              <a:rPr lang="cs-CZ" dirty="0"/>
              <a:t>, </a:t>
            </a:r>
          </a:p>
          <a:p>
            <a:pPr lvl="0"/>
            <a:r>
              <a:rPr lang="cs-CZ" dirty="0"/>
              <a:t>pokud vstoupí do molekuly více cukerných jednotek a kyselina </a:t>
            </a:r>
            <a:r>
              <a:rPr lang="cs-CZ" dirty="0" err="1"/>
              <a:t>neuraminová</a:t>
            </a:r>
            <a:r>
              <a:rPr lang="cs-CZ" dirty="0"/>
              <a:t>, vznikne </a:t>
            </a:r>
            <a:r>
              <a:rPr lang="cs-CZ" b="1" dirty="0">
                <a:solidFill>
                  <a:srgbClr val="0070C0"/>
                </a:solidFill>
              </a:rPr>
              <a:t>g……….</a:t>
            </a:r>
            <a:r>
              <a:rPr lang="cs-CZ" dirty="0"/>
              <a:t>; oba jsou důležitou složkou nervových tkání i mozku (myelinové pochvy nervů).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96719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Fosfolipidy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>
                <a:hlinkClick r:id="rId2"/>
              </a:rPr>
              <a:t>Arašídy</a:t>
            </a:r>
            <a:r>
              <a:rPr lang="cs-CZ" dirty="0"/>
              <a:t>, </a:t>
            </a:r>
            <a:r>
              <a:rPr lang="cs-CZ" dirty="0">
                <a:hlinkClick r:id="rId3"/>
              </a:rPr>
              <a:t>vlašské ořechy</a:t>
            </a:r>
            <a:r>
              <a:rPr lang="cs-CZ" dirty="0"/>
              <a:t> ;</a:t>
            </a:r>
          </a:p>
          <a:p>
            <a:r>
              <a:rPr lang="cs-CZ" dirty="0">
                <a:hlinkClick r:id="rId4"/>
              </a:rPr>
              <a:t>vejce</a:t>
            </a:r>
            <a:r>
              <a:rPr lang="cs-CZ" dirty="0"/>
              <a:t> , zejména žloutky;</a:t>
            </a:r>
          </a:p>
          <a:p>
            <a:r>
              <a:rPr lang="cs-CZ" dirty="0">
                <a:hlinkClick r:id="rId5"/>
              </a:rPr>
              <a:t>ryby</a:t>
            </a:r>
            <a:r>
              <a:rPr lang="cs-CZ" dirty="0"/>
              <a:t> a </a:t>
            </a:r>
            <a:r>
              <a:rPr lang="cs-CZ" dirty="0">
                <a:hlinkClick r:id="rId6"/>
              </a:rPr>
              <a:t>mořské plody</a:t>
            </a:r>
            <a:r>
              <a:rPr lang="cs-CZ" dirty="0"/>
              <a:t> ;</a:t>
            </a:r>
          </a:p>
          <a:p>
            <a:r>
              <a:rPr lang="cs-CZ" dirty="0">
                <a:hlinkClick r:id="rId7"/>
              </a:rPr>
              <a:t>sójové boby</a:t>
            </a:r>
            <a:r>
              <a:rPr lang="cs-CZ" dirty="0"/>
              <a:t> ;</a:t>
            </a:r>
          </a:p>
          <a:p>
            <a:r>
              <a:rPr lang="cs-CZ" dirty="0"/>
              <a:t>rostlinné oleje.</a:t>
            </a:r>
          </a:p>
          <a:p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Alkohol</a:t>
            </a:r>
          </a:p>
          <a:p>
            <a:r>
              <a:rPr lang="cs-CZ" dirty="0"/>
              <a:t>ničí molekuly fosfolipidů</a:t>
            </a:r>
          </a:p>
          <a:p>
            <a:r>
              <a:rPr lang="cs-CZ" dirty="0"/>
              <a:t>zvyšuje poměr cholesterolu k fosfolipidům v membránách nervových buněk –</a:t>
            </a:r>
          </a:p>
          <a:p>
            <a:r>
              <a:rPr lang="cs-CZ" dirty="0"/>
              <a:t>To zhoršuje enzymatickou ochranu lipidů proti oxidaci a samotná membrána se stává tužší. </a:t>
            </a:r>
          </a:p>
          <a:p>
            <a:r>
              <a:rPr lang="cs-CZ" dirty="0"/>
              <a:t>V případě jater vede snížení množství fosfolipidů v buněčných membránách k fibróze tohoto orgánu.</a:t>
            </a:r>
          </a:p>
        </p:txBody>
      </p:sp>
    </p:spTree>
    <p:extLst>
      <p:ext uri="{BB962C8B-B14F-4D97-AF65-F5344CB8AC3E}">
        <p14:creationId xmlns:p14="http://schemas.microsoft.com/office/powerpoint/2010/main" val="35847315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56937" y="291232"/>
            <a:ext cx="10515600" cy="1325563"/>
          </a:xfrm>
        </p:spPr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80. Fosfolipidy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524000"/>
            <a:ext cx="12191999" cy="5333999"/>
          </a:xfrm>
        </p:spPr>
        <p:txBody>
          <a:bodyPr>
            <a:normAutofit/>
          </a:bodyPr>
          <a:lstStyle/>
          <a:p>
            <a:r>
              <a:rPr lang="cs-CZ" dirty="0"/>
              <a:t>základním stavebním materiálem                  všech         lidského těla</a:t>
            </a:r>
          </a:p>
          <a:p>
            <a:r>
              <a:rPr lang="cs-CZ" dirty="0"/>
              <a:t>ovlivňují integritu                  , čímž zabraňují pronikání škodlivých látek do  </a:t>
            </a:r>
          </a:p>
          <a:p>
            <a:r>
              <a:rPr lang="cs-CZ" dirty="0"/>
              <a:t>umožňují transport důležitých látek přes                  ↔.</a:t>
            </a:r>
          </a:p>
          <a:p>
            <a:r>
              <a:rPr lang="cs-CZ" dirty="0"/>
              <a:t>největší množství v                 a nervové tkáni, ale fosfolipidy jsou přítomny všude. </a:t>
            </a:r>
          </a:p>
          <a:p>
            <a:r>
              <a:rPr lang="cs-CZ" dirty="0"/>
              <a:t>v              jsou zarovnány svými ocasy (hydrofobní) směrem k lumen               a povrchové napětí je nepřímo úměrné jejich hustotě na jednotku plochy. Během inhalace, jak se bubliny roztahují, se molekuly fosfolipidů od sebe vzdalují a zvyšují povrchové napětí. Na druhé straně se během výdechu přibližují k sobě a snižují je.</a:t>
            </a:r>
          </a:p>
          <a:p>
            <a:r>
              <a:rPr lang="cs-CZ" dirty="0"/>
              <a:t>Promyšlený přísun fosfolipidů ve stravě přispívá ke snížení celkového                          a jeho LDL frakce.</a:t>
            </a:r>
          </a:p>
          <a:p>
            <a:endParaRPr lang="cs-CZ" dirty="0"/>
          </a:p>
        </p:txBody>
      </p:sp>
      <p:pic>
        <p:nvPicPr>
          <p:cNvPr id="3074" name="Picture 2" descr="Fosfolipid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2" y="1501062"/>
            <a:ext cx="1203156" cy="508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Untitl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3627" y="1338197"/>
            <a:ext cx="603441" cy="704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Fosfolipid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7928" y="2043178"/>
            <a:ext cx="1203156" cy="459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Untitl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6859" y="2009522"/>
            <a:ext cx="603441" cy="704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Fosfolipid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0471" y="2596980"/>
            <a:ext cx="1203156" cy="459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60397" y="3463218"/>
            <a:ext cx="886462" cy="589900"/>
          </a:xfrm>
          <a:prstGeom prst="rect">
            <a:avLst/>
          </a:prstGeom>
        </p:spPr>
      </p:pic>
      <p:pic>
        <p:nvPicPr>
          <p:cNvPr id="4106" name="Picture 10" descr="Cholesterol: 5 Truths to Know | Johns Hopkins Medici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6716" y="6063104"/>
            <a:ext cx="1935025" cy="743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6"/>
          <a:srcRect l="23801" t="15754" r="24549" b="31099"/>
          <a:stretch/>
        </p:blipFill>
        <p:spPr>
          <a:xfrm>
            <a:off x="730202" y="3463218"/>
            <a:ext cx="598149" cy="615486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41241" y="2928850"/>
            <a:ext cx="1181000" cy="675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7008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81. Popište podle obrázku štěpení tuků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1.</a:t>
            </a:r>
          </a:p>
          <a:p>
            <a:r>
              <a:rPr lang="cs-CZ" dirty="0"/>
              <a:t>2.</a:t>
            </a:r>
          </a:p>
          <a:p>
            <a:r>
              <a:rPr lang="cs-CZ" dirty="0"/>
              <a:t>3.</a:t>
            </a:r>
          </a:p>
          <a:p>
            <a:r>
              <a:rPr lang="cs-CZ" dirty="0"/>
              <a:t>4.</a:t>
            </a:r>
          </a:p>
          <a:p>
            <a:r>
              <a:rPr lang="cs-CZ" dirty="0"/>
              <a:t>5.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7" name="Picture 4" descr="Trávicí soustava člověka – Wikipedie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2064" y="1235242"/>
            <a:ext cx="3970267" cy="5622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49919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323" y="148815"/>
            <a:ext cx="12024851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/>
              <a:t> </a:t>
            </a:r>
            <a:br>
              <a:rPr lang="cs-CZ" dirty="0"/>
            </a:br>
            <a:r>
              <a:rPr lang="cs-CZ" b="1" dirty="0">
                <a:solidFill>
                  <a:srgbClr val="0070C0"/>
                </a:solidFill>
              </a:rPr>
              <a:t>87.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b="1" dirty="0">
                <a:solidFill>
                  <a:srgbClr val="0070C0"/>
                </a:solidFill>
              </a:rPr>
              <a:t>Které parametry patří do základního lipidového souboru?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fontScale="85000" lnSpcReduction="20000"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B……….</a:t>
            </a:r>
            <a:r>
              <a:rPr lang="cs-CZ" dirty="0"/>
              <a:t> vyšetření lipidových parametrů plazmy/séra jsou zaměřená na stanovení rizikových faktorů rozvoje aterosklerózy a diagnostiku lipoproteinových poruch. Na základě stanovení koncentrací </a:t>
            </a:r>
            <a:r>
              <a:rPr lang="cs-CZ" b="1" dirty="0">
                <a:solidFill>
                  <a:srgbClr val="0070C0"/>
                </a:solidFill>
              </a:rPr>
              <a:t>t……………</a:t>
            </a:r>
            <a:r>
              <a:rPr lang="cs-CZ" b="1" dirty="0"/>
              <a:t> </a:t>
            </a:r>
            <a:r>
              <a:rPr lang="cs-CZ" dirty="0"/>
              <a:t>a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ch………. </a:t>
            </a:r>
            <a:r>
              <a:rPr lang="cs-CZ" dirty="0"/>
              <a:t>klasifikujeme </a:t>
            </a:r>
          </a:p>
          <a:p>
            <a:r>
              <a:rPr lang="cs-CZ" dirty="0"/>
              <a:t>3 typy </a:t>
            </a:r>
            <a:r>
              <a:rPr lang="cs-CZ" dirty="0" err="1"/>
              <a:t>hyperlipoproteinémií</a:t>
            </a:r>
            <a:endParaRPr lang="cs-CZ" dirty="0"/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h……………….</a:t>
            </a:r>
            <a:r>
              <a:rPr lang="cs-CZ" b="1" dirty="0"/>
              <a:t> </a:t>
            </a:r>
            <a:r>
              <a:rPr lang="cs-CZ" dirty="0"/>
              <a:t>izolované zvýšení celkového cholesterolu, převážně na vrub LDL) - stanovení koncentrace celkového cholesterolu (volný + esterifikovaný)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k……….. h………….</a:t>
            </a:r>
            <a:r>
              <a:rPr lang="cs-CZ" b="1" dirty="0"/>
              <a:t> </a:t>
            </a:r>
            <a:r>
              <a:rPr lang="cs-CZ" dirty="0"/>
              <a:t>současné zvýšení cholesterolu i TAG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h……………….</a:t>
            </a:r>
            <a:r>
              <a:rPr lang="cs-CZ" b="1" dirty="0"/>
              <a:t> </a:t>
            </a:r>
            <a:r>
              <a:rPr lang="cs-CZ" dirty="0"/>
              <a:t>izolované zvýšení TAG v kombinaci s normálním cholesterolem.</a:t>
            </a:r>
          </a:p>
          <a:p>
            <a:r>
              <a:rPr lang="cs-CZ" dirty="0"/>
              <a:t>Pro posouzení rizika aterosklerózy se používá výpočet </a:t>
            </a:r>
            <a:r>
              <a:rPr lang="cs-CZ" b="1" dirty="0">
                <a:solidFill>
                  <a:srgbClr val="0070C0"/>
                </a:solidFill>
              </a:rPr>
              <a:t>a……….. i….. </a:t>
            </a:r>
            <a:r>
              <a:rPr lang="cs-CZ" dirty="0"/>
              <a:t>(AI), předvídá </a:t>
            </a:r>
            <a:r>
              <a:rPr lang="cs-CZ" dirty="0" err="1"/>
              <a:t>aterogenní</a:t>
            </a:r>
            <a:r>
              <a:rPr lang="cs-CZ" dirty="0"/>
              <a:t> riziko</a:t>
            </a:r>
          </a:p>
          <a:p>
            <a:pPr lvl="1"/>
            <a:r>
              <a:rPr lang="cs-CZ" dirty="0"/>
              <a:t>hodnocení: nízké riziko &lt; 0,11 </a:t>
            </a:r>
          </a:p>
          <a:p>
            <a:pPr lvl="1"/>
            <a:r>
              <a:rPr lang="cs-CZ" dirty="0"/>
              <a:t>střední riziko: 0,11-0,21</a:t>
            </a:r>
          </a:p>
          <a:p>
            <a:pPr lvl="1"/>
            <a:r>
              <a:rPr lang="cs-CZ" dirty="0"/>
              <a:t>zvýšené riziko: &gt; 0,21</a:t>
            </a:r>
          </a:p>
          <a:p>
            <a:r>
              <a:rPr lang="cs-CZ" dirty="0"/>
              <a:t>Před odběrem krve na analýzu lipidů </a:t>
            </a:r>
          </a:p>
          <a:p>
            <a:pPr lvl="1"/>
            <a:r>
              <a:rPr lang="cs-CZ" dirty="0"/>
              <a:t>dodržet standardní podmínky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.</a:t>
            </a:r>
            <a:r>
              <a:rPr lang="cs-CZ" dirty="0"/>
              <a:t> dny před odběrem nepít alkohol, který zvyšuje TAG.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24479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82. Uveďte lipidové spektrum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                                                  název                                hodnota norma</a:t>
            </a:r>
          </a:p>
          <a:p>
            <a:r>
              <a:rPr lang="cs-CZ" dirty="0"/>
              <a:t>1.</a:t>
            </a:r>
          </a:p>
          <a:p>
            <a:r>
              <a:rPr lang="cs-CZ" dirty="0"/>
              <a:t>2.</a:t>
            </a:r>
          </a:p>
          <a:p>
            <a:r>
              <a:rPr lang="cs-CZ" dirty="0"/>
              <a:t>3.</a:t>
            </a:r>
          </a:p>
          <a:p>
            <a:r>
              <a:rPr lang="cs-CZ" dirty="0"/>
              <a:t>4.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67903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82. Uveďte lipidové spektrum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                                                  název                                hodnota norma</a:t>
            </a:r>
          </a:p>
          <a:p>
            <a:r>
              <a:rPr lang="cs-CZ" dirty="0"/>
              <a:t>1.TAG</a:t>
            </a:r>
          </a:p>
          <a:p>
            <a:r>
              <a:rPr lang="cs-CZ" dirty="0"/>
              <a:t>2. celkový cholesterol</a:t>
            </a:r>
          </a:p>
          <a:p>
            <a:r>
              <a:rPr lang="cs-CZ" dirty="0"/>
              <a:t>3. HDL</a:t>
            </a:r>
          </a:p>
          <a:p>
            <a:r>
              <a:rPr lang="cs-CZ" dirty="0"/>
              <a:t>4. LDL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71433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2716" y="365125"/>
            <a:ext cx="11919284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83. Jaké mají familiární </a:t>
            </a:r>
            <a:r>
              <a:rPr lang="cs-CZ" sz="4000" b="1" dirty="0" err="1">
                <a:solidFill>
                  <a:srgbClr val="0070C0"/>
                </a:solidFill>
              </a:rPr>
              <a:t>hyperlipoproteinémie</a:t>
            </a:r>
            <a:r>
              <a:rPr lang="cs-CZ" sz="4000" b="1" dirty="0">
                <a:solidFill>
                  <a:srgbClr val="0070C0"/>
                </a:solidFill>
              </a:rPr>
              <a:t> společné znaky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……………………………………………………….</a:t>
            </a:r>
          </a:p>
          <a:p>
            <a:r>
              <a:rPr lang="cs-CZ" dirty="0"/>
              <a:t>……………………………………………………….</a:t>
            </a:r>
          </a:p>
          <a:p>
            <a:r>
              <a:rPr lang="cs-CZ" dirty="0"/>
              <a:t>……………………………….………………………</a:t>
            </a:r>
          </a:p>
          <a:p>
            <a:r>
              <a:rPr lang="cs-CZ" dirty="0"/>
              <a:t>……………………………………………………….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11120321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2047621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84. Co vyvolává sekundární  </a:t>
            </a:r>
            <a:r>
              <a:rPr lang="cs-CZ" sz="4000" b="1" dirty="0" err="1">
                <a:solidFill>
                  <a:srgbClr val="0070C0"/>
                </a:solidFill>
              </a:rPr>
              <a:t>hyperlipoproteinémii</a:t>
            </a:r>
            <a:r>
              <a:rPr lang="cs-CZ" sz="4000" b="1" dirty="0">
                <a:solidFill>
                  <a:srgbClr val="0070C0"/>
                </a:solidFill>
              </a:rPr>
              <a:t>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1.</a:t>
            </a:r>
          </a:p>
          <a:p>
            <a:r>
              <a:rPr lang="cs-CZ" dirty="0"/>
              <a:t>2.</a:t>
            </a:r>
          </a:p>
          <a:p>
            <a:r>
              <a:rPr lang="cs-CZ" dirty="0"/>
              <a:t>3.</a:t>
            </a:r>
          </a:p>
          <a:p>
            <a:r>
              <a:rPr lang="cs-CZ" dirty="0"/>
              <a:t>4.</a:t>
            </a:r>
          </a:p>
          <a:p>
            <a:r>
              <a:rPr lang="cs-CZ" dirty="0"/>
              <a:t>5.</a:t>
            </a:r>
          </a:p>
          <a:p>
            <a:r>
              <a:rPr lang="cs-CZ" dirty="0"/>
              <a:t>6.</a:t>
            </a:r>
          </a:p>
          <a:p>
            <a:r>
              <a:rPr lang="cs-CZ" dirty="0"/>
              <a:t>7.</a:t>
            </a:r>
          </a:p>
          <a:p>
            <a:r>
              <a:rPr lang="cs-CZ" dirty="0"/>
              <a:t>8.</a:t>
            </a:r>
          </a:p>
          <a:p>
            <a:r>
              <a:rPr lang="cs-CZ" dirty="0"/>
              <a:t>9.</a:t>
            </a:r>
          </a:p>
          <a:p>
            <a:r>
              <a:rPr lang="cs-CZ" dirty="0"/>
              <a:t>10.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86831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85. Ateroskleróza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2905" y="1688762"/>
            <a:ext cx="8344711" cy="4984411"/>
          </a:xfrm>
        </p:spPr>
        <p:txBody>
          <a:bodyPr>
            <a:normAutofit fontScale="85000" lnSpcReduction="10000"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A…………</a:t>
            </a:r>
            <a:r>
              <a:rPr lang="cs-CZ" dirty="0"/>
              <a:t> a její komplikace patří vedle karcinomu k nejčastějším příčinám úmrtnosti ve vyspělých společnostech. </a:t>
            </a:r>
          </a:p>
          <a:p>
            <a:r>
              <a:rPr lang="cs-CZ" dirty="0"/>
              <a:t>Zvýšené koncentrace lipidů a </a:t>
            </a:r>
            <a:r>
              <a:rPr lang="cs-CZ" dirty="0" err="1"/>
              <a:t>patol</a:t>
            </a:r>
            <a:r>
              <a:rPr lang="cs-CZ" b="1" dirty="0"/>
              <a:t>. </a:t>
            </a:r>
            <a:r>
              <a:rPr lang="cs-CZ" b="1" dirty="0">
                <a:solidFill>
                  <a:srgbClr val="0070C0"/>
                </a:solidFill>
              </a:rPr>
              <a:t>O….</a:t>
            </a:r>
            <a:r>
              <a:rPr lang="cs-CZ" b="1" dirty="0"/>
              <a:t> </a:t>
            </a:r>
            <a:r>
              <a:rPr lang="cs-CZ" dirty="0"/>
              <a:t>index, mají za následek jejich prostup pod endotel o cévní stěny. </a:t>
            </a:r>
          </a:p>
          <a:p>
            <a:r>
              <a:rPr lang="cs-CZ" dirty="0"/>
              <a:t>Usazené lipidy se formují do tzv. </a:t>
            </a:r>
            <a:r>
              <a:rPr lang="cs-CZ" b="1" dirty="0">
                <a:solidFill>
                  <a:srgbClr val="0070C0"/>
                </a:solidFill>
              </a:rPr>
              <a:t>p….</a:t>
            </a:r>
            <a:r>
              <a:rPr lang="cs-CZ" dirty="0"/>
              <a:t>, v jejichž okolí probíhá zánětlivý proces. </a:t>
            </a:r>
          </a:p>
          <a:p>
            <a:r>
              <a:rPr lang="cs-CZ" dirty="0"/>
              <a:t>Na narušeném endotelu pak vznikají </a:t>
            </a:r>
            <a:r>
              <a:rPr lang="cs-CZ" b="1" dirty="0">
                <a:solidFill>
                  <a:srgbClr val="0070C0"/>
                </a:solidFill>
              </a:rPr>
              <a:t>f…….. t…..</a:t>
            </a:r>
            <a:r>
              <a:rPr lang="cs-CZ" dirty="0"/>
              <a:t>, jejichž důsledkem je </a:t>
            </a:r>
            <a:r>
              <a:rPr lang="cs-CZ" b="1" dirty="0">
                <a:solidFill>
                  <a:srgbClr val="0070C0"/>
                </a:solidFill>
              </a:rPr>
              <a:t>z…..</a:t>
            </a:r>
            <a:r>
              <a:rPr lang="cs-CZ" b="1" dirty="0"/>
              <a:t> </a:t>
            </a:r>
            <a:r>
              <a:rPr lang="cs-CZ" dirty="0"/>
              <a:t>tepen a kardiovaskulární onemocnění. </a:t>
            </a:r>
          </a:p>
          <a:p>
            <a:r>
              <a:rPr lang="cs-CZ" dirty="0"/>
              <a:t>Ucpáním cév v srdečním svalu dochází k infarktu myokardu, v mozku k mozkové cévní příhodě atd.</a:t>
            </a:r>
          </a:p>
          <a:p>
            <a:r>
              <a:rPr lang="cs-CZ" dirty="0"/>
              <a:t>Na vznik kardiovaskulárních onemocnění má vliv řada </a:t>
            </a:r>
            <a:r>
              <a:rPr lang="cs-CZ" b="1" dirty="0">
                <a:solidFill>
                  <a:srgbClr val="0070C0"/>
                </a:solidFill>
              </a:rPr>
              <a:t>r………</a:t>
            </a:r>
            <a:r>
              <a:rPr lang="cs-CZ" b="1" dirty="0"/>
              <a:t> </a:t>
            </a:r>
            <a:r>
              <a:rPr lang="cs-CZ" dirty="0"/>
              <a:t>faktorů, které jsou jednak primární, </a:t>
            </a:r>
            <a:r>
              <a:rPr lang="cs-CZ" b="1" dirty="0">
                <a:solidFill>
                  <a:srgbClr val="0070C0"/>
                </a:solidFill>
              </a:rPr>
              <a:t>n………….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dirty="0"/>
              <a:t>(věk, pohlaví genetická zátěž), jednak sekundární, </a:t>
            </a:r>
            <a:r>
              <a:rPr lang="cs-CZ" b="1" dirty="0">
                <a:solidFill>
                  <a:srgbClr val="0070C0"/>
                </a:solidFill>
              </a:rPr>
              <a:t>o………..</a:t>
            </a:r>
            <a:r>
              <a:rPr lang="cs-CZ" dirty="0"/>
              <a:t> (hypertenze, obezita, životní styl – kouření, fyzická aktivita, stravování).</a:t>
            </a:r>
          </a:p>
          <a:p>
            <a:endParaRPr lang="cs-CZ" dirty="0"/>
          </a:p>
        </p:txBody>
      </p:sp>
      <p:pic>
        <p:nvPicPr>
          <p:cNvPr id="1030" name="Picture 6" descr="Cholesterol a ateroskleróza — Stockový vekt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8037" y="3802248"/>
            <a:ext cx="3118089" cy="258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teroskleróza » Medixa.o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453" y="80416"/>
            <a:ext cx="4056547" cy="189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541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71. Lipidy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Se dělí na  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1……………………………</a:t>
            </a:r>
          </a:p>
          <a:p>
            <a:r>
              <a:rPr lang="cs-CZ" dirty="0"/>
              <a:t>2……………………………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Slouží jako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/>
              <a:t>1……………………………………</a:t>
            </a:r>
          </a:p>
          <a:p>
            <a:r>
              <a:rPr lang="cs-CZ" dirty="0"/>
              <a:t>2……………………………………</a:t>
            </a:r>
          </a:p>
          <a:p>
            <a:r>
              <a:rPr lang="cs-CZ" dirty="0"/>
              <a:t>3……………………………………</a:t>
            </a:r>
          </a:p>
          <a:p>
            <a:r>
              <a:rPr lang="cs-CZ" dirty="0"/>
              <a:t>4……………………………………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40774204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86. Jak se projeví ateroskleróza v </a:t>
            </a:r>
            <a:r>
              <a:rPr lang="cs-CZ" sz="4000" b="1" dirty="0">
                <a:solidFill>
                  <a:srgbClr val="0070C0"/>
                </a:solidFill>
              </a:rPr>
              <a:t>orgánech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srdci……………………………………………………………………………………………..</a:t>
            </a:r>
          </a:p>
          <a:p>
            <a:r>
              <a:rPr lang="cs-CZ" dirty="0"/>
              <a:t>V mozku………………………………………………………………….……………………….</a:t>
            </a:r>
          </a:p>
          <a:p>
            <a:r>
              <a:rPr lang="cs-CZ" dirty="0"/>
              <a:t>V dolních končetinách……………………………..………………………………………</a:t>
            </a:r>
          </a:p>
          <a:p>
            <a:r>
              <a:rPr lang="cs-CZ" dirty="0"/>
              <a:t>V ledvinách………………………………………………………………………………………</a:t>
            </a:r>
          </a:p>
          <a:p>
            <a:r>
              <a:rPr lang="cs-CZ" dirty="0"/>
              <a:t>Ve střevě…………………………………………………………………………………………..</a:t>
            </a:r>
          </a:p>
        </p:txBody>
      </p:sp>
    </p:spTree>
    <p:extLst>
      <p:ext uri="{BB962C8B-B14F-4D97-AF65-F5344CB8AC3E}">
        <p14:creationId xmlns:p14="http://schemas.microsoft.com/office/powerpoint/2010/main" val="7034759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1702" y="188606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87. U jakých dg. Jsou zvýšené TAG?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0110" y="1514169"/>
            <a:ext cx="8048394" cy="52209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Doplňte onemocnění</a:t>
            </a:r>
          </a:p>
          <a:p>
            <a:pPr marL="0" indent="0">
              <a:buNone/>
            </a:pPr>
            <a:r>
              <a:rPr lang="cs-CZ" dirty="0"/>
              <a:t>1……………………………………………………………..</a:t>
            </a:r>
          </a:p>
          <a:p>
            <a:pPr marL="0" indent="0">
              <a:buNone/>
            </a:pPr>
            <a:r>
              <a:rPr lang="cs-CZ" dirty="0"/>
              <a:t>2……………………………………………………………..</a:t>
            </a:r>
          </a:p>
          <a:p>
            <a:pPr marL="0" indent="0">
              <a:buNone/>
            </a:pPr>
            <a:r>
              <a:rPr lang="cs-CZ" dirty="0"/>
              <a:t>3……………………………………………………………..</a:t>
            </a:r>
          </a:p>
          <a:p>
            <a:pPr marL="0" indent="0">
              <a:buNone/>
            </a:pPr>
            <a:r>
              <a:rPr lang="cs-CZ" dirty="0"/>
              <a:t>4……………………………………………………………..</a:t>
            </a:r>
          </a:p>
          <a:p>
            <a:pPr marL="0" indent="0">
              <a:buNone/>
            </a:pPr>
            <a:r>
              <a:rPr lang="cs-CZ" dirty="0"/>
              <a:t>5……………………………………………………………..</a:t>
            </a:r>
          </a:p>
          <a:p>
            <a:pPr marL="0" indent="0">
              <a:buNone/>
            </a:pPr>
            <a:r>
              <a:rPr lang="cs-CZ" dirty="0"/>
              <a:t>6……………………………………………………………..</a:t>
            </a:r>
          </a:p>
          <a:p>
            <a:pPr marL="0" indent="0">
              <a:buNone/>
            </a:pPr>
            <a:r>
              <a:rPr lang="cs-CZ" dirty="0"/>
              <a:t>7……………………………………………………………..</a:t>
            </a:r>
          </a:p>
          <a:p>
            <a:pPr marL="0" indent="0">
              <a:buNone/>
            </a:pPr>
            <a:r>
              <a:rPr lang="cs-CZ" dirty="0"/>
              <a:t>8………………………………………………………………</a:t>
            </a:r>
          </a:p>
        </p:txBody>
      </p:sp>
      <p:pic>
        <p:nvPicPr>
          <p:cNvPr id="7170" name="Picture 2" descr="Stock ilustrace Hypotyreóza Lékařská Vektorová Ilustrace Izolovaná Na  Infografice Bílého Pozadí – stáhnout obrázek nyní - i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375" y="1160980"/>
            <a:ext cx="4130515" cy="5127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84903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88. Diabetická </a:t>
            </a:r>
            <a:r>
              <a:rPr lang="cs-CZ" sz="4000" b="1" dirty="0" err="1">
                <a:solidFill>
                  <a:srgbClr val="0070C0"/>
                </a:solidFill>
              </a:rPr>
              <a:t>dyslipidémie</a:t>
            </a:r>
            <a:endParaRPr lang="cs-CZ" sz="4000" b="1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Je </a:t>
            </a:r>
            <a:r>
              <a:rPr lang="cs-CZ" dirty="0" err="1"/>
              <a:t>aterogenní</a:t>
            </a:r>
            <a:r>
              <a:rPr lang="cs-CZ" dirty="0"/>
              <a:t>: zvyšuje dodávku </a:t>
            </a:r>
            <a:r>
              <a:rPr lang="cs-CZ" b="1" dirty="0">
                <a:solidFill>
                  <a:srgbClr val="0070C0"/>
                </a:solidFill>
              </a:rPr>
              <a:t>ch……….</a:t>
            </a:r>
            <a:r>
              <a:rPr lang="cs-CZ" dirty="0"/>
              <a:t> tkáním  a zhoršuje reverzní transport cholesterolu</a:t>
            </a:r>
          </a:p>
          <a:p>
            <a:r>
              <a:rPr lang="cs-CZ" dirty="0"/>
              <a:t>Je pro-</a:t>
            </a:r>
            <a:r>
              <a:rPr lang="cs-CZ" dirty="0" err="1"/>
              <a:t>diabetogenní</a:t>
            </a:r>
            <a:r>
              <a:rPr lang="cs-CZ" dirty="0"/>
              <a:t>: zhoršuje </a:t>
            </a:r>
            <a:r>
              <a:rPr lang="cs-CZ" b="1" dirty="0">
                <a:solidFill>
                  <a:srgbClr val="0070C0"/>
                </a:solidFill>
              </a:rPr>
              <a:t>c……..</a:t>
            </a:r>
            <a:r>
              <a:rPr lang="cs-CZ" dirty="0"/>
              <a:t> k inzulínu</a:t>
            </a:r>
          </a:p>
          <a:p>
            <a:endParaRPr lang="cs-CZ" dirty="0"/>
          </a:p>
          <a:p>
            <a:r>
              <a:rPr lang="cs-CZ" dirty="0"/>
              <a:t>Inzulín </a:t>
            </a:r>
          </a:p>
          <a:p>
            <a:pPr lvl="1"/>
            <a:r>
              <a:rPr lang="cs-CZ" dirty="0"/>
              <a:t>aktivuje lipolýzu</a:t>
            </a:r>
          </a:p>
          <a:p>
            <a:pPr lvl="1"/>
            <a:r>
              <a:rPr lang="cs-CZ" dirty="0"/>
              <a:t>inhibuje oxidaci MK a </a:t>
            </a:r>
            <a:r>
              <a:rPr lang="cs-CZ" dirty="0" err="1"/>
              <a:t>ketogenezi</a:t>
            </a:r>
            <a:r>
              <a:rPr lang="cs-CZ" dirty="0"/>
              <a:t> a tvorbu TAG a VLDL v játrech (steatóza)</a:t>
            </a:r>
          </a:p>
          <a:p>
            <a:pPr lvl="1"/>
            <a:r>
              <a:rPr lang="cs-CZ" dirty="0"/>
              <a:t>inhibuje hormon senzitivní lipázu</a:t>
            </a:r>
          </a:p>
          <a:p>
            <a:r>
              <a:rPr lang="cs-CZ" dirty="0"/>
              <a:t>U DM tento účinek chybí, což se projevuje poruchou metabolismu TAG a CH při nadprodukci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…. </a:t>
            </a:r>
            <a:r>
              <a:rPr lang="cs-CZ" dirty="0"/>
              <a:t>a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b="1" dirty="0"/>
              <a:t> </a:t>
            </a:r>
            <a:r>
              <a:rPr lang="cs-CZ" dirty="0"/>
              <a:t>a zvýšení katabolismu 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6124131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89.Bílkoviny</a:t>
            </a:r>
            <a:br>
              <a:rPr lang="cs-CZ" sz="4000" b="1" dirty="0">
                <a:solidFill>
                  <a:srgbClr val="0070C0"/>
                </a:solidFill>
              </a:rPr>
            </a:br>
            <a:r>
              <a:rPr lang="cs-CZ" sz="4000" b="1" dirty="0">
                <a:solidFill>
                  <a:srgbClr val="0070C0"/>
                </a:solidFill>
              </a:rPr>
              <a:t>Aminokyseliny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 když již bylo identifikováno více jak 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dirty="0"/>
              <a:t> různých AMK, na tvorbě proteinů se podílí pouze </a:t>
            </a:r>
            <a:r>
              <a:rPr lang="cs-CZ" b="1" dirty="0">
                <a:solidFill>
                  <a:srgbClr val="0070C0"/>
                </a:solidFill>
              </a:rPr>
              <a:t>..</a:t>
            </a:r>
            <a:r>
              <a:rPr lang="cs-CZ" dirty="0"/>
              <a:t> tzv. </a:t>
            </a:r>
            <a:r>
              <a:rPr lang="cs-CZ" dirty="0" err="1"/>
              <a:t>proteinogenních</a:t>
            </a:r>
            <a:r>
              <a:rPr lang="cs-CZ" dirty="0"/>
              <a:t> AMK (někdy se uvádí počet </a:t>
            </a:r>
            <a:r>
              <a:rPr lang="cs-CZ" b="1" dirty="0">
                <a:solidFill>
                  <a:srgbClr val="0070C0"/>
                </a:solidFill>
              </a:rPr>
              <a:t>..</a:t>
            </a:r>
            <a:r>
              <a:rPr lang="cs-CZ" dirty="0"/>
              <a:t>, </a:t>
            </a:r>
            <a:r>
              <a:rPr lang="cs-CZ" dirty="0" err="1"/>
              <a:t>selenocystein</a:t>
            </a:r>
            <a:r>
              <a:rPr lang="cs-CZ" dirty="0"/>
              <a:t> jako 21. AMK). </a:t>
            </a:r>
          </a:p>
          <a:p>
            <a:r>
              <a:rPr lang="cs-CZ" dirty="0"/>
              <a:t>V odborné literatuře se nejčastěji využívají </a:t>
            </a:r>
            <a:r>
              <a:rPr lang="cs-CZ" b="1" dirty="0">
                <a:solidFill>
                  <a:srgbClr val="0070C0"/>
                </a:solidFill>
              </a:rPr>
              <a:t>t……….</a:t>
            </a:r>
            <a:r>
              <a:rPr lang="cs-CZ" dirty="0"/>
              <a:t> zkratky AMK, tvořené převážně z prvních 3 písmen názvu. </a:t>
            </a:r>
          </a:p>
          <a:p>
            <a:r>
              <a:rPr lang="cs-CZ" dirty="0"/>
              <a:t>Ke srovnání podobných sekvencí AMK v proteinech se pak spíše používají zkratky jednopísmenné.</a:t>
            </a:r>
          </a:p>
        </p:txBody>
      </p:sp>
    </p:spTree>
    <p:extLst>
      <p:ext uri="{BB962C8B-B14F-4D97-AF65-F5344CB8AC3E}">
        <p14:creationId xmlns:p14="http://schemas.microsoft.com/office/powerpoint/2010/main" val="32923471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3821" y="0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90. Aminokyseliny (AMK)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835618"/>
            <a:ext cx="6781800" cy="5443536"/>
          </a:xfrm>
        </p:spPr>
        <p:txBody>
          <a:bodyPr>
            <a:noAutofit/>
          </a:bodyPr>
          <a:lstStyle/>
          <a:p>
            <a:r>
              <a:rPr lang="cs-CZ" sz="2400" dirty="0"/>
              <a:t>Většinu AMK si lidský organismus dokáže sám syntetizovat z meziproduktů sacharidového metabolismu. </a:t>
            </a:r>
          </a:p>
          <a:p>
            <a:r>
              <a:rPr lang="cs-CZ" sz="2400" dirty="0"/>
              <a:t>Některé AMK si však vyrobit neumí a je závislý na jejich příjmu potravou (v bílkovinách), tyto AMK se označují jako </a:t>
            </a:r>
            <a:r>
              <a:rPr lang="cs-CZ" sz="2400" b="1" dirty="0">
                <a:solidFill>
                  <a:srgbClr val="0070C0"/>
                </a:solidFill>
              </a:rPr>
              <a:t>e……… </a:t>
            </a:r>
            <a:r>
              <a:rPr lang="cs-CZ" sz="2400" dirty="0"/>
              <a:t>Je jich </a:t>
            </a:r>
            <a:r>
              <a:rPr lang="cs-CZ" sz="2400" b="1" dirty="0">
                <a:solidFill>
                  <a:srgbClr val="0070C0"/>
                </a:solidFill>
              </a:rPr>
              <a:t>.</a:t>
            </a:r>
            <a:endParaRPr lang="cs-CZ" sz="2400" dirty="0"/>
          </a:p>
          <a:p>
            <a:r>
              <a:rPr lang="cs-CZ" sz="2400" dirty="0"/>
              <a:t>V proteinech jsou AMK mezi sebou vázány tzv. </a:t>
            </a:r>
            <a:r>
              <a:rPr lang="cs-CZ" sz="2400" b="1" dirty="0">
                <a:solidFill>
                  <a:srgbClr val="0070C0"/>
                </a:solidFill>
              </a:rPr>
              <a:t>p………</a:t>
            </a:r>
            <a:r>
              <a:rPr lang="cs-CZ" sz="2400" b="1" dirty="0"/>
              <a:t> </a:t>
            </a:r>
            <a:r>
              <a:rPr lang="cs-CZ" sz="2400" dirty="0"/>
              <a:t>vazbou, která spojuje </a:t>
            </a:r>
            <a:r>
              <a:rPr lang="cs-CZ" sz="2400" b="1" dirty="0">
                <a:solidFill>
                  <a:srgbClr val="0070C0"/>
                </a:solidFill>
              </a:rPr>
              <a:t>a…. </a:t>
            </a:r>
            <a:r>
              <a:rPr lang="cs-CZ" sz="2400" dirty="0"/>
              <a:t>skupinu jedné (-NH2) a </a:t>
            </a:r>
            <a:r>
              <a:rPr lang="cs-CZ" sz="2400" b="1" dirty="0">
                <a:solidFill>
                  <a:srgbClr val="0070C0"/>
                </a:solidFill>
              </a:rPr>
              <a:t>k………..</a:t>
            </a:r>
            <a:r>
              <a:rPr lang="cs-CZ" sz="2400" dirty="0"/>
              <a:t> skupinu (-COOH) druhé AMK. Takto může vznikat libovolně dlouhý řetězec AMK na jehož  N- konci se vyskytuje AMK s </a:t>
            </a:r>
            <a:r>
              <a:rPr lang="cs-CZ" sz="2400" b="1" dirty="0">
                <a:solidFill>
                  <a:srgbClr val="0070C0"/>
                </a:solidFill>
              </a:rPr>
              <a:t>v….. </a:t>
            </a:r>
            <a:r>
              <a:rPr lang="cs-CZ" sz="2400" dirty="0" err="1"/>
              <a:t>amino</a:t>
            </a:r>
            <a:r>
              <a:rPr lang="cs-CZ" sz="2400" dirty="0"/>
              <a:t> skupinou a na  C-konci AMK s </a:t>
            </a:r>
            <a:r>
              <a:rPr lang="cs-CZ" sz="2400" b="1" dirty="0">
                <a:solidFill>
                  <a:srgbClr val="0070C0"/>
                </a:solidFill>
              </a:rPr>
              <a:t>v….. </a:t>
            </a:r>
            <a:r>
              <a:rPr lang="cs-CZ" sz="2400" dirty="0"/>
              <a:t>karboxylovou skupinou.</a:t>
            </a:r>
          </a:p>
          <a:p>
            <a:r>
              <a:rPr lang="cs-CZ" sz="2400" dirty="0"/>
              <a:t>AMK v proteinech zapisujeme a pojmenováváme od N-konce k C-konci. </a:t>
            </a:r>
          </a:p>
          <a:p>
            <a:r>
              <a:rPr lang="cs-CZ" sz="2400" dirty="0"/>
              <a:t>C-koncová AMK si ponechává svůj název, ostatní zamění koncové –in za –</a:t>
            </a:r>
            <a:r>
              <a:rPr lang="cs-CZ" sz="2400" dirty="0" err="1"/>
              <a:t>yl</a:t>
            </a:r>
            <a:r>
              <a:rPr lang="cs-CZ" sz="2400" dirty="0"/>
              <a:t>.</a:t>
            </a:r>
          </a:p>
        </p:txBody>
      </p:sp>
      <p:pic>
        <p:nvPicPr>
          <p:cNvPr id="8194" name="Picture 2" descr="Peptidová vazb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414463"/>
            <a:ext cx="4930302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6781800" y="6381345"/>
            <a:ext cx="51637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3"/>
              </a:rPr>
              <a:t>https://www.galenus.cz/clanky/P/peptidova-vazba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48117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91. Metabolismus aminokyselin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8128819" cy="4351338"/>
          </a:xfrm>
        </p:spPr>
        <p:txBody>
          <a:bodyPr>
            <a:normAutofit fontScale="85000" lnSpcReduction="10000"/>
          </a:bodyPr>
          <a:lstStyle/>
          <a:p>
            <a:r>
              <a:rPr lang="cs-CZ" dirty="0"/>
              <a:t>AMK jsou </a:t>
            </a:r>
          </a:p>
          <a:p>
            <a:pPr lvl="0"/>
            <a:r>
              <a:rPr lang="cs-CZ" dirty="0"/>
              <a:t>přijímány v potravě a to v </a:t>
            </a:r>
            <a:r>
              <a:rPr lang="cs-CZ" b="1" dirty="0">
                <a:solidFill>
                  <a:srgbClr val="0070C0"/>
                </a:solidFill>
              </a:rPr>
              <a:t>p………</a:t>
            </a:r>
            <a:r>
              <a:rPr lang="cs-CZ" dirty="0"/>
              <a:t> které jsou</a:t>
            </a:r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p……….</a:t>
            </a:r>
            <a:r>
              <a:rPr lang="cs-CZ" dirty="0"/>
              <a:t> štěpeny na </a:t>
            </a:r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o………..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dirty="0"/>
              <a:t>až </a:t>
            </a:r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dirty="0"/>
              <a:t> a </a:t>
            </a:r>
          </a:p>
          <a:p>
            <a:pPr lvl="0"/>
            <a:r>
              <a:rPr lang="cs-CZ" dirty="0"/>
              <a:t>poté ve střevě </a:t>
            </a:r>
            <a:r>
              <a:rPr lang="cs-CZ" b="1" dirty="0">
                <a:solidFill>
                  <a:srgbClr val="0070C0"/>
                </a:solidFill>
              </a:rPr>
              <a:t>v……….y</a:t>
            </a:r>
            <a:r>
              <a:rPr lang="cs-CZ" dirty="0"/>
              <a:t> střevní sliznicí. </a:t>
            </a:r>
          </a:p>
          <a:p>
            <a:pPr lvl="0"/>
            <a:r>
              <a:rPr lang="cs-CZ" dirty="0"/>
              <a:t>v krvi AMK vytvářejí část tělesné zásoby AMK – tzv. </a:t>
            </a:r>
            <a:r>
              <a:rPr lang="cs-CZ" b="1" dirty="0" err="1">
                <a:solidFill>
                  <a:srgbClr val="0070C0"/>
                </a:solidFill>
              </a:rPr>
              <a:t>p..l</a:t>
            </a:r>
            <a:r>
              <a:rPr lang="cs-CZ" dirty="0"/>
              <a:t> AMK, </a:t>
            </a:r>
          </a:p>
          <a:p>
            <a:pPr lvl="0"/>
            <a:r>
              <a:rPr lang="cs-CZ" dirty="0"/>
              <a:t>krví jsou také přenášeny k cílovým tkáním, kde mohou být využity k </a:t>
            </a:r>
            <a:r>
              <a:rPr lang="cs-CZ" b="1" dirty="0">
                <a:solidFill>
                  <a:srgbClr val="0070C0"/>
                </a:solidFill>
              </a:rPr>
              <a:t>s……</a:t>
            </a:r>
            <a:r>
              <a:rPr lang="cs-CZ" dirty="0"/>
              <a:t> plazmatických a intracelulárních proteinů. </a:t>
            </a:r>
          </a:p>
          <a:p>
            <a:pPr lvl="0"/>
            <a:r>
              <a:rPr lang="cs-CZ" dirty="0"/>
              <a:t>při dostatku AMK dochází k jejich </a:t>
            </a:r>
            <a:r>
              <a:rPr lang="cs-CZ" b="1" dirty="0">
                <a:solidFill>
                  <a:srgbClr val="0070C0"/>
                </a:solidFill>
              </a:rPr>
              <a:t>d……..</a:t>
            </a:r>
          </a:p>
        </p:txBody>
      </p:sp>
      <p:pic>
        <p:nvPicPr>
          <p:cNvPr id="9218" name="Picture 2" descr="https://upload.wikimedia.org/wikipedia/commons/thumb/0/0a/Absorb_peptides.png/300px-Absorb_peptid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7019" y="1102299"/>
            <a:ext cx="2857500" cy="237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Biochemie - vzdělávací portál, Přírodní látk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0622" y="3871610"/>
            <a:ext cx="3511378" cy="291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447472" y="6176963"/>
            <a:ext cx="7607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4"/>
              </a:rPr>
              <a:t>https://www.vscht.cz/popularizace/doktorandi-pisou/antimikrobialni-peptidy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17759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4378" y="0"/>
            <a:ext cx="12047621" cy="1325563"/>
          </a:xfrm>
        </p:spPr>
        <p:txBody>
          <a:bodyPr>
            <a:normAutofit fontScale="90000"/>
          </a:bodyPr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b="1" dirty="0">
                <a:solidFill>
                  <a:srgbClr val="0070C0"/>
                </a:solidFill>
              </a:rPr>
              <a:t>93.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b="1" dirty="0">
                <a:solidFill>
                  <a:srgbClr val="0070C0"/>
                </a:solidFill>
              </a:rPr>
              <a:t>Jakou mají proteiny v organismu funkci?</a:t>
            </a:r>
            <a:br>
              <a:rPr lang="cs-CZ" b="1" dirty="0">
                <a:solidFill>
                  <a:srgbClr val="0070C0"/>
                </a:solidFill>
              </a:rPr>
            </a:br>
            <a:r>
              <a:rPr lang="cs-CZ" b="1" dirty="0">
                <a:solidFill>
                  <a:srgbClr val="0070C0"/>
                </a:solidFill>
              </a:rPr>
              <a:t>Protein, z </a:t>
            </a:r>
            <a:r>
              <a:rPr lang="cs-CZ" b="1" dirty="0" err="1">
                <a:solidFill>
                  <a:srgbClr val="0070C0"/>
                </a:solidFill>
              </a:rPr>
              <a:t>řec</a:t>
            </a:r>
            <a:r>
              <a:rPr lang="cs-CZ" b="1" dirty="0">
                <a:solidFill>
                  <a:srgbClr val="0070C0"/>
                </a:solidFill>
              </a:rPr>
              <a:t>. </a:t>
            </a:r>
            <a:r>
              <a:rPr lang="cs-CZ" b="1" dirty="0" err="1">
                <a:solidFill>
                  <a:srgbClr val="0070C0"/>
                </a:solidFill>
              </a:rPr>
              <a:t>proteios</a:t>
            </a:r>
            <a:r>
              <a:rPr lang="cs-CZ" b="1" dirty="0">
                <a:solidFill>
                  <a:srgbClr val="0070C0"/>
                </a:solidFill>
              </a:rPr>
              <a:t>, čes. prvotní, primární, hlavní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" y="1690688"/>
            <a:ext cx="12054348" cy="4800907"/>
          </a:xfrm>
        </p:spPr>
        <p:txBody>
          <a:bodyPr>
            <a:normAutofit lnSpcReduction="10000"/>
          </a:bodyPr>
          <a:lstStyle/>
          <a:p>
            <a:r>
              <a:rPr lang="cs-CZ" dirty="0"/>
              <a:t>Polypeptidový řetězec bílkovin je složený ze 100 až 1000 </a:t>
            </a:r>
            <a:r>
              <a:rPr lang="cs-CZ" dirty="0" err="1"/>
              <a:t>proteinogenních</a:t>
            </a:r>
            <a:r>
              <a:rPr lang="cs-CZ" dirty="0"/>
              <a:t> AMK vzájemně spojených </a:t>
            </a:r>
            <a:r>
              <a:rPr lang="cs-CZ" b="1" dirty="0">
                <a:solidFill>
                  <a:srgbClr val="0070C0"/>
                </a:solidFill>
              </a:rPr>
              <a:t>p………. v…..</a:t>
            </a:r>
            <a:r>
              <a:rPr lang="cs-CZ" dirty="0"/>
              <a:t> </a:t>
            </a:r>
          </a:p>
          <a:p>
            <a:r>
              <a:rPr lang="cs-CZ" dirty="0"/>
              <a:t>Spojením 2-10 či 11-100 AMK vznikají </a:t>
            </a:r>
            <a:r>
              <a:rPr lang="cs-CZ" dirty="0" err="1"/>
              <a:t>dipeptidy</a:t>
            </a:r>
            <a:r>
              <a:rPr lang="cs-CZ" dirty="0"/>
              <a:t>, </a:t>
            </a:r>
            <a:r>
              <a:rPr lang="cs-CZ" dirty="0" err="1"/>
              <a:t>tripeptidy</a:t>
            </a:r>
            <a:r>
              <a:rPr lang="cs-CZ" dirty="0"/>
              <a:t>, </a:t>
            </a:r>
            <a:r>
              <a:rPr lang="cs-CZ" dirty="0" err="1"/>
              <a:t>oligopeptidy</a:t>
            </a:r>
            <a:r>
              <a:rPr lang="cs-CZ" dirty="0"/>
              <a:t> a polypeptidy.</a:t>
            </a:r>
          </a:p>
          <a:p>
            <a:r>
              <a:rPr lang="cs-CZ" dirty="0"/>
              <a:t>Proteiny se liší sekvencí – pořadím - AMK</a:t>
            </a:r>
          </a:p>
          <a:p>
            <a:r>
              <a:rPr lang="cs-CZ" dirty="0"/>
              <a:t>V organismu </a:t>
            </a:r>
            <a:r>
              <a:rPr lang="cs-CZ" b="1" dirty="0">
                <a:solidFill>
                  <a:srgbClr val="0070C0"/>
                </a:solidFill>
              </a:rPr>
              <a:t>p……</a:t>
            </a:r>
            <a:r>
              <a:rPr lang="cs-CZ" dirty="0"/>
              <a:t> vznikají </a:t>
            </a:r>
            <a:r>
              <a:rPr lang="cs-CZ" b="1" dirty="0">
                <a:solidFill>
                  <a:srgbClr val="0070C0"/>
                </a:solidFill>
              </a:rPr>
              <a:t>š……m</a:t>
            </a:r>
            <a:r>
              <a:rPr lang="cs-CZ" dirty="0"/>
              <a:t> bílkovin nebo </a:t>
            </a:r>
            <a:r>
              <a:rPr lang="cs-CZ" b="1" dirty="0">
                <a:solidFill>
                  <a:srgbClr val="0070C0"/>
                </a:solidFill>
              </a:rPr>
              <a:t>s…….</a:t>
            </a:r>
            <a:r>
              <a:rPr lang="cs-CZ" dirty="0"/>
              <a:t> z AMK. </a:t>
            </a:r>
          </a:p>
          <a:p>
            <a:r>
              <a:rPr lang="cs-CZ" dirty="0"/>
              <a:t>Mezi peptidy patří  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h…y</a:t>
            </a:r>
            <a:r>
              <a:rPr lang="cs-CZ" dirty="0"/>
              <a:t> (insulin, kortikotropin, endorfiny),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g…….n</a:t>
            </a:r>
            <a:r>
              <a:rPr lang="cs-CZ" dirty="0"/>
              <a:t> (silný antioxidant)  </a:t>
            </a:r>
          </a:p>
          <a:p>
            <a:pPr lvl="1"/>
            <a:r>
              <a:rPr lang="cs-CZ" dirty="0"/>
              <a:t>některá ATB (antimikrobiální peptidy z jedu divokých včel)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c………a</a:t>
            </a:r>
            <a:endParaRPr lang="cs-CZ" dirty="0">
              <a:solidFill>
                <a:srgbClr val="0070C0"/>
              </a:solidFill>
            </a:endParaRPr>
          </a:p>
          <a:p>
            <a:pPr lvl="1"/>
            <a:r>
              <a:rPr lang="cs-CZ" b="1" dirty="0" err="1">
                <a:solidFill>
                  <a:srgbClr val="0070C0"/>
                </a:solidFill>
              </a:rPr>
              <a:t>J..y</a:t>
            </a:r>
            <a:endParaRPr lang="cs-CZ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74366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09947"/>
            <a:ext cx="10515600" cy="883111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0070C0"/>
                </a:solidFill>
              </a:rPr>
              <a:t>94. Rozdělení proteinů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85135" y="884904"/>
            <a:ext cx="11906865" cy="597309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dirty="0"/>
              <a:t>Na rozdělení proteinů neexistuje žádný univerzální systém, můžeme je klasifikovat z několika hledisek.</a:t>
            </a:r>
          </a:p>
          <a:p>
            <a:pPr marL="0" indent="0">
              <a:buNone/>
            </a:pPr>
            <a:r>
              <a:rPr lang="cs-CZ" dirty="0"/>
              <a:t>Na základě rozpustnosti a tvaru  </a:t>
            </a:r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g………</a:t>
            </a:r>
            <a:r>
              <a:rPr lang="cs-CZ" b="1" dirty="0"/>
              <a:t> - </a:t>
            </a:r>
            <a:r>
              <a:rPr lang="cs-CZ" dirty="0" err="1"/>
              <a:t>sféroproteiny</a:t>
            </a:r>
            <a:r>
              <a:rPr lang="cs-CZ" dirty="0"/>
              <a:t> (např. albumin, globuliny; jsou </a:t>
            </a:r>
            <a:r>
              <a:rPr lang="cs-CZ" b="1" dirty="0">
                <a:solidFill>
                  <a:srgbClr val="0070C0"/>
                </a:solidFill>
              </a:rPr>
              <a:t>r…….é v. </a:t>
            </a:r>
            <a:r>
              <a:rPr lang="cs-CZ" b="1" dirty="0" err="1">
                <a:solidFill>
                  <a:srgbClr val="0070C0"/>
                </a:solidFill>
              </a:rPr>
              <a:t>v..ě</a:t>
            </a:r>
            <a:r>
              <a:rPr lang="cs-CZ" b="1" dirty="0">
                <a:solidFill>
                  <a:srgbClr val="0070C0"/>
                </a:solidFill>
              </a:rPr>
              <a:t> </a:t>
            </a:r>
            <a:r>
              <a:rPr lang="cs-CZ" dirty="0"/>
              <a:t>a svým tvarem se blíží kouli) a </a:t>
            </a:r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f……..í</a:t>
            </a:r>
            <a:r>
              <a:rPr lang="cs-CZ" b="1" dirty="0"/>
              <a:t> – </a:t>
            </a:r>
            <a:r>
              <a:rPr lang="cs-CZ" dirty="0"/>
              <a:t>skleroproteiny, které jsou ve </a:t>
            </a:r>
            <a:r>
              <a:rPr lang="cs-CZ" b="1" dirty="0" err="1">
                <a:solidFill>
                  <a:srgbClr val="0070C0"/>
                </a:solidFill>
              </a:rPr>
              <a:t>v..ě</a:t>
            </a:r>
            <a:r>
              <a:rPr lang="cs-CZ" b="1" dirty="0">
                <a:solidFill>
                  <a:srgbClr val="0070C0"/>
                </a:solidFill>
              </a:rPr>
              <a:t> n………é</a:t>
            </a:r>
            <a:r>
              <a:rPr lang="cs-CZ" dirty="0"/>
              <a:t>, mají vláknitou strukturu a v organismu plní podpůrnou a strukturní funkci (např. kolagen, keratin). </a:t>
            </a:r>
          </a:p>
          <a:p>
            <a:pPr marL="0" indent="0">
              <a:buNone/>
            </a:pPr>
            <a:r>
              <a:rPr lang="cs-CZ" dirty="0"/>
              <a:t>Podle složení </a:t>
            </a:r>
          </a:p>
          <a:p>
            <a:r>
              <a:rPr lang="cs-CZ" b="1" dirty="0">
                <a:solidFill>
                  <a:srgbClr val="0070C0"/>
                </a:solidFill>
              </a:rPr>
              <a:t>J……..é</a:t>
            </a:r>
            <a:r>
              <a:rPr lang="cs-CZ" dirty="0"/>
              <a:t> (obsahují pouze 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dirty="0"/>
              <a:t>) </a:t>
            </a:r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S…..é</a:t>
            </a:r>
            <a:r>
              <a:rPr lang="cs-CZ" dirty="0"/>
              <a:t> (obsahují 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b="1" dirty="0">
                <a:solidFill>
                  <a:srgbClr val="0070C0"/>
                </a:solidFill>
              </a:rPr>
              <a:t>i n………..u </a:t>
            </a:r>
            <a:r>
              <a:rPr lang="cs-CZ" b="1" dirty="0" err="1">
                <a:solidFill>
                  <a:srgbClr val="0070C0"/>
                </a:solidFill>
              </a:rPr>
              <a:t>č..t</a:t>
            </a:r>
            <a:r>
              <a:rPr lang="cs-CZ" dirty="0"/>
              <a:t>  - např. lipidy - lipoproteiny, sacharidy - glykoproteiny, nukleotidy - nukleoproteiny). </a:t>
            </a:r>
          </a:p>
          <a:p>
            <a:pPr marL="0" indent="0">
              <a:buNone/>
            </a:pPr>
            <a:r>
              <a:rPr lang="cs-CZ" dirty="0"/>
              <a:t>Z hlediska výskytu v organismu je lze rozdělit na </a:t>
            </a:r>
          </a:p>
          <a:p>
            <a:pPr lvl="0"/>
            <a:r>
              <a:rPr lang="cs-CZ" dirty="0"/>
              <a:t>svalové, krevní (plazmatické) a mléčné. </a:t>
            </a:r>
          </a:p>
          <a:p>
            <a:pPr marL="0" indent="0">
              <a:buNone/>
            </a:pPr>
            <a:r>
              <a:rPr lang="cs-CZ" dirty="0"/>
              <a:t>Podle funkce, kterou v organismu zajišťují, je můžeme rozdělit na:</a:t>
            </a:r>
          </a:p>
          <a:p>
            <a:r>
              <a:rPr lang="cs-CZ" dirty="0"/>
              <a:t>·         </a:t>
            </a:r>
            <a:r>
              <a:rPr lang="cs-CZ" b="1" dirty="0">
                <a:solidFill>
                  <a:srgbClr val="0070C0"/>
                </a:solidFill>
              </a:rPr>
              <a:t>e….y</a:t>
            </a:r>
            <a:r>
              <a:rPr lang="cs-CZ" dirty="0"/>
              <a:t> - katalyzují biochemické reakce (podrobněji viz kapitola 7)</a:t>
            </a:r>
          </a:p>
          <a:p>
            <a:r>
              <a:rPr lang="cs-CZ" dirty="0"/>
              <a:t>·         </a:t>
            </a:r>
            <a:r>
              <a:rPr lang="cs-CZ" b="1" dirty="0">
                <a:solidFill>
                  <a:srgbClr val="0070C0"/>
                </a:solidFill>
              </a:rPr>
              <a:t>s……….í</a:t>
            </a:r>
            <a:r>
              <a:rPr lang="cs-CZ" b="1" dirty="0"/>
              <a:t> </a:t>
            </a:r>
            <a:r>
              <a:rPr lang="cs-CZ" dirty="0"/>
              <a:t>proteiny – převážně fibrilární, plní podpůrné funkce, poskytují buněčnou nebo tělesnou oporu (kosti, šlachy a kůže - kolagen, vlasy a nehty – kreatin)</a:t>
            </a:r>
          </a:p>
          <a:p>
            <a:r>
              <a:rPr lang="cs-CZ" dirty="0"/>
              <a:t>·        </a:t>
            </a:r>
            <a:r>
              <a:rPr lang="cs-CZ" dirty="0">
                <a:solidFill>
                  <a:srgbClr val="0070C0"/>
                </a:solidFill>
              </a:rPr>
              <a:t> </a:t>
            </a:r>
            <a:r>
              <a:rPr lang="cs-CZ" b="1" dirty="0">
                <a:solidFill>
                  <a:srgbClr val="0070C0"/>
                </a:solidFill>
              </a:rPr>
              <a:t>t………í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dirty="0"/>
              <a:t>proteiny – přenos látek krevním oběhem nebo přes buněčnou membránu (albumin – bilirubin, mastné kyseliny; transferin – železo; lipoproteiny – cholesterol; hemoglobin – kyslík)</a:t>
            </a:r>
          </a:p>
          <a:p>
            <a:r>
              <a:rPr lang="cs-CZ" dirty="0"/>
              <a:t>·         </a:t>
            </a:r>
            <a:r>
              <a:rPr lang="cs-CZ" b="1" dirty="0">
                <a:solidFill>
                  <a:srgbClr val="0070C0"/>
                </a:solidFill>
              </a:rPr>
              <a:t>k……….í</a:t>
            </a:r>
            <a:r>
              <a:rPr lang="cs-CZ" b="1" dirty="0"/>
              <a:t> </a:t>
            </a:r>
            <a:r>
              <a:rPr lang="cs-CZ" dirty="0"/>
              <a:t>proteiny- aktin a </a:t>
            </a:r>
            <a:r>
              <a:rPr lang="cs-CZ" dirty="0" err="1"/>
              <a:t>myosin</a:t>
            </a:r>
            <a:r>
              <a:rPr lang="cs-CZ" dirty="0"/>
              <a:t>, fibrilární, umožňují pohyb (kontrakci a relaxaci) svalů</a:t>
            </a:r>
          </a:p>
          <a:p>
            <a:r>
              <a:rPr lang="cs-CZ" dirty="0"/>
              <a:t>·        </a:t>
            </a:r>
            <a:r>
              <a:rPr lang="cs-CZ" b="1" dirty="0"/>
              <a:t> </a:t>
            </a:r>
            <a:r>
              <a:rPr lang="cs-CZ" b="1" dirty="0">
                <a:solidFill>
                  <a:srgbClr val="0070C0"/>
                </a:solidFill>
              </a:rPr>
              <a:t>p……..y</a:t>
            </a:r>
            <a:r>
              <a:rPr lang="cs-CZ" b="1" dirty="0"/>
              <a:t> </a:t>
            </a:r>
            <a:r>
              <a:rPr lang="cs-CZ" dirty="0"/>
              <a:t>– imunoglobuliny, obrana proti infekci</a:t>
            </a:r>
          </a:p>
          <a:p>
            <a:r>
              <a:rPr lang="cs-CZ" dirty="0"/>
              <a:t>·         </a:t>
            </a:r>
            <a:r>
              <a:rPr lang="cs-CZ" b="1" dirty="0">
                <a:solidFill>
                  <a:srgbClr val="0070C0"/>
                </a:solidFill>
              </a:rPr>
              <a:t>h…..y</a:t>
            </a:r>
            <a:r>
              <a:rPr lang="cs-CZ" dirty="0"/>
              <a:t> – regulační funkce (insulin)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24008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95. Struktura proteinů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Co může způsobit náhrada i jediné AMK v peptidovém řetězci? </a:t>
            </a:r>
          </a:p>
          <a:p>
            <a:r>
              <a:rPr lang="cs-CZ" dirty="0"/>
              <a:t>…………………………………………………………………………………………………..</a:t>
            </a:r>
          </a:p>
          <a:p>
            <a:endParaRPr lang="cs-CZ" dirty="0"/>
          </a:p>
          <a:p>
            <a:r>
              <a:rPr lang="cs-CZ" dirty="0"/>
              <a:t>Kde vznikají vodíkové můstky?</a:t>
            </a:r>
          </a:p>
          <a:p>
            <a:r>
              <a:rPr lang="cs-CZ" dirty="0"/>
              <a:t>……………………………………………………………………………………………………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3438472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96. Štěpení proteinů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6172200" y="1469845"/>
            <a:ext cx="5181600" cy="470711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Potravou přijaté proteiny jsou</a:t>
            </a:r>
          </a:p>
          <a:p>
            <a:r>
              <a:rPr lang="cs-CZ" dirty="0"/>
              <a:t> …………………………………….……</a:t>
            </a:r>
          </a:p>
          <a:p>
            <a:r>
              <a:rPr lang="cs-CZ" dirty="0"/>
              <a:t>………………………………….………</a:t>
            </a:r>
          </a:p>
          <a:p>
            <a:r>
              <a:rPr lang="cs-CZ" dirty="0"/>
              <a:t>…………………………………….……</a:t>
            </a:r>
          </a:p>
          <a:p>
            <a:r>
              <a:rPr lang="cs-CZ" dirty="0"/>
              <a:t>………………………………………….</a:t>
            </a:r>
          </a:p>
          <a:p>
            <a:pPr marL="0" indent="0">
              <a:buNone/>
            </a:pPr>
            <a:r>
              <a:rPr lang="cs-CZ" dirty="0"/>
              <a:t>Endogenní proteiny</a:t>
            </a:r>
          </a:p>
          <a:p>
            <a:r>
              <a:rPr lang="cs-CZ" dirty="0"/>
              <a:t>…………………………….……………</a:t>
            </a:r>
          </a:p>
          <a:p>
            <a:r>
              <a:rPr lang="cs-CZ" dirty="0"/>
              <a:t>………………………………………….</a:t>
            </a:r>
          </a:p>
          <a:p>
            <a:endParaRPr lang="cs-CZ" dirty="0"/>
          </a:p>
          <a:p>
            <a:r>
              <a:rPr lang="cs-CZ" dirty="0"/>
              <a:t>Jaké bílkoviny se vylučují do moči?....................................</a:t>
            </a:r>
          </a:p>
        </p:txBody>
      </p:sp>
      <p:pic>
        <p:nvPicPr>
          <p:cNvPr id="7170" name="Picture 2" descr="Biochemie - vzdělávací portál, Traveni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84" y="1469845"/>
            <a:ext cx="5182891" cy="4707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160421" y="6176963"/>
            <a:ext cx="5664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3"/>
              </a:rPr>
              <a:t>http://www.studiumbiochemie.cz/travicisoustava.html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1700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72.MK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Podle přítomnosti dvojné vazby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</a:t>
            </a:r>
            <a:endParaRPr lang="cs-CZ" dirty="0">
              <a:solidFill>
                <a:srgbClr val="0070C0"/>
              </a:solidFill>
            </a:endParaRPr>
          </a:p>
          <a:p>
            <a:r>
              <a:rPr lang="cs-CZ" dirty="0"/>
              <a:t>Podle délky řetězce</a:t>
            </a:r>
          </a:p>
          <a:p>
            <a:pPr lvl="1"/>
            <a:r>
              <a:rPr lang="cs-CZ" dirty="0"/>
              <a:t>mastné kyseliny s </a:t>
            </a:r>
            <a:r>
              <a:rPr lang="cs-CZ" b="1" dirty="0">
                <a:solidFill>
                  <a:srgbClr val="0070C0"/>
                </a:solidFill>
              </a:rPr>
              <a:t>……………. </a:t>
            </a:r>
            <a:r>
              <a:rPr lang="cs-CZ" dirty="0"/>
              <a:t>řetězcem</a:t>
            </a:r>
            <a:r>
              <a:rPr lang="cs-CZ" b="1" dirty="0">
                <a:solidFill>
                  <a:srgbClr val="0070C0"/>
                </a:solidFill>
              </a:rPr>
              <a:t> </a:t>
            </a:r>
            <a:r>
              <a:rPr lang="cs-CZ" dirty="0"/>
              <a:t>(C4–C6);</a:t>
            </a:r>
          </a:p>
          <a:p>
            <a:pPr lvl="1"/>
            <a:r>
              <a:rPr lang="cs-CZ" dirty="0"/>
              <a:t>mastné kyseliny se </a:t>
            </a:r>
            <a:r>
              <a:rPr lang="cs-CZ" b="1" dirty="0">
                <a:solidFill>
                  <a:srgbClr val="0070C0"/>
                </a:solidFill>
              </a:rPr>
              <a:t>………………………..</a:t>
            </a:r>
            <a:r>
              <a:rPr lang="cs-CZ" dirty="0"/>
              <a:t>řetězcem</a:t>
            </a:r>
            <a:r>
              <a:rPr lang="cs-CZ" b="1" dirty="0"/>
              <a:t> </a:t>
            </a:r>
            <a:r>
              <a:rPr lang="cs-CZ" dirty="0"/>
              <a:t>(C8–C10);</a:t>
            </a:r>
          </a:p>
          <a:p>
            <a:pPr lvl="1"/>
            <a:r>
              <a:rPr lang="cs-CZ" dirty="0"/>
              <a:t>mastné kyseliny s </a:t>
            </a:r>
            <a:r>
              <a:rPr lang="cs-CZ" b="1" dirty="0">
                <a:solidFill>
                  <a:srgbClr val="0070C0"/>
                </a:solidFill>
              </a:rPr>
              <a:t>……………… </a:t>
            </a:r>
            <a:r>
              <a:rPr lang="cs-CZ" dirty="0"/>
              <a:t>řetězcem</a:t>
            </a:r>
            <a:r>
              <a:rPr lang="cs-CZ" b="1" dirty="0"/>
              <a:t> </a:t>
            </a:r>
            <a:r>
              <a:rPr lang="cs-CZ" dirty="0"/>
              <a:t>(C12–C18) → nejčastější výskyt u vyšších živočichů;</a:t>
            </a:r>
          </a:p>
          <a:p>
            <a:pPr lvl="1"/>
            <a:r>
              <a:rPr lang="cs-CZ" dirty="0"/>
              <a:t>mastné kyseliny s </a:t>
            </a:r>
            <a:r>
              <a:rPr lang="cs-CZ" b="1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řetězcem</a:t>
            </a:r>
            <a:r>
              <a:rPr lang="cs-CZ" b="1" dirty="0"/>
              <a:t> </a:t>
            </a:r>
            <a:r>
              <a:rPr lang="cs-CZ" dirty="0"/>
              <a:t>(&gt; C18).</a:t>
            </a:r>
          </a:p>
          <a:p>
            <a:r>
              <a:rPr lang="cs-CZ" dirty="0"/>
              <a:t>Podle struktury řetězce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dirty="0"/>
              <a:t>– většina,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 – méně časté, např. kyselina </a:t>
            </a:r>
            <a:r>
              <a:rPr lang="cs-CZ" dirty="0" err="1"/>
              <a:t>isovalerová</a:t>
            </a:r>
            <a:r>
              <a:rPr lang="cs-CZ" dirty="0"/>
              <a:t>.</a:t>
            </a:r>
          </a:p>
          <a:p>
            <a:r>
              <a:rPr lang="cs-CZ" dirty="0"/>
              <a:t>Podle toho, zda je lidské tělo umí syntetizovat, nebo je musí přijímat potravou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………………..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………………..</a:t>
            </a:r>
          </a:p>
          <a:p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577516" y="6211669"/>
            <a:ext cx="6416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2"/>
              </a:rPr>
              <a:t>https://www.wikiskripta.eu/w/Mastn%C3%A9_kyseliny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92695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-710"/>
            <a:ext cx="11903242" cy="1325563"/>
          </a:xfrm>
        </p:spPr>
        <p:txBody>
          <a:bodyPr>
            <a:normAutofit/>
          </a:bodyPr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sz="4000" b="1" dirty="0">
                <a:solidFill>
                  <a:srgbClr val="0070C0"/>
                </a:solidFill>
              </a:rPr>
              <a:t>97. Které bílkoviny patří mezi reaktanty akutní fáze?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4379" y="1825625"/>
            <a:ext cx="11758863" cy="4351338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V krevní plazmě se v různých koncentracích vyskytuje celá řada proteinů s rozličnou funkcí, většina z nich je syntetizována v </a:t>
            </a:r>
          </a:p>
          <a:p>
            <a:endParaRPr lang="cs-CZ" dirty="0"/>
          </a:p>
          <a:p>
            <a:r>
              <a:rPr lang="cs-CZ" dirty="0"/>
              <a:t>Specifickou skupinu proteinů tvoří tzv. </a:t>
            </a:r>
            <a:r>
              <a:rPr lang="cs-CZ" b="1" dirty="0"/>
              <a:t>reaktanty akutní fáze zánětu</a:t>
            </a:r>
            <a:r>
              <a:rPr lang="cs-CZ" dirty="0"/>
              <a:t>, </a:t>
            </a:r>
          </a:p>
          <a:p>
            <a:pPr lvl="1"/>
            <a:r>
              <a:rPr lang="cs-CZ" dirty="0"/>
              <a:t>což jsou proteiny měnící svoji koncentraci v odpovědi na akutní zánět nebo u nekróz tkáně. Podle toho jestli jejich koncentrace klesají či stoupají, rozlišujeme tzv. </a:t>
            </a:r>
            <a:r>
              <a:rPr lang="cs-CZ" b="1" dirty="0"/>
              <a:t>negativní</a:t>
            </a:r>
            <a:r>
              <a:rPr lang="cs-CZ" dirty="0"/>
              <a:t> respektive </a:t>
            </a:r>
            <a:r>
              <a:rPr lang="cs-CZ" b="1" dirty="0"/>
              <a:t>pozitivní </a:t>
            </a:r>
            <a:r>
              <a:rPr lang="cs-CZ" dirty="0"/>
              <a:t>reaktanty akutní fáze. </a:t>
            </a:r>
          </a:p>
          <a:p>
            <a:pPr lvl="0"/>
            <a:r>
              <a:rPr lang="cs-CZ" dirty="0">
                <a:solidFill>
                  <a:srgbClr val="0070C0"/>
                </a:solidFill>
              </a:rPr>
              <a:t>K negativním reaktantům se řadí a…………….., p…………………….. , t…………….. </a:t>
            </a:r>
          </a:p>
          <a:p>
            <a:pPr lvl="0"/>
            <a:r>
              <a:rPr lang="cs-CZ" dirty="0">
                <a:solidFill>
                  <a:srgbClr val="0070C0"/>
                </a:solidFill>
              </a:rPr>
              <a:t>k pozitivním reaktantům C………………………., α1………………………, f………………………., h……………………… a c……………………………….. </a:t>
            </a:r>
          </a:p>
          <a:p>
            <a:r>
              <a:rPr lang="cs-CZ" dirty="0"/>
              <a:t>Další významnou skupinou proteinů jsou </a:t>
            </a:r>
            <a:r>
              <a:rPr lang="cs-CZ" b="1" dirty="0"/>
              <a:t>imunoglobuliny</a:t>
            </a:r>
            <a:r>
              <a:rPr lang="cs-CZ" dirty="0"/>
              <a:t> (</a:t>
            </a:r>
            <a:r>
              <a:rPr lang="cs-CZ" dirty="0" err="1"/>
              <a:t>Ig</a:t>
            </a:r>
            <a:r>
              <a:rPr lang="cs-CZ" dirty="0"/>
              <a:t>) – protilátky, které jsou produkovány B-lymfocyty a přímo se účastní imunitní odpovědi (humorální imunita). Imunoglobuliny lze rozdělit do pěti tříd: </a:t>
            </a:r>
            <a:r>
              <a:rPr lang="cs-CZ" dirty="0" err="1"/>
              <a:t>IgG</a:t>
            </a:r>
            <a:r>
              <a:rPr lang="cs-CZ" dirty="0"/>
              <a:t>, </a:t>
            </a:r>
            <a:r>
              <a:rPr lang="cs-CZ" dirty="0" err="1"/>
              <a:t>IgA</a:t>
            </a:r>
            <a:r>
              <a:rPr lang="cs-CZ" dirty="0"/>
              <a:t>, </a:t>
            </a:r>
            <a:r>
              <a:rPr lang="cs-CZ" dirty="0" err="1"/>
              <a:t>IgM</a:t>
            </a:r>
            <a:r>
              <a:rPr lang="cs-CZ" dirty="0"/>
              <a:t>, </a:t>
            </a:r>
            <a:r>
              <a:rPr lang="cs-CZ" dirty="0" err="1"/>
              <a:t>IgD</a:t>
            </a:r>
            <a:r>
              <a:rPr lang="cs-CZ" dirty="0"/>
              <a:t> a </a:t>
            </a:r>
            <a:r>
              <a:rPr lang="cs-CZ" dirty="0" err="1"/>
              <a:t>IgE</a:t>
            </a:r>
            <a:r>
              <a:rPr lang="cs-CZ" dirty="0"/>
              <a:t>. Přehled klinicky významných plazmatických proteinů a příčiny změn jejich koncentrací ukazuje tabulka </a:t>
            </a:r>
          </a:p>
        </p:txBody>
      </p:sp>
      <p:sp>
        <p:nvSpPr>
          <p:cNvPr id="4" name="Obdélník 3"/>
          <p:cNvSpPr/>
          <p:nvPr/>
        </p:nvSpPr>
        <p:spPr>
          <a:xfrm>
            <a:off x="3115062" y="6176963"/>
            <a:ext cx="64958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2"/>
              </a:rPr>
              <a:t>https://youtu.be/x-UpE_2KVtg?si=OntXESivmiGONIPI</a:t>
            </a:r>
            <a:endParaRPr lang="cs-CZ" dirty="0"/>
          </a:p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4572" y="2149643"/>
            <a:ext cx="1042147" cy="753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2235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7316" y="365125"/>
            <a:ext cx="12034684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98. Co zvyšuje/snižuje            v plazmě?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odbourávání buněk …………………..………….</a:t>
            </a:r>
          </a:p>
          <a:p>
            <a:pPr lvl="0"/>
            <a:r>
              <a:rPr lang="cs-CZ" dirty="0"/>
              <a:t>snížená syntéza nebo zvýšené ztráty močí……………………. </a:t>
            </a:r>
          </a:p>
          <a:p>
            <a:pPr lvl="0"/>
            <a:endParaRPr lang="cs-CZ" dirty="0"/>
          </a:p>
          <a:p>
            <a:pPr marL="0" lvl="0" indent="0">
              <a:buNone/>
            </a:pPr>
            <a:r>
              <a:rPr lang="cs-CZ" dirty="0"/>
              <a:t>Proto někdy z diagnostického hlediska stačí průkaz přítomnosti              ve vzorku, jindy je nutné stanovit koncentraci               k čemuž v klinické biochemii slouží celá řada technik od nespecifických testů až po speciální specifické metody.</a:t>
            </a:r>
          </a:p>
        </p:txBody>
      </p:sp>
      <p:pic>
        <p:nvPicPr>
          <p:cNvPr id="5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5322" y="689225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0601" y="3737789"/>
            <a:ext cx="767846" cy="527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6963" y="3210910"/>
            <a:ext cx="767846" cy="527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06807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7316" y="365125"/>
            <a:ext cx="12034684" cy="1325563"/>
          </a:xfrm>
        </p:spPr>
        <p:txBody>
          <a:bodyPr/>
          <a:lstStyle/>
          <a:p>
            <a:r>
              <a:rPr lang="cs-CZ" sz="4000" b="1" dirty="0">
                <a:solidFill>
                  <a:srgbClr val="0070C0"/>
                </a:solidFill>
              </a:rPr>
              <a:t>98. Co zvyšuje/snižuje            v plazmě?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3487" y="1868874"/>
            <a:ext cx="10515600" cy="4351338"/>
          </a:xfrm>
        </p:spPr>
        <p:txBody>
          <a:bodyPr/>
          <a:lstStyle/>
          <a:p>
            <a:pPr lvl="0"/>
            <a:r>
              <a:rPr lang="cs-CZ" dirty="0"/>
              <a:t>odbourávání buněk                                           </a:t>
            </a:r>
            <a:r>
              <a:rPr lang="cs-CZ" dirty="0">
                <a:solidFill>
                  <a:srgbClr val="0070C0"/>
                </a:solidFill>
              </a:rPr>
              <a:t>proteiny zvyšuje</a:t>
            </a:r>
          </a:p>
          <a:p>
            <a:pPr lvl="0"/>
            <a:r>
              <a:rPr lang="cs-CZ" dirty="0"/>
              <a:t>snížená syntéza nebo zvýšené ztráty močí </a:t>
            </a:r>
            <a:r>
              <a:rPr lang="cs-CZ" dirty="0">
                <a:solidFill>
                  <a:srgbClr val="0070C0"/>
                </a:solidFill>
              </a:rPr>
              <a:t>proteiny snižuje</a:t>
            </a:r>
          </a:p>
          <a:p>
            <a:pPr marL="0" lvl="0" indent="0">
              <a:buNone/>
            </a:pPr>
            <a:endParaRPr lang="cs-CZ" dirty="0"/>
          </a:p>
          <a:p>
            <a:pPr marL="0" lvl="0" indent="0">
              <a:buNone/>
            </a:pPr>
            <a:r>
              <a:rPr lang="cs-CZ" dirty="0"/>
              <a:t>Proto někdy pro dg. stačí průkaz přítomnosti              ve vzorku, jindy je nutné stanovit koncentraci</a:t>
            </a:r>
          </a:p>
        </p:txBody>
      </p:sp>
      <p:pic>
        <p:nvPicPr>
          <p:cNvPr id="5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356" y="671595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462" y="1639174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3774" y="1639174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949" y="1639174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590433" y="2514600"/>
            <a:ext cx="355167" cy="243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42" y="3122116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5230" y="3834737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17792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2531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0070C0"/>
                </a:solidFill>
              </a:rPr>
              <a:t>99.K čemu slouží ELFO?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5644" y="1325563"/>
            <a:ext cx="8210143" cy="5678352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Fyziologická koncentrace celkových plazmatických                       je </a:t>
            </a:r>
            <a:r>
              <a:rPr lang="cs-CZ" b="1" dirty="0">
                <a:solidFill>
                  <a:srgbClr val="0070C0"/>
                </a:solidFill>
              </a:rPr>
              <a:t>……..</a:t>
            </a:r>
            <a:r>
              <a:rPr lang="cs-CZ" b="1" dirty="0"/>
              <a:t> </a:t>
            </a:r>
            <a:r>
              <a:rPr lang="cs-CZ" dirty="0"/>
              <a:t>g/l, </a:t>
            </a:r>
          </a:p>
          <a:p>
            <a:pPr lvl="1"/>
            <a:r>
              <a:rPr lang="cs-CZ" dirty="0"/>
              <a:t>↑: dehydratace, intenzivní cvičení, infekce, nádory</a:t>
            </a:r>
          </a:p>
          <a:p>
            <a:pPr lvl="1"/>
            <a:r>
              <a:rPr lang="cs-CZ" dirty="0"/>
              <a:t>↓ GIT nádory, onemocnění jater, podvýživa</a:t>
            </a:r>
          </a:p>
          <a:p>
            <a:r>
              <a:rPr lang="cs-CZ" dirty="0"/>
              <a:t>Jednou ze základních technik diagnostiky proteinů je elektroforéza, při které se                  dělí na </a:t>
            </a:r>
            <a:r>
              <a:rPr lang="cs-CZ" b="1" dirty="0">
                <a:solidFill>
                  <a:srgbClr val="0070C0"/>
                </a:solidFill>
              </a:rPr>
              <a:t>.</a:t>
            </a:r>
            <a:r>
              <a:rPr lang="cs-CZ" b="1" dirty="0"/>
              <a:t> </a:t>
            </a:r>
            <a:r>
              <a:rPr lang="cs-CZ" dirty="0"/>
              <a:t>frakcí (zón) podle pohyblivosti v elektrickém poli na:</a:t>
            </a:r>
          </a:p>
          <a:p>
            <a:r>
              <a:rPr lang="cs-CZ" dirty="0"/>
              <a:t>1) </a:t>
            </a:r>
            <a:r>
              <a:rPr lang="cs-CZ" b="1" dirty="0">
                <a:solidFill>
                  <a:srgbClr val="0070C0"/>
                </a:solidFill>
              </a:rPr>
              <a:t>…….</a:t>
            </a:r>
            <a:r>
              <a:rPr lang="cs-CZ" dirty="0"/>
              <a:t> – relativní zastoupení: 52–68 %</a:t>
            </a:r>
          </a:p>
          <a:p>
            <a:r>
              <a:rPr lang="cs-CZ" dirty="0"/>
              <a:t>2) 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– relativní zastoupení: 2,4–4,4 %</a:t>
            </a:r>
          </a:p>
          <a:p>
            <a:r>
              <a:rPr lang="cs-CZ" dirty="0"/>
              <a:t>3) 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– relativní zastoupení: 6,1–10,1 %</a:t>
            </a:r>
          </a:p>
          <a:p>
            <a:r>
              <a:rPr lang="cs-CZ" dirty="0"/>
              <a:t>4) 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– relativní zastoupení: 8,0–14,5 %</a:t>
            </a:r>
          </a:p>
          <a:p>
            <a:r>
              <a:rPr lang="cs-CZ" dirty="0"/>
              <a:t>5) 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– relativní zastoupení: 10,0–21,0 %.</a:t>
            </a:r>
          </a:p>
          <a:p>
            <a:r>
              <a:rPr lang="cs-CZ" dirty="0"/>
              <a:t>Určitá změna elektroforetických frakcí souvisí s daným patologickým stavem např. </a:t>
            </a:r>
          </a:p>
          <a:p>
            <a:pPr lvl="1"/>
            <a:r>
              <a:rPr lang="cs-CZ" dirty="0"/>
              <a:t>↓ frakce albuminu: nefrotický </a:t>
            </a:r>
            <a:r>
              <a:rPr lang="cs-CZ" dirty="0" err="1"/>
              <a:t>sy</a:t>
            </a:r>
            <a:r>
              <a:rPr lang="cs-CZ" dirty="0"/>
              <a:t> </a:t>
            </a:r>
          </a:p>
          <a:p>
            <a:pPr lvl="1"/>
            <a:r>
              <a:rPr lang="cs-CZ" dirty="0"/>
              <a:t>↑ g- globuliny: infekce, záněty </a:t>
            </a:r>
          </a:p>
          <a:p>
            <a:r>
              <a:rPr lang="cs-CZ" dirty="0"/>
              <a:t>Fyziologické koncentrace nejvýznamnějších proteinů v plazmě, metody jejich stanovení a příslušnost k elektroforetické frakci jsou v tabulce. 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1054" y="839180"/>
            <a:ext cx="3360946" cy="2370948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4258" y="2727887"/>
            <a:ext cx="2352675" cy="194310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9749" y="3774333"/>
            <a:ext cx="3452251" cy="2932686"/>
          </a:xfrm>
          <a:prstGeom prst="rect">
            <a:avLst/>
          </a:prstGeom>
        </p:spPr>
      </p:pic>
      <p:pic>
        <p:nvPicPr>
          <p:cNvPr id="8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347" y="1053019"/>
            <a:ext cx="906026" cy="621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637" y="2394257"/>
            <a:ext cx="748508" cy="513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13907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100. Spojte frakce ELFO s % zastoupením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Frakce ELFO</a:t>
            </a:r>
          </a:p>
        </p:txBody>
      </p:sp>
      <p:sp>
        <p:nvSpPr>
          <p:cNvPr id="9" name="Zástupný symbol pro obsah 8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albumin</a:t>
            </a:r>
            <a:r>
              <a:rPr lang="cs-CZ" dirty="0"/>
              <a:t> </a:t>
            </a:r>
          </a:p>
          <a:p>
            <a:r>
              <a:rPr lang="el-GR" b="1" dirty="0"/>
              <a:t>α</a:t>
            </a:r>
            <a:r>
              <a:rPr lang="cs-CZ" b="1" dirty="0"/>
              <a:t>1 – globuliny </a:t>
            </a:r>
          </a:p>
          <a:p>
            <a:r>
              <a:rPr lang="el-GR" b="1" dirty="0"/>
              <a:t>α</a:t>
            </a:r>
            <a:r>
              <a:rPr lang="cs-CZ" b="1" dirty="0"/>
              <a:t>2 – globuliny</a:t>
            </a:r>
            <a:endParaRPr lang="cs-CZ" dirty="0"/>
          </a:p>
          <a:p>
            <a:r>
              <a:rPr lang="el-GR" b="1" dirty="0"/>
              <a:t>β</a:t>
            </a:r>
            <a:r>
              <a:rPr lang="cs-CZ" b="1" dirty="0"/>
              <a:t> - globuliny</a:t>
            </a:r>
            <a:endParaRPr lang="cs-CZ" dirty="0"/>
          </a:p>
          <a:p>
            <a:r>
              <a:rPr lang="el-GR" b="1" dirty="0"/>
              <a:t>γ</a:t>
            </a:r>
            <a:r>
              <a:rPr lang="cs-CZ" b="1" dirty="0"/>
              <a:t>- globuliny</a:t>
            </a:r>
            <a:endParaRPr lang="cs-CZ" dirty="0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Hodnoty v %</a:t>
            </a:r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/>
              <a:t>8,0–14,5</a:t>
            </a:r>
          </a:p>
          <a:p>
            <a:r>
              <a:rPr lang="cs-CZ" dirty="0"/>
              <a:t>6,1–10,1</a:t>
            </a:r>
          </a:p>
          <a:p>
            <a:r>
              <a:rPr lang="cs-CZ" dirty="0"/>
              <a:t>10,0–21,0</a:t>
            </a:r>
          </a:p>
          <a:p>
            <a:r>
              <a:rPr lang="cs-CZ" dirty="0"/>
              <a:t>52–68 </a:t>
            </a:r>
          </a:p>
          <a:p>
            <a:r>
              <a:rPr lang="cs-CZ" dirty="0"/>
              <a:t>2,4–4,4 </a:t>
            </a:r>
          </a:p>
        </p:txBody>
      </p:sp>
    </p:spTree>
    <p:extLst>
      <p:ext uri="{BB962C8B-B14F-4D97-AF65-F5344CB8AC3E}">
        <p14:creationId xmlns:p14="http://schemas.microsoft.com/office/powerpoint/2010/main" val="31888221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100. Spojte frakce ELFO s % zastoupením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Frakce ELFO</a:t>
            </a:r>
          </a:p>
        </p:txBody>
      </p:sp>
      <p:sp>
        <p:nvSpPr>
          <p:cNvPr id="9" name="Zástupný symbol pro obsah 8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albumin</a:t>
            </a:r>
            <a:r>
              <a:rPr lang="cs-CZ" dirty="0"/>
              <a:t> </a:t>
            </a:r>
          </a:p>
          <a:p>
            <a:r>
              <a:rPr lang="el-GR" b="1" dirty="0"/>
              <a:t>α</a:t>
            </a:r>
            <a:r>
              <a:rPr lang="cs-CZ" b="1" dirty="0"/>
              <a:t>1 – globuliny </a:t>
            </a:r>
          </a:p>
          <a:p>
            <a:r>
              <a:rPr lang="el-GR" b="1" dirty="0"/>
              <a:t>α</a:t>
            </a:r>
            <a:r>
              <a:rPr lang="cs-CZ" b="1" dirty="0"/>
              <a:t>2 – globuliny</a:t>
            </a:r>
            <a:endParaRPr lang="cs-CZ" dirty="0"/>
          </a:p>
          <a:p>
            <a:r>
              <a:rPr lang="el-GR" b="1" dirty="0"/>
              <a:t>β</a:t>
            </a:r>
            <a:r>
              <a:rPr lang="cs-CZ" b="1" dirty="0"/>
              <a:t> - globuliny</a:t>
            </a:r>
            <a:endParaRPr lang="cs-CZ" dirty="0"/>
          </a:p>
          <a:p>
            <a:r>
              <a:rPr lang="el-GR" b="1" dirty="0"/>
              <a:t>γ</a:t>
            </a:r>
            <a:r>
              <a:rPr lang="cs-CZ" b="1" dirty="0"/>
              <a:t>- globuliny</a:t>
            </a:r>
            <a:endParaRPr lang="cs-CZ" dirty="0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Hodnoty v %</a:t>
            </a:r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/>
              <a:t>8,0–14,5</a:t>
            </a:r>
          </a:p>
          <a:p>
            <a:r>
              <a:rPr lang="cs-CZ" dirty="0"/>
              <a:t>6,1–10,1</a:t>
            </a:r>
          </a:p>
          <a:p>
            <a:r>
              <a:rPr lang="cs-CZ" dirty="0"/>
              <a:t>10,0–21,0</a:t>
            </a:r>
          </a:p>
          <a:p>
            <a:r>
              <a:rPr lang="cs-CZ" dirty="0"/>
              <a:t>52–68 </a:t>
            </a:r>
          </a:p>
          <a:p>
            <a:r>
              <a:rPr lang="cs-CZ" dirty="0"/>
              <a:t>2,4–4,4 </a:t>
            </a:r>
          </a:p>
        </p:txBody>
      </p:sp>
      <p:cxnSp>
        <p:nvCxnSpPr>
          <p:cNvPr id="3" name="Přímá spojnice se šipkou 2"/>
          <p:cNvCxnSpPr/>
          <p:nvPr/>
        </p:nvCxnSpPr>
        <p:spPr>
          <a:xfrm>
            <a:off x="2619632" y="2718486"/>
            <a:ext cx="3669957" cy="15137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/>
          <p:cNvCxnSpPr/>
          <p:nvPr/>
        </p:nvCxnSpPr>
        <p:spPr>
          <a:xfrm>
            <a:off x="3198340" y="3319462"/>
            <a:ext cx="3140676" cy="13266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/>
          <p:cNvCxnSpPr/>
          <p:nvPr/>
        </p:nvCxnSpPr>
        <p:spPr>
          <a:xfrm flipV="1">
            <a:off x="3249827" y="3243649"/>
            <a:ext cx="2977978" cy="5774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se šipkou 13"/>
          <p:cNvCxnSpPr/>
          <p:nvPr/>
        </p:nvCxnSpPr>
        <p:spPr>
          <a:xfrm flipV="1">
            <a:off x="2933699" y="2726960"/>
            <a:ext cx="3324998" cy="15950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se šipkou 15"/>
          <p:cNvCxnSpPr/>
          <p:nvPr/>
        </p:nvCxnSpPr>
        <p:spPr>
          <a:xfrm flipV="1">
            <a:off x="2903837" y="3727235"/>
            <a:ext cx="3354860" cy="11244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98495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101. ELFO princip metody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Na jakém principu je založena Elektroforéza (ELFO) </a:t>
            </a:r>
          </a:p>
          <a:p>
            <a:r>
              <a:rPr lang="cs-CZ" b="1" dirty="0"/>
              <a:t>…………………………………………………………………………</a:t>
            </a:r>
          </a:p>
          <a:p>
            <a:r>
              <a:rPr lang="cs-CZ" dirty="0"/>
              <a:t>Jakým směrem se pohybují proteiny ?</a:t>
            </a:r>
          </a:p>
          <a:p>
            <a:r>
              <a:rPr lang="cs-CZ" b="1" dirty="0"/>
              <a:t>…………………………………………………………………………</a:t>
            </a:r>
          </a:p>
          <a:p>
            <a:r>
              <a:rPr lang="cs-CZ" dirty="0"/>
              <a:t>Jaký charakter musí mír stanovované látky? </a:t>
            </a:r>
          </a:p>
          <a:p>
            <a:r>
              <a:rPr lang="cs-CZ" b="1" dirty="0"/>
              <a:t>…………………………………………………………………………..</a:t>
            </a:r>
          </a:p>
          <a:p>
            <a:r>
              <a:rPr lang="cs-CZ" dirty="0"/>
              <a:t>Za jakých okolností se začnou nabité částice pohybovat? </a:t>
            </a:r>
          </a:p>
          <a:p>
            <a:r>
              <a:rPr lang="cs-CZ" b="1" dirty="0"/>
              <a:t>……………………………………………………………………………</a:t>
            </a:r>
          </a:p>
          <a:p>
            <a:r>
              <a:rPr lang="cs-CZ" dirty="0"/>
              <a:t>Čím je ovlivněna pohyblivost bílkovin </a:t>
            </a:r>
          </a:p>
          <a:p>
            <a:pPr lvl="1"/>
            <a:r>
              <a:rPr lang="cs-CZ" b="1" dirty="0"/>
              <a:t>…………………………………………………………………………………………………………………………………</a:t>
            </a:r>
          </a:p>
          <a:p>
            <a:pPr lvl="1"/>
            <a:r>
              <a:rPr lang="cs-CZ" b="1" dirty="0"/>
              <a:t>…………………………………………………………………………………………………………………………………</a:t>
            </a:r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838199" y="5988734"/>
            <a:ext cx="97175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2"/>
              </a:rPr>
              <a:t>https://www.wikiskripta.eu/w/Elektrofor%C3%A9za_b%C3%ADlkovin_v_s%C3%A9ru</a:t>
            </a:r>
            <a:endParaRPr lang="cs-CZ" dirty="0"/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2717" y="281649"/>
            <a:ext cx="1541468" cy="1273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0299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102. ELFO provedení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Kapka séra je přidána na sklíčko s elektroforetickým </a:t>
            </a:r>
            <a:r>
              <a:rPr lang="cs-CZ" b="1" dirty="0">
                <a:solidFill>
                  <a:srgbClr val="0070C0"/>
                </a:solidFill>
              </a:rPr>
              <a:t>a……… g…..</a:t>
            </a:r>
            <a:r>
              <a:rPr lang="cs-CZ" dirty="0">
                <a:solidFill>
                  <a:srgbClr val="0070C0"/>
                </a:solidFill>
              </a:rPr>
              <a:t> </a:t>
            </a:r>
          </a:p>
          <a:p>
            <a:r>
              <a:rPr lang="cs-CZ" dirty="0"/>
              <a:t>rozprostřena po „startovní čáře“, kolmo na směr budoucího elektrického pole. </a:t>
            </a:r>
          </a:p>
          <a:p>
            <a:r>
              <a:rPr lang="cs-CZ" dirty="0"/>
              <a:t>poté je vystavena účinkům </a:t>
            </a:r>
            <a:r>
              <a:rPr lang="cs-CZ" b="1" dirty="0">
                <a:solidFill>
                  <a:srgbClr val="0070C0"/>
                </a:solidFill>
              </a:rPr>
              <a:t>e……….. p…</a:t>
            </a:r>
            <a:r>
              <a:rPr lang="cs-CZ" dirty="0"/>
              <a:t> v elektroforetické vaně. </a:t>
            </a:r>
          </a:p>
          <a:p>
            <a:r>
              <a:rPr lang="cs-CZ" dirty="0"/>
              <a:t>vlivem elektrického pole začínají proteiny </a:t>
            </a:r>
            <a:r>
              <a:rPr lang="cs-CZ" b="1" dirty="0">
                <a:solidFill>
                  <a:srgbClr val="0070C0"/>
                </a:solidFill>
              </a:rPr>
              <a:t>m…….</a:t>
            </a:r>
            <a:r>
              <a:rPr lang="cs-CZ" dirty="0"/>
              <a:t> v </a:t>
            </a:r>
            <a:r>
              <a:rPr lang="cs-CZ" dirty="0" err="1"/>
              <a:t>agarózovém</a:t>
            </a:r>
            <a:r>
              <a:rPr lang="cs-CZ" dirty="0"/>
              <a:t> gelu. </a:t>
            </a:r>
            <a:r>
              <a:rPr lang="cs-CZ" dirty="0">
                <a:hlinkClick r:id="rId2"/>
              </a:rPr>
              <a:t>https://youtu.be/NL1usCc0n38?si=9iduTn8n6HIoH1m5</a:t>
            </a:r>
            <a:endParaRPr lang="cs-CZ" dirty="0"/>
          </a:p>
          <a:p>
            <a:r>
              <a:rPr lang="cs-CZ" dirty="0">
                <a:hlinkClick r:id="rId3"/>
              </a:rPr>
              <a:t>https://youtu.be/GUXKQBknYQo?si=ZgQnyJUa7VaJdCQA</a:t>
            </a:r>
            <a:r>
              <a:rPr lang="cs-CZ" dirty="0"/>
              <a:t> (názorné)</a:t>
            </a:r>
          </a:p>
          <a:p>
            <a:r>
              <a:rPr lang="cs-CZ" dirty="0">
                <a:hlinkClick r:id="rId4"/>
              </a:rPr>
              <a:t>https://youtu.be/ZDZUAleWX78?si=TU9__qwBfggVyE86</a:t>
            </a:r>
            <a:r>
              <a:rPr lang="cs-CZ" dirty="0"/>
              <a:t> (komiks)</a:t>
            </a:r>
          </a:p>
          <a:p>
            <a:endParaRPr lang="cs-CZ" dirty="0"/>
          </a:p>
          <a:p>
            <a:r>
              <a:rPr lang="cs-CZ" dirty="0"/>
              <a:t>Po uplynutí určité doby (např. 30 minut při napětí 120 V) se bílkoviny v gelu </a:t>
            </a:r>
            <a:r>
              <a:rPr lang="cs-CZ" b="1" dirty="0">
                <a:solidFill>
                  <a:srgbClr val="0070C0"/>
                </a:solidFill>
              </a:rPr>
              <a:t>d………</a:t>
            </a:r>
            <a:r>
              <a:rPr lang="cs-CZ" dirty="0"/>
              <a:t> („fixují“), zpravidla působením alkoholů (metanolu) a kyselin (kyseliny octové). Tím se zabrání jejich difuzi nebo vymytí z gelu v dalších krocích. </a:t>
            </a:r>
          </a:p>
          <a:p>
            <a:r>
              <a:rPr lang="cs-CZ" dirty="0"/>
              <a:t>Poté se bílkoviny </a:t>
            </a:r>
            <a:r>
              <a:rPr lang="cs-CZ" b="1" dirty="0">
                <a:solidFill>
                  <a:srgbClr val="0070C0"/>
                </a:solidFill>
              </a:rPr>
              <a:t>o…..</a:t>
            </a:r>
            <a:r>
              <a:rPr lang="cs-CZ" dirty="0"/>
              <a:t> vhodným organickým barvivem (např. </a:t>
            </a:r>
            <a:r>
              <a:rPr lang="cs-CZ" dirty="0" err="1"/>
              <a:t>amidočerní</a:t>
            </a:r>
            <a:r>
              <a:rPr lang="cs-CZ" dirty="0"/>
              <a:t>). </a:t>
            </a:r>
          </a:p>
          <a:p>
            <a:r>
              <a:rPr lang="cs-CZ" dirty="0"/>
              <a:t>Poloha jednotlivých frakcí a koncentrace bílkovin v nich se poté hodnotí pomocí denzitometrie.</a:t>
            </a:r>
          </a:p>
        </p:txBody>
      </p:sp>
      <p:sp>
        <p:nvSpPr>
          <p:cNvPr id="4" name="Obdélník 3"/>
          <p:cNvSpPr/>
          <p:nvPr/>
        </p:nvSpPr>
        <p:spPr>
          <a:xfrm>
            <a:off x="978569" y="6488668"/>
            <a:ext cx="83258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https://www.wikiskripta.eu/w/Elektrofor%C3%A9za_b%C3%ADlkovin_v_s%C3%A9ru</a:t>
            </a:r>
          </a:p>
        </p:txBody>
      </p:sp>
    </p:spTree>
    <p:extLst>
      <p:ext uri="{BB962C8B-B14F-4D97-AF65-F5344CB8AC3E}">
        <p14:creationId xmlns:p14="http://schemas.microsoft.com/office/powerpoint/2010/main" val="34577732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103. Vysvětlete, jaké změny ELFO nastanou 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1. akutních </a:t>
            </a:r>
            <a:r>
              <a:rPr lang="cs-CZ" dirty="0" err="1"/>
              <a:t>inf</a:t>
            </a:r>
            <a:r>
              <a:rPr lang="cs-CZ" dirty="0"/>
              <a:t>. onemocnění……………………………………………………………</a:t>
            </a:r>
          </a:p>
          <a:p>
            <a:r>
              <a:rPr lang="cs-CZ" dirty="0"/>
              <a:t>2.chronického zánětu……………………………………………………………………..</a:t>
            </a:r>
          </a:p>
          <a:p>
            <a:r>
              <a:rPr lang="cs-CZ" dirty="0"/>
              <a:t>3. chronické RA aktivní………………………………………………………….………..</a:t>
            </a:r>
          </a:p>
          <a:p>
            <a:r>
              <a:rPr lang="cs-CZ" dirty="0"/>
              <a:t>4.chronického onemocnění jater…………………………………………………….</a:t>
            </a:r>
          </a:p>
          <a:p>
            <a:r>
              <a:rPr lang="cs-CZ" dirty="0"/>
              <a:t>5.nefrotického syndromu………………………………………………………………..</a:t>
            </a:r>
          </a:p>
          <a:p>
            <a:r>
              <a:rPr lang="cs-CZ" dirty="0"/>
              <a:t>6.myelomu………………………………………………………………………………………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35648669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103. Vysvětlete, jaké změny ELFO nastanou u</a:t>
            </a:r>
            <a:endParaRPr lang="cs-CZ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1. akutních </a:t>
            </a:r>
            <a:r>
              <a:rPr lang="cs-CZ" dirty="0" err="1"/>
              <a:t>inf</a:t>
            </a:r>
            <a:r>
              <a:rPr lang="cs-CZ" dirty="0"/>
              <a:t>. onemocnění         </a:t>
            </a:r>
            <a:r>
              <a:rPr lang="cs-CZ" dirty="0">
                <a:solidFill>
                  <a:srgbClr val="0070C0"/>
                </a:solidFill>
              </a:rPr>
              <a:t>↓Al   ↑ </a:t>
            </a:r>
            <a:r>
              <a:rPr lang="el-GR" dirty="0">
                <a:solidFill>
                  <a:srgbClr val="0070C0"/>
                </a:solidFill>
              </a:rPr>
              <a:t>α</a:t>
            </a:r>
            <a:r>
              <a:rPr lang="cs-CZ" dirty="0">
                <a:solidFill>
                  <a:srgbClr val="0070C0"/>
                </a:solidFill>
              </a:rPr>
              <a:t>1   ↑ </a:t>
            </a:r>
            <a:r>
              <a:rPr lang="el-GR" dirty="0">
                <a:solidFill>
                  <a:srgbClr val="0070C0"/>
                </a:solidFill>
              </a:rPr>
              <a:t>α</a:t>
            </a:r>
            <a:r>
              <a:rPr lang="cs-CZ" dirty="0">
                <a:solidFill>
                  <a:srgbClr val="0070C0"/>
                </a:solidFill>
              </a:rPr>
              <a:t>2 </a:t>
            </a:r>
          </a:p>
          <a:p>
            <a:r>
              <a:rPr lang="cs-CZ" dirty="0"/>
              <a:t>2.chronického zánětu                   </a:t>
            </a:r>
            <a:r>
              <a:rPr lang="cs-CZ" dirty="0">
                <a:solidFill>
                  <a:srgbClr val="0070C0"/>
                </a:solidFill>
              </a:rPr>
              <a:t>↓/N Al                                             ↑ </a:t>
            </a:r>
            <a:r>
              <a:rPr lang="el-GR" dirty="0">
                <a:solidFill>
                  <a:srgbClr val="0070C0"/>
                </a:solidFill>
              </a:rPr>
              <a:t>γ</a:t>
            </a:r>
            <a:endParaRPr lang="cs-CZ" dirty="0"/>
          </a:p>
          <a:p>
            <a:r>
              <a:rPr lang="cs-CZ" dirty="0"/>
              <a:t>3. chronické RA aktivní</a:t>
            </a:r>
            <a:r>
              <a:rPr lang="cs-CZ" dirty="0">
                <a:solidFill>
                  <a:srgbClr val="0070C0"/>
                </a:solidFill>
              </a:rPr>
              <a:t>                  ↓Al   ↑ </a:t>
            </a:r>
            <a:r>
              <a:rPr lang="el-GR" dirty="0">
                <a:solidFill>
                  <a:srgbClr val="0070C0"/>
                </a:solidFill>
              </a:rPr>
              <a:t>α</a:t>
            </a:r>
            <a:r>
              <a:rPr lang="cs-CZ" dirty="0">
                <a:solidFill>
                  <a:srgbClr val="0070C0"/>
                </a:solidFill>
              </a:rPr>
              <a:t>1   ↑ </a:t>
            </a:r>
            <a:r>
              <a:rPr lang="el-GR" dirty="0">
                <a:solidFill>
                  <a:srgbClr val="0070C0"/>
                </a:solidFill>
              </a:rPr>
              <a:t>α</a:t>
            </a:r>
            <a:r>
              <a:rPr lang="cs-CZ" dirty="0">
                <a:solidFill>
                  <a:srgbClr val="0070C0"/>
                </a:solidFill>
              </a:rPr>
              <a:t>2                        ↑ </a:t>
            </a:r>
            <a:r>
              <a:rPr lang="el-GR" dirty="0">
                <a:solidFill>
                  <a:srgbClr val="0070C0"/>
                </a:solidFill>
              </a:rPr>
              <a:t>γ</a:t>
            </a:r>
            <a:endParaRPr lang="cs-CZ" dirty="0">
              <a:solidFill>
                <a:srgbClr val="0070C0"/>
              </a:solidFill>
            </a:endParaRPr>
          </a:p>
          <a:p>
            <a:r>
              <a:rPr lang="cs-CZ" dirty="0"/>
              <a:t>4.chronického onemocnění jater </a:t>
            </a:r>
            <a:r>
              <a:rPr lang="cs-CZ" dirty="0">
                <a:solidFill>
                  <a:srgbClr val="0070C0"/>
                </a:solidFill>
              </a:rPr>
              <a:t>↓Al   ↓ </a:t>
            </a:r>
            <a:r>
              <a:rPr lang="el-GR" dirty="0">
                <a:solidFill>
                  <a:srgbClr val="0070C0"/>
                </a:solidFill>
              </a:rPr>
              <a:t>α</a:t>
            </a:r>
            <a:r>
              <a:rPr lang="cs-CZ" dirty="0">
                <a:solidFill>
                  <a:srgbClr val="0070C0"/>
                </a:solidFill>
              </a:rPr>
              <a:t>1   ↓ </a:t>
            </a:r>
            <a:r>
              <a:rPr lang="el-GR" dirty="0">
                <a:solidFill>
                  <a:srgbClr val="0070C0"/>
                </a:solidFill>
              </a:rPr>
              <a:t>α</a:t>
            </a:r>
            <a:r>
              <a:rPr lang="cs-CZ" dirty="0">
                <a:solidFill>
                  <a:srgbClr val="0070C0"/>
                </a:solidFill>
              </a:rPr>
              <a:t>2      ↓ </a:t>
            </a:r>
            <a:r>
              <a:rPr lang="el-GR" dirty="0">
                <a:solidFill>
                  <a:srgbClr val="0070C0"/>
                </a:solidFill>
              </a:rPr>
              <a:t>β</a:t>
            </a:r>
            <a:r>
              <a:rPr lang="cs-CZ" dirty="0">
                <a:solidFill>
                  <a:srgbClr val="0070C0"/>
                </a:solidFill>
              </a:rPr>
              <a:t>          ↓ </a:t>
            </a:r>
            <a:r>
              <a:rPr lang="el-GR" dirty="0">
                <a:solidFill>
                  <a:srgbClr val="0070C0"/>
                </a:solidFill>
              </a:rPr>
              <a:t>γ </a:t>
            </a:r>
            <a:r>
              <a:rPr lang="cs-CZ" dirty="0"/>
              <a:t>5.nefrotického syndromu              </a:t>
            </a:r>
            <a:r>
              <a:rPr lang="cs-CZ" dirty="0">
                <a:solidFill>
                  <a:srgbClr val="0070C0"/>
                </a:solidFill>
              </a:rPr>
              <a:t>↓Al                ↑ </a:t>
            </a:r>
            <a:r>
              <a:rPr lang="el-GR" dirty="0">
                <a:solidFill>
                  <a:srgbClr val="0070C0"/>
                </a:solidFill>
              </a:rPr>
              <a:t>α</a:t>
            </a:r>
            <a:r>
              <a:rPr lang="cs-CZ" dirty="0">
                <a:solidFill>
                  <a:srgbClr val="0070C0"/>
                </a:solidFill>
              </a:rPr>
              <a:t>2      ↑ </a:t>
            </a:r>
            <a:r>
              <a:rPr lang="el-GR" dirty="0">
                <a:solidFill>
                  <a:srgbClr val="0070C0"/>
                </a:solidFill>
              </a:rPr>
              <a:t>β </a:t>
            </a:r>
            <a:r>
              <a:rPr lang="cs-CZ" dirty="0">
                <a:solidFill>
                  <a:srgbClr val="0070C0"/>
                </a:solidFill>
              </a:rPr>
              <a:t>      ↓/N </a:t>
            </a:r>
            <a:r>
              <a:rPr lang="el-GR" dirty="0">
                <a:solidFill>
                  <a:srgbClr val="0070C0"/>
                </a:solidFill>
              </a:rPr>
              <a:t>γ </a:t>
            </a:r>
            <a:endParaRPr lang="cs-CZ" dirty="0"/>
          </a:p>
          <a:p>
            <a:r>
              <a:rPr lang="cs-CZ" dirty="0"/>
              <a:t>6.myelomu                                      </a:t>
            </a:r>
            <a:r>
              <a:rPr lang="cs-CZ" dirty="0">
                <a:solidFill>
                  <a:srgbClr val="0070C0"/>
                </a:solidFill>
              </a:rPr>
              <a:t> ↓Al   ↓ </a:t>
            </a:r>
            <a:r>
              <a:rPr lang="el-GR" dirty="0">
                <a:solidFill>
                  <a:srgbClr val="0070C0"/>
                </a:solidFill>
              </a:rPr>
              <a:t>α</a:t>
            </a:r>
            <a:r>
              <a:rPr lang="cs-CZ" dirty="0">
                <a:solidFill>
                  <a:srgbClr val="0070C0"/>
                </a:solidFill>
              </a:rPr>
              <a:t>1   ↓ </a:t>
            </a:r>
            <a:r>
              <a:rPr lang="el-GR" dirty="0">
                <a:solidFill>
                  <a:srgbClr val="0070C0"/>
                </a:solidFill>
              </a:rPr>
              <a:t>α</a:t>
            </a:r>
            <a:r>
              <a:rPr lang="cs-CZ" dirty="0">
                <a:solidFill>
                  <a:srgbClr val="0070C0"/>
                </a:solidFill>
              </a:rPr>
              <a:t>2      ↑ </a:t>
            </a:r>
            <a:r>
              <a:rPr lang="el-GR" dirty="0">
                <a:solidFill>
                  <a:srgbClr val="0070C0"/>
                </a:solidFill>
              </a:rPr>
              <a:t>β </a:t>
            </a:r>
            <a:r>
              <a:rPr lang="cs-CZ" dirty="0">
                <a:solidFill>
                  <a:srgbClr val="0070C0"/>
                </a:solidFill>
              </a:rPr>
              <a:t>         ↑ </a:t>
            </a:r>
            <a:r>
              <a:rPr lang="el-GR" dirty="0">
                <a:solidFill>
                  <a:srgbClr val="0070C0"/>
                </a:solidFill>
              </a:rPr>
              <a:t>γ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29367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73. Které MK jste si zapamatovali?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…………………………</a:t>
            </a:r>
          </a:p>
          <a:p>
            <a:r>
              <a:rPr lang="cs-CZ" dirty="0"/>
              <a:t>…………………………</a:t>
            </a:r>
          </a:p>
          <a:p>
            <a:r>
              <a:rPr lang="cs-CZ" dirty="0"/>
              <a:t>…………………………</a:t>
            </a:r>
          </a:p>
          <a:p>
            <a:endParaRPr lang="cs-CZ" dirty="0"/>
          </a:p>
          <a:p>
            <a:r>
              <a:rPr lang="cs-CZ" dirty="0"/>
              <a:t>…………………………</a:t>
            </a:r>
          </a:p>
          <a:p>
            <a:r>
              <a:rPr lang="cs-CZ" dirty="0"/>
              <a:t>…………………………</a:t>
            </a:r>
          </a:p>
          <a:p>
            <a:r>
              <a:rPr lang="cs-CZ" dirty="0"/>
              <a:t>…………………………</a:t>
            </a:r>
          </a:p>
          <a:p>
            <a:endParaRPr lang="cs-CZ" dirty="0"/>
          </a:p>
          <a:p>
            <a:r>
              <a:rPr lang="cs-CZ" dirty="0"/>
              <a:t>…………………………</a:t>
            </a:r>
          </a:p>
          <a:p>
            <a:r>
              <a:rPr lang="cs-CZ" dirty="0"/>
              <a:t>…………………………</a:t>
            </a:r>
          </a:p>
          <a:p>
            <a:r>
              <a:rPr lang="cs-CZ" dirty="0"/>
              <a:t>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242389822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>
                <a:solidFill>
                  <a:srgbClr val="0070C0"/>
                </a:solidFill>
              </a:rPr>
              <a:t>104. Pro jaké stavy je typická           </a:t>
            </a:r>
            <a:r>
              <a:rPr lang="cs-CZ" sz="4000" b="1" dirty="0" err="1">
                <a:solidFill>
                  <a:srgbClr val="0070C0"/>
                </a:solidFill>
              </a:rPr>
              <a:t>urie</a:t>
            </a:r>
            <a:r>
              <a:rPr lang="cs-CZ" sz="4000" b="1" dirty="0">
                <a:solidFill>
                  <a:srgbClr val="0070C0"/>
                </a:solidFill>
              </a:rPr>
              <a:t>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456657"/>
            <a:ext cx="12044516" cy="3275764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Pro posouzení většiny klinických stavů stačí průkaz přítomnosti                    v</a:t>
            </a:r>
            <a:r>
              <a:rPr lang="cs-CZ" b="1" dirty="0"/>
              <a:t> </a:t>
            </a:r>
          </a:p>
          <a:p>
            <a:r>
              <a:rPr lang="cs-CZ" dirty="0"/>
              <a:t>Stanovení koncentrace určitého                 se provádí ve sbírané moči. </a:t>
            </a:r>
          </a:p>
          <a:p>
            <a:pPr lvl="0"/>
            <a:r>
              <a:rPr lang="cs-CZ" dirty="0"/>
              <a:t>Fyziologická koncentrace                v moči je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……………….. </a:t>
            </a:r>
            <a:r>
              <a:rPr lang="cs-CZ" dirty="0"/>
              <a:t>hodin</a:t>
            </a:r>
          </a:p>
          <a:p>
            <a:pPr lvl="0"/>
            <a:r>
              <a:rPr lang="cs-CZ" dirty="0"/>
              <a:t>K proteinurii může docházet u </a:t>
            </a:r>
          </a:p>
          <a:p>
            <a:pPr lvl="1"/>
            <a:r>
              <a:rPr lang="cs-CZ" dirty="0"/>
              <a:t>poškození </a:t>
            </a:r>
            <a:r>
              <a:rPr lang="cs-CZ" dirty="0">
                <a:solidFill>
                  <a:srgbClr val="0070C0"/>
                </a:solidFill>
              </a:rPr>
              <a:t>………………</a:t>
            </a:r>
            <a:r>
              <a:rPr lang="cs-CZ" dirty="0"/>
              <a:t> - způsobena především zvýšeným vylučováním albuminu (albuminurie). 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……………………………………</a:t>
            </a:r>
            <a:r>
              <a:rPr lang="cs-CZ" dirty="0"/>
              <a:t> 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………………………….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..</a:t>
            </a:r>
            <a:r>
              <a:rPr lang="cs-CZ" dirty="0"/>
              <a:t> - dochází ke zvýšeným ztrátám albuminu v kapilárních cévách tzv. </a:t>
            </a:r>
            <a:r>
              <a:rPr lang="cs-CZ" b="1" dirty="0">
                <a:solidFill>
                  <a:srgbClr val="0070C0"/>
                </a:solidFill>
              </a:rPr>
              <a:t>m…………..i</a:t>
            </a:r>
            <a:r>
              <a:rPr lang="cs-CZ" dirty="0"/>
              <a:t>, která je ukazatelem cévního poškození (</a:t>
            </a:r>
            <a:r>
              <a:rPr lang="cs-CZ" b="1" dirty="0">
                <a:solidFill>
                  <a:srgbClr val="0070C0"/>
                </a:solidFill>
              </a:rPr>
              <a:t>d……..á n………e </a:t>
            </a:r>
            <a:r>
              <a:rPr lang="cs-CZ" dirty="0"/>
              <a:t>a</a:t>
            </a:r>
            <a:r>
              <a:rPr lang="cs-CZ" b="1" dirty="0">
                <a:solidFill>
                  <a:srgbClr val="0070C0"/>
                </a:solidFill>
              </a:rPr>
              <a:t> r………e</a:t>
            </a:r>
            <a:r>
              <a:rPr lang="cs-CZ" dirty="0"/>
              <a:t>). </a:t>
            </a:r>
          </a:p>
          <a:p>
            <a:pPr lvl="0"/>
            <a:r>
              <a:rPr lang="cs-CZ" dirty="0"/>
              <a:t>Nízká koncentrace                  nemá klinický význam.</a:t>
            </a:r>
          </a:p>
          <a:p>
            <a:endParaRPr lang="cs-CZ" dirty="0"/>
          </a:p>
        </p:txBody>
      </p:sp>
      <p:pic>
        <p:nvPicPr>
          <p:cNvPr id="2050" name="Picture 2" descr="Axon: MGUS, mnohočetný myel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8958" y="4786923"/>
            <a:ext cx="3368842" cy="2099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1684" y="4252161"/>
            <a:ext cx="3908759" cy="2605840"/>
          </a:xfrm>
          <a:prstGeom prst="rect">
            <a:avLst/>
          </a:prstGeom>
        </p:spPr>
      </p:pic>
      <p:pic>
        <p:nvPicPr>
          <p:cNvPr id="6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5567" y="627476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6916" y="1267202"/>
            <a:ext cx="893047" cy="612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885" y="1745190"/>
            <a:ext cx="683715" cy="46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694" y="4209276"/>
            <a:ext cx="1038280" cy="71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5"/>
          <a:srcRect l="20158" r="46158" b="10383"/>
          <a:stretch/>
        </p:blipFill>
        <p:spPr>
          <a:xfrm>
            <a:off x="9734799" y="692523"/>
            <a:ext cx="962527" cy="1434058"/>
          </a:xfrm>
          <a:prstGeom prst="rect">
            <a:avLst/>
          </a:prstGeom>
        </p:spPr>
      </p:pic>
      <p:pic>
        <p:nvPicPr>
          <p:cNvPr id="13" name="Picture 2" descr="Researchers study protein ancestors to understand their role in growt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752" y="2163558"/>
            <a:ext cx="683715" cy="46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iabetes • TissuPath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670" y="4999203"/>
            <a:ext cx="1858797" cy="1858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8707" y="5459037"/>
            <a:ext cx="1956977" cy="1246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5056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8408" y="958683"/>
            <a:ext cx="12074013" cy="1325563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105. K čemu slouží enzymy?</a:t>
            </a:r>
            <a:br>
              <a:rPr lang="cs-CZ" b="1" dirty="0">
                <a:solidFill>
                  <a:srgbClr val="0070C0"/>
                </a:solidFill>
              </a:rPr>
            </a:br>
            <a:br>
              <a:rPr lang="cs-CZ" b="1" dirty="0">
                <a:solidFill>
                  <a:srgbClr val="0070C0"/>
                </a:solidFill>
              </a:rPr>
            </a:b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7987" y="1825624"/>
            <a:ext cx="11995355" cy="4671429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……………</a:t>
            </a:r>
            <a:r>
              <a:rPr lang="cs-CZ" dirty="0"/>
              <a:t> jsou součástí všech živých systémů a slouží v nich jako </a:t>
            </a:r>
            <a:r>
              <a:rPr lang="cs-CZ" b="1" dirty="0">
                <a:solidFill>
                  <a:srgbClr val="0070C0"/>
                </a:solidFill>
              </a:rPr>
              <a:t>b………………….y</a:t>
            </a:r>
            <a:r>
              <a:rPr lang="cs-CZ" dirty="0">
                <a:solidFill>
                  <a:srgbClr val="0070C0"/>
                </a:solidFill>
              </a:rPr>
              <a:t> </a:t>
            </a:r>
            <a:r>
              <a:rPr lang="cs-CZ" dirty="0"/>
              <a:t>urychlující chemické reakce. </a:t>
            </a:r>
          </a:p>
          <a:p>
            <a:pPr lvl="0"/>
            <a:r>
              <a:rPr lang="cs-CZ" dirty="0"/>
              <a:t>Při enzymatických reakcích se </a:t>
            </a:r>
            <a:r>
              <a:rPr lang="cs-CZ" dirty="0">
                <a:solidFill>
                  <a:srgbClr val="00B050"/>
                </a:solidFill>
              </a:rPr>
              <a:t>………………………………..</a:t>
            </a:r>
            <a:r>
              <a:rPr lang="cs-CZ" dirty="0"/>
              <a:t> přeměňuje na </a:t>
            </a:r>
            <a:r>
              <a:rPr lang="cs-CZ" dirty="0">
                <a:solidFill>
                  <a:srgbClr val="3333CC"/>
                </a:solidFill>
              </a:rPr>
              <a:t>produkt</a:t>
            </a:r>
            <a:r>
              <a:rPr lang="cs-CZ" dirty="0"/>
              <a:t>.</a:t>
            </a:r>
          </a:p>
          <a:p>
            <a:pPr lvl="0"/>
            <a:r>
              <a:rPr lang="cs-CZ" dirty="0">
                <a:solidFill>
                  <a:srgbClr val="FF0000"/>
                </a:solidFill>
              </a:rPr>
              <a:t>…………….</a:t>
            </a:r>
            <a:r>
              <a:rPr lang="cs-CZ" dirty="0"/>
              <a:t> jsou </a:t>
            </a:r>
          </a:p>
          <a:p>
            <a:pPr lvl="1"/>
            <a:r>
              <a:rPr lang="cs-CZ" b="1" dirty="0"/>
              <a:t>druhově </a:t>
            </a:r>
            <a:r>
              <a:rPr lang="cs-CZ" dirty="0"/>
              <a:t>(každý biologický druh má své vlastní </a:t>
            </a:r>
            <a:r>
              <a:rPr lang="cs-CZ" dirty="0">
                <a:solidFill>
                  <a:srgbClr val="FF0000"/>
                </a:solidFill>
              </a:rPr>
              <a:t>………….</a:t>
            </a:r>
            <a:r>
              <a:rPr lang="cs-CZ" dirty="0"/>
              <a:t>), </a:t>
            </a:r>
          </a:p>
          <a:p>
            <a:pPr lvl="1"/>
            <a:r>
              <a:rPr lang="cs-CZ" b="1" dirty="0"/>
              <a:t>účinkově</a:t>
            </a:r>
            <a:r>
              <a:rPr lang="cs-CZ" dirty="0"/>
              <a:t> (každá biochemická reakce má svůj </a:t>
            </a:r>
            <a:r>
              <a:rPr lang="cs-CZ" dirty="0">
                <a:solidFill>
                  <a:srgbClr val="FF0000"/>
                </a:solidFill>
              </a:rPr>
              <a:t>............</a:t>
            </a:r>
            <a:r>
              <a:rPr lang="cs-CZ" b="1" dirty="0"/>
              <a:t> </a:t>
            </a:r>
            <a:r>
              <a:rPr lang="cs-CZ" dirty="0"/>
              <a:t>a</a:t>
            </a:r>
            <a:r>
              <a:rPr lang="cs-CZ" b="1" dirty="0"/>
              <a:t> </a:t>
            </a:r>
            <a:endParaRPr lang="cs-CZ" dirty="0"/>
          </a:p>
          <a:p>
            <a:pPr lvl="1"/>
            <a:r>
              <a:rPr lang="cs-CZ" b="1" dirty="0"/>
              <a:t>substrátově specifické </a:t>
            </a:r>
            <a:r>
              <a:rPr lang="cs-CZ" dirty="0"/>
              <a:t>(každý </a:t>
            </a:r>
            <a:r>
              <a:rPr lang="cs-CZ" dirty="0">
                <a:solidFill>
                  <a:srgbClr val="00B050"/>
                </a:solidFill>
              </a:rPr>
              <a:t>………….</a:t>
            </a:r>
            <a:r>
              <a:rPr lang="cs-CZ" dirty="0"/>
              <a:t> má svůj </a:t>
            </a:r>
            <a:r>
              <a:rPr lang="cs-CZ" dirty="0">
                <a:solidFill>
                  <a:srgbClr val="FF0000"/>
                </a:solidFill>
              </a:rPr>
              <a:t>…………….</a:t>
            </a:r>
            <a:r>
              <a:rPr lang="cs-CZ" dirty="0"/>
              <a:t>). </a:t>
            </a:r>
          </a:p>
          <a:p>
            <a:pPr marL="0" indent="0">
              <a:buNone/>
            </a:pPr>
            <a:r>
              <a:rPr lang="cs-CZ" dirty="0"/>
              <a:t>Předností </a:t>
            </a:r>
            <a:r>
              <a:rPr lang="cs-CZ" dirty="0">
                <a:solidFill>
                  <a:srgbClr val="FF0000"/>
                </a:solidFill>
              </a:rPr>
              <a:t>…………… </a:t>
            </a:r>
            <a:r>
              <a:rPr lang="cs-CZ" dirty="0"/>
              <a:t>jako katalyzátorů biochemických reakcí je jejich schopnost fungovat při nízké reakční teplotě (20–40 °C) a možnost snadné regulace jejich účinku a to i na několika úrovních.</a:t>
            </a:r>
          </a:p>
          <a:p>
            <a:r>
              <a:rPr lang="cs-CZ" dirty="0"/>
              <a:t>Podle místa působení můžeme </a:t>
            </a:r>
            <a:r>
              <a:rPr lang="cs-CZ" dirty="0">
                <a:solidFill>
                  <a:srgbClr val="FF0000"/>
                </a:solidFill>
              </a:rPr>
              <a:t>………….</a:t>
            </a:r>
            <a:r>
              <a:rPr lang="cs-CZ" dirty="0"/>
              <a:t> rozdělit na </a:t>
            </a:r>
            <a:r>
              <a:rPr lang="cs-CZ" b="1" dirty="0"/>
              <a:t>intracelulární</a:t>
            </a:r>
            <a:r>
              <a:rPr lang="cs-CZ" dirty="0"/>
              <a:t> a </a:t>
            </a:r>
            <a:r>
              <a:rPr lang="cs-CZ" b="1" dirty="0"/>
              <a:t>extracelulární</a:t>
            </a:r>
            <a:r>
              <a:rPr lang="cs-CZ" dirty="0"/>
              <a:t>. </a:t>
            </a:r>
          </a:p>
          <a:p>
            <a:pPr lvl="1"/>
            <a:r>
              <a:rPr lang="cs-CZ" dirty="0"/>
              <a:t>Většina </a:t>
            </a:r>
            <a:r>
              <a:rPr lang="cs-CZ" dirty="0">
                <a:solidFill>
                  <a:srgbClr val="FF0000"/>
                </a:solidFill>
              </a:rPr>
              <a:t>……………………</a:t>
            </a:r>
            <a:r>
              <a:rPr lang="cs-CZ" dirty="0"/>
              <a:t> působí uvnitř buňky, ve které vznikly; </a:t>
            </a:r>
          </a:p>
          <a:p>
            <a:pPr lvl="1"/>
            <a:r>
              <a:rPr lang="cs-CZ" dirty="0"/>
              <a:t>Extracelulární </a:t>
            </a:r>
            <a:r>
              <a:rPr lang="cs-CZ" dirty="0">
                <a:solidFill>
                  <a:srgbClr val="FF0000"/>
                </a:solidFill>
              </a:rPr>
              <a:t>..............</a:t>
            </a:r>
            <a:r>
              <a:rPr lang="cs-CZ" dirty="0"/>
              <a:t> jsou z buněk vylučovány do tělních tekutin (krev, trávicí šťávy).  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7042484" y="5614737"/>
            <a:ext cx="5037221" cy="1243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3985" y="2983832"/>
            <a:ext cx="4286752" cy="1406817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2582048" y="6488668"/>
            <a:ext cx="60653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hlinkClick r:id="rId3"/>
              </a:rPr>
              <a:t>http://www.studiumbiochemie.cz/prirodni_latky_enzymy.html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22214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106. Enzymy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Nakreslete obrázek z předchozího snímku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Které 3 složky budou na obrázku ?</a:t>
            </a:r>
          </a:p>
          <a:p>
            <a:r>
              <a:rPr lang="cs-CZ" dirty="0"/>
              <a:t>…………………………………….</a:t>
            </a:r>
          </a:p>
          <a:p>
            <a:r>
              <a:rPr lang="cs-CZ" dirty="0"/>
              <a:t>…………………………………….</a:t>
            </a:r>
          </a:p>
          <a:p>
            <a:r>
              <a:rPr lang="cs-CZ" dirty="0"/>
              <a:t>…………………………………….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7302843" y="1495167"/>
            <a:ext cx="4176583" cy="258532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86024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5085" y="209483"/>
            <a:ext cx="6400493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107. Názvosloví enzymů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8323" y="1825624"/>
            <a:ext cx="11916696" cy="4938969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Celá řada enzymů má </a:t>
            </a:r>
            <a:r>
              <a:rPr lang="cs-CZ" b="1" dirty="0">
                <a:solidFill>
                  <a:srgbClr val="0070C0"/>
                </a:solidFill>
              </a:rPr>
              <a:t>t…….í</a:t>
            </a:r>
            <a:r>
              <a:rPr lang="cs-CZ" dirty="0"/>
              <a:t> název, zakončený koncovkou –in (např. ptyalin, pepsin, trypsin, erepsin). </a:t>
            </a:r>
          </a:p>
          <a:p>
            <a:r>
              <a:rPr lang="cs-CZ" b="1" dirty="0">
                <a:solidFill>
                  <a:srgbClr val="0070C0"/>
                </a:solidFill>
              </a:rPr>
              <a:t>S……….ý</a:t>
            </a:r>
            <a:r>
              <a:rPr lang="cs-CZ" dirty="0"/>
              <a:t> název enzymu je tvořen označením substrátu, názvu katalyzované reakce a zakončením  –</a:t>
            </a:r>
            <a:r>
              <a:rPr lang="cs-CZ" dirty="0" err="1"/>
              <a:t>asa</a:t>
            </a:r>
            <a:r>
              <a:rPr lang="cs-CZ" dirty="0"/>
              <a:t> (např. laktát-</a:t>
            </a:r>
            <a:r>
              <a:rPr lang="cs-CZ" dirty="0" err="1"/>
              <a:t>dehydrogen</a:t>
            </a:r>
            <a:r>
              <a:rPr lang="cs-CZ" dirty="0"/>
              <a:t>-</a:t>
            </a:r>
            <a:r>
              <a:rPr lang="cs-CZ" b="1" dirty="0"/>
              <a:t> </a:t>
            </a:r>
            <a:r>
              <a:rPr lang="cs-CZ" dirty="0" err="1"/>
              <a:t>asa</a:t>
            </a:r>
            <a:r>
              <a:rPr lang="cs-CZ" dirty="0"/>
              <a:t>). </a:t>
            </a:r>
          </a:p>
          <a:p>
            <a:r>
              <a:rPr lang="cs-CZ" dirty="0"/>
              <a:t>Podle typu katalyzované reakce rozdělujeme enzymy celkem do šesti tříd: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o………….y</a:t>
            </a:r>
            <a:r>
              <a:rPr lang="cs-CZ" dirty="0"/>
              <a:t> – katalyzují </a:t>
            </a:r>
            <a:r>
              <a:rPr lang="cs-CZ" dirty="0" err="1"/>
              <a:t>oxidoredukční</a:t>
            </a:r>
            <a:r>
              <a:rPr lang="cs-CZ" dirty="0"/>
              <a:t> reakce (přenos el., H+ nebo O2)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t……….y</a:t>
            </a:r>
            <a:r>
              <a:rPr lang="cs-CZ" dirty="0"/>
              <a:t> – katalyzují přenos skupin atomů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h……..y</a:t>
            </a:r>
            <a:r>
              <a:rPr lang="cs-CZ" dirty="0"/>
              <a:t> – katalyzují hydrolytické štěpení vazeb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l…y</a:t>
            </a:r>
            <a:r>
              <a:rPr lang="cs-CZ" dirty="0"/>
              <a:t> - katalyzují </a:t>
            </a:r>
            <a:r>
              <a:rPr lang="cs-CZ" dirty="0" err="1"/>
              <a:t>nehydrolytické</a:t>
            </a:r>
            <a:r>
              <a:rPr lang="cs-CZ" dirty="0"/>
              <a:t> štěpení vazeb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i…….y</a:t>
            </a:r>
            <a:r>
              <a:rPr lang="cs-CZ" dirty="0"/>
              <a:t> – katalyzují </a:t>
            </a:r>
            <a:r>
              <a:rPr lang="cs-CZ" dirty="0" err="1"/>
              <a:t>isomerační</a:t>
            </a:r>
            <a:r>
              <a:rPr lang="cs-CZ" dirty="0"/>
              <a:t> reakce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l….y</a:t>
            </a:r>
            <a:r>
              <a:rPr lang="cs-CZ" dirty="0"/>
              <a:t> – katalyzují tvorbu vazeb spojených se spotřebou energie (např. za současného rozkladu ATP)</a:t>
            </a:r>
          </a:p>
          <a:p>
            <a:pPr marL="0" indent="0">
              <a:buNone/>
            </a:pPr>
            <a:r>
              <a:rPr lang="cs-CZ" dirty="0"/>
              <a:t>Každému enzymu je přiřazen speciální EC (Enzyme </a:t>
            </a:r>
            <a:r>
              <a:rPr lang="cs-CZ" dirty="0" err="1"/>
              <a:t>Commission</a:t>
            </a:r>
            <a:r>
              <a:rPr lang="cs-CZ" dirty="0"/>
              <a:t>) kód podle International Union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Biochemistry</a:t>
            </a:r>
            <a:r>
              <a:rPr lang="cs-CZ" dirty="0"/>
              <a:t> (IUB).</a:t>
            </a:r>
          </a:p>
        </p:txBody>
      </p:sp>
      <p:pic>
        <p:nvPicPr>
          <p:cNvPr id="5122" name="Picture 2" descr="1g Enzym pektináza | Refraktometr-eshop.c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1583" y="95352"/>
            <a:ext cx="3999428" cy="1654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977703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4378" y="99218"/>
            <a:ext cx="8177897" cy="1325563"/>
          </a:xfrm>
        </p:spPr>
        <p:txBody>
          <a:bodyPr/>
          <a:lstStyle/>
          <a:p>
            <a:r>
              <a:rPr lang="cs-CZ" sz="4000" b="1" dirty="0">
                <a:solidFill>
                  <a:srgbClr val="0070C0"/>
                </a:solidFill>
              </a:rPr>
              <a:t>108. Co ovlivňuje enzymovou aktivitu </a:t>
            </a:r>
            <a:r>
              <a:rPr lang="cs-CZ" dirty="0">
                <a:solidFill>
                  <a:srgbClr val="0070C0"/>
                </a:solidFill>
              </a:rPr>
              <a:t>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4379" y="1636295"/>
            <a:ext cx="12047621" cy="5221704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t…..a</a:t>
            </a:r>
            <a:r>
              <a:rPr lang="cs-CZ" b="1" dirty="0"/>
              <a:t>, </a:t>
            </a:r>
            <a:r>
              <a:rPr lang="cs-CZ" b="1" dirty="0">
                <a:solidFill>
                  <a:srgbClr val="0070C0"/>
                </a:solidFill>
              </a:rPr>
              <a:t>p.</a:t>
            </a:r>
            <a:r>
              <a:rPr lang="cs-CZ" b="1" dirty="0"/>
              <a:t>, </a:t>
            </a:r>
            <a:r>
              <a:rPr lang="cs-CZ" b="1" dirty="0">
                <a:solidFill>
                  <a:srgbClr val="0070C0"/>
                </a:solidFill>
              </a:rPr>
              <a:t>k……….e</a:t>
            </a:r>
            <a:r>
              <a:rPr lang="cs-CZ" b="1" dirty="0"/>
              <a:t> </a:t>
            </a:r>
            <a:r>
              <a:rPr lang="cs-CZ" dirty="0"/>
              <a:t>substrátu/ů, </a:t>
            </a:r>
            <a:r>
              <a:rPr lang="cs-CZ" b="1" dirty="0">
                <a:solidFill>
                  <a:srgbClr val="0070C0"/>
                </a:solidFill>
              </a:rPr>
              <a:t>a………y/ i………y</a:t>
            </a:r>
            <a:r>
              <a:rPr lang="cs-CZ" dirty="0">
                <a:solidFill>
                  <a:srgbClr val="0070C0"/>
                </a:solidFill>
              </a:rPr>
              <a:t> </a:t>
            </a:r>
          </a:p>
          <a:p>
            <a:r>
              <a:rPr lang="cs-CZ" dirty="0"/>
              <a:t>zpravidla platí, že se vzrůstající teplotou </a:t>
            </a:r>
            <a:r>
              <a:rPr lang="cs-CZ" b="1" dirty="0">
                <a:solidFill>
                  <a:srgbClr val="0070C0"/>
                </a:solidFill>
              </a:rPr>
              <a:t>r…e</a:t>
            </a:r>
            <a:r>
              <a:rPr lang="cs-CZ" b="1" dirty="0"/>
              <a:t> </a:t>
            </a:r>
            <a:r>
              <a:rPr lang="cs-CZ" dirty="0"/>
              <a:t>rychlost</a:t>
            </a:r>
            <a:r>
              <a:rPr lang="cs-CZ" b="1" dirty="0"/>
              <a:t> </a:t>
            </a:r>
            <a:r>
              <a:rPr lang="cs-CZ" dirty="0"/>
              <a:t>katalyzované reakce</a:t>
            </a:r>
          </a:p>
          <a:p>
            <a:r>
              <a:rPr lang="cs-CZ" dirty="0"/>
              <a:t>pokud však teplota přesáhne kritickou mez (55–60 °C), dochází ke ztrátě aktivity způsobené </a:t>
            </a:r>
            <a:r>
              <a:rPr lang="cs-CZ" b="1" dirty="0">
                <a:solidFill>
                  <a:srgbClr val="0070C0"/>
                </a:solidFill>
              </a:rPr>
              <a:t>d……..í</a:t>
            </a:r>
            <a:r>
              <a:rPr lang="cs-CZ" b="1" dirty="0"/>
              <a:t> </a:t>
            </a:r>
            <a:r>
              <a:rPr lang="cs-CZ" dirty="0"/>
              <a:t>proteinu.</a:t>
            </a:r>
            <a:r>
              <a:rPr lang="cs-CZ" b="1" dirty="0"/>
              <a:t> </a:t>
            </a:r>
          </a:p>
          <a:p>
            <a:r>
              <a:rPr lang="cs-CZ" dirty="0"/>
              <a:t>většina enzymů je aktivních jen v úzkém rozpětí </a:t>
            </a:r>
            <a:r>
              <a:rPr lang="cs-CZ" b="1" dirty="0">
                <a:solidFill>
                  <a:srgbClr val="0070C0"/>
                </a:solidFill>
              </a:rPr>
              <a:t>p.</a:t>
            </a:r>
            <a:r>
              <a:rPr lang="cs-CZ" b="1" dirty="0"/>
              <a:t> </a:t>
            </a:r>
            <a:r>
              <a:rPr lang="cs-CZ" dirty="0"/>
              <a:t>a to většinou v neutrálním či slabě kyselém prostředí (výjimkou jsou žaludeční </a:t>
            </a:r>
            <a:r>
              <a:rPr lang="cs-CZ" dirty="0" err="1"/>
              <a:t>proteasy</a:t>
            </a:r>
            <a:r>
              <a:rPr lang="cs-CZ" dirty="0"/>
              <a:t>). </a:t>
            </a:r>
          </a:p>
          <a:p>
            <a:r>
              <a:rPr lang="cs-CZ" dirty="0"/>
              <a:t>enzymovou aktivitu lze ovlivnit též 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a……..y</a:t>
            </a:r>
            <a:r>
              <a:rPr lang="cs-CZ" dirty="0"/>
              <a:t> – látky stimulující aktivitu enzymu (např. ionty kovů) nebo 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i……..y</a:t>
            </a:r>
            <a:r>
              <a:rPr lang="cs-CZ" dirty="0"/>
              <a:t> – látky snižující aktivitu enzymu. </a:t>
            </a:r>
          </a:p>
          <a:p>
            <a:pPr marL="457200" lvl="1" indent="0">
              <a:buNone/>
            </a:pPr>
            <a:r>
              <a:rPr lang="cs-CZ" dirty="0"/>
              <a:t>Podle mechanismu působení inhibitorů rozlišujeme několik typů enzymové inhibice. Základní rozdělení je na inhibici nevratnou (ireverzibilní) a vratnou (reverzibilní).</a:t>
            </a:r>
          </a:p>
          <a:p>
            <a:endParaRPr lang="cs-CZ" dirty="0"/>
          </a:p>
          <a:p>
            <a:r>
              <a:rPr lang="cs-CZ" dirty="0"/>
              <a:t>regulace katalytické aktivity enzymu je možná dvěma způsoby a to buďto ovlivněním</a:t>
            </a:r>
          </a:p>
          <a:p>
            <a:pPr lvl="1"/>
            <a:r>
              <a:rPr lang="cs-CZ" dirty="0"/>
              <a:t>množství enzymu nebo: ovlivněno jeho syntézou, sekrecí do místa účinku a jeho odbouráváním. </a:t>
            </a:r>
          </a:p>
          <a:p>
            <a:pPr lvl="1"/>
            <a:r>
              <a:rPr lang="cs-CZ" dirty="0"/>
              <a:t>aktivity: je regulována prostřednictvím strukturních a konformačních změn enzymu.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5380" y="0"/>
            <a:ext cx="3936620" cy="1424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95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6541" y="56206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109. ABR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2506662"/>
            <a:ext cx="12192000" cy="4351338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Rovnováha mezi </a:t>
            </a:r>
            <a:r>
              <a:rPr lang="cs-CZ" b="1" dirty="0">
                <a:solidFill>
                  <a:srgbClr val="0070C0"/>
                </a:solidFill>
              </a:rPr>
              <a:t>t…..u</a:t>
            </a:r>
            <a:r>
              <a:rPr lang="cs-CZ" dirty="0"/>
              <a:t> a </a:t>
            </a:r>
            <a:r>
              <a:rPr lang="cs-CZ" b="1" dirty="0">
                <a:solidFill>
                  <a:srgbClr val="0070C0"/>
                </a:solidFill>
              </a:rPr>
              <a:t>v………m</a:t>
            </a:r>
            <a:r>
              <a:rPr lang="cs-CZ" dirty="0"/>
              <a:t> </a:t>
            </a:r>
            <a:r>
              <a:rPr lang="cs-CZ" b="1" dirty="0">
                <a:solidFill>
                  <a:srgbClr val="0070C0"/>
                </a:solidFill>
              </a:rPr>
              <a:t>k…..n</a:t>
            </a:r>
            <a:r>
              <a:rPr lang="cs-CZ" dirty="0"/>
              <a:t> a </a:t>
            </a:r>
            <a:r>
              <a:rPr lang="cs-CZ" b="1" dirty="0">
                <a:solidFill>
                  <a:srgbClr val="0070C0"/>
                </a:solidFill>
              </a:rPr>
              <a:t>z…d</a:t>
            </a:r>
            <a:r>
              <a:rPr lang="cs-CZ" b="1" dirty="0"/>
              <a:t>,</a:t>
            </a:r>
            <a:r>
              <a:rPr lang="cs-CZ" dirty="0"/>
              <a:t> tedy stálá hodnota </a:t>
            </a:r>
            <a:r>
              <a:rPr lang="cs-CZ" b="1" dirty="0">
                <a:solidFill>
                  <a:srgbClr val="0070C0"/>
                </a:solidFill>
              </a:rPr>
              <a:t>p.</a:t>
            </a:r>
            <a:r>
              <a:rPr lang="cs-CZ" dirty="0"/>
              <a:t> prostředí je označována jako </a:t>
            </a:r>
            <a:r>
              <a:rPr lang="cs-CZ" b="1" dirty="0"/>
              <a:t>acidobazická rovnováha</a:t>
            </a:r>
            <a:r>
              <a:rPr lang="cs-CZ" dirty="0"/>
              <a:t> (ABR). </a:t>
            </a:r>
          </a:p>
          <a:p>
            <a:r>
              <a:rPr lang="cs-CZ" dirty="0"/>
              <a:t>Stabilita pH vnitřního prostředí je zajišťována především </a:t>
            </a:r>
            <a:r>
              <a:rPr lang="cs-CZ" b="1" dirty="0">
                <a:solidFill>
                  <a:srgbClr val="0070C0"/>
                </a:solidFill>
              </a:rPr>
              <a:t>p……..i </a:t>
            </a:r>
            <a:r>
              <a:rPr lang="cs-CZ" dirty="0"/>
              <a:t>(</a:t>
            </a:r>
            <a:r>
              <a:rPr lang="cs-CZ" b="1" dirty="0">
                <a:solidFill>
                  <a:srgbClr val="0070C0"/>
                </a:solidFill>
              </a:rPr>
              <a:t>n………..i</a:t>
            </a:r>
            <a:r>
              <a:rPr lang="cs-CZ" dirty="0"/>
              <a:t>) systémy. </a:t>
            </a:r>
          </a:p>
          <a:p>
            <a:r>
              <a:rPr lang="cs-CZ" dirty="0"/>
              <a:t>Udržování ABR je nutnou podmínkou pro </a:t>
            </a:r>
          </a:p>
          <a:p>
            <a:r>
              <a:rPr lang="cs-CZ" dirty="0"/>
              <a:t>zajištění stálého vnitřního prostředí –</a:t>
            </a:r>
            <a:r>
              <a:rPr lang="cs-CZ" b="1" dirty="0">
                <a:solidFill>
                  <a:srgbClr val="0070C0"/>
                </a:solidFill>
              </a:rPr>
              <a:t>h…….y</a:t>
            </a:r>
            <a:r>
              <a:rPr lang="cs-CZ" b="1" dirty="0"/>
              <a:t>-</a:t>
            </a:r>
            <a:r>
              <a:rPr lang="cs-CZ" dirty="0"/>
              <a:t> organismu a to jak na úrovni </a:t>
            </a:r>
          </a:p>
          <a:p>
            <a:pPr lvl="1"/>
            <a:r>
              <a:rPr lang="cs-CZ" dirty="0"/>
              <a:t>nitrobuněčné </a:t>
            </a:r>
            <a:r>
              <a:rPr lang="cs-CZ" b="1" dirty="0">
                <a:solidFill>
                  <a:srgbClr val="0070C0"/>
                </a:solidFill>
              </a:rPr>
              <a:t>i………..ě</a:t>
            </a:r>
            <a:r>
              <a:rPr lang="cs-CZ" dirty="0"/>
              <a:t> tak </a:t>
            </a:r>
          </a:p>
          <a:p>
            <a:pPr lvl="1"/>
            <a:r>
              <a:rPr lang="cs-CZ" dirty="0"/>
              <a:t>mimobuněčné </a:t>
            </a:r>
            <a:r>
              <a:rPr lang="cs-CZ" b="1" dirty="0">
                <a:solidFill>
                  <a:srgbClr val="0070C0"/>
                </a:solidFill>
              </a:rPr>
              <a:t>e…………ě</a:t>
            </a:r>
            <a:r>
              <a:rPr lang="cs-CZ" dirty="0"/>
              <a:t> </a:t>
            </a:r>
          </a:p>
          <a:p>
            <a:r>
              <a:rPr lang="cs-CZ" dirty="0"/>
              <a:t>Již velmi malá odchylka v hodnotách pH </a:t>
            </a:r>
          </a:p>
          <a:p>
            <a:pPr lvl="1"/>
            <a:r>
              <a:rPr lang="cs-CZ" dirty="0"/>
              <a:t>ovlivní buněčný a energetický metabolismus</a:t>
            </a:r>
          </a:p>
          <a:p>
            <a:pPr lvl="1"/>
            <a:r>
              <a:rPr lang="cs-CZ" dirty="0"/>
              <a:t>změní konformaci proteinů a tím i jejich vlastnosti (např. aktivitu enzymů),</a:t>
            </a:r>
          </a:p>
          <a:p>
            <a:pPr lvl="1"/>
            <a:r>
              <a:rPr lang="cs-CZ" dirty="0"/>
              <a:t>transport látek a další životně důležité pochody (vazbu O2 na </a:t>
            </a:r>
            <a:r>
              <a:rPr lang="cs-CZ" dirty="0" err="1"/>
              <a:t>Hb</a:t>
            </a:r>
            <a:r>
              <a:rPr lang="cs-CZ" dirty="0"/>
              <a:t>).</a:t>
            </a:r>
          </a:p>
        </p:txBody>
      </p:sp>
      <p:pic>
        <p:nvPicPr>
          <p:cNvPr id="4098" name="Picture 2" descr="7. Acidobazická rovnováha • Funkce buněk a lidského těl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003" y="0"/>
            <a:ext cx="4128620" cy="2506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8775" y="-44317"/>
            <a:ext cx="3405688" cy="2550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1599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110. Jaké nárazníkové systémy znáte?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1…………………………………………………………………………………….</a:t>
            </a:r>
          </a:p>
          <a:p>
            <a:r>
              <a:rPr lang="cs-CZ" dirty="0"/>
              <a:t>2…………………………………………………………………………………….</a:t>
            </a:r>
          </a:p>
          <a:p>
            <a:r>
              <a:rPr lang="cs-CZ" dirty="0"/>
              <a:t>3…………………………………………………………………………………….</a:t>
            </a:r>
          </a:p>
          <a:p>
            <a:r>
              <a:rPr lang="cs-CZ" dirty="0"/>
              <a:t>4…………………………………………………………………………………….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380906038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111. Popište příčiny MAC, MAL, RAC, RAL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MAC………………………………………………………………………………….</a:t>
            </a:r>
          </a:p>
          <a:p>
            <a:r>
              <a:rPr lang="cs-CZ" dirty="0"/>
              <a:t>MAL………………………………………………………………………………….</a:t>
            </a:r>
          </a:p>
          <a:p>
            <a:r>
              <a:rPr lang="cs-CZ" dirty="0"/>
              <a:t>RAC…………………………………………………………………………………..</a:t>
            </a:r>
          </a:p>
          <a:p>
            <a:r>
              <a:rPr lang="cs-CZ" dirty="0"/>
              <a:t>RAL……………………………………………………………………………………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3452398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74. Uveďte 5 zdrojů mastných kyselin</a:t>
            </a:r>
            <a:br>
              <a:rPr lang="cs-CZ" sz="4000" b="1" dirty="0">
                <a:solidFill>
                  <a:srgbClr val="0070C0"/>
                </a:solidFill>
              </a:rPr>
            </a:br>
            <a:endParaRPr lang="cs-CZ" sz="4000" b="1" dirty="0">
              <a:solidFill>
                <a:srgbClr val="0070C0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………………………………..</a:t>
            </a:r>
          </a:p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………………………………..</a:t>
            </a:r>
          </a:p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………………………………..</a:t>
            </a:r>
          </a:p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………………………………..</a:t>
            </a:r>
          </a:p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………………………………..</a:t>
            </a:r>
          </a:p>
        </p:txBody>
      </p:sp>
    </p:spTree>
    <p:extLst>
      <p:ext uri="{BB962C8B-B14F-4D97-AF65-F5344CB8AC3E}">
        <p14:creationId xmlns:p14="http://schemas.microsoft.com/office/powerpoint/2010/main" val="3106227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365125"/>
            <a:ext cx="12066372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rgbClr val="0070C0"/>
                </a:solidFill>
              </a:rPr>
              <a:t>75. Polynenasycené MK jsou esenciální - nutné  získávat</a:t>
            </a:r>
            <a:br>
              <a:rPr lang="cs-CZ" b="1" dirty="0">
                <a:solidFill>
                  <a:srgbClr val="0070C0"/>
                </a:solidFill>
              </a:rPr>
            </a:br>
            <a:r>
              <a:rPr lang="cs-CZ" b="1" dirty="0">
                <a:solidFill>
                  <a:srgbClr val="0070C0"/>
                </a:solidFill>
              </a:rPr>
              <a:t> z potravy</a:t>
            </a:r>
            <a:br>
              <a:rPr lang="cs-CZ" b="1" dirty="0">
                <a:solidFill>
                  <a:srgbClr val="0070C0"/>
                </a:solidFill>
              </a:rPr>
            </a:br>
            <a:endParaRPr lang="cs-CZ" b="1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08547" y="1825624"/>
            <a:ext cx="5811253" cy="48799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Omega 3</a:t>
            </a:r>
          </a:p>
          <a:p>
            <a:r>
              <a:rPr lang="cs-CZ" sz="2400" b="1" dirty="0">
                <a:solidFill>
                  <a:srgbClr val="0070C0"/>
                </a:solidFill>
              </a:rPr>
              <a:t>…………………………………………</a:t>
            </a:r>
            <a:r>
              <a:rPr lang="cs-CZ" sz="2400" dirty="0"/>
              <a:t>(ALA) </a:t>
            </a:r>
          </a:p>
          <a:p>
            <a:pPr lvl="1"/>
            <a:r>
              <a:rPr lang="cs-CZ" sz="2000" dirty="0"/>
              <a:t>ve lněných a </a:t>
            </a:r>
            <a:r>
              <a:rPr lang="cs-CZ" sz="2000" dirty="0" err="1"/>
              <a:t>chia</a:t>
            </a:r>
            <a:r>
              <a:rPr lang="cs-CZ" sz="2000" dirty="0"/>
              <a:t> semínkách,  řepkovém oleji a vlašských ořechách.</a:t>
            </a:r>
          </a:p>
          <a:p>
            <a:r>
              <a:rPr lang="cs-CZ" sz="2400" b="1" dirty="0">
                <a:solidFill>
                  <a:srgbClr val="0070C0"/>
                </a:solidFill>
              </a:rPr>
              <a:t>…………………………………………</a:t>
            </a:r>
            <a:r>
              <a:rPr lang="cs-CZ" sz="2400" dirty="0"/>
              <a:t>(EPA)</a:t>
            </a:r>
          </a:p>
          <a:p>
            <a:pPr lvl="1"/>
            <a:r>
              <a:rPr lang="cs-CZ" sz="2000" dirty="0"/>
              <a:t>mořské ryby, </a:t>
            </a:r>
            <a:r>
              <a:rPr lang="cs-CZ" sz="2000" u="sng" dirty="0"/>
              <a:t> -</a:t>
            </a:r>
            <a:r>
              <a:rPr lang="cs-CZ" sz="2000" dirty="0"/>
              <a:t>losos, sleď, tuňák, sardinky. </a:t>
            </a:r>
          </a:p>
          <a:p>
            <a:pPr lvl="1"/>
            <a:r>
              <a:rPr lang="cs-CZ" sz="2000" dirty="0"/>
              <a:t>protizánětlivé a </a:t>
            </a:r>
            <a:r>
              <a:rPr lang="cs-CZ" sz="2000" dirty="0" err="1"/>
              <a:t>kardioprotektivní</a:t>
            </a:r>
            <a:r>
              <a:rPr lang="cs-CZ" sz="2000" dirty="0"/>
              <a:t> účinky. </a:t>
            </a:r>
          </a:p>
          <a:p>
            <a:pPr lvl="1"/>
            <a:r>
              <a:rPr lang="cs-CZ" sz="2000" dirty="0"/>
              <a:t>zlepšuje náladu a duševní zdraví.</a:t>
            </a:r>
          </a:p>
          <a:p>
            <a:r>
              <a:rPr lang="cs-CZ" sz="2400" b="1" dirty="0">
                <a:solidFill>
                  <a:srgbClr val="0070C0"/>
                </a:solidFill>
              </a:rPr>
              <a:t>………………………………………….</a:t>
            </a:r>
            <a:r>
              <a:rPr lang="cs-CZ" sz="2400" dirty="0"/>
              <a:t>(DHA)</a:t>
            </a:r>
          </a:p>
          <a:p>
            <a:pPr lvl="1"/>
            <a:r>
              <a:rPr lang="cs-CZ" sz="2000" dirty="0"/>
              <a:t>v mořských rybách</a:t>
            </a:r>
          </a:p>
          <a:p>
            <a:pPr lvl="1"/>
            <a:r>
              <a:rPr lang="cs-CZ" sz="2000" dirty="0"/>
              <a:t>důležitá pro správný vývoj mozku, zraku a nervové soustavy. </a:t>
            </a:r>
          </a:p>
          <a:p>
            <a:pPr lvl="1"/>
            <a:r>
              <a:rPr lang="cs-CZ" sz="2000" dirty="0"/>
              <a:t>vliv na kognitivní funkce, paměť a učení.</a:t>
            </a:r>
          </a:p>
          <a:p>
            <a:endParaRPr lang="cs-CZ" sz="2400" dirty="0"/>
          </a:p>
          <a:p>
            <a:endParaRPr lang="cs-CZ" sz="1800" dirty="0"/>
          </a:p>
          <a:p>
            <a:endParaRPr lang="cs-CZ" sz="18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33187" y="1862290"/>
            <a:ext cx="5731042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Omega 6</a:t>
            </a:r>
          </a:p>
          <a:p>
            <a:r>
              <a:rPr lang="cs-CZ" b="1" dirty="0">
                <a:solidFill>
                  <a:srgbClr val="0070C0"/>
                </a:solidFill>
              </a:rPr>
              <a:t>………………………</a:t>
            </a:r>
            <a:r>
              <a:rPr lang="cs-CZ" dirty="0"/>
              <a:t>(LA): slunečnicový, kukuřičný, dýňový, </a:t>
            </a:r>
            <a:r>
              <a:rPr lang="cs-CZ" dirty="0" err="1"/>
              <a:t>sojový</a:t>
            </a:r>
            <a:r>
              <a:rPr lang="cs-CZ" dirty="0"/>
              <a:t>, makový, pupalkový olej, ořechy vlašské, para, pekanové, mandle, pistácie.</a:t>
            </a:r>
          </a:p>
          <a:p>
            <a:r>
              <a:rPr lang="cs-CZ" dirty="0"/>
              <a:t>V organismu se mění na </a:t>
            </a:r>
            <a:r>
              <a:rPr lang="cs-CZ" dirty="0">
                <a:solidFill>
                  <a:srgbClr val="0070C0"/>
                </a:solidFill>
              </a:rPr>
              <a:t>……………………………………………</a:t>
            </a:r>
          </a:p>
          <a:p>
            <a:r>
              <a:rPr lang="cs-CZ" dirty="0"/>
              <a:t>Z ní vznikají produkty chránící sliznici žaludku a zároveň se hodí pro správné srážení krve. </a:t>
            </a:r>
          </a:p>
          <a:p>
            <a:r>
              <a:rPr lang="cs-CZ" dirty="0"/>
              <a:t>Nevýhodou kyseliny arachidonové je i tvorba některých prozánětlivých látek. </a:t>
            </a:r>
          </a:p>
          <a:p>
            <a:r>
              <a:rPr lang="cs-CZ" dirty="0"/>
              <a:t>Důležitý je dostatečný příjem,  nikoliv nadbytečný.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6254415" y="6385230"/>
            <a:ext cx="5566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Poměr omega 6 a omega 3 by měl být nižší než 5:1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465221" y="6176963"/>
            <a:ext cx="52618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2"/>
              </a:rPr>
              <a:t>https://www.brainmarket.cz/nase-novinky/proc-je-dulezite-mit-spravny-pomer-omega-3-a-6/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4902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76. Uveďte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Doporučený poměr omega ž a omega 3 nenasycených MK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………………………………………………</a:t>
            </a:r>
          </a:p>
          <a:p>
            <a:endParaRPr lang="cs-CZ" dirty="0"/>
          </a:p>
          <a:p>
            <a:r>
              <a:rPr lang="cs-CZ" dirty="0"/>
              <a:t>Příklad mastné kyseliny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………………………………………………</a:t>
            </a:r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Příklady zdrojů omega 3 MK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…………………………………………..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…………………………………………..</a:t>
            </a:r>
          </a:p>
          <a:p>
            <a:pPr marL="0" indent="0">
              <a:buNone/>
            </a:pPr>
            <a:r>
              <a:rPr lang="cs-CZ" dirty="0"/>
              <a:t>Příklady zdrojů omega 6 MK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…………………………………………….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26562920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77. </a:t>
            </a:r>
            <a:r>
              <a:rPr lang="cs-CZ" sz="4000" b="1" dirty="0" err="1">
                <a:solidFill>
                  <a:srgbClr val="0070C0"/>
                </a:solidFill>
              </a:rPr>
              <a:t>Transmastné</a:t>
            </a:r>
            <a:r>
              <a:rPr lang="cs-CZ" sz="4000" b="1" dirty="0">
                <a:solidFill>
                  <a:srgbClr val="0070C0"/>
                </a:solidFill>
              </a:rPr>
              <a:t> kyseliny (TMK)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85351" y="1825625"/>
            <a:ext cx="5834449" cy="4351338"/>
          </a:xfrm>
        </p:spPr>
        <p:txBody>
          <a:bodyPr/>
          <a:lstStyle/>
          <a:p>
            <a:r>
              <a:rPr lang="cs-CZ" dirty="0"/>
              <a:t>Nejhorší druh MK</a:t>
            </a:r>
          </a:p>
          <a:p>
            <a:r>
              <a:rPr lang="cs-CZ" dirty="0"/>
              <a:t>KV riziko</a:t>
            </a:r>
          </a:p>
          <a:p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b="1" dirty="0"/>
              <a:t> </a:t>
            </a:r>
            <a:r>
              <a:rPr lang="cs-CZ" dirty="0"/>
              <a:t>LDL cholesterol</a:t>
            </a:r>
          </a:p>
          <a:p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b="1" dirty="0"/>
              <a:t> </a:t>
            </a:r>
            <a:r>
              <a:rPr lang="cs-CZ" dirty="0"/>
              <a:t>HDL cholesterol</a:t>
            </a:r>
          </a:p>
          <a:p>
            <a:r>
              <a:rPr lang="cs-CZ" dirty="0"/>
              <a:t>Vznik při ztužování rostlinných tuků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hranolky</a:t>
            </a:r>
          </a:p>
          <a:p>
            <a:r>
              <a:rPr lang="cs-CZ" dirty="0"/>
              <a:t>majonéza</a:t>
            </a:r>
          </a:p>
          <a:p>
            <a:r>
              <a:rPr lang="cs-CZ" dirty="0"/>
              <a:t>sušenky</a:t>
            </a:r>
          </a:p>
          <a:p>
            <a:r>
              <a:rPr lang="cs-CZ" dirty="0" err="1"/>
              <a:t>chipsy</a:t>
            </a:r>
            <a:endParaRPr lang="cs-CZ" dirty="0"/>
          </a:p>
          <a:p>
            <a:r>
              <a:rPr lang="cs-CZ" dirty="0"/>
              <a:t>fast food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13358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78. Jako roli má v těle cholesterol?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Popište podle obrázku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1.</a:t>
            </a:r>
          </a:p>
          <a:p>
            <a:r>
              <a:rPr lang="cs-CZ" dirty="0"/>
              <a:t>2.</a:t>
            </a:r>
          </a:p>
          <a:p>
            <a:r>
              <a:rPr lang="cs-CZ" dirty="0"/>
              <a:t>3.</a:t>
            </a:r>
          </a:p>
          <a:p>
            <a:r>
              <a:rPr lang="cs-CZ" dirty="0"/>
              <a:t>4.</a:t>
            </a:r>
          </a:p>
          <a:p>
            <a:r>
              <a:rPr lang="cs-CZ" dirty="0"/>
              <a:t>5.</a:t>
            </a:r>
          </a:p>
          <a:p>
            <a:r>
              <a:rPr lang="cs-CZ" dirty="0"/>
              <a:t>6.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" name="Picture 2" descr="Co má v těle na starost cholesterol_infografika_cz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5811" y="1379621"/>
            <a:ext cx="4318491" cy="5475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délník 8"/>
          <p:cNvSpPr/>
          <p:nvPr/>
        </p:nvSpPr>
        <p:spPr>
          <a:xfrm>
            <a:off x="7748337" y="3064042"/>
            <a:ext cx="1122947" cy="4170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7677736" y="3194327"/>
            <a:ext cx="1122947" cy="4170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1885" y="3054380"/>
            <a:ext cx="1133954" cy="426757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5811" y="4528151"/>
            <a:ext cx="1133954" cy="426757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7461" y="4528151"/>
            <a:ext cx="1133954" cy="621365"/>
          </a:xfrm>
          <a:prstGeom prst="rect">
            <a:avLst/>
          </a:prstGeom>
        </p:spPr>
      </p:pic>
      <p:pic>
        <p:nvPicPr>
          <p:cNvPr id="18" name="Obrázek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840" y="6280444"/>
            <a:ext cx="1133954" cy="426757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1884" y="6375444"/>
            <a:ext cx="146944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57397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4351</TotalTime>
  <Words>3829</Words>
  <Application>Microsoft Office PowerPoint</Application>
  <PresentationFormat>Širokoúhlá obrazovka</PresentationFormat>
  <Paragraphs>458</Paragraphs>
  <Slides>47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47</vt:i4>
      </vt:variant>
    </vt:vector>
  </HeadingPairs>
  <TitlesOfParts>
    <vt:vector size="51" baseType="lpstr">
      <vt:lpstr>Arial</vt:lpstr>
      <vt:lpstr>Calibri</vt:lpstr>
      <vt:lpstr>Calibri Light</vt:lpstr>
      <vt:lpstr>Motiv Office</vt:lpstr>
      <vt:lpstr>Biochemie 3</vt:lpstr>
      <vt:lpstr>71. Lipidy</vt:lpstr>
      <vt:lpstr>72.MK </vt:lpstr>
      <vt:lpstr>73. Které MK jste si zapamatovali? </vt:lpstr>
      <vt:lpstr>74. Uveďte 5 zdrojů mastných kyselin </vt:lpstr>
      <vt:lpstr>75. Polynenasycené MK jsou esenciální - nutné  získávat  z potravy </vt:lpstr>
      <vt:lpstr>76. Uveďte </vt:lpstr>
      <vt:lpstr>77. Transmastné kyseliny (TMK)</vt:lpstr>
      <vt:lpstr>78. Jako roli má v těle cholesterol?</vt:lpstr>
      <vt:lpstr>79. Složené lipidy</vt:lpstr>
      <vt:lpstr>Fosfolipidy</vt:lpstr>
      <vt:lpstr>80. Fosfolipidy</vt:lpstr>
      <vt:lpstr>81. Popište podle obrázku štěpení tuků</vt:lpstr>
      <vt:lpstr>  87. Které parametry patří do základního lipidového souboru?</vt:lpstr>
      <vt:lpstr>82. Uveďte lipidové spektrum</vt:lpstr>
      <vt:lpstr>82. Uveďte lipidové spektrum</vt:lpstr>
      <vt:lpstr>83. Jaké mají familiární hyperlipoproteinémie společné znaky ?</vt:lpstr>
      <vt:lpstr>84. Co vyvolává sekundární  hyperlipoproteinémii ?</vt:lpstr>
      <vt:lpstr>85. Ateroskleróza</vt:lpstr>
      <vt:lpstr>86. Jak se projeví ateroskleróza v orgánech</vt:lpstr>
      <vt:lpstr>87. U jakých dg. Jsou zvýšené TAG?</vt:lpstr>
      <vt:lpstr>88. Diabetická dyslipidémie</vt:lpstr>
      <vt:lpstr>89.Bílkoviny Aminokyseliny</vt:lpstr>
      <vt:lpstr>90. Aminokyseliny (AMK)</vt:lpstr>
      <vt:lpstr>91. Metabolismus aminokyselin</vt:lpstr>
      <vt:lpstr>  93. Jakou mají proteiny v organismu funkci? Protein, z řec. proteios, čes. prvotní, primární, hlavní</vt:lpstr>
      <vt:lpstr>94. Rozdělení proteinů</vt:lpstr>
      <vt:lpstr>95. Struktura proteinů</vt:lpstr>
      <vt:lpstr>96. Štěpení proteinů</vt:lpstr>
      <vt:lpstr>  97. Které bílkoviny patří mezi reaktanty akutní fáze?</vt:lpstr>
      <vt:lpstr>98. Co zvyšuje/snižuje            v plazmě?</vt:lpstr>
      <vt:lpstr>98. Co zvyšuje/snižuje            v plazmě?</vt:lpstr>
      <vt:lpstr>99.K čemu slouží ELFO?</vt:lpstr>
      <vt:lpstr>100. Spojte frakce ELFO s % zastoupením</vt:lpstr>
      <vt:lpstr>100. Spojte frakce ELFO s % zastoupením</vt:lpstr>
      <vt:lpstr>101. ELFO princip metody</vt:lpstr>
      <vt:lpstr>102. ELFO provedení</vt:lpstr>
      <vt:lpstr>103. Vysvětlete, jaké změny ELFO nastanou u</vt:lpstr>
      <vt:lpstr>103. Vysvětlete, jaké změny ELFO nastanou u</vt:lpstr>
      <vt:lpstr>104. Pro jaké stavy je typická           urie?</vt:lpstr>
      <vt:lpstr>105. K čemu slouží enzymy?   </vt:lpstr>
      <vt:lpstr>106. Enzymy</vt:lpstr>
      <vt:lpstr>107. Názvosloví enzymů</vt:lpstr>
      <vt:lpstr>108. Co ovlivňuje enzymovou aktivitu ?</vt:lpstr>
      <vt:lpstr>109. ABR</vt:lpstr>
      <vt:lpstr>110. Jaké nárazníkové systémy znáte?</vt:lpstr>
      <vt:lpstr>111. Popište příčiny MAC, MAL, RAC, RAL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Jaká je příprava pacienta  před odběrem biologického materiálu?   </dc:title>
  <dc:creator>Nejedla</dc:creator>
  <cp:lastModifiedBy>Nejedlá Marie</cp:lastModifiedBy>
  <cp:revision>290</cp:revision>
  <dcterms:created xsi:type="dcterms:W3CDTF">2024-02-17T15:39:13Z</dcterms:created>
  <dcterms:modified xsi:type="dcterms:W3CDTF">2024-10-09T09:02:12Z</dcterms:modified>
</cp:coreProperties>
</file>