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49"/>
  </p:notesMasterIdLst>
  <p:sldIdLst>
    <p:sldId id="256" r:id="rId2"/>
    <p:sldId id="453" r:id="rId3"/>
    <p:sldId id="299" r:id="rId4"/>
    <p:sldId id="440" r:id="rId5"/>
    <p:sldId id="441" r:id="rId6"/>
    <p:sldId id="455" r:id="rId7"/>
    <p:sldId id="442" r:id="rId8"/>
    <p:sldId id="456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69" r:id="rId32"/>
    <p:sldId id="470" r:id="rId33"/>
    <p:sldId id="471" r:id="rId34"/>
    <p:sldId id="472" r:id="rId35"/>
    <p:sldId id="473" r:id="rId36"/>
    <p:sldId id="474" r:id="rId37"/>
    <p:sldId id="475" r:id="rId38"/>
    <p:sldId id="476" r:id="rId39"/>
    <p:sldId id="477" r:id="rId40"/>
    <p:sldId id="478" r:id="rId41"/>
    <p:sldId id="479" r:id="rId42"/>
    <p:sldId id="480" r:id="rId43"/>
    <p:sldId id="481" r:id="rId44"/>
    <p:sldId id="482" r:id="rId45"/>
    <p:sldId id="483" r:id="rId46"/>
    <p:sldId id="484" r:id="rId47"/>
    <p:sldId id="485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ED5"/>
    <a:srgbClr val="0F9ED5"/>
    <a:srgbClr val="EA7131"/>
    <a:srgbClr val="C00100"/>
    <a:srgbClr val="17375E"/>
    <a:srgbClr val="FFFFFF"/>
    <a:srgbClr val="D16F5A"/>
    <a:srgbClr val="FFFF99"/>
    <a:srgbClr val="2B2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2" autoAdjust="0"/>
    <p:restoredTop sz="94694" autoAdjust="0"/>
  </p:normalViewPr>
  <p:slideViewPr>
    <p:cSldViewPr>
      <p:cViewPr varScale="1">
        <p:scale>
          <a:sx n="57" d="100"/>
          <a:sy n="57" d="100"/>
        </p:scale>
        <p:origin x="1330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1CFC9-3471-4D9F-AB31-B814309678A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C5B563-B2CB-4D0C-A4D9-FE4F3A3D1A4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A. Rozpočet </a:t>
          </a:r>
          <a:r>
            <a:rPr lang="cs-CZ" u="sng"/>
            <a:t>kapitálu</a:t>
          </a:r>
          <a:endParaRPr lang="en-US"/>
        </a:p>
      </dgm:t>
    </dgm:pt>
    <dgm:pt modelId="{34BEC0ED-1D5F-48CA-8088-392D6D613385}" type="parTrans" cxnId="{4DECC71B-B4A0-40C0-90B6-79B421AD0260}">
      <dgm:prSet/>
      <dgm:spPr/>
      <dgm:t>
        <a:bodyPr/>
        <a:lstStyle/>
        <a:p>
          <a:endParaRPr lang="en-US"/>
        </a:p>
      </dgm:t>
    </dgm:pt>
    <dgm:pt modelId="{70A147EC-AA47-4E64-8710-5E8EE17099DD}" type="sibTrans" cxnId="{4DECC71B-B4A0-40C0-90B6-79B421AD0260}">
      <dgm:prSet/>
      <dgm:spPr/>
      <dgm:t>
        <a:bodyPr/>
        <a:lstStyle/>
        <a:p>
          <a:endParaRPr lang="en-US"/>
        </a:p>
      </dgm:t>
    </dgm:pt>
    <dgm:pt modelId="{79AB65E4-D48D-441C-A5CF-1EDBBD290FF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1. Provozního - oběžného</a:t>
          </a:r>
          <a:endParaRPr lang="en-US"/>
        </a:p>
      </dgm:t>
    </dgm:pt>
    <dgm:pt modelId="{76CEF096-0339-4E00-85D3-AE500860C963}" type="parTrans" cxnId="{82BED1AE-7062-4E76-B20B-5CC21ED5D849}">
      <dgm:prSet/>
      <dgm:spPr/>
      <dgm:t>
        <a:bodyPr/>
        <a:lstStyle/>
        <a:p>
          <a:endParaRPr lang="en-US"/>
        </a:p>
      </dgm:t>
    </dgm:pt>
    <dgm:pt modelId="{9844DDB5-4C3C-4518-BC01-92E9FFFD3386}" type="sibTrans" cxnId="{82BED1AE-7062-4E76-B20B-5CC21ED5D849}">
      <dgm:prSet/>
      <dgm:spPr/>
      <dgm:t>
        <a:bodyPr/>
        <a:lstStyle/>
        <a:p>
          <a:endParaRPr lang="en-US"/>
        </a:p>
      </dgm:t>
    </dgm:pt>
    <dgm:pt modelId="{87FE1CC1-E230-4E46-BD08-E8105C240E1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2. Investičního</a:t>
          </a:r>
          <a:endParaRPr lang="en-US"/>
        </a:p>
      </dgm:t>
    </dgm:pt>
    <dgm:pt modelId="{22A7A2A9-71CC-4852-888B-8302C0007709}" type="parTrans" cxnId="{940EDD42-1FDF-4418-8657-9BE70A1B1F6B}">
      <dgm:prSet/>
      <dgm:spPr/>
      <dgm:t>
        <a:bodyPr/>
        <a:lstStyle/>
        <a:p>
          <a:endParaRPr lang="en-US"/>
        </a:p>
      </dgm:t>
    </dgm:pt>
    <dgm:pt modelId="{73068BE3-E22F-4FD4-9784-4F9BA5553EA0}" type="sibTrans" cxnId="{940EDD42-1FDF-4418-8657-9BE70A1B1F6B}">
      <dgm:prSet/>
      <dgm:spPr/>
      <dgm:t>
        <a:bodyPr/>
        <a:lstStyle/>
        <a:p>
          <a:endParaRPr lang="en-US"/>
        </a:p>
      </dgm:t>
    </dgm:pt>
    <dgm:pt modelId="{DF4DFDC2-205F-43DD-8FD2-5820AC40972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3. Startovacího</a:t>
          </a:r>
          <a:endParaRPr lang="en-US"/>
        </a:p>
      </dgm:t>
    </dgm:pt>
    <dgm:pt modelId="{2F3945FE-C11C-4895-A3CB-D0F10A3A3010}" type="parTrans" cxnId="{876D5797-82A2-4B41-BE15-60FA5FAFDCBF}">
      <dgm:prSet/>
      <dgm:spPr/>
      <dgm:t>
        <a:bodyPr/>
        <a:lstStyle/>
        <a:p>
          <a:endParaRPr lang="en-US"/>
        </a:p>
      </dgm:t>
    </dgm:pt>
    <dgm:pt modelId="{3FAA7C50-76F9-402C-84F3-A5028796CCC6}" type="sibTrans" cxnId="{876D5797-82A2-4B41-BE15-60FA5FAFDCBF}">
      <dgm:prSet/>
      <dgm:spPr/>
      <dgm:t>
        <a:bodyPr/>
        <a:lstStyle/>
        <a:p>
          <a:endParaRPr lang="en-US"/>
        </a:p>
      </dgm:t>
    </dgm:pt>
    <dgm:pt modelId="{4D07EDDF-1179-409F-AEE7-29181E9B390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B. Rozpočet </a:t>
          </a:r>
          <a:r>
            <a:rPr lang="cs-CZ" u="sng" dirty="0"/>
            <a:t>výnosů a nákladů</a:t>
          </a:r>
          <a:r>
            <a:rPr lang="cs-CZ" dirty="0"/>
            <a:t> (zisku)</a:t>
          </a:r>
          <a:endParaRPr lang="en-US" dirty="0"/>
        </a:p>
      </dgm:t>
    </dgm:pt>
    <dgm:pt modelId="{CDF7830E-34DF-4D64-A7DD-BDD53E281102}" type="parTrans" cxnId="{DE029306-9724-4312-B33B-F1F196FEA020}">
      <dgm:prSet/>
      <dgm:spPr/>
      <dgm:t>
        <a:bodyPr/>
        <a:lstStyle/>
        <a:p>
          <a:endParaRPr lang="en-US"/>
        </a:p>
      </dgm:t>
    </dgm:pt>
    <dgm:pt modelId="{98678CE4-1D24-4A41-A28F-17D32E873193}" type="sibTrans" cxnId="{DE029306-9724-4312-B33B-F1F196FEA020}">
      <dgm:prSet/>
      <dgm:spPr/>
      <dgm:t>
        <a:bodyPr/>
        <a:lstStyle/>
        <a:p>
          <a:endParaRPr lang="en-US"/>
        </a:p>
      </dgm:t>
    </dgm:pt>
    <dgm:pt modelId="{CA539993-9DA1-44A4-A518-A42B14983F21}" type="pres">
      <dgm:prSet presAssocID="{9C91CFC9-3471-4D9F-AB31-B814309678A3}" presName="root" presStyleCnt="0">
        <dgm:presLayoutVars>
          <dgm:dir/>
          <dgm:resizeHandles val="exact"/>
        </dgm:presLayoutVars>
      </dgm:prSet>
      <dgm:spPr/>
    </dgm:pt>
    <dgm:pt modelId="{DAFC2898-38F7-4E51-A71F-E142A763C5EF}" type="pres">
      <dgm:prSet presAssocID="{A1C5B563-B2CB-4D0C-A4D9-FE4F3A3D1A41}" presName="compNode" presStyleCnt="0"/>
      <dgm:spPr/>
    </dgm:pt>
    <dgm:pt modelId="{92F7253E-BC24-4CB6-A510-74BC50EC0AC7}" type="pres">
      <dgm:prSet presAssocID="{A1C5B563-B2CB-4D0C-A4D9-FE4F3A3D1A41}" presName="bgRect" presStyleLbl="bgShp" presStyleIdx="0" presStyleCnt="2"/>
      <dgm:spPr/>
    </dgm:pt>
    <dgm:pt modelId="{4EEEF26F-31FE-4076-B6A9-E66FB01E17E8}" type="pres">
      <dgm:prSet presAssocID="{A1C5B563-B2CB-4D0C-A4D9-FE4F3A3D1A4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nce"/>
        </a:ext>
      </dgm:extLst>
    </dgm:pt>
    <dgm:pt modelId="{B8A31943-A82A-49B4-AE2F-E475F9F8F8ED}" type="pres">
      <dgm:prSet presAssocID="{A1C5B563-B2CB-4D0C-A4D9-FE4F3A3D1A41}" presName="spaceRect" presStyleCnt="0"/>
      <dgm:spPr/>
    </dgm:pt>
    <dgm:pt modelId="{6605C84A-2FA0-4A30-BA2E-78815F6C4BF7}" type="pres">
      <dgm:prSet presAssocID="{A1C5B563-B2CB-4D0C-A4D9-FE4F3A3D1A41}" presName="parTx" presStyleLbl="revTx" presStyleIdx="0" presStyleCnt="3">
        <dgm:presLayoutVars>
          <dgm:chMax val="0"/>
          <dgm:chPref val="0"/>
        </dgm:presLayoutVars>
      </dgm:prSet>
      <dgm:spPr/>
    </dgm:pt>
    <dgm:pt modelId="{5C420D52-EE2E-4D73-9903-EF6ACCF8A2A7}" type="pres">
      <dgm:prSet presAssocID="{A1C5B563-B2CB-4D0C-A4D9-FE4F3A3D1A41}" presName="desTx" presStyleLbl="revTx" presStyleIdx="1" presStyleCnt="3">
        <dgm:presLayoutVars/>
      </dgm:prSet>
      <dgm:spPr/>
    </dgm:pt>
    <dgm:pt modelId="{963E092D-ECF6-432C-A6C1-B193637CBF7B}" type="pres">
      <dgm:prSet presAssocID="{70A147EC-AA47-4E64-8710-5E8EE17099DD}" presName="sibTrans" presStyleCnt="0"/>
      <dgm:spPr/>
    </dgm:pt>
    <dgm:pt modelId="{54FAFBE9-BCD2-40F4-993E-6B9E04CDE7B1}" type="pres">
      <dgm:prSet presAssocID="{4D07EDDF-1179-409F-AEE7-29181E9B3901}" presName="compNode" presStyleCnt="0"/>
      <dgm:spPr/>
    </dgm:pt>
    <dgm:pt modelId="{C15B6BF0-6446-4388-BABC-7CAD5A061D60}" type="pres">
      <dgm:prSet presAssocID="{4D07EDDF-1179-409F-AEE7-29181E9B3901}" presName="bgRect" presStyleLbl="bgShp" presStyleIdx="1" presStyleCnt="2"/>
      <dgm:spPr/>
    </dgm:pt>
    <dgm:pt modelId="{4E0F3949-EB8E-4D27-AB07-52CFBEA93C8A}" type="pres">
      <dgm:prSet presAssocID="{4D07EDDF-1179-409F-AEE7-29181E9B390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ar"/>
        </a:ext>
      </dgm:extLst>
    </dgm:pt>
    <dgm:pt modelId="{991CC433-C244-4D82-B544-EC21C046B6B3}" type="pres">
      <dgm:prSet presAssocID="{4D07EDDF-1179-409F-AEE7-29181E9B3901}" presName="spaceRect" presStyleCnt="0"/>
      <dgm:spPr/>
    </dgm:pt>
    <dgm:pt modelId="{7B576B40-C42F-4A66-BB83-36590FF4DCD8}" type="pres">
      <dgm:prSet presAssocID="{4D07EDDF-1179-409F-AEE7-29181E9B390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E029306-9724-4312-B33B-F1F196FEA020}" srcId="{9C91CFC9-3471-4D9F-AB31-B814309678A3}" destId="{4D07EDDF-1179-409F-AEE7-29181E9B3901}" srcOrd="1" destOrd="0" parTransId="{CDF7830E-34DF-4D64-A7DD-BDD53E281102}" sibTransId="{98678CE4-1D24-4A41-A28F-17D32E873193}"/>
    <dgm:cxn modelId="{4DECC71B-B4A0-40C0-90B6-79B421AD0260}" srcId="{9C91CFC9-3471-4D9F-AB31-B814309678A3}" destId="{A1C5B563-B2CB-4D0C-A4D9-FE4F3A3D1A41}" srcOrd="0" destOrd="0" parTransId="{34BEC0ED-1D5F-48CA-8088-392D6D613385}" sibTransId="{70A147EC-AA47-4E64-8710-5E8EE17099DD}"/>
    <dgm:cxn modelId="{872A6E24-6BD7-4318-89B4-D444E2DD59BE}" type="presOf" srcId="{87FE1CC1-E230-4E46-BD08-E8105C240E18}" destId="{5C420D52-EE2E-4D73-9903-EF6ACCF8A2A7}" srcOrd="0" destOrd="1" presId="urn:microsoft.com/office/officeart/2018/2/layout/IconVerticalSolidList"/>
    <dgm:cxn modelId="{DCCC545F-5146-43A9-9F78-A58047769371}" type="presOf" srcId="{9C91CFC9-3471-4D9F-AB31-B814309678A3}" destId="{CA539993-9DA1-44A4-A518-A42B14983F21}" srcOrd="0" destOrd="0" presId="urn:microsoft.com/office/officeart/2018/2/layout/IconVerticalSolidList"/>
    <dgm:cxn modelId="{940EDD42-1FDF-4418-8657-9BE70A1B1F6B}" srcId="{A1C5B563-B2CB-4D0C-A4D9-FE4F3A3D1A41}" destId="{87FE1CC1-E230-4E46-BD08-E8105C240E18}" srcOrd="1" destOrd="0" parTransId="{22A7A2A9-71CC-4852-888B-8302C0007709}" sibTransId="{73068BE3-E22F-4FD4-9784-4F9BA5553EA0}"/>
    <dgm:cxn modelId="{19D3A369-B1E3-416F-80C9-4772F68248FF}" type="presOf" srcId="{79AB65E4-D48D-441C-A5CF-1EDBBD290FFC}" destId="{5C420D52-EE2E-4D73-9903-EF6ACCF8A2A7}" srcOrd="0" destOrd="0" presId="urn:microsoft.com/office/officeart/2018/2/layout/IconVerticalSolidList"/>
    <dgm:cxn modelId="{876D5797-82A2-4B41-BE15-60FA5FAFDCBF}" srcId="{A1C5B563-B2CB-4D0C-A4D9-FE4F3A3D1A41}" destId="{DF4DFDC2-205F-43DD-8FD2-5820AC409725}" srcOrd="2" destOrd="0" parTransId="{2F3945FE-C11C-4895-A3CB-D0F10A3A3010}" sibTransId="{3FAA7C50-76F9-402C-84F3-A5028796CCC6}"/>
    <dgm:cxn modelId="{3E2608A0-D3EB-4154-B906-6BF4430D5230}" type="presOf" srcId="{DF4DFDC2-205F-43DD-8FD2-5820AC409725}" destId="{5C420D52-EE2E-4D73-9903-EF6ACCF8A2A7}" srcOrd="0" destOrd="2" presId="urn:microsoft.com/office/officeart/2018/2/layout/IconVerticalSolidList"/>
    <dgm:cxn modelId="{AA504BA7-D851-4FF0-8B68-9F7D24946890}" type="presOf" srcId="{4D07EDDF-1179-409F-AEE7-29181E9B3901}" destId="{7B576B40-C42F-4A66-BB83-36590FF4DCD8}" srcOrd="0" destOrd="0" presId="urn:microsoft.com/office/officeart/2018/2/layout/IconVerticalSolidList"/>
    <dgm:cxn modelId="{82BED1AE-7062-4E76-B20B-5CC21ED5D849}" srcId="{A1C5B563-B2CB-4D0C-A4D9-FE4F3A3D1A41}" destId="{79AB65E4-D48D-441C-A5CF-1EDBBD290FFC}" srcOrd="0" destOrd="0" parTransId="{76CEF096-0339-4E00-85D3-AE500860C963}" sibTransId="{9844DDB5-4C3C-4518-BC01-92E9FFFD3386}"/>
    <dgm:cxn modelId="{BBEDA7F8-0E6A-4249-83FB-30DE82BCACF4}" type="presOf" srcId="{A1C5B563-B2CB-4D0C-A4D9-FE4F3A3D1A41}" destId="{6605C84A-2FA0-4A30-BA2E-78815F6C4BF7}" srcOrd="0" destOrd="0" presId="urn:microsoft.com/office/officeart/2018/2/layout/IconVerticalSolidList"/>
    <dgm:cxn modelId="{C02870B1-D384-4FEA-A642-7CA296434863}" type="presParOf" srcId="{CA539993-9DA1-44A4-A518-A42B14983F21}" destId="{DAFC2898-38F7-4E51-A71F-E142A763C5EF}" srcOrd="0" destOrd="0" presId="urn:microsoft.com/office/officeart/2018/2/layout/IconVerticalSolidList"/>
    <dgm:cxn modelId="{0C0486C2-260C-4051-8E1A-6088C5FF9061}" type="presParOf" srcId="{DAFC2898-38F7-4E51-A71F-E142A763C5EF}" destId="{92F7253E-BC24-4CB6-A510-74BC50EC0AC7}" srcOrd="0" destOrd="0" presId="urn:microsoft.com/office/officeart/2018/2/layout/IconVerticalSolidList"/>
    <dgm:cxn modelId="{6724999C-014A-4DEA-B860-C45108D696DD}" type="presParOf" srcId="{DAFC2898-38F7-4E51-A71F-E142A763C5EF}" destId="{4EEEF26F-31FE-4076-B6A9-E66FB01E17E8}" srcOrd="1" destOrd="0" presId="urn:microsoft.com/office/officeart/2018/2/layout/IconVerticalSolidList"/>
    <dgm:cxn modelId="{3A6D50EE-A8B3-4048-A784-F23CE5478889}" type="presParOf" srcId="{DAFC2898-38F7-4E51-A71F-E142A763C5EF}" destId="{B8A31943-A82A-49B4-AE2F-E475F9F8F8ED}" srcOrd="2" destOrd="0" presId="urn:microsoft.com/office/officeart/2018/2/layout/IconVerticalSolidList"/>
    <dgm:cxn modelId="{8C1BE123-855D-455D-84A7-F285A85C692F}" type="presParOf" srcId="{DAFC2898-38F7-4E51-A71F-E142A763C5EF}" destId="{6605C84A-2FA0-4A30-BA2E-78815F6C4BF7}" srcOrd="3" destOrd="0" presId="urn:microsoft.com/office/officeart/2018/2/layout/IconVerticalSolidList"/>
    <dgm:cxn modelId="{E1CDF16B-AA17-4CE7-86FA-AA06CB174BCA}" type="presParOf" srcId="{DAFC2898-38F7-4E51-A71F-E142A763C5EF}" destId="{5C420D52-EE2E-4D73-9903-EF6ACCF8A2A7}" srcOrd="4" destOrd="0" presId="urn:microsoft.com/office/officeart/2018/2/layout/IconVerticalSolidList"/>
    <dgm:cxn modelId="{7E00B047-D664-48D9-B8BB-C1FC5EF11C7A}" type="presParOf" srcId="{CA539993-9DA1-44A4-A518-A42B14983F21}" destId="{963E092D-ECF6-432C-A6C1-B193637CBF7B}" srcOrd="1" destOrd="0" presId="urn:microsoft.com/office/officeart/2018/2/layout/IconVerticalSolidList"/>
    <dgm:cxn modelId="{A427F933-63A2-4878-8A33-84686B1B8948}" type="presParOf" srcId="{CA539993-9DA1-44A4-A518-A42B14983F21}" destId="{54FAFBE9-BCD2-40F4-993E-6B9E04CDE7B1}" srcOrd="2" destOrd="0" presId="urn:microsoft.com/office/officeart/2018/2/layout/IconVerticalSolidList"/>
    <dgm:cxn modelId="{B9F33688-E29F-4A2F-A1FE-12799E0EC52E}" type="presParOf" srcId="{54FAFBE9-BCD2-40F4-993E-6B9E04CDE7B1}" destId="{C15B6BF0-6446-4388-BABC-7CAD5A061D60}" srcOrd="0" destOrd="0" presId="urn:microsoft.com/office/officeart/2018/2/layout/IconVerticalSolidList"/>
    <dgm:cxn modelId="{780DF118-E26C-47F3-B892-316DB258E105}" type="presParOf" srcId="{54FAFBE9-BCD2-40F4-993E-6B9E04CDE7B1}" destId="{4E0F3949-EB8E-4D27-AB07-52CFBEA93C8A}" srcOrd="1" destOrd="0" presId="urn:microsoft.com/office/officeart/2018/2/layout/IconVerticalSolidList"/>
    <dgm:cxn modelId="{40DA43C1-B3C4-4BB4-A81D-42658F4A4D7B}" type="presParOf" srcId="{54FAFBE9-BCD2-40F4-993E-6B9E04CDE7B1}" destId="{991CC433-C244-4D82-B544-EC21C046B6B3}" srcOrd="2" destOrd="0" presId="urn:microsoft.com/office/officeart/2018/2/layout/IconVerticalSolidList"/>
    <dgm:cxn modelId="{C947C7F5-CC59-49DD-AC7F-9AAA3A50E4FB}" type="presParOf" srcId="{54FAFBE9-BCD2-40F4-993E-6B9E04CDE7B1}" destId="{7B576B40-C42F-4A66-BB83-36590FF4DC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7253E-BC24-4CB6-A510-74BC50EC0AC7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EF26F-31FE-4076-B6A9-E66FB01E17E8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5C84A-2FA0-4A30-BA2E-78815F6C4BF7}">
      <dsp:nvSpPr>
        <dsp:cNvPr id="0" name=""/>
        <dsp:cNvSpPr/>
      </dsp:nvSpPr>
      <dsp:spPr>
        <a:xfrm>
          <a:off x="1507738" y="707092"/>
          <a:ext cx="4732020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A. Rozpočet </a:t>
          </a:r>
          <a:r>
            <a:rPr lang="cs-CZ" sz="2500" u="sng" kern="1200"/>
            <a:t>kapitálu</a:t>
          </a:r>
          <a:endParaRPr lang="en-US" sz="2500" kern="1200"/>
        </a:p>
      </dsp:txBody>
      <dsp:txXfrm>
        <a:off x="1507738" y="707092"/>
        <a:ext cx="4732020" cy="1305401"/>
      </dsp:txXfrm>
    </dsp:sp>
    <dsp:sp modelId="{5C420D52-EE2E-4D73-9903-EF6ACCF8A2A7}">
      <dsp:nvSpPr>
        <dsp:cNvPr id="0" name=""/>
        <dsp:cNvSpPr/>
      </dsp:nvSpPr>
      <dsp:spPr>
        <a:xfrm>
          <a:off x="6239758" y="707092"/>
          <a:ext cx="427584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1. Provozního - oběžného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2. Investičního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3. Startovacího</a:t>
          </a:r>
          <a:endParaRPr lang="en-US" sz="1700" kern="1200"/>
        </a:p>
      </dsp:txBody>
      <dsp:txXfrm>
        <a:off x="6239758" y="707092"/>
        <a:ext cx="4275841" cy="1305401"/>
      </dsp:txXfrm>
    </dsp:sp>
    <dsp:sp modelId="{C15B6BF0-6446-4388-BABC-7CAD5A061D60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F3949-EB8E-4D27-AB07-52CFBEA93C8A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76B40-C42F-4A66-BB83-36590FF4DCD8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B. Rozpočet </a:t>
          </a:r>
          <a:r>
            <a:rPr lang="cs-CZ" sz="2500" u="sng" kern="1200" dirty="0"/>
            <a:t>výnosů a nákladů</a:t>
          </a:r>
          <a:r>
            <a:rPr lang="cs-CZ" sz="2500" kern="1200" dirty="0"/>
            <a:t> (zisku)</a:t>
          </a:r>
          <a:endParaRPr lang="en-US" sz="2500" kern="1200" dirty="0"/>
        </a:p>
      </dsp:txBody>
      <dsp:txXfrm>
        <a:off x="1507738" y="2338844"/>
        <a:ext cx="90078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77DDE-A373-45A5-A6D2-2B068FF92660}" type="datetimeFigureOut">
              <a:rPr lang="cs-CZ" smtClean="0"/>
              <a:pPr/>
              <a:t>10.03.2025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416E-9104-487F-AB5F-FAC71DE3425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37222-A653-FF58-C01C-8F48B051D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39A0FD-0DB6-F240-4766-12DA93E61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E902DC-B405-1EE8-5EFF-FDCE4AB3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FB1A-7139-47D9-8391-98EEA735F2DC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C37B68-874D-7AA2-8542-43748316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DCA792-5A5B-C0E2-76F4-913E2C79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873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40845-3DBD-692E-1CE7-6CDD72CB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FCFE5D-CA8E-AAB9-42FF-B1F8B5A83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67D031-FA8B-54C2-303E-34FD3EDE4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B7E8-38EC-429E-A8A3-3125AFD92EBD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46D39A-79F6-3ACC-E0C3-6F9287FE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FCBC83-6158-7806-3B99-686EF681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229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527F00A-8530-9AB2-F405-802BA69D5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C207B8C-E834-75D0-5BEB-CA6435A74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4D5815-DA69-D6B3-FCA7-3D6C4F57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BDCF-4E19-495B-A5D3-5859192129AD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A94CF1-CFE5-A60C-2482-4C91C18B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89FE36-467F-EC73-BFF8-AF575E2D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413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86B57B-15D5-F220-43FE-84FAE596C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6BEABBF-DCD3-7F67-741D-67FC368E2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070ACEC-17BE-A556-18A5-8D20E5F4AF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D84BC-9914-BC41-82AF-7F3D166F11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15560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9F26F-49A9-DFF4-99D5-E775223E1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0DAA4-8078-1FF9-B6C6-538ECC640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F9DC9-AB8A-6EA2-1C5A-7D0F7B9D7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7E1B-16D9-4447-A051-2C5D2BE4B1CE}" type="datetime1">
              <a:rPr lang="en-US" smtClean="0"/>
              <a:pPr/>
              <a:t>3/10/2025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406C6D-D76F-F716-FA45-E9B22356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77B860-86A0-02CA-863B-FE430889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1459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7F74A-2210-BA16-1294-D0EC3F13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9E07EE-3BF7-420B-3AB4-F9A11C00D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855C4B-F1ED-C8C6-F819-0AFAEE72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7E1B-16D9-4447-A051-2C5D2BE4B1CE}" type="datetime1">
              <a:rPr lang="en-US" smtClean="0"/>
              <a:pPr/>
              <a:t>3/10/2025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47A138-4B88-A47A-ED0A-993872D5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FCEFE4-464F-E980-F032-FF8D97C6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3201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1718C-9F3F-4285-3AE5-6B137D9A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CEE945-4C9B-4666-05BF-2A939A7AA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A4028BB-AC9F-914E-1DCC-2B6901820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C8C44D-6D2C-17F7-672A-52EC3AED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A2AB-8423-47A5-ADA2-1A478C8BE12F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05923C-EC02-5AEB-3EF4-9D27453B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FD421C-AF39-9E8B-3C00-D475866A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70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C344A-B868-4607-2AF3-2566FD89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FD3128-0A96-86AF-5253-BB65C45DC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E978E9-E40A-FC3D-C6CA-50F59C00B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87941A-2DF4-9AFC-C914-B6AA58A97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088B81A-5AF9-7EC6-4F17-57F10FF70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516834-C942-21BF-2218-070A6046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1FC0-2ABC-4489-BACD-66D3259C950D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A7FB0BF-570A-1D49-EBD6-BBDDDD90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6C40B07-BF9E-D0AF-F818-DF1BE444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920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70DC8-71D8-94DF-D587-AFD25386A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629FBDB-B84A-4CE2-D0AE-52BE3B71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7E1B-16D9-4447-A051-2C5D2BE4B1CE}" type="datetime1">
              <a:rPr lang="en-US" smtClean="0"/>
              <a:pPr/>
              <a:t>3/10/2025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FD3E19B-BFF0-EEEE-4534-DE7701AD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829901-DC52-734D-4C09-A916A508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2415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8CB23F-4A44-35B2-9C78-0C219AFF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CA501-0B78-4DCB-A77B-9E7B45342517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EB6FDB5-3644-040B-B7D0-E083D036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20444A-7822-2229-9B2A-90F9E56C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48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3C154-C94B-A229-F747-D82F3D65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15E0A-7CAE-6045-939B-02625D8FB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DE5CD5-B4CD-E964-DEF1-ADB849067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29E502-66DE-F36F-932D-791624C8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9A48-BC68-40A0-BB88-A60EC9FFB7AB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E9D5D7-9CE8-591C-DEA7-2FB519C4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252C8C-E793-AF94-1502-4224CAD6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491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AC096-2207-D91A-4BEE-7D7E5A66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4AD6F30-5E52-901E-18A6-33FF4E321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4EA012-11A4-2656-0BC2-FFF6F2501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9684B2-6F82-74FA-E426-3C03ECD9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F119-8ABC-4208-A390-F59E23599E75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8CA33F-F1A8-3CB0-8D2B-CF2C6B74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EF08D9-DE65-7CF8-36AC-3B2D2E75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353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EA26AA9-2018-E41B-1AB3-73A880A7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731D8F-EF3B-AAF8-7730-CEACFCDB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E49A00-14B8-DD6C-B9A8-4076AC43E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C27E1B-16D9-4447-A051-2C5D2BE4B1CE}" type="datetime1">
              <a:rPr lang="en-US" smtClean="0"/>
              <a:pPr/>
              <a:t>3/10/2025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EAE224-238A-1A86-5E1A-F8A3E4BDD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447D4F-FD3E-41BD-ADBC-FBA4709C9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0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/>
              <a:t>Ekonomika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0081" y="2872899"/>
            <a:ext cx="4015760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cs-CZ" sz="2200" dirty="0"/>
          </a:p>
          <a:p>
            <a:r>
              <a:rPr lang="cs-CZ" sz="2200" b="1" dirty="0"/>
              <a:t>Ing. Miluše Bartoňková, Ph.D.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cs-CZ" sz="2200" b="1" dirty="0"/>
          </a:p>
          <a:p>
            <a:r>
              <a:rPr lang="cs-CZ" sz="2200" dirty="0"/>
              <a:t>Základní zásady ekonomického fungování uplatňující se v kterékoliv hospodářské organizaci, platí také pro zdravotnická zařízení.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82AD8-F8C3-C0F9-1EE6-5DC679F60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9A2FB5-84C7-3608-0135-3AB497B9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Majetková a kapitálová struktura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95B92D-B085-4449-35FC-3BDDF38AF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cs-CZ" altLang="cs-CZ" sz="2200" b="1" dirty="0"/>
              <a:t>2. Cizí zdroje - cizí kapitál zahrnuje závazky (dluhy) a rezervy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altLang="cs-CZ" sz="2200" dirty="0"/>
              <a:t>Rezervy - je to část záměrně nevykázaného zisku (nepleťte si to s rezervním fondem - ten je vlastní).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altLang="cs-CZ" sz="2200" dirty="0"/>
              <a:t> Závazky - dělíme je na:	-  krátkodobé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sz="2200" dirty="0"/>
              <a:t>		 		-  dlouhodobé</a:t>
            </a:r>
          </a:p>
          <a:p>
            <a:pPr>
              <a:spcBef>
                <a:spcPts val="1200"/>
              </a:spcBef>
              <a:buNone/>
            </a:pPr>
            <a:r>
              <a:rPr lang="cs-CZ" altLang="cs-CZ" sz="2200" b="1" dirty="0">
                <a:solidFill>
                  <a:srgbClr val="EA7131"/>
                </a:solidFill>
              </a:rPr>
              <a:t>Závazek je: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200" dirty="0"/>
              <a:t>výsledkem minulých událostí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200" dirty="0"/>
              <a:t>podnik nad nimi má kontrolu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200" dirty="0"/>
              <a:t>dá se ocenit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200" dirty="0"/>
              <a:t>znamená do budoucna nějaký ekonomický úbytek</a:t>
            </a:r>
          </a:p>
          <a:p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6C1BD6-B71E-7442-6745-72F5A153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9A34D3-D549-7B78-5D48-C5AEFA6D5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Majetková a kapitálová struktura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93DA68-FA98-83E1-A358-440FCDD44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363538" indent="0">
              <a:spcBef>
                <a:spcPct val="0"/>
              </a:spcBef>
              <a:buNone/>
            </a:pPr>
            <a:r>
              <a:rPr lang="cs-CZ" altLang="cs-CZ" sz="2200" b="1" dirty="0"/>
              <a:t>Druhy závazků: </a:t>
            </a:r>
          </a:p>
          <a:p>
            <a:pPr marL="712788" indent="-349250">
              <a:spcBef>
                <a:spcPct val="0"/>
              </a:spcBef>
              <a:buFont typeface="Wingdings" pitchFamily="2" charset="2"/>
              <a:buChar char="Ø"/>
            </a:pPr>
            <a:r>
              <a:rPr lang="cs-CZ" altLang="cs-CZ" sz="2200" dirty="0"/>
              <a:t>dodavatelům</a:t>
            </a:r>
          </a:p>
          <a:p>
            <a:pPr marL="712788" indent="-349250">
              <a:spcBef>
                <a:spcPct val="0"/>
              </a:spcBef>
              <a:buFont typeface="Wingdings" pitchFamily="2" charset="2"/>
              <a:buChar char="Ø"/>
            </a:pPr>
            <a:r>
              <a:rPr lang="cs-CZ" altLang="cs-CZ" sz="2200" dirty="0"/>
              <a:t>bankám</a:t>
            </a:r>
          </a:p>
          <a:p>
            <a:pPr marL="712788" indent="-349250">
              <a:spcBef>
                <a:spcPct val="0"/>
              </a:spcBef>
              <a:buFont typeface="Wingdings" pitchFamily="2" charset="2"/>
              <a:buChar char="Ø"/>
            </a:pPr>
            <a:r>
              <a:rPr lang="cs-CZ" altLang="cs-CZ" sz="2200" dirty="0"/>
              <a:t>zaměstnancům (závazky z mezd)</a:t>
            </a:r>
          </a:p>
          <a:p>
            <a:pPr marL="712788" indent="-349250">
              <a:spcBef>
                <a:spcPct val="0"/>
              </a:spcBef>
              <a:buFont typeface="Wingdings" pitchFamily="2" charset="2"/>
              <a:buChar char="Ø"/>
            </a:pPr>
            <a:r>
              <a:rPr lang="cs-CZ" altLang="cs-CZ" sz="2200" dirty="0"/>
              <a:t>na sociální a zdravotní pojištění</a:t>
            </a:r>
          </a:p>
          <a:p>
            <a:pPr marL="712788" indent="-349250">
              <a:spcBef>
                <a:spcPct val="0"/>
              </a:spcBef>
              <a:buFont typeface="Wingdings" pitchFamily="2" charset="2"/>
              <a:buChar char="Ø"/>
            </a:pPr>
            <a:r>
              <a:rPr lang="cs-CZ" altLang="cs-CZ" sz="2200" dirty="0"/>
              <a:t>z hlediska státu - závazky z daní - daň z příjmu, DPH</a:t>
            </a:r>
          </a:p>
          <a:p>
            <a:pPr marL="712788" indent="-349250">
              <a:spcBef>
                <a:spcPct val="0"/>
              </a:spcBef>
              <a:buFont typeface="Wingdings" pitchFamily="2" charset="2"/>
              <a:buChar char="Ø"/>
            </a:pPr>
            <a:r>
              <a:rPr lang="cs-CZ" altLang="cs-CZ" sz="2200" dirty="0"/>
              <a:t>zálohy přijaté   </a:t>
            </a:r>
          </a:p>
          <a:p>
            <a:pPr marL="712788" indent="-349250">
              <a:spcBef>
                <a:spcPct val="0"/>
              </a:spcBef>
              <a:buFont typeface="Wingdings" pitchFamily="2" charset="2"/>
              <a:buChar char="Ø"/>
            </a:pPr>
            <a:r>
              <a:rPr lang="cs-CZ" altLang="cs-CZ" sz="2200" dirty="0"/>
              <a:t>vydané dluhopisy</a:t>
            </a:r>
          </a:p>
          <a:p>
            <a:pPr marL="712788" lvl="1" indent="0">
              <a:spcBef>
                <a:spcPct val="0"/>
              </a:spcBef>
              <a:buNone/>
            </a:pPr>
            <a:r>
              <a:rPr lang="cs-CZ" altLang="cs-CZ" sz="2200" dirty="0"/>
              <a:t>/potřebuje-li firma získat další prostředky na podnikání,  =</a:t>
            </a:r>
            <a:r>
              <a:rPr lang="en-US" altLang="cs-CZ" sz="2200" dirty="0"/>
              <a:t>&gt;</a:t>
            </a:r>
            <a:r>
              <a:rPr lang="cs-CZ" altLang="cs-CZ" sz="2200" dirty="0"/>
              <a:t> vkladem vlastníků, vydáním akcií, firma emituje dluhopisy/</a:t>
            </a:r>
            <a:endParaRPr lang="cs-CZ" altLang="cs-CZ" sz="2200" i="1" dirty="0"/>
          </a:p>
          <a:p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79F79A-A153-2998-6161-0E4ECB08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3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ECD661-EFE2-44EF-A39E-DEA55031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Majetková a kapitálová struktura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6271F5-2A0C-B19E-983E-6D1799812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200"/>
              <a:t>kapitálovou strukturou rozumíme strukturu zdrojů, na základě kterých zdravotnické zařízení vzniklo, jedná se o kapitál, který do zdravotnického zařízení vložil jeho zřizovatel (stát, územní správní celky, obchodní společnosti či jednotlivec)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200"/>
              <a:t>kapitál zřizovatele může být vlastní (vklad lékaře poskytující ambulantní zdravotní službu, vklad zřizovatele) nebo cizí v podobě např. bankovního úvěru</a:t>
            </a:r>
          </a:p>
          <a:p>
            <a:pPr marL="0" indent="0">
              <a:buNone/>
            </a:pPr>
            <a:endParaRPr lang="cs-CZ" sz="22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AF6362-8FFA-DE82-6A8E-26D39298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5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D48646-6FEC-DF7F-5E08-6437870A7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Majetková a kapitálová struktura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A815D9-C8B4-423C-4A1F-19A84E98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zdravotnické zařízení, stejně jako jiná hospodářská organizace, potřebuje ke své činnosti základní faktory, kterými jsou:</a:t>
            </a:r>
          </a:p>
          <a:p>
            <a:pPr marL="457200" indent="-457200">
              <a:buClr>
                <a:srgbClr val="C00000"/>
              </a:buClr>
              <a:buFont typeface="+mj-lt"/>
              <a:buAutoNum type="alphaLcParenR"/>
            </a:pPr>
            <a:r>
              <a:rPr lang="cs-CZ" sz="2200" b="1"/>
              <a:t>prostor – </a:t>
            </a:r>
            <a:r>
              <a:rPr lang="cs-CZ" sz="2200"/>
              <a:t>ve kterém bude svoji činnost provozovat, prostor může být buď ve vlastnictví poskytovatele, nebo může být pronajatý</a:t>
            </a:r>
          </a:p>
          <a:p>
            <a:pPr marL="457200" indent="-457200">
              <a:buClr>
                <a:srgbClr val="C00000"/>
              </a:buClr>
              <a:buFont typeface="+mj-lt"/>
              <a:buAutoNum type="alphaLcParenR"/>
            </a:pPr>
            <a:r>
              <a:rPr lang="cs-CZ" sz="2200" b="1"/>
              <a:t>kapitál – </a:t>
            </a:r>
            <a:r>
              <a:rPr lang="cs-CZ" sz="2200"/>
              <a:t>který může být peněžní nebo nepeněžní (zařízení, přístroje, materiál, apod.)</a:t>
            </a:r>
          </a:p>
          <a:p>
            <a:pPr marL="457200" indent="-457200">
              <a:buClr>
                <a:srgbClr val="C00000"/>
              </a:buClr>
              <a:buFont typeface="+mj-lt"/>
              <a:buAutoNum type="alphaLcParenR"/>
            </a:pPr>
            <a:r>
              <a:rPr lang="cs-CZ" sz="2200" b="1"/>
              <a:t>pracovníci – </a:t>
            </a:r>
            <a:r>
              <a:rPr lang="cs-CZ" sz="2200"/>
              <a:t>kteří budou poskytovat zdravotní péči</a:t>
            </a:r>
            <a:endParaRPr lang="cs-CZ" sz="2200" b="1"/>
          </a:p>
          <a:p>
            <a:endParaRPr lang="cs-CZ" sz="22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A600EC-2366-BBC2-1CD4-7CE05B6A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5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9DD2B-BB2E-83B5-2C88-0FAE8B9B2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Zakladatelský rozpočet</a:t>
            </a:r>
            <a:endParaRPr lang="cs-CZ" dirty="0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DC8CC225-DB7C-48FC-DF2E-CBC1A78334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8A3E46-F2A9-8739-6924-D8415C2B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826481-62C6-675D-134F-454E1C57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A. Rozpočet kapitálu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78CE24-9E59-A9CA-4E12-24C3D0C03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838415" cy="393528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sz="2400" b="1" dirty="0"/>
              <a:t>Provozní kapitál</a:t>
            </a:r>
            <a:r>
              <a:rPr lang="cs-CZ" altLang="cs-CZ" sz="2400" dirty="0"/>
              <a:t> (PK) </a:t>
            </a:r>
            <a:br>
              <a:rPr lang="cs-CZ" altLang="cs-CZ" sz="2400" dirty="0"/>
            </a:br>
            <a:r>
              <a:rPr lang="cs-CZ" altLang="cs-CZ" sz="2400" dirty="0">
                <a:solidFill>
                  <a:srgbClr val="EA7131"/>
                </a:solidFill>
              </a:rPr>
              <a:t>= náklady výroby (NV) – odpisy</a:t>
            </a:r>
          </a:p>
          <a:p>
            <a:pPr marL="0" indent="0">
              <a:spcBef>
                <a:spcPct val="50000"/>
              </a:spcBef>
              <a:buClrTx/>
              <a:buSzTx/>
              <a:buNone/>
            </a:pPr>
            <a:br>
              <a:rPr lang="cs-CZ" altLang="cs-CZ" sz="2400" dirty="0"/>
            </a:br>
            <a:r>
              <a:rPr lang="cs-CZ" altLang="cs-CZ" sz="2400" dirty="0"/>
              <a:t>Náklady výroby (NV) = Suroviny				+ Mzdy (+ pojištění)				+ Režie (bez odpisů) 				+ Podnikatelská odměna			+ Odpisy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/>
              <a:t>Potřeba provoz. kapitálu měsíčně  = NV - O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A523C0-3ED9-2AB1-08B7-CCA8BCDF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74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F64FEB-FFBB-9AC8-2DE0-D32ED2D3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rgbClr val="FFFFFF"/>
                </a:solidFill>
                <a:effectLst/>
              </a:rPr>
              <a:t>A. Rozpočet kapitálu (pokr.)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4A95CE-DBB5-4C85-0618-B506ED71B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50383" cy="393528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700" dirty="0"/>
              <a:t> 2. </a:t>
            </a:r>
            <a:r>
              <a:rPr lang="cs-CZ" altLang="cs-CZ" sz="1700" b="1" dirty="0"/>
              <a:t>Investiční kapitál</a:t>
            </a:r>
            <a:r>
              <a:rPr lang="cs-CZ" altLang="cs-CZ" sz="1700" dirty="0"/>
              <a:t> (IK)						- pozemky					- budovy					- stroje					- ostatní                                  				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700" dirty="0">
                <a:solidFill>
                  <a:srgbClr val="EA7131"/>
                </a:solidFill>
              </a:rPr>
              <a:t>Celková potřeba investičního kapitálu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7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700" dirty="0"/>
              <a:t>3. </a:t>
            </a:r>
            <a:r>
              <a:rPr lang="cs-CZ" altLang="cs-CZ" sz="1700" b="1" dirty="0"/>
              <a:t>Startovací kapitál</a:t>
            </a:r>
            <a:r>
              <a:rPr lang="cs-CZ" altLang="cs-CZ" sz="1700" dirty="0"/>
              <a:t> „startovní“ (SK)		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700" dirty="0">
                <a:solidFill>
                  <a:srgbClr val="EA7131"/>
                </a:solidFill>
              </a:rPr>
              <a:t>Počáteční náklady dále se neopakující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700" dirty="0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700" b="1" dirty="0"/>
              <a:t>Potřeba kapitálu celkem = PK + IK + SK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7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700" dirty="0"/>
              <a:t>Zdroje krytí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700" dirty="0"/>
              <a:t>		- vlastní kapitál (VK)				- cizí kapitál (úvěry) (</a:t>
            </a:r>
            <a:r>
              <a:rPr lang="cs-CZ" altLang="cs-CZ" sz="1700" dirty="0" err="1"/>
              <a:t>Ú</a:t>
            </a:r>
            <a:r>
              <a:rPr lang="cs-CZ" altLang="cs-CZ" sz="1700" dirty="0"/>
              <a:t>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700" dirty="0"/>
          </a:p>
          <a:p>
            <a:endParaRPr lang="cs-CZ" sz="13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AC56FB-56E2-DE54-1551-D5A1992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19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8C9062-9F43-F39F-ABAF-CCBCD034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cs-CZ" altLang="cs-CZ" dirty="0"/>
              <a:t>B. Rozpočet výnosů a nákladů (zisku)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14708-CD85-0F42-D837-F74EC805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1700" dirty="0"/>
              <a:t>1. Tržby (počet výrobků x cena)		     T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1700" dirty="0"/>
              <a:t>2. Náklady výroby (vč. odpisů)			- NV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1700" dirty="0"/>
              <a:t>3. Provozní zisk                                              	                     = EBIT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1700" dirty="0"/>
              <a:t>4. Úroky					 - Ú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1700" dirty="0"/>
              <a:t>5. Hrubý zisk	                                 	                     = EBT	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1700" dirty="0"/>
              <a:t>6. Daň ze zisku 		  	        	 - D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1700" dirty="0"/>
              <a:t>7. Čistý zisk                       	                                         = EAT	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1700" dirty="0"/>
              <a:t>8. Odpisy					+ O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1700" dirty="0"/>
              <a:t>9. Cash </a:t>
            </a:r>
            <a:r>
              <a:rPr lang="cs-CZ" altLang="cs-CZ" sz="1700" dirty="0" err="1"/>
              <a:t>flow</a:t>
            </a:r>
            <a:r>
              <a:rPr lang="cs-CZ" altLang="cs-CZ" sz="1700" dirty="0"/>
              <a:t>				= CF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1700" dirty="0"/>
              <a:t>10. Splátky úvěrů, vypl. dividend		- SÚ, div.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1700" dirty="0"/>
              <a:t>11. Nerozdělené prostředky			= NP</a:t>
            </a:r>
          </a:p>
          <a:p>
            <a:endParaRPr lang="cs-CZ" sz="17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625439-43DB-3A27-04CB-E02FA312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77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DE83CD-A6E0-7D5D-6A2D-3790D252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cs-CZ" sz="8000" dirty="0">
                <a:solidFill>
                  <a:srgbClr val="FFFFFF"/>
                </a:solidFill>
              </a:rPr>
              <a:t>Výpočet nákladů kapitálu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7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518614-48CB-CBCA-74CC-807D7F582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algn="ctr"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cs-CZ" altLang="cs-CZ" sz="1700" b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Vážený průměr nákladů kapitálu </a:t>
            </a:r>
            <a:r>
              <a:rPr lang="cs-CZ" altLang="cs-CZ" sz="1700" b="1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– WACC </a:t>
            </a:r>
            <a:r>
              <a:rPr lang="cs-CZ" altLang="cs-CZ" sz="1700" b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cs-CZ" altLang="cs-CZ" sz="1700" b="1" i="1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Weighted</a:t>
            </a:r>
            <a:r>
              <a:rPr lang="cs-CZ" altLang="cs-CZ" sz="1700" b="1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altLang="cs-CZ" sz="1700" b="1" i="1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Average</a:t>
            </a:r>
            <a:r>
              <a:rPr lang="cs-CZ" altLang="cs-CZ" sz="1700" b="1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altLang="cs-CZ" sz="1700" b="1" i="1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Cost</a:t>
            </a:r>
            <a:r>
              <a:rPr lang="cs-CZ" altLang="cs-CZ" sz="1700" b="1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altLang="cs-CZ" sz="1700" b="1" i="1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of</a:t>
            </a:r>
            <a:r>
              <a:rPr lang="cs-CZ" altLang="cs-CZ" sz="1700" b="1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altLang="cs-CZ" sz="1700" b="1" i="1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Capital</a:t>
            </a:r>
            <a:r>
              <a:rPr lang="cs-CZ" altLang="cs-CZ" sz="1700" b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algn="ctr" eaLnBrk="1" hangingPunct="1">
              <a:spcAft>
                <a:spcPct val="25000"/>
              </a:spcAft>
              <a:buFont typeface="Wingdings" pitchFamily="2" charset="2"/>
              <a:buNone/>
            </a:pPr>
            <a:r>
              <a:rPr lang="cs-CZ" altLang="cs-CZ" sz="1700" dirty="0" err="1">
                <a:solidFill>
                  <a:srgbClr val="D16F5A"/>
                </a:solidFill>
                <a:latin typeface="Arial" panose="020B0604020202020204" pitchFamily="34" charset="0"/>
              </a:rPr>
              <a:t>K</a:t>
            </a:r>
            <a:r>
              <a:rPr lang="cs-CZ" altLang="cs-CZ" sz="1700" baseline="-25000" dirty="0" err="1">
                <a:solidFill>
                  <a:srgbClr val="D16F5A"/>
                </a:solidFill>
                <a:latin typeface="Arial" panose="020B0604020202020204" pitchFamily="34" charset="0"/>
              </a:rPr>
              <a:t>a</a:t>
            </a:r>
            <a:r>
              <a:rPr lang="cs-CZ" altLang="cs-CZ" sz="1700" dirty="0">
                <a:solidFill>
                  <a:srgbClr val="D16F5A"/>
                </a:solidFill>
                <a:latin typeface="Arial" panose="020B0604020202020204" pitchFamily="34" charset="0"/>
              </a:rPr>
              <a:t> </a:t>
            </a:r>
            <a:r>
              <a:rPr lang="en-US" altLang="cs-CZ" sz="1700" dirty="0">
                <a:solidFill>
                  <a:srgbClr val="D16F5A"/>
                </a:solidFill>
                <a:latin typeface="Arial" panose="020B0604020202020204" pitchFamily="34" charset="0"/>
              </a:rPr>
              <a:t>[WACC] = W</a:t>
            </a:r>
            <a:r>
              <a:rPr lang="cs-CZ" altLang="cs-CZ" sz="1700" baseline="-25000" dirty="0">
                <a:solidFill>
                  <a:srgbClr val="D16F5A"/>
                </a:solidFill>
                <a:latin typeface="Arial" panose="020B0604020202020204" pitchFamily="34" charset="0"/>
              </a:rPr>
              <a:t>d</a:t>
            </a:r>
            <a:r>
              <a:rPr lang="en-US" altLang="cs-CZ" sz="1700" dirty="0">
                <a:solidFill>
                  <a:srgbClr val="D16F5A"/>
                </a:solidFill>
                <a:latin typeface="Arial" panose="020B0604020202020204" pitchFamily="34" charset="0"/>
              </a:rPr>
              <a:t>k</a:t>
            </a:r>
            <a:r>
              <a:rPr lang="cs-CZ" altLang="cs-CZ" sz="1700" baseline="-25000" dirty="0">
                <a:solidFill>
                  <a:srgbClr val="D16F5A"/>
                </a:solidFill>
                <a:latin typeface="Arial" panose="020B0604020202020204" pitchFamily="34" charset="0"/>
              </a:rPr>
              <a:t>d</a:t>
            </a:r>
            <a:r>
              <a:rPr lang="en-US" altLang="cs-CZ" sz="1700" dirty="0">
                <a:solidFill>
                  <a:srgbClr val="D16F5A"/>
                </a:solidFill>
                <a:latin typeface="Arial" panose="020B0604020202020204" pitchFamily="34" charset="0"/>
              </a:rPr>
              <a:t> (1-</a:t>
            </a:r>
            <a:r>
              <a:rPr lang="cs-CZ" altLang="cs-CZ" sz="1700" dirty="0">
                <a:solidFill>
                  <a:srgbClr val="D16F5A"/>
                </a:solidFill>
                <a:latin typeface="Arial" panose="020B0604020202020204" pitchFamily="34" charset="0"/>
              </a:rPr>
              <a:t>d</a:t>
            </a:r>
            <a:r>
              <a:rPr lang="en-US" altLang="cs-CZ" sz="1700" dirty="0">
                <a:solidFill>
                  <a:srgbClr val="D16F5A"/>
                </a:solidFill>
                <a:latin typeface="Arial" panose="020B0604020202020204" pitchFamily="34" charset="0"/>
              </a:rPr>
              <a:t>) + </a:t>
            </a:r>
            <a:r>
              <a:rPr lang="en-US" altLang="cs-CZ" sz="1700" dirty="0" err="1">
                <a:solidFill>
                  <a:srgbClr val="D16F5A"/>
                </a:solidFill>
                <a:latin typeface="Arial" panose="020B0604020202020204" pitchFamily="34" charset="0"/>
              </a:rPr>
              <a:t>W</a:t>
            </a:r>
            <a:r>
              <a:rPr lang="en-US" altLang="cs-CZ" sz="1700" baseline="-25000" dirty="0" err="1">
                <a:solidFill>
                  <a:srgbClr val="D16F5A"/>
                </a:solidFill>
                <a:latin typeface="Arial" panose="020B0604020202020204" pitchFamily="34" charset="0"/>
              </a:rPr>
              <a:t>p</a:t>
            </a:r>
            <a:r>
              <a:rPr lang="en-US" altLang="cs-CZ" sz="1700" dirty="0" err="1">
                <a:solidFill>
                  <a:srgbClr val="D16F5A"/>
                </a:solidFill>
                <a:latin typeface="Arial" panose="020B0604020202020204" pitchFamily="34" charset="0"/>
              </a:rPr>
              <a:t>k</a:t>
            </a:r>
            <a:r>
              <a:rPr lang="en-US" altLang="cs-CZ" sz="1700" baseline="-25000" dirty="0" err="1">
                <a:solidFill>
                  <a:srgbClr val="D16F5A"/>
                </a:solidFill>
                <a:latin typeface="Arial" panose="020B0604020202020204" pitchFamily="34" charset="0"/>
              </a:rPr>
              <a:t>p</a:t>
            </a:r>
            <a:r>
              <a:rPr lang="en-US" altLang="cs-CZ" sz="1700" dirty="0">
                <a:solidFill>
                  <a:srgbClr val="D16F5A"/>
                </a:solidFill>
                <a:latin typeface="Arial" panose="020B0604020202020204" pitchFamily="34" charset="0"/>
              </a:rPr>
              <a:t> + W</a:t>
            </a:r>
            <a:r>
              <a:rPr lang="cs-CZ" altLang="cs-CZ" sz="1700" baseline="-25000" dirty="0">
                <a:solidFill>
                  <a:srgbClr val="D16F5A"/>
                </a:solidFill>
                <a:latin typeface="Arial" panose="020B0604020202020204" pitchFamily="34" charset="0"/>
              </a:rPr>
              <a:t>s</a:t>
            </a:r>
            <a:r>
              <a:rPr lang="en-US" altLang="cs-CZ" sz="1700" dirty="0">
                <a:solidFill>
                  <a:srgbClr val="D16F5A"/>
                </a:solidFill>
                <a:latin typeface="Arial" panose="020B0604020202020204" pitchFamily="34" charset="0"/>
              </a:rPr>
              <a:t>k</a:t>
            </a:r>
            <a:r>
              <a:rPr lang="cs-CZ" altLang="cs-CZ" sz="1700" baseline="-25000" dirty="0">
                <a:solidFill>
                  <a:srgbClr val="D16F5A"/>
                </a:solidFill>
                <a:latin typeface="Arial" panose="020B0604020202020204" pitchFamily="34" charset="0"/>
              </a:rPr>
              <a:t>s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None/>
            </a:pPr>
            <a:endParaRPr lang="cs-CZ" altLang="cs-CZ" sz="1700" b="1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Font typeface="Wingdings" pitchFamily="2" charset="2"/>
              <a:buNone/>
            </a:pPr>
            <a:r>
              <a:rPr lang="cs-CZ" altLang="cs-CZ" sz="1700" dirty="0" err="1">
                <a:solidFill>
                  <a:srgbClr val="D16F5A"/>
                </a:solidFill>
                <a:latin typeface="Arial" panose="020B0604020202020204" pitchFamily="34" charset="0"/>
              </a:rPr>
              <a:t>k</a:t>
            </a:r>
            <a:r>
              <a:rPr lang="cs-CZ" altLang="cs-CZ" sz="1700" baseline="-25000" dirty="0" err="1">
                <a:solidFill>
                  <a:srgbClr val="D16F5A"/>
                </a:solidFill>
                <a:latin typeface="Arial" panose="020B0604020202020204" pitchFamily="34" charset="0"/>
              </a:rPr>
              <a:t>a</a:t>
            </a:r>
            <a:r>
              <a:rPr lang="cs-CZ" altLang="cs-CZ" sz="1700" dirty="0">
                <a:solidFill>
                  <a:srgbClr val="D16F5A"/>
                </a:solidFill>
                <a:latin typeface="Arial" panose="020B0604020202020204" pitchFamily="34" charset="0"/>
              </a:rPr>
              <a:t>	-</a:t>
            </a: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průměrná míra kapitálových nákladů podniku (podniková diskontní míra),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Font typeface="Wingdings" pitchFamily="2" charset="2"/>
              <a:buNone/>
            </a:pPr>
            <a:r>
              <a:rPr lang="cs-CZ" altLang="cs-CZ" sz="1700" dirty="0" err="1">
                <a:solidFill>
                  <a:srgbClr val="D16F5A"/>
                </a:solidFill>
                <a:latin typeface="Arial" panose="020B0604020202020204" pitchFamily="34" charset="0"/>
              </a:rPr>
              <a:t>k</a:t>
            </a:r>
            <a:r>
              <a:rPr lang="cs-CZ" altLang="cs-CZ" sz="1700" baseline="-25000" dirty="0" err="1">
                <a:solidFill>
                  <a:srgbClr val="D16F5A"/>
                </a:solidFill>
                <a:latin typeface="Arial" panose="020B0604020202020204" pitchFamily="34" charset="0"/>
              </a:rPr>
              <a:t>d</a:t>
            </a:r>
            <a:r>
              <a:rPr lang="cs-CZ" altLang="cs-CZ" sz="1700" dirty="0">
                <a:solidFill>
                  <a:srgbClr val="D16F5A"/>
                </a:solidFill>
                <a:latin typeface="Arial" panose="020B0604020202020204" pitchFamily="34" charset="0"/>
              </a:rPr>
              <a:t>	-</a:t>
            </a: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náklady na cizí kapitál v %,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Font typeface="Wingdings" pitchFamily="2" charset="2"/>
              <a:buNone/>
            </a:pPr>
            <a:r>
              <a:rPr lang="cs-CZ" altLang="cs-CZ" sz="1700" dirty="0">
                <a:solidFill>
                  <a:srgbClr val="D16F5A"/>
                </a:solidFill>
                <a:latin typeface="Arial" panose="020B0604020202020204" pitchFamily="34" charset="0"/>
              </a:rPr>
              <a:t>d	-</a:t>
            </a: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míra zdanění zisku vyjádřená desetinným číslem,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Font typeface="Wingdings" pitchFamily="2" charset="2"/>
              <a:buNone/>
            </a:pPr>
            <a:r>
              <a:rPr lang="cs-CZ" altLang="cs-CZ" sz="1700" dirty="0" err="1">
                <a:solidFill>
                  <a:srgbClr val="D16F5A"/>
                </a:solidFill>
                <a:latin typeface="Arial" panose="020B0604020202020204" pitchFamily="34" charset="0"/>
              </a:rPr>
              <a:t>k</a:t>
            </a:r>
            <a:r>
              <a:rPr lang="cs-CZ" altLang="cs-CZ" sz="1700" baseline="-25000" dirty="0" err="1">
                <a:solidFill>
                  <a:srgbClr val="D16F5A"/>
                </a:solidFill>
                <a:latin typeface="Arial" panose="020B0604020202020204" pitchFamily="34" charset="0"/>
              </a:rPr>
              <a:t>p</a:t>
            </a:r>
            <a:r>
              <a:rPr lang="cs-CZ" altLang="cs-CZ" sz="1700" dirty="0">
                <a:solidFill>
                  <a:srgbClr val="D16F5A"/>
                </a:solidFill>
                <a:latin typeface="Arial" panose="020B0604020202020204" pitchFamily="34" charset="0"/>
              </a:rPr>
              <a:t>	-</a:t>
            </a: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míra nákladů na prioritní akcie v % (míra prioritních dividend),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Font typeface="Wingdings" pitchFamily="2" charset="2"/>
              <a:buNone/>
            </a:pPr>
            <a:r>
              <a:rPr lang="cs-CZ" altLang="cs-CZ" sz="1700" dirty="0">
                <a:solidFill>
                  <a:srgbClr val="D16F5A"/>
                </a:solidFill>
                <a:latin typeface="Arial" panose="020B0604020202020204" pitchFamily="34" charset="0"/>
              </a:rPr>
              <a:t>k</a:t>
            </a:r>
            <a:r>
              <a:rPr lang="cs-CZ" altLang="cs-CZ" sz="1700" baseline="-25000" dirty="0">
                <a:solidFill>
                  <a:srgbClr val="D16F5A"/>
                </a:solidFill>
                <a:latin typeface="Arial" panose="020B0604020202020204" pitchFamily="34" charset="0"/>
              </a:rPr>
              <a:t>s</a:t>
            </a:r>
            <a:r>
              <a:rPr lang="cs-CZ" altLang="cs-CZ" sz="1700" dirty="0">
                <a:solidFill>
                  <a:srgbClr val="D16F5A"/>
                </a:solidFill>
                <a:latin typeface="Arial" panose="020B0604020202020204" pitchFamily="34" charset="0"/>
              </a:rPr>
              <a:t>	-</a:t>
            </a: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míra nákladů na vlastní kapitál v % (nerozdělený zisk a základní jmění ve výši míry dividend z kmenových akcií, popř. oportunitní náklady) 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Font typeface="Wingdings" pitchFamily="2" charset="2"/>
              <a:buNone/>
            </a:pPr>
            <a:r>
              <a:rPr lang="cs-CZ" altLang="cs-CZ" sz="1700" dirty="0" err="1">
                <a:solidFill>
                  <a:srgbClr val="D16F5A"/>
                </a:solidFill>
                <a:latin typeface="Arial" panose="020B0604020202020204" pitchFamily="34" charset="0"/>
              </a:rPr>
              <a:t>W</a:t>
            </a:r>
            <a:r>
              <a:rPr lang="cs-CZ" altLang="cs-CZ" sz="1700" baseline="-25000" dirty="0" err="1">
                <a:solidFill>
                  <a:srgbClr val="D16F5A"/>
                </a:solidFill>
                <a:latin typeface="Arial" panose="020B0604020202020204" pitchFamily="34" charset="0"/>
              </a:rPr>
              <a:t>d</a:t>
            </a:r>
            <a:r>
              <a:rPr lang="cs-CZ" altLang="cs-CZ" sz="1700" dirty="0" err="1">
                <a:solidFill>
                  <a:srgbClr val="D16F5A"/>
                </a:solidFill>
                <a:latin typeface="Arial" panose="020B0604020202020204" pitchFamily="34" charset="0"/>
              </a:rPr>
              <a:t>,W</a:t>
            </a:r>
            <a:r>
              <a:rPr lang="cs-CZ" altLang="cs-CZ" sz="1700" baseline="-25000" dirty="0" err="1">
                <a:solidFill>
                  <a:srgbClr val="D16F5A"/>
                </a:solidFill>
                <a:latin typeface="Arial" panose="020B0604020202020204" pitchFamily="34" charset="0"/>
              </a:rPr>
              <a:t>p</a:t>
            </a:r>
            <a:r>
              <a:rPr lang="cs-CZ" altLang="cs-CZ" sz="1700" dirty="0" err="1">
                <a:solidFill>
                  <a:srgbClr val="D16F5A"/>
                </a:solidFill>
                <a:latin typeface="Arial" panose="020B0604020202020204" pitchFamily="34" charset="0"/>
              </a:rPr>
              <a:t>,W</a:t>
            </a:r>
            <a:r>
              <a:rPr lang="cs-CZ" altLang="cs-CZ" sz="1700" baseline="-25000" dirty="0" err="1">
                <a:solidFill>
                  <a:srgbClr val="D16F5A"/>
                </a:solidFill>
                <a:latin typeface="Arial" panose="020B0604020202020204" pitchFamily="34" charset="0"/>
              </a:rPr>
              <a:t>s</a:t>
            </a:r>
            <a:r>
              <a:rPr lang="cs-CZ" altLang="cs-CZ" sz="1700" dirty="0">
                <a:solidFill>
                  <a:srgbClr val="D16F5A"/>
                </a:solidFill>
                <a:latin typeface="Arial" panose="020B0604020202020204" pitchFamily="34" charset="0"/>
              </a:rPr>
              <a:t>- </a:t>
            </a: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váhy jednotlivých kapitálových složek určené procentem z celkových zdrojů (vše měřeno v tržních hodnotách).	</a:t>
            </a:r>
          </a:p>
          <a:p>
            <a:endParaRPr lang="cs-CZ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91CC47-82A7-2E46-1D06-0DCA416A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24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E53BDA-5DBB-F591-A99A-1856AC214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cs-CZ" sz="8000">
                <a:solidFill>
                  <a:srgbClr val="FFFFFF"/>
                </a:solidFill>
              </a:rPr>
              <a:t>Výpočet nákladů kapitálu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FA0A3D-2358-EB28-106B-43AB76E25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18400"/>
            <a:ext cx="5328573" cy="5837949"/>
          </a:xfrm>
        </p:spPr>
        <p:txBody>
          <a:bodyPr anchor="ctr">
            <a:normAutofit/>
          </a:bodyPr>
          <a:lstStyle/>
          <a:p>
            <a:pPr algn="ctr"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cs-CZ" altLang="cs-CZ" sz="1700" b="1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Stanovte vážené náklady na kapitál v podniku s vlastním kapitálem ve výši 5 mil. Kč s požadovanou výnosností 13 %, cizím kapitálem ve výši 4 mil. Kč, za nějž je placen 6% úrok při zdanění zisku sazbou 24 %.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cs-CZ" altLang="cs-CZ" sz="1700" b="1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K</a:t>
            </a:r>
            <a:r>
              <a:rPr lang="cs-CZ" altLang="cs-CZ" sz="1700" b="1" baseline="-250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a</a:t>
            </a:r>
            <a:r>
              <a:rPr lang="cs-CZ" altLang="cs-CZ" sz="1700" b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cs-CZ" sz="1700" b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[WACC] = k</a:t>
            </a:r>
            <a:r>
              <a:rPr lang="cs-CZ" altLang="cs-CZ" sz="1700" b="1" baseline="-25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d</a:t>
            </a:r>
            <a:r>
              <a:rPr lang="en-US" altLang="cs-CZ" sz="1700" b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(1-</a:t>
            </a:r>
            <a:r>
              <a:rPr lang="cs-CZ" altLang="cs-CZ" sz="1700" b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d</a:t>
            </a:r>
            <a:r>
              <a:rPr lang="en-US" altLang="cs-CZ" sz="1700" b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) B</a:t>
            </a:r>
            <a:r>
              <a:rPr lang="cs-CZ" altLang="cs-CZ" sz="1700" b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/V </a:t>
            </a:r>
            <a:r>
              <a:rPr lang="en-US" altLang="cs-CZ" sz="1700" b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+</a:t>
            </a:r>
            <a:r>
              <a:rPr lang="cs-CZ" altLang="cs-CZ" sz="1700" b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cs-CZ" sz="1700" b="1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k</a:t>
            </a:r>
            <a:r>
              <a:rPr lang="en-US" altLang="cs-CZ" sz="1700" b="1" baseline="-250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e</a:t>
            </a:r>
            <a:r>
              <a:rPr lang="cs-CZ" altLang="cs-CZ" sz="1700" b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S/V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700" b="1" i="1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K</a:t>
            </a:r>
            <a:r>
              <a:rPr lang="cs-CZ" altLang="cs-CZ" sz="1700" b="1" i="1" baseline="-250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a</a:t>
            </a:r>
            <a:r>
              <a:rPr lang="cs-CZ" altLang="cs-CZ" sz="1700" b="1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cs-CZ" sz="1700" b="1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[WACC] =</a:t>
            </a:r>
            <a:r>
              <a:rPr lang="cs-CZ" altLang="cs-CZ" sz="1700" b="1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6*(1-0,24)*4/9 + 13*5/9 = </a:t>
            </a:r>
            <a:r>
              <a:rPr lang="cs-CZ" altLang="cs-CZ" sz="1700" b="1" i="1" u="sng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9,25 %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cs-CZ" altLang="cs-CZ" sz="1700" b="1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7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k</a:t>
            </a:r>
            <a:r>
              <a:rPr lang="cs-CZ" altLang="cs-CZ" sz="1700" baseline="-250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a</a:t>
            </a:r>
            <a:r>
              <a:rPr lang="cs-CZ" altLang="cs-CZ" sz="1700" baseline="-25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- náklady na celkový kapitál v % </a:t>
            </a:r>
            <a:r>
              <a:rPr lang="cs-CZ" altLang="cs-CZ" sz="1700" b="1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(9,25%)</a:t>
            </a: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7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k</a:t>
            </a:r>
            <a:r>
              <a:rPr lang="cs-CZ" altLang="cs-CZ" sz="1700" baseline="-250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d</a:t>
            </a:r>
            <a:r>
              <a:rPr lang="cs-CZ" altLang="cs-CZ" sz="1700" baseline="-25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- náklady na cizí kapitál před zdaněním zisku v % </a:t>
            </a:r>
            <a:r>
              <a:rPr lang="cs-CZ" altLang="cs-CZ" sz="1700" b="1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(6%)</a:t>
            </a: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d - míra zdanění zisku vyjádřená desetinným číslem </a:t>
            </a:r>
            <a:r>
              <a:rPr lang="cs-CZ" altLang="cs-CZ" sz="1700" b="1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(0,24)</a:t>
            </a: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k</a:t>
            </a:r>
            <a:r>
              <a:rPr lang="cs-CZ" altLang="cs-CZ" sz="1700" baseline="-25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e</a:t>
            </a: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 - náklady na vlastní kapitál po zdanění zisku v % </a:t>
            </a:r>
            <a:r>
              <a:rPr lang="cs-CZ" altLang="cs-CZ" sz="1700" b="1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(13 %)</a:t>
            </a: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V - celkový kapitál v Kč </a:t>
            </a:r>
            <a:r>
              <a:rPr lang="cs-CZ" altLang="cs-CZ" sz="1700" b="1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(9 mil. Kč)</a:t>
            </a: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S - tržní hodnota vlastního kapitálu v Kč </a:t>
            </a:r>
            <a:r>
              <a:rPr lang="cs-CZ" altLang="cs-CZ" sz="1700" b="1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(5 mil. Kč)</a:t>
            </a: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B  - tržní hodnota cizího kapitálu (dluhu) v Kč </a:t>
            </a:r>
            <a:r>
              <a:rPr lang="cs-CZ" altLang="cs-CZ" sz="1700" b="1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(4 mil. Kč)</a:t>
            </a:r>
            <a:r>
              <a:rPr lang="cs-CZ" altLang="cs-CZ" sz="17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0AF895-42EA-65DE-D7D7-A1067358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9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3FB1A-82FB-3955-8570-663575EA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cs-CZ" altLang="cs-CZ" sz="3200"/>
              <a:t>Rozvaha (bilance) a její struktura</a:t>
            </a:r>
            <a:endParaRPr lang="cs-CZ" sz="32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DA764E-76DF-FC63-5327-7D3D730FF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cs-CZ" sz="1400" dirty="0"/>
              <a:t>je to statický výkaz o stavu majetku a zdrojů jeho krytí k určitému datu.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1400" dirty="0"/>
              <a:t>je to přehledné uspořádání majetku podniku (aktiva) a jeho zdrojů (pasiva) v peněžním vyjádření k určitému datu.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1400" dirty="0"/>
              <a:t>poskytuje základ pro hodnocení finanční situace podniku.</a:t>
            </a:r>
          </a:p>
          <a:p>
            <a:pPr>
              <a:buNone/>
              <a:defRPr/>
            </a:pPr>
            <a:r>
              <a:rPr lang="cs-CZ" sz="1400" i="1" dirty="0"/>
              <a:t> </a:t>
            </a:r>
            <a:endParaRPr lang="cs-CZ" sz="1400" dirty="0"/>
          </a:p>
          <a:p>
            <a:pPr algn="ctr">
              <a:buNone/>
              <a:defRPr/>
            </a:pPr>
            <a:r>
              <a:rPr lang="cs-CZ" sz="1400" dirty="0">
                <a:solidFill>
                  <a:srgbClr val="0F9ED5"/>
                </a:solidFill>
              </a:rPr>
              <a:t>Rozvaha vyjadřuje dvojí pohled na věc.</a:t>
            </a:r>
            <a:r>
              <a:rPr lang="cs-CZ" sz="1400" i="1" dirty="0">
                <a:solidFill>
                  <a:srgbClr val="0F9ED5"/>
                </a:solidFill>
              </a:rPr>
              <a:t> </a:t>
            </a:r>
          </a:p>
          <a:p>
            <a:pPr>
              <a:buNone/>
              <a:defRPr/>
            </a:pPr>
            <a:endParaRPr lang="cs-CZ" sz="1400" i="1" dirty="0"/>
          </a:p>
          <a:p>
            <a:pPr algn="ctr">
              <a:buNone/>
              <a:defRPr/>
            </a:pPr>
            <a:r>
              <a:rPr lang="cs-CZ" sz="1400" b="1" i="1" dirty="0"/>
              <a:t>AKTIVA = PASIVA</a:t>
            </a:r>
          </a:p>
        </p:txBody>
      </p:sp>
      <p:pic>
        <p:nvPicPr>
          <p:cNvPr id="13" name="Picture 12" descr="Šikmý snímek pera v grafu">
            <a:extLst>
              <a:ext uri="{FF2B5EF4-FFF2-40B4-BE49-F238E27FC236}">
                <a16:creationId xmlns:a16="http://schemas.microsoft.com/office/drawing/2014/main" id="{DDAE3708-EE14-85C3-8446-6942D8119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334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95DB68-4DE5-4BD7-49AD-3761C468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4784AE-C8BB-0F72-2066-5F09B6FB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cs-CZ" sz="5600">
                <a:solidFill>
                  <a:srgbClr val="FFFFFF"/>
                </a:solidFill>
              </a:rPr>
              <a:t>Ukazatel EVA (Economic Value Added)</a:t>
            </a: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C60CB-B80B-A396-E2A5-BCAFE5537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896178" cy="583794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000" dirty="0">
                <a:solidFill>
                  <a:schemeClr val="tx1">
                    <a:alpha val="80000"/>
                  </a:schemeClr>
                </a:solidFill>
              </a:rPr>
              <a:t>Ukazatel EVA měří, jak společnost za dané období přispěla svými aktivitami ke </a:t>
            </a:r>
            <a:r>
              <a:rPr lang="cs-CZ" altLang="cs-CZ" sz="2000" b="1" dirty="0">
                <a:solidFill>
                  <a:schemeClr val="tx1">
                    <a:alpha val="80000"/>
                  </a:schemeClr>
                </a:solidFill>
              </a:rPr>
              <a:t>zvýšení </a:t>
            </a:r>
            <a:r>
              <a:rPr lang="cs-CZ" altLang="cs-CZ" sz="2000" dirty="0">
                <a:solidFill>
                  <a:schemeClr val="tx1">
                    <a:alpha val="80000"/>
                  </a:schemeClr>
                </a:solidFill>
              </a:rPr>
              <a:t>(kladná EVA)</a:t>
            </a:r>
            <a:r>
              <a:rPr lang="cs-CZ" altLang="cs-CZ" sz="2000" b="1" dirty="0">
                <a:solidFill>
                  <a:schemeClr val="tx1">
                    <a:alpha val="80000"/>
                  </a:schemeClr>
                </a:solidFill>
              </a:rPr>
              <a:t> či snížení hodnoty </a:t>
            </a:r>
            <a:r>
              <a:rPr lang="cs-CZ" altLang="cs-CZ" sz="2000" dirty="0">
                <a:solidFill>
                  <a:schemeClr val="tx1">
                    <a:alpha val="80000"/>
                  </a:schemeClr>
                </a:solidFill>
              </a:rPr>
              <a:t>(záporná EVA)</a:t>
            </a:r>
            <a:r>
              <a:rPr lang="cs-CZ" altLang="cs-CZ" sz="2000" b="1" dirty="0">
                <a:solidFill>
                  <a:schemeClr val="tx1">
                    <a:alpha val="80000"/>
                  </a:schemeClr>
                </a:solidFill>
              </a:rPr>
              <a:t> pro své vlastníky</a:t>
            </a:r>
            <a:r>
              <a:rPr lang="cs-CZ" altLang="cs-CZ" sz="20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  <a:p>
            <a:pPr eaLnBrk="1" hangingPunct="1"/>
            <a:r>
              <a:rPr lang="cs-CZ" altLang="cs-CZ" sz="2000" dirty="0">
                <a:solidFill>
                  <a:schemeClr val="tx1">
                    <a:alpha val="80000"/>
                  </a:schemeClr>
                </a:solidFill>
              </a:rPr>
              <a:t>Představuje rozdíl mezi NOPAT a celkovými náklady na kapitál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2000" dirty="0">
              <a:solidFill>
                <a:schemeClr val="tx1">
                  <a:alpha val="8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b="1" dirty="0">
                <a:solidFill>
                  <a:schemeClr val="tx1">
                    <a:alpha val="80000"/>
                  </a:schemeClr>
                </a:solidFill>
              </a:rPr>
              <a:t>EVA = EBIT * (1-t) – celkový kapitál * </a:t>
            </a:r>
            <a:r>
              <a:rPr lang="cs-CZ" altLang="cs-CZ" sz="2000" b="1" dirty="0" err="1">
                <a:solidFill>
                  <a:schemeClr val="tx1">
                    <a:alpha val="80000"/>
                  </a:schemeClr>
                </a:solidFill>
              </a:rPr>
              <a:t>wacc</a:t>
            </a:r>
            <a:endParaRPr lang="cs-CZ" altLang="cs-CZ" sz="2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DE6721-9DFF-C0E9-912E-150BA156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220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CEF5A27-5FAA-B8B9-B6CE-0589E2592238}"/>
              </a:ext>
            </a:extLst>
          </p:cNvPr>
          <p:cNvSpPr txBox="1">
            <a:spLocks noChangeArrowheads="1"/>
          </p:cNvSpPr>
          <p:nvPr/>
        </p:nvSpPr>
        <p:spPr>
          <a:xfrm>
            <a:off x="1113810" y="2960716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8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Výpočet ukazatele EVA a faktory, které hodnotu ukazatele ovlivňují</a:t>
            </a: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4C219CB-17EA-9218-F8F3-29D10E134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2" y="1773424"/>
            <a:ext cx="5536001" cy="3252399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76D568-514E-6F2A-EAF4-0DB29ED1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63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769DCD-CAA7-F573-0949-B4006301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Náklady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E4DC5-5EE9-CF08-80BD-440DFF59E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cs-CZ" sz="2200" dirty="0"/>
              <a:t>náklady představují v peněžním vyjádření spotřebu věcných prostředků a práce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cs-CZ" sz="2200" dirty="0"/>
              <a:t>náklady můžeme členit podle mnoha kritérií: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arenR"/>
            </a:pPr>
            <a:r>
              <a:rPr lang="cs-CZ" sz="2200" b="1" dirty="0"/>
              <a:t>podle času rozlišujeme náklady</a:t>
            </a:r>
          </a:p>
          <a:p>
            <a:pPr marL="914400" lvl="1" indent="-4572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2200" i="1" dirty="0"/>
              <a:t>pořizovací = náklady, které je třeba vynaložit před 		         	            zahájením provozu (koupě budovy, vybavení apod.) </a:t>
            </a:r>
          </a:p>
          <a:p>
            <a:pPr marL="914400" lvl="1" indent="-4572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2200" i="1" dirty="0"/>
              <a:t>provozní = náklady vznikající při provozu (spotřeba energie, mzdy, úklid apod.)</a:t>
            </a:r>
          </a:p>
          <a:p>
            <a:pPr marL="914400" lvl="1" indent="-4572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2200" i="1" dirty="0"/>
              <a:t>investiční = náklady spojené s rozvojem (nové vybavení ordinace apod.)</a:t>
            </a:r>
          </a:p>
          <a:p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F37DBB-F454-C5FE-2C64-DDFF92E3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73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5F44FB-8480-2292-87DE-DDDABA40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Náklady</a:t>
            </a:r>
          </a:p>
        </p:txBody>
      </p:sp>
      <p:grpSp>
        <p:nvGrpSpPr>
          <p:cNvPr id="34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6B543B-A43B-57AA-67BA-180098C1F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348880"/>
            <a:ext cx="10143668" cy="3816423"/>
          </a:xfrm>
        </p:spPr>
        <p:txBody>
          <a:bodyPr anchor="ctr">
            <a:normAutofit/>
          </a:bodyPr>
          <a:lstStyle/>
          <a:p>
            <a:pPr marL="914400" lvl="1" indent="-457200">
              <a:buClr>
                <a:srgbClr val="C00000"/>
              </a:buClr>
              <a:buFont typeface="+mj-lt"/>
              <a:buAutoNum type="alphaLcParenR" startAt="2"/>
            </a:pPr>
            <a:r>
              <a:rPr lang="cs-CZ" sz="1800" b="1" dirty="0"/>
              <a:t>podle druhu</a:t>
            </a:r>
          </a:p>
          <a:p>
            <a:pPr marL="914400" lvl="1" indent="-4572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materiálové náklady (dodávka energií)</a:t>
            </a:r>
          </a:p>
          <a:p>
            <a:pPr marL="914400" lvl="1" indent="-4572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náklady na služby (opravy a udržování, poštovní služby)</a:t>
            </a:r>
          </a:p>
          <a:p>
            <a:pPr marL="914400" lvl="1" indent="-4572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finanční náklady (úroky z úvěrů, pojistné)</a:t>
            </a:r>
          </a:p>
          <a:p>
            <a:pPr marL="914400" lvl="1" indent="-4572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osobní náklady (mzdy, zákonné pojištění)</a:t>
            </a:r>
          </a:p>
          <a:p>
            <a:pPr marL="914400" lvl="1" indent="-4572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manka a škody (vzniklé škody a schodky)</a:t>
            </a:r>
          </a:p>
          <a:p>
            <a:pPr marL="914400" lvl="1" indent="-4572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ostatní náklady </a:t>
            </a:r>
          </a:p>
          <a:p>
            <a:pPr marL="914400" lvl="1" indent="-457200">
              <a:buClr>
                <a:srgbClr val="C00000"/>
              </a:buClr>
              <a:buFont typeface="+mj-lt"/>
              <a:buAutoNum type="alphaLcParenR" startAt="3"/>
            </a:pPr>
            <a:r>
              <a:rPr lang="cs-CZ" sz="1800" b="1" dirty="0"/>
              <a:t>podle účelu</a:t>
            </a:r>
          </a:p>
          <a:p>
            <a:pPr marL="914400" lvl="1" indent="-4572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přímé náklady = lze jejich výši stanovit na jednotku (pacient, oddělené)</a:t>
            </a:r>
          </a:p>
          <a:p>
            <a:pPr marL="914400" lvl="1" indent="-4572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nepřímé náklady = nemají přímý vztah k jednotce (finanční náklady)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102429-47E9-6253-449B-69228BA3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38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62FCBB-8991-C4C3-D7EC-E27DB83F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/>
              <a:t>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7EB500-4D83-DD8A-D49A-C4AB79086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lphaLcParenR" startAt="4"/>
            </a:pPr>
            <a:r>
              <a:rPr lang="cs-CZ" sz="2000" b="1"/>
              <a:t>podle vztahu k objemu výkonu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2000"/>
              <a:t>fixní náklady = jejich náklady se nemění se změnou výkonu, ale skokem (nájemné, mzdy)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2000"/>
              <a:t>variabilní náklady = se mění plynule se změnou výkonu (náklady na léky, materiál, potraviny)</a:t>
            </a:r>
          </a:p>
          <a:p>
            <a:pPr>
              <a:buClr>
                <a:srgbClr val="C00000"/>
              </a:buClr>
            </a:pPr>
            <a:endParaRPr lang="cs-CZ" sz="2000" b="1"/>
          </a:p>
          <a:p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2DBBD3-4330-2320-70BE-6BD9CDE4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32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8F7999-5B07-EB73-6701-A1FABEA6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/>
              <a:t>Výdaj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CEDE6-4ABF-BCAD-AED6-7BDCCEA6D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 b="1" dirty="0">
                <a:solidFill>
                  <a:srgbClr val="0F9ED5"/>
                </a:solidFill>
              </a:rPr>
              <a:t>Výdaj =</a:t>
            </a:r>
            <a:r>
              <a:rPr lang="cs-CZ" sz="2000" b="1" dirty="0"/>
              <a:t> </a:t>
            </a:r>
            <a:r>
              <a:rPr lang="cs-CZ" sz="2000" dirty="0"/>
              <a:t>představuje úbytek peněz vynaložených na konkrétní náklad (koupě zdravotnického zařízení, jeho kupní cena představuje výdaj peněz, které bylo třeba vydat a jeho odpis za zúčtovací období představuje náklad, který ovlivňuje hospodářský výsledek)</a:t>
            </a:r>
            <a:endParaRPr lang="cs-CZ" sz="2000" b="1" dirty="0"/>
          </a:p>
          <a:p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EAD88E-78AD-70E0-E2F1-29B32C4B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55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BA9A6A-9CA8-DEDE-D0C1-4FA0142D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Výnosy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ED1254-CAC6-E68C-C35B-8F3CC95B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cs-CZ" sz="2400"/>
              <a:t>v tržních podmínkách je i zdravotnické zařízení podnikatelem v nejširším slova smyslu, provádí svoji činnost za účelem dosažení zisku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cs-CZ" sz="2400"/>
              <a:t>obecně platí, že zdravotnická zařízení, jejichž zřizovatelem je veřejnoprávní subjekt (stát, územně samosprávní celek), preferují především svoji společenskou roli a jejich zřizovatel je do značné míry smířen s tím, že tato zdravotnická zařízení nebudou dosahovat vždy zisk (FN jsou ze zákona příspěvkové organizace)</a:t>
            </a:r>
          </a:p>
          <a:p>
            <a:endParaRPr lang="cs-CZ" sz="24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B9ABA0-1E53-F130-E3DD-378D4EA3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85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D2D8C2-CA37-16DD-3572-565EBBD4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Výnosy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902B10-C3F0-E348-2909-FC679A1B1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cs-CZ" sz="2000"/>
              <a:t>zdravotnická zařízení, jejichž zřizovatelem je soukromoprávní subjekt, mají za cíl dosažení ekonomické samostatnosti (samofinancovatelnosti)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cs-CZ" sz="2000"/>
              <a:t>je-li zřizovatel např. fyzická osoba – lékař provozující samostatnou praxi, zisk zdravotnického zařízení pro něj představuje mzdu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cs-CZ" sz="2000"/>
              <a:t>ziskovosti zdravotnické zařízení dosahuje tehdy, jsou-li jeho výnosy vyšší než náklady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cs-CZ" sz="2000"/>
              <a:t>zdravotnická zařízení své výkony fakturují svým odběratelům (nejčastěji zdravotním pojišťovnám) a očekávají úhradu těchto faktur, v časovém hledisku to znamená, že do výnosů se taková faktura započítává zdravotnickému zařízení v okamžiku vystavení, a to bez ohledu na její zaplacení, tedy bez ohledu, kdy a zda vůbec bude zaplacena.</a:t>
            </a:r>
          </a:p>
          <a:p>
            <a:endParaRPr lang="cs-CZ"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882235-98FE-5346-0B59-8A870837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95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96A2A2-37E6-6300-37C8-D76BF1B2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/>
              <a:t>Tržby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5524A4-5253-4154-DAB1-42719E233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cs-CZ" sz="2200" dirty="0"/>
              <a:t>úhrada faktur představuje pro zdravotnické zařízení </a:t>
            </a:r>
            <a:r>
              <a:rPr lang="cs-CZ" sz="2200" b="1" dirty="0"/>
              <a:t>tržbu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cs-CZ" sz="2200" dirty="0"/>
              <a:t>rozdíl mezi výnosy a tržbami je jednak: 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lphaLcParenR"/>
            </a:pPr>
            <a:r>
              <a:rPr lang="cs-CZ" sz="2200" b="1" dirty="0"/>
              <a:t>časový</a:t>
            </a:r>
            <a:r>
              <a:rPr lang="cs-CZ" sz="2200" dirty="0"/>
              <a:t> - výnos do účetnictví vstupuje v okamžiku vystavení faktury, tržba až v okamžiku jejího obdržení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lphaLcParenR"/>
            </a:pPr>
            <a:r>
              <a:rPr lang="cs-CZ" sz="2200" b="1" dirty="0"/>
              <a:t>ekonomický - </a:t>
            </a:r>
            <a:r>
              <a:rPr lang="cs-CZ" sz="2200" dirty="0"/>
              <a:t>výnos je ta část tržby, ze které se počítává zisk</a:t>
            </a:r>
            <a:r>
              <a:rPr lang="cs-CZ" sz="2200" b="1" dirty="0"/>
              <a:t> 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lphaLcParenR"/>
            </a:pPr>
            <a:r>
              <a:rPr lang="cs-CZ" sz="2200" b="1" dirty="0"/>
              <a:t>právní – </a:t>
            </a:r>
            <a:r>
              <a:rPr lang="cs-CZ" sz="2200" dirty="0"/>
              <a:t>výnos je právo na příjem peněz, tržba je realizace tohoto práva</a:t>
            </a:r>
            <a:endParaRPr lang="cs-CZ" sz="2200" b="1" dirty="0"/>
          </a:p>
          <a:p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DC8E1C-36EF-4CF1-2405-C3D9A457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64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12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6249C4-0588-9621-F10A-C488E2D5C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/>
              <a:t>Výnosy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53953-0691-7074-8584-5E1B85018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cs-CZ" sz="1700" dirty="0"/>
              <a:t>z hlediska ekonomické teorie rozlišujeme výnosy:</a:t>
            </a:r>
          </a:p>
          <a:p>
            <a:pPr marL="457200" indent="-457200">
              <a:buClr>
                <a:srgbClr val="C00000"/>
              </a:buClr>
              <a:buFont typeface="+mj-lt"/>
              <a:buAutoNum type="alphaLcParenR"/>
            </a:pPr>
            <a:r>
              <a:rPr lang="cs-CZ" sz="1700" b="1" dirty="0"/>
              <a:t>celkové – </a:t>
            </a:r>
            <a:r>
              <a:rPr lang="cs-CZ" sz="1700" dirty="0"/>
              <a:t>je to suma výnosů za určité období</a:t>
            </a:r>
          </a:p>
          <a:p>
            <a:pPr marL="457200" indent="-457200">
              <a:buClr>
                <a:srgbClr val="C00000"/>
              </a:buClr>
              <a:buFont typeface="+mj-lt"/>
              <a:buAutoNum type="alphaLcParenR"/>
            </a:pPr>
            <a:r>
              <a:rPr lang="cs-CZ" sz="1700" b="1" dirty="0"/>
              <a:t>průměrné – </a:t>
            </a:r>
            <a:r>
              <a:rPr lang="cs-CZ" sz="1700" dirty="0"/>
              <a:t>výnos na jednotku (pacient, oddělení)</a:t>
            </a:r>
          </a:p>
          <a:p>
            <a:pPr marL="457200" indent="-457200">
              <a:buClr>
                <a:srgbClr val="C00000"/>
              </a:buClr>
              <a:buFont typeface="+mj-lt"/>
              <a:buAutoNum type="alphaLcParenR"/>
            </a:pPr>
            <a:r>
              <a:rPr lang="cs-CZ" sz="1700" b="1" dirty="0"/>
              <a:t>mezní – </a:t>
            </a:r>
            <a:r>
              <a:rPr lang="cs-CZ" sz="1700" dirty="0"/>
              <a:t>přírůstek výnosů, pokud se objem zvýší o jednotku (o jednoho pacienta)</a:t>
            </a:r>
          </a:p>
          <a:p>
            <a:pPr marL="342900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cs-CZ" sz="1700" dirty="0"/>
              <a:t>výnosy jsou ovlivňovány dvěma základními faktory, a to: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lphaLcParenR"/>
            </a:pPr>
            <a:r>
              <a:rPr lang="cs-CZ" sz="1700" b="1" dirty="0"/>
              <a:t>objemem výkonu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lphaLcParenR"/>
            </a:pPr>
            <a:r>
              <a:rPr lang="cs-CZ" sz="1700" b="1" dirty="0"/>
              <a:t>cenou za jednotku výkonu</a:t>
            </a:r>
          </a:p>
          <a:p>
            <a:pPr marL="342900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cs-CZ" sz="1700" dirty="0"/>
              <a:t>obecně platí, že čím více výkonů podnikatel vyprodukuje, tím bude vyšší jeho výnos, a to za předpokladu, že cena za jednotku výkonu obsahuje i ziskovou složku</a:t>
            </a:r>
          </a:p>
          <a:p>
            <a:endParaRPr lang="cs-CZ" sz="17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0A68DC-D79C-621A-9FEB-201E7AE2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9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642" name="Rectangle 6764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E952DC10-0363-C6C8-B77E-3DC74F851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Základní struktura rozvahy</a:t>
            </a:r>
          </a:p>
        </p:txBody>
      </p:sp>
      <p:sp>
        <p:nvSpPr>
          <p:cNvPr id="6764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637" name="Group 53">
            <a:extLst>
              <a:ext uri="{FF2B5EF4-FFF2-40B4-BE49-F238E27FC236}">
                <a16:creationId xmlns:a16="http://schemas.microsoft.com/office/drawing/2014/main" id="{A89C5A92-2A38-ADEB-D407-C360FF59351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3806539"/>
              </p:ext>
            </p:extLst>
          </p:nvPr>
        </p:nvGraphicFramePr>
        <p:xfrm>
          <a:off x="1479709" y="2228087"/>
          <a:ext cx="9232584" cy="3948882"/>
        </p:xfrm>
        <a:graphic>
          <a:graphicData uri="http://schemas.openxmlformats.org/drawingml/2006/table">
            <a:tbl>
              <a:tblPr firstRow="1" bandRow="1"/>
              <a:tblGrid>
                <a:gridCol w="4616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6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ROZVAHA</a:t>
                      </a: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AKTIVA</a:t>
                      </a: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PASIVA</a:t>
                      </a: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I. Dlouhodobá  aktiva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I. Vlastní kapitál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Hmotný majetek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Základní kapitál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Nehmotný majetek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Rezervní, účelové fondy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Finanční majetek dl.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Nerozdělený zisk, Neuhraz.ztráta /m.l./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Zisk / ztráta  běžného období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II. Oběžná aktiva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II. Závazky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Zásoby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splatné do 1 roku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Pohledávky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splatné nad  1 rok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Finanční majetek kr.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peněžní prostředky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III. Rezervy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III. Přechodná aktiva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IV. Přechodná pasiva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  =    P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52" marR="75552" marT="37776" marB="377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DB438A-9D6D-D602-02C1-7E8F1FEBC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cs-CZ" dirty="0"/>
              <a:t>Zisk</a:t>
            </a:r>
          </a:p>
        </p:txBody>
      </p:sp>
      <p:pic>
        <p:nvPicPr>
          <p:cNvPr id="6" name="Picture 5" descr="Barevné grafy a grafy">
            <a:extLst>
              <a:ext uri="{FF2B5EF4-FFF2-40B4-BE49-F238E27FC236}">
                <a16:creationId xmlns:a16="http://schemas.microsoft.com/office/drawing/2014/main" id="{25F67CE1-23DA-1C17-8996-8E91D1539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78" r="29676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46DF0-7D42-EAEE-471E-A35FBEFF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cs-CZ" sz="1700" b="1" dirty="0"/>
              <a:t>Zisk =   </a:t>
            </a:r>
            <a:r>
              <a:rPr lang="cs-CZ" sz="1700" dirty="0"/>
              <a:t>zdravotnického zařízení, stejně jako každého hospodářského subjektu, je určen rozdílem mezi výnosem a nákladem, jeli tento rozdíl kladný, je dosaženo ZISKU, je-li záporný, je vykázána ZTRÁTA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cs-CZ" sz="1700" dirty="0"/>
              <a:t>Dlouhodobě vykazovaná ztráta je pro většinu hospodářských subjektů likvidační, pokud tuto ztrátu nemají hrazenou z prostředků zakladatele, jak tomu je u příspěvkových organizací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cs-CZ" sz="1700" dirty="0"/>
              <a:t>Z hlediska ekonomické teorie rozlišujeme zisk:</a:t>
            </a:r>
          </a:p>
          <a:p>
            <a:pPr marL="457200" indent="-457200">
              <a:buClr>
                <a:srgbClr val="C00000"/>
              </a:buClr>
              <a:buFont typeface="+mj-lt"/>
              <a:buAutoNum type="alphaLcParenR"/>
            </a:pPr>
            <a:r>
              <a:rPr lang="cs-CZ" sz="1700" b="1" dirty="0"/>
              <a:t>ekonomický – </a:t>
            </a:r>
            <a:r>
              <a:rPr lang="cs-CZ" sz="1700" i="1" dirty="0"/>
              <a:t>rozdíl mezi výnosy a náklady</a:t>
            </a:r>
            <a:endParaRPr lang="cs-CZ" sz="1700" b="1" dirty="0"/>
          </a:p>
          <a:p>
            <a:pPr marL="457200" indent="-457200">
              <a:buClr>
                <a:srgbClr val="C00000"/>
              </a:buClr>
              <a:buFont typeface="+mj-lt"/>
              <a:buAutoNum type="alphaLcParenR"/>
            </a:pPr>
            <a:r>
              <a:rPr lang="cs-CZ" sz="1700" b="1" dirty="0"/>
              <a:t>účetní – </a:t>
            </a:r>
            <a:r>
              <a:rPr lang="cs-CZ" sz="1700" i="1" dirty="0"/>
              <a:t>zjistí se z účetní evidence hospodářského subjektu</a:t>
            </a:r>
          </a:p>
          <a:p>
            <a:pPr marL="457200" indent="-457200">
              <a:buClr>
                <a:srgbClr val="C00000"/>
              </a:buClr>
              <a:buFont typeface="+mj-lt"/>
              <a:buAutoNum type="alphaLcParenR"/>
            </a:pPr>
            <a:r>
              <a:rPr lang="cs-CZ" sz="1700" b="1" dirty="0"/>
              <a:t>daňový – </a:t>
            </a:r>
            <a:r>
              <a:rPr lang="cs-CZ" sz="1700" i="1" dirty="0"/>
              <a:t>vypočte se z účetního zisku po úpravách 	   	 	            vyplývajících z daňových zákonů</a:t>
            </a:r>
          </a:p>
          <a:p>
            <a:endParaRPr lang="cs-CZ" sz="17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AEA378-F0C0-7A03-8FD8-DBF9D770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z="1000"/>
              <a:pPr>
                <a:spcAft>
                  <a:spcPts val="600"/>
                </a:spcAft>
              </a:pPr>
              <a:t>30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085659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1F5C185-0078-50C7-FE38-6C80C91738D1}"/>
              </a:ext>
            </a:extLst>
          </p:cNvPr>
          <p:cNvSpPr txBox="1">
            <a:spLocks noChangeArrowheads="1"/>
          </p:cNvSpPr>
          <p:nvPr/>
        </p:nvSpPr>
        <p:spPr>
          <a:xfrm>
            <a:off x="1255060" y="5279511"/>
            <a:ext cx="9681882" cy="739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Náklady - vzorce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52B8EFD-75B7-7D17-201D-5D09E3C0E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00" y="579473"/>
            <a:ext cx="6925399" cy="4224493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ED26D0-0DAE-75B2-AB4A-769D9252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33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33BF57-8DEE-F9A1-0C3A-64BE15A7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Bod zvratu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56DE88-C691-3E2A-4751-54290D375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000">
                <a:solidFill>
                  <a:schemeClr val="tx1">
                    <a:lumMod val="85000"/>
                    <a:lumOff val="15000"/>
                  </a:schemeClr>
                </a:solidFill>
              </a:rPr>
              <a:t>Bod zvratu je bod (objem výkonů, výroby), ve kterém se výnosy rovnají nákladům (eventuelně příjmy výdajům), a ještě není dosahováno zisku. </a:t>
            </a:r>
          </a:p>
          <a:p>
            <a:pPr eaLnBrk="1" hangingPunct="1"/>
            <a:r>
              <a:rPr lang="cs-CZ" altLang="cs-CZ" sz="2000">
                <a:solidFill>
                  <a:schemeClr val="tx1">
                    <a:lumMod val="85000"/>
                    <a:lumOff val="15000"/>
                  </a:schemeClr>
                </a:solidFill>
              </a:rPr>
              <a:t>Je to i kritický bod rentability. </a:t>
            </a:r>
          </a:p>
          <a:p>
            <a:pPr eaLnBrk="1" hangingPunct="1"/>
            <a:r>
              <a:rPr lang="cs-CZ" altLang="cs-CZ" sz="2000">
                <a:solidFill>
                  <a:schemeClr val="tx1">
                    <a:lumMod val="85000"/>
                    <a:lumOff val="15000"/>
                  </a:schemeClr>
                </a:solidFill>
              </a:rPr>
              <a:t>Bodu zvratu je dosaženo, když se cena rovná průměrným nákladům (součtu FC připadajících na jednotku produkce a VC na jednotku produkce).</a:t>
            </a:r>
          </a:p>
          <a:p>
            <a:pPr marL="0" indent="0">
              <a:buNone/>
            </a:pPr>
            <a:endParaRPr lang="cs-CZ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C79F07-599B-4D5F-0767-50F83CEB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z="1000"/>
              <a:pPr>
                <a:spcAft>
                  <a:spcPts val="600"/>
                </a:spcAft>
              </a:pPr>
              <a:t>32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0918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64D84-54D5-F60D-3E50-73F80C4B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17375E"/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Bod zvratu</a:t>
            </a:r>
          </a:p>
        </p:txBody>
      </p:sp>
      <p:pic>
        <p:nvPicPr>
          <p:cNvPr id="5" name="Picture 3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A9FA6DD1-D550-E76B-8259-21040A89B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6"/>
          <a:stretch/>
        </p:blipFill>
        <p:spPr>
          <a:xfrm>
            <a:off x="4213981" y="961812"/>
            <a:ext cx="6837437" cy="4930987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F49911-758C-48F5-2F1A-47F84774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9020" y="6356350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61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764B4-B0F9-242C-5326-8872270F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17375E"/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Bod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zvratu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vzorce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FDBF293-71F0-A252-1020-597D6AE523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91141"/>
            <a:ext cx="7188199" cy="4672329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F8F077-85F9-B0D9-F8AF-3F58CB2F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9020" y="6356350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45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25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1C736C-3C17-0B06-4BB4-4A38B9D9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Bod zvratu – grafické vyjádření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80472B3-AD06-06AC-CB13-30DEEC7A8B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98964"/>
            <a:ext cx="7188199" cy="4456683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D37754-061B-355A-C77C-3CEE1032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35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1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9647F5-3138-E601-1505-D70A2D8B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Financování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83CBFA-6101-77D5-9AFD-8A31AD548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1700" b="1" dirty="0"/>
              <a:t>Finanční řízení podniku má za úkol:</a:t>
            </a:r>
            <a:endParaRPr lang="cs-CZ" altLang="cs-CZ" sz="1700" dirty="0"/>
          </a:p>
          <a:p>
            <a:pPr eaLnBrk="1" hangingPunct="1"/>
            <a:r>
              <a:rPr lang="cs-CZ" altLang="cs-CZ" sz="1700" dirty="0"/>
              <a:t>opatřovat kapitál pro potřeby podniku a rozhodovat o jeho struktuře (vztahuje se k pasivům rozvahy),</a:t>
            </a:r>
          </a:p>
          <a:p>
            <a:pPr eaLnBrk="1" hangingPunct="1"/>
            <a:r>
              <a:rPr lang="cs-CZ" altLang="cs-CZ" sz="1700" dirty="0"/>
              <a:t>rozhodovat o alokaci kapitálu při financování běžné činnosti podniku (vztahuje se k aktivům rozvahy),</a:t>
            </a:r>
          </a:p>
          <a:p>
            <a:pPr eaLnBrk="1" hangingPunct="1"/>
            <a:r>
              <a:rPr lang="cs-CZ" altLang="cs-CZ" sz="1700" dirty="0"/>
              <a:t>rozhodovat o rozdělení zisku (reinvestice, dividendová politika),</a:t>
            </a:r>
          </a:p>
          <a:p>
            <a:pPr eaLnBrk="1" hangingPunct="1"/>
            <a:r>
              <a:rPr lang="cs-CZ" altLang="cs-CZ" sz="1700" dirty="0"/>
              <a:t>zajistit finanční stabilitu.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1700" dirty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z="1700" b="1" dirty="0">
                <a:solidFill>
                  <a:srgbClr val="0F9ED5"/>
                </a:solidFill>
              </a:rPr>
              <a:t>Finanční řízení je ovlivněno časem a rizikem.</a:t>
            </a:r>
          </a:p>
          <a:p>
            <a:endParaRPr lang="cs-CZ" sz="17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5AC919-B95D-4440-820E-498F39E0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78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A53FE5-5C9C-B97D-75FF-543579F0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Financování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3C03F4-FF1D-749A-432C-01247F9B2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0F9ED5"/>
                </a:solidFill>
              </a:rPr>
              <a:t>Faktor rizika</a:t>
            </a:r>
            <a:r>
              <a:rPr lang="cs-CZ" altLang="cs-CZ" sz="2200" dirty="0">
                <a:solidFill>
                  <a:srgbClr val="0F9ED5"/>
                </a:solidFill>
              </a:rPr>
              <a:t> </a:t>
            </a:r>
            <a:r>
              <a:rPr lang="cs-CZ" altLang="cs-CZ" sz="2200" dirty="0"/>
              <a:t>představuje nebezpečí, že očekávané výnosy nebudou získány nebo investovaný kapitál bude ztracen (vnější a vnitřní příčiny).</a:t>
            </a:r>
            <a:endParaRPr lang="cs-CZ" altLang="cs-CZ" sz="2200" b="1" dirty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0F9ED5"/>
                </a:solidFill>
              </a:rPr>
              <a:t>Snížení rizika</a:t>
            </a:r>
            <a:r>
              <a:rPr lang="cs-CZ" altLang="cs-CZ" sz="2200" dirty="0">
                <a:solidFill>
                  <a:srgbClr val="0F9ED5"/>
                </a:solidFill>
              </a:rPr>
              <a:t> </a:t>
            </a:r>
            <a:r>
              <a:rPr lang="cs-CZ" altLang="cs-CZ" sz="2200" dirty="0"/>
              <a:t>– rozložení portfolia, diverzifikace výrobního programu, rezervní fondy, pojištění apod.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2200" b="1" dirty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0F9ED5"/>
                </a:solidFill>
              </a:rPr>
              <a:t>Taktická rozhodnutí</a:t>
            </a:r>
            <a:r>
              <a:rPr lang="cs-CZ" altLang="cs-CZ" sz="2200" dirty="0">
                <a:solidFill>
                  <a:srgbClr val="0F9ED5"/>
                </a:solidFill>
              </a:rPr>
              <a:t> </a:t>
            </a:r>
            <a:r>
              <a:rPr lang="cs-CZ" altLang="cs-CZ" sz="2200" dirty="0"/>
              <a:t>– nemění zásadním způsobem dosavadní činnost podniku.</a:t>
            </a:r>
            <a:endParaRPr lang="cs-CZ" altLang="cs-CZ" sz="2200" b="1" dirty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z="2200" b="1" dirty="0">
                <a:solidFill>
                  <a:srgbClr val="0F9ED5"/>
                </a:solidFill>
              </a:rPr>
              <a:t>Strategická rozhodnutí</a:t>
            </a:r>
            <a:r>
              <a:rPr lang="cs-CZ" altLang="cs-CZ" sz="2200" dirty="0">
                <a:solidFill>
                  <a:srgbClr val="0F9ED5"/>
                </a:solidFill>
              </a:rPr>
              <a:t> </a:t>
            </a:r>
            <a:r>
              <a:rPr lang="cs-CZ" altLang="cs-CZ" sz="2200" dirty="0"/>
              <a:t>– přináší velké změny v činnosti podniku (mohou být dlouhodobá investiční či finanční). </a:t>
            </a:r>
          </a:p>
          <a:p>
            <a:endParaRPr lang="cs-CZ" sz="22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180E7A-007D-2C6C-0629-3648684F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6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2F2C56-7106-3DD5-B8F1-1D53CEEA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Financování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F11C3E-5F83-5FEC-6508-3C86719FD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1700" b="1" dirty="0"/>
              <a:t>Druhy financování</a:t>
            </a:r>
            <a:r>
              <a:rPr lang="cs-CZ" altLang="cs-CZ" sz="1700" dirty="0"/>
              <a:t> jsou vnitřní (interní) a vnější (externí); z vlastních zdrojů a z cizích zdrojů; financování běžné a financování mimořádné (založení, rozšiřování, spojování, sanace, likvidace).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1700" b="1" dirty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z="1700" b="1" dirty="0">
                <a:solidFill>
                  <a:srgbClr val="0F9ED5"/>
                </a:solidFill>
              </a:rPr>
              <a:t>Řízení pracovního kapitálu </a:t>
            </a:r>
          </a:p>
          <a:p>
            <a:pPr eaLnBrk="1" hangingPunct="1"/>
            <a:r>
              <a:rPr lang="cs-CZ" altLang="cs-CZ" sz="1700" dirty="0"/>
              <a:t>spočívá ve stanovení potřebné výše každé položky oběžných aktiv a jejich celkové sumy, </a:t>
            </a:r>
          </a:p>
          <a:p>
            <a:pPr eaLnBrk="1" hangingPunct="1"/>
            <a:r>
              <a:rPr lang="cs-CZ" altLang="cs-CZ" sz="1700" dirty="0"/>
              <a:t>zabývá se, jakým způsobem oběžná aktiva financovat,</a:t>
            </a:r>
          </a:p>
          <a:p>
            <a:pPr eaLnBrk="1" hangingPunct="1"/>
            <a:r>
              <a:rPr lang="cs-CZ" altLang="cs-CZ" sz="1700" dirty="0"/>
              <a:t>je-li OA málo, nejsou využity výrobní kapacity a tím se brzdí rozvoji,</a:t>
            </a:r>
          </a:p>
          <a:p>
            <a:pPr eaLnBrk="1" hangingPunct="1"/>
            <a:r>
              <a:rPr lang="cs-CZ" altLang="cs-CZ" sz="1700" dirty="0"/>
              <a:t>je-li OA více, jsou vyvolány zbytečné náklady (úrok z vázaného majetku, náklady na skladování).</a:t>
            </a:r>
          </a:p>
          <a:p>
            <a:endParaRPr lang="cs-CZ" sz="17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0D6BB5-A3A5-FFBA-D1D1-437A36BD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7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856C2D-3ACE-E4E6-FA0C-ADBA8DB0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Finanční analýza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EB135B-3E49-B8B8-DF2B-107D6C85C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000" dirty="0"/>
              <a:t>Využívá poměrových ukazatelů, které jsou vypočítané z absolutních ukazatelů. </a:t>
            </a:r>
          </a:p>
          <a:p>
            <a:pPr eaLnBrk="1" hangingPunct="1"/>
            <a:r>
              <a:rPr lang="cs-CZ" altLang="cs-CZ" sz="2000" dirty="0"/>
              <a:t>Jsou to ukazatele poměrové = relativní, a tudíž srovnatelné pro různé typy a velikosti podniků i jejich seskupení. </a:t>
            </a:r>
          </a:p>
          <a:p>
            <a:r>
              <a:rPr lang="cs-CZ" altLang="cs-CZ" sz="2000" dirty="0"/>
              <a:t>Obvykle narazíme na tyto ukazatele: </a:t>
            </a:r>
          </a:p>
          <a:p>
            <a:pPr lvl="1"/>
            <a:r>
              <a:rPr lang="cs-CZ" altLang="cs-CZ" sz="2000" dirty="0">
                <a:solidFill>
                  <a:srgbClr val="0F9ED5"/>
                </a:solidFill>
              </a:rPr>
              <a:t>rentability </a:t>
            </a:r>
            <a:r>
              <a:rPr lang="cs-CZ" altLang="cs-CZ" sz="2000" dirty="0"/>
              <a:t>(udávají kolik Kč zisku připadá na 1 Kč jmenovatele)</a:t>
            </a:r>
          </a:p>
          <a:p>
            <a:pPr lvl="1"/>
            <a:r>
              <a:rPr lang="cs-CZ" altLang="cs-CZ" sz="2000" dirty="0">
                <a:solidFill>
                  <a:srgbClr val="0F9ED5"/>
                </a:solidFill>
              </a:rPr>
              <a:t>likvidity</a:t>
            </a:r>
            <a:r>
              <a:rPr lang="cs-CZ" altLang="cs-CZ" sz="2000" dirty="0"/>
              <a:t> (měří schopnost firmy uspokojit své splatné závazky)</a:t>
            </a:r>
          </a:p>
          <a:p>
            <a:pPr lvl="1"/>
            <a:r>
              <a:rPr lang="cs-CZ" altLang="cs-CZ" sz="2000" dirty="0">
                <a:solidFill>
                  <a:srgbClr val="0F9ED5"/>
                </a:solidFill>
              </a:rPr>
              <a:t>aktivity</a:t>
            </a:r>
            <a:r>
              <a:rPr lang="cs-CZ" altLang="cs-CZ" sz="2000" dirty="0"/>
              <a:t> (měří, jak efektivně podnik využívá svá aktiva)</a:t>
            </a:r>
          </a:p>
          <a:p>
            <a:pPr lvl="1"/>
            <a:r>
              <a:rPr lang="cs-CZ" altLang="cs-CZ" sz="2000" dirty="0">
                <a:solidFill>
                  <a:srgbClr val="0F9ED5"/>
                </a:solidFill>
              </a:rPr>
              <a:t>zadluženosti</a:t>
            </a:r>
            <a:r>
              <a:rPr lang="cs-CZ" altLang="cs-CZ" sz="2000" dirty="0"/>
              <a:t> (měří rozsah, v jakém je podnik financován cizím kapitálem)</a:t>
            </a:r>
          </a:p>
          <a:p>
            <a:pPr lvl="1"/>
            <a:r>
              <a:rPr lang="cs-CZ" altLang="cs-CZ" sz="2000" dirty="0">
                <a:solidFill>
                  <a:srgbClr val="0F9ED5"/>
                </a:solidFill>
              </a:rPr>
              <a:t>kapitálového trhu </a:t>
            </a:r>
            <a:r>
              <a:rPr lang="cs-CZ" altLang="cs-CZ" sz="2000" dirty="0"/>
              <a:t>(vyjadřují, jak je trhem (burzou, investory) hodnocena minulá činnost podniku a jeho budoucí výhled).</a:t>
            </a:r>
          </a:p>
          <a:p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45256B-0350-38B1-BBBC-05D82095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2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93651C-556E-E8C9-DDFA-622CF2753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Majetková a kapitálová struktura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392389-EECE-4BD6-5028-E06457B74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cs-CZ" sz="2200" b="1" dirty="0"/>
              <a:t>Dlouhodobý majetek</a:t>
            </a:r>
          </a:p>
          <a:p>
            <a:pPr>
              <a:buClr>
                <a:srgbClr val="002060"/>
              </a:buClr>
            </a:pPr>
            <a:r>
              <a:rPr lang="cs-CZ" sz="2200" dirty="0"/>
              <a:t>dlouhodobý majetek (fixní) je majetek, který slouží po delší dobu než 1 rok a člení se na:</a:t>
            </a:r>
          </a:p>
          <a:p>
            <a:pPr marL="914400" lvl="1" indent="-457200">
              <a:buClr>
                <a:srgbClr val="002060"/>
              </a:buClr>
              <a:buFont typeface="+mj-lt"/>
              <a:buAutoNum type="alphaLcParenR"/>
            </a:pPr>
            <a:r>
              <a:rPr lang="cs-CZ" sz="2200" b="1" dirty="0"/>
              <a:t>dlouhodobý hmotný majetek </a:t>
            </a:r>
            <a:r>
              <a:rPr lang="cs-CZ" sz="2200" dirty="0"/>
              <a:t>– jeho pořizovací cena je vyšší než 80 000 Kč (pozemky, budovy, stroje, dopravní prostředky apod.), patří sem NEMOVITÝ MAJETEK (pozemky, stavby) a MOVITÝ (přístroje, dopravní prostředky apod.)</a:t>
            </a:r>
          </a:p>
          <a:p>
            <a:pPr marL="914400" lvl="1" indent="-457200">
              <a:buClr>
                <a:srgbClr val="002060"/>
              </a:buClr>
              <a:buFont typeface="+mj-lt"/>
              <a:buAutoNum type="alphaLcParenR"/>
            </a:pPr>
            <a:endParaRPr lang="cs-CZ" sz="2200" dirty="0"/>
          </a:p>
          <a:p>
            <a:pPr lvl="1">
              <a:buClr>
                <a:srgbClr val="002060"/>
              </a:buClr>
            </a:pPr>
            <a:r>
              <a:rPr lang="cs-CZ" sz="2200" i="1" dirty="0"/>
              <a:t>dlouhodobý majetek se spotřebovává postupně, opotřebovává se a tím znehodnocuje, proto se účetně 	odepisuje (tvoří se odpisy), některý majetek se však neopotřebovává (umělecká díla, pozemky).</a:t>
            </a:r>
          </a:p>
          <a:p>
            <a:pPr marL="0" indent="0">
              <a:buNone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37CEA7-8B65-CE6D-64DD-BAA440CE8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72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704468-0DE5-C482-F711-B4C24079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Finanční analýza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1D017D-AC84-0047-19A3-58A8349A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altLang="cs-CZ" sz="2200" dirty="0"/>
              <a:t>Mezi základní pojmy patří </a:t>
            </a:r>
            <a:r>
              <a:rPr lang="cs-CZ" altLang="cs-CZ" sz="2200" b="1" dirty="0">
                <a:solidFill>
                  <a:srgbClr val="0F9ED5"/>
                </a:solidFill>
              </a:rPr>
              <a:t>solventnost</a:t>
            </a:r>
            <a:r>
              <a:rPr lang="cs-CZ" altLang="cs-CZ" sz="2200" dirty="0"/>
              <a:t> - je vyjádřením schopnosti podniku hradit včas, v požadované výši a na požadovaném místě všechny splatné závazky. </a:t>
            </a:r>
          </a:p>
          <a:p>
            <a:r>
              <a:rPr lang="cs-CZ" altLang="cs-CZ" sz="2200" b="1" dirty="0">
                <a:solidFill>
                  <a:srgbClr val="0F9ED5"/>
                </a:solidFill>
              </a:rPr>
              <a:t>Likvidita</a:t>
            </a:r>
            <a:r>
              <a:rPr lang="cs-CZ" altLang="cs-CZ" sz="2200" dirty="0"/>
              <a:t> vyjadřuje míru obtížnosti transformace majetku do hotovostní formy. </a:t>
            </a:r>
          </a:p>
          <a:p>
            <a:r>
              <a:rPr lang="cs-CZ" altLang="cs-CZ" sz="2200" b="1" dirty="0">
                <a:solidFill>
                  <a:srgbClr val="109ED5"/>
                </a:solidFill>
              </a:rPr>
              <a:t>Likvidnost</a:t>
            </a:r>
            <a:r>
              <a:rPr lang="cs-CZ" altLang="cs-CZ" sz="2200" dirty="0"/>
              <a:t> = schopnost splácet.</a:t>
            </a:r>
          </a:p>
          <a:p>
            <a:pPr eaLnBrk="1" hangingPunct="1"/>
            <a:r>
              <a:rPr lang="cs-CZ" altLang="cs-CZ" sz="2200" dirty="0"/>
              <a:t>Cizí kapitál je zpravidla levnější než vlastní kapitál, nicméně s růstem zadluženosti klesá finanční stabilita podniku.</a:t>
            </a:r>
          </a:p>
          <a:p>
            <a:pPr eaLnBrk="1" hangingPunct="1"/>
            <a:r>
              <a:rPr lang="cs-CZ" altLang="cs-CZ" sz="2200" dirty="0"/>
              <a:t>Je tedy důležité hledat vyváženost přínosů cizího kapitálu a rizika s ním spojeného. </a:t>
            </a:r>
          </a:p>
          <a:p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F76247-338A-940A-948F-21BD14A6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23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14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FE5D56-8A44-A88E-4C92-9BF4E6BC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/>
              <a:t>Investiční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D25515-B360-1B00-4C89-D51730EFE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39927"/>
            <a:ext cx="5167747" cy="468058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000" dirty="0"/>
              <a:t>Investování = vynakládání (užití) kapitálu.</a:t>
            </a:r>
          </a:p>
          <a:p>
            <a:pPr eaLnBrk="1" hangingPunct="1"/>
            <a:r>
              <a:rPr lang="cs-CZ" altLang="cs-CZ" sz="2000" dirty="0"/>
              <a:t>Do investování nezahrnujeme financování běžné činnosti podniku.</a:t>
            </a:r>
          </a:p>
          <a:p>
            <a:pPr eaLnBrk="1" hangingPunct="1"/>
            <a:r>
              <a:rPr lang="cs-CZ" altLang="cs-CZ" sz="2000" dirty="0"/>
              <a:t>Rozlišuje </a:t>
            </a:r>
            <a:r>
              <a:rPr lang="cs-CZ" altLang="cs-CZ" sz="2000" b="1" dirty="0">
                <a:solidFill>
                  <a:srgbClr val="0F9ED5"/>
                </a:solidFill>
              </a:rPr>
              <a:t>3 základní skupiny investic:</a:t>
            </a:r>
          </a:p>
          <a:p>
            <a:pPr lvl="1" eaLnBrk="1" hangingPunct="1"/>
            <a:r>
              <a:rPr lang="cs-CZ" altLang="cs-CZ" sz="2000" b="1" dirty="0"/>
              <a:t>Hmotné investice</a:t>
            </a:r>
            <a:r>
              <a:rPr lang="cs-CZ" altLang="cs-CZ" sz="2000" dirty="0"/>
              <a:t> (vytvářející či rozšiřující výrobní kapacitu podniku)</a:t>
            </a:r>
          </a:p>
          <a:p>
            <a:pPr lvl="1" eaLnBrk="1" hangingPunct="1"/>
            <a:r>
              <a:rPr lang="cs-CZ" altLang="cs-CZ" sz="2000" b="1" dirty="0"/>
              <a:t>Finanční investice </a:t>
            </a:r>
            <a:r>
              <a:rPr lang="cs-CZ" altLang="cs-CZ" sz="2000" dirty="0"/>
              <a:t>(nákup cenných papírů, půjčení peněz společnostem za účelem získání úroků, dividend, zisku)</a:t>
            </a:r>
          </a:p>
          <a:p>
            <a:pPr lvl="1" eaLnBrk="1" hangingPunct="1"/>
            <a:r>
              <a:rPr lang="cs-CZ" altLang="cs-CZ" sz="2000" b="1" dirty="0"/>
              <a:t>Nehmotné investice </a:t>
            </a:r>
            <a:r>
              <a:rPr lang="cs-CZ" altLang="cs-CZ" sz="2000" dirty="0"/>
              <a:t>(nákup </a:t>
            </a:r>
            <a:r>
              <a:rPr lang="cs-CZ" altLang="cs-CZ" sz="2000" dirty="0" err="1"/>
              <a:t>know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how</a:t>
            </a:r>
            <a:r>
              <a:rPr lang="cs-CZ" altLang="cs-CZ" sz="2000" dirty="0"/>
              <a:t>, výdaje na výzkum, vzdělání, sociální rozvoj)</a:t>
            </a:r>
          </a:p>
          <a:p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DE3B79-DC54-46D3-9CCF-69BA8644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3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788B01-4943-0106-20C7-029B5F6F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Rozhodování o investicích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091F7A-380D-AF5D-3F0B-50A97500B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1800" dirty="0">
                <a:solidFill>
                  <a:schemeClr val="tx2"/>
                </a:solidFill>
              </a:rPr>
              <a:t>rozhodování o tom „kolik, do čeho, kdy, kde a jak investovat“.</a:t>
            </a:r>
          </a:p>
          <a:p>
            <a:pPr eaLnBrk="1" hangingPunct="1"/>
            <a:r>
              <a:rPr lang="cs-CZ" altLang="cs-CZ" sz="1800" dirty="0">
                <a:solidFill>
                  <a:schemeClr val="tx2"/>
                </a:solidFill>
              </a:rPr>
              <a:t>je rozhodováním o budoucím vývoji podniku a jeho efektivnosti.</a:t>
            </a:r>
          </a:p>
          <a:p>
            <a:pPr eaLnBrk="1" hangingPunct="1"/>
            <a:r>
              <a:rPr lang="cs-CZ" altLang="cs-CZ" sz="1800" dirty="0">
                <a:solidFill>
                  <a:schemeClr val="tx2"/>
                </a:solidFill>
              </a:rPr>
              <a:t>patří k nejdůležitějším manažerským rozhodnutím.</a:t>
            </a:r>
          </a:p>
          <a:p>
            <a:pPr eaLnBrk="1" hangingPunct="1"/>
            <a:r>
              <a:rPr lang="cs-CZ" altLang="cs-CZ" sz="1800" dirty="0">
                <a:solidFill>
                  <a:schemeClr val="tx2"/>
                </a:solidFill>
              </a:rPr>
              <a:t>hmotné investice zatěžují ekonomiku podniku především fixními náklady, nicméně bez investic se žádný podnik neobejde.</a:t>
            </a:r>
          </a:p>
          <a:p>
            <a:pPr eaLnBrk="1" hangingPunct="1"/>
            <a:r>
              <a:rPr lang="cs-CZ" altLang="cs-CZ" sz="1800" dirty="0">
                <a:solidFill>
                  <a:schemeClr val="tx2"/>
                </a:solidFill>
              </a:rPr>
              <a:t>investiční činnost je nutné plánovat.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Graphic 7" descr="Otázky">
            <a:extLst>
              <a:ext uri="{FF2B5EF4-FFF2-40B4-BE49-F238E27FC236}">
                <a16:creationId xmlns:a16="http://schemas.microsoft.com/office/drawing/2014/main" id="{FEF25406-62B3-1AC0-ED9A-3305C3625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B5D234-35C7-9E30-BD85-8F683B39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6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6E25F9-5952-330B-1B69-FD61F638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Hodnocení efektivnosti investic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549EF7-CC4F-A35A-9003-3EB43C836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400" dirty="0"/>
              <a:t>Investor obětuje svůj současný důchod za příslib budoucího důchodu s cílem dosáhnout zisku!</a:t>
            </a:r>
          </a:p>
          <a:p>
            <a:pPr eaLnBrk="1" hangingPunct="1"/>
            <a:r>
              <a:rPr lang="cs-CZ" altLang="cs-CZ" sz="2400" dirty="0"/>
              <a:t>Podstatou hodnocení investic je porovnávání vynaloženého kapitálu (výdajů na investici) s výnosy (příjmy), které investice přinese, tj. hodnocení výnosnosti (rentability) investice. </a:t>
            </a:r>
          </a:p>
          <a:p>
            <a:pPr eaLnBrk="1" hangingPunct="1"/>
            <a:r>
              <a:rPr lang="cs-CZ" altLang="cs-CZ" sz="2400" dirty="0"/>
              <a:t>Jedná se o rozpočtování jednorázových (investičních) výdajů (mohou vznikat delší dobu) a ročních výnosů (příjmů) za období životnosti investice.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E4C791-664E-28B5-4C92-4418A057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0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F13A26-981C-56F9-3FEA-72D144F1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Hodnocení efektivnosti investic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EE5B7-2BCC-13D0-DF07-EBF7BD215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400" dirty="0"/>
              <a:t>Výnosem z investice je přírůstek zisku (po zdanění) a přírůstek odpisů, které se vrací podniku v ceně prodaných výrobků – jedná se o cash </a:t>
            </a:r>
            <a:r>
              <a:rPr lang="cs-CZ" altLang="cs-CZ" sz="2400"/>
              <a:t>flow</a:t>
            </a:r>
            <a:r>
              <a:rPr lang="cs-CZ" altLang="cs-CZ" sz="2400" dirty="0"/>
              <a:t> plynoucí z investice.</a:t>
            </a:r>
            <a:endParaRPr lang="cs-CZ" altLang="cs-CZ" sz="2400"/>
          </a:p>
          <a:p>
            <a:pPr eaLnBrk="1" hangingPunct="1"/>
            <a:r>
              <a:rPr lang="cs-CZ" altLang="cs-CZ" sz="2400" dirty="0"/>
              <a:t>Přijatelná je taková investice (investiční projekt), jejíž budoucí výnosy převyšují náklady na ni vynaložené.</a:t>
            </a:r>
            <a:endParaRPr lang="cs-CZ" altLang="cs-CZ" sz="2400"/>
          </a:p>
          <a:p>
            <a:pPr eaLnBrk="1" hangingPunct="1"/>
            <a:r>
              <a:rPr lang="cs-CZ" altLang="cs-CZ" sz="2400" dirty="0"/>
              <a:t>Konečným výsledkem hodnocení investice je rozhodnutí, zda investice (investiční projekt) uskutečnit, nebo v případě hodnocení více investičních variant, který projekt realizovat. </a:t>
            </a:r>
            <a:endParaRPr lang="cs-CZ" altLang="cs-CZ" sz="2400"/>
          </a:p>
          <a:p>
            <a:endParaRPr lang="cs-CZ" sz="24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2B81CA-5F05-B522-7D39-14C5FFF5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100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1BB723-D83F-3646-F533-C56545CE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Kritéria hodnocení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0A40FF-9F28-EFB8-2D3A-BBCE811D6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400"/>
              <a:t>Působení faktoru času.</a:t>
            </a:r>
          </a:p>
          <a:p>
            <a:pPr eaLnBrk="1" hangingPunct="1"/>
            <a:r>
              <a:rPr lang="cs-CZ" altLang="cs-CZ" sz="2400"/>
              <a:t>Rizikovost, tj. stupeň nebezpečí, že nebude dosaženo očekávaných výnosů.</a:t>
            </a:r>
          </a:p>
          <a:p>
            <a:pPr eaLnBrk="1" hangingPunct="1"/>
            <a:r>
              <a:rPr lang="cs-CZ" altLang="cs-CZ" sz="2400"/>
              <a:t>Doba splacení investice (stupeň likvidity investice), tj. doba (rychlost) přeměny investice zpět do peněžní formy.</a:t>
            </a:r>
          </a:p>
          <a:p>
            <a:pPr eaLnBrk="1" hangingPunct="1"/>
            <a:r>
              <a:rPr lang="cs-CZ" altLang="cs-CZ" sz="2400"/>
              <a:t>Vždy tedy hodnotíme výnosnost, rizikovost, likvidnost (dobu splacení).</a:t>
            </a:r>
          </a:p>
          <a:p>
            <a:endParaRPr lang="cs-CZ" sz="24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CC59DF-FAD5-8322-7860-9451ACAC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03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4C0011-62D4-C560-DA71-C4ADD399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Postup hodnocení investic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02F810-AEAF-2538-0DEC-678386BAE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000"/>
              <a:t>Určení jednorázových nákladů na investici.</a:t>
            </a:r>
          </a:p>
          <a:p>
            <a:pPr eaLnBrk="1" hangingPunct="1"/>
            <a:r>
              <a:rPr lang="cs-CZ" altLang="cs-CZ" sz="2000"/>
              <a:t>Odhadnutí budoucích výnosů, které investice přinese, popřípadě rizik.</a:t>
            </a:r>
          </a:p>
          <a:p>
            <a:pPr eaLnBrk="1" hangingPunct="1"/>
            <a:r>
              <a:rPr lang="cs-CZ" altLang="cs-CZ" sz="2000"/>
              <a:t>Určení nákladů na kapitál vlastního podniku, který investici uskutečňuje, resp. určení požadované výnosnosti investice (přihlížející ke stupni rizika).</a:t>
            </a:r>
          </a:p>
          <a:p>
            <a:pPr eaLnBrk="1" hangingPunct="1"/>
            <a:r>
              <a:rPr lang="cs-CZ" altLang="cs-CZ" sz="2000"/>
              <a:t>Výpočet současné hodnoty očekávaných výnosů (cash flow).</a:t>
            </a:r>
          </a:p>
          <a:p>
            <a:pPr eaLnBrk="1" hangingPunct="1"/>
            <a:r>
              <a:rPr lang="cs-CZ" altLang="cs-CZ" sz="2000"/>
              <a:t>Aplikace vhodné metody ekonomického vyhodnocení investice.</a:t>
            </a:r>
          </a:p>
          <a:p>
            <a:pPr marL="0" indent="0">
              <a:buNone/>
            </a:pPr>
            <a:endParaRPr lang="cs-CZ" sz="20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5EA70F-8F3F-9DB7-F745-A8B518BC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798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14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71C407E-F9B9-311E-98E0-94656EEA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8000" dirty="0">
                <a:solidFill>
                  <a:srgbClr val="0F9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D14A7B-F38E-3EA7-14FE-588E68EE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 dirty="0"/>
              <a:t>Částečně vypracováno s pomocí zdrojů od Ing. Jovany Exnerové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D4F4ED-E0DB-0289-2D7F-83803FC61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9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A37E82-3906-96AD-5498-656A2D0E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Majetková a kapitálová struktura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A62F71-C338-0375-18E8-0D4BE4E3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lvl="1">
              <a:buClr>
                <a:schemeClr val="tx2">
                  <a:lumMod val="50000"/>
                </a:schemeClr>
              </a:buClr>
            </a:pPr>
            <a:r>
              <a:rPr lang="cs-CZ" sz="2200" i="1" dirty="0"/>
              <a:t>drobný dlouhodobý majetek </a:t>
            </a:r>
            <a:r>
              <a:rPr lang="cs-CZ" sz="2200" dirty="0"/>
              <a:t>- jeho pořizovací cena je nižší než 80 000 Kč, ale má dlouhodobou povahu, účetní jednotka se může rozhodnout, zda ho zařadí do účetnictví a bude ho odpisovat nebo do zásob spotřebuje ho najednou.</a:t>
            </a:r>
          </a:p>
          <a:p>
            <a:pPr marL="393192" lvl="1" indent="0">
              <a:buClr>
                <a:schemeClr val="tx2">
                  <a:lumMod val="50000"/>
                </a:schemeClr>
              </a:buClr>
              <a:buNone/>
            </a:pPr>
            <a:endParaRPr lang="cs-CZ" sz="2200" dirty="0"/>
          </a:p>
          <a:p>
            <a:pPr marL="393192" lvl="1" indent="0">
              <a:buClr>
                <a:schemeClr val="tx2">
                  <a:lumMod val="50000"/>
                </a:schemeClr>
              </a:buClr>
              <a:buNone/>
            </a:pPr>
            <a:r>
              <a:rPr lang="cs-CZ" sz="2200" b="1" dirty="0">
                <a:solidFill>
                  <a:srgbClr val="17375E"/>
                </a:solidFill>
              </a:rPr>
              <a:t>b)</a:t>
            </a:r>
            <a:r>
              <a:rPr lang="cs-CZ" sz="2200" b="1" dirty="0"/>
              <a:t> dlouhodobý nehmotný majetek </a:t>
            </a:r>
            <a:r>
              <a:rPr lang="cs-CZ" sz="2200" dirty="0"/>
              <a:t>– cena nehmotného dlouhodobého majetku už od roku 2021 stanovena není, jeho doba používání je delší než jeden rok a odepisuje se účetními i daňovými odpisy. Nehmotný dlouhodobý majetek se účtuje rovnou do nákladů (software, nehmotné výsledky výzkumu a vývoje – patenty, licence, ochranné známky, goodwill apod.)</a:t>
            </a:r>
          </a:p>
          <a:p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1C4873-4A95-4BD8-4E48-96CDDFED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5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AB943E-E950-20D0-D154-3467C04F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Majetková a kapitálová struktura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F478CE-31C0-3C9F-3828-019725182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200" dirty="0"/>
              <a:t> </a:t>
            </a:r>
            <a:r>
              <a:rPr lang="cs-CZ" sz="2200" b="1" dirty="0">
                <a:solidFill>
                  <a:srgbClr val="17375E"/>
                </a:solidFill>
              </a:rPr>
              <a:t>c)</a:t>
            </a:r>
            <a:r>
              <a:rPr lang="cs-CZ" sz="2200" b="1" dirty="0"/>
              <a:t> dlouhodobý finanční majetek - </a:t>
            </a:r>
            <a:r>
              <a:rPr lang="cs-CZ" sz="2200" dirty="0"/>
              <a:t>firma si ho pořizuje, nikoliv proto, aby jej používala ke své činnosti, ale proto, aby jí přinášel ekonomický prospěch.</a:t>
            </a:r>
          </a:p>
          <a:p>
            <a:pPr>
              <a:buNone/>
              <a:defRPr/>
            </a:pPr>
            <a:r>
              <a:rPr lang="cs-CZ" sz="2200" b="1" dirty="0"/>
              <a:t>Patří sem: </a:t>
            </a:r>
          </a:p>
          <a:p>
            <a:pPr marL="360363" indent="361950">
              <a:buFont typeface="Wingdings" pitchFamily="2" charset="2"/>
              <a:buChar char="v"/>
              <a:defRPr/>
            </a:pPr>
            <a:r>
              <a:rPr lang="cs-CZ" sz="2200" dirty="0"/>
              <a:t>cenné papíry,</a:t>
            </a:r>
          </a:p>
          <a:p>
            <a:pPr marL="360363" indent="361950">
              <a:buFont typeface="Wingdings" pitchFamily="2" charset="2"/>
              <a:buChar char="v"/>
              <a:defRPr/>
            </a:pPr>
            <a:r>
              <a:rPr lang="cs-CZ" sz="2200" dirty="0"/>
              <a:t>finanční podíly podniku v jiných společnostech,</a:t>
            </a:r>
          </a:p>
          <a:p>
            <a:pPr marL="360363" indent="361950">
              <a:buFont typeface="Wingdings" pitchFamily="2" charset="2"/>
              <a:buChar char="v"/>
              <a:defRPr/>
            </a:pPr>
            <a:r>
              <a:rPr lang="cs-CZ" sz="2200" dirty="0"/>
              <a:t>dlužné cenné papíry, </a:t>
            </a:r>
          </a:p>
          <a:p>
            <a:pPr marL="360363" indent="361950">
              <a:buFont typeface="Wingdings" pitchFamily="2" charset="2"/>
              <a:buChar char="v"/>
              <a:defRPr/>
            </a:pPr>
            <a:r>
              <a:rPr lang="cs-CZ" sz="2200" dirty="0"/>
              <a:t>tiché společenství, </a:t>
            </a:r>
          </a:p>
          <a:p>
            <a:pPr marL="360363" indent="361950">
              <a:buFont typeface="Wingdings" pitchFamily="2" charset="2"/>
              <a:buChar char="v"/>
              <a:defRPr/>
            </a:pPr>
            <a:r>
              <a:rPr lang="cs-CZ" sz="2200" dirty="0"/>
              <a:t>termínované vklady.</a:t>
            </a:r>
          </a:p>
          <a:p>
            <a:pPr marL="0" indent="0">
              <a:buNone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482A17-6BD8-966A-2C90-D358D9E4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0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556802-7FA0-2BEF-89E2-3635A1F4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Majetková a kapitálová struktura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DBFAF6-3EC0-B36D-B6D1-D8E064A18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 startAt="2"/>
            </a:pPr>
            <a:r>
              <a:rPr lang="cs-CZ" sz="2200" b="1" dirty="0"/>
              <a:t>Oběžný majetek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cs-CZ" sz="2200" b="1" dirty="0">
                <a:solidFill>
                  <a:srgbClr val="C00100"/>
                </a:solidFill>
              </a:rPr>
              <a:t>Představuje:</a:t>
            </a:r>
            <a:r>
              <a:rPr lang="cs-CZ" sz="2200" dirty="0"/>
              <a:t> výrobní zásoby, zásoby nedokončených a hotových výrobků, krátkodobý finanční majetek (peníze v hotovosti, peníze na účtech v bankách, ceniny apod.), pohledávky (krátkodobé i dlouhodobé) </a:t>
            </a:r>
          </a:p>
          <a:p>
            <a:pPr marL="0" indent="0">
              <a:buClr>
                <a:srgbClr val="C00000"/>
              </a:buClr>
              <a:buNone/>
            </a:pPr>
            <a:endParaRPr lang="cs-CZ" sz="2200" b="1" dirty="0"/>
          </a:p>
          <a:p>
            <a:pPr marL="0" indent="0">
              <a:buClr>
                <a:srgbClr val="C00000"/>
              </a:buClr>
              <a:buNone/>
            </a:pPr>
            <a:r>
              <a:rPr lang="cs-CZ" sz="2200" b="1" dirty="0"/>
              <a:t>oběžný majetek (provozní) má různé funkce, a to:</a:t>
            </a:r>
          </a:p>
          <a:p>
            <a:pPr marL="759143" lvl="1" indent="-457200">
              <a:buClr>
                <a:srgbClr val="002060"/>
              </a:buClr>
              <a:buFont typeface="+mj-lt"/>
              <a:buAutoNum type="alphaLcParenR"/>
            </a:pPr>
            <a:r>
              <a:rPr lang="cs-CZ" sz="2200" dirty="0"/>
              <a:t>ve věcné podobě</a:t>
            </a:r>
            <a:r>
              <a:rPr lang="cs-CZ" sz="2200" b="1" dirty="0"/>
              <a:t> </a:t>
            </a:r>
            <a:r>
              <a:rPr lang="cs-CZ" sz="2200" i="1" dirty="0"/>
              <a:t>– materiál, léky, hygienické prostředky apod.</a:t>
            </a:r>
          </a:p>
          <a:p>
            <a:pPr marL="759143" lvl="1" indent="-457200">
              <a:buClr>
                <a:srgbClr val="002060"/>
              </a:buClr>
              <a:buFont typeface="+mj-lt"/>
              <a:buAutoNum type="alphaLcParenR"/>
            </a:pPr>
            <a:r>
              <a:rPr lang="cs-CZ" sz="2200" dirty="0"/>
              <a:t>v peněžní podobě – </a:t>
            </a:r>
            <a:r>
              <a:rPr lang="cs-CZ" sz="2200" i="1" dirty="0"/>
              <a:t>peníze v hotovosti i na úctě, pohledávky </a:t>
            </a:r>
          </a:p>
          <a:p>
            <a:pPr marL="759143" lvl="1" indent="-457200">
              <a:buClr>
                <a:srgbClr val="002060"/>
              </a:buClr>
              <a:buFont typeface="+mj-lt"/>
              <a:buAutoNum type="alphaLcParenR"/>
            </a:pPr>
            <a:endParaRPr lang="cs-CZ" sz="2200" i="1" dirty="0"/>
          </a:p>
          <a:p>
            <a:pPr marL="0" indent="0" algn="ctr">
              <a:buClr>
                <a:srgbClr val="002060"/>
              </a:buClr>
              <a:buNone/>
            </a:pPr>
            <a:r>
              <a:rPr lang="cs-CZ" sz="2200" b="1" dirty="0">
                <a:solidFill>
                  <a:srgbClr val="EA7131"/>
                </a:solidFill>
              </a:rPr>
              <a:t>Oběžný majetek přeměňuje svoji podobu. </a:t>
            </a:r>
          </a:p>
          <a:p>
            <a:pPr marL="0" indent="0">
              <a:buClr>
                <a:srgbClr val="002060"/>
              </a:buClr>
              <a:buNone/>
            </a:pPr>
            <a:endParaRPr lang="cs-CZ" sz="2200" b="1" dirty="0"/>
          </a:p>
          <a:p>
            <a:pPr marL="0" indent="0">
              <a:buClr>
                <a:srgbClr val="002060"/>
              </a:buClr>
              <a:buNone/>
            </a:pPr>
            <a:endParaRPr lang="cs-CZ" sz="2200" b="1" dirty="0"/>
          </a:p>
          <a:p>
            <a:pPr marL="301943" lvl="1" indent="0">
              <a:buClr>
                <a:srgbClr val="002060"/>
              </a:buClr>
              <a:buNone/>
            </a:pPr>
            <a:endParaRPr lang="cs-CZ" sz="2200" i="1" dirty="0"/>
          </a:p>
          <a:p>
            <a:pPr marL="301943" lvl="1" indent="0">
              <a:buClr>
                <a:srgbClr val="002060"/>
              </a:buClr>
              <a:buNone/>
            </a:pPr>
            <a:endParaRPr lang="cs-CZ" sz="2200" dirty="0"/>
          </a:p>
          <a:p>
            <a:pPr marL="0" indent="0">
              <a:buClr>
                <a:srgbClr val="C00000"/>
              </a:buClr>
              <a:buNone/>
            </a:pPr>
            <a:endParaRPr lang="cs-CZ" sz="2200" b="1" dirty="0"/>
          </a:p>
          <a:p>
            <a:pPr marL="0" indent="0">
              <a:buNone/>
            </a:pPr>
            <a:endParaRPr lang="cs-CZ" sz="2200" b="1" dirty="0"/>
          </a:p>
          <a:p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C1D67C-3545-67E2-DAC9-7BC3A40E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7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F17FC5-492D-6C1C-6ECF-70C4307B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Koloběh oběžných aktiv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E2C4FF-754C-8D3F-F1F2-B6FF0414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D180E870-9429-4E3A-8888-0833DFECB62A}"/>
              </a:ext>
            </a:extLst>
          </p:cNvPr>
          <p:cNvGrpSpPr/>
          <p:nvPr/>
        </p:nvGrpSpPr>
        <p:grpSpPr>
          <a:xfrm>
            <a:off x="5828321" y="1469309"/>
            <a:ext cx="5448734" cy="3913633"/>
            <a:chOff x="4340571" y="1199606"/>
            <a:chExt cx="7353300" cy="5281614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F681E9F0-E36B-6A93-BE83-27AED4B52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571" y="4247606"/>
              <a:ext cx="18288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D76512F9-7745-A3F7-2FAC-0F83B74EE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734" y="3009356"/>
              <a:ext cx="18288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71810" eaLnBrk="0" hangingPunct="0">
                <a:spcBef>
                  <a:spcPct val="0"/>
                </a:spcBef>
                <a:spcAft>
                  <a:spcPts val="474"/>
                </a:spcAft>
                <a:buClrTx/>
                <a:buSzTx/>
                <a:buNone/>
                <a:defRPr/>
              </a:pPr>
              <a:r>
                <a:rPr lang="cs-CZ" altLang="cs-CZ" sz="1469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POHLEDÁVKY</a:t>
              </a:r>
              <a:endParaRPr lang="cs-CZ" altLang="cs-CZ" sz="2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F5905832-24D9-631F-2814-2968613C7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9771" y="4242844"/>
              <a:ext cx="2286000" cy="7667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EE6A6A69-5FCB-3332-87E6-2F7B72065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2171" y="3028406"/>
              <a:ext cx="18288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23376959-C2FB-3719-8192-14684B915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1371" y="1199606"/>
              <a:ext cx="18288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 Box 17">
              <a:extLst>
                <a:ext uri="{FF2B5EF4-FFF2-40B4-BE49-F238E27FC236}">
                  <a16:creationId xmlns:a16="http://schemas.microsoft.com/office/drawing/2014/main" id="{2A7A8B4B-B123-5D2F-704F-859889E95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6021" y="1358355"/>
              <a:ext cx="10604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71810" eaLnBrk="0" hangingPunct="0">
                <a:spcBef>
                  <a:spcPct val="0"/>
                </a:spcBef>
                <a:spcAft>
                  <a:spcPts val="474"/>
                </a:spcAft>
                <a:buClrTx/>
                <a:buSzTx/>
                <a:buNone/>
                <a:defRPr/>
              </a:pPr>
              <a:r>
                <a:rPr lang="cs-CZ" altLang="cs-CZ" sz="1469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PENÍZE</a:t>
              </a:r>
              <a:endParaRPr lang="cs-CZ" altLang="cs-CZ" sz="2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C5453B85-84DB-368E-278E-55E5D3093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3923" y="4235106"/>
              <a:ext cx="1622095" cy="70618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71810">
                <a:spcAft>
                  <a:spcPts val="474"/>
                </a:spcAft>
                <a:defRPr/>
              </a:pPr>
              <a:r>
                <a:rPr lang="cs-CZ" sz="1264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POSKYTNUTÍ </a:t>
              </a:r>
            </a:p>
            <a:p>
              <a:pPr algn="ctr" defTabSz="671810">
                <a:spcAft>
                  <a:spcPts val="474"/>
                </a:spcAft>
                <a:defRPr/>
              </a:pPr>
              <a:r>
                <a:rPr lang="cs-CZ" sz="1264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SLUŽBY</a:t>
              </a:r>
              <a:endParaRPr lang="cs-CZ" sz="16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39097B0C-6F57-E1AD-70F6-3B45D2ADB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0996" y="3168398"/>
              <a:ext cx="14835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71810" eaLnBrk="0" hangingPunct="0">
                <a:spcBef>
                  <a:spcPct val="0"/>
                </a:spcBef>
                <a:spcAft>
                  <a:spcPts val="474"/>
                </a:spcAft>
                <a:defRPr/>
              </a:pPr>
              <a:r>
                <a:rPr lang="cs-CZ" sz="1469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MATERIÁL</a:t>
              </a:r>
              <a:endPara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4" name="Text Box 23">
              <a:extLst>
                <a:ext uri="{FF2B5EF4-FFF2-40B4-BE49-F238E27FC236}">
                  <a16:creationId xmlns:a16="http://schemas.microsoft.com/office/drawing/2014/main" id="{1E739B61-BC6F-7DE8-8BFC-4C68DEE44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1671" y="4272281"/>
              <a:ext cx="23622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671810" eaLnBrk="0" hangingPunct="0">
                <a:spcAft>
                  <a:spcPts val="474"/>
                </a:spcAft>
                <a:defRPr/>
              </a:pPr>
              <a:r>
                <a:rPr lang="cs-CZ" sz="1469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REALIZACE SLUŽBY</a:t>
              </a:r>
              <a:endPara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5" name="Text Box 24">
              <a:extLst>
                <a:ext uri="{FF2B5EF4-FFF2-40B4-BE49-F238E27FC236}">
                  <a16:creationId xmlns:a16="http://schemas.microsoft.com/office/drawing/2014/main" id="{D49F3AA1-4B47-403F-44E2-C945E3A66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2877" y="1915570"/>
              <a:ext cx="8461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71810" eaLnBrk="0" hangingPunct="0">
                <a:spcBef>
                  <a:spcPct val="0"/>
                </a:spcBef>
                <a:spcAft>
                  <a:spcPts val="474"/>
                </a:spcAft>
                <a:buClrTx/>
                <a:buSzTx/>
                <a:buNone/>
                <a:defRPr/>
              </a:pPr>
              <a:r>
                <a:rPr lang="cs-CZ" altLang="cs-CZ" sz="1469" i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+mn-cs"/>
                </a:rPr>
                <a:t>inkaso</a:t>
              </a:r>
              <a:endParaRPr lang="cs-CZ" alt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6B96E640-DD5B-A455-5853-381731761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1765" y="1561659"/>
              <a:ext cx="872251" cy="429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71810" eaLnBrk="0" hangingPunct="0">
                <a:spcBef>
                  <a:spcPct val="0"/>
                </a:spcBef>
                <a:spcAft>
                  <a:spcPts val="474"/>
                </a:spcAft>
                <a:defRPr/>
              </a:pPr>
              <a:r>
                <a:rPr lang="cs-CZ" sz="1469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nákup</a:t>
              </a: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0EC92FFF-1110-C321-817D-1561D1F9C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521" y="4952457"/>
              <a:ext cx="4743450" cy="1528763"/>
            </a:xfrm>
            <a:custGeom>
              <a:avLst/>
              <a:gdLst/>
              <a:ahLst/>
              <a:cxnLst>
                <a:cxn ang="0">
                  <a:pos x="2988" y="36"/>
                </a:cxn>
                <a:cxn ang="0">
                  <a:pos x="2708" y="424"/>
                </a:cxn>
                <a:cxn ang="0">
                  <a:pos x="2144" y="820"/>
                </a:cxn>
                <a:cxn ang="0">
                  <a:pos x="1392" y="948"/>
                </a:cxn>
                <a:cxn ang="0">
                  <a:pos x="644" y="728"/>
                </a:cxn>
                <a:cxn ang="0">
                  <a:pos x="224" y="344"/>
                </a:cxn>
                <a:cxn ang="0">
                  <a:pos x="0" y="0"/>
                </a:cxn>
              </a:cxnLst>
              <a:rect l="0" t="0" r="r" b="b"/>
              <a:pathLst>
                <a:path w="2988" h="963">
                  <a:moveTo>
                    <a:pt x="2988" y="36"/>
                  </a:moveTo>
                  <a:cubicBezTo>
                    <a:pt x="2941" y="101"/>
                    <a:pt x="2849" y="293"/>
                    <a:pt x="2708" y="424"/>
                  </a:cubicBezTo>
                  <a:cubicBezTo>
                    <a:pt x="2567" y="555"/>
                    <a:pt x="2363" y="733"/>
                    <a:pt x="2144" y="820"/>
                  </a:cubicBezTo>
                  <a:cubicBezTo>
                    <a:pt x="1925" y="907"/>
                    <a:pt x="1642" y="963"/>
                    <a:pt x="1392" y="948"/>
                  </a:cubicBezTo>
                  <a:cubicBezTo>
                    <a:pt x="1142" y="933"/>
                    <a:pt x="824" y="840"/>
                    <a:pt x="644" y="728"/>
                  </a:cubicBezTo>
                  <a:cubicBezTo>
                    <a:pt x="464" y="616"/>
                    <a:pt x="331" y="465"/>
                    <a:pt x="224" y="344"/>
                  </a:cubicBezTo>
                  <a:cubicBezTo>
                    <a:pt x="117" y="223"/>
                    <a:pt x="47" y="7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FF25D7E7-EE68-3F70-EE1B-129383C72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471" y="1586956"/>
              <a:ext cx="1466850" cy="1403350"/>
            </a:xfrm>
            <a:custGeom>
              <a:avLst/>
              <a:gdLst/>
              <a:ahLst/>
              <a:cxnLst>
                <a:cxn ang="0">
                  <a:pos x="0" y="884"/>
                </a:cxn>
                <a:cxn ang="0">
                  <a:pos x="128" y="636"/>
                </a:cxn>
                <a:cxn ang="0">
                  <a:pos x="288" y="428"/>
                </a:cxn>
                <a:cxn ang="0">
                  <a:pos x="516" y="232"/>
                </a:cxn>
                <a:cxn ang="0">
                  <a:pos x="924" y="0"/>
                </a:cxn>
              </a:cxnLst>
              <a:rect l="0" t="0" r="r" b="b"/>
              <a:pathLst>
                <a:path w="924" h="884">
                  <a:moveTo>
                    <a:pt x="0" y="884"/>
                  </a:moveTo>
                  <a:cubicBezTo>
                    <a:pt x="22" y="843"/>
                    <a:pt x="80" y="712"/>
                    <a:pt x="128" y="636"/>
                  </a:cubicBezTo>
                  <a:cubicBezTo>
                    <a:pt x="176" y="560"/>
                    <a:pt x="223" y="495"/>
                    <a:pt x="288" y="428"/>
                  </a:cubicBezTo>
                  <a:cubicBezTo>
                    <a:pt x="353" y="361"/>
                    <a:pt x="410" y="303"/>
                    <a:pt x="516" y="232"/>
                  </a:cubicBezTo>
                  <a:cubicBezTo>
                    <a:pt x="622" y="161"/>
                    <a:pt x="839" y="48"/>
                    <a:pt x="92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88227F60-FC1A-B321-DF25-5086864B7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0660" y="1556792"/>
              <a:ext cx="1582737" cy="1449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157"/>
                </a:cxn>
                <a:cxn ang="0">
                  <a:pos x="645" y="445"/>
                </a:cxn>
                <a:cxn ang="0">
                  <a:pos x="817" y="669"/>
                </a:cxn>
                <a:cxn ang="0">
                  <a:pos x="933" y="905"/>
                </a:cxn>
              </a:cxnLst>
              <a:rect l="0" t="0" r="r" b="b"/>
              <a:pathLst>
                <a:path w="933" h="905">
                  <a:moveTo>
                    <a:pt x="0" y="0"/>
                  </a:moveTo>
                  <a:cubicBezTo>
                    <a:pt x="51" y="26"/>
                    <a:pt x="202" y="83"/>
                    <a:pt x="309" y="157"/>
                  </a:cubicBezTo>
                  <a:cubicBezTo>
                    <a:pt x="416" y="231"/>
                    <a:pt x="560" y="360"/>
                    <a:pt x="645" y="445"/>
                  </a:cubicBezTo>
                  <a:cubicBezTo>
                    <a:pt x="730" y="530"/>
                    <a:pt x="769" y="592"/>
                    <a:pt x="817" y="669"/>
                  </a:cubicBezTo>
                  <a:cubicBezTo>
                    <a:pt x="865" y="746"/>
                    <a:pt x="909" y="856"/>
                    <a:pt x="933" y="9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87F440B0-0BDC-7767-5E49-91591E780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5460" y="3714207"/>
              <a:ext cx="7937" cy="5381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339"/>
                </a:cxn>
              </a:cxnLst>
              <a:rect l="0" t="0" r="r" b="b"/>
              <a:pathLst>
                <a:path w="5" h="339">
                  <a:moveTo>
                    <a:pt x="1" y="0"/>
                  </a:moveTo>
                  <a:cubicBezTo>
                    <a:pt x="0" y="56"/>
                    <a:pt x="5" y="283"/>
                    <a:pt x="4" y="33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CD9AC80C-0563-1EE0-D26B-EA101942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260" y="3690395"/>
              <a:ext cx="1587" cy="561975"/>
            </a:xfrm>
            <a:custGeom>
              <a:avLst/>
              <a:gdLst/>
              <a:ahLst/>
              <a:cxnLst>
                <a:cxn ang="0">
                  <a:pos x="0" y="354"/>
                </a:cxn>
                <a:cxn ang="0">
                  <a:pos x="0" y="0"/>
                </a:cxn>
              </a:cxnLst>
              <a:rect l="0" t="0" r="r" b="b"/>
              <a:pathLst>
                <a:path w="1" h="354">
                  <a:moveTo>
                    <a:pt x="0" y="354"/>
                  </a:moveTo>
                  <a:cubicBezTo>
                    <a:pt x="1" y="343"/>
                    <a:pt x="1" y="1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06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01601E-1C81-448A-640C-ED007D4F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Majetková a kapitálová struktura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19AEDF-D202-9DEC-35F8-D030DDDAE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cs-CZ" sz="2200" b="1" dirty="0"/>
              <a:t>1. Vlastní zdroje - označované jako vlastní kapitál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sz="2200" dirty="0"/>
              <a:t>základní kapitál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sz="2200" dirty="0"/>
              <a:t>hospodářský výsledek minulých let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sz="2200" dirty="0"/>
              <a:t>hospodářský výsledek za běžné účetní období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sz="2200" dirty="0"/>
              <a:t>fondy</a:t>
            </a:r>
          </a:p>
          <a:p>
            <a:pPr marL="1076325" indent="371475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cs-CZ" sz="2200" dirty="0"/>
              <a:t>všechny fondy kromě jednoho jsou dobrovolné, a vytvářejí se až po tom, co je vykázán zisk</a:t>
            </a:r>
          </a:p>
          <a:p>
            <a:pPr marL="1076325" indent="371475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cs-CZ" sz="2200" dirty="0"/>
              <a:t> výjimkou je u s.r.o. a a.s. fond rezervní</a:t>
            </a:r>
          </a:p>
          <a:p>
            <a:pPr marL="1076325" indent="371475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cs-CZ" sz="2200" dirty="0"/>
          </a:p>
          <a:p>
            <a:pPr>
              <a:spcBef>
                <a:spcPts val="0"/>
              </a:spcBef>
              <a:buNone/>
              <a:defRPr/>
            </a:pPr>
            <a:r>
              <a:rPr lang="cs-CZ" sz="2200" dirty="0"/>
              <a:t> </a:t>
            </a:r>
            <a:r>
              <a:rPr lang="cs-CZ" sz="2200" b="1" dirty="0"/>
              <a:t>Emisní ážio</a:t>
            </a:r>
          </a:p>
          <a:p>
            <a:pPr marL="449263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cs-CZ" sz="2200" dirty="0"/>
              <a:t>vzniká při zvyšování základního kapitálu upisováním nových akcií a vkladů </a:t>
            </a:r>
          </a:p>
          <a:p>
            <a:pPr marL="449263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cs-CZ" sz="2200" dirty="0"/>
              <a:t>je rozdíl mezi nominální/jmenovitou hodnotou akcií při první emisí akcií a jejím vyšším emisním kurzem </a:t>
            </a:r>
          </a:p>
          <a:p>
            <a:pPr marL="0" indent="0">
              <a:buNone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197C27-F6EB-F399-D841-63D8D149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42AED99-7FB4-404E-8A97-64753DCE42E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149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3629</TotalTime>
  <Words>3195</Words>
  <Application>Microsoft Office PowerPoint</Application>
  <PresentationFormat>Širokoúhlá obrazovka</PresentationFormat>
  <Paragraphs>359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5" baseType="lpstr">
      <vt:lpstr>Aptos</vt:lpstr>
      <vt:lpstr>Aptos Display</vt:lpstr>
      <vt:lpstr>Arial</vt:lpstr>
      <vt:lpstr>Calibri</vt:lpstr>
      <vt:lpstr>Courier New</vt:lpstr>
      <vt:lpstr>Times New Roman</vt:lpstr>
      <vt:lpstr>Wingdings</vt:lpstr>
      <vt:lpstr>Motiv Office</vt:lpstr>
      <vt:lpstr>Ekonomika</vt:lpstr>
      <vt:lpstr>Rozvaha (bilance) a její struktura</vt:lpstr>
      <vt:lpstr>Základní struktura rozvahy</vt:lpstr>
      <vt:lpstr>Majetková a kapitálová struktura</vt:lpstr>
      <vt:lpstr>Majetková a kapitálová struktura</vt:lpstr>
      <vt:lpstr>Majetková a kapitálová struktura</vt:lpstr>
      <vt:lpstr>Majetková a kapitálová struktura</vt:lpstr>
      <vt:lpstr>Koloběh oběžných aktiv</vt:lpstr>
      <vt:lpstr>Majetková a kapitálová struktura</vt:lpstr>
      <vt:lpstr>Majetková a kapitálová struktura</vt:lpstr>
      <vt:lpstr>Majetková a kapitálová struktura</vt:lpstr>
      <vt:lpstr>Majetková a kapitálová struktura</vt:lpstr>
      <vt:lpstr>Majetková a kapitálová struktura</vt:lpstr>
      <vt:lpstr>Zakladatelský rozpočet</vt:lpstr>
      <vt:lpstr>A. Rozpočet kapitálu</vt:lpstr>
      <vt:lpstr>A. Rozpočet kapitálu (pokr.)</vt:lpstr>
      <vt:lpstr>B. Rozpočet výnosů a nákladů (zisku)</vt:lpstr>
      <vt:lpstr>Výpočet nákladů kapitálu</vt:lpstr>
      <vt:lpstr>Výpočet nákladů kapitálu</vt:lpstr>
      <vt:lpstr>Ukazatel EVA (Economic Value Added)</vt:lpstr>
      <vt:lpstr>Prezentace aplikace PowerPoint</vt:lpstr>
      <vt:lpstr>Náklady</vt:lpstr>
      <vt:lpstr>Náklady</vt:lpstr>
      <vt:lpstr>Náklady</vt:lpstr>
      <vt:lpstr>Výdaj</vt:lpstr>
      <vt:lpstr>Výnosy</vt:lpstr>
      <vt:lpstr>Výnosy</vt:lpstr>
      <vt:lpstr>Tržby</vt:lpstr>
      <vt:lpstr>Výnosy</vt:lpstr>
      <vt:lpstr>Zisk</vt:lpstr>
      <vt:lpstr>Prezentace aplikace PowerPoint</vt:lpstr>
      <vt:lpstr>Bod zvratu</vt:lpstr>
      <vt:lpstr>Bod zvratu</vt:lpstr>
      <vt:lpstr>Bod zvratu - vzorce</vt:lpstr>
      <vt:lpstr>Bod zvratu – grafické vyjádření</vt:lpstr>
      <vt:lpstr>Financování podniku</vt:lpstr>
      <vt:lpstr>Financování podniku</vt:lpstr>
      <vt:lpstr>Financování podniku</vt:lpstr>
      <vt:lpstr>Finanční analýza</vt:lpstr>
      <vt:lpstr>Finanční analýza</vt:lpstr>
      <vt:lpstr>Investiční činnost</vt:lpstr>
      <vt:lpstr>Rozhodování o investicích</vt:lpstr>
      <vt:lpstr>Hodnocení efektivnosti investic</vt:lpstr>
      <vt:lpstr>Hodnocení efektivnosti investic</vt:lpstr>
      <vt:lpstr>Kritéria hodnocení </vt:lpstr>
      <vt:lpstr>Postup hodnocení investic</vt:lpstr>
      <vt:lpstr>KONEC</vt:lpstr>
    </vt:vector>
  </TitlesOfParts>
  <Company>Město Sokolov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Miluše Bartoňková</dc:creator>
  <cp:lastModifiedBy>Jan Beseda</cp:lastModifiedBy>
  <cp:revision>151</cp:revision>
  <dcterms:created xsi:type="dcterms:W3CDTF">2014-12-12T17:09:40Z</dcterms:created>
  <dcterms:modified xsi:type="dcterms:W3CDTF">2025-03-10T10:25:58Z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fde77-c08f-4f1e-a393-7f70784904b0_Enabled">
    <vt:lpwstr>true</vt:lpwstr>
  </property>
  <property fmtid="{D5CDD505-2E9C-101B-9397-08002B2CF9AE}" pid="3" name="MSIP_Label_ebbfde77-c08f-4f1e-a393-7f70784904b0_SetDate">
    <vt:lpwstr>2024-03-11T01:42:25Z</vt:lpwstr>
  </property>
  <property fmtid="{D5CDD505-2E9C-101B-9397-08002B2CF9AE}" pid="4" name="MSIP_Label_ebbfde77-c08f-4f1e-a393-7f70784904b0_Method">
    <vt:lpwstr>Standard</vt:lpwstr>
  </property>
  <property fmtid="{D5CDD505-2E9C-101B-9397-08002B2CF9AE}" pid="5" name="MSIP_Label_ebbfde77-c08f-4f1e-a393-7f70784904b0_Name">
    <vt:lpwstr>Business General</vt:lpwstr>
  </property>
  <property fmtid="{D5CDD505-2E9C-101B-9397-08002B2CF9AE}" pid="6" name="MSIP_Label_ebbfde77-c08f-4f1e-a393-7f70784904b0_SiteId">
    <vt:lpwstr>45ab8ba3-4ca1-45bd-95d7-18658bb01287</vt:lpwstr>
  </property>
  <property fmtid="{D5CDD505-2E9C-101B-9397-08002B2CF9AE}" pid="7" name="MSIP_Label_ebbfde77-c08f-4f1e-a393-7f70784904b0_ActionId">
    <vt:lpwstr>feffb6ab-5719-40a5-9de8-80ab22d18e1b</vt:lpwstr>
  </property>
  <property fmtid="{D5CDD505-2E9C-101B-9397-08002B2CF9AE}" pid="8" name="MSIP_Label_ebbfde77-c08f-4f1e-a393-7f70784904b0_ContentBits">
    <vt:lpwstr>0</vt:lpwstr>
  </property>
</Properties>
</file>