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3" d="100"/>
          <a:sy n="103" d="100"/>
        </p:scale>
        <p:origin x="1880" y="4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Logo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Autor: MUDr. Magdalena Kučerová</a:t>
            </a:r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6" name="Přímá spojnice 25"/>
          <p:cNvCxnSpPr/>
          <p:nvPr userDrawn="1"/>
        </p:nvCxnSpPr>
        <p:spPr>
          <a:xfrm>
            <a:off x="0" y="1332148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Celková onemocnění v graviditě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Gastroenteritida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S: bolest břicha, zvracení, průjem, někdy </a:t>
            </a:r>
            <a:r>
              <a:rPr lang="cs-CZ" dirty="0" err="1"/>
              <a:t>subfebrilie</a:t>
            </a:r>
            <a:endParaRPr lang="cs-CZ" dirty="0"/>
          </a:p>
          <a:p>
            <a:r>
              <a:rPr lang="cs-CZ" dirty="0"/>
              <a:t>Dg: klinická</a:t>
            </a:r>
          </a:p>
          <a:p>
            <a:r>
              <a:rPr lang="cs-CZ" dirty="0"/>
              <a:t>T: tekutiny, střevní </a:t>
            </a:r>
            <a:r>
              <a:rPr lang="cs-CZ" dirty="0" err="1"/>
              <a:t>absorbencia</a:t>
            </a:r>
            <a:r>
              <a:rPr lang="cs-CZ" dirty="0"/>
              <a:t>, dieta</a:t>
            </a:r>
          </a:p>
        </p:txBody>
      </p:sp>
    </p:spTree>
    <p:extLst>
      <p:ext uri="{BB962C8B-B14F-4D97-AF65-F5344CB8AC3E}">
        <p14:creationId xmlns:p14="http://schemas.microsoft.com/office/powerpoint/2010/main" val="725497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Cholestatická</a:t>
            </a:r>
            <a:r>
              <a:rPr lang="cs-CZ" dirty="0"/>
              <a:t> </a:t>
            </a:r>
            <a:r>
              <a:rPr lang="cs-CZ" dirty="0" err="1"/>
              <a:t>hepatóza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Cholestáza v jaterních žlučovodech ve 3.trimestru</a:t>
            </a:r>
          </a:p>
          <a:p>
            <a:r>
              <a:rPr lang="cs-CZ" dirty="0"/>
              <a:t>Zvýšené riziku IUGR a antenatální smrti plodu</a:t>
            </a:r>
          </a:p>
          <a:p>
            <a:r>
              <a:rPr lang="cs-CZ" dirty="0"/>
              <a:t>Ustupuje po porodu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9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Cholestatická</a:t>
            </a:r>
            <a:r>
              <a:rPr lang="cs-CZ" dirty="0"/>
              <a:t> </a:t>
            </a:r>
            <a:r>
              <a:rPr lang="cs-CZ" dirty="0" err="1"/>
              <a:t>hepatoza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S: pruritus (břicho, ruce, </a:t>
            </a:r>
            <a:r>
              <a:rPr lang="cs-CZ" dirty="0" err="1"/>
              <a:t>plosky</a:t>
            </a:r>
            <a:r>
              <a:rPr lang="cs-CZ" dirty="0"/>
              <a:t> nohou), později žloutenka, tmavá moč, světlá stolice</a:t>
            </a:r>
          </a:p>
          <a:p>
            <a:r>
              <a:rPr lang="cs-CZ" dirty="0"/>
              <a:t>Dg: klinika + zvýšení jaterních testů</a:t>
            </a:r>
          </a:p>
          <a:p>
            <a:r>
              <a:rPr lang="cs-CZ" dirty="0"/>
              <a:t>T: podle závažnosti </a:t>
            </a:r>
          </a:p>
          <a:p>
            <a:pPr lvl="1"/>
            <a:r>
              <a:rPr lang="cs-CZ" dirty="0"/>
              <a:t>monitorace plodu + </a:t>
            </a:r>
            <a:r>
              <a:rPr lang="cs-CZ" dirty="0" err="1"/>
              <a:t>hepatoprotektiva</a:t>
            </a:r>
            <a:r>
              <a:rPr lang="cs-CZ" dirty="0"/>
              <a:t>, antihistaminika </a:t>
            </a:r>
          </a:p>
          <a:p>
            <a:pPr lvl="1"/>
            <a:r>
              <a:rPr lang="cs-CZ" dirty="0"/>
              <a:t>ukončení těhotenství</a:t>
            </a:r>
          </a:p>
        </p:txBody>
      </p:sp>
    </p:spTree>
    <p:extLst>
      <p:ext uri="{BB962C8B-B14F-4D97-AF65-F5344CB8AC3E}">
        <p14:creationId xmlns:p14="http://schemas.microsoft.com/office/powerpoint/2010/main" val="3104071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lehká forma ( AST, ALT do 3 </a:t>
            </a:r>
            <a:r>
              <a:rPr lang="cs-CZ" dirty="0" err="1"/>
              <a:t>ukat</a:t>
            </a:r>
            <a:r>
              <a:rPr lang="cs-CZ" dirty="0"/>
              <a:t>/l)</a:t>
            </a:r>
          </a:p>
          <a:p>
            <a:pPr lvl="1"/>
            <a:r>
              <a:rPr lang="cs-CZ" dirty="0"/>
              <a:t> lze ambulantně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Essentiale</a:t>
            </a:r>
            <a:r>
              <a:rPr lang="cs-CZ" dirty="0"/>
              <a:t>, </a:t>
            </a:r>
            <a:r>
              <a:rPr lang="cs-CZ" dirty="0" err="1"/>
              <a:t>Transmetil</a:t>
            </a:r>
            <a:r>
              <a:rPr lang="cs-CZ" dirty="0"/>
              <a:t>, </a:t>
            </a:r>
            <a:r>
              <a:rPr lang="cs-CZ" dirty="0" err="1"/>
              <a:t>Ursosan</a:t>
            </a:r>
            <a:endParaRPr lang="cs-CZ" dirty="0"/>
          </a:p>
          <a:p>
            <a:pPr lvl="1"/>
            <a:r>
              <a:rPr lang="cs-CZ" dirty="0"/>
              <a:t> CTG, UZ, kontrola JT týdně</a:t>
            </a:r>
          </a:p>
          <a:p>
            <a:pPr lvl="1"/>
            <a:r>
              <a:rPr lang="cs-CZ" dirty="0"/>
              <a:t> Indukce po 37.t.t.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293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Středně těžká forma (ALT, AST nad 3 </a:t>
            </a:r>
            <a:r>
              <a:rPr lang="cs-CZ" dirty="0" err="1"/>
              <a:t>ukat</a:t>
            </a:r>
            <a:r>
              <a:rPr lang="cs-CZ" dirty="0"/>
              <a:t>/l, střední pruritus, zvýšené žlučové kyseliny v krvi)</a:t>
            </a:r>
          </a:p>
          <a:p>
            <a:pPr lvl="1"/>
            <a:r>
              <a:rPr lang="cs-CZ" dirty="0"/>
              <a:t> hospitalizace</a:t>
            </a:r>
          </a:p>
          <a:p>
            <a:pPr lvl="1"/>
            <a:r>
              <a:rPr lang="cs-CZ" dirty="0"/>
              <a:t>Nad 36. t.t. ukončení těhotenství, při </a:t>
            </a:r>
            <a:r>
              <a:rPr lang="cs-CZ" dirty="0" err="1"/>
              <a:t>prematuritě</a:t>
            </a:r>
            <a:r>
              <a:rPr lang="cs-CZ" dirty="0"/>
              <a:t> intenzivní terapie</a:t>
            </a:r>
          </a:p>
          <a:p>
            <a:pPr lvl="1"/>
            <a:r>
              <a:rPr lang="cs-CZ" dirty="0" err="1"/>
              <a:t>Ursosan</a:t>
            </a:r>
            <a:r>
              <a:rPr lang="cs-CZ" dirty="0"/>
              <a:t> 250 mg 1-1-1 </a:t>
            </a:r>
            <a:r>
              <a:rPr lang="cs-CZ" dirty="0" err="1"/>
              <a:t>p.o</a:t>
            </a:r>
            <a:r>
              <a:rPr lang="cs-CZ" dirty="0"/>
              <a:t>., </a:t>
            </a:r>
            <a:r>
              <a:rPr lang="cs-CZ" dirty="0" err="1"/>
              <a:t>Transmetil</a:t>
            </a:r>
            <a:r>
              <a:rPr lang="cs-CZ" dirty="0"/>
              <a:t> 500 mg dvakrát denně v infuzi, 10% </a:t>
            </a:r>
            <a:r>
              <a:rPr lang="cs-CZ" dirty="0" err="1"/>
              <a:t>Glc</a:t>
            </a:r>
            <a:endParaRPr lang="cs-CZ" dirty="0"/>
          </a:p>
          <a:p>
            <a:pPr lvl="1"/>
            <a:r>
              <a:rPr lang="cs-CZ" dirty="0"/>
              <a:t>LB nejméně dvakrát týdně</a:t>
            </a:r>
          </a:p>
          <a:p>
            <a:pPr lvl="1"/>
            <a:r>
              <a:rPr lang="cs-CZ" dirty="0"/>
              <a:t>CTG 2-3krát denně, UZ á 14 dní</a:t>
            </a:r>
          </a:p>
          <a:p>
            <a:pPr lvl="1"/>
            <a:r>
              <a:rPr lang="cs-CZ" dirty="0"/>
              <a:t>Ukončení při </a:t>
            </a:r>
            <a:r>
              <a:rPr lang="cs-CZ" dirty="0" err="1"/>
              <a:t>distresu</a:t>
            </a:r>
            <a:r>
              <a:rPr lang="cs-CZ" dirty="0"/>
              <a:t> plodu nebo při nedostatečné odezvě na léčbu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708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Těžké formy ( AST, ALT nad 10 </a:t>
            </a:r>
            <a:r>
              <a:rPr lang="cs-CZ" dirty="0" err="1"/>
              <a:t>ukat</a:t>
            </a:r>
            <a:r>
              <a:rPr lang="cs-CZ" dirty="0"/>
              <a:t>/l, úporný pruritus)</a:t>
            </a:r>
          </a:p>
          <a:p>
            <a:r>
              <a:rPr lang="cs-CZ" dirty="0"/>
              <a:t>Velmi intenzivní monitorace plodu</a:t>
            </a:r>
          </a:p>
          <a:p>
            <a:r>
              <a:rPr lang="cs-CZ" dirty="0"/>
              <a:t> </a:t>
            </a:r>
            <a:r>
              <a:rPr lang="cs-CZ" dirty="0" err="1"/>
              <a:t>Ursosan</a:t>
            </a:r>
            <a:r>
              <a:rPr lang="cs-CZ" dirty="0"/>
              <a:t> 500 mg 1-1-1, </a:t>
            </a:r>
            <a:r>
              <a:rPr lang="cs-CZ" dirty="0" err="1"/>
              <a:t>Transmetil</a:t>
            </a:r>
            <a:r>
              <a:rPr lang="cs-CZ" dirty="0"/>
              <a:t> </a:t>
            </a:r>
            <a:r>
              <a:rPr lang="cs-CZ" dirty="0" err="1"/>
              <a:t>i.v</a:t>
            </a:r>
            <a:r>
              <a:rPr lang="cs-CZ" dirty="0"/>
              <a:t>.</a:t>
            </a:r>
          </a:p>
          <a:p>
            <a:r>
              <a:rPr lang="cs-CZ" dirty="0"/>
              <a:t>Často akutní S.C.</a:t>
            </a:r>
          </a:p>
        </p:txBody>
      </p:sp>
    </p:spTree>
    <p:extLst>
      <p:ext uri="{BB962C8B-B14F-4D97-AF65-F5344CB8AC3E}">
        <p14:creationId xmlns:p14="http://schemas.microsoft.com/office/powerpoint/2010/main" val="3603152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Appendicitida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1:1000 – 1500 těhotných</a:t>
            </a:r>
          </a:p>
          <a:p>
            <a:r>
              <a:rPr lang="cs-CZ" dirty="0"/>
              <a:t>V 1.polovině těhotenství typické příznaky, poté ztížená diagnostika</a:t>
            </a:r>
          </a:p>
          <a:p>
            <a:r>
              <a:rPr lang="cs-CZ" dirty="0"/>
              <a:t>Hluboká palpační citlivost za pravou hranou dělohy, bolestivé pohyby čípkem, pozitivní </a:t>
            </a:r>
            <a:r>
              <a:rPr lang="cs-CZ" dirty="0" err="1"/>
              <a:t>markery</a:t>
            </a:r>
            <a:r>
              <a:rPr lang="cs-CZ" dirty="0"/>
              <a:t> zánětu, </a:t>
            </a:r>
            <a:r>
              <a:rPr lang="cs-CZ" dirty="0" err="1"/>
              <a:t>subfebrilie</a:t>
            </a:r>
            <a:r>
              <a:rPr lang="cs-CZ" dirty="0"/>
              <a:t>, nauzea</a:t>
            </a:r>
          </a:p>
          <a:p>
            <a:r>
              <a:rPr lang="cs-CZ" dirty="0"/>
              <a:t>Terapie chirurgická</a:t>
            </a:r>
          </a:p>
        </p:txBody>
      </p:sp>
    </p:spTree>
    <p:extLst>
      <p:ext uri="{BB962C8B-B14F-4D97-AF65-F5344CB8AC3E}">
        <p14:creationId xmlns:p14="http://schemas.microsoft.com/office/powerpoint/2010/main" val="1186972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Kardiovaskulární onemocnění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Plicní onemocnění</a:t>
            </a:r>
          </a:p>
        </p:txBody>
      </p:sp>
    </p:spTree>
    <p:extLst>
      <p:ext uri="{BB962C8B-B14F-4D97-AF65-F5344CB8AC3E}">
        <p14:creationId xmlns:p14="http://schemas.microsoft.com/office/powerpoint/2010/main" val="1423327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Kardiovaskulární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Srdeční vady</a:t>
            </a:r>
          </a:p>
          <a:p>
            <a:r>
              <a:rPr lang="cs-CZ" dirty="0"/>
              <a:t>Arytmie</a:t>
            </a:r>
          </a:p>
          <a:p>
            <a:r>
              <a:rPr lang="cs-CZ" dirty="0"/>
              <a:t>Ischemická choroba srdeční</a:t>
            </a:r>
          </a:p>
          <a:p>
            <a:r>
              <a:rPr lang="cs-CZ" dirty="0"/>
              <a:t>Srdeční insuficience</a:t>
            </a:r>
          </a:p>
          <a:p>
            <a:r>
              <a:rPr lang="cs-CZ" dirty="0"/>
              <a:t>Astma </a:t>
            </a:r>
            <a:r>
              <a:rPr lang="cs-CZ" dirty="0" err="1"/>
              <a:t>bronchiale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971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Kardiovaskulární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1.stupeň: bez fyzického omezení, asymptomatické</a:t>
            </a:r>
          </a:p>
          <a:p>
            <a:r>
              <a:rPr lang="cs-CZ" dirty="0"/>
              <a:t>2. stupeň: při námaze symptomy (stenokardie, palpitace, dyspnoe, únava) – mírně rizikové</a:t>
            </a:r>
          </a:p>
          <a:p>
            <a:r>
              <a:rPr lang="cs-CZ" dirty="0"/>
              <a:t>3. stupeň: symptomy při malé námaze - rizikové</a:t>
            </a:r>
          </a:p>
          <a:p>
            <a:r>
              <a:rPr lang="cs-CZ" dirty="0"/>
              <a:t>4. stupeň: symptomy v klidu, těhotenství nedoporučujeme, velmi špatná </a:t>
            </a:r>
            <a:r>
              <a:rPr lang="cs-CZ" dirty="0" err="1"/>
              <a:t>prognoza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08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onemocnění v graviditě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patologická gravidita</a:t>
            </a:r>
          </a:p>
          <a:p>
            <a:r>
              <a:rPr lang="cs-CZ" dirty="0"/>
              <a:t>Zvýšení perinatální morbidity a mortality</a:t>
            </a:r>
          </a:p>
          <a:p>
            <a:r>
              <a:rPr lang="cs-CZ" dirty="0"/>
              <a:t>Nutná hospitalizace nebo zvýšená péče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63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Kardiovaskulární onemocnění -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Sledování ve specializované ambulanci</a:t>
            </a:r>
          </a:p>
          <a:p>
            <a:r>
              <a:rPr lang="cs-CZ" dirty="0"/>
              <a:t>Klidový režim</a:t>
            </a:r>
          </a:p>
          <a:p>
            <a:r>
              <a:rPr lang="cs-CZ" dirty="0" err="1"/>
              <a:t>Heparinizace</a:t>
            </a:r>
            <a:endParaRPr lang="cs-CZ" dirty="0"/>
          </a:p>
          <a:p>
            <a:r>
              <a:rPr lang="cs-CZ" dirty="0"/>
              <a:t>Operativní vedení porodu, přítomnost kardiologa</a:t>
            </a:r>
          </a:p>
          <a:p>
            <a:r>
              <a:rPr lang="cs-CZ" dirty="0"/>
              <a:t>ATB profylaxe do 3.dne</a:t>
            </a:r>
          </a:p>
        </p:txBody>
      </p:sp>
    </p:spTree>
    <p:extLst>
      <p:ext uri="{BB962C8B-B14F-4D97-AF65-F5344CB8AC3E}">
        <p14:creationId xmlns:p14="http://schemas.microsoft.com/office/powerpoint/2010/main" val="2304540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Infekce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598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Infekce: S-TORCH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Syfilis, </a:t>
            </a:r>
            <a:r>
              <a:rPr lang="cs-CZ" dirty="0" err="1"/>
              <a:t>Toxoplasma</a:t>
            </a:r>
            <a:r>
              <a:rPr lang="cs-CZ" dirty="0"/>
              <a:t>, Ostatní (Hepatitidy, EBV, </a:t>
            </a:r>
            <a:r>
              <a:rPr lang="cs-CZ" dirty="0" err="1"/>
              <a:t>Parvovirus</a:t>
            </a:r>
            <a:r>
              <a:rPr lang="cs-CZ" dirty="0"/>
              <a:t> B19, chlamydie) rubeola, CMV, herpes viry</a:t>
            </a:r>
          </a:p>
          <a:p>
            <a:r>
              <a:rPr lang="cs-CZ" dirty="0"/>
              <a:t>Symptomatická terapie</a:t>
            </a:r>
          </a:p>
          <a:p>
            <a:pPr lvl="1"/>
            <a:r>
              <a:rPr lang="cs-CZ" dirty="0"/>
              <a:t>Riziko VVV plodu – UZ, AMC, konzultace s infektology pediatry</a:t>
            </a:r>
          </a:p>
          <a:p>
            <a:pPr lvl="1"/>
            <a:r>
              <a:rPr lang="cs-CZ" dirty="0"/>
              <a:t>Často </a:t>
            </a:r>
            <a:r>
              <a:rPr lang="cs-CZ" dirty="0" err="1"/>
              <a:t>polyhydramnion</a:t>
            </a:r>
            <a:r>
              <a:rPr lang="cs-CZ" dirty="0"/>
              <a:t>, </a:t>
            </a:r>
            <a:r>
              <a:rPr lang="cs-CZ"/>
              <a:t>hydrops plodu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548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Rekapitulace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Hypertenze, </a:t>
            </a:r>
            <a:r>
              <a:rPr lang="cs-CZ" dirty="0" err="1"/>
              <a:t>preeklampsie</a:t>
            </a:r>
            <a:r>
              <a:rPr lang="cs-CZ" dirty="0"/>
              <a:t>, eklampsie, HELLP syndrom</a:t>
            </a:r>
          </a:p>
          <a:p>
            <a:r>
              <a:rPr lang="cs-CZ" dirty="0"/>
              <a:t>Diabetes </a:t>
            </a:r>
            <a:r>
              <a:rPr lang="cs-CZ" dirty="0" err="1"/>
              <a:t>mellitus</a:t>
            </a:r>
            <a:endParaRPr lang="cs-CZ" dirty="0"/>
          </a:p>
          <a:p>
            <a:r>
              <a:rPr lang="cs-CZ" dirty="0"/>
              <a:t>Onemocnění ledvin</a:t>
            </a:r>
          </a:p>
          <a:p>
            <a:r>
              <a:rPr lang="cs-CZ" dirty="0"/>
              <a:t>Nemoci GIT</a:t>
            </a:r>
          </a:p>
          <a:p>
            <a:r>
              <a:rPr lang="cs-CZ" dirty="0"/>
              <a:t>Kardiovaskulární onemocnění</a:t>
            </a:r>
          </a:p>
          <a:p>
            <a:r>
              <a:rPr lang="cs-CZ" dirty="0"/>
              <a:t>Plicní onemocnění</a:t>
            </a:r>
          </a:p>
          <a:p>
            <a:r>
              <a:rPr lang="cs-CZ" dirty="0"/>
              <a:t>Infekce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7226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58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onemocnění v graviditě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Hypertenze, </a:t>
            </a:r>
            <a:r>
              <a:rPr lang="cs-CZ" dirty="0" err="1"/>
              <a:t>preeklampsie</a:t>
            </a:r>
            <a:r>
              <a:rPr lang="cs-CZ" dirty="0"/>
              <a:t>, eklampsie, HELLP syndrom</a:t>
            </a:r>
          </a:p>
          <a:p>
            <a:r>
              <a:rPr lang="cs-CZ" dirty="0"/>
              <a:t>Diabetes </a:t>
            </a:r>
            <a:r>
              <a:rPr lang="cs-CZ" dirty="0" err="1"/>
              <a:t>mellitus</a:t>
            </a:r>
            <a:endParaRPr lang="cs-CZ" dirty="0"/>
          </a:p>
          <a:p>
            <a:r>
              <a:rPr lang="cs-CZ" dirty="0"/>
              <a:t>Onemocnění ledvin</a:t>
            </a:r>
          </a:p>
          <a:p>
            <a:r>
              <a:rPr lang="cs-CZ" dirty="0"/>
              <a:t>Nemoci GIT</a:t>
            </a:r>
          </a:p>
          <a:p>
            <a:r>
              <a:rPr lang="cs-CZ" dirty="0"/>
              <a:t>Kardiovaskulární onemocnění</a:t>
            </a:r>
          </a:p>
          <a:p>
            <a:r>
              <a:rPr lang="cs-CZ" dirty="0"/>
              <a:t>Plicní onemocnění</a:t>
            </a:r>
          </a:p>
          <a:p>
            <a:r>
              <a:rPr lang="cs-CZ" dirty="0"/>
              <a:t>Infekce</a:t>
            </a:r>
          </a:p>
        </p:txBody>
      </p:sp>
    </p:spTree>
    <p:extLst>
      <p:ext uri="{BB962C8B-B14F-4D97-AF65-F5344CB8AC3E}">
        <p14:creationId xmlns:p14="http://schemas.microsoft.com/office/powerpoint/2010/main" val="168414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Ledviny a močové cesty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71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Ledviny a močové cesty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Akutní pyelonefritida</a:t>
            </a:r>
          </a:p>
          <a:p>
            <a:r>
              <a:rPr lang="cs-CZ" dirty="0"/>
              <a:t>Akutní uretritida a cystitida</a:t>
            </a:r>
          </a:p>
        </p:txBody>
      </p:sp>
    </p:spTree>
    <p:extLst>
      <p:ext uri="{BB962C8B-B14F-4D97-AF65-F5344CB8AC3E}">
        <p14:creationId xmlns:p14="http://schemas.microsoft.com/office/powerpoint/2010/main" val="77354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Pyelonefritida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S: horečka, bolest v boku (záda, třísla), třesavka, dysurie, </a:t>
            </a:r>
            <a:r>
              <a:rPr lang="cs-CZ" dirty="0" err="1"/>
              <a:t>polakisurie</a:t>
            </a:r>
            <a:r>
              <a:rPr lang="cs-CZ" dirty="0"/>
              <a:t>, někdy nauzea a zvracení</a:t>
            </a:r>
          </a:p>
          <a:p>
            <a:pPr lvl="1"/>
            <a:r>
              <a:rPr lang="cs-CZ" dirty="0"/>
              <a:t>Dg: klinická (</a:t>
            </a:r>
            <a:r>
              <a:rPr lang="cs-CZ" dirty="0" err="1"/>
              <a:t>tapottement</a:t>
            </a:r>
            <a:r>
              <a:rPr lang="cs-CZ" dirty="0"/>
              <a:t>, typická symptomatologie), </a:t>
            </a:r>
            <a:r>
              <a:rPr lang="cs-CZ" dirty="0" err="1"/>
              <a:t>urokult</a:t>
            </a:r>
            <a:endParaRPr lang="cs-CZ" dirty="0"/>
          </a:p>
          <a:p>
            <a:pPr lvl="1"/>
            <a:r>
              <a:rPr lang="cs-CZ" dirty="0"/>
              <a:t>T: ATB dle citlivosti, tekutiny, analgetika, antipyretika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516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Cystitida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S: </a:t>
            </a:r>
            <a:r>
              <a:rPr lang="cs-CZ" dirty="0" err="1"/>
              <a:t>nromální</a:t>
            </a:r>
            <a:r>
              <a:rPr lang="cs-CZ" dirty="0"/>
              <a:t> teplota nebo </a:t>
            </a:r>
            <a:r>
              <a:rPr lang="cs-CZ" dirty="0" err="1"/>
              <a:t>subfebrilie</a:t>
            </a:r>
            <a:r>
              <a:rPr lang="cs-CZ" dirty="0"/>
              <a:t>, dysurie, hematurie</a:t>
            </a:r>
          </a:p>
          <a:p>
            <a:r>
              <a:rPr lang="cs-CZ" dirty="0"/>
              <a:t>Dg: klinická, </a:t>
            </a:r>
            <a:r>
              <a:rPr lang="cs-CZ" dirty="0" err="1"/>
              <a:t>urokult</a:t>
            </a:r>
            <a:endParaRPr lang="cs-CZ" dirty="0"/>
          </a:p>
          <a:p>
            <a:r>
              <a:rPr lang="cs-CZ" dirty="0"/>
              <a:t>T: ATB dle citlivosti, tekutiny </a:t>
            </a:r>
          </a:p>
        </p:txBody>
      </p:sp>
    </p:spTree>
    <p:extLst>
      <p:ext uri="{BB962C8B-B14F-4D97-AF65-F5344CB8AC3E}">
        <p14:creationId xmlns:p14="http://schemas.microsoft.com/office/powerpoint/2010/main" val="54373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Nemoci GIT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063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Nemoci GIT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Pyróza, obstipace, hemoroidy</a:t>
            </a:r>
          </a:p>
          <a:p>
            <a:r>
              <a:rPr lang="cs-CZ" dirty="0"/>
              <a:t>Gastroenteritida</a:t>
            </a:r>
          </a:p>
          <a:p>
            <a:r>
              <a:rPr lang="cs-CZ" dirty="0" err="1"/>
              <a:t>Cholestatická</a:t>
            </a:r>
            <a:r>
              <a:rPr lang="cs-CZ" dirty="0"/>
              <a:t> </a:t>
            </a:r>
            <a:r>
              <a:rPr lang="cs-CZ" dirty="0" err="1"/>
              <a:t>hepatóza</a:t>
            </a:r>
            <a:endParaRPr lang="cs-CZ" dirty="0"/>
          </a:p>
          <a:p>
            <a:r>
              <a:rPr lang="cs-CZ" dirty="0" err="1"/>
              <a:t>Appendicitida</a:t>
            </a:r>
            <a:endParaRPr lang="cs-CZ" dirty="0"/>
          </a:p>
          <a:p>
            <a:r>
              <a:rPr lang="cs-CZ" dirty="0"/>
              <a:t>Cholelitiáza</a:t>
            </a:r>
          </a:p>
          <a:p>
            <a:r>
              <a:rPr lang="cs-CZ" dirty="0"/>
              <a:t>Pankreatitida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0599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577</Words>
  <Application>Microsoft Macintosh PowerPoint</Application>
  <PresentationFormat>Předvádění na obrazovce (4:3)</PresentationFormat>
  <Paragraphs>105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Arial Narrow</vt:lpstr>
      <vt:lpstr>Calibri</vt:lpstr>
      <vt:lpstr>Tahoma</vt:lpstr>
      <vt:lpstr>Motiv systému Office</vt:lpstr>
      <vt:lpstr>Celková onemocnění v graviditě</vt:lpstr>
      <vt:lpstr>Celková onemocnění v graviditě</vt:lpstr>
      <vt:lpstr>Celková onemocnění v graviditě</vt:lpstr>
      <vt:lpstr>Ledviny a močové cesty</vt:lpstr>
      <vt:lpstr>Ledviny a močové cesty</vt:lpstr>
      <vt:lpstr>Pyelonefritida</vt:lpstr>
      <vt:lpstr>Cystitida</vt:lpstr>
      <vt:lpstr>Nemoci GIT</vt:lpstr>
      <vt:lpstr>Nemoci GIT</vt:lpstr>
      <vt:lpstr>Gastroenteritida</vt:lpstr>
      <vt:lpstr>Cholestatická hepatóza</vt:lpstr>
      <vt:lpstr>Cholestatická hepatoza</vt:lpstr>
      <vt:lpstr>Terapie</vt:lpstr>
      <vt:lpstr>Terapie</vt:lpstr>
      <vt:lpstr>Terapie</vt:lpstr>
      <vt:lpstr>Appendicitida</vt:lpstr>
      <vt:lpstr>Kardiovaskulární onemocnění</vt:lpstr>
      <vt:lpstr>Kardiovaskulární onemocnění</vt:lpstr>
      <vt:lpstr>Kardiovaskulární onemocnění</vt:lpstr>
      <vt:lpstr>Kardiovaskulární onemocnění - péče</vt:lpstr>
      <vt:lpstr>Infekce</vt:lpstr>
      <vt:lpstr>Infekce: S-TORCH</vt:lpstr>
      <vt:lpstr>Rekapitulace</vt:lpstr>
      <vt:lpstr>Děkuji za pozornost!</vt:lpstr>
    </vt:vector>
  </TitlesOfParts>
  <Company>Pražská energetika,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Kristina Magdalena Waagnerová</cp:lastModifiedBy>
  <cp:revision>37</cp:revision>
  <dcterms:created xsi:type="dcterms:W3CDTF">2015-02-10T12:34:11Z</dcterms:created>
  <dcterms:modified xsi:type="dcterms:W3CDTF">2025-03-03T19:20:14Z</dcterms:modified>
</cp:coreProperties>
</file>