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300" r:id="rId8"/>
    <p:sldId id="269" r:id="rId9"/>
    <p:sldId id="299" r:id="rId10"/>
    <p:sldId id="301" r:id="rId11"/>
    <p:sldId id="305" r:id="rId12"/>
    <p:sldId id="272" r:id="rId13"/>
    <p:sldId id="273" r:id="rId14"/>
    <p:sldId id="292" r:id="rId15"/>
    <p:sldId id="302" r:id="rId16"/>
    <p:sldId id="303" r:id="rId17"/>
    <p:sldId id="304" r:id="rId18"/>
    <p:sldId id="277" r:id="rId19"/>
    <p:sldId id="278" r:id="rId20"/>
    <p:sldId id="279" r:id="rId21"/>
    <p:sldId id="280" r:id="rId22"/>
    <p:sldId id="281" r:id="rId23"/>
    <p:sldId id="282" r:id="rId24"/>
    <p:sldId id="306" r:id="rId25"/>
    <p:sldId id="283" r:id="rId26"/>
    <p:sldId id="284" r:id="rId27"/>
    <p:sldId id="286" r:id="rId28"/>
    <p:sldId id="285" r:id="rId29"/>
    <p:sldId id="287" r:id="rId30"/>
    <p:sldId id="308" r:id="rId31"/>
    <p:sldId id="289" r:id="rId32"/>
    <p:sldId id="288" r:id="rId33"/>
    <p:sldId id="293" r:id="rId34"/>
    <p:sldId id="294" r:id="rId35"/>
    <p:sldId id="295" r:id="rId36"/>
    <p:sldId id="296" r:id="rId37"/>
    <p:sldId id="297" r:id="rId38"/>
    <p:sldId id="298" r:id="rId39"/>
    <p:sldId id="290" r:id="rId40"/>
    <p:sldId id="29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/>
    <p:restoredTop sz="94654"/>
  </p:normalViewPr>
  <p:slideViewPr>
    <p:cSldViewPr>
      <p:cViewPr varScale="1">
        <p:scale>
          <a:sx n="90" d="100"/>
          <a:sy n="90" d="100"/>
        </p:scale>
        <p:origin x="2136" y="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716016" y="1268760"/>
            <a:ext cx="3959225" cy="482453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6156456" y="1268412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symbol pro obrázek 17"/>
          <p:cNvSpPr>
            <a:spLocks noGrp="1"/>
          </p:cNvSpPr>
          <p:nvPr>
            <p:ph type="pic" sz="quarter" idx="14"/>
          </p:nvPr>
        </p:nvSpPr>
        <p:spPr>
          <a:xfrm>
            <a:off x="4675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obrázek 17"/>
          <p:cNvSpPr>
            <a:spLocks noGrp="1"/>
          </p:cNvSpPr>
          <p:nvPr>
            <p:ph type="pic" sz="quarter" idx="15"/>
          </p:nvPr>
        </p:nvSpPr>
        <p:spPr>
          <a:xfrm>
            <a:off x="33481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65" r:id="rId6"/>
    <p:sldLayoutId id="2147483653" r:id="rId7"/>
    <p:sldLayoutId id="2147483663" r:id="rId8"/>
    <p:sldLayoutId id="2147483664" r:id="rId9"/>
    <p:sldLayoutId id="2147483655" r:id="rId10"/>
    <p:sldLayoutId id="2147483656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10.3.2015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Palpace hřbetu a malých částí plodu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Budinův hmat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22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 err="1"/>
              <a:t>Distantia</a:t>
            </a:r>
            <a:r>
              <a:rPr lang="cs-CZ" sz="3200" dirty="0"/>
              <a:t> </a:t>
            </a:r>
          </a:p>
          <a:p>
            <a:pPr lvl="1"/>
            <a:r>
              <a:rPr lang="cs-CZ" dirty="0" err="1"/>
              <a:t>bispinalis</a:t>
            </a:r>
            <a:r>
              <a:rPr lang="cs-CZ" dirty="0"/>
              <a:t> 26 cm</a:t>
            </a:r>
          </a:p>
          <a:p>
            <a:pPr lvl="1"/>
            <a:r>
              <a:rPr lang="cs-CZ" dirty="0" err="1"/>
              <a:t>bicristalis</a:t>
            </a:r>
            <a:r>
              <a:rPr lang="cs-CZ" dirty="0"/>
              <a:t> 29 cm</a:t>
            </a:r>
          </a:p>
          <a:p>
            <a:pPr lvl="1"/>
            <a:r>
              <a:rPr lang="cs-CZ" dirty="0" err="1"/>
              <a:t>bitrochanterica</a:t>
            </a:r>
            <a:r>
              <a:rPr lang="cs-CZ" dirty="0"/>
              <a:t> 31 cm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19 cm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Pelvimetrie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4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60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Vnitřní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40948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Klenby:</a:t>
            </a:r>
          </a:p>
          <a:p>
            <a:pPr lvl="1"/>
            <a:r>
              <a:rPr lang="cs-CZ" dirty="0"/>
              <a:t>plné nebo prázdné</a:t>
            </a:r>
          </a:p>
          <a:p>
            <a:pPr lvl="1"/>
            <a:r>
              <a:rPr lang="cs-CZ" dirty="0"/>
              <a:t>nevyvinuté, vyvinuté</a:t>
            </a:r>
          </a:p>
          <a:p>
            <a:r>
              <a:rPr lang="cs-CZ" dirty="0"/>
              <a:t>Hrdlo: cervix </a:t>
            </a:r>
            <a:r>
              <a:rPr lang="cs-CZ" dirty="0" err="1"/>
              <a:t>score</a:t>
            </a:r>
            <a:endParaRPr lang="cs-CZ" dirty="0"/>
          </a:p>
          <a:p>
            <a:r>
              <a:rPr lang="cs-CZ" dirty="0"/>
              <a:t>Branka: kvalita (tenká, pevná, měkká, </a:t>
            </a:r>
            <a:r>
              <a:rPr lang="cs-CZ" dirty="0" err="1"/>
              <a:t>navalitá</a:t>
            </a:r>
            <a:r>
              <a:rPr lang="cs-CZ" dirty="0"/>
              <a:t>), průměr</a:t>
            </a:r>
          </a:p>
          <a:p>
            <a:r>
              <a:rPr lang="cs-CZ" dirty="0"/>
              <a:t>Vak blan: nehmatný, plochý, klenoucí se, sekundární</a:t>
            </a:r>
          </a:p>
          <a:p>
            <a:r>
              <a:rPr lang="cs-CZ" dirty="0"/>
              <a:t>Šípový šev, fontanely</a:t>
            </a:r>
          </a:p>
          <a:p>
            <a:r>
              <a:rPr lang="cs-CZ" dirty="0"/>
              <a:t>Prezentace hlavičky</a:t>
            </a:r>
          </a:p>
        </p:txBody>
      </p:sp>
    </p:spTree>
    <p:extLst>
      <p:ext uri="{BB962C8B-B14F-4D97-AF65-F5344CB8AC3E}">
        <p14:creationId xmlns:p14="http://schemas.microsoft.com/office/powerpoint/2010/main" val="401698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59184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naléhá – hmatná celá spona, hlava nad úrovní vchodu</a:t>
            </a:r>
          </a:p>
          <a:p>
            <a:r>
              <a:rPr lang="cs-CZ" sz="3200" dirty="0"/>
              <a:t>Hlava vstupuje malým oddílem – hmatná celá spona, hlava pod úrovní vchodu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vyšetření - prezentace</a:t>
            </a: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69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vstupuje velkým oddílem – nehmatná horní část spony, hlava lze vysunout</a:t>
            </a:r>
          </a:p>
          <a:p>
            <a:r>
              <a:rPr lang="cs-CZ" sz="3200" dirty="0"/>
              <a:t>Hlava v šíři – hmatná dolní část spony, hlava fixovaná v pánvi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4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 úžině – hmatný pouze dolní okraj spony</a:t>
            </a:r>
          </a:p>
          <a:p>
            <a:r>
              <a:rPr lang="cs-CZ" sz="3200" dirty="0"/>
              <a:t>Hlava ve východu pánevním – prořezání hlavičky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40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3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Počet plodů, vitalita</a:t>
            </a:r>
          </a:p>
          <a:p>
            <a:r>
              <a:rPr lang="cs-CZ" dirty="0"/>
              <a:t>Poloha</a:t>
            </a:r>
          </a:p>
          <a:p>
            <a:r>
              <a:rPr lang="cs-CZ" dirty="0"/>
              <a:t>Postavení</a:t>
            </a:r>
          </a:p>
          <a:p>
            <a:r>
              <a:rPr lang="cs-CZ" dirty="0"/>
              <a:t>Srdeční akce</a:t>
            </a:r>
          </a:p>
          <a:p>
            <a:r>
              <a:rPr lang="cs-CZ" dirty="0"/>
              <a:t>Množství VP</a:t>
            </a:r>
          </a:p>
          <a:p>
            <a:r>
              <a:rPr lang="cs-CZ" dirty="0"/>
              <a:t>Placenta </a:t>
            </a:r>
          </a:p>
          <a:p>
            <a:r>
              <a:rPr lang="cs-CZ" dirty="0"/>
              <a:t>Odhad hmotnosti</a:t>
            </a:r>
          </a:p>
          <a:p>
            <a:endParaRPr lang="cs-CZ" dirty="0"/>
          </a:p>
          <a:p>
            <a:r>
              <a:rPr lang="cs-CZ" dirty="0"/>
              <a:t>1 vitální plod, </a:t>
            </a:r>
            <a:r>
              <a:rPr lang="cs-CZ" dirty="0" err="1"/>
              <a:t>pphl</a:t>
            </a:r>
            <a:r>
              <a:rPr lang="cs-CZ" dirty="0"/>
              <a:t>, post. Levé přední, AS+, prav., </a:t>
            </a:r>
            <a:r>
              <a:rPr lang="cs-CZ" dirty="0" err="1"/>
              <a:t>euhydramnion</a:t>
            </a:r>
            <a:r>
              <a:rPr lang="cs-CZ" dirty="0"/>
              <a:t>, placenta na PS, nezasahuje do DDS, EFW orient. 3500 g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89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- přijetí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Anamnéza, TK, teplota</a:t>
            </a:r>
          </a:p>
          <a:p>
            <a:r>
              <a:rPr lang="cs-CZ" dirty="0"/>
              <a:t>Subjektivní data – kontrakce, VP, krvácení, pohyby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Ultrazvuk</a:t>
            </a:r>
          </a:p>
          <a:p>
            <a:r>
              <a:rPr lang="cs-CZ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224721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393365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CTG, </a:t>
            </a:r>
            <a:r>
              <a:rPr lang="cs-CZ" dirty="0" err="1"/>
              <a:t>kardiotokograf</a:t>
            </a:r>
            <a:r>
              <a:rPr lang="cs-CZ" dirty="0"/>
              <a:t>, monitor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39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Přístroj </a:t>
            </a:r>
            <a:r>
              <a:rPr lang="cs-CZ" dirty="0" err="1"/>
              <a:t>kardiotokograf</a:t>
            </a:r>
            <a:endParaRPr lang="cs-CZ" dirty="0"/>
          </a:p>
          <a:p>
            <a:r>
              <a:rPr lang="cs-CZ" dirty="0"/>
              <a:t>Záznam: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kardiotachogram</a:t>
            </a:r>
            <a:r>
              <a:rPr lang="cs-CZ" dirty="0"/>
              <a:t> (srdeční frekvence plodu)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tokogram</a:t>
            </a:r>
            <a:r>
              <a:rPr lang="cs-CZ" dirty="0"/>
              <a:t> (děložní činnost)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aktogram</a:t>
            </a:r>
            <a:r>
              <a:rPr lang="cs-CZ" dirty="0"/>
              <a:t> (pohyby plod)</a:t>
            </a:r>
          </a:p>
          <a:p>
            <a:r>
              <a:rPr lang="cs-CZ" dirty="0"/>
              <a:t>Monitorace zevní, vnitřní (</a:t>
            </a:r>
            <a:r>
              <a:rPr lang="cs-CZ" dirty="0" err="1"/>
              <a:t>skalpová</a:t>
            </a:r>
            <a:r>
              <a:rPr lang="cs-CZ" dirty="0"/>
              <a:t> elektroda), telemetrie (bezdrátové)</a:t>
            </a:r>
          </a:p>
          <a:p>
            <a:r>
              <a:rPr lang="cs-CZ" dirty="0"/>
              <a:t>Posun 1 cm/min</a:t>
            </a:r>
          </a:p>
        </p:txBody>
      </p:sp>
    </p:spTree>
    <p:extLst>
      <p:ext uri="{BB962C8B-B14F-4D97-AF65-F5344CB8AC3E}">
        <p14:creationId xmlns:p14="http://schemas.microsoft.com/office/powerpoint/2010/main" val="198620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236615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33392-4AF4-8E54-F353-5256871B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69DFD8EA-7D92-557E-D5C8-15E3E61B4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188640"/>
            <a:ext cx="8681105" cy="6542788"/>
          </a:xfrm>
        </p:spPr>
      </p:pic>
    </p:spTree>
    <p:extLst>
      <p:ext uri="{BB962C8B-B14F-4D97-AF65-F5344CB8AC3E}">
        <p14:creationId xmlns:p14="http://schemas.microsoft.com/office/powerpoint/2010/main" val="256459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tokogram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Frekvence, délka kontrakčního cyklu, bazální tonus, amplituda, trvání, tvar</a:t>
            </a:r>
          </a:p>
          <a:p>
            <a:r>
              <a:rPr lang="cs-CZ" dirty="0"/>
              <a:t>Poruchy hyperkinetické</a:t>
            </a:r>
          </a:p>
          <a:p>
            <a:pPr lvl="1"/>
            <a:r>
              <a:rPr lang="cs-CZ" dirty="0"/>
              <a:t>Hyperaktivita</a:t>
            </a:r>
          </a:p>
          <a:p>
            <a:pPr lvl="1"/>
            <a:r>
              <a:rPr lang="cs-CZ" dirty="0" err="1"/>
              <a:t>Hypertonus</a:t>
            </a:r>
            <a:endParaRPr lang="cs-CZ" dirty="0"/>
          </a:p>
          <a:p>
            <a:r>
              <a:rPr lang="cs-CZ" dirty="0"/>
              <a:t>Poruchy </a:t>
            </a:r>
            <a:r>
              <a:rPr lang="cs-CZ" dirty="0" err="1"/>
              <a:t>hypokinetické</a:t>
            </a:r>
            <a:endParaRPr lang="cs-CZ" dirty="0"/>
          </a:p>
          <a:p>
            <a:pPr lvl="1"/>
            <a:r>
              <a:rPr lang="cs-CZ" dirty="0" err="1"/>
              <a:t>Hypokinetická</a:t>
            </a:r>
            <a:r>
              <a:rPr lang="cs-CZ" dirty="0"/>
              <a:t> činnost </a:t>
            </a:r>
          </a:p>
          <a:p>
            <a:pPr lvl="1"/>
            <a:r>
              <a:rPr lang="cs-CZ" dirty="0" err="1"/>
              <a:t>Diskoordinace</a:t>
            </a:r>
            <a:r>
              <a:rPr lang="cs-CZ" dirty="0"/>
              <a:t> děložní činnosti (</a:t>
            </a:r>
            <a:r>
              <a:rPr lang="cs-CZ" dirty="0" err="1"/>
              <a:t>dystokia</a:t>
            </a:r>
            <a:r>
              <a:rPr lang="cs-CZ" dirty="0"/>
              <a:t> </a:t>
            </a:r>
            <a:r>
              <a:rPr lang="cs-CZ" dirty="0" err="1"/>
              <a:t>cervikokorporalis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59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Parametry:</a:t>
            </a:r>
          </a:p>
          <a:p>
            <a:pPr lvl="1"/>
            <a:r>
              <a:rPr lang="cs-CZ" dirty="0"/>
              <a:t>Dlouhodobé: tachykardie (nad 160/min)</a:t>
            </a:r>
          </a:p>
          <a:p>
            <a:pPr marL="457200" lvl="1" indent="0">
              <a:buNone/>
            </a:pPr>
            <a:r>
              <a:rPr lang="cs-CZ" dirty="0"/>
              <a:t>                         </a:t>
            </a:r>
            <a:r>
              <a:rPr lang="cs-CZ" dirty="0" err="1"/>
              <a:t>normokardie</a:t>
            </a:r>
            <a:r>
              <a:rPr lang="cs-CZ" dirty="0"/>
              <a:t> (160-110)</a:t>
            </a:r>
          </a:p>
          <a:p>
            <a:pPr marL="457200" lvl="1" indent="0">
              <a:buNone/>
            </a:pPr>
            <a:r>
              <a:rPr lang="cs-CZ" dirty="0"/>
              <a:t>                         bradykardie (pod 110/min)</a:t>
            </a:r>
          </a:p>
          <a:p>
            <a:pPr lvl="1"/>
            <a:r>
              <a:rPr lang="cs-CZ" dirty="0"/>
              <a:t>Střednědobé: akcelerace (o 15 tepů na 15 s - 10 min)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decelerace</a:t>
            </a:r>
            <a:r>
              <a:rPr lang="cs-CZ" dirty="0"/>
              <a:t> (o 15 tepů na 15 s - 10 min)</a:t>
            </a:r>
          </a:p>
          <a:p>
            <a:pPr lvl="1"/>
            <a:r>
              <a:rPr lang="cs-CZ" dirty="0"/>
              <a:t>Krátkodobé:   normální variabilita (5-25/min)</a:t>
            </a:r>
          </a:p>
          <a:p>
            <a:pPr marL="457200" lvl="1" indent="0">
              <a:buNone/>
            </a:pPr>
            <a:r>
              <a:rPr lang="cs-CZ" dirty="0"/>
              <a:t>                          snížená variabilita, silence (pod 5/min)</a:t>
            </a:r>
          </a:p>
          <a:p>
            <a:pPr marL="457200" lvl="1" indent="0">
              <a:buNone/>
            </a:pPr>
            <a:r>
              <a:rPr lang="cs-CZ" dirty="0"/>
              <a:t>                                   - sinusoida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saltatorní</a:t>
            </a:r>
            <a:r>
              <a:rPr lang="cs-CZ" dirty="0"/>
              <a:t> oscilace (nad 25/min)</a:t>
            </a:r>
          </a:p>
        </p:txBody>
      </p:sp>
    </p:spTree>
    <p:extLst>
      <p:ext uri="{BB962C8B-B14F-4D97-AF65-F5344CB8AC3E}">
        <p14:creationId xmlns:p14="http://schemas.microsoft.com/office/powerpoint/2010/main" val="279554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Sporadické</a:t>
            </a:r>
          </a:p>
          <a:p>
            <a:pPr lvl="1"/>
            <a:r>
              <a:rPr lang="cs-CZ" dirty="0" err="1"/>
              <a:t>Spike</a:t>
            </a:r>
            <a:r>
              <a:rPr lang="cs-CZ" dirty="0"/>
              <a:t> (méně než 10 s)</a:t>
            </a:r>
          </a:p>
          <a:p>
            <a:pPr lvl="1"/>
            <a:r>
              <a:rPr lang="cs-CZ" dirty="0"/>
              <a:t>Prolongovaná </a:t>
            </a:r>
            <a:r>
              <a:rPr lang="cs-CZ" dirty="0" err="1"/>
              <a:t>decelerace</a:t>
            </a:r>
            <a:r>
              <a:rPr lang="cs-CZ" dirty="0"/>
              <a:t> (1-3 min)</a:t>
            </a:r>
          </a:p>
          <a:p>
            <a:endParaRPr lang="cs-CZ" dirty="0"/>
          </a:p>
          <a:p>
            <a:r>
              <a:rPr lang="cs-CZ" dirty="0"/>
              <a:t>Periodické</a:t>
            </a:r>
          </a:p>
          <a:p>
            <a:pPr lvl="1"/>
            <a:r>
              <a:rPr lang="cs-CZ" dirty="0"/>
              <a:t>Rané (DIP I)</a:t>
            </a:r>
          </a:p>
          <a:p>
            <a:pPr lvl="1"/>
            <a:r>
              <a:rPr lang="cs-CZ" dirty="0"/>
              <a:t>Pozdní (DIP II)</a:t>
            </a:r>
          </a:p>
          <a:p>
            <a:pPr lvl="1"/>
            <a:r>
              <a:rPr lang="cs-CZ" dirty="0"/>
              <a:t>Variabilní </a:t>
            </a:r>
          </a:p>
        </p:txBody>
      </p:sp>
    </p:spTree>
    <p:extLst>
      <p:ext uri="{BB962C8B-B14F-4D97-AF65-F5344CB8AC3E}">
        <p14:creationId xmlns:p14="http://schemas.microsoft.com/office/powerpoint/2010/main" val="200506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Výkyvy IC tenze při kompresi hlavičky</a:t>
            </a:r>
          </a:p>
          <a:p>
            <a:pPr lvl="1"/>
            <a:r>
              <a:rPr lang="cs-CZ" dirty="0"/>
              <a:t>Raná </a:t>
            </a:r>
            <a:r>
              <a:rPr lang="cs-CZ" dirty="0" err="1"/>
              <a:t>decelerace</a:t>
            </a:r>
            <a:r>
              <a:rPr lang="cs-CZ" dirty="0"/>
              <a:t>, DIP I</a:t>
            </a:r>
          </a:p>
          <a:p>
            <a:r>
              <a:rPr lang="cs-CZ" dirty="0"/>
              <a:t>Komprese pupečníkového řečiště</a:t>
            </a:r>
          </a:p>
          <a:p>
            <a:pPr lvl="1"/>
            <a:r>
              <a:rPr lang="cs-CZ" dirty="0"/>
              <a:t>Parciální komprese – tachykardie, periodické akcelerace, </a:t>
            </a:r>
            <a:r>
              <a:rPr lang="cs-CZ" dirty="0" err="1"/>
              <a:t>saltatorní</a:t>
            </a:r>
            <a:r>
              <a:rPr lang="cs-CZ" dirty="0"/>
              <a:t> oscilace</a:t>
            </a:r>
          </a:p>
          <a:p>
            <a:pPr lvl="1"/>
            <a:r>
              <a:rPr lang="cs-CZ" dirty="0"/>
              <a:t>Totální komprese – variabilní </a:t>
            </a:r>
            <a:r>
              <a:rPr lang="cs-CZ" dirty="0" err="1"/>
              <a:t>decelerace</a:t>
            </a:r>
            <a:r>
              <a:rPr lang="cs-CZ" dirty="0"/>
              <a:t>, bradykardie</a:t>
            </a:r>
          </a:p>
          <a:p>
            <a:r>
              <a:rPr lang="cs-CZ" dirty="0"/>
              <a:t>Snížení </a:t>
            </a:r>
            <a:r>
              <a:rPr lang="cs-CZ" dirty="0" err="1"/>
              <a:t>uteroplacentárního</a:t>
            </a:r>
            <a:r>
              <a:rPr lang="cs-CZ" dirty="0"/>
              <a:t> průtoku</a:t>
            </a:r>
          </a:p>
          <a:p>
            <a:pPr lvl="1"/>
            <a:r>
              <a:rPr lang="cs-CZ" dirty="0"/>
              <a:t>Akutně (hypotenze matky) - bradykardie</a:t>
            </a:r>
          </a:p>
          <a:p>
            <a:pPr lvl="1"/>
            <a:r>
              <a:rPr lang="cs-CZ" dirty="0"/>
              <a:t>Opakovaně – pozdní </a:t>
            </a:r>
            <a:r>
              <a:rPr lang="cs-CZ" dirty="0" err="1"/>
              <a:t>decelerace</a:t>
            </a:r>
            <a:r>
              <a:rPr lang="cs-CZ" dirty="0"/>
              <a:t>, DIP II</a:t>
            </a:r>
          </a:p>
          <a:p>
            <a:pPr lvl="1"/>
            <a:r>
              <a:rPr lang="cs-CZ" dirty="0"/>
              <a:t>Chronicky – silence</a:t>
            </a:r>
          </a:p>
        </p:txBody>
      </p:sp>
    </p:spTree>
    <p:extLst>
      <p:ext uri="{BB962C8B-B14F-4D97-AF65-F5344CB8AC3E}">
        <p14:creationId xmlns:p14="http://schemas.microsoft.com/office/powerpoint/2010/main" val="3932731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– dop. postupy!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Fyziologický</a:t>
            </a:r>
            <a:r>
              <a:rPr lang="cs-CZ" dirty="0"/>
              <a:t>: BF 110-160/min, 2 akcelerace, žádná </a:t>
            </a:r>
            <a:r>
              <a:rPr lang="cs-CZ" dirty="0" err="1"/>
              <a:t>decelerace</a:t>
            </a:r>
            <a:r>
              <a:rPr lang="cs-CZ" dirty="0"/>
              <a:t>, normální variabilita</a:t>
            </a:r>
          </a:p>
          <a:p>
            <a:r>
              <a:rPr lang="cs-CZ" b="1" dirty="0"/>
              <a:t>Suspektní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Kontinuální CTG </a:t>
            </a:r>
          </a:p>
          <a:p>
            <a:r>
              <a:rPr lang="cs-CZ" b="1" dirty="0"/>
              <a:t>Patologický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BF pod 100/min</a:t>
            </a:r>
          </a:p>
          <a:p>
            <a:pPr lvl="1"/>
            <a:r>
              <a:rPr lang="cs-CZ" dirty="0" err="1"/>
              <a:t>Decelerace</a:t>
            </a:r>
            <a:r>
              <a:rPr lang="cs-CZ" dirty="0"/>
              <a:t> pozdní či prolongované, 1 prolongovaná déle než 5 min</a:t>
            </a:r>
          </a:p>
          <a:p>
            <a:pPr lvl="1"/>
            <a:r>
              <a:rPr lang="cs-CZ" dirty="0"/>
              <a:t>Variabilita snížená déle než 50 min, </a:t>
            </a:r>
            <a:r>
              <a:rPr lang="cs-CZ" dirty="0" err="1"/>
              <a:t>saltatorní</a:t>
            </a:r>
            <a:r>
              <a:rPr lang="cs-CZ" dirty="0"/>
              <a:t> déle než 30 min, sinusoida</a:t>
            </a:r>
          </a:p>
          <a:p>
            <a:r>
              <a:rPr lang="cs-CZ" dirty="0">
                <a:solidFill>
                  <a:srgbClr val="FF0000"/>
                </a:solidFill>
              </a:rPr>
              <a:t>IFPO, Ukončení porodu podle podmínek</a:t>
            </a:r>
          </a:p>
        </p:txBody>
      </p:sp>
    </p:spTree>
    <p:extLst>
      <p:ext uri="{BB962C8B-B14F-4D97-AF65-F5344CB8AC3E}">
        <p14:creationId xmlns:p14="http://schemas.microsoft.com/office/powerpoint/2010/main" val="146298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– při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Objektivní data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Speciální vyšetření – UZ, IFPO</a:t>
            </a:r>
          </a:p>
        </p:txBody>
      </p:sp>
    </p:spTree>
    <p:extLst>
      <p:ext uri="{BB962C8B-B14F-4D97-AF65-F5344CB8AC3E}">
        <p14:creationId xmlns:p14="http://schemas.microsoft.com/office/powerpoint/2010/main" val="259755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27F46-A055-935E-4182-745D29CD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2E78AAC-1381-884B-6A48-8285A402C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2" y="180047"/>
            <a:ext cx="8565895" cy="6455956"/>
          </a:xfrm>
        </p:spPr>
      </p:pic>
    </p:spTree>
    <p:extLst>
      <p:ext uri="{BB962C8B-B14F-4D97-AF65-F5344CB8AC3E}">
        <p14:creationId xmlns:p14="http://schemas.microsoft.com/office/powerpoint/2010/main" val="272904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Intrapartální</a:t>
            </a:r>
            <a:r>
              <a:rPr lang="cs-CZ" dirty="0"/>
              <a:t> fetální pulsní </a:t>
            </a:r>
            <a:r>
              <a:rPr lang="cs-CZ" dirty="0" err="1"/>
              <a:t>oxymetrie</a:t>
            </a:r>
            <a:endParaRPr lang="cs-CZ" dirty="0"/>
          </a:p>
          <a:p>
            <a:r>
              <a:rPr lang="cs-CZ" dirty="0"/>
              <a:t>Norma 30-60%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4678660" cy="41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70013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71291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196752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153861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8" y="1268413"/>
            <a:ext cx="8114544" cy="5040312"/>
          </a:xfrm>
        </p:spPr>
      </p:pic>
    </p:spTree>
    <p:extLst>
      <p:ext uri="{BB962C8B-B14F-4D97-AF65-F5344CB8AC3E}">
        <p14:creationId xmlns:p14="http://schemas.microsoft.com/office/powerpoint/2010/main" val="157734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5" y="1268413"/>
            <a:ext cx="8071589" cy="5040312"/>
          </a:xfrm>
        </p:spPr>
      </p:pic>
    </p:spTree>
    <p:extLst>
      <p:ext uri="{BB962C8B-B14F-4D97-AF65-F5344CB8AC3E}">
        <p14:creationId xmlns:p14="http://schemas.microsoft.com/office/powerpoint/2010/main" val="2711691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2482628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3326741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</p:txBody>
      </p:sp>
    </p:spTree>
    <p:extLst>
      <p:ext uri="{BB962C8B-B14F-4D97-AF65-F5344CB8AC3E}">
        <p14:creationId xmlns:p14="http://schemas.microsoft.com/office/powerpoint/2010/main" val="2510524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UZ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IFPO</a:t>
            </a:r>
          </a:p>
        </p:txBody>
      </p:sp>
    </p:spTree>
    <p:extLst>
      <p:ext uri="{BB962C8B-B14F-4D97-AF65-F5344CB8AC3E}">
        <p14:creationId xmlns:p14="http://schemas.microsoft.com/office/powerpoint/2010/main" val="6543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Subj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Kontrakce – lokalizace bolesti, od kdy, frekvence, intenzita, doba trvání</a:t>
            </a:r>
          </a:p>
          <a:p>
            <a:r>
              <a:rPr lang="cs-CZ" dirty="0"/>
              <a:t>Krvácení – jasná nebo tmavá krev, množství</a:t>
            </a:r>
          </a:p>
          <a:p>
            <a:r>
              <a:rPr lang="cs-CZ" dirty="0"/>
              <a:t>Plodová voda – kdy, čirá nebo zkalená – GBS!!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Temesváryho</a:t>
            </a:r>
            <a:r>
              <a:rPr lang="cs-CZ" dirty="0"/>
              <a:t> zkouška, PROM test</a:t>
            </a:r>
          </a:p>
          <a:p>
            <a:r>
              <a:rPr lang="cs-CZ" dirty="0"/>
              <a:t>Pohyby plodu </a:t>
            </a:r>
          </a:p>
          <a:p>
            <a:r>
              <a:rPr lang="cs-CZ" dirty="0"/>
              <a:t>Otoky, varixy, symptomy </a:t>
            </a:r>
            <a:r>
              <a:rPr lang="cs-CZ" dirty="0" err="1"/>
              <a:t>preeklampsie</a:t>
            </a:r>
            <a:r>
              <a:rPr lang="cs-CZ" dirty="0"/>
              <a:t> nebo infekce</a:t>
            </a:r>
          </a:p>
        </p:txBody>
      </p:sp>
    </p:spTree>
    <p:extLst>
      <p:ext uri="{BB962C8B-B14F-4D97-AF65-F5344CB8AC3E}">
        <p14:creationId xmlns:p14="http://schemas.microsoft.com/office/powerpoint/2010/main" val="85263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Zevní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44302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/>
              <a:t>FX/3, F2/p</a:t>
            </a:r>
          </a:p>
          <a:p>
            <a:r>
              <a:rPr lang="cs-CZ" sz="3200" dirty="0"/>
              <a:t>Ovoidní</a:t>
            </a:r>
          </a:p>
          <a:p>
            <a:r>
              <a:rPr lang="cs-CZ" sz="3200" dirty="0"/>
              <a:t>Kulovitá</a:t>
            </a:r>
          </a:p>
          <a:p>
            <a:r>
              <a:rPr lang="cs-CZ" sz="3200" dirty="0"/>
              <a:t>Příčně ovoidní</a:t>
            </a:r>
          </a:p>
          <a:p>
            <a:endParaRPr lang="cs-CZ" sz="3200" dirty="0"/>
          </a:p>
          <a:p>
            <a:r>
              <a:rPr lang="cs-CZ" sz="3200" dirty="0"/>
              <a:t>I. Leopoldův hmat (výška a obsah fundu)</a:t>
            </a:r>
          </a:p>
          <a:p>
            <a:r>
              <a:rPr lang="cs-CZ" sz="3200" dirty="0"/>
              <a:t>II. Leopoldův hmat (pohmat hran děložních, hřbetu plodu a malých částí)</a:t>
            </a:r>
          </a:p>
          <a:p>
            <a:r>
              <a:rPr lang="cs-CZ" sz="3200" dirty="0"/>
              <a:t>III. Leopoldův hmat (obsah DDS)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Výška fundu, tvar dělohy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fáze: obsah DDS</a:t>
            </a:r>
          </a:p>
          <a:p>
            <a:r>
              <a:rPr lang="cs-CZ" dirty="0"/>
              <a:t>2. fáze: pohmat a sklon krční rýhy</a:t>
            </a:r>
          </a:p>
          <a:p>
            <a:r>
              <a:rPr lang="cs-CZ" dirty="0"/>
              <a:t>3. fáze: výška krční rýhy nad sponou</a:t>
            </a:r>
          </a:p>
          <a:p>
            <a:pPr lvl="1"/>
            <a:r>
              <a:rPr lang="cs-CZ" dirty="0"/>
              <a:t>4 prsty: hlava naléhá</a:t>
            </a:r>
          </a:p>
          <a:p>
            <a:pPr lvl="1"/>
            <a:r>
              <a:rPr lang="cs-CZ" dirty="0"/>
              <a:t>3 prsty: </a:t>
            </a:r>
            <a:r>
              <a:rPr lang="cs-CZ" dirty="0" err="1"/>
              <a:t>vstouplá</a:t>
            </a:r>
            <a:r>
              <a:rPr lang="cs-CZ" dirty="0"/>
              <a:t> malým oddílem</a:t>
            </a:r>
          </a:p>
          <a:p>
            <a:pPr lvl="1"/>
            <a:r>
              <a:rPr lang="cs-CZ" dirty="0"/>
              <a:t>2 prsty: </a:t>
            </a:r>
            <a:r>
              <a:rPr lang="cs-CZ" dirty="0" err="1"/>
              <a:t>vstouplá</a:t>
            </a:r>
            <a:r>
              <a:rPr lang="cs-CZ" dirty="0"/>
              <a:t> velkým oddílem</a:t>
            </a:r>
          </a:p>
          <a:p>
            <a:pPr lvl="1"/>
            <a:r>
              <a:rPr lang="cs-CZ" dirty="0"/>
              <a:t>V rovině spony: celá hlava </a:t>
            </a:r>
            <a:r>
              <a:rPr lang="cs-CZ" dirty="0" err="1"/>
              <a:t>vstouplá</a:t>
            </a:r>
            <a:r>
              <a:rPr lang="cs-CZ" dirty="0"/>
              <a:t>, naléhá raménko</a:t>
            </a:r>
          </a:p>
        </p:txBody>
      </p:sp>
    </p:spTree>
    <p:extLst>
      <p:ext uri="{BB962C8B-B14F-4D97-AF65-F5344CB8AC3E}">
        <p14:creationId xmlns:p14="http://schemas.microsoft.com/office/powerpoint/2010/main" val="22360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sp>
        <p:nvSpPr>
          <p:cNvPr id="14" name="Obdélník 13"/>
          <p:cNvSpPr/>
          <p:nvPr/>
        </p:nvSpPr>
        <p:spPr>
          <a:xfrm>
            <a:off x="46754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4786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56176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3397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fáze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19872" y="580090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fáze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fáze</a:t>
            </a:r>
          </a:p>
        </p:txBody>
      </p:sp>
    </p:spTree>
    <p:extLst>
      <p:ext uri="{BB962C8B-B14F-4D97-AF65-F5344CB8AC3E}">
        <p14:creationId xmlns:p14="http://schemas.microsoft.com/office/powerpoint/2010/main" val="3190972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748</Words>
  <Application>Microsoft Macintosh PowerPoint</Application>
  <PresentationFormat>Předvádění na obrazovce (4:3)</PresentationFormat>
  <Paragraphs>165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Arial Narrow</vt:lpstr>
      <vt:lpstr>Calibri</vt:lpstr>
      <vt:lpstr>Tahoma</vt:lpstr>
      <vt:lpstr>Motiv systému Office</vt:lpstr>
      <vt:lpstr>Porodnické vyšetření</vt:lpstr>
      <vt:lpstr>Porodnické vyšetření - přijetí</vt:lpstr>
      <vt:lpstr>Porodnické vyšetření – při porodu</vt:lpstr>
      <vt:lpstr>Porodnické vyšetření</vt:lpstr>
      <vt:lpstr>Subj.</vt:lpstr>
      <vt:lpstr>Porodnické vyšetření</vt:lpstr>
      <vt:lpstr>Výška fundu, tvar dělohy</vt:lpstr>
      <vt:lpstr>Pawlíkovy hmaty </vt:lpstr>
      <vt:lpstr>Pawlíkovy hmaty</vt:lpstr>
      <vt:lpstr>Budinův hmat</vt:lpstr>
      <vt:lpstr>Pelvimetrie</vt:lpstr>
      <vt:lpstr>Porodnické vyšetření</vt:lpstr>
      <vt:lpstr>Vnitřní (vaginální) vyšetření</vt:lpstr>
      <vt:lpstr>Vnitřní (vaginální) vyšetření</vt:lpstr>
      <vt:lpstr>Vnitřní vyšetření - prezentace</vt:lpstr>
      <vt:lpstr>Prezentace</vt:lpstr>
      <vt:lpstr>Prezentace</vt:lpstr>
      <vt:lpstr>Ultrazvuk</vt:lpstr>
      <vt:lpstr>Ultrazvuk</vt:lpstr>
      <vt:lpstr>Ultrazvuk</vt:lpstr>
      <vt:lpstr>CTG, kardiotokograf, monitor</vt:lpstr>
      <vt:lpstr>CTG</vt:lpstr>
      <vt:lpstr>Skalpová elektroda</vt:lpstr>
      <vt:lpstr>Prezentace aplikace PowerPoint</vt:lpstr>
      <vt:lpstr>tokogram</vt:lpstr>
      <vt:lpstr>kardiotachogram</vt:lpstr>
      <vt:lpstr>decelerace</vt:lpstr>
      <vt:lpstr>Kardiotachogram </vt:lpstr>
      <vt:lpstr>Interpretace – dop. postupy!</vt:lpstr>
      <vt:lpstr>Prezentace aplikace PowerPoint</vt:lpstr>
      <vt:lpstr>IFPO</vt:lpstr>
      <vt:lpstr>CTG </vt:lpstr>
      <vt:lpstr>CTG </vt:lpstr>
      <vt:lpstr>CTG </vt:lpstr>
      <vt:lpstr>CTG </vt:lpstr>
      <vt:lpstr>CTG </vt:lpstr>
      <vt:lpstr>CTG </vt:lpstr>
      <vt:lpstr>CTG </vt:lpstr>
      <vt:lpstr>Rekapitulace</vt:lpstr>
      <vt:lpstr>Rekapitulace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64</cp:revision>
  <dcterms:created xsi:type="dcterms:W3CDTF">2015-02-10T12:34:11Z</dcterms:created>
  <dcterms:modified xsi:type="dcterms:W3CDTF">2025-03-03T18:06:04Z</dcterms:modified>
</cp:coreProperties>
</file>