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7" r:id="rId5"/>
    <p:sldId id="268" r:id="rId6"/>
    <p:sldId id="269" r:id="rId7"/>
    <p:sldId id="270" r:id="rId8"/>
    <p:sldId id="272" r:id="rId9"/>
    <p:sldId id="265" r:id="rId10"/>
    <p:sldId id="266" r:id="rId11"/>
    <p:sldId id="273" r:id="rId12"/>
    <p:sldId id="274" r:id="rId13"/>
    <p:sldId id="275" r:id="rId14"/>
    <p:sldId id="271" r:id="rId15"/>
    <p:sldId id="276" r:id="rId16"/>
    <p:sldId id="277" r:id="rId17"/>
    <p:sldId id="278" r:id="rId18"/>
    <p:sldId id="279" r:id="rId19"/>
    <p:sldId id="280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Autor: MUDr. Magdalena Kučerová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27.03.2017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27.03.2017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27.03.2017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6" name="Přímá spojnice 25"/>
          <p:cNvCxnSpPr/>
          <p:nvPr userDrawn="1"/>
        </p:nvCxnSpPr>
        <p:spPr>
          <a:xfrm>
            <a:off x="0" y="1332148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27.03.2017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27.03.2017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27.03.2017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27.03.2017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27.03.2017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27.03.2017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27.03.2017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 8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27.03.2017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Diabetes v těhotenství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diagnoza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Lačná glykemie nad 5.1 </a:t>
            </a:r>
            <a:r>
              <a:rPr lang="cs-CZ" dirty="0" err="1" smtClean="0"/>
              <a:t>mmol</a:t>
            </a:r>
            <a:r>
              <a:rPr lang="cs-CZ" dirty="0" smtClean="0"/>
              <a:t>/l</a:t>
            </a:r>
          </a:p>
          <a:p>
            <a:r>
              <a:rPr lang="cs-CZ" dirty="0" smtClean="0"/>
              <a:t>OGTT - 75 g </a:t>
            </a:r>
            <a:r>
              <a:rPr lang="cs-CZ" dirty="0" err="1" smtClean="0"/>
              <a:t>glc</a:t>
            </a:r>
            <a:r>
              <a:rPr lang="cs-CZ" dirty="0" smtClean="0"/>
              <a:t> nalačno, poté měření glykemie</a:t>
            </a:r>
          </a:p>
          <a:p>
            <a:pPr lvl="1"/>
            <a:r>
              <a:rPr lang="cs-CZ" dirty="0" smtClean="0"/>
              <a:t> po 1.hodině glykemie nad 10 </a:t>
            </a:r>
            <a:r>
              <a:rPr lang="cs-CZ" dirty="0" err="1" smtClean="0"/>
              <a:t>mmol</a:t>
            </a:r>
            <a:r>
              <a:rPr lang="cs-CZ" dirty="0" smtClean="0"/>
              <a:t>/l</a:t>
            </a:r>
          </a:p>
          <a:p>
            <a:pPr lvl="1"/>
            <a:r>
              <a:rPr lang="cs-CZ" dirty="0" smtClean="0"/>
              <a:t> po 2. hodině glykemie nad 8,5 </a:t>
            </a:r>
            <a:r>
              <a:rPr lang="cs-CZ" dirty="0" err="1" smtClean="0"/>
              <a:t>mmol</a:t>
            </a:r>
            <a:r>
              <a:rPr lang="cs-CZ" dirty="0" smtClean="0"/>
              <a:t>/l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107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terapie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95435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1.režimová opatření – dieta, pohybová aktivita</a:t>
            </a:r>
          </a:p>
          <a:p>
            <a:r>
              <a:rPr lang="cs-CZ" dirty="0" smtClean="0"/>
              <a:t>2.Metformin</a:t>
            </a:r>
          </a:p>
          <a:p>
            <a:r>
              <a:rPr lang="cs-CZ" dirty="0" smtClean="0"/>
              <a:t>3.Insulinoterapie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77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vedení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Riziková poradna</a:t>
            </a:r>
          </a:p>
          <a:p>
            <a:r>
              <a:rPr lang="cs-CZ" dirty="0" smtClean="0"/>
              <a:t>častější UZ kontroly</a:t>
            </a:r>
          </a:p>
          <a:p>
            <a:r>
              <a:rPr lang="cs-CZ" dirty="0" smtClean="0"/>
              <a:t>Dříve CTG</a:t>
            </a:r>
          </a:p>
          <a:p>
            <a:r>
              <a:rPr lang="cs-CZ" dirty="0" smtClean="0"/>
              <a:t>Nepřenášet</a:t>
            </a:r>
          </a:p>
          <a:p>
            <a:r>
              <a:rPr lang="cs-CZ" dirty="0" smtClean="0"/>
              <a:t>Po porodu </a:t>
            </a:r>
            <a:r>
              <a:rPr lang="cs-CZ" dirty="0" smtClean="0"/>
              <a:t>přerušení </a:t>
            </a:r>
            <a:r>
              <a:rPr lang="cs-CZ" dirty="0" smtClean="0"/>
              <a:t>terapie, kontrola za 3-6 měsíců (OGTT)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196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669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Rizika při špatné kompenzaci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54152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Rizika při špatné kompenzaci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Diabetická </a:t>
            </a:r>
            <a:r>
              <a:rPr lang="cs-CZ" dirty="0" err="1" smtClean="0"/>
              <a:t>fetopatie</a:t>
            </a:r>
            <a:r>
              <a:rPr lang="cs-CZ" dirty="0" smtClean="0"/>
              <a:t> – </a:t>
            </a:r>
            <a:r>
              <a:rPr lang="cs-CZ" dirty="0" err="1" smtClean="0"/>
              <a:t>makrosomie</a:t>
            </a:r>
            <a:r>
              <a:rPr lang="cs-CZ" dirty="0" smtClean="0"/>
              <a:t> plodu a jeho orgánů – diabetická kardiomyopatie, velký plod, obrovský plod</a:t>
            </a:r>
          </a:p>
          <a:p>
            <a:pPr lvl="1"/>
            <a:r>
              <a:rPr lang="cs-CZ" dirty="0" smtClean="0"/>
              <a:t>Poruchy naléhání</a:t>
            </a:r>
          </a:p>
          <a:p>
            <a:pPr lvl="1"/>
            <a:r>
              <a:rPr lang="cs-CZ" dirty="0" smtClean="0"/>
              <a:t>Protrahovaný porod, atonie dělohy</a:t>
            </a:r>
          </a:p>
          <a:p>
            <a:pPr lvl="1"/>
            <a:r>
              <a:rPr lang="cs-CZ" dirty="0" smtClean="0"/>
              <a:t>Dystokie ramének</a:t>
            </a:r>
          </a:p>
          <a:p>
            <a:pPr lvl="1"/>
            <a:r>
              <a:rPr lang="cs-CZ" dirty="0" smtClean="0"/>
              <a:t>Velké porodní poranění</a:t>
            </a:r>
          </a:p>
          <a:p>
            <a:r>
              <a:rPr lang="cs-CZ" dirty="0" err="1" smtClean="0"/>
              <a:t>Hyperinsulinémie</a:t>
            </a:r>
            <a:r>
              <a:rPr lang="cs-CZ" dirty="0" smtClean="0"/>
              <a:t>, hypoglykémie po porodu, </a:t>
            </a:r>
            <a:r>
              <a:rPr lang="cs-CZ" dirty="0" err="1" smtClean="0"/>
              <a:t>minerálový</a:t>
            </a:r>
            <a:r>
              <a:rPr lang="cs-CZ" dirty="0" smtClean="0"/>
              <a:t> rozvrat, </a:t>
            </a:r>
            <a:r>
              <a:rPr lang="cs-CZ" dirty="0" err="1" smtClean="0"/>
              <a:t>hyperbilirubinémie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194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rekapitulace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470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rekapitulace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Klasifikace</a:t>
            </a:r>
          </a:p>
          <a:p>
            <a:r>
              <a:rPr lang="cs-CZ" dirty="0" smtClean="0"/>
              <a:t>Diagnostika</a:t>
            </a:r>
          </a:p>
          <a:p>
            <a:r>
              <a:rPr lang="cs-CZ" dirty="0" smtClean="0"/>
              <a:t>Prenatální péče</a:t>
            </a:r>
          </a:p>
          <a:p>
            <a:r>
              <a:rPr lang="cs-CZ" dirty="0" smtClean="0"/>
              <a:t>Rizika a komplikace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022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693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Klasifikace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412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klasifikace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Pregestační</a:t>
            </a:r>
            <a:r>
              <a:rPr lang="cs-CZ" dirty="0" smtClean="0"/>
              <a:t> diabetes</a:t>
            </a:r>
          </a:p>
          <a:p>
            <a:pPr lvl="1"/>
            <a:r>
              <a:rPr lang="cs-CZ" dirty="0" smtClean="0"/>
              <a:t>I. typu – insulin-dependentní</a:t>
            </a:r>
          </a:p>
          <a:p>
            <a:pPr lvl="1"/>
            <a:r>
              <a:rPr lang="cs-CZ" dirty="0" smtClean="0"/>
              <a:t>II. Typu – non-insulin dependentní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jiné typy (MODY, LADA..)</a:t>
            </a:r>
          </a:p>
          <a:p>
            <a:r>
              <a:rPr lang="cs-CZ" dirty="0" smtClean="0"/>
              <a:t>Gestační diabetes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vázaný na graviditu</a:t>
            </a:r>
          </a:p>
        </p:txBody>
      </p:sp>
    </p:spTree>
    <p:extLst>
      <p:ext uri="{BB962C8B-B14F-4D97-AF65-F5344CB8AC3E}">
        <p14:creationId xmlns:p14="http://schemas.microsoft.com/office/powerpoint/2010/main" val="330814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Pregestační</a:t>
            </a:r>
            <a:r>
              <a:rPr lang="cs-CZ" dirty="0" smtClean="0"/>
              <a:t> diabetes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70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Pregestační</a:t>
            </a:r>
            <a:r>
              <a:rPr lang="cs-CZ" dirty="0" smtClean="0"/>
              <a:t> diabetes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Rychlý vznik </a:t>
            </a:r>
            <a:r>
              <a:rPr lang="cs-CZ" dirty="0" err="1" smtClean="0"/>
              <a:t>ketoacidózy</a:t>
            </a:r>
            <a:r>
              <a:rPr lang="cs-CZ" dirty="0" smtClean="0"/>
              <a:t>, velké výkyvy v glykemiích – </a:t>
            </a:r>
            <a:r>
              <a:rPr lang="cs-CZ" dirty="0" err="1" smtClean="0"/>
              <a:t>selfmonitoring</a:t>
            </a:r>
            <a:endParaRPr lang="cs-CZ" dirty="0" smtClean="0"/>
          </a:p>
          <a:p>
            <a:r>
              <a:rPr lang="cs-CZ" dirty="0" smtClean="0"/>
              <a:t>Nutná dobrá kompenzace už </a:t>
            </a:r>
            <a:r>
              <a:rPr lang="cs-CZ" dirty="0" err="1" smtClean="0"/>
              <a:t>prekoncepčně</a:t>
            </a:r>
            <a:endParaRPr lang="cs-CZ" dirty="0" smtClean="0"/>
          </a:p>
          <a:p>
            <a:r>
              <a:rPr lang="cs-CZ" dirty="0" smtClean="0"/>
              <a:t>Rizika VVV – poruchy uzávěru neurální trubice, atrezie a ageneze GIT, srdeční </a:t>
            </a:r>
            <a:r>
              <a:rPr lang="cs-CZ" dirty="0" smtClean="0"/>
              <a:t>vady</a:t>
            </a:r>
            <a:r>
              <a:rPr lang="cs-CZ" smtClean="0"/>
              <a:t>, syndrom kaudální </a:t>
            </a:r>
            <a:r>
              <a:rPr lang="cs-CZ" dirty="0" smtClean="0"/>
              <a:t>regrese</a:t>
            </a:r>
            <a:endParaRPr lang="cs-CZ" dirty="0" smtClean="0"/>
          </a:p>
          <a:p>
            <a:r>
              <a:rPr lang="cs-CZ" dirty="0" smtClean="0"/>
              <a:t>Časté komplikace – </a:t>
            </a:r>
            <a:r>
              <a:rPr lang="cs-CZ" dirty="0" err="1" smtClean="0"/>
              <a:t>preeklampsie</a:t>
            </a:r>
            <a:r>
              <a:rPr lang="cs-CZ" dirty="0" smtClean="0"/>
              <a:t>, </a:t>
            </a:r>
            <a:r>
              <a:rPr lang="cs-CZ" dirty="0" err="1" smtClean="0"/>
              <a:t>polyhydramnion</a:t>
            </a:r>
            <a:r>
              <a:rPr lang="cs-CZ" dirty="0" smtClean="0"/>
              <a:t>, náhlá intrauterinní smrt plodu, předčasný porod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545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Pregestační</a:t>
            </a:r>
            <a:r>
              <a:rPr lang="cs-CZ" dirty="0" smtClean="0"/>
              <a:t> diabetes - vedení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Kontroly u diabetologa, </a:t>
            </a:r>
            <a:r>
              <a:rPr lang="cs-CZ" dirty="0" err="1" smtClean="0"/>
              <a:t>selfmonitoring</a:t>
            </a:r>
            <a:r>
              <a:rPr lang="cs-CZ" dirty="0" smtClean="0"/>
              <a:t>, úpravy </a:t>
            </a:r>
            <a:r>
              <a:rPr lang="cs-CZ" dirty="0" err="1" smtClean="0"/>
              <a:t>insulinoterapie</a:t>
            </a:r>
            <a:endParaRPr lang="cs-CZ" dirty="0" smtClean="0"/>
          </a:p>
          <a:p>
            <a:r>
              <a:rPr lang="cs-CZ" dirty="0" smtClean="0"/>
              <a:t>Každé 3 týdny UZ</a:t>
            </a:r>
          </a:p>
          <a:p>
            <a:r>
              <a:rPr lang="cs-CZ" dirty="0" smtClean="0"/>
              <a:t>Při infekci ihned ATB</a:t>
            </a:r>
          </a:p>
          <a:p>
            <a:r>
              <a:rPr lang="cs-CZ" dirty="0" smtClean="0"/>
              <a:t>Ukončení 1-2 týdny před termínem, snaha o </a:t>
            </a:r>
            <a:r>
              <a:rPr lang="cs-CZ" dirty="0" err="1" smtClean="0"/>
              <a:t>spont</a:t>
            </a:r>
            <a:r>
              <a:rPr lang="cs-CZ" dirty="0" smtClean="0"/>
              <a:t>. </a:t>
            </a:r>
            <a:r>
              <a:rPr lang="cs-CZ" dirty="0"/>
              <a:t>v</a:t>
            </a:r>
            <a:r>
              <a:rPr lang="cs-CZ" dirty="0" smtClean="0"/>
              <a:t>edení porodu – rozpis insulinu a </a:t>
            </a:r>
            <a:r>
              <a:rPr lang="cs-CZ" dirty="0" err="1" smtClean="0"/>
              <a:t>glc</a:t>
            </a:r>
            <a:r>
              <a:rPr lang="cs-CZ" dirty="0" smtClean="0"/>
              <a:t> k porodu</a:t>
            </a:r>
          </a:p>
          <a:p>
            <a:r>
              <a:rPr lang="cs-CZ" dirty="0" err="1" smtClean="0"/>
              <a:t>tromboprofylaxe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733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Gestační diabetes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3016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Gestační diabetes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Rizikové faktory:</a:t>
            </a:r>
          </a:p>
          <a:p>
            <a:pPr lvl="1"/>
            <a:r>
              <a:rPr lang="cs-CZ" dirty="0" smtClean="0"/>
              <a:t>Obezita</a:t>
            </a:r>
          </a:p>
          <a:p>
            <a:pPr lvl="1"/>
            <a:r>
              <a:rPr lang="cs-CZ" dirty="0" smtClean="0"/>
              <a:t>Zatížená rodinná anamnéza</a:t>
            </a:r>
          </a:p>
          <a:p>
            <a:pPr lvl="1"/>
            <a:r>
              <a:rPr lang="cs-CZ" dirty="0" err="1" smtClean="0"/>
              <a:t>Makrosomie</a:t>
            </a:r>
            <a:r>
              <a:rPr lang="cs-CZ" dirty="0" smtClean="0"/>
              <a:t>, </a:t>
            </a:r>
            <a:r>
              <a:rPr lang="cs-CZ" dirty="0" err="1" smtClean="0"/>
              <a:t>polyhydramnion</a:t>
            </a:r>
            <a:endParaRPr lang="cs-CZ" dirty="0" smtClean="0"/>
          </a:p>
          <a:p>
            <a:pPr lvl="1"/>
            <a:r>
              <a:rPr lang="cs-CZ" dirty="0" smtClean="0"/>
              <a:t>Glykosurie</a:t>
            </a:r>
          </a:p>
          <a:p>
            <a:pPr lvl="1"/>
            <a:r>
              <a:rPr lang="cs-CZ" dirty="0" smtClean="0"/>
              <a:t>Mrtvý plod v anamnéze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766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diagnoza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61265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267</Words>
  <Application>Microsoft Office PowerPoint</Application>
  <PresentationFormat>Předvádění na obrazovce (4:3)</PresentationFormat>
  <Paragraphs>61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Arial</vt:lpstr>
      <vt:lpstr>Arial Narrow</vt:lpstr>
      <vt:lpstr>Calibri</vt:lpstr>
      <vt:lpstr>Tahoma</vt:lpstr>
      <vt:lpstr>Motiv systému Office</vt:lpstr>
      <vt:lpstr>Diabetes v těhotenství</vt:lpstr>
      <vt:lpstr>Klasifikace</vt:lpstr>
      <vt:lpstr>klasifikace</vt:lpstr>
      <vt:lpstr>Pregestační diabetes</vt:lpstr>
      <vt:lpstr>Pregestační diabetes</vt:lpstr>
      <vt:lpstr>Pregestační diabetes - vedení</vt:lpstr>
      <vt:lpstr>Gestační diabetes</vt:lpstr>
      <vt:lpstr>Gestační diabetes</vt:lpstr>
      <vt:lpstr>diagnoza</vt:lpstr>
      <vt:lpstr>diagnoza</vt:lpstr>
      <vt:lpstr>terapie</vt:lpstr>
      <vt:lpstr>terapie</vt:lpstr>
      <vt:lpstr>vedení</vt:lpstr>
      <vt:lpstr>Prezentace aplikace PowerPoint</vt:lpstr>
      <vt:lpstr>Rizika při špatné kompenzaci</vt:lpstr>
      <vt:lpstr>Rizika při špatné kompenzaci</vt:lpstr>
      <vt:lpstr>rekapitulace</vt:lpstr>
      <vt:lpstr>rekapitulace</vt:lpstr>
      <vt:lpstr>Děkuji za pozornost</vt:lpstr>
    </vt:vector>
  </TitlesOfParts>
  <Company>Pražská energetika, a.s.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Majda</cp:lastModifiedBy>
  <cp:revision>31</cp:revision>
  <dcterms:created xsi:type="dcterms:W3CDTF">2015-02-10T12:34:11Z</dcterms:created>
  <dcterms:modified xsi:type="dcterms:W3CDTF">2017-03-27T18:35:37Z</dcterms:modified>
</cp:coreProperties>
</file>