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84" r:id="rId5"/>
    <p:sldId id="266" r:id="rId6"/>
    <p:sldId id="267" r:id="rId7"/>
    <p:sldId id="268" r:id="rId8"/>
    <p:sldId id="269" r:id="rId9"/>
    <p:sldId id="270" r:id="rId10"/>
    <p:sldId id="271" r:id="rId11"/>
    <p:sldId id="285" r:id="rId12"/>
    <p:sldId id="275" r:id="rId13"/>
    <p:sldId id="273" r:id="rId14"/>
    <p:sldId id="274" r:id="rId15"/>
    <p:sldId id="276" r:id="rId16"/>
    <p:sldId id="283" r:id="rId17"/>
    <p:sldId id="277" r:id="rId18"/>
    <p:sldId id="278" r:id="rId19"/>
    <p:sldId id="279" r:id="rId20"/>
    <p:sldId id="286" r:id="rId21"/>
    <p:sldId id="280" r:id="rId22"/>
    <p:sldId id="281" r:id="rId23"/>
    <p:sldId id="282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FE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>
      <p:cViewPr varScale="1">
        <p:scale>
          <a:sx n="103" d="100"/>
          <a:sy n="103" d="100"/>
        </p:scale>
        <p:origin x="1880" y="4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0" y="1484819"/>
            <a:ext cx="9144000" cy="2664296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1332182"/>
          </a:xfrm>
        </p:spPr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816967"/>
            <a:ext cx="6400800" cy="972073"/>
          </a:xfrm>
        </p:spPr>
        <p:txBody>
          <a:bodyPr>
            <a:normAutofit/>
          </a:bodyPr>
          <a:lstStyle>
            <a:lvl1pPr marL="0" indent="0" algn="ctr">
              <a:buNone/>
              <a:defRPr sz="2600" b="1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Kliknutím lze upravit styl předlohy.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0" name="Přímá spojnice 9"/>
          <p:cNvCxnSpPr/>
          <p:nvPr userDrawn="1"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0" y="4149080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ástupný symbol pro obrázek 15"/>
          <p:cNvSpPr>
            <a:spLocks noGrp="1"/>
          </p:cNvSpPr>
          <p:nvPr>
            <p:ph type="pic" sz="quarter" idx="13" hasCustomPrompt="1"/>
          </p:nvPr>
        </p:nvSpPr>
        <p:spPr>
          <a:xfrm>
            <a:off x="6732480" y="4365344"/>
            <a:ext cx="2160000" cy="2160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Logo</a:t>
            </a:r>
          </a:p>
        </p:txBody>
      </p:sp>
      <p:sp>
        <p:nvSpPr>
          <p:cNvPr id="18" name="Zástupný symbol pro text 17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1" y="3789363"/>
            <a:ext cx="3960440" cy="360362"/>
          </a:xfrm>
        </p:spPr>
        <p:txBody>
          <a:bodyPr>
            <a:noAutofit/>
          </a:bodyPr>
          <a:lstStyle>
            <a:lvl1pPr marL="0" indent="0" algn="r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Autor: MUDr. Magdalena Kučerová</a:t>
            </a:r>
          </a:p>
        </p:txBody>
      </p:sp>
      <p:sp>
        <p:nvSpPr>
          <p:cNvPr id="19" name="Zástupný symbol pro text 17"/>
          <p:cNvSpPr>
            <a:spLocks noGrp="1"/>
          </p:cNvSpPr>
          <p:nvPr>
            <p:ph type="body" sz="quarter" idx="15" hasCustomPrompt="1"/>
          </p:nvPr>
        </p:nvSpPr>
        <p:spPr>
          <a:xfrm>
            <a:off x="683568" y="3788753"/>
            <a:ext cx="3888432" cy="360362"/>
          </a:xfrm>
        </p:spPr>
        <p:txBody>
          <a:bodyPr>
            <a:noAutofit/>
          </a:bodyPr>
          <a:lstStyle>
            <a:lvl1pPr marL="0" indent="0" algn="l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Datum</a:t>
            </a:r>
          </a:p>
        </p:txBody>
      </p:sp>
    </p:spTree>
    <p:extLst>
      <p:ext uri="{BB962C8B-B14F-4D97-AF65-F5344CB8AC3E}">
        <p14:creationId xmlns:p14="http://schemas.microsoft.com/office/powerpoint/2010/main" val="1641768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pPr/>
              <a:t>03.03.2025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522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pPr/>
              <a:t>03.03.2025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6235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pPr/>
              <a:t>03.03.2025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bdélník 23"/>
          <p:cNvSpPr/>
          <p:nvPr userDrawn="1"/>
        </p:nvSpPr>
        <p:spPr>
          <a:xfrm>
            <a:off x="0" y="0"/>
            <a:ext cx="9144000" cy="1332148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6" name="Přímá spojnice 25"/>
          <p:cNvCxnSpPr/>
          <p:nvPr userDrawn="1"/>
        </p:nvCxnSpPr>
        <p:spPr>
          <a:xfrm>
            <a:off x="0" y="1332148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Nadpis 1"/>
          <p:cNvSpPr>
            <a:spLocks noGrp="1"/>
          </p:cNvSpPr>
          <p:nvPr>
            <p:ph type="ctrTitle"/>
          </p:nvPr>
        </p:nvSpPr>
        <p:spPr>
          <a:xfrm>
            <a:off x="685800" y="8586"/>
            <a:ext cx="7772400" cy="756118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28" name="Podnadpis 2"/>
          <p:cNvSpPr>
            <a:spLocks noGrp="1"/>
          </p:cNvSpPr>
          <p:nvPr>
            <p:ph type="subTitle" idx="1"/>
          </p:nvPr>
        </p:nvSpPr>
        <p:spPr>
          <a:xfrm>
            <a:off x="971600" y="764704"/>
            <a:ext cx="7488832" cy="567444"/>
          </a:xfrm>
        </p:spPr>
        <p:txBody>
          <a:bodyPr>
            <a:normAutofit/>
          </a:bodyPr>
          <a:lstStyle>
            <a:lvl1pPr marL="0" indent="0" algn="l">
              <a:buNone/>
              <a:defRPr sz="2600" b="1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Kliknutím lze upravit styl předlohy.</a:t>
            </a:r>
          </a:p>
        </p:txBody>
      </p:sp>
      <p:sp>
        <p:nvSpPr>
          <p:cNvPr id="29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198884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8617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rivka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pPr/>
              <a:t>03.03.2025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90872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0968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pPr/>
              <a:t>03.03.2025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1574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pPr/>
              <a:t>03.03.2025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049918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916832"/>
            <a:ext cx="4040188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916832"/>
            <a:ext cx="4041775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pPr/>
              <a:t>03.03.2025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40398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azek_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pPr/>
              <a:t>03.03.2025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643438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21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18379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ázev_vle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44008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pPr/>
              <a:t>03.03.2025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56630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19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196531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pPr/>
              <a:t>03.03.2025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8" name="Přímá spojnice 7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bdélník 8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0" name="Přímá spojnice 9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5626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6273F-5DD5-4897-9A34-3ED133266920}" type="datetimeFigureOut">
              <a:rPr lang="cs-CZ" smtClean="0"/>
              <a:pPr/>
              <a:t>03.03.2025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7624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F5659-ED45-4E89-801C-DE3F016F194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552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0" r:id="rId3"/>
    <p:sldLayoutId id="2147483661" r:id="rId4"/>
    <p:sldLayoutId id="2147483652" r:id="rId5"/>
    <p:sldLayoutId id="2147483653" r:id="rId6"/>
    <p:sldLayoutId id="2147483663" r:id="rId7"/>
    <p:sldLayoutId id="2147483664" r:id="rId8"/>
    <p:sldLayoutId id="2147483655" r:id="rId9"/>
    <p:sldLayoutId id="2147483656" r:id="rId10"/>
    <p:sldLayoutId id="214748365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Hypertenze v graviditě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/>
              <a:t>Preeklampsie</a:t>
            </a:r>
            <a:r>
              <a:rPr lang="cs-CZ" dirty="0"/>
              <a:t>, eklampsie, HELLP </a:t>
            </a:r>
            <a:r>
              <a:rPr lang="cs-CZ" dirty="0" err="1"/>
              <a:t>sy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/>
              <a:t>MUDr. Magdalena Kučerová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cs-CZ" dirty="0"/>
              <a:t>24.3.2015</a:t>
            </a:r>
          </a:p>
        </p:txBody>
      </p:sp>
    </p:spTree>
    <p:extLst>
      <p:ext uri="{BB962C8B-B14F-4D97-AF65-F5344CB8AC3E}">
        <p14:creationId xmlns:p14="http://schemas.microsoft.com/office/powerpoint/2010/main" val="3125075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Preeklampsie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2645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Hypertenze </a:t>
            </a:r>
            <a:r>
              <a:rPr lang="cs-CZ" b="1" dirty="0"/>
              <a:t>s proteinurií</a:t>
            </a:r>
            <a:r>
              <a:rPr lang="cs-CZ" dirty="0"/>
              <a:t>, ev. edémy v graviditě po 20. t.t.</a:t>
            </a:r>
          </a:p>
          <a:p>
            <a:endParaRPr lang="cs-CZ" dirty="0"/>
          </a:p>
          <a:p>
            <a:r>
              <a:rPr lang="cs-CZ" dirty="0"/>
              <a:t>4-8%, jaro</a:t>
            </a:r>
          </a:p>
          <a:p>
            <a:endParaRPr lang="cs-CZ" dirty="0"/>
          </a:p>
          <a:p>
            <a:r>
              <a:rPr lang="cs-CZ" dirty="0"/>
              <a:t>Velmi rychlá progrese!</a:t>
            </a:r>
          </a:p>
          <a:p>
            <a:endParaRPr lang="cs-CZ" dirty="0"/>
          </a:p>
          <a:p>
            <a:r>
              <a:rPr lang="cs-CZ" dirty="0"/>
              <a:t>Lehká: TK do 160/110, proteinurie 0,3-5 g/ 24 hod</a:t>
            </a:r>
          </a:p>
          <a:p>
            <a:endParaRPr lang="cs-CZ" dirty="0"/>
          </a:p>
          <a:p>
            <a:r>
              <a:rPr lang="cs-CZ" dirty="0"/>
              <a:t>Těžká: TK nad 160/110, proteinurie nad 5 g/24 hod</a:t>
            </a:r>
          </a:p>
          <a:p>
            <a:pPr lvl="1"/>
            <a:r>
              <a:rPr lang="cs-CZ" dirty="0"/>
              <a:t>Oligurie, </a:t>
            </a:r>
            <a:r>
              <a:rPr lang="cs-CZ" dirty="0" err="1"/>
              <a:t>cefalea</a:t>
            </a:r>
            <a:r>
              <a:rPr lang="cs-CZ" dirty="0"/>
              <a:t>, poruchy </a:t>
            </a:r>
            <a:r>
              <a:rPr lang="cs-CZ" dirty="0" err="1"/>
              <a:t>vizu</a:t>
            </a:r>
            <a:r>
              <a:rPr lang="cs-CZ" dirty="0"/>
              <a:t>, HELLP </a:t>
            </a:r>
            <a:r>
              <a:rPr lang="cs-CZ" dirty="0" err="1"/>
              <a:t>sy</a:t>
            </a:r>
            <a:endParaRPr lang="cs-CZ" dirty="0"/>
          </a:p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Preeklampsie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" r="75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6718232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Preeklampsie</a:t>
            </a:r>
            <a:r>
              <a:rPr lang="cs-CZ" dirty="0"/>
              <a:t> - diagnostika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Elevace TK</a:t>
            </a:r>
          </a:p>
          <a:p>
            <a:r>
              <a:rPr lang="cs-CZ" dirty="0"/>
              <a:t>Proteinurie</a:t>
            </a:r>
          </a:p>
          <a:p>
            <a:r>
              <a:rPr lang="cs-CZ" dirty="0"/>
              <a:t>PEI (</a:t>
            </a:r>
            <a:r>
              <a:rPr lang="cs-CZ" dirty="0" err="1"/>
              <a:t>preeklamptický</a:t>
            </a:r>
            <a:r>
              <a:rPr lang="cs-CZ" dirty="0"/>
              <a:t> index)</a:t>
            </a:r>
          </a:p>
          <a:p>
            <a:r>
              <a:rPr lang="cs-CZ" dirty="0"/>
              <a:t>Edémy (nemusejí být) – příbytek váhy 1 kg/týden</a:t>
            </a:r>
          </a:p>
          <a:p>
            <a:r>
              <a:rPr lang="cs-CZ" dirty="0"/>
              <a:t>LB: proteinurie, elevace k. močové</a:t>
            </a:r>
          </a:p>
          <a:p>
            <a:pPr lvl="1"/>
            <a:r>
              <a:rPr lang="cs-CZ" dirty="0"/>
              <a:t>AST, ALT, trombocyty, anemie (HELLP </a:t>
            </a:r>
            <a:r>
              <a:rPr lang="cs-CZ" dirty="0" err="1"/>
              <a:t>sy</a:t>
            </a:r>
            <a:r>
              <a:rPr lang="cs-CZ" dirty="0"/>
              <a:t>)</a:t>
            </a:r>
          </a:p>
          <a:p>
            <a:r>
              <a:rPr lang="cs-CZ" dirty="0"/>
              <a:t>Symptomy: bolest hlavy, poruchy vidění, dušnost, epigastrická bolest nebo bolest v </a:t>
            </a:r>
            <a:r>
              <a:rPr lang="cs-CZ" dirty="0" err="1"/>
              <a:t>pr</a:t>
            </a:r>
            <a:r>
              <a:rPr lang="cs-CZ" dirty="0"/>
              <a:t>. hypochondriu</a:t>
            </a:r>
          </a:p>
        </p:txBody>
      </p:sp>
    </p:spTree>
    <p:extLst>
      <p:ext uri="{BB962C8B-B14F-4D97-AF65-F5344CB8AC3E}">
        <p14:creationId xmlns:p14="http://schemas.microsoft.com/office/powerpoint/2010/main" val="25698738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Preeklampsie</a:t>
            </a:r>
            <a:r>
              <a:rPr lang="cs-CZ" dirty="0"/>
              <a:t> - terapie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Jedinou kauzální terapií je ukončení těhotenství</a:t>
            </a:r>
          </a:p>
          <a:p>
            <a:r>
              <a:rPr lang="cs-CZ" dirty="0"/>
              <a:t>Lehká PE – při stabilizaci možná indukce plicní zralosti plodu, transfer do perinatologického centra</a:t>
            </a:r>
          </a:p>
          <a:p>
            <a:r>
              <a:rPr lang="cs-CZ" dirty="0"/>
              <a:t>Těžká PE – ukončení těhotenství okamžitě bez ohledu na plod</a:t>
            </a:r>
          </a:p>
        </p:txBody>
      </p:sp>
    </p:spTree>
    <p:extLst>
      <p:ext uri="{BB962C8B-B14F-4D97-AF65-F5344CB8AC3E}">
        <p14:creationId xmlns:p14="http://schemas.microsoft.com/office/powerpoint/2010/main" val="5843841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Preeklampsie</a:t>
            </a:r>
            <a:r>
              <a:rPr lang="cs-CZ" dirty="0"/>
              <a:t> - komplikace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Eklampsie – záchvat tonicko-klonických křečí</a:t>
            </a:r>
          </a:p>
          <a:p>
            <a:pPr lvl="1"/>
            <a:r>
              <a:rPr lang="cs-CZ" dirty="0"/>
              <a:t>prodromy: neklid, fascikulace, CEFALEA, </a:t>
            </a:r>
            <a:r>
              <a:rPr lang="cs-CZ" dirty="0" err="1"/>
              <a:t>epigastr</a:t>
            </a:r>
            <a:r>
              <a:rPr lang="cs-CZ" dirty="0"/>
              <a:t>. </a:t>
            </a:r>
            <a:r>
              <a:rPr lang="cs-CZ"/>
              <a:t>bolest</a:t>
            </a:r>
            <a:endParaRPr lang="cs-CZ" dirty="0"/>
          </a:p>
          <a:p>
            <a:pPr lvl="1"/>
            <a:r>
              <a:rPr lang="cs-CZ" dirty="0"/>
              <a:t>Tonické křeče – trismus, </a:t>
            </a:r>
            <a:r>
              <a:rPr lang="cs-CZ" dirty="0" err="1"/>
              <a:t>opistotonus</a:t>
            </a:r>
            <a:r>
              <a:rPr lang="cs-CZ" dirty="0"/>
              <a:t>, apnoe</a:t>
            </a:r>
          </a:p>
          <a:p>
            <a:pPr lvl="1"/>
            <a:r>
              <a:rPr lang="cs-CZ" dirty="0"/>
              <a:t>Klonické křeče – chrčení, nekoordinované pohyby</a:t>
            </a:r>
          </a:p>
          <a:p>
            <a:pPr lvl="1"/>
            <a:r>
              <a:rPr lang="cs-CZ" dirty="0" err="1"/>
              <a:t>Koma</a:t>
            </a:r>
            <a:endParaRPr lang="cs-CZ" dirty="0"/>
          </a:p>
          <a:p>
            <a:endParaRPr lang="cs-CZ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cs-CZ" dirty="0"/>
              <a:t>Po </a:t>
            </a:r>
            <a:r>
              <a:rPr lang="cs-CZ" dirty="0" err="1"/>
              <a:t>eklamptickém</a:t>
            </a:r>
            <a:r>
              <a:rPr lang="cs-CZ" dirty="0"/>
              <a:t> záchvatu nikdy neprodlužovat těhotenství</a:t>
            </a:r>
          </a:p>
          <a:p>
            <a:pPr marL="457200" lvl="1" indent="0">
              <a:buNone/>
            </a:pPr>
            <a:r>
              <a:rPr lang="cs-CZ" dirty="0"/>
              <a:t> </a:t>
            </a:r>
          </a:p>
          <a:p>
            <a:pPr marL="4572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12373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Preeklampsie</a:t>
            </a:r>
            <a:r>
              <a:rPr lang="cs-CZ" dirty="0"/>
              <a:t> - komplikace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Abrupce placenty</a:t>
            </a:r>
          </a:p>
          <a:p>
            <a:r>
              <a:rPr lang="cs-CZ" dirty="0"/>
              <a:t>Krvácení do CNS </a:t>
            </a:r>
          </a:p>
          <a:p>
            <a:r>
              <a:rPr lang="cs-CZ" dirty="0"/>
              <a:t>Poškození orgánů </a:t>
            </a:r>
          </a:p>
          <a:p>
            <a:pPr lvl="1"/>
            <a:r>
              <a:rPr lang="cs-CZ" dirty="0"/>
              <a:t>Selhání ledvin a jater</a:t>
            </a:r>
          </a:p>
          <a:p>
            <a:pPr lvl="1"/>
            <a:r>
              <a:rPr lang="cs-CZ" dirty="0"/>
              <a:t>Plicní edém</a:t>
            </a:r>
          </a:p>
          <a:p>
            <a:pPr lvl="1"/>
            <a:r>
              <a:rPr lang="cs-CZ" dirty="0"/>
              <a:t>Selhání srdce</a:t>
            </a:r>
          </a:p>
          <a:p>
            <a:r>
              <a:rPr lang="cs-CZ" dirty="0"/>
              <a:t>IUGR plodu </a:t>
            </a:r>
          </a:p>
          <a:p>
            <a:r>
              <a:rPr lang="cs-CZ" dirty="0"/>
              <a:t>HELLP syndrom</a:t>
            </a:r>
          </a:p>
        </p:txBody>
      </p:sp>
    </p:spTree>
    <p:extLst>
      <p:ext uri="{BB962C8B-B14F-4D97-AF65-F5344CB8AC3E}">
        <p14:creationId xmlns:p14="http://schemas.microsoft.com/office/powerpoint/2010/main" val="29147648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HELLP syndrom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Hemolýza, elevace jaterních testů, trombocytopenie</a:t>
            </a:r>
          </a:p>
          <a:p>
            <a:r>
              <a:rPr lang="cs-CZ" dirty="0"/>
              <a:t>Vede k DIC (diseminovaná intravaskulární </a:t>
            </a:r>
            <a:r>
              <a:rPr lang="cs-CZ" dirty="0" err="1"/>
              <a:t>koagulopatie</a:t>
            </a:r>
            <a:r>
              <a:rPr lang="cs-CZ" dirty="0"/>
              <a:t>)</a:t>
            </a:r>
          </a:p>
          <a:p>
            <a:r>
              <a:rPr lang="cs-CZ" dirty="0"/>
              <a:t>Život ohrožující stav</a:t>
            </a:r>
          </a:p>
          <a:p>
            <a:r>
              <a:rPr lang="cs-CZ" dirty="0" err="1"/>
              <a:t>Mikrotrombotizace</a:t>
            </a:r>
            <a:r>
              <a:rPr lang="cs-CZ" dirty="0"/>
              <a:t>, poté generalizované krvácení</a:t>
            </a:r>
          </a:p>
          <a:p>
            <a:r>
              <a:rPr lang="cs-CZ" dirty="0"/>
              <a:t>Multiorgánové selhání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4077071"/>
            <a:ext cx="3240360" cy="2383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7102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Terapie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12441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Terapie - symptomatická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Antihypertenzní</a:t>
            </a:r>
          </a:p>
          <a:p>
            <a:pPr lvl="1"/>
            <a:r>
              <a:rPr lang="cs-CZ" dirty="0" err="1"/>
              <a:t>p.o</a:t>
            </a:r>
            <a:r>
              <a:rPr lang="cs-CZ" dirty="0"/>
              <a:t>.: </a:t>
            </a:r>
            <a:r>
              <a:rPr lang="cs-CZ" dirty="0" err="1"/>
              <a:t>betablokátoory</a:t>
            </a:r>
            <a:r>
              <a:rPr lang="cs-CZ" dirty="0"/>
              <a:t> (</a:t>
            </a:r>
            <a:r>
              <a:rPr lang="cs-CZ" dirty="0" err="1"/>
              <a:t>Vasocardin</a:t>
            </a:r>
            <a:r>
              <a:rPr lang="cs-CZ" dirty="0"/>
              <a:t>, </a:t>
            </a:r>
            <a:r>
              <a:rPr lang="cs-CZ" dirty="0" err="1"/>
              <a:t>Betaloc</a:t>
            </a:r>
            <a:r>
              <a:rPr lang="cs-CZ" dirty="0"/>
              <a:t>), </a:t>
            </a:r>
            <a:r>
              <a:rPr lang="cs-CZ" dirty="0" err="1"/>
              <a:t>metyldopa</a:t>
            </a:r>
            <a:r>
              <a:rPr lang="cs-CZ" dirty="0"/>
              <a:t> (</a:t>
            </a:r>
            <a:r>
              <a:rPr lang="cs-CZ" dirty="0" err="1"/>
              <a:t>Dopegyt</a:t>
            </a:r>
            <a:r>
              <a:rPr lang="cs-CZ" dirty="0"/>
              <a:t>), blokátory kalciového kanálu (</a:t>
            </a:r>
            <a:r>
              <a:rPr lang="cs-CZ" dirty="0" err="1"/>
              <a:t>Lomir</a:t>
            </a:r>
            <a:r>
              <a:rPr lang="cs-CZ" dirty="0"/>
              <a:t>, </a:t>
            </a:r>
            <a:r>
              <a:rPr lang="cs-CZ" dirty="0" err="1"/>
              <a:t>Cordipin</a:t>
            </a:r>
            <a:r>
              <a:rPr lang="cs-CZ" dirty="0"/>
              <a:t>)</a:t>
            </a:r>
          </a:p>
          <a:p>
            <a:pPr lvl="1"/>
            <a:r>
              <a:rPr lang="cs-CZ" dirty="0" err="1"/>
              <a:t>i.v</a:t>
            </a:r>
            <a:r>
              <a:rPr lang="cs-CZ" dirty="0"/>
              <a:t>.: přímá </a:t>
            </a:r>
            <a:r>
              <a:rPr lang="cs-CZ" dirty="0" err="1"/>
              <a:t>vasodilatancia</a:t>
            </a:r>
            <a:r>
              <a:rPr lang="cs-CZ" dirty="0"/>
              <a:t> (</a:t>
            </a:r>
            <a:r>
              <a:rPr lang="cs-CZ" dirty="0" err="1"/>
              <a:t>Nepresol</a:t>
            </a:r>
            <a:r>
              <a:rPr lang="cs-CZ" dirty="0"/>
              <a:t>)</a:t>
            </a:r>
          </a:p>
          <a:p>
            <a:endParaRPr lang="cs-CZ" dirty="0"/>
          </a:p>
          <a:p>
            <a:r>
              <a:rPr lang="cs-CZ" dirty="0"/>
              <a:t>Antikonvulzivní</a:t>
            </a:r>
          </a:p>
          <a:p>
            <a:pPr lvl="1"/>
            <a:r>
              <a:rPr lang="cs-CZ" dirty="0"/>
              <a:t>Prevence MgSO4 </a:t>
            </a:r>
            <a:r>
              <a:rPr lang="cs-CZ" dirty="0" err="1"/>
              <a:t>i.v</a:t>
            </a:r>
            <a:r>
              <a:rPr lang="cs-CZ" dirty="0"/>
              <a:t>.</a:t>
            </a:r>
          </a:p>
          <a:p>
            <a:pPr lvl="1"/>
            <a:r>
              <a:rPr lang="cs-CZ" dirty="0"/>
              <a:t>Léčba záchvatu - diazepam</a:t>
            </a:r>
          </a:p>
          <a:p>
            <a:endParaRPr lang="cs-CZ" dirty="0"/>
          </a:p>
          <a:p>
            <a:r>
              <a:rPr lang="cs-CZ" dirty="0"/>
              <a:t>Diuretická při edému plic (</a:t>
            </a:r>
            <a:r>
              <a:rPr lang="cs-CZ" dirty="0" err="1"/>
              <a:t>Furosemid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032739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Terapie – kauzální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UKONČENÍ TĚHOTENSTVÍ</a:t>
            </a:r>
          </a:p>
          <a:p>
            <a:r>
              <a:rPr lang="cs-CZ" dirty="0"/>
              <a:t>Dle gestačního týdne a kompenzace těhotné</a:t>
            </a:r>
          </a:p>
          <a:p>
            <a:r>
              <a:rPr lang="cs-CZ" dirty="0"/>
              <a:t>Zralé plody hned – indukce, císařský řez</a:t>
            </a:r>
          </a:p>
          <a:p>
            <a:r>
              <a:rPr lang="cs-CZ" dirty="0"/>
              <a:t>Nezralé plody – snaha o indukci plicní zralosti, ukončení při dekompenzaci stavu</a:t>
            </a:r>
          </a:p>
        </p:txBody>
      </p:sp>
    </p:spTree>
    <p:extLst>
      <p:ext uri="{BB962C8B-B14F-4D97-AF65-F5344CB8AC3E}">
        <p14:creationId xmlns:p14="http://schemas.microsoft.com/office/powerpoint/2010/main" val="703255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Hypertenze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Definice: </a:t>
            </a:r>
            <a:r>
              <a:rPr lang="cs-CZ" b="1" dirty="0"/>
              <a:t>elevace krevního tlaku nad 140/90 mm </a:t>
            </a:r>
            <a:r>
              <a:rPr lang="cs-CZ" b="1" dirty="0" err="1"/>
              <a:t>Hg</a:t>
            </a:r>
            <a:r>
              <a:rPr lang="cs-CZ" b="1" dirty="0"/>
              <a:t> opakovaně, tj. alespoň ve dvou po sobě jdoucích měřeních</a:t>
            </a:r>
          </a:p>
          <a:p>
            <a:endParaRPr lang="cs-CZ" dirty="0"/>
          </a:p>
          <a:p>
            <a:r>
              <a:rPr lang="cs-CZ" dirty="0"/>
              <a:t>Lehká 140-160/90-110</a:t>
            </a:r>
          </a:p>
          <a:p>
            <a:r>
              <a:rPr lang="cs-CZ" dirty="0"/>
              <a:t>Těžká nad 160/110</a:t>
            </a:r>
          </a:p>
          <a:p>
            <a:endParaRPr lang="cs-CZ" dirty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5DEC43-BB2D-72B7-4A94-F72DA7834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Prevence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FA63D3F-BE72-C07F-8D83-09CAD26BB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Screening v rámci kombinovaného screeningu v I. Trimestru (BCH markery, anamnéza, TK, UZ)</a:t>
            </a:r>
          </a:p>
          <a:p>
            <a:r>
              <a:rPr lang="cs-CZ" dirty="0"/>
              <a:t>Prevence: ASA 150 mg denně do 36+0 (zahájit do 16.tt)</a:t>
            </a:r>
          </a:p>
          <a:p>
            <a:r>
              <a:rPr lang="cs-CZ" dirty="0"/>
              <a:t>UZ kontroly růstu – časná PE často spojena s FGR</a:t>
            </a:r>
          </a:p>
        </p:txBody>
      </p:sp>
    </p:spTree>
    <p:extLst>
      <p:ext uri="{BB962C8B-B14F-4D97-AF65-F5344CB8AC3E}">
        <p14:creationId xmlns:p14="http://schemas.microsoft.com/office/powerpoint/2010/main" val="4478848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Rekapitulace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72039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Rekapitulace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Klasifikace</a:t>
            </a:r>
          </a:p>
          <a:p>
            <a:r>
              <a:rPr lang="cs-CZ" dirty="0"/>
              <a:t>diagnostika</a:t>
            </a:r>
          </a:p>
          <a:p>
            <a:r>
              <a:rPr lang="cs-CZ" dirty="0"/>
              <a:t>Komplikace</a:t>
            </a:r>
          </a:p>
          <a:p>
            <a:r>
              <a:rPr lang="cs-CZ" dirty="0"/>
              <a:t>Terapie symptomatická a kauzální</a:t>
            </a:r>
          </a:p>
        </p:txBody>
      </p:sp>
    </p:spTree>
    <p:extLst>
      <p:ext uri="{BB962C8B-B14F-4D97-AF65-F5344CB8AC3E}">
        <p14:creationId xmlns:p14="http://schemas.microsoft.com/office/powerpoint/2010/main" val="24815307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549110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Klasifikace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Klasifikace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Chronická (</a:t>
            </a:r>
            <a:r>
              <a:rPr lang="cs-CZ" dirty="0" err="1"/>
              <a:t>preexistující</a:t>
            </a:r>
            <a:r>
              <a:rPr lang="cs-CZ" dirty="0"/>
              <a:t>)</a:t>
            </a:r>
          </a:p>
          <a:p>
            <a:r>
              <a:rPr lang="cs-CZ" dirty="0"/>
              <a:t>Gestační hypertenze</a:t>
            </a:r>
          </a:p>
          <a:p>
            <a:r>
              <a:rPr lang="cs-CZ" dirty="0" err="1"/>
              <a:t>Preeklampsie</a:t>
            </a:r>
            <a:r>
              <a:rPr lang="cs-CZ" dirty="0"/>
              <a:t> </a:t>
            </a:r>
          </a:p>
          <a:p>
            <a:r>
              <a:rPr lang="cs-CZ" dirty="0"/>
              <a:t>Eklampsie</a:t>
            </a:r>
          </a:p>
          <a:p>
            <a:r>
              <a:rPr lang="cs-CZ" dirty="0" err="1"/>
              <a:t>Preexistující</a:t>
            </a:r>
            <a:r>
              <a:rPr lang="cs-CZ" dirty="0"/>
              <a:t> HT se superponovanou </a:t>
            </a:r>
            <a:r>
              <a:rPr lang="cs-CZ" dirty="0" err="1"/>
              <a:t>preeklampsií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5739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Preexistující</a:t>
            </a:r>
            <a:r>
              <a:rPr lang="cs-CZ" dirty="0"/>
              <a:t> hypertenze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Preexistující</a:t>
            </a:r>
            <a:r>
              <a:rPr lang="cs-CZ" dirty="0"/>
              <a:t> hypertenze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Před těhotenstvím nebo do 20.tt</a:t>
            </a:r>
          </a:p>
          <a:p>
            <a:r>
              <a:rPr lang="cs-CZ" dirty="0"/>
              <a:t>Přetrvávající po 12. týdnu po porodu</a:t>
            </a:r>
          </a:p>
          <a:p>
            <a:endParaRPr lang="cs-CZ" dirty="0"/>
          </a:p>
          <a:p>
            <a:r>
              <a:rPr lang="cs-CZ" dirty="0"/>
              <a:t>Esenciální (primární)</a:t>
            </a:r>
          </a:p>
          <a:p>
            <a:r>
              <a:rPr lang="cs-CZ" dirty="0"/>
              <a:t>Sekundární (endokrinní, renální, </a:t>
            </a:r>
            <a:r>
              <a:rPr lang="cs-CZ" dirty="0" err="1"/>
              <a:t>renovaskulární</a:t>
            </a:r>
            <a:r>
              <a:rPr lang="cs-CZ" dirty="0"/>
              <a:t>..)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Preexistující</a:t>
            </a:r>
            <a:r>
              <a:rPr lang="cs-CZ" dirty="0"/>
              <a:t> hypertenze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Většinou dlouhodobě kompenzovaná</a:t>
            </a:r>
          </a:p>
          <a:p>
            <a:r>
              <a:rPr lang="cs-CZ" dirty="0"/>
              <a:t>sledování u specialistů, </a:t>
            </a:r>
            <a:r>
              <a:rPr lang="cs-CZ" dirty="0" err="1"/>
              <a:t>eventuelně</a:t>
            </a:r>
            <a:r>
              <a:rPr lang="cs-CZ" dirty="0"/>
              <a:t> úprava terapie - léky vhodné v graviditě</a:t>
            </a:r>
          </a:p>
          <a:p>
            <a:r>
              <a:rPr lang="cs-CZ" dirty="0"/>
              <a:t>Riziko superponované </a:t>
            </a:r>
            <a:r>
              <a:rPr lang="cs-CZ" dirty="0" err="1"/>
              <a:t>preeklampsie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9996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Gestační hypertenze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3869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Gestační hypertenze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Hypertenze </a:t>
            </a:r>
            <a:r>
              <a:rPr lang="cs-CZ" b="1" dirty="0"/>
              <a:t>bez proteinurie </a:t>
            </a:r>
            <a:r>
              <a:rPr lang="cs-CZ" dirty="0"/>
              <a:t>po 20.t.t.</a:t>
            </a:r>
          </a:p>
          <a:p>
            <a:r>
              <a:rPr lang="cs-CZ" dirty="0"/>
              <a:t>Bez posunu v laboratorních hodnotách!</a:t>
            </a:r>
          </a:p>
          <a:p>
            <a:r>
              <a:rPr lang="cs-CZ" dirty="0"/>
              <a:t>Lehká nebo těžká</a:t>
            </a:r>
          </a:p>
          <a:p>
            <a:r>
              <a:rPr lang="cs-CZ" dirty="0"/>
              <a:t>Většinou transitorní</a:t>
            </a:r>
          </a:p>
          <a:p>
            <a:r>
              <a:rPr lang="cs-CZ" dirty="0"/>
              <a:t>Ukončení v termínu porodu, terapie většinou </a:t>
            </a:r>
            <a:r>
              <a:rPr lang="cs-CZ" dirty="0" err="1"/>
              <a:t>p.o</a:t>
            </a:r>
            <a:r>
              <a:rPr lang="cs-CZ" dirty="0"/>
              <a:t>. antihypertenzivy, </a:t>
            </a:r>
            <a:r>
              <a:rPr lang="cs-CZ" dirty="0" err="1"/>
              <a:t>i.v</a:t>
            </a:r>
            <a:r>
              <a:rPr lang="cs-CZ" dirty="0"/>
              <a:t>. při těžké HT</a:t>
            </a:r>
          </a:p>
        </p:txBody>
      </p:sp>
    </p:spTree>
    <p:extLst>
      <p:ext uri="{BB962C8B-B14F-4D97-AF65-F5344CB8AC3E}">
        <p14:creationId xmlns:p14="http://schemas.microsoft.com/office/powerpoint/2010/main" val="112758890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725</TotalTime>
  <Words>537</Words>
  <Application>Microsoft Macintosh PowerPoint</Application>
  <PresentationFormat>Předvádění na obrazovce (4:3)</PresentationFormat>
  <Paragraphs>109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8" baseType="lpstr">
      <vt:lpstr>Arial</vt:lpstr>
      <vt:lpstr>Arial Narrow</vt:lpstr>
      <vt:lpstr>Calibri</vt:lpstr>
      <vt:lpstr>Tahoma</vt:lpstr>
      <vt:lpstr>Motiv systému Office</vt:lpstr>
      <vt:lpstr>Hypertenze v graviditě</vt:lpstr>
      <vt:lpstr>Hypertenze</vt:lpstr>
      <vt:lpstr>Klasifikace</vt:lpstr>
      <vt:lpstr>Klasifikace</vt:lpstr>
      <vt:lpstr>Preexistující hypertenze</vt:lpstr>
      <vt:lpstr>Preexistující hypertenze</vt:lpstr>
      <vt:lpstr>Preexistující hypertenze</vt:lpstr>
      <vt:lpstr>Gestační hypertenze</vt:lpstr>
      <vt:lpstr>Gestační hypertenze</vt:lpstr>
      <vt:lpstr>Preeklampsie</vt:lpstr>
      <vt:lpstr>Preeklampsie</vt:lpstr>
      <vt:lpstr>Preeklampsie - diagnostika</vt:lpstr>
      <vt:lpstr>Preeklampsie - terapie</vt:lpstr>
      <vt:lpstr>Preeklampsie - komplikace</vt:lpstr>
      <vt:lpstr>Preeklampsie - komplikace</vt:lpstr>
      <vt:lpstr>HELLP syndrom</vt:lpstr>
      <vt:lpstr>Terapie</vt:lpstr>
      <vt:lpstr>Terapie - symptomatická</vt:lpstr>
      <vt:lpstr>Terapie – kauzální</vt:lpstr>
      <vt:lpstr>Prevence</vt:lpstr>
      <vt:lpstr>Rekapitulace</vt:lpstr>
      <vt:lpstr>Rekapitulace</vt:lpstr>
      <vt:lpstr>Děkuji za pozornost</vt:lpstr>
    </vt:vector>
  </TitlesOfParts>
  <Company>Pražská energetika, 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Kučera Lukáš</dc:creator>
  <cp:lastModifiedBy>Kristina Magdalena Waagnerová</cp:lastModifiedBy>
  <cp:revision>61</cp:revision>
  <dcterms:created xsi:type="dcterms:W3CDTF">2015-02-10T12:34:11Z</dcterms:created>
  <dcterms:modified xsi:type="dcterms:W3CDTF">2025-03-03T19:13:18Z</dcterms:modified>
</cp:coreProperties>
</file>