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56" r:id="rId2"/>
    <p:sldId id="274" r:id="rId3"/>
    <p:sldId id="273" r:id="rId4"/>
    <p:sldId id="276" r:id="rId5"/>
    <p:sldId id="275" r:id="rId6"/>
    <p:sldId id="277" r:id="rId7"/>
    <p:sldId id="278" r:id="rId8"/>
    <p:sldId id="259" r:id="rId9"/>
    <p:sldId id="260" r:id="rId10"/>
    <p:sldId id="279" r:id="rId11"/>
    <p:sldId id="280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85" r:id="rId21"/>
    <p:sldId id="286" r:id="rId22"/>
    <p:sldId id="281" r:id="rId23"/>
    <p:sldId id="282" r:id="rId24"/>
    <p:sldId id="283" r:id="rId25"/>
    <p:sldId id="284" r:id="rId26"/>
    <p:sldId id="287" r:id="rId27"/>
    <p:sldId id="288" r:id="rId28"/>
    <p:sldId id="289" r:id="rId29"/>
    <p:sldId id="291" r:id="rId30"/>
    <p:sldId id="29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B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9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92883-F27F-4A6A-ABFD-49E735E2DDCE}" type="datetimeFigureOut">
              <a:rPr lang="cs-CZ" smtClean="0"/>
              <a:t>09.03.2025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DED619-9DAD-43B8-8FAB-E901961191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98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Psychoterapeutické metody v práci PA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Lenka Emrová, Ph.D.</a:t>
            </a:r>
          </a:p>
          <a:p>
            <a:r>
              <a:rPr lang="cs-CZ" dirty="0"/>
              <a:t>1. přednáška</a:t>
            </a:r>
          </a:p>
        </p:txBody>
      </p:sp>
    </p:spTree>
    <p:extLst>
      <p:ext uri="{BB962C8B-B14F-4D97-AF65-F5344CB8AC3E}">
        <p14:creationId xmlns:p14="http://schemas.microsoft.com/office/powerpoint/2010/main" val="2488428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1071" y="22920"/>
            <a:ext cx="8911687" cy="1280890"/>
          </a:xfrm>
        </p:spPr>
        <p:txBody>
          <a:bodyPr/>
          <a:lstStyle/>
          <a:p>
            <a:r>
              <a:rPr lang="cs-CZ" dirty="0"/>
              <a:t>Psychologické směry - psychoterapie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009661" y="663365"/>
            <a:ext cx="977450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Hlubinná psychoterapie </a:t>
            </a:r>
            <a:r>
              <a:rPr lang="cs-CZ" dirty="0"/>
              <a:t>(</a:t>
            </a:r>
            <a:r>
              <a:rPr lang="cs-CZ" dirty="0" err="1"/>
              <a:t>Jungiánská</a:t>
            </a:r>
            <a:r>
              <a:rPr lang="cs-CZ" dirty="0"/>
              <a:t>, </a:t>
            </a:r>
            <a:r>
              <a:rPr lang="cs-CZ" dirty="0" err="1"/>
              <a:t>Adlerovská</a:t>
            </a:r>
            <a:r>
              <a:rPr lang="cs-CZ" dirty="0"/>
              <a:t>, Psychoanalýza, Otto Rank psychoterapie porodního traumatu)</a:t>
            </a:r>
          </a:p>
          <a:p>
            <a:r>
              <a:rPr lang="cs-CZ" b="1" dirty="0"/>
              <a:t>Dynamická terapie </a:t>
            </a:r>
            <a:r>
              <a:rPr lang="cs-CZ" dirty="0"/>
              <a:t>(Horneyová, </a:t>
            </a:r>
            <a:r>
              <a:rPr lang="cs-CZ" dirty="0" err="1"/>
              <a:t>Sullivan</a:t>
            </a:r>
            <a:r>
              <a:rPr lang="cs-CZ" dirty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09661" y="1657338"/>
            <a:ext cx="977450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Ericksonovská</a:t>
            </a:r>
            <a:r>
              <a:rPr lang="cs-CZ" dirty="0"/>
              <a:t> hypnoterapie, </a:t>
            </a:r>
            <a:r>
              <a:rPr lang="cs-CZ" dirty="0" err="1"/>
              <a:t>hypnoporod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09661" y="2135661"/>
            <a:ext cx="9774506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Behaviorální (</a:t>
            </a:r>
            <a:r>
              <a:rPr lang="cs-CZ" dirty="0" err="1">
                <a:solidFill>
                  <a:schemeClr val="bg1"/>
                </a:solidFill>
              </a:rPr>
              <a:t>Wolpe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>
                <a:solidFill>
                  <a:schemeClr val="bg1"/>
                </a:solidFill>
              </a:rPr>
              <a:t>Kognitivní terapie (racionálně emoční terapie </a:t>
            </a:r>
            <a:r>
              <a:rPr lang="cs-CZ" dirty="0" err="1">
                <a:solidFill>
                  <a:schemeClr val="bg1"/>
                </a:solidFill>
              </a:rPr>
              <a:t>Ellise</a:t>
            </a:r>
            <a:r>
              <a:rPr lang="cs-CZ" dirty="0">
                <a:solidFill>
                  <a:schemeClr val="bg1"/>
                </a:solidFill>
              </a:rPr>
              <a:t>, kognitivní terapie Becka, </a:t>
            </a:r>
          </a:p>
          <a:p>
            <a:r>
              <a:rPr lang="cs-CZ" dirty="0">
                <a:solidFill>
                  <a:schemeClr val="bg1"/>
                </a:solidFill>
              </a:rPr>
              <a:t>kognitivně behaviorální terapie)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09661" y="3140843"/>
            <a:ext cx="9774506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Komunikační terapie (</a:t>
            </a:r>
            <a:r>
              <a:rPr lang="cs-CZ" dirty="0" err="1">
                <a:solidFill>
                  <a:schemeClr val="bg1"/>
                </a:solidFill>
              </a:rPr>
              <a:t>Watzlawick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r>
              <a:rPr lang="cs-CZ" dirty="0" err="1">
                <a:solidFill>
                  <a:schemeClr val="bg1"/>
                </a:solidFill>
              </a:rPr>
              <a:t>Gestalt</a:t>
            </a:r>
            <a:r>
              <a:rPr lang="cs-CZ" dirty="0">
                <a:solidFill>
                  <a:schemeClr val="bg1"/>
                </a:solidFill>
              </a:rPr>
              <a:t> terapie (</a:t>
            </a:r>
            <a:r>
              <a:rPr lang="cs-CZ" dirty="0" err="1">
                <a:solidFill>
                  <a:schemeClr val="bg1"/>
                </a:solidFill>
              </a:rPr>
              <a:t>Perls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09661" y="3869026"/>
            <a:ext cx="977450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Existenciální a humanistická terapie (</a:t>
            </a:r>
            <a:r>
              <a:rPr lang="cs-CZ" dirty="0" err="1">
                <a:solidFill>
                  <a:schemeClr val="bg1"/>
                </a:solidFill>
              </a:rPr>
              <a:t>daseinsanalýza</a:t>
            </a:r>
            <a:r>
              <a:rPr lang="cs-CZ" dirty="0">
                <a:solidFill>
                  <a:schemeClr val="bg1"/>
                </a:solidFill>
              </a:rPr>
              <a:t>, logoterapie, humanistická terapie)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009661" y="4583979"/>
            <a:ext cx="9774506" cy="369332"/>
          </a:xfrm>
          <a:prstGeom prst="rect">
            <a:avLst/>
          </a:prstGeom>
          <a:solidFill>
            <a:srgbClr val="68B343"/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</a:rPr>
              <a:t>Rogersovská</a:t>
            </a:r>
            <a:r>
              <a:rPr lang="cs-CZ" dirty="0">
                <a:solidFill>
                  <a:schemeClr val="bg1"/>
                </a:solidFill>
              </a:rPr>
              <a:t> terapie, </a:t>
            </a:r>
            <a:r>
              <a:rPr lang="cs-CZ" dirty="0" err="1">
                <a:solidFill>
                  <a:schemeClr val="bg1"/>
                </a:solidFill>
              </a:rPr>
              <a:t>encounterové</a:t>
            </a:r>
            <a:r>
              <a:rPr lang="cs-CZ" dirty="0">
                <a:solidFill>
                  <a:schemeClr val="bg1"/>
                </a:solidFill>
              </a:rPr>
              <a:t> skupiny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009661" y="5038368"/>
            <a:ext cx="977450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Bálintoské</a:t>
            </a:r>
            <a:r>
              <a:rPr lang="cs-CZ" dirty="0"/>
              <a:t> skupiny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009661" y="5473970"/>
            <a:ext cx="977450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Supervize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009661" y="5909572"/>
            <a:ext cx="9774506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Expresivní terapie (muzikoterapie, taneční a pohybová terapie, arteterapie, psychodrama..)</a:t>
            </a:r>
          </a:p>
        </p:txBody>
      </p:sp>
    </p:spTree>
    <p:extLst>
      <p:ext uri="{BB962C8B-B14F-4D97-AF65-F5344CB8AC3E}">
        <p14:creationId xmlns:p14="http://schemas.microsoft.com/office/powerpoint/2010/main" val="408242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92D050"/>
                </a:solidFill>
                <a:latin typeface="Tahoma" pitchFamily="34" charset="0"/>
              </a:rPr>
              <a:t>1. Cvičení - Aktivní naslouchání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547938" y="1760538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 sz="44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700214"/>
            <a:ext cx="100965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1" y="580153"/>
            <a:ext cx="6463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1000">
                <a:cs typeface="Times New Roman" pitchFamily="18" charset="0"/>
              </a:rPr>
              <a:t>	</a:t>
            </a:r>
            <a:endParaRPr lang="cs-CZ" altLang="cs-CZ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2636838"/>
            <a:ext cx="733425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524001" y="1891428"/>
            <a:ext cx="6463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cs-CZ" altLang="cs-CZ" sz="1000">
                <a:cs typeface="Times New Roman" pitchFamily="18" charset="0"/>
              </a:rPr>
              <a:t>	</a:t>
            </a:r>
            <a:endParaRPr lang="cs-CZ" altLang="cs-CZ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4221163"/>
            <a:ext cx="10287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3" y="5373689"/>
            <a:ext cx="10287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450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01181" y="583319"/>
            <a:ext cx="908660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</a:t>
            </a:r>
          </a:p>
        </p:txBody>
      </p:sp>
      <p:sp>
        <p:nvSpPr>
          <p:cNvPr id="5" name="Obdélník 4"/>
          <p:cNvSpPr/>
          <p:nvPr/>
        </p:nvSpPr>
        <p:spPr>
          <a:xfrm>
            <a:off x="3096749" y="1626558"/>
            <a:ext cx="914932" cy="1323094"/>
          </a:xfrm>
          <a:prstGeom prst="rect">
            <a:avLst/>
          </a:prstGeom>
          <a:noFill/>
        </p:spPr>
        <p:txBody>
          <a:bodyPr wrap="squar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92882" y="561728"/>
            <a:ext cx="779178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</a:t>
            </a:r>
          </a:p>
        </p:txBody>
      </p:sp>
      <p:sp>
        <p:nvSpPr>
          <p:cNvPr id="7" name="Obdélník 6"/>
          <p:cNvSpPr/>
          <p:nvPr/>
        </p:nvSpPr>
        <p:spPr>
          <a:xfrm>
            <a:off x="7932440" y="1594843"/>
            <a:ext cx="718279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</a:t>
            </a:r>
          </a:p>
        </p:txBody>
      </p:sp>
      <p:sp>
        <p:nvSpPr>
          <p:cNvPr id="8" name="Obdélník 7"/>
          <p:cNvSpPr/>
          <p:nvPr/>
        </p:nvSpPr>
        <p:spPr>
          <a:xfrm>
            <a:off x="10410577" y="583639"/>
            <a:ext cx="718279" cy="1322774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79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82628" y="2949652"/>
            <a:ext cx="2745550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naming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832" y="3877909"/>
            <a:ext cx="3173440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Pojmenování emocí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1327332" y="4505312"/>
            <a:ext cx="5013208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understanding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09841" y="5242002"/>
            <a:ext cx="3243954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Porozumění emocím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628688" y="4426415"/>
            <a:ext cx="3726332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supporting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27810" y="3842858"/>
            <a:ext cx="322472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Respektování emocí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234198" y="2914234"/>
            <a:ext cx="3739153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respecting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007619" y="5205202"/>
            <a:ext cx="2817666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Podpora emocím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878348" y="2798289"/>
            <a:ext cx="3340109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exploring</a:t>
            </a:r>
            <a:endParaRPr lang="cs-CZ" sz="5398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9090691" y="3641714"/>
            <a:ext cx="31189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Prozkoumání emocí</a:t>
            </a:r>
          </a:p>
        </p:txBody>
      </p:sp>
    </p:spTree>
    <p:extLst>
      <p:ext uri="{BB962C8B-B14F-4D97-AF65-F5344CB8AC3E}">
        <p14:creationId xmlns:p14="http://schemas.microsoft.com/office/powerpoint/2010/main" val="40049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Naming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„Vidím, že je to pro Vás velmi těžké.“</a:t>
            </a:r>
          </a:p>
          <a:p>
            <a:r>
              <a:rPr lang="cs-CZ" dirty="0"/>
              <a:t>„Hodně Vás to zarmoutilo, překvapilo.“</a:t>
            </a:r>
          </a:p>
          <a:p>
            <a:r>
              <a:rPr lang="cs-CZ" dirty="0"/>
              <a:t>„Jste nervózní.“</a:t>
            </a:r>
          </a:p>
          <a:p>
            <a:r>
              <a:rPr lang="cs-CZ" dirty="0"/>
              <a:t>„Jste napjatá.“</a:t>
            </a:r>
          </a:p>
        </p:txBody>
      </p:sp>
    </p:spTree>
    <p:extLst>
      <p:ext uri="{BB962C8B-B14F-4D97-AF65-F5344CB8AC3E}">
        <p14:creationId xmlns:p14="http://schemas.microsoft.com/office/powerpoint/2010/main" val="136646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821" y="3405407"/>
            <a:ext cx="4285134" cy="219017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249569"/>
            <a:ext cx="4285134" cy="219970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255" y="259092"/>
            <a:ext cx="4285134" cy="219017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13" y="3405407"/>
            <a:ext cx="4285134" cy="219017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80988" y="2449272"/>
            <a:ext cx="154521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pohrdání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430999" y="2498660"/>
            <a:ext cx="18801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překvapení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185345" y="2449272"/>
            <a:ext cx="1239119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smutek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96409" y="2424546"/>
            <a:ext cx="2003553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štěstí, radost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767034" y="5595587"/>
            <a:ext cx="1098092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strach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302544" y="5599044"/>
            <a:ext cx="3825692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skrývaná zlost, nedůvěra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280451" y="5595587"/>
            <a:ext cx="803216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zlost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8964712" y="5595587"/>
            <a:ext cx="3011579" cy="461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399" dirty="0"/>
              <a:t>znechucení, odpor</a:t>
            </a:r>
          </a:p>
        </p:txBody>
      </p:sp>
    </p:spTree>
    <p:extLst>
      <p:ext uri="{BB962C8B-B14F-4D97-AF65-F5344CB8AC3E}">
        <p14:creationId xmlns:p14="http://schemas.microsoft.com/office/powerpoint/2010/main" val="205938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316" y="-52583"/>
            <a:ext cx="4927904" cy="68562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890506" y="2452434"/>
            <a:ext cx="2272787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radost</a:t>
            </a:r>
          </a:p>
        </p:txBody>
      </p:sp>
      <p:sp>
        <p:nvSpPr>
          <p:cNvPr id="7" name="Obdélník 6"/>
          <p:cNvSpPr/>
          <p:nvPr/>
        </p:nvSpPr>
        <p:spPr>
          <a:xfrm>
            <a:off x="5982861" y="2452434"/>
            <a:ext cx="2606125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smutek</a:t>
            </a:r>
          </a:p>
        </p:txBody>
      </p:sp>
      <p:sp>
        <p:nvSpPr>
          <p:cNvPr id="8" name="Obdélník 7"/>
          <p:cNvSpPr/>
          <p:nvPr/>
        </p:nvSpPr>
        <p:spPr>
          <a:xfrm>
            <a:off x="3776690" y="5934017"/>
            <a:ext cx="2203877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odpor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14595" y="5934017"/>
            <a:ext cx="1942655" cy="922770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</a:bodyPr>
          <a:lstStyle/>
          <a:p>
            <a:pPr algn="ctr"/>
            <a:r>
              <a:rPr lang="cs-CZ" sz="5398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vztek</a:t>
            </a:r>
          </a:p>
        </p:txBody>
      </p:sp>
    </p:spTree>
    <p:extLst>
      <p:ext uri="{BB962C8B-B14F-4D97-AF65-F5344CB8AC3E}">
        <p14:creationId xmlns:p14="http://schemas.microsoft.com/office/powerpoint/2010/main" val="87642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Understanding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„Rozumím tomu správně, že…</a:t>
            </a:r>
          </a:p>
          <a:p>
            <a:r>
              <a:rPr lang="cs-CZ" dirty="0"/>
              <a:t>Můžete mi to vysvětlit, jak to vnímáte, abych Vám dobře porozuměla…“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0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Respecting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„je to v pořádku, že se takto cítíte po tom všem…“</a:t>
            </a:r>
          </a:p>
          <a:p>
            <a:r>
              <a:rPr lang="cs-CZ" dirty="0"/>
              <a:t>„je přirozené, že pláčete…jste naštvaný, když jste se dozvěděl/a takovou zprávu..“</a:t>
            </a:r>
          </a:p>
          <a:p>
            <a:r>
              <a:rPr lang="cs-CZ" dirty="0"/>
              <a:t>„většina pacientů to prožívá stejně jako vy…zlobí se nebo pláčou..“</a:t>
            </a:r>
          </a:p>
          <a:p>
            <a:r>
              <a:rPr lang="cs-CZ" dirty="0"/>
              <a:t>„je zcela legitimní být naštvaný“</a:t>
            </a:r>
          </a:p>
          <a:p>
            <a:r>
              <a:rPr lang="cs-CZ" dirty="0"/>
              <a:t>„musí to být pro Vás velmi těžké“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9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Supporting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„udělám vše, abyste se cítil/a lépe“</a:t>
            </a:r>
          </a:p>
          <a:p>
            <a:r>
              <a:rPr lang="cs-CZ" dirty="0"/>
              <a:t>„jsem tu pro Vás“</a:t>
            </a:r>
          </a:p>
          <a:p>
            <a:r>
              <a:rPr lang="cs-CZ" dirty="0"/>
              <a:t>„náš tým se bude snažit udělat vše, abyste se cítil/a lépe“</a:t>
            </a:r>
          </a:p>
          <a:p>
            <a:r>
              <a:rPr lang="cs-CZ" dirty="0"/>
              <a:t>„jsme tady pro Vás“</a:t>
            </a:r>
          </a:p>
          <a:p>
            <a:r>
              <a:rPr lang="cs-CZ" dirty="0"/>
              <a:t>„nejsem si jistá, co bude pro Vás teď nejlepší“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45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Exploring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„povězte mi o tom víc…“</a:t>
            </a:r>
          </a:p>
          <a:p>
            <a:r>
              <a:rPr lang="cs-CZ" dirty="0"/>
              <a:t>„co máte přesně na mysli tím, když říkáte, že…“</a:t>
            </a:r>
          </a:p>
          <a:p>
            <a:r>
              <a:rPr lang="cs-CZ" dirty="0"/>
              <a:t>„co se Vám teď honí hlavou?“</a:t>
            </a:r>
          </a:p>
          <a:p>
            <a:r>
              <a:rPr lang="cs-CZ" dirty="0"/>
              <a:t>„Jaké obavy Vás trápí?“</a:t>
            </a:r>
          </a:p>
          <a:p>
            <a:r>
              <a:rPr lang="cs-CZ" dirty="0"/>
              <a:t>„co je to nejtěžší pro Vás“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6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Obor </a:t>
            </a:r>
          </a:p>
          <a:p>
            <a:pPr lvl="1"/>
            <a:r>
              <a:rPr lang="cs-CZ" dirty="0"/>
              <a:t>obor interdisciplinární, </a:t>
            </a:r>
          </a:p>
          <a:p>
            <a:pPr lvl="1"/>
            <a:r>
              <a:rPr lang="cs-CZ" dirty="0"/>
              <a:t>vědní disciplína, </a:t>
            </a:r>
          </a:p>
          <a:p>
            <a:pPr lvl="1"/>
            <a:r>
              <a:rPr lang="cs-CZ" dirty="0"/>
              <a:t>empirická a aplikovaná věda, která se dělí na část obecnou (teorie, metody a výzkumná data) a speciální (aplikace na jednotlivé druhy poruch). </a:t>
            </a:r>
          </a:p>
          <a:p>
            <a:r>
              <a:rPr lang="cs-CZ" b="1" dirty="0"/>
              <a:t>Činnost</a:t>
            </a:r>
          </a:p>
          <a:p>
            <a:pPr lvl="1"/>
            <a:r>
              <a:rPr lang="cs-CZ" dirty="0"/>
              <a:t>Psychoterapie je léčebná činnost, </a:t>
            </a:r>
          </a:p>
          <a:p>
            <a:pPr lvl="1"/>
            <a:r>
              <a:rPr lang="cs-CZ" dirty="0"/>
              <a:t>léčebné působení, </a:t>
            </a:r>
          </a:p>
          <a:p>
            <a:pPr lvl="1"/>
            <a:r>
              <a:rPr lang="cs-CZ" dirty="0"/>
              <a:t>specializovaná metoda léčení nebo soubor léčebných metod.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014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PCA – PŘÍSTUP ZAMĚŘENÝ NA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Těžištěm PCA je terapeutova důvěra v růstový potenciál klienta – aktualizační tendenci </a:t>
            </a:r>
          </a:p>
          <a:p>
            <a:r>
              <a:rPr lang="cs-CZ" dirty="0"/>
              <a:t>Změn v osobnosti a v projevu klienta se dosahuje tím, že je bez výhrad a vstřícně akceptován, je mu projevována empatie a autenticita </a:t>
            </a:r>
          </a:p>
          <a:p>
            <a:r>
              <a:rPr lang="cs-CZ" dirty="0"/>
              <a:t>Touto vztahovou nabídkou se vytváří psychoterapeutický prostor, který podporuje osobnostní růst a umožňuje překonání klientových inkongruencí,</a:t>
            </a:r>
          </a:p>
          <a:p>
            <a:r>
              <a:rPr lang="cs-CZ" dirty="0" err="1"/>
              <a:t>Rogersovská</a:t>
            </a:r>
            <a:r>
              <a:rPr lang="cs-CZ" dirty="0"/>
              <a:t> psychoterapie je proto psychoterapií dialogickou a vztahovou.</a:t>
            </a:r>
          </a:p>
          <a:p>
            <a:r>
              <a:rPr lang="cs-CZ" dirty="0" err="1"/>
              <a:t>Kongruence</a:t>
            </a:r>
            <a:r>
              <a:rPr lang="cs-CZ" dirty="0"/>
              <a:t> je soulad vnitřních potřeb a vnějších podnětů – mohu být v souladu – </a:t>
            </a:r>
            <a:r>
              <a:rPr lang="cs-CZ"/>
              <a:t>kladné sebepojetí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4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Self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3837904" y="2369713"/>
            <a:ext cx="1970468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Reálné</a:t>
            </a:r>
          </a:p>
          <a:p>
            <a:pPr algn="ctr"/>
            <a:r>
              <a:rPr lang="cs-CZ" dirty="0"/>
              <a:t>SELF</a:t>
            </a:r>
          </a:p>
          <a:p>
            <a:pPr algn="ctr"/>
            <a:r>
              <a:rPr lang="cs-CZ" dirty="0"/>
              <a:t>Jaký jsem</a:t>
            </a:r>
          </a:p>
        </p:txBody>
      </p:sp>
      <p:sp>
        <p:nvSpPr>
          <p:cNvPr id="6" name="Ovál 5"/>
          <p:cNvSpPr/>
          <p:nvPr/>
        </p:nvSpPr>
        <p:spPr>
          <a:xfrm>
            <a:off x="6308501" y="2369713"/>
            <a:ext cx="1972614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Ideální</a:t>
            </a:r>
          </a:p>
          <a:p>
            <a:pPr algn="ctr"/>
            <a:r>
              <a:rPr lang="cs-CZ" dirty="0"/>
              <a:t>SELF</a:t>
            </a:r>
          </a:p>
          <a:p>
            <a:pPr algn="ctr"/>
            <a:r>
              <a:rPr lang="cs-CZ" dirty="0"/>
              <a:t>Jaký chci být</a:t>
            </a:r>
          </a:p>
        </p:txBody>
      </p:sp>
      <p:sp>
        <p:nvSpPr>
          <p:cNvPr id="7" name="Ovál 6"/>
          <p:cNvSpPr/>
          <p:nvPr/>
        </p:nvSpPr>
        <p:spPr>
          <a:xfrm>
            <a:off x="5069982" y="3990305"/>
            <a:ext cx="2425522" cy="1249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Vnímané</a:t>
            </a:r>
          </a:p>
          <a:p>
            <a:pPr algn="ctr"/>
            <a:r>
              <a:rPr lang="cs-CZ" dirty="0"/>
              <a:t>SELF</a:t>
            </a:r>
          </a:p>
          <a:p>
            <a:pPr algn="ctr"/>
            <a:r>
              <a:rPr lang="cs-CZ" dirty="0"/>
              <a:t>Jak se vidím a </a:t>
            </a:r>
            <a:r>
              <a:rPr lang="cs-CZ"/>
              <a:t>vidí druzí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421229" y="5610897"/>
            <a:ext cx="7804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 "Takže je těžké uvěřit, že by tě milovali a přijali, kdyby věděli, kdo jsi opravdu."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670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Empatie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1700809"/>
            <a:ext cx="6347714" cy="3880773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sz="2800" dirty="0"/>
              <a:t>je respektující porozumění tomu, co druzí prožívají</a:t>
            </a:r>
          </a:p>
          <a:p>
            <a:r>
              <a:rPr lang="cs-CZ" altLang="cs-CZ" sz="2800" dirty="0"/>
              <a:t>vyžaduje naslouchání celou bytostí</a:t>
            </a:r>
          </a:p>
          <a:p>
            <a:r>
              <a:rPr lang="cs-CZ" altLang="cs-CZ" sz="2800" dirty="0"/>
              <a:t>potřebujeme být při ní zbaveni všech domněnek, představ a soudů o druhých lidech </a:t>
            </a:r>
            <a:r>
              <a:rPr lang="cs-CZ" altLang="cs-CZ" sz="2000" dirty="0"/>
              <a:t>„jak to má být“, „jak je to správně“</a:t>
            </a:r>
          </a:p>
          <a:p>
            <a:r>
              <a:rPr lang="cs-CZ" altLang="cs-CZ" sz="2800" dirty="0"/>
              <a:t>vyžaduje přítomnost, nic z minulosti</a:t>
            </a:r>
          </a:p>
          <a:p>
            <a:r>
              <a:rPr lang="cs-CZ" altLang="cs-CZ" sz="2800" dirty="0"/>
              <a:t>empatie vůči trpícímu je velmi těžká věc</a:t>
            </a:r>
          </a:p>
        </p:txBody>
      </p:sp>
    </p:spTree>
    <p:extLst>
      <p:ext uri="{BB962C8B-B14F-4D97-AF65-F5344CB8AC3E}">
        <p14:creationId xmlns:p14="http://schemas.microsoft.com/office/powerpoint/2010/main" val="342241279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není empatie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/>
              <a:t>Dávání rad </a:t>
            </a:r>
            <a:r>
              <a:rPr lang="cs-CZ" altLang="cs-CZ" sz="2000"/>
              <a:t>„měla byste…, bylo by dobré…“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Zlehčování </a:t>
            </a:r>
            <a:r>
              <a:rPr lang="cs-CZ" altLang="cs-CZ" sz="2000"/>
              <a:t>„to nic není, jsou horší věci, hlavně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	že…“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Vychovávání </a:t>
            </a:r>
            <a:r>
              <a:rPr lang="cs-CZ" altLang="cs-CZ" sz="2000"/>
              <a:t>„musíte to brát pozitivně…“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Utěšování </a:t>
            </a:r>
            <a:r>
              <a:rPr lang="cs-CZ" altLang="cs-CZ" sz="2000"/>
              <a:t>„to nebyla Vaše chyba, udělala jste všechno,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000"/>
              <a:t>	co jste mohla“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Vyprávění příhod </a:t>
            </a:r>
            <a:r>
              <a:rPr lang="cs-CZ" altLang="cs-CZ" sz="2000"/>
              <a:t>„měli jsme tady pacientku…“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Povzbuzování </a:t>
            </a:r>
            <a:r>
              <a:rPr lang="cs-CZ" altLang="cs-CZ" sz="2000"/>
              <a:t>„to bude dobré, vzmužte se, musíte být statečná, silná, nebuďte smutná…“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Projevování soucitu</a:t>
            </a:r>
            <a:r>
              <a:rPr lang="cs-CZ" altLang="cs-CZ" sz="2000"/>
              <a:t> „ to je mi líto, chudinko…“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Vysvětlování </a:t>
            </a:r>
            <a:r>
              <a:rPr lang="cs-CZ" altLang="cs-CZ" sz="2000"/>
              <a:t>„to je protože…“</a:t>
            </a:r>
            <a:r>
              <a:rPr lang="cs-CZ" altLang="cs-CZ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547104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Empatie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87526" y="1598614"/>
            <a:ext cx="3624263" cy="44973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Reflektujte čili pojmenovávejte emoce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Jste nešťastná, zoufalá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Moc Vás to bolí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Máte strach, bojíte se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Máte vztek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Jste nejistá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549901" y="1598614"/>
            <a:ext cx="3624263" cy="449738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Parafrázujte čili opakujte, co klientka říká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protože nevíte, co bude s miminkem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že Vaše miminko zemřelo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jak to zvládnete, neumíte si představit se na sebe podívat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že jste více neodpočívala</a:t>
            </a:r>
          </a:p>
          <a:p>
            <a:pPr lvl="1">
              <a:lnSpc>
                <a:spcPct val="80000"/>
              </a:lnSpc>
            </a:pPr>
            <a:endParaRPr lang="cs-CZ" altLang="cs-CZ" sz="2000"/>
          </a:p>
          <a:p>
            <a:pPr lvl="1">
              <a:lnSpc>
                <a:spcPct val="80000"/>
              </a:lnSpc>
            </a:pPr>
            <a:r>
              <a:rPr lang="cs-CZ" altLang="cs-CZ" sz="2000"/>
              <a:t>protože potřebujete více informací od lékaře</a:t>
            </a:r>
          </a:p>
        </p:txBody>
      </p:sp>
    </p:spTree>
    <p:extLst>
      <p:ext uri="{BB962C8B-B14F-4D97-AF65-F5344CB8AC3E}">
        <p14:creationId xmlns:p14="http://schemas.microsoft.com/office/powerpoint/2010/main" val="183315892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 čemu vede empatie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560" y="1484785"/>
            <a:ext cx="6347714" cy="38807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K uvolnění napětí – projevení emocí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K pocitům porozumění – ubývá slov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Pacientka může zůstat v kontaktu se svými pocity a nemusí je potlačovat, bojovat s nimi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„mohu být smutná, naštvaná…“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„nemusím nic předstírat, sama se sebou bojovat“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„mohu se uvolnit“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Pacientky často chtějí „udělat radost“ nebo „splnit očekávání“, v horším případě nezklamat, proto říkají, že jsou v pohodě a předstírají i před sebou, že se nic neděje – to vede k hromadění napětí a postupnému vytěsňování emocí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07568" y="566124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855640" y="5480050"/>
            <a:ext cx="59282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 b="1" dirty="0" err="1"/>
              <a:t>larvované</a:t>
            </a:r>
            <a:r>
              <a:rPr lang="cs-CZ" altLang="cs-CZ" sz="2000" b="1" dirty="0"/>
              <a:t> deprese a </a:t>
            </a:r>
            <a:r>
              <a:rPr lang="cs-CZ" altLang="cs-CZ" sz="2000" b="1" dirty="0" err="1"/>
              <a:t>postraumatický</a:t>
            </a:r>
            <a:r>
              <a:rPr lang="cs-CZ" altLang="cs-CZ" sz="2000" b="1" dirty="0"/>
              <a:t> syndrom</a:t>
            </a:r>
          </a:p>
        </p:txBody>
      </p:sp>
    </p:spTree>
    <p:extLst>
      <p:ext uri="{BB962C8B-B14F-4D97-AF65-F5344CB8AC3E}">
        <p14:creationId xmlns:p14="http://schemas.microsoft.com/office/powerpoint/2010/main" val="333325785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sociálních kompetencí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Škály sociální orientace </a:t>
            </a:r>
            <a:r>
              <a:rPr lang="cs-CZ" dirty="0"/>
              <a:t>– postoj k druhým lidem, vcítění se a schopnost podívat se na druhé jejich očima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Škály </a:t>
            </a:r>
            <a:r>
              <a:rPr lang="cs-CZ" b="1" dirty="0" err="1"/>
              <a:t>ofenzivity</a:t>
            </a:r>
            <a:r>
              <a:rPr lang="cs-CZ" b="1" dirty="0"/>
              <a:t> </a:t>
            </a:r>
            <a:r>
              <a:rPr lang="cs-CZ" dirty="0"/>
              <a:t>– přístup k druhým lidem (aktivní x pasivní)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Škály sebeovládání – </a:t>
            </a:r>
            <a:r>
              <a:rPr lang="cs-CZ" dirty="0"/>
              <a:t>míra toho, jak vnímáme sebe jako příčinu událostí, jak jsme citově vyrovnaní a zachováváme klid</a:t>
            </a:r>
            <a:endParaRPr lang="cs-CZ" b="1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Škály </a:t>
            </a:r>
            <a:r>
              <a:rPr lang="cs-CZ" b="1" dirty="0" err="1"/>
              <a:t>reflexibility</a:t>
            </a:r>
            <a:r>
              <a:rPr lang="cs-CZ" b="1" dirty="0"/>
              <a:t> </a:t>
            </a:r>
            <a:r>
              <a:rPr lang="cs-CZ" dirty="0"/>
              <a:t>– jak se zabýváme sami sebou a druhými lidmi</a:t>
            </a:r>
          </a:p>
        </p:txBody>
      </p:sp>
    </p:spTree>
    <p:extLst>
      <p:ext uri="{BB962C8B-B14F-4D97-AF65-F5344CB8AC3E}">
        <p14:creationId xmlns:p14="http://schemas.microsoft.com/office/powerpoint/2010/main" val="4122123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sociální orientace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 err="1"/>
              <a:t>Prosocialita</a:t>
            </a:r>
            <a:r>
              <a:rPr lang="cs-CZ" dirty="0"/>
              <a:t> – míra angažování se pro druhé lidi, pomáhání, solidarity a „</a:t>
            </a:r>
            <a:r>
              <a:rPr lang="cs-CZ" dirty="0" err="1"/>
              <a:t>fér</a:t>
            </a:r>
            <a:r>
              <a:rPr lang="cs-CZ" dirty="0"/>
              <a:t>“ hry</a:t>
            </a:r>
          </a:p>
          <a:p>
            <a:pPr lvl="1"/>
            <a:r>
              <a:rPr lang="cs-CZ" b="1" dirty="0"/>
              <a:t>Převzetí perspektivy </a:t>
            </a:r>
            <a:r>
              <a:rPr lang="cs-CZ" dirty="0"/>
              <a:t>– schopnost a ochota vžít se do druhého, předpoklad empatie a soucitu, ochota hledat společný ve smyslu </a:t>
            </a:r>
            <a:r>
              <a:rPr lang="cs-CZ" dirty="0" err="1"/>
              <a:t>win-win</a:t>
            </a:r>
            <a:r>
              <a:rPr lang="cs-CZ" dirty="0"/>
              <a:t>, porozumění a předvídání </a:t>
            </a:r>
          </a:p>
          <a:p>
            <a:pPr lvl="1"/>
            <a:r>
              <a:rPr lang="cs-CZ" b="1" dirty="0"/>
              <a:t>Pluralita hodnot </a:t>
            </a:r>
            <a:r>
              <a:rPr lang="cs-CZ" dirty="0"/>
              <a:t>– tolerance vůči názorům druhých lidí, schopnost zpochybňovat a korigovat vlastní hodnotové postoje a normy </a:t>
            </a:r>
          </a:p>
          <a:p>
            <a:pPr lvl="1"/>
            <a:r>
              <a:rPr lang="cs-CZ" b="1" dirty="0"/>
              <a:t>Ochota ke kompromisu </a:t>
            </a:r>
            <a:r>
              <a:rPr lang="cs-CZ" dirty="0"/>
              <a:t>– schopnost přistoupit na kompromis, dát prostor druhé straně a jejím zájmům</a:t>
            </a:r>
          </a:p>
          <a:p>
            <a:pPr lvl="1"/>
            <a:r>
              <a:rPr lang="cs-CZ" b="1" dirty="0"/>
              <a:t>Naslouchání </a:t>
            </a:r>
            <a:r>
              <a:rPr lang="cs-CZ" dirty="0"/>
              <a:t>– komunikační technika na úrovní verbální a neverbální – věnovat pozornost, co druhý říká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952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</a:t>
            </a:r>
            <a:r>
              <a:rPr lang="cs-CZ" dirty="0" err="1"/>
              <a:t>ofenzivity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Schopnost prosadit se </a:t>
            </a:r>
            <a:r>
              <a:rPr lang="cs-CZ" dirty="0"/>
              <a:t>– míra schopnosti prosazovat vlastní zájmy, pokud proti tomu stojí zájmy druhé strany</a:t>
            </a:r>
          </a:p>
          <a:p>
            <a:r>
              <a:rPr lang="cs-CZ" b="1" dirty="0"/>
              <a:t>Ochota ke konfliktu </a:t>
            </a:r>
            <a:r>
              <a:rPr lang="cs-CZ" dirty="0"/>
              <a:t>– míra s jakou se stavíme ke konfliktům a nesnažíme se je oddalovat</a:t>
            </a:r>
          </a:p>
          <a:p>
            <a:r>
              <a:rPr lang="cs-CZ" b="1" dirty="0"/>
              <a:t>Extraverze </a:t>
            </a:r>
            <a:r>
              <a:rPr lang="cs-CZ" dirty="0"/>
              <a:t>– ochota setkávat se s druhými lidmi, prezentovat se před druhými a vést je</a:t>
            </a:r>
          </a:p>
          <a:p>
            <a:r>
              <a:rPr lang="cs-CZ" b="1" dirty="0"/>
              <a:t>Rozhodnost</a:t>
            </a:r>
            <a:r>
              <a:rPr lang="cs-CZ" dirty="0"/>
              <a:t> – schopnost rozhodovat se a neoddalovat rozhodnutí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85987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Škály sebeovládání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Sebekontrola</a:t>
            </a:r>
            <a:r>
              <a:rPr lang="cs-CZ" dirty="0"/>
              <a:t> – schopnost vědomě řídit svoje chování v zátěžových situacích</a:t>
            </a:r>
          </a:p>
          <a:p>
            <a:r>
              <a:rPr lang="cs-CZ" b="1" dirty="0"/>
              <a:t>Emoční stabilita </a:t>
            </a:r>
            <a:r>
              <a:rPr lang="cs-CZ" dirty="0"/>
              <a:t>– schopnost zachovávat klid v zátěžových situacích, předvídatelnost a spolehlivost</a:t>
            </a:r>
          </a:p>
          <a:p>
            <a:r>
              <a:rPr lang="cs-CZ" b="1" dirty="0"/>
              <a:t>Flexibilita chování </a:t>
            </a:r>
            <a:r>
              <a:rPr lang="cs-CZ" dirty="0"/>
              <a:t>– schopnost usměrňovat svoje chování podle situace a druhých lidí, plnit rolová očekávání, schopnost přizpůsobit se situaci</a:t>
            </a:r>
          </a:p>
          <a:p>
            <a:r>
              <a:rPr lang="cs-CZ" b="1" dirty="0" err="1"/>
              <a:t>Internalita</a:t>
            </a:r>
            <a:r>
              <a:rPr lang="cs-CZ" dirty="0"/>
              <a:t> – rozsah, ve kterém proband vnímá sám sebe jako příčinu událostí a vnímá důsledky vlastního chování jako ovlivnitelné svým vlastním chováním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1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 cíle psychoterapie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92925" y="1635617"/>
            <a:ext cx="8915400" cy="4932427"/>
          </a:xfrm>
        </p:spPr>
        <p:txBody>
          <a:bodyPr/>
          <a:lstStyle/>
          <a:p>
            <a:r>
              <a:rPr lang="cs-CZ" dirty="0"/>
              <a:t>„Každá psychoterapie se snaží pomocí psychologických prostředků zprostředkovat člověku, který přichází do terapie, poznání toho, co se s ním děje a čemu většinou on nerozumí. Každá terapie se snaží umožnit takovému člověku dosáhnout nějaké změny, která vychází přímo z něj a z jeho vlastní zkušenosti. Je důležité, aby lépe rozuměl sám sobě i druhým.“ </a:t>
            </a:r>
          </a:p>
          <a:p>
            <a:pPr marL="3657600" lvl="8" indent="0">
              <a:buNone/>
            </a:pPr>
            <a:r>
              <a:rPr lang="cs-CZ" dirty="0"/>
              <a:t>Ján </a:t>
            </a:r>
            <a:r>
              <a:rPr lang="cs-CZ" dirty="0" err="1"/>
              <a:t>Praško</a:t>
            </a:r>
            <a:r>
              <a:rPr lang="cs-CZ" dirty="0"/>
              <a:t>, Hovory o psychoterapii, 2001</a:t>
            </a:r>
          </a:p>
          <a:p>
            <a:pPr marL="3657600" lvl="8" indent="0">
              <a:buNone/>
            </a:pPr>
            <a:endParaRPr lang="cs-CZ" dirty="0"/>
          </a:p>
          <a:p>
            <a:pPr marL="400050" indent="-285750"/>
            <a:r>
              <a:rPr lang="cs-CZ" dirty="0"/>
              <a:t>Cílem psychoterapie je </a:t>
            </a:r>
          </a:p>
          <a:p>
            <a:pPr marL="800100" lvl="1"/>
            <a:r>
              <a:rPr lang="cs-CZ" dirty="0"/>
              <a:t>odstranění chorobných příznaků</a:t>
            </a:r>
          </a:p>
          <a:p>
            <a:pPr marL="800100" lvl="1"/>
            <a:r>
              <a:rPr lang="cs-CZ" dirty="0"/>
              <a:t>reedukace, resocializace, reorganizace, restrukturace, rozvoj či integrace pacientovy osobnosti.</a:t>
            </a:r>
          </a:p>
        </p:txBody>
      </p:sp>
    </p:spTree>
    <p:extLst>
      <p:ext uri="{BB962C8B-B14F-4D97-AF65-F5344CB8AC3E}">
        <p14:creationId xmlns:p14="http://schemas.microsoft.com/office/powerpoint/2010/main" val="947771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Škály </a:t>
            </a:r>
            <a:r>
              <a:rPr lang="cs-CZ" dirty="0" err="1"/>
              <a:t>reflexibility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Sebeprezentace</a:t>
            </a:r>
            <a:r>
              <a:rPr lang="cs-CZ" dirty="0"/>
              <a:t> – schopnost jedince působit na druhé lidi pozitivním, resp. žádoucím dojmem</a:t>
            </a:r>
          </a:p>
          <a:p>
            <a:r>
              <a:rPr lang="cs-CZ" b="1" dirty="0"/>
              <a:t>Přímá pozornost k sobě </a:t>
            </a:r>
            <a:r>
              <a:rPr lang="cs-CZ" dirty="0"/>
              <a:t>– schopnost reflexe vlastního jednání před, v průběhu a po konkrétním činu, míra vědomého zabývání se vlastním chováním „jak se chovám v kontaktu s druhými lidmi“</a:t>
            </a:r>
          </a:p>
          <a:p>
            <a:r>
              <a:rPr lang="cs-CZ" b="1" dirty="0"/>
              <a:t>Nepřímá pozornost k sobě </a:t>
            </a:r>
            <a:r>
              <a:rPr lang="cs-CZ" dirty="0"/>
              <a:t>– míra schopnosti vnímat, jaké reakce sledujeme u partnera v interakci, jedná se schopnost interpretovat dopady vlastního jednání na jednání druhých</a:t>
            </a:r>
          </a:p>
          <a:p>
            <a:r>
              <a:rPr lang="cs-CZ" b="1" dirty="0"/>
              <a:t>Vnímání osob </a:t>
            </a:r>
            <a:r>
              <a:rPr lang="cs-CZ" dirty="0"/>
              <a:t>– míra schopnosti dobře odhadnout potřeby a očekávání  partnera v komunikaci a schopnost přizpůsobit svoje jednání těmto potřebám</a:t>
            </a:r>
          </a:p>
        </p:txBody>
      </p:sp>
    </p:spTree>
    <p:extLst>
      <p:ext uri="{BB962C8B-B14F-4D97-AF65-F5344CB8AC3E}">
        <p14:creationId xmlns:p14="http://schemas.microsoft.com/office/powerpoint/2010/main" val="193837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provádí psychoterapii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Odborná psychoterapie</a:t>
            </a:r>
          </a:p>
          <a:p>
            <a:pPr lvl="1"/>
            <a:r>
              <a:rPr lang="cs-CZ" dirty="0"/>
              <a:t>Kvalifikovaný pracovník s ukončeným VŠ vzděláním psychologického či jiného směru</a:t>
            </a:r>
          </a:p>
          <a:p>
            <a:pPr lvl="1"/>
            <a:r>
              <a:rPr lang="cs-CZ" dirty="0"/>
              <a:t>Absolvent některého z psychoterapeutických výcviků </a:t>
            </a:r>
          </a:p>
          <a:p>
            <a:pPr lvl="1"/>
            <a:r>
              <a:rPr lang="cs-CZ" dirty="0"/>
              <a:t>2-4-5 letý výcvik u akreditovaného institutu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Podpůrná psychoterapie </a:t>
            </a:r>
          </a:p>
          <a:p>
            <a:pPr lvl="1"/>
            <a:r>
              <a:rPr lang="cs-CZ" dirty="0"/>
              <a:t>Podpůrná psychoterapie se nesnaží měnit osobnost, spíše poskytuje porozumění, podporu a pomoc.</a:t>
            </a:r>
          </a:p>
          <a:p>
            <a:pPr lvl="1"/>
            <a:r>
              <a:rPr lang="cs-CZ" dirty="0"/>
              <a:t>Zdravotník či jiné pomáhající profese</a:t>
            </a:r>
          </a:p>
          <a:p>
            <a:pPr lvl="1"/>
            <a:r>
              <a:rPr lang="cs-CZ" dirty="0"/>
              <a:t>2 letý výcvik u akreditovaného institutu</a:t>
            </a:r>
          </a:p>
        </p:txBody>
      </p:sp>
    </p:spTree>
    <p:extLst>
      <p:ext uri="{BB962C8B-B14F-4D97-AF65-F5344CB8AC3E}">
        <p14:creationId xmlns:p14="http://schemas.microsoft.com/office/powerpoint/2010/main" val="129722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5432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Psychoterapie je léčebné působení psychologickými prostředky, ke kterým patří slova, rozhovor, neverbální chování, podněcování emocí, vytvoření terapeutického stavu, sugesce, učení, aj. </a:t>
            </a:r>
          </a:p>
          <a:p>
            <a:r>
              <a:rPr lang="cs-CZ" dirty="0"/>
              <a:t>Psychoterapie je léčebné působení na nemoc, poruchu nebo anomálii.</a:t>
            </a:r>
          </a:p>
          <a:p>
            <a:r>
              <a:rPr lang="cs-CZ" dirty="0"/>
              <a:t>Působí na psychiku a prostřednictvím psychiky na celý organismus nemocného. </a:t>
            </a:r>
          </a:p>
          <a:p>
            <a:r>
              <a:rPr lang="cs-CZ" dirty="0"/>
              <a:t>Je to cílevědomé působení na duševní procesy, funkce a stavy, na osobnost a její vztahy, na poruchy a činitele, které poruchy vyvolávají. </a:t>
            </a:r>
          </a:p>
          <a:p>
            <a:r>
              <a:rPr lang="cs-CZ" dirty="0"/>
              <a:t>Psychoterapie </a:t>
            </a:r>
          </a:p>
          <a:p>
            <a:pPr lvl="1"/>
            <a:r>
              <a:rPr lang="cs-CZ" dirty="0"/>
              <a:t>má odstranit nebo zmírnit potíže a podle možnosti i jejich příčiny. </a:t>
            </a:r>
          </a:p>
          <a:p>
            <a:pPr lvl="1"/>
            <a:r>
              <a:rPr lang="cs-CZ" dirty="0"/>
              <a:t>má vést k obnovení zdraví, k poznání a omezení sebezničujícího chování, k účelnému zvládání problémů, konfliktů a životních úkolů. </a:t>
            </a:r>
          </a:p>
          <a:p>
            <a:pPr lvl="1"/>
            <a:r>
              <a:rPr lang="cs-CZ" dirty="0"/>
              <a:t>má vést k naplňování životního smyslu, k pocitu vyrovnanosti a spokojenosti. </a:t>
            </a:r>
          </a:p>
          <a:p>
            <a:r>
              <a:rPr lang="cs-CZ" dirty="0"/>
              <a:t>V průběhu psychoterapie dochází ke změnám v prožívání a chování pacienta. </a:t>
            </a:r>
          </a:p>
        </p:txBody>
      </p:sp>
    </p:spTree>
    <p:extLst>
      <p:ext uri="{BB962C8B-B14F-4D97-AF65-F5344CB8AC3E}">
        <p14:creationId xmlns:p14="http://schemas.microsoft.com/office/powerpoint/2010/main" val="371871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8496"/>
            <a:ext cx="8915400" cy="49970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Podle přístupu na:</a:t>
            </a:r>
          </a:p>
          <a:p>
            <a:r>
              <a:rPr lang="cs-CZ" b="1" dirty="0"/>
              <a:t>direktivní </a:t>
            </a:r>
            <a:r>
              <a:rPr lang="cs-CZ" dirty="0"/>
              <a:t>- terapeut usměrňuje pacientovo myšlení, postoje a chování. Dává mu příkazy a rady, vyžaduje splnění určitých úkolů a cvičení. Používají dynamické směry, př. psychoanalýza, kognitivně-behaviorální pst, lékař ví co je pro pacienta nejlepší, je expertem na jeho duševní život</a:t>
            </a:r>
          </a:p>
          <a:p>
            <a:r>
              <a:rPr lang="cs-CZ" b="1" dirty="0"/>
              <a:t>nedirektivní </a:t>
            </a:r>
            <a:r>
              <a:rPr lang="cs-CZ" dirty="0"/>
              <a:t>- terapeut má neutrální postoj. Tím podněcuje pacienta ke slovní, emoční, nebo činnostní produkci. Je spíše katalytickým činitelem. Vytváří příznivou atmosféru pro pacientovu </a:t>
            </a:r>
            <a:r>
              <a:rPr lang="cs-CZ" dirty="0" err="1"/>
              <a:t>sebeexploraci</a:t>
            </a:r>
            <a:r>
              <a:rPr lang="cs-CZ" dirty="0"/>
              <a:t>. Zastává většina humanistických a fenomenologických přístupů, zde terapeut nevystupuje </a:t>
            </a:r>
            <a:r>
              <a:rPr lang="cs-CZ" dirty="0" err="1"/>
              <a:t>apriori</a:t>
            </a:r>
            <a:r>
              <a:rPr lang="cs-CZ" dirty="0"/>
              <a:t> jako expert na duševní zdraví klienta, naopak nejlepším expertem na svůj duševní život je klient sám, jde tu o důvěru v člověka, pozitivní představa o přirozenosti člověka, vytvoření podmínek k emočnímu vyjádření, práce s tělem, naslouchání, lze nastartovat sebe </a:t>
            </a:r>
            <a:r>
              <a:rPr lang="cs-CZ" dirty="0" err="1"/>
              <a:t>úzdravný</a:t>
            </a:r>
            <a:r>
              <a:rPr lang="cs-CZ" dirty="0"/>
              <a:t> proces, člověk se uzdraví de facto sám</a:t>
            </a:r>
          </a:p>
          <a:p>
            <a:r>
              <a:rPr lang="cs-CZ" b="1" dirty="0"/>
              <a:t>symptomatickou</a:t>
            </a:r>
            <a:r>
              <a:rPr lang="cs-CZ" dirty="0"/>
              <a:t> – terapeut se zaměřuje na chorobný příznak, např. </a:t>
            </a:r>
            <a:r>
              <a:rPr lang="cs-CZ" dirty="0" err="1"/>
              <a:t>fóbii</a:t>
            </a:r>
            <a:r>
              <a:rPr lang="cs-CZ" dirty="0"/>
              <a:t>, kognitivní a behaviorální směry</a:t>
            </a:r>
          </a:p>
          <a:p>
            <a:r>
              <a:rPr lang="cs-CZ" b="1" dirty="0"/>
              <a:t>podpůrnou</a:t>
            </a:r>
            <a:r>
              <a:rPr lang="cs-CZ" dirty="0"/>
              <a:t> – terapeut se nesnaží  měnit osobnost. Poskytuje porozumění, podporu a pomoc osobnosti takové, jaká je. </a:t>
            </a:r>
          </a:p>
          <a:p>
            <a:r>
              <a:rPr lang="cs-CZ" b="1" dirty="0"/>
              <a:t>rekonstrukční </a:t>
            </a:r>
            <a:r>
              <a:rPr lang="cs-CZ" dirty="0"/>
              <a:t>se snaží o přestavbu složek osobnosti – změny a zásahy do osobnosti jsou závažnější. Patří sem převážně hlubinné směry</a:t>
            </a:r>
          </a:p>
          <a:p>
            <a:r>
              <a:rPr lang="cs-CZ" b="1" dirty="0"/>
              <a:t>reedukační</a:t>
            </a:r>
            <a:r>
              <a:rPr lang="cs-CZ" dirty="0"/>
              <a:t> – pomáhá pacientovi úspěšně zvládnout jeho potíže a problémy, ale nesnaží se o rekonstrukci osobnosti</a:t>
            </a:r>
          </a:p>
        </p:txBody>
      </p:sp>
    </p:spTree>
    <p:extLst>
      <p:ext uri="{BB962C8B-B14F-4D97-AF65-F5344CB8AC3E}">
        <p14:creationId xmlns:p14="http://schemas.microsoft.com/office/powerpoint/2010/main" val="423935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psychoterapie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Podle počtu účastníků dělíme psychoterapii na </a:t>
            </a:r>
          </a:p>
          <a:p>
            <a:r>
              <a:rPr lang="cs-CZ" dirty="0"/>
              <a:t>individuální, </a:t>
            </a:r>
          </a:p>
          <a:p>
            <a:r>
              <a:rPr lang="cs-CZ" dirty="0"/>
              <a:t>hromadnou - terapeut působí upravenými metodami individuální psychoterapie na více pacientů současně. </a:t>
            </a:r>
          </a:p>
          <a:p>
            <a:r>
              <a:rPr lang="cs-CZ" dirty="0"/>
              <a:t>Skupinovou, která využívá k terapeutickým účelům dynamiky vztahů vznikajících mezi členy plánovitě vytvořené psychoterapeutické skupiny</a:t>
            </a:r>
          </a:p>
          <a:p>
            <a:r>
              <a:rPr lang="cs-CZ" dirty="0"/>
              <a:t>Párovou a rodinnou</a:t>
            </a:r>
          </a:p>
        </p:txBody>
      </p:sp>
    </p:spTree>
    <p:extLst>
      <p:ext uri="{BB962C8B-B14F-4D97-AF65-F5344CB8AC3E}">
        <p14:creationId xmlns:p14="http://schemas.microsoft.com/office/powerpoint/2010/main" val="194316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Dělení psychoterapie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400" dirty="0"/>
              <a:t>Podle příslušnosti k základním psychologickým směrům na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dynamickou,</a:t>
            </a:r>
            <a:r>
              <a:rPr lang="cs-CZ" altLang="cs-CZ" sz="2400" dirty="0"/>
              <a:t> která se zabývá vlivy minulých zážitků a nevědomých procesů na současné potíže.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kognitivně-behaviorální</a:t>
            </a:r>
            <a:r>
              <a:rPr lang="cs-CZ" altLang="cs-CZ" sz="2400" dirty="0"/>
              <a:t>, která učí překonávat současné problémy a potíže nácvikem žádoucího chování a myšlení.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humanistickou</a:t>
            </a:r>
            <a:r>
              <a:rPr lang="cs-CZ" altLang="cs-CZ" sz="2400" dirty="0"/>
              <a:t>, která  se zabývá sebe uskutečňováním, vnitřním prožíváním, vlastními možnostmi a naplňováním  životního smyslu. </a:t>
            </a:r>
          </a:p>
        </p:txBody>
      </p:sp>
    </p:spTree>
    <p:extLst>
      <p:ext uri="{BB962C8B-B14F-4D97-AF65-F5344CB8AC3E}">
        <p14:creationId xmlns:p14="http://schemas.microsoft.com/office/powerpoint/2010/main" val="134101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Společné faktory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Vztah naplněný důvěrou a vřelostí (úcta, zájem, porozumění, respekt)</a:t>
            </a:r>
          </a:p>
          <a:p>
            <a:r>
              <a:rPr lang="cs-CZ" altLang="cs-CZ" sz="2400" dirty="0"/>
              <a:t>Uklidnění a podpora</a:t>
            </a:r>
          </a:p>
          <a:p>
            <a:r>
              <a:rPr lang="cs-CZ" altLang="cs-CZ" sz="2400" dirty="0"/>
              <a:t>Akceptující prostředí – sdělení, převedení pocitů do slov</a:t>
            </a:r>
          </a:p>
          <a:p>
            <a:r>
              <a:rPr lang="cs-CZ" altLang="cs-CZ" sz="2400" dirty="0"/>
              <a:t>Zpevňování adaptivních reakcí</a:t>
            </a:r>
          </a:p>
          <a:p>
            <a:r>
              <a:rPr lang="cs-CZ" altLang="cs-CZ" sz="2400" dirty="0"/>
              <a:t>Porozumění neboli vhled – vysvětlení příčin, změna je možná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150771" y="5539657"/>
            <a:ext cx="8222123" cy="120032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společné faktory mají asi 30% podíl na celkovém terapeutickém efektu, </a:t>
            </a:r>
          </a:p>
          <a:p>
            <a:r>
              <a:rPr lang="cs-CZ" dirty="0">
                <a:solidFill>
                  <a:schemeClr val="bg1"/>
                </a:solidFill>
              </a:rPr>
              <a:t>faktory mimo terapii 40%, vliv očekávání 15%, </a:t>
            </a:r>
          </a:p>
          <a:p>
            <a:r>
              <a:rPr lang="cs-CZ" dirty="0">
                <a:solidFill>
                  <a:schemeClr val="bg1"/>
                </a:solidFill>
              </a:rPr>
              <a:t>specifický účinek použitých postupů a metod 15 %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16146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458</TotalTime>
  <Words>1928</Words>
  <Application>Microsoft Office PowerPoint</Application>
  <PresentationFormat>Širokoúhlá obrazovka</PresentationFormat>
  <Paragraphs>230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Tahoma</vt:lpstr>
      <vt:lpstr>Times New Roman</vt:lpstr>
      <vt:lpstr>Wingdings 3</vt:lpstr>
      <vt:lpstr>Stébla</vt:lpstr>
      <vt:lpstr>Psychoterapeutické metody v práci PA</vt:lpstr>
      <vt:lpstr>Pojem psychoterapie</vt:lpstr>
      <vt:lpstr>Definice a cíle psychoterapie</vt:lpstr>
      <vt:lpstr>Kdo provádí psychoterapii</vt:lpstr>
      <vt:lpstr>Psychoterapie</vt:lpstr>
      <vt:lpstr>Dělení psychoterapie</vt:lpstr>
      <vt:lpstr>Dělení psychoterapie</vt:lpstr>
      <vt:lpstr>Dělení psychoterapie</vt:lpstr>
      <vt:lpstr>Společné faktory</vt:lpstr>
      <vt:lpstr>Psychologické směry - psychoterapie</vt:lpstr>
      <vt:lpstr>1. Cvičení - Aktivní naslouchání</vt:lpstr>
      <vt:lpstr>Prezentace aplikace PowerPoint</vt:lpstr>
      <vt:lpstr>Naming</vt:lpstr>
      <vt:lpstr>Prezentace aplikace PowerPoint</vt:lpstr>
      <vt:lpstr>Prezentace aplikace PowerPoint</vt:lpstr>
      <vt:lpstr>Understanding</vt:lpstr>
      <vt:lpstr>Respecting </vt:lpstr>
      <vt:lpstr>Supporting</vt:lpstr>
      <vt:lpstr>Exploring</vt:lpstr>
      <vt:lpstr>PCA – PŘÍSTUP ZAMĚŘENÝ NA ČLOVĚKA</vt:lpstr>
      <vt:lpstr>Self</vt:lpstr>
      <vt:lpstr>Empatie</vt:lpstr>
      <vt:lpstr>Co není empatie</vt:lpstr>
      <vt:lpstr>Empatie</vt:lpstr>
      <vt:lpstr>K čemu vede empatie</vt:lpstr>
      <vt:lpstr>Inventář sociálních kompetencí</vt:lpstr>
      <vt:lpstr>Škály sociální orientace</vt:lpstr>
      <vt:lpstr>Škály ofenzivity </vt:lpstr>
      <vt:lpstr>Škály sebeovládání</vt:lpstr>
      <vt:lpstr>Škály reflexibility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Psychoterapeutické metody v práci PA</dc:title>
  <dc:creator>Lenka Emrova</dc:creator>
  <cp:lastModifiedBy>Emrova, Lenka</cp:lastModifiedBy>
  <cp:revision>28</cp:revision>
  <dcterms:created xsi:type="dcterms:W3CDTF">2018-03-04T17:03:48Z</dcterms:created>
  <dcterms:modified xsi:type="dcterms:W3CDTF">2025-03-09T18:46:17Z</dcterms:modified>
</cp:coreProperties>
</file>