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408" r:id="rId2"/>
    <p:sldId id="471" r:id="rId3"/>
    <p:sldId id="415" r:id="rId4"/>
    <p:sldId id="473" r:id="rId5"/>
    <p:sldId id="472" r:id="rId6"/>
    <p:sldId id="547" r:id="rId7"/>
    <p:sldId id="433" r:id="rId8"/>
    <p:sldId id="543" r:id="rId9"/>
    <p:sldId id="548" r:id="rId10"/>
    <p:sldId id="432" r:id="rId11"/>
    <p:sldId id="474" r:id="rId12"/>
    <p:sldId id="257" r:id="rId13"/>
    <p:sldId id="434" r:id="rId14"/>
    <p:sldId id="258" r:id="rId15"/>
    <p:sldId id="544" r:id="rId16"/>
    <p:sldId id="435" r:id="rId17"/>
    <p:sldId id="436" r:id="rId18"/>
    <p:sldId id="259" r:id="rId19"/>
    <p:sldId id="437" r:id="rId20"/>
    <p:sldId id="260" r:id="rId21"/>
    <p:sldId id="438" r:id="rId22"/>
    <p:sldId id="545" r:id="rId23"/>
    <p:sldId id="263" r:id="rId24"/>
    <p:sldId id="439" r:id="rId25"/>
    <p:sldId id="262" r:id="rId26"/>
    <p:sldId id="440" r:id="rId27"/>
    <p:sldId id="261" r:id="rId28"/>
    <p:sldId id="417" r:id="rId29"/>
    <p:sldId id="264" r:id="rId30"/>
    <p:sldId id="546" r:id="rId31"/>
    <p:sldId id="416" r:id="rId32"/>
    <p:sldId id="265" r:id="rId33"/>
    <p:sldId id="441" r:id="rId34"/>
    <p:sldId id="266" r:id="rId35"/>
    <p:sldId id="442" r:id="rId36"/>
    <p:sldId id="267" r:id="rId37"/>
    <p:sldId id="443" r:id="rId38"/>
    <p:sldId id="418" r:id="rId39"/>
    <p:sldId id="268" r:id="rId40"/>
    <p:sldId id="444" r:id="rId41"/>
    <p:sldId id="549" r:id="rId42"/>
    <p:sldId id="550" r:id="rId43"/>
    <p:sldId id="551" r:id="rId44"/>
    <p:sldId id="552" r:id="rId45"/>
    <p:sldId id="553" r:id="rId46"/>
    <p:sldId id="446" r:id="rId47"/>
    <p:sldId id="272" r:id="rId48"/>
    <p:sldId id="554" r:id="rId49"/>
    <p:sldId id="273" r:id="rId50"/>
    <p:sldId id="448" r:id="rId51"/>
    <p:sldId id="274" r:id="rId52"/>
    <p:sldId id="420" r:id="rId53"/>
    <p:sldId id="421" r:id="rId54"/>
    <p:sldId id="275" r:id="rId55"/>
    <p:sldId id="449" r:id="rId56"/>
    <p:sldId id="276" r:id="rId57"/>
    <p:sldId id="450" r:id="rId58"/>
    <p:sldId id="277" r:id="rId59"/>
    <p:sldId id="555" r:id="rId60"/>
    <p:sldId id="422" r:id="rId61"/>
    <p:sldId id="429" r:id="rId62"/>
    <p:sldId id="556" r:id="rId63"/>
    <p:sldId id="278" r:id="rId64"/>
    <p:sldId id="279" r:id="rId65"/>
    <p:sldId id="452" r:id="rId66"/>
    <p:sldId id="280" r:id="rId67"/>
    <p:sldId id="453" r:id="rId68"/>
    <p:sldId id="557" r:id="rId69"/>
    <p:sldId id="281" r:id="rId70"/>
    <p:sldId id="454" r:id="rId71"/>
    <p:sldId id="282" r:id="rId72"/>
    <p:sldId id="455" r:id="rId73"/>
    <p:sldId id="423" r:id="rId74"/>
    <p:sldId id="283" r:id="rId75"/>
    <p:sldId id="456" r:id="rId76"/>
    <p:sldId id="284" r:id="rId77"/>
    <p:sldId id="457" r:id="rId78"/>
    <p:sldId id="285" r:id="rId79"/>
    <p:sldId id="458" r:id="rId80"/>
    <p:sldId id="286" r:id="rId81"/>
    <p:sldId id="459" r:id="rId82"/>
    <p:sldId id="287" r:id="rId83"/>
    <p:sldId id="460" r:id="rId84"/>
    <p:sldId id="288" r:id="rId85"/>
    <p:sldId id="461" r:id="rId86"/>
    <p:sldId id="289" r:id="rId87"/>
    <p:sldId id="462" r:id="rId88"/>
    <p:sldId id="290" r:id="rId89"/>
    <p:sldId id="463" r:id="rId90"/>
    <p:sldId id="291" r:id="rId91"/>
    <p:sldId id="464" r:id="rId9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6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6A23B-68F9-4D2D-A50D-CE2388D8F456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BF4F6-A56F-438A-A045-311BAD348A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4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11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2D00D-4ED8-4504-A7C6-696CDB54E42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64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449644-EBE2-4F95-847E-D0B36825F0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C83C7BD-3CA3-468E-A8BD-F47C43B9A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A01070-75AB-4204-8E38-8324FFC67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533CD5-4069-4644-BF7D-17E3359A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D2F18D2-6090-4DD1-A100-51C277185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79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B4A6A-649A-410E-99D7-595D90930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111A787-79E3-47EE-A56B-DF34AE5A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57D1DF-6B05-4321-AD7D-DDC56DAA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A6BB8D-B7BE-4119-938B-696CD298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F63B27-1F01-4051-B404-FCEC8C42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06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033E2E-7564-40DE-8BE5-F8E2F33AD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6B4CF17-ECAF-4EB9-9E74-D51037F65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8BB14B-65A1-482C-ADA9-77A0E775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22AB36-36A2-4094-80D9-B34D7C68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8F1D1A-934E-440A-A576-DBE29BE7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8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393D8-CFDB-4EA1-BA4A-228A9453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5183982-1FED-411A-9F73-D4E2C774B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D0C452-E470-4C4D-9A48-B0B7C432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BEECB1-791B-492D-A541-5902F9D8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0A1BDB4-0C9F-4378-875C-D71D39C9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1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C3077-608A-49AB-808A-A0B457F1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759D8B1-A3A0-441A-99D7-94FD625AE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A6DAE9-86B0-408F-B2F1-75B5DA2E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4F979-0913-4B33-AF21-AA511908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9DABECD-A35F-4384-94DD-4169185FB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058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CB6631-1F97-43A8-AEBE-63B92D54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882E863-5CDD-4375-83DE-2BE4F299EA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309728-1B45-49C4-AF70-5FAEDD434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6C0460E-6796-486D-9229-5B529EB24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2B1D882-58F0-4022-8512-D6C696A2E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3FFBF1-B1BB-4E2C-B4D2-2F5F3FC39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017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D43FC-D44D-4D62-B306-1B0CD8AFF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57AE14-F87F-4E61-8EBF-9E1B41712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E3C949-6AB5-40BD-8A6B-E052FC9AE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2005A5E-B13F-472B-9892-E122341A3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4F173D-EFFC-4887-A6C8-4CCA5F702B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7AEC536-5E57-44B0-BC04-386A011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6D8001F-3448-40B0-BE37-CE9DE20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31473D4-056C-4F57-8785-10CBC22F9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96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F4E3A-B0F0-43E3-89FA-09DA4298E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1FAB7AB-FC34-4B97-80C2-1422EDC4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2F482FE-D895-4097-9CB6-29901ED66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FE4ADC2-7297-43BF-82A2-8B7D0C43D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797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725AA1D-3B7A-4307-A180-26F104877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7FD0804-5BF5-469F-8BEE-2C0ACD27F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A12E5A-4359-4D10-90BD-E15F3BA2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1308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6B4020-200F-47BF-A8C5-2373127CD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567ACE-50DC-4FD1-9001-A2446A492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1777D09-C332-4E11-9968-F18FAED4D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E9B469-C0F9-4B6E-A8EC-12466AADF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8796630-BE98-4F40-AC38-FF637D38D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7DEE3A0-01FF-47C0-A72E-51CD8BAE1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08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F5B42-D228-4BEE-9E41-48E565B2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4E4A5F-0F3D-4477-9AA9-C8060FBB5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B947C66-3786-4D55-9835-DFCB568BD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5D238BE-9BBC-45C5-8F6D-0A45D9974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E83CC5-B925-4B66-8A22-F50A58903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244310-3ADF-441C-8366-DE53BB33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43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33014D9-F5A6-4FC1-99F8-E82002D92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7CF7568-0CDA-4922-8DF4-AB44CDF8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EDE990-7F84-431A-B999-4DF872BC8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47BD-0796-43F0-8900-71A45D49BEC2}" type="datetimeFigureOut">
              <a:rPr lang="cs-CZ" smtClean="0"/>
              <a:t>09.10.2024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81AED4-78F1-4209-855E-540FEBD55A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2A4C3-1A1F-4DE4-8BD1-F9EB46776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52E6C-E5A2-47D5-A0E8-90864370FC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931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staymedik/photos/a.278704386274349/633729147438536/?type=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2R85u5YjLg?si=ch57_V8SrR_DBak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uroklinikum.cz/nadorova-onemocneni/biopsie-prostat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iselniky.dasta.mzcr.cz/CD_DS3/hypertext/MAABQ.ht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selaboratore.cz/seznam-vysetreni/alphaindex/c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wikiskripta.eu/w/Reaktanty_akutn%C3%AD_f%C3%A1ze" TargetMode="Externa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z.unilabs.online/priprava-na-odb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Biochemie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Vysoká škola zdravotnická, Praha</a:t>
            </a:r>
          </a:p>
          <a:p>
            <a:r>
              <a:rPr lang="cs-CZ" dirty="0"/>
              <a:t>Obor: </a:t>
            </a:r>
          </a:p>
          <a:p>
            <a:r>
              <a:rPr lang="cs-CZ" dirty="0"/>
              <a:t>Všeobecná sestra</a:t>
            </a:r>
          </a:p>
          <a:p>
            <a:r>
              <a:rPr lang="cs-CZ" dirty="0"/>
              <a:t>Porodní asistentka</a:t>
            </a:r>
          </a:p>
          <a:p>
            <a:r>
              <a:rPr lang="cs-CZ" dirty="0"/>
              <a:t>Zdravotnický záchranář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1974" y="286659"/>
            <a:ext cx="2918298" cy="306487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466933"/>
            <a:ext cx="3832698" cy="2153489"/>
          </a:xfrm>
          <a:prstGeom prst="rect">
            <a:avLst/>
          </a:prstGeom>
        </p:spPr>
      </p:pic>
      <p:pic>
        <p:nvPicPr>
          <p:cNvPr id="1030" name="Picture 6" descr="Cholesterol - BodyLoveDi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95" y="4418317"/>
            <a:ext cx="4319081" cy="2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krotí chutě, vybudují svaly. Proč potřebujeme bílkoviny - iDNES.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166" y="4272696"/>
            <a:ext cx="3923489" cy="243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70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</p:spTree>
    <p:extLst>
      <p:ext uri="{BB962C8B-B14F-4D97-AF65-F5344CB8AC3E}">
        <p14:creationId xmlns:p14="http://schemas.microsoft.com/office/powerpoint/2010/main" val="658922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3. Jaká je příprava pacienta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Znázorněte graficky postup při přípravě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335" y="2550694"/>
            <a:ext cx="1997243" cy="1620253"/>
          </a:xfrm>
          <a:prstGeom prst="rect">
            <a:avLst/>
          </a:prstGeom>
        </p:spPr>
      </p:pic>
      <p:pic>
        <p:nvPicPr>
          <p:cNvPr id="1028" name="Picture 4" descr="Kolik energie je obsaženo v nápojích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6" y="2569292"/>
            <a:ext cx="1721351" cy="160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080335" y="4305884"/>
            <a:ext cx="212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10-12 hodin</a:t>
            </a:r>
          </a:p>
        </p:txBody>
      </p:sp>
      <p:cxnSp>
        <p:nvCxnSpPr>
          <p:cNvPr id="10" name="Přímá spojnice 9"/>
          <p:cNvCxnSpPr/>
          <p:nvPr/>
        </p:nvCxnSpPr>
        <p:spPr>
          <a:xfrm flipV="1">
            <a:off x="838200" y="2502568"/>
            <a:ext cx="2370221" cy="18127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962526" y="2454442"/>
            <a:ext cx="2245895" cy="18514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632701" y="2569292"/>
            <a:ext cx="1597025" cy="160165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 flipV="1">
            <a:off x="3632701" y="2569292"/>
            <a:ext cx="1628191" cy="16016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4"/>
          <a:srcRect l="12782" t="18174" r="23308"/>
          <a:stretch/>
        </p:blipFill>
        <p:spPr>
          <a:xfrm>
            <a:off x="6047874" y="2567353"/>
            <a:ext cx="1748589" cy="1665004"/>
          </a:xfrm>
          <a:prstGeom prst="rect">
            <a:avLst/>
          </a:prstGeom>
        </p:spPr>
      </p:pic>
      <p:cxnSp>
        <p:nvCxnSpPr>
          <p:cNvPr id="32" name="Přímá spojnice 31"/>
          <p:cNvCxnSpPr/>
          <p:nvPr/>
        </p:nvCxnSpPr>
        <p:spPr>
          <a:xfrm>
            <a:off x="6047874" y="2567353"/>
            <a:ext cx="1748589" cy="16650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Přímá spojnice 35"/>
          <p:cNvCxnSpPr/>
          <p:nvPr/>
        </p:nvCxnSpPr>
        <p:spPr>
          <a:xfrm flipV="1">
            <a:off x="6047874" y="2502569"/>
            <a:ext cx="1769729" cy="1729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172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Jaká krev se vyšetřuje?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Jaký je rozdíl mezi krví a sérem?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2557" y="1942357"/>
            <a:ext cx="10759799" cy="4351338"/>
          </a:xfrm>
        </p:spPr>
        <p:txBody>
          <a:bodyPr/>
          <a:lstStyle/>
          <a:p>
            <a:r>
              <a:rPr lang="cs-CZ" b="1" dirty="0"/>
              <a:t>venózní, arteriální a kapilární</a:t>
            </a:r>
          </a:p>
          <a:p>
            <a:r>
              <a:rPr lang="cs-CZ" dirty="0"/>
              <a:t>krev </a:t>
            </a:r>
            <a:r>
              <a:rPr lang="cs-CZ" b="1" dirty="0"/>
              <a:t>srážlivá </a:t>
            </a:r>
            <a:r>
              <a:rPr lang="cs-CZ" dirty="0"/>
              <a:t>(</a:t>
            </a:r>
            <a:r>
              <a:rPr lang="cs-CZ" b="1" dirty="0"/>
              <a:t>sérum</a:t>
            </a:r>
            <a:r>
              <a:rPr lang="cs-CZ" dirty="0"/>
              <a:t>) a </a:t>
            </a:r>
            <a:r>
              <a:rPr lang="cs-CZ" b="1" dirty="0"/>
              <a:t>nesrážlivá </a:t>
            </a:r>
            <a:r>
              <a:rPr lang="cs-CZ" dirty="0"/>
              <a:t>(</a:t>
            </a:r>
            <a:r>
              <a:rPr lang="cs-CZ" b="1" dirty="0"/>
              <a:t>plazma</a:t>
            </a:r>
            <a:r>
              <a:rPr lang="cs-CZ" dirty="0"/>
              <a:t>). </a:t>
            </a:r>
          </a:p>
          <a:p>
            <a:r>
              <a:rPr lang="cs-CZ" dirty="0"/>
              <a:t>Na rozdíl od plazmy sérum neobsahuje fibrinogen a další srážecí faktory krve.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428" y="3434490"/>
            <a:ext cx="3442080" cy="298504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 rot="5400000">
            <a:off x="8612953" y="303569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>
                <a:hlinkClick r:id="rId3"/>
              </a:rPr>
              <a:t>https://www.facebook.com/staymedik/photos/a.278704386274349/633729147438536/?type=3</a:t>
            </a:r>
            <a:endParaRPr lang="cs-CZ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4584357" y="3497364"/>
            <a:ext cx="67694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Srážlivá</a:t>
            </a:r>
            <a:r>
              <a:rPr lang="cs-CZ" dirty="0"/>
              <a:t>: </a:t>
            </a:r>
            <a:r>
              <a:rPr lang="cs-CZ" dirty="0" err="1"/>
              <a:t>Ig</a:t>
            </a:r>
            <a:endParaRPr lang="cs-CZ" dirty="0"/>
          </a:p>
          <a:p>
            <a:r>
              <a:rPr lang="cs-CZ" b="1" dirty="0"/>
              <a:t>Nesrážlivá</a:t>
            </a:r>
            <a:r>
              <a:rPr lang="cs-CZ" dirty="0"/>
              <a:t>: biochemické vyšetření plazmy, separace </a:t>
            </a:r>
            <a:r>
              <a:rPr lang="cs-CZ" dirty="0" err="1"/>
              <a:t>ery</a:t>
            </a:r>
            <a:endParaRPr lang="cs-CZ" dirty="0"/>
          </a:p>
          <a:p>
            <a:pPr lvl="0"/>
            <a:endParaRPr lang="cs-CZ" dirty="0"/>
          </a:p>
          <a:p>
            <a:pPr lvl="0"/>
            <a:r>
              <a:rPr lang="cs-CZ" b="1" dirty="0"/>
              <a:t>Plná krev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krevní plyny, stopové prvky, glykovaný </a:t>
            </a:r>
            <a:r>
              <a:rPr lang="cs-CZ" dirty="0" err="1"/>
              <a:t>Hb</a:t>
            </a:r>
            <a:r>
              <a:rPr lang="cs-CZ" dirty="0"/>
              <a:t>, amoniak, laktát</a:t>
            </a:r>
          </a:p>
          <a:p>
            <a:pPr marL="285750" lvl="0" indent="-285750">
              <a:buFontTx/>
              <a:buChar char="-"/>
            </a:pPr>
            <a:r>
              <a:rPr lang="cs-CZ" dirty="0"/>
              <a:t>v </a:t>
            </a:r>
            <a:r>
              <a:rPr lang="cs-CZ" dirty="0" err="1"/>
              <a:t>ery</a:t>
            </a:r>
            <a:r>
              <a:rPr lang="cs-CZ" dirty="0"/>
              <a:t>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superoxiddismutasa</a:t>
            </a:r>
            <a:r>
              <a:rPr lang="cs-CZ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stresu- enzym a </a:t>
            </a:r>
            <a:r>
              <a:rPr lang="cs-CZ" dirty="0" err="1"/>
              <a:t>antoxidant</a:t>
            </a:r>
            <a:r>
              <a:rPr lang="cs-CZ" dirty="0"/>
              <a:t>, který chrání buňky, superoxidový radikál přeměňuje na peroxid vodíku, je v mitochondriích  či </a:t>
            </a:r>
          </a:p>
          <a:p>
            <a:pPr marL="742950" lvl="1" indent="-285750">
              <a:buFontTx/>
              <a:buChar char="-"/>
            </a:pPr>
            <a:r>
              <a:rPr lang="cs-CZ" dirty="0" err="1"/>
              <a:t>glutathion</a:t>
            </a:r>
            <a:r>
              <a:rPr lang="cs-CZ" b="1" dirty="0"/>
              <a:t> - </a:t>
            </a:r>
            <a:r>
              <a:rPr lang="cs-CZ" dirty="0" err="1"/>
              <a:t>marker</a:t>
            </a:r>
            <a:r>
              <a:rPr lang="cs-CZ" dirty="0"/>
              <a:t> oxidačního stresu, v </a:t>
            </a:r>
            <a:r>
              <a:rPr lang="cs-CZ" dirty="0" err="1"/>
              <a:t>ery</a:t>
            </a:r>
            <a:r>
              <a:rPr lang="cs-CZ" dirty="0"/>
              <a:t> pro udržení </a:t>
            </a:r>
            <a:r>
              <a:rPr lang="cs-CZ" dirty="0" err="1"/>
              <a:t>oxidoredukčního</a:t>
            </a:r>
            <a:r>
              <a:rPr lang="cs-CZ" dirty="0"/>
              <a:t> prostředí a stability membrány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3455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4. Jaký je rozdíl mezi sérem a plazmou ?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Sérum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Plazma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Z krve</a:t>
            </a:r>
            <a:r>
              <a:rPr lang="cs-CZ" dirty="0">
                <a:solidFill>
                  <a:srgbClr val="0070C0"/>
                </a:solidFill>
              </a:rPr>
              <a:t>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6264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Jaké protisrážlivé prostředky se používají při odběrech krve?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</p:spPr>
            <p:txBody>
              <a:bodyPr>
                <a:normAutofit fontScale="40000" lnSpcReduction="20000"/>
              </a:bodyPr>
              <a:lstStyle/>
              <a:p>
                <a:pPr marL="0" indent="0">
                  <a:buNone/>
                </a:pPr>
                <a:r>
                  <a:rPr lang="cs-CZ" b="1" i="1" dirty="0"/>
                  <a:t>Antikoagulační látky</a:t>
                </a:r>
              </a:p>
              <a:p>
                <a:r>
                  <a:rPr lang="cs-CZ" b="1" i="1" dirty="0"/>
                  <a:t>EDTA (zkumavky fialové)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Kyselina </a:t>
                </a:r>
                <a:r>
                  <a:rPr lang="cs-CZ" dirty="0" err="1"/>
                  <a:t>ethylendiamintetraoctová</a:t>
                </a:r>
                <a:r>
                  <a:rPr lang="cs-CZ" dirty="0"/>
                  <a:t> (</a:t>
                </a:r>
                <a:r>
                  <a:rPr lang="cs-CZ" dirty="0" err="1"/>
                  <a:t>dvojsodná</a:t>
                </a:r>
                <a:r>
                  <a:rPr lang="cs-CZ" dirty="0"/>
                  <a:t> nebo draselná sůl), silné </a:t>
                </a:r>
                <a:r>
                  <a:rPr lang="cs-CZ" dirty="0" err="1"/>
                  <a:t>chelatační</a:t>
                </a:r>
                <a:r>
                  <a:rPr lang="cs-CZ" dirty="0"/>
                  <a:t> (</a:t>
                </a:r>
                <a:r>
                  <a:rPr lang="cs-CZ" dirty="0" err="1"/>
                  <a:t>komplexotvorné</a:t>
                </a:r>
                <a:r>
                  <a:rPr lang="cs-CZ" dirty="0"/>
                  <a:t>) činidlo především pro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cs-CZ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cs-CZ" dirty="0"/>
                  <a:t> ionty. </a:t>
                </a:r>
              </a:p>
              <a:p>
                <a:pPr marL="0" indent="0">
                  <a:buNone/>
                </a:pPr>
                <a:r>
                  <a:rPr lang="cs-CZ" dirty="0"/>
                  <a:t>CAVE: při stanovení analytů, které mohou být tímto ovlivněny (železo, vápník, hořčík, enzymy s kovovými </a:t>
                </a:r>
                <a:r>
                  <a:rPr lang="cs-CZ" dirty="0" err="1"/>
                  <a:t>kofaktory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přídavkem EDTA vhodné pro stanovení hematokritu, krevních elementů, glykovaný </a:t>
                </a:r>
                <a:r>
                  <a:rPr lang="cs-CZ" dirty="0" err="1">
                    <a:solidFill>
                      <a:srgbClr val="FF0000"/>
                    </a:solidFill>
                  </a:rPr>
                  <a:t>Hb</a:t>
                </a:r>
                <a:r>
                  <a:rPr lang="cs-CZ" dirty="0">
                    <a:solidFill>
                      <a:srgbClr val="FF0000"/>
                    </a:solidFill>
                  </a:rPr>
                  <a:t>, analýzu DNA.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r>
                  <a:rPr lang="cs-CZ" b="1" i="1" dirty="0"/>
                  <a:t>Heparin (zkumavky zelené, oranžové)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Heparin je </a:t>
                </a:r>
                <a:r>
                  <a:rPr lang="cs-CZ" dirty="0" err="1"/>
                  <a:t>mukoitinpolysulfát</a:t>
                </a:r>
                <a:r>
                  <a:rPr lang="cs-CZ" dirty="0"/>
                  <a:t> a je používána jeho sodná, draselná, lithná či amonná sůl. Lithná sůl je nejrozšířenější, protože neovlivňuje stanovení sodíku a draslíku. </a:t>
                </a:r>
                <a:r>
                  <a:rPr lang="cs-CZ" b="1" dirty="0"/>
                  <a:t>Inhibuje přeměnu protrombinu na trombin a zabraňuje tak tvorbě fibrinu z fibrinogenu</a:t>
                </a:r>
                <a:r>
                  <a:rPr lang="cs-CZ" dirty="0"/>
                  <a:t>. </a:t>
                </a:r>
              </a:p>
              <a:p>
                <a:pPr marL="0" indent="0">
                  <a:buNone/>
                </a:pPr>
                <a:r>
                  <a:rPr lang="cs-CZ" dirty="0"/>
                  <a:t>Heparin inhibuje aktivitu některých enzymů (např. kyselé </a:t>
                </a:r>
                <a:r>
                  <a:rPr lang="cs-CZ" dirty="0" err="1"/>
                  <a:t>fosfatasy</a:t>
                </a:r>
                <a:r>
                  <a:rPr lang="cs-CZ" dirty="0"/>
                  <a:t>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se stěnami potaženými heparinem:  plná krev: vyšetření krevních plynů a ABR; plazma: biochemie</a:t>
                </a:r>
              </a:p>
              <a:p>
                <a:r>
                  <a:rPr lang="cs-CZ" b="1" i="1" dirty="0"/>
                  <a:t>Citrát sodný (citronan sodný, citran) 3,8%, bílé krystalky (zkumavky modré, černé)</a:t>
                </a:r>
              </a:p>
              <a:p>
                <a:pPr marL="0" indent="0">
                  <a:buNone/>
                </a:pPr>
                <a:r>
                  <a:rPr lang="cs-CZ" dirty="0"/>
                  <a:t>Antikoagulační účinek spočívá v </a:t>
                </a:r>
                <a:r>
                  <a:rPr lang="cs-CZ" dirty="0" err="1"/>
                  <a:t>chelatační</a:t>
                </a:r>
                <a:r>
                  <a:rPr lang="cs-CZ" dirty="0"/>
                  <a:t> vazbě kalciových iontů- váže na sebe Ca ionty a tím zabraňuje srážení krve. Jejich přidáním lze tento účinek zrušit. Plazma se odděluje centrifugací. Používá se při vyšetření srážení krve a sedimentaci. Nelze jej používat právě pro stanovení vápníku a některých enzymových aktivit (</a:t>
                </a:r>
                <a:r>
                  <a:rPr lang="cs-CZ" dirty="0" err="1"/>
                  <a:t>aminotransferasy</a:t>
                </a:r>
                <a:r>
                  <a:rPr lang="cs-CZ" dirty="0"/>
                  <a:t>, alkalická </a:t>
                </a:r>
                <a:r>
                  <a:rPr lang="cs-CZ" dirty="0" err="1"/>
                  <a:t>fosfatasa</a:t>
                </a:r>
                <a:r>
                  <a:rPr lang="cs-CZ" dirty="0"/>
                  <a:t>). Pro antioxidační a antimikrobiální účinky se používá v krevních konzervách, jako emulgátor zmrzlin, sýrů a kondenzovaných mlék. V tavených sýrech má funkci tavicí soli ke zlepšení roztírání. Také pro kyselost ovocných nápojů, cukrovinek, želé, zavařenin aj. jako přírodní </a:t>
                </a:r>
                <a:r>
                  <a:rPr lang="cs-CZ" dirty="0" err="1"/>
                  <a:t>konzervant</a:t>
                </a:r>
                <a:r>
                  <a:rPr lang="cs-CZ" dirty="0"/>
                  <a:t>. Zachovává bublinky v perlivých nápojích). Používá se i </a:t>
                </a:r>
                <a:r>
                  <a:rPr lang="cs-CZ" dirty="0" err="1"/>
                  <a:t>i</a:t>
                </a:r>
                <a:r>
                  <a:rPr lang="cs-CZ" dirty="0"/>
                  <a:t> ve vlasové a pleťové kosmetice).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Zkumavky s citrátem: plazma: koagulační faktory, destičkové funkce, zkumavky s černou zátkou pro sedimentaci</a:t>
                </a:r>
              </a:p>
              <a:p>
                <a:pPr marL="0" indent="0">
                  <a:buNone/>
                </a:pPr>
                <a:r>
                  <a:rPr lang="cs-CZ" dirty="0">
                    <a:solidFill>
                      <a:srgbClr val="FF0000"/>
                    </a:solidFill>
                  </a:rPr>
                  <a:t> </a:t>
                </a:r>
              </a:p>
              <a:p>
                <a:r>
                  <a:rPr lang="cs-CZ" b="1" i="1" dirty="0"/>
                  <a:t>Oxaláty</a:t>
                </a:r>
                <a:endParaRPr lang="cs-CZ" dirty="0"/>
              </a:p>
              <a:p>
                <a:pPr marL="0" indent="0">
                  <a:buNone/>
                </a:pPr>
                <a:r>
                  <a:rPr lang="cs-CZ" dirty="0"/>
                  <a:t>Jako </a:t>
                </a:r>
                <a:r>
                  <a:rPr lang="cs-CZ" dirty="0" err="1"/>
                  <a:t>antikoagulans</a:t>
                </a:r>
                <a:r>
                  <a:rPr lang="cs-CZ" dirty="0"/>
                  <a:t> slouží sodná, draselná, lithná či amonná sůl kyseliny šťavelové, která rovněž tvoří nerozpustné komplexní sloučeniny s kalciovými ionty. Oxaláty většinou způsobují </a:t>
                </a:r>
                <a:r>
                  <a:rPr lang="cs-CZ" b="1" dirty="0"/>
                  <a:t>snížení hematokritu </a:t>
                </a:r>
                <a:r>
                  <a:rPr lang="cs-CZ" dirty="0"/>
                  <a:t>a tím ovlivňují hodnoty většiny analytů v plazmě, dále inhibují i aktivity některých enzymů (kyselé </a:t>
                </a:r>
                <a:r>
                  <a:rPr lang="cs-CZ" dirty="0" err="1"/>
                  <a:t>fosfatasy</a:t>
                </a:r>
                <a:r>
                  <a:rPr lang="cs-CZ" dirty="0"/>
                  <a:t>, amylasy, </a:t>
                </a:r>
                <a:r>
                  <a:rPr lang="cs-CZ" dirty="0" err="1"/>
                  <a:t>laktátdehydrogenasy</a:t>
                </a:r>
                <a:r>
                  <a:rPr lang="cs-CZ" dirty="0"/>
                  <a:t>).</a:t>
                </a:r>
              </a:p>
              <a:p>
                <a:pPr marL="0" indent="0">
                  <a:buNone/>
                </a:pPr>
                <a:endParaRPr lang="cs-CZ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490" y="1825624"/>
                <a:ext cx="11265310" cy="5032375"/>
              </a:xfrm>
              <a:blipFill>
                <a:blip r:embed="rId2"/>
                <a:stretch>
                  <a:fillRect t="-96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2473" t="39563" r="22932" b="38416"/>
          <a:stretch/>
        </p:blipFill>
        <p:spPr>
          <a:xfrm>
            <a:off x="9301882" y="2330881"/>
            <a:ext cx="2537951" cy="102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791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38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505" y="365125"/>
            <a:ext cx="11999495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5. Ke každému protisrážlivému přípravku vepište jedno vyšetření, na které se používá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EDTA</a:t>
            </a:r>
          </a:p>
          <a:p>
            <a:r>
              <a:rPr lang="cs-CZ" dirty="0"/>
              <a:t>Heparin</a:t>
            </a:r>
          </a:p>
          <a:p>
            <a:r>
              <a:rPr lang="cs-CZ" dirty="0"/>
              <a:t>Citronan sodný</a:t>
            </a:r>
          </a:p>
          <a:p>
            <a:r>
              <a:rPr lang="cs-CZ" dirty="0"/>
              <a:t>Oxaláty</a:t>
            </a:r>
          </a:p>
        </p:txBody>
      </p:sp>
    </p:spTree>
    <p:extLst>
      <p:ext uri="{BB962C8B-B14F-4D97-AF65-F5344CB8AC3E}">
        <p14:creationId xmlns:p14="http://schemas.microsoft.com/office/powerpoint/2010/main" val="30266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6. Doplňte protisrážlivé prostředky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…………………………………..inhibuje přeměnu protrombinu na trombin</a:t>
            </a:r>
          </a:p>
          <a:p>
            <a:r>
              <a:rPr lang="cs-CZ" dirty="0"/>
              <a:t>……………………..snižují hematokrit</a:t>
            </a:r>
          </a:p>
          <a:p>
            <a:r>
              <a:rPr lang="cs-CZ" dirty="0"/>
              <a:t>………………………se používá při vyšetření krve a sedimentaci</a:t>
            </a:r>
          </a:p>
          <a:p>
            <a:r>
              <a:rPr lang="cs-CZ" dirty="0"/>
              <a:t>……………………. se používá pro stanovení hematokritu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055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zabránit glykolýze (rozpad glukózy)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i="1" dirty="0"/>
              <a:t>Konzervační látky</a:t>
            </a:r>
            <a:endParaRPr lang="cs-CZ" dirty="0"/>
          </a:p>
          <a:p>
            <a:r>
              <a:rPr lang="cs-CZ" dirty="0"/>
              <a:t>Pro stanovení některých analytů je nutné přidáním konzervačních látek zabránit jejich rozkladu. </a:t>
            </a:r>
          </a:p>
          <a:p>
            <a:r>
              <a:rPr lang="cs-CZ" dirty="0"/>
              <a:t>Například působením enzymatických systémů dochází již 30 minut po odběru ke glykolýze. </a:t>
            </a:r>
          </a:p>
          <a:p>
            <a:r>
              <a:rPr lang="cs-CZ" dirty="0"/>
              <a:t>Jako </a:t>
            </a:r>
            <a:r>
              <a:rPr lang="cs-CZ" dirty="0" err="1"/>
              <a:t>antiglykolytický</a:t>
            </a:r>
            <a:r>
              <a:rPr lang="cs-CZ" dirty="0"/>
              <a:t> prostředek je obvykle využíván </a:t>
            </a:r>
            <a:r>
              <a:rPr lang="cs-CZ" b="1" dirty="0"/>
              <a:t>fluorid sodný</a:t>
            </a:r>
            <a:r>
              <a:rPr lang="cs-CZ" dirty="0"/>
              <a:t>, který působí také jako slabé </a:t>
            </a:r>
            <a:r>
              <a:rPr lang="cs-CZ" dirty="0" err="1"/>
              <a:t>antikoagulans</a:t>
            </a:r>
            <a:r>
              <a:rPr lang="cs-CZ" dirty="0"/>
              <a:t>. </a:t>
            </a:r>
          </a:p>
          <a:p>
            <a:r>
              <a:rPr lang="cs-CZ" dirty="0"/>
              <a:t>Jiným konzervačním prostředkem je </a:t>
            </a:r>
            <a:r>
              <a:rPr lang="cs-CZ" b="1" dirty="0" err="1"/>
              <a:t>jodoacetát</a:t>
            </a:r>
            <a:r>
              <a:rPr lang="cs-CZ" dirty="0"/>
              <a:t>, který rovněž zabraňuje glykolýze, ale nemá antikoagulační účinky.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530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7. Na předchozím snímku byly uvedené dvě konzervační látky, které po přidání ke krvi zabraňují glykolýze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…………………….sodný</a:t>
            </a:r>
          </a:p>
          <a:p>
            <a:r>
              <a:rPr lang="cs-CZ" dirty="0"/>
              <a:t>…………………….acetát</a:t>
            </a:r>
          </a:p>
        </p:txBody>
      </p:sp>
    </p:spTree>
    <p:extLst>
      <p:ext uri="{BB962C8B-B14F-4D97-AF65-F5344CB8AC3E}">
        <p14:creationId xmlns:p14="http://schemas.microsoft.com/office/powerpoint/2010/main" val="367197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Význam indikace laboratorního vyšetření</a:t>
            </a:r>
          </a:p>
          <a:p>
            <a:r>
              <a:rPr lang="cs-CZ" dirty="0"/>
              <a:t>Správný odběr</a:t>
            </a:r>
          </a:p>
          <a:p>
            <a:r>
              <a:rPr lang="cs-CZ" dirty="0"/>
              <a:t>Uchování a transport biologického materiálu</a:t>
            </a:r>
          </a:p>
        </p:txBody>
      </p:sp>
    </p:spTree>
    <p:extLst>
      <p:ext uri="{BB962C8B-B14F-4D97-AF65-F5344CB8AC3E}">
        <p14:creationId xmlns:p14="http://schemas.microsoft.com/office/powerpoint/2010/main" val="2435602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70572"/>
            <a:ext cx="10515600" cy="996747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 se provádí odběr z 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373" y="1420238"/>
            <a:ext cx="11634281" cy="543776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b="1" dirty="0"/>
              <a:t>Před odběrem</a:t>
            </a:r>
          </a:p>
          <a:p>
            <a:r>
              <a:rPr lang="cs-CZ" b="1" dirty="0"/>
              <a:t>žádanka </a:t>
            </a:r>
          </a:p>
          <a:p>
            <a:r>
              <a:rPr lang="cs-CZ" dirty="0"/>
              <a:t>označené odběrové </a:t>
            </a:r>
            <a:r>
              <a:rPr lang="cs-CZ" b="1" dirty="0"/>
              <a:t>zkumavky</a:t>
            </a:r>
            <a:r>
              <a:rPr lang="cs-CZ" dirty="0"/>
              <a:t> pro jednotlivá vyšetření. Identifikační údaje na odběrové zkumavce musí být identické s údaji na žádance!</a:t>
            </a:r>
          </a:p>
          <a:p>
            <a:pPr lvl="0"/>
            <a:r>
              <a:rPr lang="cs-CZ" dirty="0"/>
              <a:t>ujistit se, že pacient dodržel požadovaná </a:t>
            </a:r>
            <a:r>
              <a:rPr lang="cs-CZ" b="1" dirty="0"/>
              <a:t>dietní opatření</a:t>
            </a:r>
          </a:p>
          <a:p>
            <a:pPr lvl="0"/>
            <a:r>
              <a:rPr lang="cs-CZ" dirty="0"/>
              <a:t>zajistit </a:t>
            </a:r>
            <a:r>
              <a:rPr lang="cs-CZ" b="1" dirty="0"/>
              <a:t>správnou polohu paže </a:t>
            </a:r>
            <a:r>
              <a:rPr lang="cs-CZ" dirty="0"/>
              <a:t>a </a:t>
            </a:r>
          </a:p>
          <a:p>
            <a:r>
              <a:rPr lang="cs-CZ" dirty="0"/>
              <a:t>posoudit </a:t>
            </a:r>
            <a:r>
              <a:rPr lang="cs-CZ" b="1" dirty="0"/>
              <a:t>kvalitu žilního systému</a:t>
            </a:r>
            <a:r>
              <a:rPr lang="cs-CZ" dirty="0"/>
              <a:t>: nejčastěji odběr </a:t>
            </a:r>
            <a:r>
              <a:rPr lang="cs-CZ" b="1" dirty="0"/>
              <a:t>z loketní žíly </a:t>
            </a:r>
            <a:r>
              <a:rPr lang="cs-CZ" dirty="0"/>
              <a:t>(u zavedené infuze nebo u žen po jednostranné mastektomii odebíráme z opačné ruky). </a:t>
            </a:r>
          </a:p>
          <a:p>
            <a:pPr lvl="0"/>
            <a:r>
              <a:rPr lang="cs-CZ" dirty="0"/>
              <a:t>poloha </a:t>
            </a:r>
            <a:r>
              <a:rPr lang="cs-CZ" b="1" dirty="0"/>
              <a:t>vsedě, </a:t>
            </a:r>
            <a:r>
              <a:rPr lang="cs-CZ" dirty="0"/>
              <a:t>zklidnění nejméně 20 min před odběrem.</a:t>
            </a:r>
          </a:p>
          <a:p>
            <a:pPr lvl="0"/>
            <a:r>
              <a:rPr lang="cs-CZ" dirty="0"/>
              <a:t>pokud to není nezbytně nutné (jako např. u pacientů se špatným žilním systémem) používáme pro odběr krve zásadně uzavřené (nejlépe </a:t>
            </a:r>
            <a:r>
              <a:rPr lang="cs-CZ" b="1" dirty="0"/>
              <a:t>vakuované</a:t>
            </a:r>
            <a:r>
              <a:rPr lang="cs-CZ" dirty="0"/>
              <a:t>) odběrové systémy. </a:t>
            </a:r>
          </a:p>
          <a:p>
            <a:pPr lvl="0"/>
            <a:r>
              <a:rPr lang="cs-CZ" b="1" dirty="0"/>
              <a:t>barevné značení zátek </a:t>
            </a:r>
            <a:r>
              <a:rPr lang="cs-CZ" dirty="0"/>
              <a:t>odběrových zkumavek podle antikoagulačních a stabilizačních látek </a:t>
            </a:r>
          </a:p>
          <a:p>
            <a:pPr lvl="0"/>
            <a:r>
              <a:rPr lang="cs-CZ" dirty="0"/>
              <a:t>kromě barevného rozlišení je na každé zkumavce uvedené </a:t>
            </a:r>
            <a:r>
              <a:rPr lang="cs-CZ" b="1" dirty="0"/>
              <a:t>použité aditivum </a:t>
            </a:r>
            <a:r>
              <a:rPr lang="cs-CZ" dirty="0"/>
              <a:t>spolu s jeho množstvím a vyznačená plnící ryska. </a:t>
            </a:r>
          </a:p>
          <a:p>
            <a:pPr lvl="0"/>
            <a:r>
              <a:rPr lang="cs-CZ" dirty="0"/>
              <a:t>při odběru nesrážlivé krve musí být zkumavky naplněny na </a:t>
            </a:r>
            <a:r>
              <a:rPr lang="cs-CZ" b="1" dirty="0"/>
              <a:t>hladinu vyznačenou </a:t>
            </a:r>
            <a:r>
              <a:rPr lang="cs-CZ" dirty="0"/>
              <a:t>na zkumavce, aby byla zachována správná koncentrace antikoagulantu.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68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784" y="365125"/>
            <a:ext cx="12130216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8. Popište nebo nakreslete postup při odběru žilní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2422" y="1825625"/>
            <a:ext cx="11732740" cy="4351338"/>
          </a:xfrm>
        </p:spPr>
        <p:txBody>
          <a:bodyPr>
            <a:normAutofit/>
          </a:bodyPr>
          <a:lstStyle/>
          <a:p>
            <a:r>
              <a:rPr lang="cs-CZ" dirty="0"/>
              <a:t>Před odběrem musí být vyplněná………………a označená…………….…………………….</a:t>
            </a:r>
          </a:p>
          <a:p>
            <a:r>
              <a:rPr lang="cs-CZ" dirty="0"/>
              <a:t>Nejčastěji se odebírá z …………………………………………………………………………….………</a:t>
            </a:r>
          </a:p>
          <a:p>
            <a:r>
              <a:rPr lang="cs-CZ" dirty="0"/>
              <a:t>Před odběrem zjistit………………………………..……………………………………….……………..</a:t>
            </a:r>
          </a:p>
          <a:p>
            <a:r>
              <a:rPr lang="cs-CZ" dirty="0"/>
              <a:t>Pacient zaujme polohu…………………………………………………………………………………….</a:t>
            </a:r>
          </a:p>
          <a:p>
            <a:r>
              <a:rPr lang="cs-CZ" dirty="0"/>
              <a:t>Obvykle se používají odběrové systémy………………………………..………………….……..</a:t>
            </a:r>
          </a:p>
          <a:p>
            <a:r>
              <a:rPr lang="cs-CZ" dirty="0"/>
              <a:t>Zátky zkumavek se barevně značí podle………………………………………………….……….</a:t>
            </a:r>
          </a:p>
          <a:p>
            <a:r>
              <a:rPr lang="cs-CZ" dirty="0"/>
              <a:t>Na každé zkumavce je označená…………………………..………………………………….……..</a:t>
            </a:r>
          </a:p>
          <a:p>
            <a:r>
              <a:rPr lang="cs-CZ" dirty="0"/>
              <a:t>Při odběru nesrážlivé krve je třeba odebrat……………………………..………………………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642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Odběrové systémy v ČR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Vacutainer</a:t>
            </a:r>
            <a:endParaRPr lang="cs-CZ" dirty="0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Sarstedt</a:t>
            </a:r>
            <a:endParaRPr lang="cs-CZ" dirty="0"/>
          </a:p>
        </p:txBody>
      </p:sp>
      <p:pic>
        <p:nvPicPr>
          <p:cNvPr id="1026" name="Picture 2" descr="http://ukbd.fnhk.cz/userfiles/image/odberovy-system/B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6" y="1612780"/>
            <a:ext cx="4352927" cy="613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kbd.fnhk.cz/userfiles/image/odberovy-system/Sarsted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5" y="2505074"/>
            <a:ext cx="4795117" cy="43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7573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7026" y="1"/>
            <a:ext cx="10515600" cy="904568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rozlišují zkumavky podle barev?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/>
          </p:nvPr>
        </p:nvGraphicFramePr>
        <p:xfrm>
          <a:off x="377183" y="746793"/>
          <a:ext cx="11322995" cy="5773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1450">
                  <a:extLst>
                    <a:ext uri="{9D8B030D-6E8A-4147-A177-3AD203B41FA5}">
                      <a16:colId xmlns:a16="http://schemas.microsoft.com/office/drawing/2014/main" val="3267255078"/>
                    </a:ext>
                  </a:extLst>
                </a:gridCol>
                <a:gridCol w="2979173">
                  <a:extLst>
                    <a:ext uri="{9D8B030D-6E8A-4147-A177-3AD203B41FA5}">
                      <a16:colId xmlns:a16="http://schemas.microsoft.com/office/drawing/2014/main" val="4222264280"/>
                    </a:ext>
                  </a:extLst>
                </a:gridCol>
                <a:gridCol w="3038168">
                  <a:extLst>
                    <a:ext uri="{9D8B030D-6E8A-4147-A177-3AD203B41FA5}">
                      <a16:colId xmlns:a16="http://schemas.microsoft.com/office/drawing/2014/main" val="2572779177"/>
                    </a:ext>
                  </a:extLst>
                </a:gridCol>
                <a:gridCol w="3844204">
                  <a:extLst>
                    <a:ext uri="{9D8B030D-6E8A-4147-A177-3AD203B41FA5}">
                      <a16:colId xmlns:a16="http://schemas.microsoft.com/office/drawing/2014/main" val="744679081"/>
                    </a:ext>
                  </a:extLst>
                </a:gridCol>
              </a:tblGrid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Barevný kód zátky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Antikoagulans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Biologický materiál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Poznámka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60300299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červená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prvky, enzymy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35478616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světle modrá</a:t>
                      </a:r>
                      <a:endParaRPr lang="cs-CZ" sz="2000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citrát sodný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vyšetření hemokoagulace (PT, INR, a PTT)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5829291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černá</a:t>
                      </a:r>
                      <a:endParaRPr lang="cs-CZ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citrát sodný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plazma nebo plná krev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sedimentace (FW)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289210460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FF00"/>
                          </a:solidFill>
                          <a:effectLst/>
                        </a:rPr>
                        <a:t>zlatá</a:t>
                      </a:r>
                      <a:endParaRPr lang="cs-CZ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sérum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obsahuje </a:t>
                      </a:r>
                      <a:r>
                        <a:rPr lang="cs-CZ" sz="2000" dirty="0" err="1">
                          <a:effectLst/>
                        </a:rPr>
                        <a:t>separátový</a:t>
                      </a:r>
                      <a:r>
                        <a:rPr lang="cs-CZ" sz="2000" dirty="0">
                          <a:effectLst/>
                        </a:rPr>
                        <a:t> gel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48239758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B050"/>
                          </a:solidFill>
                          <a:effectLst/>
                        </a:rPr>
                        <a:t>zelená</a:t>
                      </a:r>
                      <a:endParaRPr lang="cs-CZ" sz="20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heparin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porfyriny, katecholaminy, chloridy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369377683"/>
                  </a:ext>
                </a:extLst>
              </a:tr>
              <a:tr h="36380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7030A0"/>
                          </a:solidFill>
                          <a:effectLst/>
                        </a:rPr>
                        <a:t>fialová</a:t>
                      </a:r>
                      <a:endParaRPr lang="cs-CZ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hematologická vyšetření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97371050"/>
                  </a:ext>
                </a:extLst>
              </a:tr>
              <a:tr h="6342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šedá</a:t>
                      </a:r>
                      <a:endParaRPr lang="cs-CZ" sz="2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oxalát, fluorid, jodoacetát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glykémie (stabilizace hladiny glukosy až 24 hod.)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685112739"/>
                  </a:ext>
                </a:extLst>
              </a:tr>
              <a:tr h="144556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002060"/>
                          </a:solidFill>
                          <a:effectLst/>
                        </a:rPr>
                        <a:t>tmavě modrá</a:t>
                      </a:r>
                      <a:endParaRPr lang="cs-CZ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není nebo EDTA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sérum nebo plazma nebo plná krev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výhradně plast s garantovaným množstvím kontaminujících látek, stopové prvky a RNA analýzy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3848433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184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2675" y="365125"/>
            <a:ext cx="12035481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9. Jaké barvy zkumavek a jaká </a:t>
            </a:r>
            <a:r>
              <a:rPr lang="cs-CZ" sz="4000" dirty="0" err="1">
                <a:solidFill>
                  <a:srgbClr val="0070C0"/>
                </a:solidFill>
              </a:rPr>
              <a:t>antikoagulans</a:t>
            </a:r>
            <a:r>
              <a:rPr lang="cs-CZ" sz="4000" dirty="0">
                <a:solidFill>
                  <a:srgbClr val="0070C0"/>
                </a:solidFill>
              </a:rPr>
              <a:t> se používají pro 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Vyberte si jeden odběrový systém</a:t>
            </a:r>
          </a:p>
          <a:p>
            <a:r>
              <a:rPr lang="cs-CZ" dirty="0"/>
              <a:t>Prvků (plazma)……………...…………………………………………………………………..</a:t>
            </a:r>
          </a:p>
          <a:p>
            <a:r>
              <a:rPr lang="cs-CZ" dirty="0"/>
              <a:t>SE………………………………..……………………………………………………………………..</a:t>
            </a:r>
          </a:p>
          <a:p>
            <a:r>
              <a:rPr lang="cs-CZ" dirty="0"/>
              <a:t>Glykémie…………………………….……………………………………………………………...</a:t>
            </a:r>
          </a:p>
          <a:p>
            <a:r>
              <a:rPr lang="cs-CZ" dirty="0"/>
              <a:t>Glykovaný </a:t>
            </a:r>
            <a:r>
              <a:rPr lang="cs-CZ" dirty="0" err="1"/>
              <a:t>Hb</a:t>
            </a:r>
            <a:r>
              <a:rPr lang="cs-CZ" dirty="0"/>
              <a:t>………………………………………………………………………………….…..</a:t>
            </a:r>
          </a:p>
          <a:p>
            <a:r>
              <a:rPr lang="cs-CZ" dirty="0"/>
              <a:t>Krevní skupina……………………………………………………………………………….……</a:t>
            </a:r>
          </a:p>
          <a:p>
            <a:r>
              <a:rPr lang="cs-CZ" dirty="0"/>
              <a:t>Koagulační faktory………………………………………………………………………………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342231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917" y="266750"/>
            <a:ext cx="11712103" cy="746504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 se provádí odběr venózní krve?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b="1" dirty="0"/>
              <a:t>Během odběru</a:t>
            </a:r>
          </a:p>
          <a:p>
            <a:pPr lvl="0"/>
            <a:r>
              <a:rPr lang="cs-CZ" b="1" dirty="0"/>
              <a:t>turniket</a:t>
            </a:r>
            <a:r>
              <a:rPr lang="cs-CZ" dirty="0"/>
              <a:t>, dříve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</a:t>
            </a:r>
          </a:p>
          <a:p>
            <a:pPr lvl="0"/>
            <a:r>
              <a:rPr lang="cs-CZ" b="1" dirty="0"/>
              <a:t>uvolníme ihned </a:t>
            </a:r>
            <a:r>
              <a:rPr lang="cs-CZ" dirty="0"/>
              <a:t>po odkápnutí 1. kapky krve do zkumavky. Zaškrcení nad 3 min. vede ke změnám hladin některých analytů. </a:t>
            </a:r>
            <a:r>
              <a:rPr lang="cs-CZ" b="1" dirty="0"/>
              <a:t>Při odběru na stanovení laktátu jej použít nesmíme.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dříve praktikované cvičení se zaťatou pěstí se již nedoporučuje, vede ke zvýšení hladin draslíku či laktátu)</a:t>
            </a:r>
          </a:p>
          <a:p>
            <a:pPr lvl="0"/>
            <a:r>
              <a:rPr lang="cs-CZ" dirty="0"/>
              <a:t>místo vpichu </a:t>
            </a:r>
            <a:r>
              <a:rPr lang="cs-CZ" b="1" dirty="0"/>
              <a:t>dezinfikujeme</a:t>
            </a:r>
            <a:endParaRPr lang="cs-CZ" dirty="0"/>
          </a:p>
          <a:p>
            <a:pPr lvl="0"/>
            <a:r>
              <a:rPr lang="cs-CZ" dirty="0"/>
              <a:t>žílu napichujeme až po úplném </a:t>
            </a:r>
            <a:r>
              <a:rPr lang="cs-CZ" b="1" dirty="0"/>
              <a:t>oschnutí</a:t>
            </a:r>
            <a:r>
              <a:rPr lang="cs-CZ" dirty="0"/>
              <a:t>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</a:t>
            </a:r>
            <a:r>
              <a:rPr lang="cs-CZ" b="1" dirty="0"/>
              <a:t>bezalkoholový</a:t>
            </a:r>
            <a:r>
              <a:rPr lang="cs-CZ" dirty="0"/>
              <a:t> </a:t>
            </a:r>
            <a:r>
              <a:rPr lang="cs-CZ" b="1" dirty="0"/>
              <a:t>dezinfekční prostředek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/>
              <a:t>15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4378" y="4567337"/>
            <a:ext cx="3727622" cy="229066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798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39" y="75220"/>
            <a:ext cx="1171210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10. Jak se provádí odběr venózní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08953"/>
            <a:ext cx="11353800" cy="5330758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/>
              <a:t>Pro usnadnění odběru používáme většinou </a:t>
            </a:r>
            <a:r>
              <a:rPr lang="cs-CZ" b="1" dirty="0">
                <a:solidFill>
                  <a:srgbClr val="0070C0"/>
                </a:solidFill>
              </a:rPr>
              <a:t>…………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cs-CZ" dirty="0"/>
              <a:t> z dřívějších dob známý jako </a:t>
            </a:r>
            <a:r>
              <a:rPr lang="cs-CZ" dirty="0" err="1"/>
              <a:t>Esmarchovo</a:t>
            </a:r>
            <a:r>
              <a:rPr lang="cs-CZ" dirty="0"/>
              <a:t> </a:t>
            </a:r>
            <a:r>
              <a:rPr lang="cs-CZ" dirty="0" err="1"/>
              <a:t>zaškrcovadlo</a:t>
            </a:r>
            <a:r>
              <a:rPr lang="cs-CZ" dirty="0"/>
              <a:t> (nesprávně škrtidlo), je však třeba jej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po odkápnutí první kapky krve do zkumavky. Delší zaškrcení (nad 3 min.) vede ke změnám hladin některých analytů. </a:t>
            </a:r>
            <a:r>
              <a:rPr lang="cs-CZ" b="1" dirty="0"/>
              <a:t>Při odběru na stanovení laktátu jej použít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Dříve praktikované cvičení se zaťatou pěstí se dnes již nedoporučuje (vede ke zvýšení hladin např. draslíku či laktátu).</a:t>
            </a:r>
          </a:p>
          <a:p>
            <a:pPr lvl="0"/>
            <a:r>
              <a:rPr lang="cs-CZ" dirty="0"/>
              <a:t>Místo vpichu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, žílu napichujeme až po úplném oschnutí dezinfekčního prostředku, aby nedošlo k hemolýze. </a:t>
            </a:r>
          </a:p>
          <a:p>
            <a:pPr lvl="0"/>
            <a:r>
              <a:rPr lang="cs-CZ" dirty="0"/>
              <a:t>Při odběru na stanovení alkoholu musí být použit </a:t>
            </a:r>
          </a:p>
          <a:p>
            <a:pPr marL="0" lvl="0" indent="0">
              <a:buNone/>
            </a:pPr>
            <a:r>
              <a:rPr lang="cs-CZ" dirty="0"/>
              <a:t>   dezinfekční prostředek, který alkohol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Předpokládaného místa vpichu se zásadně nedotýkáme. </a:t>
            </a:r>
          </a:p>
          <a:p>
            <a:pPr lvl="0"/>
            <a:r>
              <a:rPr lang="cs-CZ" b="1" dirty="0"/>
              <a:t>Úhel </a:t>
            </a:r>
            <a:r>
              <a:rPr lang="cs-CZ" dirty="0"/>
              <a:t>mezi paží a stříkačkou má být asi </a:t>
            </a:r>
            <a:r>
              <a:rPr lang="cs-CZ" b="1" dirty="0">
                <a:solidFill>
                  <a:srgbClr val="0070C0"/>
                </a:solidFill>
              </a:rPr>
              <a:t>……</a:t>
            </a:r>
            <a:r>
              <a:rPr lang="cs-CZ" b="1" dirty="0"/>
              <a:t>.</a:t>
            </a:r>
            <a:r>
              <a:rPr lang="cs-CZ" b="1" baseline="30000" dirty="0"/>
              <a:t>o</a:t>
            </a:r>
            <a:r>
              <a:rPr lang="cs-CZ" b="1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1438" y="4491789"/>
            <a:ext cx="3850562" cy="236621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78213" y="6342434"/>
            <a:ext cx="6536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https://youtu.be/k2R85u5YjLg?si=ch57_V8SrR_DBakk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7167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5643" y="365126"/>
            <a:ext cx="12036357" cy="56894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Jaké se dodržuje pořadí při vícenásobném odběru?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5644" y="1322963"/>
            <a:ext cx="11848946" cy="5535038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dirty="0"/>
              <a:t>1. nádobky pro odběr </a:t>
            </a:r>
            <a:r>
              <a:rPr lang="cs-CZ" b="1" dirty="0"/>
              <a:t>hemokultury</a:t>
            </a:r>
          </a:p>
          <a:p>
            <a:pPr marL="0" indent="0">
              <a:buNone/>
            </a:pPr>
            <a:r>
              <a:rPr lang="cs-CZ" dirty="0"/>
              <a:t>2. zkumavky </a:t>
            </a:r>
            <a:r>
              <a:rPr lang="cs-CZ" b="1" dirty="0"/>
              <a:t>bez aditiv </a:t>
            </a:r>
            <a:r>
              <a:rPr lang="cs-CZ" dirty="0"/>
              <a:t>(přísad)</a:t>
            </a:r>
          </a:p>
          <a:p>
            <a:pPr marL="0" indent="0">
              <a:buNone/>
            </a:pPr>
            <a:r>
              <a:rPr lang="cs-CZ" dirty="0"/>
              <a:t>3. zkumavky pro vyšetření </a:t>
            </a:r>
            <a:r>
              <a:rPr lang="cs-CZ" b="1" dirty="0" err="1"/>
              <a:t>hemokoagulace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4. zkumavky pro </a:t>
            </a:r>
            <a:r>
              <a:rPr lang="cs-CZ" b="1" dirty="0"/>
              <a:t>SE</a:t>
            </a:r>
          </a:p>
          <a:p>
            <a:pPr marL="0" indent="0">
              <a:buNone/>
            </a:pPr>
            <a:r>
              <a:rPr lang="cs-CZ" dirty="0"/>
              <a:t>5. zkumavky </a:t>
            </a:r>
            <a:r>
              <a:rPr lang="cs-CZ" b="1" dirty="0"/>
              <a:t>s aditivy </a:t>
            </a:r>
            <a:r>
              <a:rPr lang="cs-CZ" dirty="0"/>
              <a:t>(přísadami)</a:t>
            </a:r>
          </a:p>
          <a:p>
            <a:r>
              <a:rPr lang="cs-CZ" dirty="0"/>
              <a:t>Všechny zkumavky s aditivy musíme ihned po odběru dokonale promíchat jemným </a:t>
            </a:r>
            <a:r>
              <a:rPr lang="cs-CZ" b="1" dirty="0"/>
              <a:t>opakovaným obracením zkumavky</a:t>
            </a:r>
            <a:r>
              <a:rPr lang="cs-CZ" dirty="0"/>
              <a:t>, nedostatečné promíchání může ovlivnit laboratorní výsledky. </a:t>
            </a:r>
          </a:p>
          <a:p>
            <a:r>
              <a:rPr lang="cs-CZ" b="1" dirty="0"/>
              <a:t>Zásadně se zkumavkou netřepáme</a:t>
            </a:r>
            <a:r>
              <a:rPr lang="cs-CZ" dirty="0"/>
              <a:t>, aby nedošlo k hemolýze.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5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40513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11. Pořadí při vícenásobném odběru: doplňte  odběry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</a:t>
            </a:r>
          </a:p>
          <a:p>
            <a:r>
              <a:rPr lang="cs-CZ" dirty="0"/>
              <a:t>2.</a:t>
            </a:r>
          </a:p>
          <a:p>
            <a:r>
              <a:rPr lang="cs-CZ" dirty="0"/>
              <a:t>3.</a:t>
            </a:r>
          </a:p>
          <a:p>
            <a:r>
              <a:rPr lang="cs-CZ" dirty="0"/>
              <a:t>4.</a:t>
            </a:r>
          </a:p>
          <a:p>
            <a:r>
              <a:rPr lang="cs-CZ" dirty="0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580491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odběr z arterie provádí buď lékař, nebo vyškolený pracovník. </a:t>
            </a:r>
          </a:p>
          <a:p>
            <a:r>
              <a:rPr lang="cs-CZ" b="1" dirty="0"/>
              <a:t>a. </a:t>
            </a:r>
            <a:r>
              <a:rPr lang="cs-CZ" b="1" dirty="0" err="1"/>
              <a:t>radialis</a:t>
            </a:r>
            <a:r>
              <a:rPr lang="cs-CZ" b="1" dirty="0"/>
              <a:t>/</a:t>
            </a:r>
            <a:r>
              <a:rPr lang="cs-CZ" b="1" dirty="0" err="1"/>
              <a:t>brachialis</a:t>
            </a:r>
            <a:r>
              <a:rPr lang="cs-CZ" b="1" dirty="0"/>
              <a:t>/</a:t>
            </a:r>
            <a:r>
              <a:rPr lang="cs-CZ" b="1" dirty="0" err="1"/>
              <a:t>femoralis</a:t>
            </a:r>
            <a:endParaRPr lang="cs-CZ" b="1" dirty="0"/>
          </a:p>
          <a:p>
            <a:r>
              <a:rPr lang="cs-CZ" dirty="0"/>
              <a:t>u novorozenců je nejvhodnější odběr z katétru zavedeného do </a:t>
            </a:r>
            <a:r>
              <a:rPr lang="cs-CZ" b="1" dirty="0"/>
              <a:t>pupečníkové arterie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Jaká je indikace odběru arteriální krve?</a:t>
            </a:r>
          </a:p>
          <a:p>
            <a:r>
              <a:rPr lang="cs-CZ" b="1" dirty="0"/>
              <a:t>Krevní plyny</a:t>
            </a:r>
            <a:r>
              <a:rPr lang="cs-CZ" dirty="0"/>
              <a:t>: proto je důležité odstranit vzduch z jehly</a:t>
            </a:r>
          </a:p>
          <a:p>
            <a:pPr marL="0" indent="0">
              <a:buNone/>
            </a:pPr>
            <a:r>
              <a:rPr lang="cs-CZ" dirty="0"/>
              <a:t>  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b="1" dirty="0"/>
              <a:t>z prohřátého prstu nebo ušního lalůčku). </a:t>
            </a:r>
          </a:p>
          <a:p>
            <a:r>
              <a:rPr lang="cs-CZ" dirty="0"/>
              <a:t>důležitý anaerobní průběh odběru – kapka nesmí stékat po prstu, kapilára musí být bez bublin. </a:t>
            </a:r>
          </a:p>
          <a:p>
            <a:r>
              <a:rPr lang="cs-CZ" dirty="0"/>
              <a:t>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221050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témat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0769" y="1825624"/>
            <a:ext cx="10963031" cy="4911237"/>
          </a:xfrm>
        </p:spPr>
        <p:txBody>
          <a:bodyPr>
            <a:normAutofit/>
          </a:bodyPr>
          <a:lstStyle/>
          <a:p>
            <a:r>
              <a:rPr lang="cs-CZ" sz="4000" dirty="0"/>
              <a:t>Odběry, indikace vyšetření, co ovlivňuje výsledky</a:t>
            </a:r>
          </a:p>
          <a:p>
            <a:r>
              <a:rPr lang="cs-CZ" sz="4000" dirty="0"/>
              <a:t>Sacharidy, štěpení sacharidů, diabetes </a:t>
            </a:r>
            <a:r>
              <a:rPr lang="cs-CZ" sz="4000" dirty="0" err="1"/>
              <a:t>mellitus</a:t>
            </a:r>
            <a:endParaRPr lang="cs-CZ" sz="4000" dirty="0"/>
          </a:p>
          <a:p>
            <a:r>
              <a:rPr lang="cs-CZ" sz="4000" dirty="0"/>
              <a:t>Lipidy, štěpení lipidů</a:t>
            </a:r>
          </a:p>
          <a:p>
            <a:r>
              <a:rPr lang="cs-CZ" sz="4000" dirty="0"/>
              <a:t>Proteiny, štěpení proteinů</a:t>
            </a:r>
          </a:p>
          <a:p>
            <a:r>
              <a:rPr lang="cs-CZ" sz="4000" dirty="0"/>
              <a:t>Enzymy, hormony</a:t>
            </a:r>
          </a:p>
          <a:p>
            <a:r>
              <a:rPr lang="cs-CZ" sz="4000" dirty="0"/>
              <a:t>Rychlé testy, vyšetření funkce ledvin</a:t>
            </a:r>
          </a:p>
        </p:txBody>
      </p:sp>
    </p:spTree>
    <p:extLst>
      <p:ext uri="{BB962C8B-B14F-4D97-AF65-F5344CB8AC3E}">
        <p14:creationId xmlns:p14="http://schemas.microsoft.com/office/powerpoint/2010/main" val="5752985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0740" y="0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12. Jak se provádí odběr arteriální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0740" y="1342417"/>
            <a:ext cx="8579796" cy="551558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Odběr z arterie provádí buď lékař, nebo vyškolený pracovník. </a:t>
            </a:r>
          </a:p>
          <a:p>
            <a:r>
              <a:rPr lang="cs-CZ" dirty="0" err="1"/>
              <a:t>arteria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……………./………………./……………….</a:t>
            </a:r>
          </a:p>
          <a:p>
            <a:r>
              <a:rPr lang="cs-CZ" dirty="0"/>
              <a:t>u novorozenců je nejvhodnější odběr z katétru zavedeného do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arterie.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Jaká je indikace odběru arteriální krve?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: proto je důležité odstranit vzduch </a:t>
            </a:r>
          </a:p>
          <a:p>
            <a:pPr marL="0" indent="0">
              <a:buNone/>
            </a:pPr>
            <a:r>
              <a:rPr lang="cs-CZ" dirty="0"/>
              <a:t>z jehly a mrtvého prostoru stříkačky (např. propláchnutím roztokem heparinu).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 arteriální krve se někdy nahrazuje odběrem krve </a:t>
            </a:r>
            <a:r>
              <a:rPr lang="cs-CZ" b="1" dirty="0" err="1"/>
              <a:t>arterializované</a:t>
            </a:r>
            <a:r>
              <a:rPr lang="cs-CZ" dirty="0"/>
              <a:t> (kapilární krev odebraná </a:t>
            </a:r>
            <a:r>
              <a:rPr lang="cs-CZ" dirty="0">
                <a:solidFill>
                  <a:srgbClr val="0070C0"/>
                </a:solidFill>
              </a:rPr>
              <a:t>…………………………….</a:t>
            </a:r>
          </a:p>
          <a:p>
            <a:r>
              <a:rPr lang="cs-CZ" dirty="0"/>
              <a:t>Podobně jako u arteriální krve je důležitý anaerobní průběh odběru – kapka nesmí stékat po prstu, kapilára musí být bez bublin. Při nedodržení anaerobních podmínek při odběru nebo nedostatečném prokrvení vyšetření ztrácí svůj význam!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4" descr="Biochemie v medicíně Vladimíra Kvasnicová. - ppt stáh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27" y="1325563"/>
            <a:ext cx="3826214" cy="480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93" y="2306376"/>
            <a:ext cx="1898334" cy="142191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801289" y="6211668"/>
            <a:ext cx="4122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https://www.wikihow.com/Find-Your-Brachial-Pulse</a:t>
            </a:r>
          </a:p>
        </p:txBody>
      </p:sp>
    </p:spTree>
    <p:extLst>
      <p:ext uri="{BB962C8B-B14F-4D97-AF65-F5344CB8AC3E}">
        <p14:creationId xmlns:p14="http://schemas.microsoft.com/office/powerpoint/2010/main" val="42861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stanoví hladiny minerálů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ODBĚR:</a:t>
            </a:r>
            <a:endParaRPr lang="cs-CZ" dirty="0"/>
          </a:p>
          <a:p>
            <a:r>
              <a:rPr lang="cs-CZ" dirty="0"/>
              <a:t>srážlivá venózní krev</a:t>
            </a:r>
          </a:p>
          <a:p>
            <a:r>
              <a:rPr lang="cs-CZ" dirty="0"/>
              <a:t>zabránit hemolýze</a:t>
            </a:r>
          </a:p>
          <a:p>
            <a:r>
              <a:rPr lang="cs-CZ" dirty="0"/>
              <a:t>je nutné do 30 minut oddělit sérum od krevního koláče – rychlý transport do laboratoře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05736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glukosy</a:t>
            </a:r>
            <a:r>
              <a:rPr lang="cs-CZ" dirty="0"/>
              <a:t>. </a:t>
            </a:r>
          </a:p>
          <a:p>
            <a:r>
              <a:rPr lang="cs-CZ" dirty="0">
                <a:solidFill>
                  <a:srgbClr val="FF0000"/>
                </a:solidFill>
              </a:rPr>
              <a:t>u dospělých: bříško 3. nebo 4. prstu, ušní lalůček </a:t>
            </a:r>
            <a:r>
              <a:rPr lang="cs-CZ" dirty="0"/>
              <a:t>a u novorozenců </a:t>
            </a:r>
            <a:r>
              <a:rPr lang="cs-CZ" dirty="0">
                <a:solidFill>
                  <a:srgbClr val="FF0000"/>
                </a:solidFill>
              </a:rPr>
              <a:t>pata 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odsaje buničinou,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vzduchu.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020" y="2786527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07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13. Jak se provádí odběr kapilární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009" y="1828800"/>
            <a:ext cx="11420272" cy="4644188"/>
          </a:xfrm>
        </p:spPr>
        <p:txBody>
          <a:bodyPr>
            <a:normAutofit/>
          </a:bodyPr>
          <a:lstStyle/>
          <a:p>
            <a:r>
              <a:rPr lang="cs-CZ" dirty="0"/>
              <a:t>při potřebě malého množství krve, např. pro </a:t>
            </a:r>
            <a:r>
              <a:rPr lang="cs-CZ" b="1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…………...</a:t>
            </a:r>
            <a:r>
              <a:rPr lang="cs-CZ" dirty="0">
                <a:solidFill>
                  <a:srgbClr val="0070C0"/>
                </a:solidFill>
              </a:rPr>
              <a:t>. </a:t>
            </a:r>
          </a:p>
          <a:p>
            <a:r>
              <a:rPr lang="cs-CZ" dirty="0"/>
              <a:t>u dospělých: bříško </a:t>
            </a:r>
            <a:r>
              <a:rPr lang="cs-CZ" dirty="0">
                <a:solidFill>
                  <a:srgbClr val="0070C0"/>
                </a:solidFill>
              </a:rPr>
              <a:t>….</a:t>
            </a:r>
            <a:r>
              <a:rPr lang="cs-CZ" dirty="0"/>
              <a:t> nebo </a:t>
            </a:r>
            <a:r>
              <a:rPr lang="cs-CZ" dirty="0">
                <a:solidFill>
                  <a:srgbClr val="0070C0"/>
                </a:solidFill>
              </a:rPr>
              <a:t>…. </a:t>
            </a:r>
            <a:r>
              <a:rPr lang="cs-CZ" dirty="0"/>
              <a:t>prstu, ušní lalůček a u novorozenců </a:t>
            </a:r>
            <a:r>
              <a:rPr lang="cs-CZ" dirty="0">
                <a:solidFill>
                  <a:srgbClr val="0070C0"/>
                </a:solidFill>
              </a:rPr>
              <a:t>……..</a:t>
            </a:r>
          </a:p>
          <a:p>
            <a:pPr lvl="0"/>
            <a:r>
              <a:rPr lang="cs-CZ" dirty="0"/>
              <a:t>prst nemasírujeme- zkreslení výsledků</a:t>
            </a:r>
          </a:p>
          <a:p>
            <a:pPr lvl="0"/>
            <a:r>
              <a:rPr lang="cs-CZ" dirty="0"/>
              <a:t>není doporučován u pacientů se špatným </a:t>
            </a:r>
          </a:p>
          <a:p>
            <a:pPr marL="0" lvl="0" indent="0">
              <a:buNone/>
            </a:pPr>
            <a:r>
              <a:rPr lang="cs-CZ" dirty="0"/>
              <a:t>krevním oběhem.</a:t>
            </a:r>
          </a:p>
          <a:p>
            <a:pPr lvl="0"/>
            <a:r>
              <a:rPr lang="cs-CZ" dirty="0"/>
              <a:t>po oschnutí </a:t>
            </a:r>
            <a:r>
              <a:rPr lang="cs-CZ" dirty="0">
                <a:solidFill>
                  <a:srgbClr val="0070C0"/>
                </a:solidFill>
              </a:rPr>
              <a:t>…………………</a:t>
            </a:r>
            <a:r>
              <a:rPr lang="cs-CZ" dirty="0"/>
              <a:t> prostředku vpich cca 2,5 mm </a:t>
            </a:r>
          </a:p>
          <a:p>
            <a:pPr lvl="0"/>
            <a:r>
              <a:rPr lang="cs-CZ" dirty="0"/>
              <a:t>první kapka se </a:t>
            </a:r>
            <a:r>
              <a:rPr lang="cs-CZ" dirty="0">
                <a:solidFill>
                  <a:srgbClr val="0070C0"/>
                </a:solidFill>
              </a:rPr>
              <a:t>…………………….. </a:t>
            </a:r>
          </a:p>
          <a:p>
            <a:pPr lvl="0"/>
            <a:r>
              <a:rPr lang="cs-CZ" dirty="0"/>
              <a:t>další se nasají kapilárním efektem do </a:t>
            </a:r>
            <a:r>
              <a:rPr lang="cs-CZ" dirty="0" err="1"/>
              <a:t>heparinizované</a:t>
            </a:r>
            <a:r>
              <a:rPr lang="cs-CZ" dirty="0"/>
              <a:t> kapiláry. </a:t>
            </a:r>
          </a:p>
          <a:p>
            <a:pPr lvl="0"/>
            <a:r>
              <a:rPr lang="cs-CZ" dirty="0"/>
              <a:t>ve vzorku nesmí být </a:t>
            </a:r>
            <a:r>
              <a:rPr lang="cs-CZ" dirty="0">
                <a:solidFill>
                  <a:srgbClr val="0070C0"/>
                </a:solidFill>
              </a:rPr>
              <a:t>……………………….</a:t>
            </a:r>
            <a:r>
              <a:rPr lang="cs-CZ" dirty="0"/>
              <a:t>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965" y="2834004"/>
            <a:ext cx="4311316" cy="160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75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Místo odběru – typ krve</a:t>
            </a:r>
            <a:endParaRPr lang="cs-CZ" dirty="0"/>
          </a:p>
          <a:p>
            <a:r>
              <a:rPr lang="cs-CZ" dirty="0"/>
              <a:t>Složení krve je značně ovlivněno </a:t>
            </a:r>
            <a:r>
              <a:rPr lang="cs-CZ" b="1" dirty="0"/>
              <a:t>místem odběru. </a:t>
            </a:r>
          </a:p>
          <a:p>
            <a:pPr lvl="0"/>
            <a:r>
              <a:rPr lang="cs-CZ" b="1" dirty="0"/>
              <a:t>Kapilární krev </a:t>
            </a:r>
          </a:p>
          <a:p>
            <a:pPr lvl="1"/>
            <a:r>
              <a:rPr lang="cs-CZ" dirty="0"/>
              <a:t>se více podobá arteriální než venózní krvi, především parametry ABR</a:t>
            </a:r>
          </a:p>
          <a:p>
            <a:pPr lvl="1"/>
            <a:r>
              <a:rPr lang="cs-CZ" dirty="0"/>
              <a:t>složení kapilární krve může ovlivnit i odběr z neprohřátých míst a </a:t>
            </a:r>
          </a:p>
          <a:p>
            <a:pPr lvl="1"/>
            <a:r>
              <a:rPr lang="cs-CZ" dirty="0"/>
              <a:t>její kontaminace intersticiální a intracelulární tekutinou- NEMAČKAT MÍSTO ODBĚRU</a:t>
            </a:r>
          </a:p>
          <a:p>
            <a:pPr lvl="1"/>
            <a:endParaRPr lang="cs-CZ" dirty="0"/>
          </a:p>
          <a:p>
            <a:pPr lvl="0"/>
            <a:r>
              <a:rPr lang="cs-CZ" b="1" dirty="0"/>
              <a:t>Hladina glukosy </a:t>
            </a:r>
            <a:r>
              <a:rPr lang="cs-CZ" dirty="0"/>
              <a:t>je </a:t>
            </a:r>
          </a:p>
          <a:p>
            <a:pPr lvl="1"/>
            <a:r>
              <a:rPr lang="cs-CZ" dirty="0"/>
              <a:t>ve venózní krvi nižší než v arteriální díky její spotřebě v tkáních. </a:t>
            </a:r>
          </a:p>
        </p:txBody>
      </p:sp>
    </p:spTree>
    <p:extLst>
      <p:ext uri="{BB962C8B-B14F-4D97-AF65-F5344CB8AC3E}">
        <p14:creationId xmlns:p14="http://schemas.microsoft.com/office/powerpoint/2010/main" val="28858930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14. Typ krve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Hladina glukosy </a:t>
            </a:r>
            <a:r>
              <a:rPr lang="cs-CZ" dirty="0"/>
              <a:t>je ve venózní krvi </a:t>
            </a:r>
            <a:r>
              <a:rPr lang="cs-CZ" dirty="0">
                <a:solidFill>
                  <a:srgbClr val="0070C0"/>
                </a:solidFill>
              </a:rPr>
              <a:t>…………….</a:t>
            </a:r>
            <a:r>
              <a:rPr lang="cs-CZ" dirty="0"/>
              <a:t>než v arteriální díky její spotřebě v tkáních.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15881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33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880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24221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43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Individuální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Vnitřní prostředí</a:t>
            </a:r>
          </a:p>
          <a:p>
            <a:r>
              <a:rPr lang="cs-CZ" dirty="0"/>
              <a:t>Onemocnění a poruchy vedoucí ke změně vnitřního prostředí</a:t>
            </a:r>
          </a:p>
          <a:p>
            <a:r>
              <a:rPr lang="cs-CZ" dirty="0"/>
              <a:t>Biologický materiál: </a:t>
            </a:r>
          </a:p>
          <a:p>
            <a:pPr lvl="1"/>
            <a:r>
              <a:rPr lang="cs-CZ" dirty="0" err="1"/>
              <a:t>preanalytická</a:t>
            </a:r>
            <a:r>
              <a:rPr lang="cs-CZ" dirty="0"/>
              <a:t> příprava </a:t>
            </a:r>
          </a:p>
          <a:p>
            <a:pPr lvl="1"/>
            <a:r>
              <a:rPr lang="cs-CZ" dirty="0"/>
              <a:t>indikace</a:t>
            </a:r>
          </a:p>
          <a:p>
            <a:pPr lvl="1"/>
            <a:r>
              <a:rPr lang="cs-CZ" dirty="0"/>
              <a:t>odběr</a:t>
            </a:r>
          </a:p>
          <a:p>
            <a:pPr lvl="1"/>
            <a:r>
              <a:rPr lang="cs-CZ" dirty="0"/>
              <a:t>interpretace biochemických vyšetření</a:t>
            </a:r>
          </a:p>
          <a:p>
            <a:r>
              <a:rPr lang="cs-CZ" dirty="0"/>
              <a:t>Orientační metody biochemických vyšetření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7347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145370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08547" y="1459832"/>
            <a:ext cx="11678653" cy="5398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Hemolýza = rozpad Ery s uvolněním </a:t>
            </a:r>
            <a:r>
              <a:rPr lang="cs-CZ" b="1" dirty="0" err="1"/>
              <a:t>Hb</a:t>
            </a:r>
            <a:endParaRPr lang="cs-CZ" dirty="0"/>
          </a:p>
          <a:p>
            <a:r>
              <a:rPr lang="cs-CZ" dirty="0"/>
              <a:t>Při hemolýze dochází ke kontaminaci séra či plazmy obsahem porušených erytrocytů. </a:t>
            </a:r>
          </a:p>
          <a:p>
            <a:pPr marL="0" indent="0">
              <a:buNone/>
            </a:pPr>
            <a:r>
              <a:rPr lang="cs-CZ" dirty="0"/>
              <a:t>Příčinou hemolýzy může být</a:t>
            </a:r>
          </a:p>
          <a:p>
            <a:pPr lvl="0"/>
            <a:r>
              <a:rPr lang="cs-CZ" dirty="0"/>
              <a:t>nedostatečně oschlý dezinfekční prostředek na místě vpichu</a:t>
            </a:r>
          </a:p>
          <a:p>
            <a:pPr lvl="0"/>
            <a:r>
              <a:rPr lang="cs-CZ" dirty="0"/>
              <a:t>vystavení krve mrazu nebo naopak </a:t>
            </a:r>
          </a:p>
          <a:p>
            <a:pPr lvl="0"/>
            <a:r>
              <a:rPr lang="cs-CZ" dirty="0"/>
              <a:t>vysoké teplotě při transportu</a:t>
            </a:r>
          </a:p>
          <a:p>
            <a:pPr lvl="0"/>
            <a:r>
              <a:rPr lang="cs-CZ" dirty="0"/>
              <a:t>mechanické poškození </a:t>
            </a:r>
            <a:r>
              <a:rPr lang="cs-CZ" dirty="0" err="1"/>
              <a:t>ery</a:t>
            </a:r>
            <a:r>
              <a:rPr lang="cs-CZ" dirty="0"/>
              <a:t> při nesprávném mícháni nesrážlivé krve</a:t>
            </a:r>
          </a:p>
          <a:p>
            <a:pPr lvl="0"/>
            <a:r>
              <a:rPr lang="cs-CZ" dirty="0"/>
              <a:t>nesprávný poměr objemu krve a antikoagulačního prostředku</a:t>
            </a:r>
          </a:p>
          <a:p>
            <a:pPr lvl="0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hemolýza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221" y="-1"/>
            <a:ext cx="2582779" cy="185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2901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5694" y="134269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15.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" y="1459832"/>
            <a:ext cx="11887200" cy="5398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= rozpad Ery s uvolněním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při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dochází ke kontaminaci séra či plazmy obsahem porušených</a:t>
            </a:r>
          </a:p>
          <a:p>
            <a:r>
              <a:rPr lang="cs-CZ" dirty="0"/>
              <a:t>příčinou </a:t>
            </a:r>
            <a:r>
              <a:rPr lang="cs-CZ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 může být</a:t>
            </a:r>
          </a:p>
          <a:p>
            <a:pPr lvl="1"/>
            <a:r>
              <a:rPr lang="cs-CZ" dirty="0"/>
              <a:t>nedostatečně oschlý </a:t>
            </a:r>
            <a:r>
              <a:rPr lang="cs-CZ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prostředek na místě vpichu</a:t>
            </a:r>
          </a:p>
          <a:p>
            <a:pPr lvl="1"/>
            <a:r>
              <a:rPr lang="cs-CZ" dirty="0"/>
              <a:t>vystavení </a:t>
            </a:r>
            <a:r>
              <a:rPr lang="cs-CZ" dirty="0">
                <a:solidFill>
                  <a:srgbClr val="0070C0"/>
                </a:solidFill>
              </a:rPr>
              <a:t>……….</a:t>
            </a:r>
            <a:r>
              <a:rPr lang="cs-CZ" dirty="0"/>
              <a:t> mrazu nebo vysoké teplotě při transportu</a:t>
            </a:r>
          </a:p>
          <a:p>
            <a:pPr lvl="1"/>
            <a:r>
              <a:rPr lang="cs-CZ" dirty="0"/>
              <a:t>mechanické poškození              při nesprávném mícháni nesrážlivé krve</a:t>
            </a:r>
          </a:p>
          <a:p>
            <a:pPr lvl="1"/>
            <a:r>
              <a:rPr lang="cs-CZ" dirty="0"/>
              <a:t>nesprávný poměr objemu krve a antikoagulačního prostředku</a:t>
            </a:r>
          </a:p>
          <a:p>
            <a:pPr lvl="1"/>
            <a:r>
              <a:rPr lang="cs-CZ" dirty="0"/>
              <a:t>přítomnost vody v odběrové nádobce</a:t>
            </a:r>
          </a:p>
          <a:p>
            <a:r>
              <a:rPr lang="cs-CZ" dirty="0"/>
              <a:t>Častější bývá </a:t>
            </a:r>
            <a:r>
              <a:rPr lang="cs-CZ" dirty="0">
                <a:solidFill>
                  <a:srgbClr val="0070C0"/>
                </a:solidFill>
              </a:rPr>
              <a:t>………………………</a:t>
            </a:r>
            <a:r>
              <a:rPr lang="cs-CZ" dirty="0"/>
              <a:t> u séra než u plazmy</a:t>
            </a:r>
          </a:p>
          <a:p>
            <a:r>
              <a:rPr lang="cs-CZ" dirty="0"/>
              <a:t>Laboratorní výsledky v hemolytických vzorcích jsou ovlivněny například zvýšenou koncentrací (aktivitou) těch analytů, které jsou především </a:t>
            </a:r>
            <a:r>
              <a:rPr lang="cs-CZ" dirty="0" err="1"/>
              <a:t>intraerytrocytární</a:t>
            </a:r>
            <a:r>
              <a:rPr lang="cs-CZ" dirty="0"/>
              <a:t> (draslík, </a:t>
            </a:r>
            <a:r>
              <a:rPr lang="cs-CZ" dirty="0" err="1"/>
              <a:t>laktátdehydrogenasa</a:t>
            </a:r>
            <a:r>
              <a:rPr lang="cs-CZ" dirty="0"/>
              <a:t>) nebo zvýšením absorbance při fotometrickém stanovení vlivem červeného zbarvení hemoglobinem.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236" y="1900368"/>
            <a:ext cx="614207" cy="44222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063" y="3495572"/>
            <a:ext cx="614207" cy="44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29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16. Co ovlivňuje hemolýzu?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</a:t>
            </a:r>
          </a:p>
          <a:p>
            <a:r>
              <a:rPr lang="cs-CZ" dirty="0"/>
              <a:t>2</a:t>
            </a:r>
          </a:p>
          <a:p>
            <a:r>
              <a:rPr lang="cs-CZ" dirty="0"/>
              <a:t>3</a:t>
            </a:r>
          </a:p>
          <a:p>
            <a:r>
              <a:rPr lang="cs-CZ" dirty="0"/>
              <a:t>4</a:t>
            </a:r>
          </a:p>
          <a:p>
            <a:r>
              <a:rPr lang="cs-CZ" dirty="0"/>
              <a:t>5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8245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4031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6726" y="1325563"/>
            <a:ext cx="10515600" cy="4351338"/>
          </a:xfrm>
        </p:spPr>
        <p:txBody>
          <a:bodyPr/>
          <a:lstStyle/>
          <a:p>
            <a:r>
              <a:rPr lang="cs-CZ" b="1" dirty="0"/>
              <a:t>Chylózní či ikterické vzorky</a:t>
            </a:r>
            <a:endParaRPr lang="cs-CZ" dirty="0"/>
          </a:p>
          <a:p>
            <a:pPr lvl="0"/>
            <a:r>
              <a:rPr lang="cs-CZ" dirty="0"/>
              <a:t>v chylózním séru jsou výrazně zvýšeny </a:t>
            </a:r>
            <a:r>
              <a:rPr lang="cs-CZ" dirty="0" err="1"/>
              <a:t>triacylglyceroly</a:t>
            </a:r>
            <a:r>
              <a:rPr lang="cs-CZ" dirty="0"/>
              <a:t> (způsobují mléčný zákal)</a:t>
            </a:r>
          </a:p>
          <a:p>
            <a:pPr lvl="0"/>
            <a:r>
              <a:rPr lang="cs-CZ" dirty="0"/>
              <a:t>v ikterickém séru je zvýšen bilirubin (způsobuje intenzivně žluté zabarvení). </a:t>
            </a:r>
          </a:p>
          <a:p>
            <a:r>
              <a:rPr lang="cs-CZ" dirty="0"/>
              <a:t>Oba faktory výrazně ruší spektrofotometrické stanovení.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042" y="4041370"/>
            <a:ext cx="4158665" cy="273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17. Co ovlivňuje složení odebrané krve?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…………………………………………..</a:t>
            </a:r>
          </a:p>
          <a:p>
            <a:r>
              <a:rPr lang="cs-CZ" dirty="0"/>
              <a:t>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2591048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20. Jak se nazývá odběr plodové vody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……………………………………………………………….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Kolik se odebírá plodové vody?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……………………………………………………………..…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Ve kterém týdnu?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535538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199" y="1825625"/>
            <a:ext cx="11129093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Jaké jsou indikace k odběru mozkomíšního moku?</a:t>
            </a:r>
          </a:p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/>
              <a:t>demyelinizační choroby, meningitidu, encefalitidu </a:t>
            </a:r>
            <a:r>
              <a:rPr lang="cs-CZ" dirty="0"/>
              <a:t>nebo </a:t>
            </a:r>
            <a:r>
              <a:rPr lang="cs-CZ" b="1" dirty="0"/>
              <a:t>malignitu</a:t>
            </a:r>
            <a:r>
              <a:rPr lang="cs-CZ" dirty="0"/>
              <a:t>. </a:t>
            </a:r>
          </a:p>
          <a:p>
            <a:r>
              <a:rPr lang="cs-CZ" b="1" dirty="0"/>
              <a:t>od rána pít, 1 hod. před </a:t>
            </a:r>
            <a:r>
              <a:rPr lang="cs-CZ" dirty="0"/>
              <a:t>vypít </a:t>
            </a:r>
            <a:r>
              <a:rPr lang="cs-CZ" b="1" dirty="0"/>
              <a:t>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/>
              <a:t>1 hod. na lůžku</a:t>
            </a:r>
            <a:r>
              <a:rPr lang="cs-CZ" dirty="0"/>
              <a:t>, </a:t>
            </a:r>
            <a:r>
              <a:rPr lang="cs-CZ" b="1" dirty="0"/>
              <a:t>20 minut 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/>
              <a:t>bederní páteře 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/>
              <a:t>krční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/>
              <a:t>glukosu</a:t>
            </a:r>
            <a:r>
              <a:rPr lang="cs-CZ" dirty="0"/>
              <a:t> a současně pro správnou interpretaci výsledku i </a:t>
            </a:r>
            <a:r>
              <a:rPr lang="cs-CZ" b="1" dirty="0"/>
              <a:t>glykemii</a:t>
            </a:r>
            <a:r>
              <a:rPr lang="cs-CZ" dirty="0"/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501639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21. Odběr mozkomíšního moku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489" y="1825625"/>
            <a:ext cx="1183380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Vyšetření mozkomíšního moku je indikováno při </a:t>
            </a:r>
          </a:p>
          <a:p>
            <a:pPr marL="0" indent="0">
              <a:buNone/>
            </a:pPr>
            <a:r>
              <a:rPr lang="cs-CZ" dirty="0"/>
              <a:t>   podezření na </a:t>
            </a:r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………………….., ………………, ………………….. </a:t>
            </a:r>
            <a:r>
              <a:rPr lang="cs-CZ" dirty="0"/>
              <a:t>nebo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</a:p>
          <a:p>
            <a:pPr lvl="0"/>
            <a:r>
              <a:rPr lang="cs-CZ" b="1" dirty="0"/>
              <a:t>od rána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b="1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b="1" dirty="0"/>
              <a:t>vypít kávu</a:t>
            </a:r>
            <a:r>
              <a:rPr lang="cs-CZ" dirty="0"/>
              <a:t> nebo </a:t>
            </a:r>
            <a:r>
              <a:rPr lang="cs-CZ" b="1" dirty="0"/>
              <a:t>kolu</a:t>
            </a:r>
            <a:r>
              <a:rPr lang="cs-CZ" dirty="0"/>
              <a:t>, po výkonu </a:t>
            </a:r>
            <a:r>
              <a:rPr lang="cs-CZ" b="1" dirty="0">
                <a:solidFill>
                  <a:srgbClr val="0070C0"/>
                </a:solidFill>
              </a:rPr>
              <a:t>……………..</a:t>
            </a:r>
            <a:r>
              <a:rPr lang="cs-CZ" b="1" dirty="0"/>
              <a:t>na lůžku</a:t>
            </a:r>
            <a:r>
              <a:rPr lang="cs-CZ" dirty="0"/>
              <a:t>, </a:t>
            </a:r>
            <a:r>
              <a:rPr lang="cs-CZ" b="1" dirty="0">
                <a:solidFill>
                  <a:srgbClr val="0070C0"/>
                </a:solidFill>
              </a:rPr>
              <a:t>…………….</a:t>
            </a:r>
            <a:r>
              <a:rPr lang="cs-CZ" b="1" dirty="0"/>
              <a:t>na břiše</a:t>
            </a:r>
          </a:p>
          <a:p>
            <a:pPr lvl="0"/>
            <a:r>
              <a:rPr lang="cs-CZ" dirty="0"/>
              <a:t>provádí lékař, většinou v oblasti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v lokální anestezii, </a:t>
            </a:r>
            <a:r>
              <a:rPr lang="cs-CZ" dirty="0" err="1"/>
              <a:t>peroperačně</a:t>
            </a:r>
            <a:r>
              <a:rPr lang="cs-CZ" dirty="0"/>
              <a:t> lze provést i odběr z 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 páteře či mozkových komor. </a:t>
            </a:r>
          </a:p>
          <a:p>
            <a:pPr lvl="0"/>
            <a:r>
              <a:rPr lang="cs-CZ" b="1" dirty="0"/>
              <a:t>okamžitě</a:t>
            </a:r>
            <a:r>
              <a:rPr lang="cs-CZ" dirty="0"/>
              <a:t> po odběru v odebrané tekutině stanovit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a současně pro správnou interpretaci výsledku i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>
                <a:solidFill>
                  <a:srgbClr val="0070C0"/>
                </a:solidFill>
              </a:rPr>
              <a:t>.</a:t>
            </a:r>
          </a:p>
          <a:p>
            <a:pPr lvl="0"/>
            <a:r>
              <a:rPr lang="cs-CZ" dirty="0"/>
              <a:t>mikrobiologicky, biochemicky, imunologicky</a:t>
            </a:r>
          </a:p>
        </p:txBody>
      </p:sp>
      <p:pic>
        <p:nvPicPr>
          <p:cNvPr id="8194" name="Picture 2" descr="Vyšetření mozkomíšního moku | Lékařská fakulta Masarykovy univerz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42" y="0"/>
            <a:ext cx="3946358" cy="305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0505" y="598873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https://is.muni.cz/el/1411/podzim2016/BLKLK051p/um/vysetreni_mozkomisniho_moku/pages/02-indikace-likvoru.html</a:t>
            </a:r>
          </a:p>
        </p:txBody>
      </p:sp>
    </p:spTree>
    <p:extLst>
      <p:ext uri="{BB962C8B-B14F-4D97-AF65-F5344CB8AC3E}">
        <p14:creationId xmlns:p14="http://schemas.microsoft.com/office/powerpoint/2010/main" val="37323727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tkáně/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tekutiny se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Odběr </a:t>
            </a:r>
            <a:r>
              <a:rPr lang="cs-CZ" b="1" dirty="0"/>
              <a:t>synoviální</a:t>
            </a:r>
            <a:r>
              <a:rPr lang="cs-CZ" dirty="0"/>
              <a:t> tekutiny (</a:t>
            </a:r>
            <a:r>
              <a:rPr lang="cs-CZ" dirty="0" err="1"/>
              <a:t>atrocentéza</a:t>
            </a:r>
            <a:r>
              <a:rPr lang="cs-CZ" dirty="0"/>
              <a:t>)</a:t>
            </a:r>
          </a:p>
          <a:p>
            <a:r>
              <a:rPr lang="cs-CZ" b="1" dirty="0"/>
              <a:t>Synoviální </a:t>
            </a:r>
            <a:r>
              <a:rPr lang="cs-CZ" dirty="0"/>
              <a:t>tekutinu je třeba vyšetřit pro určení typu artritidy a rozlišení zánětlivého/ nezánětlivého výpotku. Odběr provádí lékař za sterilních podmínek, odebraný materiál je použit pro </a:t>
            </a:r>
          </a:p>
          <a:p>
            <a:pPr lvl="1"/>
            <a:r>
              <a:rPr lang="cs-CZ" dirty="0"/>
              <a:t>kultivaci, </a:t>
            </a:r>
          </a:p>
          <a:p>
            <a:pPr lvl="1"/>
            <a:r>
              <a:rPr lang="cs-CZ" dirty="0"/>
              <a:t>stanovení glukosy a </a:t>
            </a:r>
          </a:p>
          <a:p>
            <a:pPr lvl="1"/>
            <a:r>
              <a:rPr lang="cs-CZ" dirty="0"/>
              <a:t>proteinů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slin</a:t>
            </a: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/>
              <a:t>vypláchnutí úst </a:t>
            </a:r>
            <a:r>
              <a:rPr lang="cs-CZ" dirty="0"/>
              <a:t>se </a:t>
            </a:r>
            <a:r>
              <a:rPr lang="cs-CZ" b="1" dirty="0"/>
              <a:t>žvýká inertní materiál</a:t>
            </a:r>
            <a:r>
              <a:rPr lang="cs-CZ" dirty="0"/>
              <a:t>, </a:t>
            </a:r>
            <a:r>
              <a:rPr lang="cs-CZ" b="1" dirty="0"/>
              <a:t>první sliny</a:t>
            </a:r>
            <a:r>
              <a:rPr lang="cs-CZ" dirty="0"/>
              <a:t> se </a:t>
            </a:r>
            <a:r>
              <a:rPr lang="cs-CZ" b="1" dirty="0"/>
              <a:t>vyplivnou</a:t>
            </a:r>
            <a:r>
              <a:rPr lang="cs-CZ" dirty="0"/>
              <a:t> do odpadu a </a:t>
            </a:r>
            <a:r>
              <a:rPr lang="cs-CZ" b="1" dirty="0"/>
              <a:t>další se sbírají 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hnisu</a:t>
            </a:r>
          </a:p>
          <a:p>
            <a:r>
              <a:rPr lang="cs-CZ" dirty="0"/>
              <a:t>Provádí se </a:t>
            </a:r>
            <a:r>
              <a:rPr lang="cs-CZ" b="1" dirty="0"/>
              <a:t>sterilní stříkačkou 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/>
              <a:t>sterilní zkumavky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b="1" dirty="0"/>
              <a:t>setřením poškozeného místa </a:t>
            </a:r>
            <a:r>
              <a:rPr lang="cs-CZ" dirty="0"/>
              <a:t>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dirty="0"/>
              <a:t>Odběr </a:t>
            </a:r>
            <a:r>
              <a:rPr lang="cs-CZ" b="1" dirty="0"/>
              <a:t>tkání </a:t>
            </a:r>
            <a:r>
              <a:rPr lang="cs-CZ" dirty="0"/>
              <a:t>– biopsie</a:t>
            </a:r>
          </a:p>
          <a:p>
            <a:pPr lvl="0"/>
            <a:r>
              <a:rPr lang="cs-CZ" dirty="0"/>
              <a:t>Vzorky </a:t>
            </a:r>
            <a:r>
              <a:rPr lang="cs-CZ" b="1" dirty="0"/>
              <a:t>tkáně</a:t>
            </a:r>
            <a:r>
              <a:rPr lang="cs-CZ" dirty="0"/>
              <a:t> odebrané biopsií se nejčastěji používají na </a:t>
            </a:r>
            <a:r>
              <a:rPr lang="cs-CZ" b="1" dirty="0"/>
              <a:t>histologická vyšetření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jehly (bioptická jehla),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938" y="4764087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173794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používá terminologii obecné a klinické biochemie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vyjmenuje fyziologická referenční rozmezí biochemických hodnot</a:t>
            </a:r>
          </a:p>
          <a:p>
            <a:r>
              <a:rPr lang="cs-CZ" dirty="0"/>
              <a:t>Student/</a:t>
            </a:r>
            <a:r>
              <a:rPr lang="cs-CZ" dirty="0" err="1"/>
              <a:t>tka</a:t>
            </a:r>
            <a:r>
              <a:rPr lang="cs-CZ" dirty="0"/>
              <a:t> popíše základní metabolické pochody probíhající v těle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667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1042515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22. Které tkáně/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tekutiny se 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>
                <a:solidFill>
                  <a:srgbClr val="0070C0"/>
                </a:solidFill>
              </a:rPr>
              <a:t>diagnosticky odebírají?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39104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/>
              <a:t>Odběr </a:t>
            </a:r>
            <a:r>
              <a:rPr lang="cs-CZ" b="1" i="1" dirty="0">
                <a:solidFill>
                  <a:srgbClr val="0070C0"/>
                </a:solidFill>
              </a:rPr>
              <a:t>……………………………..</a:t>
            </a:r>
            <a:r>
              <a:rPr lang="cs-CZ" b="1" i="1" dirty="0"/>
              <a:t>(</a:t>
            </a:r>
            <a:r>
              <a:rPr lang="cs-CZ" b="1" i="1" dirty="0" err="1"/>
              <a:t>atrocentéza</a:t>
            </a:r>
            <a:r>
              <a:rPr lang="cs-CZ" b="1" i="1" dirty="0"/>
              <a:t>)</a:t>
            </a:r>
            <a:endParaRPr lang="cs-CZ" dirty="0"/>
          </a:p>
          <a:p>
            <a:r>
              <a:rPr lang="cs-CZ" b="1" dirty="0">
                <a:solidFill>
                  <a:srgbClr val="0070C0"/>
                </a:solidFill>
              </a:rPr>
              <a:t>………………….</a:t>
            </a:r>
            <a:r>
              <a:rPr lang="cs-CZ" dirty="0"/>
              <a:t> tekutinu je třeba vyšetřit pro určení typu artritidy a pro rozlišení zánětlivého a nezánětlivého výpotku. Odběr provádí lékař za sterilních podmínek, odebraný materiál je použit pro kultivaci, stanovení glukosy a proteinů.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Sliny lze použít pro stanovení krevních skupin, drog a měření hladin léků. Po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se </a:t>
            </a:r>
            <a:r>
              <a:rPr lang="cs-CZ" b="1" dirty="0">
                <a:solidFill>
                  <a:srgbClr val="0070C0"/>
                </a:solidFill>
              </a:rPr>
              <a:t>………………</a:t>
            </a:r>
            <a:r>
              <a:rPr lang="cs-CZ" dirty="0"/>
              <a:t>inertní materiál, první </a:t>
            </a:r>
            <a:r>
              <a:rPr lang="cs-CZ" b="1" dirty="0">
                <a:solidFill>
                  <a:srgbClr val="0070C0"/>
                </a:solidFill>
              </a:rPr>
              <a:t>……..………………</a:t>
            </a:r>
            <a:r>
              <a:rPr lang="cs-CZ" dirty="0">
                <a:solidFill>
                  <a:srgbClr val="0070C0"/>
                </a:solidFill>
              </a:rPr>
              <a:t>.</a:t>
            </a:r>
            <a:r>
              <a:rPr lang="cs-CZ" dirty="0"/>
              <a:t>do odpadu a </a:t>
            </a:r>
            <a:r>
              <a:rPr lang="cs-CZ" b="1" dirty="0">
                <a:solidFill>
                  <a:srgbClr val="0070C0"/>
                </a:solidFill>
              </a:rPr>
              <a:t>……………………</a:t>
            </a:r>
            <a:r>
              <a:rPr lang="cs-CZ" dirty="0"/>
              <a:t>do sběrné nádobky.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Provádí se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</a:t>
            </a:r>
            <a:r>
              <a:rPr lang="cs-CZ" dirty="0"/>
              <a:t>na periferii rány (většinou před započetím léčby antibiotiky), obsah stříkačky se přenese do 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/>
              <a:t> (prázdné nebo s transportní půdou), okamžitě se zazátkuje a odešle do laboratoře. </a:t>
            </a:r>
          </a:p>
          <a:p>
            <a:pPr lvl="0"/>
            <a:r>
              <a:rPr lang="cs-CZ" dirty="0"/>
              <a:t>V případě, že nelze stříkačku použít, se odběr provede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 poškozeného místa sterilním vatovým tamponem, který se vloží do sterilní odběrové soupravy s transportní půdou. </a:t>
            </a:r>
          </a:p>
          <a:p>
            <a:r>
              <a:rPr lang="cs-CZ" dirty="0"/>
              <a:t>U kontrolních odběrů v průběhu antibiotické léčby (např. při zhoršení stavu pacienta) se musí záznam o použité léčbě uvádět na žádanku!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b="1" i="1" dirty="0"/>
              <a:t>Odběr </a:t>
            </a:r>
            <a:r>
              <a:rPr lang="cs-CZ" b="1" i="1" dirty="0">
                <a:solidFill>
                  <a:srgbClr val="0070C0"/>
                </a:solidFill>
              </a:rPr>
              <a:t>……………</a:t>
            </a:r>
            <a:r>
              <a:rPr lang="cs-CZ" b="1" i="1" dirty="0"/>
              <a:t>– biopsie</a:t>
            </a:r>
            <a:endParaRPr lang="cs-CZ" dirty="0"/>
          </a:p>
          <a:p>
            <a:pPr lvl="0"/>
            <a:r>
              <a:rPr lang="cs-CZ" dirty="0"/>
              <a:t>Vzorky </a:t>
            </a:r>
            <a:r>
              <a:rPr lang="cs-CZ" b="1" dirty="0">
                <a:solidFill>
                  <a:srgbClr val="0070C0"/>
                </a:solidFill>
              </a:rPr>
              <a:t>………….</a:t>
            </a:r>
            <a:r>
              <a:rPr lang="cs-CZ" dirty="0"/>
              <a:t>odebrané biopsií se nejčastěji používají na </a:t>
            </a:r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 při diagnostice  </a:t>
            </a:r>
          </a:p>
          <a:p>
            <a:pPr lvl="0"/>
            <a:r>
              <a:rPr lang="cs-CZ" dirty="0"/>
              <a:t>nádorových onemocnění, </a:t>
            </a:r>
          </a:p>
          <a:p>
            <a:pPr lvl="0"/>
            <a:r>
              <a:rPr lang="cs-CZ" dirty="0"/>
              <a:t>některých chorob jater, ledvin a svalové tkáně</a:t>
            </a:r>
          </a:p>
          <a:p>
            <a:pPr lvl="0"/>
            <a:r>
              <a:rPr lang="cs-CZ" dirty="0"/>
              <a:t>Mezi nejčastěji analyzovaný materiál patří vzorky prsní tkáně.                </a:t>
            </a:r>
            <a:r>
              <a:rPr lang="cs-CZ" dirty="0">
                <a:hlinkClick r:id="rId2"/>
              </a:rPr>
              <a:t>https://www.uroklinikum.cz/nadorova-onemocneni/biopsie-prostaty/</a:t>
            </a:r>
            <a:endParaRPr lang="cs-CZ" dirty="0"/>
          </a:p>
          <a:p>
            <a:r>
              <a:rPr lang="cs-CZ" dirty="0"/>
              <a:t>Biopsie může být provedena pomocí speciální bioptickou jehlou, která se po dezinfekci místa vpichu a lokálním umrtvení zavede pod kontrolou USG do hmoty nádoru, nebo se biopsie provádí při chirurgickém zákroku.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821" y="4386211"/>
            <a:ext cx="2368062" cy="1676269"/>
          </a:xfrm>
          <a:prstGeom prst="rect">
            <a:avLst/>
          </a:prstGeom>
        </p:spPr>
      </p:pic>
      <p:pic>
        <p:nvPicPr>
          <p:cNvPr id="1028" name="Picture 4" descr="https://ortoklinikstasa.cz/wp-content/uploads/2018/05/sy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048" y="160336"/>
            <a:ext cx="70199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141367" y="1856706"/>
            <a:ext cx="4363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https://ortoklinikstasa.cz/vybrane-terapie/</a:t>
            </a:r>
          </a:p>
        </p:txBody>
      </p:sp>
    </p:spTree>
    <p:extLst>
      <p:ext uri="{BB962C8B-B14F-4D97-AF65-F5344CB8AC3E}">
        <p14:creationId xmlns:p14="http://schemas.microsoft.com/office/powerpoint/2010/main" val="22531139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zotermická taška pro transport vzorků a léků ROW'S XL chladící teploměr  ampulár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727" y="2831432"/>
            <a:ext cx="3914274" cy="391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463" y="140536"/>
            <a:ext cx="12198485" cy="757822"/>
          </a:xfrm>
        </p:spPr>
        <p:txBody>
          <a:bodyPr/>
          <a:lstStyle/>
          <a:p>
            <a:r>
              <a:rPr lang="cs-CZ" dirty="0"/>
              <a:t>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463" y="1090864"/>
            <a:ext cx="10417127" cy="5654842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Transport biologického materiálu by měl být zásadně </a:t>
            </a:r>
            <a:r>
              <a:rPr lang="cs-CZ" b="1" dirty="0"/>
              <a:t>šetrný a rychlý</a:t>
            </a:r>
            <a:r>
              <a:rPr lang="cs-CZ" dirty="0"/>
              <a:t> (nutnost oddělení plazmy nebo séra od krevních buněk nejpozději do 2 hodin od odběru). </a:t>
            </a:r>
          </a:p>
          <a:p>
            <a:pPr marL="0" indent="0">
              <a:buNone/>
            </a:pPr>
            <a:r>
              <a:rPr lang="cs-CZ" dirty="0"/>
              <a:t>Veškerý biologický materiál se do laboratoře přepravuje </a:t>
            </a:r>
          </a:p>
          <a:p>
            <a:pPr lvl="0"/>
            <a:r>
              <a:rPr lang="cs-CZ" b="1" dirty="0"/>
              <a:t>v uzavřených odběrových nádobách </a:t>
            </a:r>
            <a:r>
              <a:rPr lang="cs-CZ" dirty="0"/>
              <a:t>při adekvátní teplotě a světelných podmínkách (např. kyselina listová a bilirubin jsou fotosenzibilní – na přímém světle dochází k jejich rozkladu).</a:t>
            </a:r>
          </a:p>
          <a:p>
            <a:pPr lvl="0"/>
            <a:r>
              <a:rPr lang="cs-CZ" dirty="0"/>
              <a:t>Krev na některá speciální vyšetření (amoniak, </a:t>
            </a:r>
            <a:r>
              <a:rPr lang="cs-CZ" dirty="0" err="1"/>
              <a:t>homocystein</a:t>
            </a:r>
            <a:r>
              <a:rPr lang="cs-CZ" dirty="0"/>
              <a:t>) vyžaduje transport </a:t>
            </a:r>
            <a:r>
              <a:rPr lang="cs-CZ" b="1" dirty="0"/>
              <a:t>v ledové tříšti.</a:t>
            </a:r>
            <a:r>
              <a:rPr lang="cs-CZ" dirty="0"/>
              <a:t> Před uložením zkumavky s odebraným vzorkem do ledové tříště je nutné počkat na ochlazení krve na pokojovou teplotu (minimálně 10 minut od odběru), aby nedošlo k hemolýze.</a:t>
            </a:r>
          </a:p>
          <a:p>
            <a:pPr lvl="0"/>
            <a:r>
              <a:rPr lang="cs-CZ" dirty="0"/>
              <a:t>Některý biologický materiál (mozkomíšní mok, plodová voda) je vzhledem ke značné zátěži pacienta při jeho odběru nutné doručit do laboratoře maximálně </a:t>
            </a:r>
            <a:r>
              <a:rPr lang="cs-CZ" b="1" dirty="0"/>
              <a:t>do jedné hodiny od odběru,</a:t>
            </a:r>
            <a:r>
              <a:rPr lang="cs-CZ" dirty="0"/>
              <a:t> aby nedošlo k jeho znehodnocení. </a:t>
            </a:r>
          </a:p>
          <a:p>
            <a:r>
              <a:rPr lang="cs-CZ" dirty="0"/>
              <a:t>Moč na morfologické vyšetření močového sedimentu rovněž nesmí být starší než </a:t>
            </a:r>
            <a:r>
              <a:rPr lang="cs-CZ" b="1" dirty="0"/>
              <a:t>jedna hodina. </a:t>
            </a:r>
            <a:r>
              <a:rPr lang="cs-CZ" dirty="0"/>
              <a:t>(Jde o </a:t>
            </a:r>
            <a:r>
              <a:rPr lang="cs-CZ" dirty="0" err="1"/>
              <a:t>semikvantitativní</a:t>
            </a:r>
            <a:r>
              <a:rPr lang="cs-CZ" dirty="0"/>
              <a:t> stanovení erytrocytů, leukocytů a válců  v 1 µl moče a kvalitativní (slovní hodnocení) vyšetření u typu válců, bakterií, krystalů, drtě, hlenu apod. Je důležité především pro diagnostiku nefropatií a onemocnění vývodných močových cest).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https://ciselniky.dasta.mzcr.cz/CD_DS3/hypertext/MAABQ.htm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lvl="0"/>
            <a:endParaRPr lang="cs-CZ" b="1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650590" y="6267816"/>
            <a:ext cx="1781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Izotermická taška</a:t>
            </a:r>
          </a:p>
        </p:txBody>
      </p:sp>
    </p:spTree>
    <p:extLst>
      <p:ext uri="{BB962C8B-B14F-4D97-AF65-F5344CB8AC3E}">
        <p14:creationId xmlns:p14="http://schemas.microsoft.com/office/powerpoint/2010/main" val="14168468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23. Jak se přepravuje biologický materiál do laboratoře?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obecně……………a…………………v……………………nádobách</a:t>
            </a:r>
          </a:p>
          <a:p>
            <a:r>
              <a:rPr lang="cs-CZ" dirty="0"/>
              <a:t>2. krev na l…………t…………………………………………………….</a:t>
            </a:r>
          </a:p>
          <a:p>
            <a:r>
              <a:rPr lang="cs-CZ" dirty="0"/>
              <a:t>3. mozkomíšní mok do…………………………po odběru</a:t>
            </a:r>
          </a:p>
          <a:p>
            <a:r>
              <a:rPr lang="cs-CZ" dirty="0"/>
              <a:t>4. moč do…………………po odběru</a:t>
            </a:r>
          </a:p>
        </p:txBody>
      </p:sp>
    </p:spTree>
    <p:extLst>
      <p:ext uri="{BB962C8B-B14F-4D97-AF65-F5344CB8AC3E}">
        <p14:creationId xmlns:p14="http://schemas.microsoft.com/office/powerpoint/2010/main" val="25699625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24. 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Glykosurie</a:t>
            </a:r>
          </a:p>
          <a:p>
            <a:r>
              <a:rPr lang="cs-CZ" dirty="0"/>
              <a:t>Proteinurie</a:t>
            </a:r>
          </a:p>
          <a:p>
            <a:r>
              <a:rPr lang="cs-CZ" dirty="0" err="1"/>
              <a:t>Bilirubinurie</a:t>
            </a:r>
            <a:endParaRPr lang="cs-CZ" dirty="0"/>
          </a:p>
          <a:p>
            <a:r>
              <a:rPr lang="cs-CZ" dirty="0"/>
              <a:t>Ketonurie</a:t>
            </a:r>
          </a:p>
          <a:p>
            <a:r>
              <a:rPr lang="cs-CZ" dirty="0"/>
              <a:t>Polyurie</a:t>
            </a:r>
          </a:p>
          <a:p>
            <a:r>
              <a:rPr lang="cs-CZ" dirty="0" err="1"/>
              <a:t>Polakisurie</a:t>
            </a:r>
            <a:endParaRPr lang="cs-CZ" dirty="0"/>
          </a:p>
          <a:p>
            <a:r>
              <a:rPr lang="cs-CZ" dirty="0"/>
              <a:t>Strangurie</a:t>
            </a:r>
          </a:p>
          <a:p>
            <a:r>
              <a:rPr lang="cs-CZ" dirty="0"/>
              <a:t>Oligurie</a:t>
            </a:r>
          </a:p>
          <a:p>
            <a:r>
              <a:rPr lang="cs-CZ" dirty="0"/>
              <a:t>Anurie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99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Základní vyšetření</a:t>
            </a:r>
            <a:r>
              <a:rPr lang="cs-CZ" dirty="0"/>
              <a:t>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b="1" dirty="0"/>
              <a:t>nejpravděpodobnější</a:t>
            </a:r>
            <a:r>
              <a:rPr lang="cs-CZ" dirty="0"/>
              <a:t> </a:t>
            </a:r>
            <a:r>
              <a:rPr lang="cs-CZ" b="1" dirty="0"/>
              <a:t>dg</a:t>
            </a:r>
            <a:r>
              <a:rPr lang="cs-CZ" dirty="0"/>
              <a:t>. a </a:t>
            </a:r>
          </a:p>
          <a:p>
            <a:pPr lvl="1"/>
            <a:r>
              <a:rPr lang="cs-CZ" b="1" dirty="0"/>
              <a:t>monitorování 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b="1" dirty="0"/>
              <a:t>preventivní 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/>
              <a:t>Speciální vyšetření</a:t>
            </a:r>
            <a:r>
              <a:rPr lang="cs-CZ" dirty="0"/>
              <a:t>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/>
              <a:t>Vysoce speciální vyšetření</a:t>
            </a:r>
            <a:r>
              <a:rPr lang="cs-CZ" dirty="0"/>
              <a:t>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229447513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25. Kdy jsou biochemická vyšetření indikována?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7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Základní vyšetření obvykle indikují lékaři, kteří jsou v prvním styku s pacientem, a slouží </a:t>
            </a:r>
          </a:p>
          <a:p>
            <a:pPr lvl="1"/>
            <a:r>
              <a:rPr lang="cs-CZ" dirty="0"/>
              <a:t>k určení </a:t>
            </a:r>
            <a:r>
              <a:rPr lang="cs-CZ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 a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……………………………….</a:t>
            </a:r>
            <a:r>
              <a:rPr lang="cs-CZ" dirty="0"/>
              <a:t>následné léčby, ale i </a:t>
            </a:r>
          </a:p>
          <a:p>
            <a:pPr lvl="1"/>
            <a:r>
              <a:rPr lang="cs-CZ" dirty="0"/>
              <a:t>pro </a:t>
            </a:r>
            <a:r>
              <a:rPr lang="cs-CZ" dirty="0">
                <a:solidFill>
                  <a:srgbClr val="0070C0"/>
                </a:solidFill>
              </a:rPr>
              <a:t>………………………….</a:t>
            </a:r>
            <a:r>
              <a:rPr lang="cs-CZ" dirty="0"/>
              <a:t>vyšetření</a:t>
            </a:r>
          </a:p>
          <a:p>
            <a:pPr marL="0" indent="0">
              <a:buNone/>
            </a:pPr>
            <a:r>
              <a:rPr lang="cs-CZ" dirty="0"/>
              <a:t>Pokud základní vyšetření neposkytne dostatečné informace, případně neumožní stanovení dg., objedná se speciální vyšetření.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b="1" dirty="0"/>
              <a:t> </a:t>
            </a:r>
            <a:r>
              <a:rPr lang="cs-CZ" dirty="0"/>
              <a:t>vyšetření jsou využívána pro </a:t>
            </a:r>
          </a:p>
          <a:p>
            <a:pPr lvl="1"/>
            <a:r>
              <a:rPr lang="cs-CZ" dirty="0" err="1"/>
              <a:t>dif.dg</a:t>
            </a:r>
            <a:r>
              <a:rPr lang="cs-CZ" dirty="0"/>
              <a:t>., </a:t>
            </a:r>
          </a:p>
          <a:p>
            <a:pPr lvl="1"/>
            <a:r>
              <a:rPr lang="cs-CZ" dirty="0"/>
              <a:t>hodnocení metabolických funkcí, </a:t>
            </a:r>
          </a:p>
          <a:p>
            <a:pPr lvl="1"/>
            <a:r>
              <a:rPr lang="cs-CZ" dirty="0"/>
              <a:t>sledování průběhu terapie, případně slouží i výzkumným účelům. </a:t>
            </a:r>
          </a:p>
          <a:p>
            <a:pPr lvl="1"/>
            <a:r>
              <a:rPr lang="cs-CZ" dirty="0"/>
              <a:t>řada těchto vyšetření může být požadována pouze lékaři s potřebnou specializací.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……………………………</a:t>
            </a:r>
            <a:r>
              <a:rPr lang="cs-CZ" dirty="0"/>
              <a:t>vyšetření slouží pro rozpoznání neobvyklých diagnóz nebo pro složitá funkční vyšetření. Vyžadují technicky náročné vybavení pracoviště a vysokou specializaci pracovníků (vzhledem k charakteru stanovovaných analytů).</a:t>
            </a:r>
          </a:p>
        </p:txBody>
      </p:sp>
    </p:spTree>
    <p:extLst>
      <p:ext uri="{BB962C8B-B14F-4D97-AF65-F5344CB8AC3E}">
        <p14:creationId xmlns:p14="http://schemas.microsoft.com/office/powerpoint/2010/main" val="33035557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2769" y="140536"/>
            <a:ext cx="2385010" cy="270209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Biochemická vyšetření podle účelu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 fontScale="92500"/>
          </a:bodyPr>
          <a:lstStyle/>
          <a:p>
            <a:r>
              <a:rPr lang="cs-CZ" dirty="0"/>
              <a:t>Z hlediska účelu rozlišujeme biochemická vyšetření na orientační, screeningová a akutní.  </a:t>
            </a:r>
          </a:p>
          <a:p>
            <a:pPr lvl="0"/>
            <a:r>
              <a:rPr lang="cs-CZ" dirty="0"/>
              <a:t>Orientační vyšetření se provádějí </a:t>
            </a:r>
          </a:p>
          <a:p>
            <a:pPr lvl="1"/>
            <a:r>
              <a:rPr lang="cs-CZ" dirty="0"/>
              <a:t>přímo v ordinaci či u lůžka pacienta a patří sem především </a:t>
            </a:r>
          </a:p>
          <a:p>
            <a:pPr lvl="1"/>
            <a:r>
              <a:rPr lang="cs-CZ" dirty="0"/>
              <a:t>kvalitativní vyšetření moči </a:t>
            </a:r>
            <a:r>
              <a:rPr lang="cs-CZ" dirty="0" err="1"/>
              <a:t>testačními</a:t>
            </a:r>
            <a:r>
              <a:rPr lang="cs-CZ" dirty="0"/>
              <a:t> (diagnostickými) proužky nebo </a:t>
            </a:r>
          </a:p>
          <a:p>
            <a:pPr lvl="1"/>
            <a:r>
              <a:rPr lang="cs-CZ" dirty="0"/>
              <a:t>stanovení glykémie glukometrem. </a:t>
            </a:r>
          </a:p>
          <a:p>
            <a:pPr lvl="0"/>
            <a:r>
              <a:rPr lang="cs-CZ" dirty="0"/>
              <a:t>Screeningová vyšetření například umožňují </a:t>
            </a:r>
          </a:p>
          <a:p>
            <a:pPr lvl="1"/>
            <a:r>
              <a:rPr lang="cs-CZ" b="1" dirty="0"/>
              <a:t>odhalit počáteční stádium </a:t>
            </a:r>
            <a:r>
              <a:rPr lang="cs-CZ" dirty="0"/>
              <a:t>choroby </a:t>
            </a:r>
            <a:r>
              <a:rPr lang="cs-CZ" b="1" dirty="0"/>
              <a:t>u osob bez klinických příznaků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preventivně se používají k </a:t>
            </a:r>
            <a:r>
              <a:rPr lang="cs-CZ" b="1" dirty="0"/>
              <a:t>monitorování osob s nepříznivou rodinnou anamnézou </a:t>
            </a:r>
            <a:r>
              <a:rPr lang="cs-CZ" dirty="0"/>
              <a:t>(diabetes </a:t>
            </a:r>
            <a:r>
              <a:rPr lang="cs-CZ" dirty="0" err="1"/>
              <a:t>mellitus</a:t>
            </a:r>
            <a:r>
              <a:rPr lang="cs-CZ" dirty="0"/>
              <a:t>). </a:t>
            </a:r>
          </a:p>
          <a:p>
            <a:pPr lvl="0"/>
            <a:r>
              <a:rPr lang="cs-CZ" dirty="0"/>
              <a:t>Akutní (</a:t>
            </a:r>
            <a:r>
              <a:rPr lang="cs-CZ" dirty="0" err="1"/>
              <a:t>statimová</a:t>
            </a:r>
            <a:r>
              <a:rPr lang="cs-CZ" dirty="0"/>
              <a:t>) vyšetření se provádějí v biochemických laboratořích bezprostředně po dodání materiálu bez ohledu na denní dobu.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829" y="3403598"/>
            <a:ext cx="26479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645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26. Co je cílem screeningového vyšetření?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………………………………………………………………………..</a:t>
            </a:r>
          </a:p>
        </p:txBody>
      </p:sp>
    </p:spTree>
    <p:extLst>
      <p:ext uri="{BB962C8B-B14F-4D97-AF65-F5344CB8AC3E}">
        <p14:creationId xmlns:p14="http://schemas.microsoft.com/office/powerpoint/2010/main" val="34920755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Jaké soubory vyšetření se používají ke stanovení diagnózy?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/>
              <a:t>Obecný biochemický soubor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/>
              <a:t>orgánové biochemické soubory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Pro ověření diagnózy určitého onemocnění (syndromu) či jeho metabolického rizika slouží </a:t>
            </a:r>
            <a:r>
              <a:rPr lang="cs-CZ" b="1" dirty="0" err="1"/>
              <a:t>syndromově</a:t>
            </a:r>
            <a:r>
              <a:rPr lang="cs-CZ" b="1" dirty="0"/>
              <a:t> specializované soubory</a:t>
            </a:r>
          </a:p>
        </p:txBody>
      </p:sp>
    </p:spTree>
    <p:extLst>
      <p:ext uri="{BB962C8B-B14F-4D97-AF65-F5344CB8AC3E}">
        <p14:creationId xmlns:p14="http://schemas.microsoft.com/office/powerpoint/2010/main" val="12466955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4821"/>
            <a:ext cx="12192000" cy="996463"/>
          </a:xfrm>
        </p:spPr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27. Jaké soubory vyšetření se používají ke stanovení dg.?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cs-CZ" b="1" dirty="0"/>
          </a:p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r>
              <a:rPr lang="cs-CZ" dirty="0"/>
              <a:t> je zaměřený na </a:t>
            </a:r>
          </a:p>
          <a:p>
            <a:pPr lvl="1"/>
            <a:r>
              <a:rPr lang="cs-CZ" dirty="0"/>
              <a:t>získání potřebných informací pro určení předběžné diagnózy u pacientů s podezřením na celkové onemocnění, jako </a:t>
            </a:r>
          </a:p>
          <a:p>
            <a:pPr lvl="1"/>
            <a:r>
              <a:rPr lang="cs-CZ" dirty="0"/>
              <a:t>doplněk k anamnestickým údajům a fyzikálnímu vyšetření.</a:t>
            </a:r>
          </a:p>
          <a:p>
            <a:pPr lvl="0"/>
            <a:r>
              <a:rPr lang="cs-CZ" dirty="0"/>
              <a:t>K posouzení funkce jednotlivých orgánů slouží </a:t>
            </a:r>
            <a:r>
              <a:rPr lang="cs-CZ" b="1" dirty="0">
                <a:solidFill>
                  <a:srgbClr val="0070C0"/>
                </a:solidFill>
              </a:rPr>
              <a:t>………………………………</a:t>
            </a:r>
            <a:endParaRPr lang="cs-CZ" dirty="0">
              <a:solidFill>
                <a:srgbClr val="0070C0"/>
              </a:solidFill>
            </a:endParaRPr>
          </a:p>
          <a:p>
            <a:pPr lvl="0"/>
            <a:r>
              <a:rPr lang="cs-CZ" dirty="0"/>
              <a:t>Pro ověření diagnózy určitého onemocnění (syndromu) či jeho metabolického rizika slouží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866813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Vysvětlivky k použitým barvám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Červené nadpisy: výkladový </a:t>
            </a:r>
            <a:r>
              <a:rPr lang="cs-CZ" dirty="0" err="1">
                <a:solidFill>
                  <a:srgbClr val="FF0000"/>
                </a:solidFill>
              </a:rPr>
              <a:t>slide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Modré nadpisy: kontrolní </a:t>
            </a:r>
            <a:r>
              <a:rPr lang="cs-CZ" dirty="0" err="1">
                <a:solidFill>
                  <a:srgbClr val="0070C0"/>
                </a:solidFill>
              </a:rPr>
              <a:t>slide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/>
              <a:t>Obrázky v textu nebo tečky nahrazují slovo</a:t>
            </a:r>
          </a:p>
          <a:p>
            <a:r>
              <a:rPr lang="cs-CZ" dirty="0" err="1"/>
              <a:t>Vytučněný</a:t>
            </a:r>
            <a:r>
              <a:rPr lang="cs-CZ" dirty="0"/>
              <a:t> text k zapamatování </a:t>
            </a:r>
          </a:p>
        </p:txBody>
      </p:sp>
    </p:spTree>
    <p:extLst>
      <p:ext uri="{BB962C8B-B14F-4D97-AF65-F5344CB8AC3E}">
        <p14:creationId xmlns:p14="http://schemas.microsoft.com/office/powerpoint/2010/main" val="323798378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Orgánově specifické soubory,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referenční hodnoty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https://www.vaselaboratore.cz/seznam-vysetreni/alphaindex/c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29190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7072" y="365125"/>
            <a:ext cx="11006728" cy="1325563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/>
              <a:t>glykémie </a:t>
            </a:r>
            <a:r>
              <a:rPr lang="cs-CZ" dirty="0"/>
              <a:t>k měření hladiny krevního cukru</a:t>
            </a:r>
          </a:p>
          <a:p>
            <a:r>
              <a:rPr lang="cs-CZ" b="1" dirty="0"/>
              <a:t>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/>
              <a:t>specifických autoprotilátek v séru 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 err="1"/>
              <a:t>glu</a:t>
            </a:r>
            <a:r>
              <a:rPr lang="cs-CZ" b="1" dirty="0"/>
              <a:t> a glykovaný </a:t>
            </a:r>
            <a:r>
              <a:rPr lang="cs-CZ" b="1" dirty="0" err="1"/>
              <a:t>Hb</a:t>
            </a:r>
            <a:r>
              <a:rPr lang="cs-CZ" b="1" dirty="0"/>
              <a:t> 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­TAG, HDL</a:t>
            </a:r>
            <a:r>
              <a:rPr lang="cs-CZ" dirty="0"/>
              <a:t> </a:t>
            </a: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 err="1"/>
              <a:t>albuminuvylučovaného</a:t>
            </a:r>
            <a:r>
              <a:rPr lang="cs-CZ" dirty="0"/>
              <a:t> močí</a:t>
            </a:r>
            <a:r>
              <a:rPr lang="cs-CZ" b="1" dirty="0"/>
              <a:t> - </a:t>
            </a:r>
            <a:r>
              <a:rPr lang="cs-CZ" b="1" dirty="0" err="1"/>
              <a:t>mikroalbuminurie</a:t>
            </a:r>
            <a:r>
              <a:rPr lang="cs-CZ" b="1" dirty="0"/>
              <a:t> a proteinurie</a:t>
            </a:r>
            <a:r>
              <a:rPr lang="cs-CZ" dirty="0"/>
              <a:t> </a:t>
            </a:r>
          </a:p>
          <a:p>
            <a:pPr lvl="2"/>
            <a:r>
              <a:rPr lang="cs-CZ" b="1" dirty="0"/>
              <a:t>glykované proteiny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/>
              <a:t>C-peptid </a:t>
            </a:r>
          </a:p>
          <a:p>
            <a:pPr lvl="2"/>
            <a:r>
              <a:rPr lang="cs-CZ" b="1" dirty="0" err="1"/>
              <a:t>insulinémie</a:t>
            </a:r>
            <a:r>
              <a:rPr lang="cs-CZ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64400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573" y="365125"/>
            <a:ext cx="1191873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27. Jaká vyšetření patří do diabetického souboru 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573" y="1531335"/>
            <a:ext cx="11918730" cy="532666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k měření hladiny krevního cukru</a:t>
            </a:r>
          </a:p>
          <a:p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pro monitoring dlouhodobé hladiny glukózy v plazmě </a:t>
            </a:r>
          </a:p>
          <a:p>
            <a:r>
              <a:rPr lang="cs-CZ" dirty="0"/>
              <a:t>u pacientů se zvýšeným rizikem autoimunitního DM 1. typu, nebo ve sporných případech k rozlišení 1. a 2. typu DM se využívá </a:t>
            </a:r>
          </a:p>
          <a:p>
            <a:pPr lvl="1"/>
            <a:r>
              <a:rPr lang="cs-CZ" dirty="0"/>
              <a:t>stanovení </a:t>
            </a:r>
            <a:r>
              <a:rPr lang="cs-CZ" b="1" dirty="0">
                <a:solidFill>
                  <a:srgbClr val="0070C0"/>
                </a:solidFill>
              </a:rPr>
              <a:t>……………………………………..</a:t>
            </a:r>
            <a:r>
              <a:rPr lang="cs-CZ" dirty="0"/>
              <a:t>(ICA: </a:t>
            </a:r>
            <a:r>
              <a:rPr lang="cs-CZ" dirty="0" err="1"/>
              <a:t>islet</a:t>
            </a:r>
            <a:r>
              <a:rPr lang="cs-CZ" dirty="0"/>
              <a:t> cell </a:t>
            </a:r>
            <a:r>
              <a:rPr lang="cs-CZ" dirty="0" err="1"/>
              <a:t>autoantibodies</a:t>
            </a:r>
            <a:r>
              <a:rPr lang="cs-CZ" dirty="0"/>
              <a:t>, anti- IA-2, anti-GAD, IAA insulinové autoprotilátky).</a:t>
            </a:r>
          </a:p>
          <a:p>
            <a:r>
              <a:rPr lang="cs-CZ" dirty="0"/>
              <a:t>u pacientů s již potvrzeným DM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…………a……………………</a:t>
            </a:r>
          </a:p>
          <a:p>
            <a:pPr lvl="1"/>
            <a:r>
              <a:rPr lang="cs-CZ" dirty="0"/>
              <a:t>lipidový metabolismus</a:t>
            </a:r>
          </a:p>
          <a:p>
            <a:pPr lvl="2"/>
            <a:r>
              <a:rPr lang="cs-CZ" dirty="0"/>
              <a:t>diabetická </a:t>
            </a:r>
            <a:r>
              <a:rPr lang="cs-CZ" dirty="0" err="1"/>
              <a:t>dyslipidémie</a:t>
            </a:r>
            <a:r>
              <a:rPr lang="cs-CZ" dirty="0"/>
              <a:t> -</a:t>
            </a:r>
            <a:r>
              <a:rPr lang="cs-CZ" b="1" dirty="0"/>
              <a:t> </a:t>
            </a:r>
            <a:r>
              <a:rPr lang="cs-CZ" b="1" dirty="0">
                <a:solidFill>
                  <a:srgbClr val="0070C0"/>
                </a:solidFill>
              </a:rPr>
              <a:t>­………….,…………</a:t>
            </a:r>
            <a:endParaRPr lang="cs-CZ" dirty="0">
              <a:solidFill>
                <a:srgbClr val="0070C0"/>
              </a:solidFill>
            </a:endParaRPr>
          </a:p>
          <a:p>
            <a:pPr lvl="1"/>
            <a:r>
              <a:rPr lang="cs-CZ" dirty="0"/>
              <a:t>metabolismus proteinů </a:t>
            </a:r>
          </a:p>
          <a:p>
            <a:pPr lvl="2"/>
            <a:r>
              <a:rPr lang="cs-CZ" dirty="0"/>
              <a:t>albuminu vylučovaného močí</a:t>
            </a:r>
            <a:r>
              <a:rPr lang="cs-CZ" b="1" dirty="0"/>
              <a:t> - </a:t>
            </a:r>
            <a:r>
              <a:rPr lang="cs-CZ" b="1" dirty="0">
                <a:solidFill>
                  <a:srgbClr val="0070C0"/>
                </a:solidFill>
              </a:rPr>
              <a:t>………………………..a……………………..</a:t>
            </a:r>
            <a:endParaRPr lang="cs-CZ" dirty="0"/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…………………………..</a:t>
            </a:r>
          </a:p>
          <a:p>
            <a:pPr lvl="1"/>
            <a:r>
              <a:rPr lang="cs-CZ" dirty="0"/>
              <a:t>jako ukazatele endogenní sekrece insulinu  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</a:p>
          <a:p>
            <a:pPr lvl="2"/>
            <a:r>
              <a:rPr lang="cs-CZ" b="1" dirty="0">
                <a:solidFill>
                  <a:srgbClr val="0070C0"/>
                </a:solidFill>
              </a:rPr>
              <a:t>………………………. </a:t>
            </a:r>
          </a:p>
        </p:txBody>
      </p:sp>
    </p:spTree>
    <p:extLst>
      <p:ext uri="{BB962C8B-B14F-4D97-AF65-F5344CB8AC3E}">
        <p14:creationId xmlns:p14="http://schemas.microsoft.com/office/powerpoint/2010/main" val="34237358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Co je to referenční hodnota?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Nejčastěji jsou výsledky biochemických vyšetření porovnávány s fyziologickými (referenčními, </a:t>
            </a:r>
            <a:r>
              <a:rPr lang="cs-CZ" b="1" dirty="0"/>
              <a:t>normálními</a:t>
            </a:r>
            <a:r>
              <a:rPr lang="cs-CZ" dirty="0"/>
              <a:t>) hodnotami. </a:t>
            </a:r>
          </a:p>
          <a:p>
            <a:r>
              <a:rPr lang="cs-CZ" dirty="0"/>
              <a:t>Určení fyziologických hodnot jednotlivých analytů je náročný proces, kdy jsou tyto analyty vyšetřovány u </a:t>
            </a:r>
            <a:r>
              <a:rPr lang="cs-CZ" b="1" dirty="0"/>
              <a:t>definovaných souborů osob bez klinických projevů onemocnění. </a:t>
            </a:r>
          </a:p>
          <a:p>
            <a:r>
              <a:rPr lang="cs-CZ" dirty="0"/>
              <a:t>Je třeba vzít v úvahu i fakt, že tyto hodnoty jsou často závislé</a:t>
            </a:r>
          </a:p>
          <a:p>
            <a:pPr lvl="1"/>
            <a:r>
              <a:rPr lang="cs-CZ" b="1" dirty="0"/>
              <a:t>na věku a </a:t>
            </a:r>
          </a:p>
          <a:p>
            <a:pPr lvl="1"/>
            <a:r>
              <a:rPr lang="cs-CZ" b="1" dirty="0"/>
              <a:t>pohlaví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011" y="4513286"/>
            <a:ext cx="4186989" cy="234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58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186" y="99926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Které faktory ovlivňují biochemické hodnoty?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dirty="0">
                <a:solidFill>
                  <a:srgbClr val="FF0000"/>
                </a:solidFill>
              </a:rPr>
              <a:t>Vliv stresu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ovlivnitelné a neovlivnitelné.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b="1" dirty="0"/>
              <a:t>stravovací návyky, fyzickou konstituci, kouření, fyzickou aktivitu, dietní abnormality (konzumace alkoholu), užívání léků nebo návykových látek, vlivy zevního prostředí (geografická lokalizace, pracovní zátěž, stres) a polohu těla při odběru.</a:t>
            </a:r>
          </a:p>
          <a:p>
            <a:pPr marL="0" lvl="0" indent="0">
              <a:buNone/>
            </a:pPr>
            <a:r>
              <a:rPr lang="cs-CZ" dirty="0"/>
              <a:t>K neovlivnitelným faktorům patří především </a:t>
            </a:r>
            <a:r>
              <a:rPr lang="cs-CZ" b="1" dirty="0"/>
              <a:t>rasa, pohlaví a věk, gravidita, biologické cykly.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33509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1233" y="2743200"/>
            <a:ext cx="2400646" cy="1597521"/>
          </a:xfrm>
          <a:prstGeom prst="rect">
            <a:avLst/>
          </a:prstGeom>
        </p:spPr>
      </p:pic>
      <p:pic>
        <p:nvPicPr>
          <p:cNvPr id="5132" name="Picture 12" descr="TOP 10: Zajímavá fakta o alkohol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9155" y="559679"/>
            <a:ext cx="28860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75" y="232760"/>
            <a:ext cx="12055813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28. Které faktory ovlivňují biochemické hodnoty?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9436" y="2236584"/>
            <a:ext cx="11036882" cy="4351338"/>
          </a:xfrm>
        </p:spPr>
        <p:txBody>
          <a:bodyPr/>
          <a:lstStyle/>
          <a:p>
            <a:r>
              <a:rPr lang="cs-CZ" dirty="0"/>
              <a:t>Biologické faktory rozdělujeme na </a:t>
            </a:r>
            <a:r>
              <a:rPr lang="cs-CZ" b="1" dirty="0"/>
              <a:t>ovlivnitelné a neovlivnitelné</a:t>
            </a:r>
            <a:r>
              <a:rPr lang="cs-CZ" dirty="0"/>
              <a:t>. </a:t>
            </a:r>
          </a:p>
          <a:p>
            <a:pPr marL="0" lvl="0" indent="0">
              <a:buNone/>
            </a:pPr>
            <a:r>
              <a:rPr lang="cs-CZ" dirty="0"/>
              <a:t>K ovlivnitelným řadíme </a:t>
            </a:r>
          </a:p>
          <a:p>
            <a:r>
              <a:rPr lang="cs-CZ" dirty="0"/>
              <a:t>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cs-CZ" dirty="0"/>
              <a:t> K </a:t>
            </a:r>
            <a:r>
              <a:rPr lang="cs-CZ" b="1" dirty="0"/>
              <a:t>neovlivnitelným</a:t>
            </a:r>
            <a:r>
              <a:rPr lang="cs-CZ" dirty="0"/>
              <a:t> faktorům patří především ……………………………………………………………………………………………………………….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136" y="5393676"/>
            <a:ext cx="2614863" cy="146432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4358" y="5394780"/>
            <a:ext cx="2326356" cy="146322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7151" y="5393676"/>
            <a:ext cx="2680785" cy="1501240"/>
          </a:xfrm>
          <a:prstGeom prst="rect">
            <a:avLst/>
          </a:prstGeom>
        </p:spPr>
      </p:pic>
      <p:sp>
        <p:nvSpPr>
          <p:cNvPr id="10" name="AutoShape 8" descr="Alkohol je nebezpečnější než všechny drogy - Deník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5114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567989" cy="1325563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Stravovací návyky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205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Odběry krve pro diagnostické účely provádíme zásadně </a:t>
            </a:r>
          </a:p>
          <a:p>
            <a:pPr lvl="1"/>
            <a:r>
              <a:rPr lang="cs-CZ" b="1" dirty="0"/>
              <a:t>v ranních hodinách po předchozím minimálně dvanáctihodinovém lačnění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v případě </a:t>
            </a:r>
            <a:r>
              <a:rPr lang="cs-CZ" b="1" dirty="0"/>
              <a:t>akutní potřeby odběru v průběhu dne </a:t>
            </a:r>
            <a:r>
              <a:rPr lang="cs-CZ" dirty="0"/>
              <a:t>je třeba vzít v úvahu dobu od požití potravy i její charakter. </a:t>
            </a:r>
          </a:p>
          <a:p>
            <a:r>
              <a:rPr lang="cs-CZ" dirty="0"/>
              <a:t>Lze očekávat např. </a:t>
            </a:r>
          </a:p>
          <a:p>
            <a:pPr lvl="1"/>
            <a:r>
              <a:rPr lang="cs-CZ" dirty="0"/>
              <a:t>zvýšenou glykémii, </a:t>
            </a:r>
          </a:p>
          <a:p>
            <a:pPr lvl="1"/>
            <a:r>
              <a:rPr lang="cs-CZ" dirty="0" err="1"/>
              <a:t>urikémii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koncentraci železa, </a:t>
            </a:r>
          </a:p>
          <a:p>
            <a:pPr lvl="1"/>
            <a:r>
              <a:rPr lang="cs-CZ" dirty="0"/>
              <a:t>sodíku atd. </a:t>
            </a:r>
          </a:p>
          <a:p>
            <a:pPr marL="457200" lvl="1" indent="0">
              <a:buNone/>
            </a:pPr>
            <a:r>
              <a:rPr lang="cs-CZ" dirty="0"/>
              <a:t>I při dodržení standardních podmínek odběru je třeba vědět, že jednostranně zaměřená dieta může významně ovlivnit koncentrace některých analytů (např. strava bohatá na bílkoviny zvyšuje </a:t>
            </a:r>
            <a:r>
              <a:rPr lang="cs-CZ" b="1" dirty="0" err="1"/>
              <a:t>urikémii</a:t>
            </a:r>
            <a:r>
              <a:rPr lang="cs-CZ" b="1" dirty="0"/>
              <a:t>, </a:t>
            </a:r>
            <a:r>
              <a:rPr lang="cs-CZ" dirty="0"/>
              <a:t>strava bohatá na tuky </a:t>
            </a:r>
            <a:r>
              <a:rPr lang="cs-CZ" b="1" dirty="0" err="1"/>
              <a:t>triacylglycerolémii</a:t>
            </a:r>
            <a:r>
              <a:rPr lang="cs-CZ" dirty="0"/>
              <a:t>).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811" y="3133642"/>
            <a:ext cx="2829426" cy="198482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9939" y="3133642"/>
            <a:ext cx="3194556" cy="19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4329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093" y="365125"/>
            <a:ext cx="12014015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29.</a:t>
            </a:r>
            <a:r>
              <a:rPr lang="cs-CZ" sz="4000" dirty="0"/>
              <a:t> </a:t>
            </a:r>
            <a:r>
              <a:rPr lang="cs-CZ" sz="4000" dirty="0">
                <a:solidFill>
                  <a:srgbClr val="0070C0"/>
                </a:solidFill>
              </a:rPr>
              <a:t>Kdy se provádí odběr krve pro dg. účel?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r>
              <a:rPr lang="cs-CZ" dirty="0"/>
              <a:t>1………………………………………………………………….</a:t>
            </a:r>
          </a:p>
          <a:p>
            <a:r>
              <a:rPr lang="cs-CZ" dirty="0"/>
              <a:t>2………………………………………………………………….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4265646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30.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Vysvětlete pojmy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Urikémie</a:t>
            </a:r>
            <a:r>
              <a:rPr lang="cs-CZ" dirty="0"/>
              <a:t>……………………………………………..…..</a:t>
            </a:r>
          </a:p>
          <a:p>
            <a:r>
              <a:rPr lang="cs-CZ" dirty="0" err="1"/>
              <a:t>Triacylglycerolémie</a:t>
            </a:r>
            <a:r>
              <a:rPr lang="cs-CZ" dirty="0"/>
              <a:t>………………………….……….</a:t>
            </a:r>
          </a:p>
        </p:txBody>
      </p:sp>
    </p:spTree>
    <p:extLst>
      <p:ext uri="{BB962C8B-B14F-4D97-AF65-F5344CB8AC3E}">
        <p14:creationId xmlns:p14="http://schemas.microsoft.com/office/powerpoint/2010/main" val="35114133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konstituce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Koncentrace některých analytů souvisí </a:t>
            </a:r>
          </a:p>
          <a:p>
            <a:pPr lvl="1"/>
            <a:r>
              <a:rPr lang="cs-CZ" dirty="0"/>
              <a:t>s množstvím tukové i svalové tkáně.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obézních</a:t>
            </a:r>
            <a:r>
              <a:rPr lang="cs-CZ" dirty="0"/>
              <a:t> osob je např. známa </a:t>
            </a:r>
            <a:r>
              <a:rPr lang="cs-CZ" dirty="0" err="1"/>
              <a:t>hypertriacylglycerolémie</a:t>
            </a:r>
            <a:r>
              <a:rPr lang="cs-CZ" dirty="0"/>
              <a:t>, </a:t>
            </a:r>
            <a:r>
              <a:rPr lang="cs-CZ" dirty="0" err="1"/>
              <a:t>hypercholesterolémie</a:t>
            </a:r>
            <a:r>
              <a:rPr lang="cs-CZ" dirty="0"/>
              <a:t>, </a:t>
            </a:r>
            <a:r>
              <a:rPr lang="cs-CZ" dirty="0" err="1"/>
              <a:t>hyperurikémie</a:t>
            </a:r>
            <a:r>
              <a:rPr lang="cs-CZ" dirty="0"/>
              <a:t>, </a:t>
            </a:r>
            <a:r>
              <a:rPr lang="cs-CZ" dirty="0" err="1"/>
              <a:t>hyperizulinémie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u </a:t>
            </a:r>
            <a:r>
              <a:rPr lang="cs-CZ" b="1" dirty="0"/>
              <a:t>malnutričních</a:t>
            </a:r>
            <a:r>
              <a:rPr lang="cs-CZ" dirty="0"/>
              <a:t> stavů je běžným nálezem </a:t>
            </a:r>
            <a:r>
              <a:rPr lang="cs-CZ" dirty="0" err="1"/>
              <a:t>hypertriacylglycerolémie</a:t>
            </a:r>
            <a:r>
              <a:rPr lang="cs-CZ" dirty="0"/>
              <a:t> a </a:t>
            </a:r>
            <a:r>
              <a:rPr lang="cs-CZ" dirty="0" err="1"/>
              <a:t>hypocholesterolémie</a:t>
            </a:r>
            <a:r>
              <a:rPr lang="cs-CZ" dirty="0"/>
              <a:t>. </a:t>
            </a:r>
          </a:p>
          <a:p>
            <a:pPr lvl="1"/>
            <a:r>
              <a:rPr lang="cs-CZ" dirty="0"/>
              <a:t>S množstvím svalové hmoty pozitivně koreluje koncentrace kreatininu.</a:t>
            </a:r>
          </a:p>
        </p:txBody>
      </p:sp>
      <p:pic>
        <p:nvPicPr>
          <p:cNvPr id="7172" name="Picture 4" descr="5 chyb při nabírání svalů a jak je napravit (Alberto Núñez) - GymBeam B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653" y="4484824"/>
            <a:ext cx="3561347" cy="237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073" y="4504416"/>
            <a:ext cx="1666020" cy="235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3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1. Vysvětlete pojem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 vyšetření</a:t>
            </a:r>
          </a:p>
          <a:p>
            <a:r>
              <a:rPr lang="cs-CZ" dirty="0"/>
              <a:t>Kontraindikace vyšetření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Uveďte příklady</a:t>
            </a:r>
          </a:p>
        </p:txBody>
      </p:sp>
    </p:spTree>
    <p:extLst>
      <p:ext uri="{BB962C8B-B14F-4D97-AF65-F5344CB8AC3E}">
        <p14:creationId xmlns:p14="http://schemas.microsoft.com/office/powerpoint/2010/main" val="39635763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31. Doplňte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solidFill>
                  <a:srgbClr val="0070C0"/>
                </a:solidFill>
              </a:rPr>
              <a:t>Hyperinzuliunémie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Hyperurikémie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pro………………………………………….</a:t>
            </a:r>
          </a:p>
          <a:p>
            <a:r>
              <a:rPr lang="cs-CZ" dirty="0" err="1">
                <a:solidFill>
                  <a:srgbClr val="0070C0"/>
                </a:solidFill>
              </a:rPr>
              <a:t>Hypocholesterolémie</a:t>
            </a:r>
            <a:r>
              <a:rPr lang="cs-CZ" dirty="0">
                <a:solidFill>
                  <a:srgbClr val="0070C0"/>
                </a:solidFill>
              </a:rPr>
              <a:t> je typická pro………………………………..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878898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Kouření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 kuřáků jsou 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jsou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3928" y="3002508"/>
            <a:ext cx="4271963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9327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31. Níže uvedené hodnoty mění………………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zvýšené koncentrace</a:t>
            </a:r>
          </a:p>
          <a:p>
            <a:pPr lvl="1"/>
            <a:r>
              <a:rPr lang="cs-CZ" dirty="0"/>
              <a:t>Cholesterolu a TAG </a:t>
            </a:r>
          </a:p>
          <a:p>
            <a:pPr lvl="1"/>
            <a:r>
              <a:rPr lang="cs-CZ" dirty="0"/>
              <a:t>kortizolu,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 a Cd </a:t>
            </a:r>
          </a:p>
          <a:p>
            <a:pPr lvl="1"/>
            <a:r>
              <a:rPr lang="cs-CZ" dirty="0" err="1"/>
              <a:t>karbonylovaného</a:t>
            </a:r>
            <a:r>
              <a:rPr lang="cs-CZ" dirty="0"/>
              <a:t> </a:t>
            </a:r>
            <a:r>
              <a:rPr lang="cs-CZ" dirty="0" err="1"/>
              <a:t>Hb</a:t>
            </a:r>
            <a:endParaRPr lang="cs-CZ" dirty="0"/>
          </a:p>
          <a:p>
            <a:r>
              <a:rPr lang="cs-CZ" dirty="0"/>
              <a:t>snížené koncentrace </a:t>
            </a:r>
          </a:p>
          <a:p>
            <a:pPr lvl="1"/>
            <a:r>
              <a:rPr lang="cs-CZ" dirty="0"/>
              <a:t>HDL-cholesterolu, </a:t>
            </a:r>
          </a:p>
          <a:p>
            <a:pPr lvl="1"/>
            <a:r>
              <a:rPr lang="cs-CZ" dirty="0"/>
              <a:t>imunoglobulinů a </a:t>
            </a:r>
          </a:p>
          <a:p>
            <a:pPr lvl="1"/>
            <a:r>
              <a:rPr lang="cs-CZ" dirty="0"/>
              <a:t>vitaminu B12. </a:t>
            </a:r>
          </a:p>
          <a:p>
            <a:endParaRPr lang="cs-CZ" dirty="0"/>
          </a:p>
        </p:txBody>
      </p:sp>
      <p:sp>
        <p:nvSpPr>
          <p:cNvPr id="4" name="AutoShape 2" descr="5 způsobů, jak kouření škodí v ústech - Vitalia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441862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32. Jaké hodnoty jsou zvýšené u kuřáků?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1………………….….</a:t>
            </a:r>
          </a:p>
          <a:p>
            <a:r>
              <a:rPr lang="cs-CZ" dirty="0"/>
              <a:t>2………………..…….</a:t>
            </a:r>
          </a:p>
          <a:p>
            <a:r>
              <a:rPr lang="cs-CZ" dirty="0"/>
              <a:t>3……………….……..</a:t>
            </a:r>
          </a:p>
          <a:p>
            <a:r>
              <a:rPr lang="cs-CZ" dirty="0"/>
              <a:t>4……………………..</a:t>
            </a:r>
          </a:p>
          <a:p>
            <a:r>
              <a:rPr lang="cs-CZ" dirty="0"/>
              <a:t>5……….……………..</a:t>
            </a:r>
          </a:p>
          <a:p>
            <a:r>
              <a:rPr lang="cs-CZ" dirty="0"/>
              <a:t>6……………………...</a:t>
            </a:r>
          </a:p>
          <a:p>
            <a:r>
              <a:rPr lang="cs-CZ" dirty="0"/>
              <a:t>7………………………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6537775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b="1" dirty="0"/>
              <a:t>krátkodobé cvičení </a:t>
            </a:r>
            <a:r>
              <a:rPr lang="cs-CZ" dirty="0"/>
              <a:t>např. </a:t>
            </a:r>
            <a:r>
              <a:rPr lang="cs-CZ" b="1" dirty="0"/>
              <a:t>zvyšuje</a:t>
            </a:r>
            <a:r>
              <a:rPr lang="cs-CZ" dirty="0"/>
              <a:t> koncentrace </a:t>
            </a:r>
          </a:p>
          <a:p>
            <a:pPr lvl="1"/>
            <a:r>
              <a:rPr lang="cs-CZ" b="1" dirty="0"/>
              <a:t>laktátu a glukosy</a:t>
            </a:r>
            <a:r>
              <a:rPr lang="cs-CZ" dirty="0"/>
              <a:t>, </a:t>
            </a:r>
          </a:p>
          <a:p>
            <a:pPr lvl="0"/>
            <a:r>
              <a:rPr lang="cs-CZ" b="1" dirty="0"/>
              <a:t>dlouhodobá</a:t>
            </a:r>
            <a:r>
              <a:rPr lang="cs-CZ" dirty="0"/>
              <a:t> zátěž </a:t>
            </a:r>
          </a:p>
          <a:p>
            <a:pPr lvl="1"/>
            <a:r>
              <a:rPr lang="cs-CZ" b="1" dirty="0"/>
              <a:t>snižuje koncentraci glukosy </a:t>
            </a:r>
            <a:r>
              <a:rPr lang="cs-CZ" dirty="0"/>
              <a:t>a </a:t>
            </a:r>
          </a:p>
          <a:p>
            <a:pPr lvl="1"/>
            <a:r>
              <a:rPr lang="cs-CZ" b="1" dirty="0"/>
              <a:t>zvyšuje koncentrace Na, K, močoviny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U trénovaných jedinců fyzická aktivita </a:t>
            </a:r>
          </a:p>
          <a:p>
            <a:pPr marL="0" indent="0">
              <a:buNone/>
            </a:pPr>
            <a:r>
              <a:rPr lang="cs-CZ" dirty="0"/>
              <a:t>ve složení lidského séra vyvolává menší změny </a:t>
            </a:r>
          </a:p>
          <a:p>
            <a:pPr marL="0" indent="0">
              <a:buNone/>
            </a:pPr>
            <a:r>
              <a:rPr lang="cs-CZ" dirty="0"/>
              <a:t>než u netrénovaných osob.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8898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33. Fyzická aktivita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0125" y="1825625"/>
            <a:ext cx="11873553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Změny některých biochemických parametrů závisí na délce a intenzitě cvičení. </a:t>
            </a:r>
          </a:p>
          <a:p>
            <a:pPr lvl="0"/>
            <a:r>
              <a:rPr lang="cs-CZ" dirty="0"/>
              <a:t>krátkodobé cvičení např. zvyšuje koncentrace 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………………………………a………………………….</a:t>
            </a:r>
          </a:p>
          <a:p>
            <a:pPr lvl="0"/>
            <a:r>
              <a:rPr lang="cs-CZ" dirty="0"/>
              <a:t>dlouhodobá zátěž </a:t>
            </a:r>
          </a:p>
          <a:p>
            <a:pPr lvl="1"/>
            <a:r>
              <a:rPr lang="cs-CZ" dirty="0"/>
              <a:t>snižuje koncentraci </a:t>
            </a:r>
            <a:r>
              <a:rPr lang="cs-CZ" dirty="0">
                <a:solidFill>
                  <a:srgbClr val="0070C0"/>
                </a:solidFill>
              </a:rPr>
              <a:t>…………………………... </a:t>
            </a:r>
          </a:p>
          <a:p>
            <a:pPr lvl="1"/>
            <a:r>
              <a:rPr lang="cs-CZ" dirty="0"/>
              <a:t>zvyšuje koncentrace </a:t>
            </a:r>
            <a:r>
              <a:rPr lang="cs-CZ" dirty="0">
                <a:solidFill>
                  <a:srgbClr val="0070C0"/>
                </a:solidFill>
              </a:rPr>
              <a:t>……,…………,…………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780" y="3302759"/>
            <a:ext cx="4788898" cy="268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8990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FF0000"/>
                </a:solidFill>
              </a:rPr>
              <a:t>Konzumace alkoholu</a:t>
            </a:r>
            <a:br>
              <a:rPr lang="cs-CZ" dirty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 err="1"/>
              <a:t>aminotransferas</a:t>
            </a:r>
            <a:r>
              <a:rPr lang="cs-CZ" b="1" dirty="0"/>
              <a:t> </a:t>
            </a:r>
            <a:r>
              <a:rPr lang="cs-CZ" dirty="0"/>
              <a:t>(ALT, AST) </a:t>
            </a:r>
          </a:p>
          <a:p>
            <a:pPr lvl="1"/>
            <a:r>
              <a:rPr lang="cs-CZ" b="1" dirty="0"/>
              <a:t>koncentraci kortizolu, adrenalinu, laktátu a kyseliny močové</a:t>
            </a:r>
            <a:r>
              <a:rPr lang="cs-CZ" dirty="0"/>
              <a:t>; </a:t>
            </a:r>
          </a:p>
          <a:p>
            <a:pPr lvl="0"/>
            <a:r>
              <a:rPr lang="cs-CZ" dirty="0"/>
              <a:t>současně vede k </a:t>
            </a:r>
            <a:r>
              <a:rPr lang="cs-CZ" b="1" dirty="0"/>
              <a:t>hypoglykémii a </a:t>
            </a:r>
            <a:r>
              <a:rPr lang="cs-CZ" b="1" dirty="0" err="1"/>
              <a:t>ketoacidóze</a:t>
            </a:r>
            <a:r>
              <a:rPr lang="cs-CZ" dirty="0"/>
              <a:t>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 err="1"/>
              <a:t>hypertriacylglycerolémie</a:t>
            </a:r>
            <a:endParaRPr lang="cs-CZ" b="1" dirty="0"/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/>
              <a:t>hyperglykémie (obzvlášť u diabetiků).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204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34. Konzumace alkoholu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Pravidelná konzumace alkoholu zvyšuje aktivitu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………………………………………………………………………………………. </a:t>
            </a:r>
          </a:p>
          <a:p>
            <a:pPr lvl="0"/>
            <a:r>
              <a:rPr lang="cs-CZ" dirty="0"/>
              <a:t>současně vede k </a:t>
            </a:r>
            <a:r>
              <a:rPr lang="cs-CZ" dirty="0">
                <a:solidFill>
                  <a:srgbClr val="0070C0"/>
                </a:solidFill>
              </a:rPr>
              <a:t>…………………….. a ………………………….. </a:t>
            </a:r>
          </a:p>
          <a:p>
            <a:r>
              <a:rPr lang="cs-CZ" dirty="0"/>
              <a:t>Větší množství alkoholu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  <a:p>
            <a:r>
              <a:rPr lang="cs-CZ" dirty="0"/>
              <a:t>Mírná opilost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…………………………………………..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690" y="4814792"/>
            <a:ext cx="4261087" cy="192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3199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7824" y="0"/>
            <a:ext cx="10515600" cy="1325563"/>
          </a:xfrm>
        </p:spPr>
        <p:txBody>
          <a:bodyPr/>
          <a:lstStyle/>
          <a:p>
            <a:r>
              <a:rPr lang="cs-CZ" dirty="0"/>
              <a:t> </a:t>
            </a:r>
            <a:br>
              <a:rPr lang="cs-CZ" dirty="0"/>
            </a:br>
            <a:r>
              <a:rPr lang="cs-CZ" sz="4000" dirty="0">
                <a:solidFill>
                  <a:srgbClr val="FF0000"/>
                </a:solidFill>
              </a:rPr>
              <a:t>Užívání léků a návykových látek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Pravidelné užívání léků může ovlivnit koncentrace některých analytů přímo in </a:t>
            </a:r>
            <a:r>
              <a:rPr lang="cs-CZ" dirty="0" err="1"/>
              <a:t>vivo</a:t>
            </a:r>
            <a:r>
              <a:rPr lang="cs-CZ" dirty="0"/>
              <a:t> (např. </a:t>
            </a:r>
          </a:p>
          <a:p>
            <a:pPr lvl="0"/>
            <a:r>
              <a:rPr lang="cs-CZ" dirty="0"/>
              <a:t> diuretika</a:t>
            </a:r>
          </a:p>
          <a:p>
            <a:pPr lvl="1"/>
            <a:r>
              <a:rPr lang="cs-CZ" dirty="0"/>
              <a:t>in </a:t>
            </a:r>
            <a:r>
              <a:rPr lang="cs-CZ" dirty="0" err="1"/>
              <a:t>vivo</a:t>
            </a:r>
            <a:r>
              <a:rPr lang="cs-CZ" dirty="0"/>
              <a:t> </a:t>
            </a:r>
            <a:r>
              <a:rPr lang="cs-CZ" dirty="0" err="1"/>
              <a:t>hypercholesterolémie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 vitro jejich interferencí při chemické analýze. Vliv léků a drog na biochemické vyšetření nelze zobecnit vzhledem k jejich různorodému působení na biochemické procesy. </a:t>
            </a:r>
          </a:p>
          <a:p>
            <a:pPr lvl="0"/>
            <a:r>
              <a:rPr lang="cs-CZ" dirty="0"/>
              <a:t>Pokud je to možné, měl by pacient lék před odběrem</a:t>
            </a:r>
          </a:p>
          <a:p>
            <a:pPr lvl="1"/>
            <a:r>
              <a:rPr lang="cs-CZ" b="1" dirty="0"/>
              <a:t>krátkodobě vysadit</a:t>
            </a:r>
          </a:p>
          <a:p>
            <a:pPr lvl="1"/>
            <a:r>
              <a:rPr lang="cs-CZ" dirty="0"/>
              <a:t>v opačném případě je třeba </a:t>
            </a:r>
            <a:r>
              <a:rPr lang="cs-CZ" b="1" dirty="0"/>
              <a:t>užívání léků uvést na žádanku</a:t>
            </a:r>
            <a:r>
              <a:rPr lang="cs-CZ" dirty="0"/>
              <a:t>. </a:t>
            </a:r>
          </a:p>
          <a:p>
            <a:pPr lvl="0"/>
            <a:r>
              <a:rPr lang="cs-CZ" dirty="0"/>
              <a:t>Ovlivnit hodnoty některých biochemických parametrů mohou nejen podané látky, ale též způsob jejich aplikace. </a:t>
            </a:r>
          </a:p>
          <a:p>
            <a:pPr lvl="1"/>
            <a:r>
              <a:rPr lang="cs-CZ" dirty="0"/>
              <a:t>Například </a:t>
            </a:r>
            <a:r>
              <a:rPr lang="cs-CZ" dirty="0" err="1"/>
              <a:t>i.m</a:t>
            </a:r>
            <a:r>
              <a:rPr lang="cs-CZ" dirty="0"/>
              <a:t>. aplikace léku/látky vede k podráždění svalu, což má za následek uvolnění intracelulárních enzymů (CK, LD, ALT, AST) do séra.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1023" y="101600"/>
            <a:ext cx="26574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0163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379" y="365125"/>
            <a:ext cx="11806989" cy="1325563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35. Co by měl udělat pacient před odběrem léku?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……………………………………………………………</a:t>
            </a:r>
          </a:p>
          <a:p>
            <a:r>
              <a:rPr lang="cs-CZ" dirty="0"/>
              <a:t>……………………………………………………………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528709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962" y="365125"/>
            <a:ext cx="12072552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2. 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</p:spPr>
            <p:txBody>
              <a:bodyPr>
                <a:normAutofit/>
              </a:bodyPr>
              <a:lstStyle/>
              <a:p>
                <a:r>
                  <a:rPr lang="cs-CZ" dirty="0">
                    <a:solidFill>
                      <a:srgbClr val="FF0000"/>
                    </a:solidFill>
                  </a:rPr>
                  <a:t>……………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……………..</a:t>
                </a:r>
                <a:r>
                  <a:rPr lang="cs-CZ" dirty="0"/>
                  <a:t>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 alkohol,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………….</a:t>
                </a:r>
                <a:r>
                  <a:rPr lang="cs-CZ" dirty="0"/>
                  <a:t>drogy</a:t>
                </a:r>
              </a:p>
              <a:p>
                <a:r>
                  <a:rPr lang="cs-CZ" dirty="0">
                    <a:solidFill>
                      <a:srgbClr val="FF0000"/>
                    </a:solidFill>
                  </a:rPr>
                  <a:t>…………….</a:t>
                </a:r>
                <a:r>
                  <a:rPr lang="cs-CZ" dirty="0"/>
                  <a:t> fyzickou aktivitu, vyvarovat se stresu</a:t>
                </a:r>
              </a:p>
              <a:p>
                <a:r>
                  <a:rPr lang="cs-CZ" dirty="0"/>
                  <a:t>podle možností </a:t>
                </a:r>
                <a:r>
                  <a:rPr lang="cs-CZ" dirty="0">
                    <a:solidFill>
                      <a:srgbClr val="FF0000"/>
                    </a:solidFill>
                  </a:rPr>
                  <a:t>…………</a:t>
                </a:r>
                <a:r>
                  <a:rPr lang="cs-CZ" dirty="0"/>
                  <a:t>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838" y="1825625"/>
                <a:ext cx="11880526" cy="4351338"/>
              </a:xfrm>
              <a:blipFill>
                <a:blip r:embed="rId4"/>
                <a:stretch>
                  <a:fillRect l="-924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9062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/>
              <a:t>vysoké 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/>
              <a:t>zvýšeným </a:t>
            </a:r>
            <a:r>
              <a:rPr lang="cs-CZ" dirty="0"/>
              <a:t>počtem erytrocytů a s tím související </a:t>
            </a:r>
            <a:r>
              <a:rPr lang="cs-CZ" b="1" dirty="0"/>
              <a:t>zvýšení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/>
              <a:t>snížení</a:t>
            </a:r>
            <a:r>
              <a:rPr lang="cs-CZ" dirty="0"/>
              <a:t> 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souvisejí výše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1666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0070C0"/>
                </a:solidFill>
              </a:rPr>
              <a:t>36. Vlivy zevního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Některé biochemické parametry mohou být ovlivněny pobytem ve </a:t>
            </a:r>
            <a:r>
              <a:rPr lang="cs-CZ" b="1" dirty="0">
                <a:solidFill>
                  <a:srgbClr val="0070C0"/>
                </a:solidFill>
              </a:rPr>
              <a:t>………………..</a:t>
            </a:r>
            <a:r>
              <a:rPr lang="cs-CZ" dirty="0"/>
              <a:t>nadmořské výšce</a:t>
            </a:r>
          </a:p>
          <a:p>
            <a:pPr lvl="1"/>
            <a:r>
              <a:rPr lang="cs-CZ" dirty="0"/>
              <a:t>adaptace organismu </a:t>
            </a:r>
            <a:r>
              <a:rPr lang="cs-CZ" b="1" dirty="0">
                <a:solidFill>
                  <a:srgbClr val="0070C0"/>
                </a:solidFill>
              </a:rPr>
              <a:t>……………………….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počtem erytrocytů a s tím související </a:t>
            </a:r>
            <a:r>
              <a:rPr lang="cs-CZ" b="1" dirty="0">
                <a:solidFill>
                  <a:srgbClr val="0070C0"/>
                </a:solidFill>
              </a:rPr>
              <a:t>…………………….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koncentrace hemoglobinu a CRP, 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………………………..</a:t>
            </a:r>
            <a:r>
              <a:rPr lang="cs-CZ" dirty="0"/>
              <a:t>koncentrace kreatininu v moči</a:t>
            </a:r>
          </a:p>
          <a:p>
            <a:pPr lvl="1"/>
            <a:r>
              <a:rPr lang="cs-CZ" dirty="0"/>
              <a:t>odlišná geografická lokalizace a s ní související změny stravovacích návyků</a:t>
            </a:r>
          </a:p>
          <a:p>
            <a:r>
              <a:rPr lang="cs-CZ" dirty="0"/>
              <a:t>Dlouhodobé působení stresu charakteristické pro současný životní styl může vést jednak </a:t>
            </a:r>
          </a:p>
          <a:p>
            <a:pPr lvl="1"/>
            <a:r>
              <a:rPr lang="cs-CZ" dirty="0"/>
              <a:t>k nadměrné, jednak </a:t>
            </a:r>
          </a:p>
          <a:p>
            <a:pPr lvl="1"/>
            <a:r>
              <a:rPr lang="cs-CZ" dirty="0"/>
              <a:t>ke snížené konzumaci potravy, </a:t>
            </a:r>
          </a:p>
          <a:p>
            <a:pPr lvl="1"/>
            <a:r>
              <a:rPr lang="cs-CZ" dirty="0"/>
              <a:t>případně i alkoholu a drog;</a:t>
            </a:r>
          </a:p>
          <a:p>
            <a:r>
              <a:rPr lang="cs-CZ" dirty="0"/>
              <a:t>S tím souvisí popsané změny biochemických </a:t>
            </a:r>
          </a:p>
          <a:p>
            <a:pPr marL="0" indent="0">
              <a:buNone/>
            </a:pPr>
            <a:r>
              <a:rPr lang="cs-CZ" dirty="0"/>
              <a:t>    parametrů.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6770" y="4150316"/>
            <a:ext cx="3898213" cy="25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9868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/>
              <a:t>vsedě cca 15 minut 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/>
              <a:t>10-15%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84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37. Tělesná poloha při odběru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Poloha pacienta při odběru krve ovlivňuje plazmatické koncentrace některých analytů, proto je v rámci dodržení standardních podmínek nutné zajistit polohu pacienta </a:t>
            </a:r>
            <a:r>
              <a:rPr lang="cs-CZ" b="1" dirty="0">
                <a:solidFill>
                  <a:srgbClr val="0070C0"/>
                </a:solidFill>
              </a:rPr>
              <a:t>…………………..</a:t>
            </a:r>
            <a:r>
              <a:rPr lang="cs-CZ" dirty="0"/>
              <a:t>před odběrem i během něj. </a:t>
            </a:r>
          </a:p>
          <a:p>
            <a:r>
              <a:rPr lang="cs-CZ" dirty="0"/>
              <a:t>Ve vzpřímené pozici je koncentrace vysokomolekulárních látek (bílkoviny, enzymy, látky vázané na bílkoviny, hormony) v průměru o </a:t>
            </a:r>
            <a:r>
              <a:rPr lang="cs-CZ" b="1" dirty="0">
                <a:solidFill>
                  <a:srgbClr val="0070C0"/>
                </a:solidFill>
              </a:rPr>
              <a:t>……………</a:t>
            </a:r>
            <a:r>
              <a:rPr lang="cs-CZ" dirty="0"/>
              <a:t> vyšší než v poloze vleže.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909" y="4531057"/>
            <a:ext cx="3496772" cy="232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440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7416" y="69908"/>
            <a:ext cx="3974583" cy="365186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Pohlaví a věk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2716" y="2105610"/>
            <a:ext cx="11438021" cy="4351338"/>
          </a:xfrm>
        </p:spPr>
        <p:txBody>
          <a:bodyPr>
            <a:normAutofit/>
          </a:bodyPr>
          <a:lstStyle/>
          <a:p>
            <a:r>
              <a:rPr lang="cs-CZ" dirty="0"/>
              <a:t>Před pubertou nejsou významné rozdíly mezi pohlavími. </a:t>
            </a:r>
          </a:p>
          <a:p>
            <a:r>
              <a:rPr lang="cs-CZ" dirty="0"/>
              <a:t>Po jejím nástupu dochází k odlišení především </a:t>
            </a:r>
          </a:p>
          <a:p>
            <a:pPr lvl="1"/>
            <a:r>
              <a:rPr lang="cs-CZ" b="1" dirty="0"/>
              <a:t>pohlavních hormonů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rozdílným sérovým koncentracím/aktivitám některých analytů. </a:t>
            </a:r>
          </a:p>
          <a:p>
            <a:pPr lvl="1"/>
            <a:r>
              <a:rPr lang="cs-CZ" dirty="0"/>
              <a:t>například </a:t>
            </a:r>
            <a:r>
              <a:rPr lang="cs-CZ" b="1" dirty="0"/>
              <a:t>u mužů </a:t>
            </a:r>
            <a:r>
              <a:rPr lang="cs-CZ" dirty="0"/>
              <a:t>jsou fyziologické hodnoty koncentrací </a:t>
            </a:r>
            <a:r>
              <a:rPr lang="cs-CZ" b="1" dirty="0"/>
              <a:t>kreatininu</a:t>
            </a:r>
            <a:r>
              <a:rPr lang="cs-CZ" dirty="0"/>
              <a:t> (větší podíl svalové hmoty), </a:t>
            </a:r>
            <a:r>
              <a:rPr lang="cs-CZ" b="1" dirty="0"/>
              <a:t>kyseliny močové, močoviny, železa, aktivit </a:t>
            </a:r>
            <a:r>
              <a:rPr lang="cs-CZ" b="1" dirty="0" err="1"/>
              <a:t>kreatinkinasy</a:t>
            </a:r>
            <a:r>
              <a:rPr lang="cs-CZ" b="1" dirty="0"/>
              <a:t> a g-</a:t>
            </a:r>
            <a:r>
              <a:rPr lang="cs-CZ" b="1" dirty="0" err="1"/>
              <a:t>glutamyltransferasy</a:t>
            </a:r>
            <a:r>
              <a:rPr lang="cs-CZ" dirty="0"/>
              <a:t> vyšší než u žen; </a:t>
            </a:r>
          </a:p>
          <a:p>
            <a:pPr lvl="1"/>
            <a:r>
              <a:rPr lang="cs-CZ" dirty="0"/>
              <a:t>naopak </a:t>
            </a:r>
            <a:r>
              <a:rPr lang="cs-CZ" b="1" dirty="0"/>
              <a:t>muži</a:t>
            </a:r>
            <a:r>
              <a:rPr lang="cs-CZ" dirty="0"/>
              <a:t> mají </a:t>
            </a:r>
            <a:r>
              <a:rPr lang="cs-CZ" b="1" dirty="0"/>
              <a:t>nižší fyziologické koncentrace HDL-cholesterolu </a:t>
            </a:r>
            <a:r>
              <a:rPr lang="cs-CZ" dirty="0"/>
              <a:t>než ženy. </a:t>
            </a:r>
          </a:p>
          <a:p>
            <a:pPr lvl="1"/>
            <a:r>
              <a:rPr lang="cs-CZ" dirty="0"/>
              <a:t>S věkem se také mění celá řada biochemických parametrů, což souvisí s vývojem organismu. </a:t>
            </a:r>
          </a:p>
          <a:p>
            <a:pPr lvl="1"/>
            <a:r>
              <a:rPr lang="cs-CZ" dirty="0"/>
              <a:t>Vliv věku a pohlaví je zohledněn v rozmezí referenčních hodnot.</a:t>
            </a:r>
          </a:p>
        </p:txBody>
      </p:sp>
    </p:spTree>
    <p:extLst>
      <p:ext uri="{BB962C8B-B14F-4D97-AF65-F5344CB8AC3E}">
        <p14:creationId xmlns:p14="http://schemas.microsoft.com/office/powerpoint/2010/main" val="27476458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421" y="500062"/>
            <a:ext cx="11193379" cy="1325563"/>
          </a:xfrm>
        </p:spPr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38. Které laboratorní hodnoty jsou u mužů vyšší?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1…………………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2…………………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3…………………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4…………………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5…………………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6…………………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7…………………</a:t>
            </a:r>
          </a:p>
          <a:p>
            <a:r>
              <a:rPr lang="cs-CZ" dirty="0">
                <a:solidFill>
                  <a:srgbClr val="0070C0"/>
                </a:solidFill>
              </a:rPr>
              <a:t>8…………………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71889553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Biologické cykly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2504" y="1400927"/>
            <a:ext cx="11999495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Některé biochemické parametry vykazují během dne</a:t>
            </a:r>
          </a:p>
          <a:p>
            <a:pPr marL="0" indent="0">
              <a:buNone/>
            </a:pPr>
            <a:r>
              <a:rPr lang="cs-CZ" dirty="0"/>
              <a:t>   pravidelné cyklické změny</a:t>
            </a:r>
          </a:p>
          <a:p>
            <a:pPr lvl="0"/>
            <a:r>
              <a:rPr lang="cs-CZ" dirty="0"/>
              <a:t>cirkadiánní cykly: např. variabilita </a:t>
            </a:r>
          </a:p>
          <a:p>
            <a:pPr lvl="1"/>
            <a:r>
              <a:rPr lang="cs-CZ" b="1" dirty="0"/>
              <a:t>koncentrací kortizolu, železa, bílkoviny, draslíku, </a:t>
            </a:r>
            <a:r>
              <a:rPr lang="cs-CZ" dirty="0"/>
              <a:t>jejichž koncentrace dosahují </a:t>
            </a:r>
            <a:r>
              <a:rPr lang="cs-CZ" b="1" dirty="0"/>
              <a:t>maxima ráno </a:t>
            </a:r>
            <a:r>
              <a:rPr lang="cs-CZ" dirty="0"/>
              <a:t>a </a:t>
            </a:r>
            <a:r>
              <a:rPr lang="cs-CZ" b="1" dirty="0"/>
              <a:t>minima večer</a:t>
            </a:r>
            <a:r>
              <a:rPr lang="cs-CZ" dirty="0"/>
              <a:t>; </a:t>
            </a:r>
          </a:p>
          <a:p>
            <a:pPr lvl="1"/>
            <a:r>
              <a:rPr lang="cs-CZ" dirty="0"/>
              <a:t>naopak koncentrace kreatininu dosahuje svého maxima večer). </a:t>
            </a:r>
          </a:p>
          <a:p>
            <a:pPr lvl="0"/>
            <a:r>
              <a:rPr lang="cs-CZ" b="1" dirty="0"/>
              <a:t>sezónní variace</a:t>
            </a:r>
            <a:r>
              <a:rPr lang="cs-CZ" dirty="0"/>
              <a:t> (např. koncentrace T3 je nižší v létě).</a:t>
            </a:r>
          </a:p>
          <a:p>
            <a:pPr lvl="1"/>
            <a:r>
              <a:rPr lang="cs-CZ" dirty="0"/>
              <a:t>k fyziologickým změnám hladin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některých analytů dochází i </a:t>
            </a:r>
          </a:p>
          <a:p>
            <a:pPr marL="457200" lvl="1" indent="0">
              <a:buNone/>
            </a:pPr>
            <a:r>
              <a:rPr lang="cs-CZ" dirty="0"/>
              <a:t>                                                  v průběhu ročních období 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694" y="532815"/>
            <a:ext cx="2305453" cy="2315745"/>
          </a:xfrm>
          <a:prstGeom prst="rect">
            <a:avLst/>
          </a:prstGeom>
        </p:spPr>
      </p:pic>
      <p:pic>
        <p:nvPicPr>
          <p:cNvPr id="2056" name="Picture 8" descr="60 nápadů na nástěnce Roční období | letní čas, školka, předškolá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5" y="494021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5335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0632" y="365125"/>
            <a:ext cx="11646568" cy="1325563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0070C0"/>
                </a:solidFill>
              </a:rPr>
              <a:t>39. Koncentrace kortizolu, železa, bílkoviny, draslíku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jsou nejvyšší……………………………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7213193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Gravidita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 normálně probíhajícím těhotenství dochází k řadě biochemických procesů, jejichž důsledkem jsou změny v koncentracích některých analytů v krvi matky </a:t>
            </a:r>
          </a:p>
          <a:p>
            <a:pPr lvl="1"/>
            <a:r>
              <a:rPr lang="cs-CZ" dirty="0"/>
              <a:t>např. </a:t>
            </a:r>
            <a:r>
              <a:rPr lang="cs-CZ" b="1" dirty="0"/>
              <a:t>zvýšení koncentrace </a:t>
            </a:r>
            <a:r>
              <a:rPr lang="cs-CZ" dirty="0"/>
              <a:t>plazmatických transportních proteinů, </a:t>
            </a:r>
            <a:r>
              <a:rPr lang="cs-CZ" b="1" dirty="0"/>
              <a:t>proteinů akutní fáze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https://www.wikiskripta.eu/w/Reaktanty_akutn%C3%AD_f%C3%A1ze</a:t>
            </a:r>
            <a:endParaRPr lang="cs-CZ" dirty="0"/>
          </a:p>
          <a:p>
            <a:pPr lvl="1"/>
            <a:r>
              <a:rPr lang="cs-CZ" dirty="0"/>
              <a:t>snížení koncentrace železa.</a:t>
            </a: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86476"/>
            <a:ext cx="5793379" cy="2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285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40. V graviditě jsou proteiny akutní fáze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>
                <a:solidFill>
                  <a:srgbClr val="0070C0"/>
                </a:solidFill>
              </a:rPr>
              <a:t>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37436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5032" y="365125"/>
            <a:ext cx="11986054" cy="1325563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br>
              <a:rPr lang="cs-CZ" dirty="0"/>
            </a:br>
            <a:r>
              <a:rPr lang="cs-CZ" dirty="0">
                <a:solidFill>
                  <a:srgbClr val="0070C0"/>
                </a:solidFill>
              </a:rPr>
              <a:t>2.</a:t>
            </a:r>
            <a:r>
              <a:rPr lang="cs-CZ" dirty="0"/>
              <a:t> </a:t>
            </a:r>
            <a:r>
              <a:rPr lang="cs-CZ" dirty="0">
                <a:solidFill>
                  <a:srgbClr val="0070C0"/>
                </a:solidFill>
              </a:rPr>
              <a:t>Jaká je příprava pacienta před odběrem biologického materiálu?</a:t>
            </a:r>
            <a:br>
              <a:rPr lang="cs-CZ" dirty="0">
                <a:solidFill>
                  <a:srgbClr val="0070C0"/>
                </a:solidFill>
              </a:rPr>
            </a:br>
            <a:r>
              <a:rPr lang="cs-CZ" dirty="0"/>
              <a:t> </a:t>
            </a:r>
            <a:br>
              <a:rPr lang="cs-CZ" dirty="0"/>
            </a:b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</p:spPr>
            <p:txBody>
              <a:bodyPr/>
              <a:lstStyle/>
              <a:p>
                <a:r>
                  <a:rPr lang="cs-CZ" b="1" dirty="0"/>
                  <a:t>lačnit po dobu 10–12 hodin</a:t>
                </a:r>
                <a:r>
                  <a:rPr lang="cs-CZ" dirty="0"/>
                  <a:t>, aby se zamezilo ovlivnění změn koncentrace některých analyzovaných složek dietou</a:t>
                </a:r>
              </a:p>
              <a:p>
                <a:r>
                  <a:rPr lang="cs-CZ" dirty="0"/>
                  <a:t>nepít slazené nápoje, kávu, vody sycené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cs-CZ" b="0" i="0" smtClean="0">
                            <a:latin typeface="Cambria Math" panose="02040503050406030204" pitchFamily="18" charset="0"/>
                          </a:rPr>
                          <m:t>CO</m:t>
                        </m:r>
                      </m:e>
                      <m:sup>
                        <m:r>
                          <a:rPr lang="cs-CZ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dirty="0"/>
              </a:p>
              <a:p>
                <a:r>
                  <a:rPr lang="cs-CZ" dirty="0"/>
                  <a:t>nekouřit, nepít alkohol, neužívat drogy</a:t>
                </a:r>
              </a:p>
              <a:p>
                <a:r>
                  <a:rPr lang="cs-CZ" dirty="0"/>
                  <a:t>omezit fyzickou aktivitu, vyvarovat se stresu</a:t>
                </a:r>
              </a:p>
              <a:p>
                <a:r>
                  <a:rPr lang="cs-CZ" dirty="0"/>
                  <a:t>podle možností vysadit léky, které by ovlivnily výsledky</a:t>
                </a:r>
              </a:p>
              <a:p>
                <a:r>
                  <a:rPr lang="cs-CZ" dirty="0"/>
                  <a:t>ráno před odběrem vypít 200 ml tekutin: voda, neslazený čaj</a:t>
                </a:r>
              </a:p>
              <a:p>
                <a:r>
                  <a:rPr lang="cs-CZ" dirty="0">
                    <a:hlinkClick r:id="rId3"/>
                  </a:rPr>
                  <a:t>https://cz.unilabs.online/priprava-na-odber</a:t>
                </a:r>
                <a:endParaRPr lang="cs-CZ" dirty="0"/>
              </a:p>
              <a:p>
                <a:pPr marL="0" indent="0">
                  <a:buNone/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032" y="1825625"/>
                <a:ext cx="11986054" cy="4351338"/>
              </a:xfrm>
              <a:blipFill>
                <a:blip r:embed="rId4"/>
                <a:stretch>
                  <a:fillRect l="-916" t="-224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80570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b="1" dirty="0"/>
              <a:t>zvýšenou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3939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41. Rasa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biochemické parametry nejsou rasou výrazně ovlivněny, určité změny se však mohou vyskytnout v souvislosti s množstvím svalové hmoty (např. černoši mají </a:t>
            </a:r>
            <a:r>
              <a:rPr lang="cs-CZ" dirty="0">
                <a:solidFill>
                  <a:srgbClr val="0070C0"/>
                </a:solidFill>
              </a:rPr>
              <a:t>……………..</a:t>
            </a:r>
            <a:r>
              <a:rPr lang="cs-CZ" dirty="0"/>
              <a:t> aktivitu </a:t>
            </a:r>
            <a:r>
              <a:rPr lang="cs-CZ" dirty="0" err="1"/>
              <a:t>kreatinkinasy</a:t>
            </a:r>
            <a:r>
              <a:rPr lang="cs-CZ" dirty="0"/>
              <a:t> a amylasy).</a:t>
            </a:r>
          </a:p>
        </p:txBody>
      </p:sp>
      <p:pic>
        <p:nvPicPr>
          <p:cNvPr id="4098" name="Picture 2" descr="Lidské rasy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080" y="3469105"/>
            <a:ext cx="6051598" cy="338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1206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6146</Words>
  <Application>Microsoft Office PowerPoint</Application>
  <PresentationFormat>Širokoúhlá obrazovka</PresentationFormat>
  <Paragraphs>747</Paragraphs>
  <Slides>91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7" baseType="lpstr">
      <vt:lpstr>Arial</vt:lpstr>
      <vt:lpstr>Calibri</vt:lpstr>
      <vt:lpstr>Calibri Light</vt:lpstr>
      <vt:lpstr>Cambria Math</vt:lpstr>
      <vt:lpstr>Times New Roman</vt:lpstr>
      <vt:lpstr>Motiv Office</vt:lpstr>
      <vt:lpstr>Biochemie 1</vt:lpstr>
      <vt:lpstr>Cíle předmětu</vt:lpstr>
      <vt:lpstr>Přehled témat</vt:lpstr>
      <vt:lpstr>Individuální práce</vt:lpstr>
      <vt:lpstr>Výstupy</vt:lpstr>
      <vt:lpstr>Vysvětlivky k použitým barvám</vt:lpstr>
      <vt:lpstr>1. Vysvětlete pojem</vt:lpstr>
      <vt:lpstr>   2. Jaká je příprava pacienta před odběrem biologického materiálu?   </vt:lpstr>
      <vt:lpstr>  2. Jaká je příprava pacienta před odběrem biologického materiálu?   </vt:lpstr>
      <vt:lpstr>3. Jaká je příprava pacienta  před odběrem biologického materiálu? </vt:lpstr>
      <vt:lpstr>3. Jaká je příprava pacienta  před odběrem biologického materiálu? </vt:lpstr>
      <vt:lpstr>Jaká krev se vyšetřuje? Jaký je rozdíl mezi krví a sérem?</vt:lpstr>
      <vt:lpstr>4. Jaký je rozdíl mezi sérem a plazmou ?</vt:lpstr>
      <vt:lpstr> Jaké protisrážlivé prostředky se používají při odběrech krve?</vt:lpstr>
      <vt:lpstr>Odběrové systémy v ČR</vt:lpstr>
      <vt:lpstr>5. Ke každému protisrážlivému přípravku vepište jedno vyšetření, na které se používá</vt:lpstr>
      <vt:lpstr>6. Doplňte protisrážlivé prostředky</vt:lpstr>
      <vt:lpstr>Jak zabránit glykolýze (rozpad glukózy)</vt:lpstr>
      <vt:lpstr>7. Na předchozím snímku byly uvedené dvě konzervační látky, které po přidání ke krvi zabraňují glykolýze</vt:lpstr>
      <vt:lpstr>  Jak se provádí odběr z venózní krve?</vt:lpstr>
      <vt:lpstr>8. Popište nebo nakreslete postup při odběru žilní krve</vt:lpstr>
      <vt:lpstr>Odběrové systémy v ČR</vt:lpstr>
      <vt:lpstr>Jak se rozlišují zkumavky podle barev?</vt:lpstr>
      <vt:lpstr>9. Jaké barvy zkumavek a jaká antikoagulans se používají pro stanovení</vt:lpstr>
      <vt:lpstr>Jak se provádí odběr venózní krve? </vt:lpstr>
      <vt:lpstr>10. Jak se provádí odběr venózní krve?</vt:lpstr>
      <vt:lpstr>Jaké se dodržuje pořadí při vícenásobném odběru?</vt:lpstr>
      <vt:lpstr>11. Pořadí při vícenásobném odběru: doplňte  odběry</vt:lpstr>
      <vt:lpstr>Jak se provádí odběr arteriální krve?</vt:lpstr>
      <vt:lpstr>12. Jak se provádí odběr arteriální krve?</vt:lpstr>
      <vt:lpstr>Jak se stanoví hladiny minerálů</vt:lpstr>
      <vt:lpstr>Jak se provádí odběr kapilární krve?</vt:lpstr>
      <vt:lpstr>13. Jak se provádí odběr kapilární krve?</vt:lpstr>
      <vt:lpstr>Co ovlivňuje složení odebrané krve?</vt:lpstr>
      <vt:lpstr>14. Typ krve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Co ovlivňuje složení odebrané krve?</vt:lpstr>
      <vt:lpstr>15. Co ovlivňuje složení odebrané krve?</vt:lpstr>
      <vt:lpstr>16. Co ovlivňuje hemolýzu?</vt:lpstr>
      <vt:lpstr>Co ovlivňuje složení odebrané krve?</vt:lpstr>
      <vt:lpstr>17. Co ovlivňuje složení odebrané krve?</vt:lpstr>
      <vt:lpstr>20. Jak se nazývá odběr plodové vody</vt:lpstr>
      <vt:lpstr>Odběr mozkomíšního moku</vt:lpstr>
      <vt:lpstr>21. Odběr mozkomíšního moku</vt:lpstr>
      <vt:lpstr>Které tkáně/  tekutiny se  diagnosticky odebírají?</vt:lpstr>
      <vt:lpstr>22. Které tkáně/ tekutiny se  diagnosticky odebírají?</vt:lpstr>
      <vt:lpstr>Jak se přepravuje biologický materiál do laboratoře?</vt:lpstr>
      <vt:lpstr>23. Jak se přepravuje biologický materiál do laboratoře?</vt:lpstr>
      <vt:lpstr>24. Vysvětlete pojmy</vt:lpstr>
      <vt:lpstr>Kdy jsou biochemická vyšetření indikována?</vt:lpstr>
      <vt:lpstr>25. Kdy jsou biochemická vyšetření indikována?</vt:lpstr>
      <vt:lpstr>Biochemická vyšetření podle účelu</vt:lpstr>
      <vt:lpstr>26. Co je cílem screeningového vyšetření?</vt:lpstr>
      <vt:lpstr>  Jaké soubory vyšetření se používají ke stanovení diagnózy?</vt:lpstr>
      <vt:lpstr>  27. Jaké soubory vyšetření se používají ke stanovení dg.?</vt:lpstr>
      <vt:lpstr>Orgánově specifické soubory, referenční hodnoty</vt:lpstr>
      <vt:lpstr>Jaká vyšetření patří do diabetického souboru ?</vt:lpstr>
      <vt:lpstr>27. Jaká vyšetření patří do diabetického souboru ?</vt:lpstr>
      <vt:lpstr>Co je to referenční hodnota?</vt:lpstr>
      <vt:lpstr>Které faktory ovlivňují biochemické hodnoty? Vliv stresu</vt:lpstr>
      <vt:lpstr>28. Které faktory ovlivňují biochemické hodnoty? </vt:lpstr>
      <vt:lpstr>Stravovací návyky</vt:lpstr>
      <vt:lpstr>29. Kdy se provádí odběr krve pro dg. účel?</vt:lpstr>
      <vt:lpstr>30. Vysvětlete pojmy</vt:lpstr>
      <vt:lpstr>Fyzická konstituce</vt:lpstr>
      <vt:lpstr>31. Doplňte </vt:lpstr>
      <vt:lpstr>Kouření</vt:lpstr>
      <vt:lpstr>31. Níže uvedené hodnoty mění………………</vt:lpstr>
      <vt:lpstr>32. Jaké hodnoty jsou zvýšené u kuřáků? </vt:lpstr>
      <vt:lpstr>Fyzická aktivita</vt:lpstr>
      <vt:lpstr>33. Fyzická aktivita</vt:lpstr>
      <vt:lpstr>  Konzumace alkoholu </vt:lpstr>
      <vt:lpstr>  34. Konzumace alkoholu </vt:lpstr>
      <vt:lpstr>  Užívání léků a návykových látek</vt:lpstr>
      <vt:lpstr>35. Co by měl udělat pacient před odběrem léku?</vt:lpstr>
      <vt:lpstr>Vlivy zevního prostředí</vt:lpstr>
      <vt:lpstr>36. Vlivy zevního prostředí</vt:lpstr>
      <vt:lpstr>Tělesná poloha při odběru</vt:lpstr>
      <vt:lpstr>37. Tělesná poloha při odběru</vt:lpstr>
      <vt:lpstr>Pohlaví a věk</vt:lpstr>
      <vt:lpstr>38. Které laboratorní hodnoty jsou u mužů vyšší?</vt:lpstr>
      <vt:lpstr>Biologické cykly</vt:lpstr>
      <vt:lpstr>39. Koncentrace kortizolu, železa, bílkoviny, draslíku </vt:lpstr>
      <vt:lpstr>Gravidita</vt:lpstr>
      <vt:lpstr>40. V graviditě jsou proteiny akutní fáze  </vt:lpstr>
      <vt:lpstr>Rasa</vt:lpstr>
      <vt:lpstr>41. Rasa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Nejedlá Marie</dc:creator>
  <cp:lastModifiedBy>Nejedlá Marie</cp:lastModifiedBy>
  <cp:revision>4</cp:revision>
  <dcterms:created xsi:type="dcterms:W3CDTF">2024-09-18T09:58:40Z</dcterms:created>
  <dcterms:modified xsi:type="dcterms:W3CDTF">2024-10-09T08:56:01Z</dcterms:modified>
</cp:coreProperties>
</file>