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08" r:id="rId2"/>
    <p:sldId id="292" r:id="rId3"/>
    <p:sldId id="293" r:id="rId4"/>
    <p:sldId id="465" r:id="rId5"/>
    <p:sldId id="424" r:id="rId6"/>
    <p:sldId id="294" r:id="rId7"/>
    <p:sldId id="466" r:id="rId8"/>
    <p:sldId id="295" r:id="rId9"/>
    <p:sldId id="467" r:id="rId10"/>
    <p:sldId id="409" r:id="rId11"/>
    <p:sldId id="468" r:id="rId12"/>
    <p:sldId id="296" r:id="rId13"/>
    <p:sldId id="554" r:id="rId14"/>
    <p:sldId id="469" r:id="rId15"/>
    <p:sldId id="476" r:id="rId16"/>
    <p:sldId id="477" r:id="rId17"/>
    <p:sldId id="297" r:id="rId18"/>
    <p:sldId id="470" r:id="rId19"/>
    <p:sldId id="298" r:id="rId20"/>
    <p:sldId id="478" r:id="rId21"/>
    <p:sldId id="479" r:id="rId22"/>
    <p:sldId id="299" r:id="rId23"/>
    <p:sldId id="555" r:id="rId24"/>
    <p:sldId id="300" r:id="rId25"/>
    <p:sldId id="556" r:id="rId26"/>
    <p:sldId id="301" r:id="rId27"/>
    <p:sldId id="481" r:id="rId28"/>
    <p:sldId id="410" r:id="rId29"/>
    <p:sldId id="302" r:id="rId30"/>
    <p:sldId id="482" r:id="rId31"/>
    <p:sldId id="411" r:id="rId32"/>
    <p:sldId id="425" r:id="rId33"/>
    <p:sldId id="304" r:id="rId34"/>
    <p:sldId id="305" r:id="rId35"/>
    <p:sldId id="483" r:id="rId36"/>
    <p:sldId id="306" r:id="rId37"/>
    <p:sldId id="557" r:id="rId38"/>
    <p:sldId id="307" r:id="rId39"/>
    <p:sldId id="308" r:id="rId40"/>
    <p:sldId id="485" r:id="rId41"/>
    <p:sldId id="486" r:id="rId42"/>
    <p:sldId id="558" r:id="rId43"/>
    <p:sldId id="309" r:id="rId44"/>
    <p:sldId id="559" r:id="rId45"/>
    <p:sldId id="487" r:id="rId46"/>
    <p:sldId id="310" r:id="rId47"/>
    <p:sldId id="311" r:id="rId48"/>
    <p:sldId id="426" r:id="rId49"/>
    <p:sldId id="427" r:id="rId50"/>
    <p:sldId id="428" r:id="rId51"/>
    <p:sldId id="560" r:id="rId52"/>
    <p:sldId id="488" r:id="rId53"/>
    <p:sldId id="312" r:id="rId54"/>
    <p:sldId id="313" r:id="rId55"/>
    <p:sldId id="489" r:id="rId56"/>
    <p:sldId id="490" r:id="rId57"/>
    <p:sldId id="561" r:id="rId58"/>
    <p:sldId id="314" r:id="rId59"/>
    <p:sldId id="562" r:id="rId60"/>
    <p:sldId id="491" r:id="rId61"/>
    <p:sldId id="315" r:id="rId62"/>
    <p:sldId id="492" r:id="rId63"/>
    <p:sldId id="316" r:id="rId64"/>
    <p:sldId id="493" r:id="rId6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den107w9o?si=sxUwmm2COL-j9Xv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den107w9o?si=sxUwmm2COL-j9Xv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JGjNTJgf48?si=YWbD4k-od7VDXNJg" TargetMode="External"/><Relationship Id="rId2" Type="http://schemas.openxmlformats.org/officeDocument/2006/relationships/hyperlink" Target="https://youtu.be/JAjZv41iUJU?si=PdvFwPv1EBXPh7Q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med/podzim2018/VLKF091/um/Vinklerova_kazuistika_DM_181018_final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med/podzim2018/VLKF091/um/Vinklerova_kazuistika_DM_181018_final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Aniontov%C3%A1_mezer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Aniontov%C3%A1_mezer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-biochem.cz/images/downloads/seznam-vysetreni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Gluk%C3%B3za" TargetMode="External"/><Relationship Id="rId2" Type="http://schemas.openxmlformats.org/officeDocument/2006/relationships/hyperlink" Target="https://www.wikiskripta.eu/w/Hemoglo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skripta.eu/w/Diabetes_mellitus" TargetMode="External"/><Relationship Id="rId4" Type="http://schemas.openxmlformats.org/officeDocument/2006/relationships/hyperlink" Target="https://www.wikiskripta.eu/w/Erytrocyt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Gluk%C3%B3za" TargetMode="External"/><Relationship Id="rId2" Type="http://schemas.openxmlformats.org/officeDocument/2006/relationships/hyperlink" Target="https://www.wikiskripta.eu/w/Hemoglo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skripta.eu/w/Diabetes_mellitus" TargetMode="External"/><Relationship Id="rId4" Type="http://schemas.openxmlformats.org/officeDocument/2006/relationships/hyperlink" Target="https://www.wikiskripta.eu/w/Erytrocyt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Základní živiny prakticky - díl 1. Sacharidy :: Benefoo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7" y="365125"/>
            <a:ext cx="10497393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512" y="365125"/>
            <a:ext cx="1193392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45. Napište svůj jídelníček za předešlý den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a označte v něm jednoduché cukry a polysacharidy</a:t>
            </a:r>
          </a:p>
        </p:txBody>
      </p:sp>
      <p:pic>
        <p:nvPicPr>
          <p:cNvPr id="4" name="Picture 2" descr="Základní živiny prakticky - díl 1. Sacharidy :: Benefoo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87" y="1825625"/>
            <a:ext cx="78594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6791" y="2716502"/>
            <a:ext cx="2175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25712" y="2609711"/>
            <a:ext cx="1981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92668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63" y="14053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Monosacharidy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219200"/>
            <a:ext cx="11935326" cy="551848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tvořeny 3 až 7 atomy C a podle jejich počtu se rozdělují na </a:t>
            </a:r>
          </a:p>
          <a:p>
            <a:pPr lvl="1"/>
            <a:r>
              <a:rPr lang="cs-CZ" b="1" dirty="0" err="1"/>
              <a:t>triosy</a:t>
            </a:r>
            <a:r>
              <a:rPr lang="cs-CZ" dirty="0"/>
              <a:t>, složené ze tří atomů C (</a:t>
            </a:r>
            <a:r>
              <a:rPr lang="cs-CZ" dirty="0" err="1"/>
              <a:t>dihydroxyaceton</a:t>
            </a:r>
            <a:r>
              <a:rPr lang="cs-CZ" dirty="0"/>
              <a:t> = </a:t>
            </a:r>
            <a:r>
              <a:rPr lang="cs-CZ" dirty="0" err="1"/>
              <a:t>glyceron</a:t>
            </a:r>
            <a:r>
              <a:rPr lang="cs-CZ" dirty="0"/>
              <a:t>, glyceraldehyd), </a:t>
            </a:r>
          </a:p>
          <a:p>
            <a:pPr lvl="1"/>
            <a:r>
              <a:rPr lang="cs-CZ" b="1" dirty="0" err="1"/>
              <a:t>tetrosy</a:t>
            </a:r>
            <a:r>
              <a:rPr lang="cs-CZ" dirty="0"/>
              <a:t> (4 atomy C), </a:t>
            </a:r>
          </a:p>
          <a:p>
            <a:pPr lvl="1"/>
            <a:r>
              <a:rPr lang="cs-CZ" b="1" dirty="0" err="1"/>
              <a:t>pentosy</a:t>
            </a:r>
            <a:r>
              <a:rPr lang="cs-CZ" dirty="0"/>
              <a:t> (5 atomů uhlíku),  </a:t>
            </a:r>
          </a:p>
          <a:p>
            <a:pPr lvl="1"/>
            <a:r>
              <a:rPr lang="cs-CZ" b="1" dirty="0" err="1"/>
              <a:t>hexosy</a:t>
            </a:r>
            <a:r>
              <a:rPr lang="cs-CZ" dirty="0"/>
              <a:t> (6 atomů uhlíku) a </a:t>
            </a:r>
          </a:p>
          <a:p>
            <a:pPr lvl="1"/>
            <a:r>
              <a:rPr lang="cs-CZ" b="1" dirty="0" err="1"/>
              <a:t>heptosy</a:t>
            </a:r>
            <a:r>
              <a:rPr lang="cs-CZ" dirty="0"/>
              <a:t> (7atomů  uhlíku). </a:t>
            </a:r>
          </a:p>
          <a:p>
            <a:r>
              <a:rPr lang="cs-CZ" dirty="0"/>
              <a:t>na základě funkční skupiny monosacharidu jsou rozlišovány </a:t>
            </a:r>
          </a:p>
          <a:p>
            <a:pPr lvl="1"/>
            <a:r>
              <a:rPr lang="cs-CZ" b="1" dirty="0" err="1"/>
              <a:t>aldosy</a:t>
            </a:r>
            <a:r>
              <a:rPr lang="cs-CZ" dirty="0"/>
              <a:t> (</a:t>
            </a:r>
            <a:r>
              <a:rPr lang="cs-CZ" dirty="0" err="1"/>
              <a:t>polyhydroxyaldehydy</a:t>
            </a:r>
            <a:r>
              <a:rPr lang="cs-CZ" dirty="0"/>
              <a:t>) s aldehydovou funkční skupinou (-CHO) : D-glukóza, D-ribóza, D-glyceraldehyd či D-galaktóza a</a:t>
            </a:r>
          </a:p>
          <a:p>
            <a:pPr lvl="1"/>
            <a:r>
              <a:rPr lang="cs-CZ" dirty="0"/>
              <a:t> </a:t>
            </a:r>
            <a:r>
              <a:rPr lang="cs-CZ" b="1" dirty="0" err="1"/>
              <a:t>ketosy</a:t>
            </a:r>
            <a:r>
              <a:rPr lang="cs-CZ" dirty="0"/>
              <a:t> (</a:t>
            </a:r>
            <a:r>
              <a:rPr lang="cs-CZ" dirty="0" err="1"/>
              <a:t>polyhydroxyketony</a:t>
            </a:r>
            <a:r>
              <a:rPr lang="cs-CZ" dirty="0"/>
              <a:t>) s </a:t>
            </a:r>
            <a:r>
              <a:rPr lang="cs-CZ" dirty="0" err="1"/>
              <a:t>ketonovou</a:t>
            </a:r>
            <a:r>
              <a:rPr lang="cs-CZ" dirty="0"/>
              <a:t> funkční skupinou (-CO-) na druhém atomu uhlíku: D-fruktóza, D-</a:t>
            </a:r>
            <a:r>
              <a:rPr lang="cs-CZ" dirty="0" err="1"/>
              <a:t>ribulóza</a:t>
            </a:r>
            <a:r>
              <a:rPr lang="cs-CZ" dirty="0"/>
              <a:t> (k fotosyntéza), D-</a:t>
            </a:r>
            <a:r>
              <a:rPr lang="cs-CZ" dirty="0" err="1"/>
              <a:t>dihydroaceton</a:t>
            </a:r>
            <a:r>
              <a:rPr lang="cs-CZ" dirty="0"/>
              <a:t> či D-</a:t>
            </a:r>
            <a:r>
              <a:rPr lang="cs-CZ" dirty="0" err="1"/>
              <a:t>xylulóza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 součástí biologických molekul jsou mnohem častěji </a:t>
            </a:r>
          </a:p>
          <a:p>
            <a:pPr lvl="1"/>
            <a:r>
              <a:rPr lang="cs-CZ" b="1" dirty="0"/>
              <a:t>D-formy</a:t>
            </a:r>
            <a:r>
              <a:rPr lang="cs-CZ" dirty="0"/>
              <a:t> než </a:t>
            </a:r>
          </a:p>
          <a:p>
            <a:pPr lvl="1"/>
            <a:r>
              <a:rPr lang="cs-CZ" b="1" dirty="0"/>
              <a:t>L-formy </a:t>
            </a:r>
          </a:p>
          <a:p>
            <a:pPr marL="457200" lvl="1" indent="0">
              <a:buNone/>
            </a:pPr>
            <a:r>
              <a:rPr lang="cs-CZ" dirty="0"/>
              <a:t>Jsou to zrcadlové obrazy, mají opačnou optickou otáčivost neboli směr, ve kterém otáčejí rovinu polarizovaného světla.</a:t>
            </a:r>
          </a:p>
          <a:p>
            <a:endParaRPr lang="cs-CZ" dirty="0"/>
          </a:p>
          <a:p>
            <a:r>
              <a:rPr lang="cs-CZ" b="1" dirty="0"/>
              <a:t>Monosacharidy s 3 a 4 </a:t>
            </a:r>
            <a:r>
              <a:rPr lang="cs-CZ" dirty="0"/>
              <a:t>atomy C jsou běžně přítomny v </a:t>
            </a:r>
            <a:r>
              <a:rPr lang="cs-CZ" b="1" dirty="0"/>
              <a:t>lineární </a:t>
            </a:r>
            <a:r>
              <a:rPr lang="cs-CZ" dirty="0"/>
              <a:t>podobě, </a:t>
            </a:r>
          </a:p>
          <a:p>
            <a:r>
              <a:rPr lang="cs-CZ" dirty="0"/>
              <a:t>zatímco u </a:t>
            </a:r>
            <a:r>
              <a:rPr lang="cs-CZ" b="1" dirty="0"/>
              <a:t>monosacharidů s 5</a:t>
            </a:r>
            <a:r>
              <a:rPr lang="cs-CZ" dirty="0"/>
              <a:t> </a:t>
            </a:r>
            <a:r>
              <a:rPr lang="cs-CZ" b="1" dirty="0"/>
              <a:t>a více </a:t>
            </a:r>
            <a:r>
              <a:rPr lang="cs-CZ" dirty="0"/>
              <a:t>atomy C dochází reakcí karbonylové skupiny s alkoholovou skupinou k tvorbě vnitřních </a:t>
            </a:r>
            <a:r>
              <a:rPr lang="cs-CZ" dirty="0" err="1"/>
              <a:t>hemiacetalů</a:t>
            </a:r>
            <a:r>
              <a:rPr lang="cs-CZ" dirty="0"/>
              <a:t>/</a:t>
            </a:r>
            <a:r>
              <a:rPr lang="cs-CZ" dirty="0" err="1"/>
              <a:t>hemiketalů</a:t>
            </a:r>
            <a:r>
              <a:rPr lang="cs-CZ" dirty="0"/>
              <a:t> a tak se tyto monosacharidy vyskytují </a:t>
            </a:r>
            <a:r>
              <a:rPr lang="cs-CZ" b="1" dirty="0"/>
              <a:t>v cyklické podobě</a:t>
            </a:r>
            <a:r>
              <a:rPr lang="cs-CZ" dirty="0"/>
              <a:t>. Sacharidy uspořádané do 5-ti členných kruhů se nazývají </a:t>
            </a:r>
            <a:r>
              <a:rPr lang="cs-CZ" b="1" dirty="0" err="1"/>
              <a:t>furanosy</a:t>
            </a:r>
            <a:r>
              <a:rPr lang="cs-CZ" dirty="0"/>
              <a:t>, sacharidy tvořící šestičlenný kruh pak </a:t>
            </a:r>
            <a:r>
              <a:rPr lang="cs-CZ" b="1" dirty="0" err="1"/>
              <a:t>pyranosy</a:t>
            </a:r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Cyklické uspořádání umožňuje rozlišení pouze dvou prostorových uspořádání v tomto novém centru, tedy vznikají dva stereoizomery, nazývané </a:t>
            </a:r>
            <a:r>
              <a:rPr lang="cs-CZ" dirty="0" err="1"/>
              <a:t>anomery</a:t>
            </a:r>
            <a:r>
              <a:rPr lang="cs-CZ" dirty="0"/>
              <a:t> a podle umístění OH- skupiny se rozlišují a-</a:t>
            </a:r>
            <a:r>
              <a:rPr lang="cs-CZ" dirty="0" err="1"/>
              <a:t>anomer</a:t>
            </a:r>
            <a:r>
              <a:rPr lang="cs-CZ" dirty="0"/>
              <a:t> a b-</a:t>
            </a:r>
            <a:r>
              <a:rPr lang="cs-CZ" dirty="0" err="1"/>
              <a:t>anomer</a:t>
            </a: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16" y="140536"/>
            <a:ext cx="2495048" cy="1633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62" y="209380"/>
            <a:ext cx="2276512" cy="1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63" y="14053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46. Doplňte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219200"/>
            <a:ext cx="11935326" cy="551848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Monosacharidy jsou tvořeny 3 až 7 atomy C a podle jejich počtu se rozdělují na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složené ze tří atomů C (</a:t>
            </a:r>
            <a:r>
              <a:rPr lang="cs-CZ" dirty="0" err="1"/>
              <a:t>dihydroxyaceton</a:t>
            </a:r>
            <a:r>
              <a:rPr lang="cs-CZ" dirty="0"/>
              <a:t> = </a:t>
            </a:r>
            <a:r>
              <a:rPr lang="cs-CZ" dirty="0" err="1"/>
              <a:t>glyceron</a:t>
            </a:r>
            <a:r>
              <a:rPr lang="cs-CZ" dirty="0"/>
              <a:t>, glyceraldehyd),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(4 atomy C),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(5 atomů uhlíku),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 </a:t>
            </a:r>
            <a:r>
              <a:rPr lang="cs-CZ" dirty="0"/>
              <a:t>(6 atomů uhlíku) a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 </a:t>
            </a:r>
            <a:r>
              <a:rPr lang="cs-CZ" dirty="0"/>
              <a:t>(7atomů  uhlíku). </a:t>
            </a:r>
          </a:p>
          <a:p>
            <a:r>
              <a:rPr lang="cs-CZ" dirty="0"/>
              <a:t>na základě funkční skupiny monosacharidu jsou rozlišovány </a:t>
            </a:r>
          </a:p>
          <a:p>
            <a:pPr lvl="1"/>
            <a:r>
              <a:rPr lang="cs-CZ" b="1" i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 (</a:t>
            </a:r>
            <a:r>
              <a:rPr lang="cs-CZ" dirty="0" err="1"/>
              <a:t>polyhydroxyaldehydy</a:t>
            </a:r>
            <a:r>
              <a:rPr lang="cs-CZ" dirty="0"/>
              <a:t>) s aldehydovou funkční skupinou (-CHO) : D-glukóza, D-ribóza, D-glyceraldehyd či D-galaktóza a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 (</a:t>
            </a:r>
            <a:r>
              <a:rPr lang="cs-CZ" dirty="0" err="1"/>
              <a:t>polyhydroxyketony</a:t>
            </a:r>
            <a:r>
              <a:rPr lang="cs-CZ" dirty="0"/>
              <a:t>) s </a:t>
            </a:r>
            <a:r>
              <a:rPr lang="cs-CZ" dirty="0" err="1"/>
              <a:t>ketonovou</a:t>
            </a:r>
            <a:r>
              <a:rPr lang="cs-CZ" dirty="0"/>
              <a:t> funkční skupinou (-CO-) na druhém atomu uhlíku: D-fruktóza, D-</a:t>
            </a:r>
            <a:r>
              <a:rPr lang="cs-CZ" dirty="0" err="1"/>
              <a:t>ribulóza</a:t>
            </a:r>
            <a:r>
              <a:rPr lang="cs-CZ" dirty="0"/>
              <a:t> (k fotosyntéza), D-</a:t>
            </a:r>
            <a:r>
              <a:rPr lang="cs-CZ" dirty="0" err="1"/>
              <a:t>dihydroaceton</a:t>
            </a:r>
            <a:r>
              <a:rPr lang="cs-CZ" dirty="0"/>
              <a:t> či D-</a:t>
            </a:r>
            <a:r>
              <a:rPr lang="cs-CZ" dirty="0" err="1"/>
              <a:t>xylulóza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 součástí biologických molekul jsou mnohem častěji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 než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 </a:t>
            </a:r>
          </a:p>
          <a:p>
            <a:pPr marL="457200" lvl="1" indent="0">
              <a:buNone/>
            </a:pPr>
            <a:r>
              <a:rPr lang="cs-CZ" dirty="0"/>
              <a:t>Jsou to zrcadlové obrazy, mají opačnou optickou otáčivost neboli směr, ve kterém otáčejí rovinu polarizovaného světla.</a:t>
            </a:r>
          </a:p>
          <a:p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s</a:t>
            </a:r>
            <a:r>
              <a:rPr lang="cs-CZ" b="1" dirty="0">
                <a:solidFill>
                  <a:srgbClr val="0070C0"/>
                </a:solidFill>
              </a:rPr>
              <a:t> …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….</a:t>
            </a:r>
            <a:r>
              <a:rPr lang="cs-CZ" dirty="0"/>
              <a:t>atomy C jsou běžně přítomny v 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b="1" dirty="0"/>
              <a:t> </a:t>
            </a:r>
            <a:r>
              <a:rPr lang="cs-CZ" dirty="0"/>
              <a:t>podobě, </a:t>
            </a:r>
          </a:p>
          <a:p>
            <a:r>
              <a:rPr lang="cs-CZ" dirty="0"/>
              <a:t>zatímco u </a:t>
            </a:r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atomy C dochází reakcí karbonylové skupiny s alkoholovou skupinou k tvorbě vnitřních </a:t>
            </a:r>
            <a:r>
              <a:rPr lang="cs-CZ" dirty="0" err="1"/>
              <a:t>hemiacetalů</a:t>
            </a:r>
            <a:r>
              <a:rPr lang="cs-CZ" dirty="0"/>
              <a:t>/</a:t>
            </a:r>
            <a:r>
              <a:rPr lang="cs-CZ" dirty="0" err="1"/>
              <a:t>hemiketalů</a:t>
            </a:r>
            <a:r>
              <a:rPr lang="cs-CZ" dirty="0"/>
              <a:t> a tak se tyto monosacharidy vyskytují v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b="1" dirty="0"/>
              <a:t> </a:t>
            </a:r>
            <a:r>
              <a:rPr lang="cs-CZ" dirty="0"/>
              <a:t>podobě. Sacharidy uspořádané do 5-ti členných kruhů se nazývají </a:t>
            </a:r>
            <a:r>
              <a:rPr lang="cs-CZ" b="1" dirty="0">
                <a:solidFill>
                  <a:srgbClr val="0070C0"/>
                </a:solidFill>
              </a:rPr>
              <a:t>………………..,</a:t>
            </a:r>
            <a:r>
              <a:rPr lang="cs-CZ" dirty="0"/>
              <a:t> sacharidy tvořící šestičlenný kruh pak </a:t>
            </a:r>
            <a:r>
              <a:rPr lang="cs-CZ" b="1" dirty="0">
                <a:solidFill>
                  <a:srgbClr val="0070C0"/>
                </a:solidFill>
              </a:rPr>
              <a:t>…………..……</a:t>
            </a:r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Cyklické uspořádání umožňuje rozlišení pouze dvou prostorových uspořádání v tomto novém centru, tedy vznikají dva stereoizomery, nazývané </a:t>
            </a:r>
            <a:r>
              <a:rPr lang="cs-CZ" dirty="0" err="1"/>
              <a:t>anomery</a:t>
            </a:r>
            <a:r>
              <a:rPr lang="cs-CZ" dirty="0"/>
              <a:t> a podle umístění OH- skupiny se rozlišují a-</a:t>
            </a:r>
            <a:r>
              <a:rPr lang="cs-CZ" dirty="0" err="1"/>
              <a:t>anomer</a:t>
            </a:r>
            <a:r>
              <a:rPr lang="cs-CZ" dirty="0"/>
              <a:t> a b-</a:t>
            </a:r>
            <a:r>
              <a:rPr lang="cs-CZ" dirty="0" err="1"/>
              <a:t>anomer</a:t>
            </a: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16" y="140536"/>
            <a:ext cx="2495048" cy="1633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62" y="209380"/>
            <a:ext cx="2276512" cy="1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305" y="365125"/>
            <a:ext cx="11277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47. Jaký je rozdíl mezi L a D formou sacharidů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L- forma je………………………………………………</a:t>
            </a:r>
          </a:p>
          <a:p>
            <a:r>
              <a:rPr lang="cs-CZ" dirty="0"/>
              <a:t>D- forma je……………………………………………..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47515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48. Monosacharidy 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3-4 atomy uhlíku mají formu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5-7 atomy uhlíku mají formu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1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48. Monosacharidy 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3-4 atomy uhlíku mají formu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31605" y="2650331"/>
            <a:ext cx="5157787" cy="3684588"/>
          </a:xfrm>
        </p:spPr>
        <p:txBody>
          <a:bodyPr/>
          <a:lstStyle/>
          <a:p>
            <a:r>
              <a:rPr lang="cs-CZ" dirty="0"/>
              <a:t>Lineární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5-7 atomy uhlíku mají formu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cyklickou</a:t>
            </a:r>
          </a:p>
        </p:txBody>
      </p:sp>
    </p:spTree>
    <p:extLst>
      <p:ext uri="{BB962C8B-B14F-4D97-AF65-F5344CB8AC3E}">
        <p14:creationId xmlns:p14="http://schemas.microsoft.com/office/powerpoint/2010/main" val="305480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59" y="4812633"/>
            <a:ext cx="3064042" cy="2045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699" t="13805" r="19445" b="17170"/>
          <a:stretch/>
        </p:blipFill>
        <p:spPr>
          <a:xfrm>
            <a:off x="9881938" y="44283"/>
            <a:ext cx="2201778" cy="16349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Oligosacharidy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01930"/>
            <a:ext cx="12083716" cy="54560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vzájemném spojování monosacharidových jednotek vzniká glykosidická vazba</a:t>
            </a:r>
          </a:p>
          <a:p>
            <a:r>
              <a:rPr lang="cs-CZ" dirty="0"/>
              <a:t>do názvu daného oligosacharidu se uvádí, mezi kterými atomy C daných sacharidových jednotek tato vazba vznikla (např.: -(1®2). </a:t>
            </a:r>
          </a:p>
          <a:p>
            <a:pPr lvl="1"/>
            <a:r>
              <a:rPr lang="cs-CZ" dirty="0"/>
              <a:t>Jsou-li pro vytvoření glykosidické vazby využity pouze atomy C, které nesly karbonylovou skupinu, ztrácejí nově vzniklé oligosacharidy redukční schopnosti, proto jsou nazývány </a:t>
            </a:r>
            <a:r>
              <a:rPr lang="cs-CZ" b="1" dirty="0"/>
              <a:t>neredukující sacharidy</a:t>
            </a:r>
            <a:r>
              <a:rPr lang="cs-CZ" dirty="0"/>
              <a:t> a v názvu je zakončení </a:t>
            </a:r>
            <a:r>
              <a:rPr lang="cs-CZ" b="1" dirty="0"/>
              <a:t>–id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Zůstane-li u jedné z jednotek tento atom C volný, redukční schopnosti zůstávají zachovány. Takovéto sacharidy se označují jako </a:t>
            </a:r>
            <a:r>
              <a:rPr lang="cs-CZ" b="1" dirty="0"/>
              <a:t>redukující</a:t>
            </a:r>
            <a:r>
              <a:rPr lang="cs-CZ" dirty="0"/>
              <a:t> a v názvu je koncovka </a:t>
            </a:r>
            <a:r>
              <a:rPr lang="cs-CZ" b="1" dirty="0"/>
              <a:t>–osa</a:t>
            </a:r>
            <a:r>
              <a:rPr lang="cs-CZ" dirty="0"/>
              <a:t>.</a:t>
            </a:r>
          </a:p>
          <a:p>
            <a:r>
              <a:rPr lang="cs-CZ" dirty="0"/>
              <a:t>K nejdůležitějším oligosacharidům patří disacharidy a to </a:t>
            </a:r>
            <a:r>
              <a:rPr lang="cs-CZ" b="1" dirty="0"/>
              <a:t>sacharóza, laktóza a maltóza.</a:t>
            </a:r>
            <a:r>
              <a:rPr lang="cs-CZ" dirty="0"/>
              <a:t> </a:t>
            </a:r>
          </a:p>
          <a:p>
            <a:r>
              <a:rPr lang="cs-CZ" b="1" dirty="0"/>
              <a:t>Sacharóza</a:t>
            </a:r>
            <a:r>
              <a:rPr lang="cs-CZ" dirty="0"/>
              <a:t> (α-D-</a:t>
            </a:r>
            <a:r>
              <a:rPr lang="cs-CZ" dirty="0" err="1"/>
              <a:t>glukopyranosyl</a:t>
            </a:r>
            <a:r>
              <a:rPr lang="cs-CZ" dirty="0"/>
              <a:t>-(1®2)-β -D-</a:t>
            </a:r>
            <a:r>
              <a:rPr lang="cs-CZ" dirty="0" err="1"/>
              <a:t>fruktofuranosid</a:t>
            </a:r>
            <a:r>
              <a:rPr lang="cs-CZ" dirty="0"/>
              <a:t>) je známá jako řepný cukr a je nejrozšířenějším disacharidem, který je k nalezení v celé rostlinné říši. </a:t>
            </a:r>
          </a:p>
          <a:p>
            <a:r>
              <a:rPr lang="cs-CZ" dirty="0"/>
              <a:t>Jako mléčný cukr je označována </a:t>
            </a:r>
            <a:r>
              <a:rPr lang="cs-CZ" b="1" dirty="0"/>
              <a:t>laktóza</a:t>
            </a:r>
            <a:r>
              <a:rPr lang="cs-CZ" dirty="0"/>
              <a:t> (β-D-</a:t>
            </a:r>
            <a:r>
              <a:rPr lang="cs-CZ" dirty="0" err="1"/>
              <a:t>galaktopyranosyl</a:t>
            </a:r>
            <a:r>
              <a:rPr lang="cs-CZ" dirty="0"/>
              <a:t>-(1®4)-β-D-</a:t>
            </a:r>
            <a:r>
              <a:rPr lang="cs-CZ" dirty="0" err="1"/>
              <a:t>glukopyranosa</a:t>
            </a:r>
            <a:r>
              <a:rPr lang="cs-CZ" dirty="0"/>
              <a:t>) obsažená v mléce savců. </a:t>
            </a:r>
          </a:p>
          <a:p>
            <a:r>
              <a:rPr lang="cs-CZ" dirty="0"/>
              <a:t>Produktem enzymatické hydrolýzy škrobu a glykogenu je </a:t>
            </a:r>
            <a:r>
              <a:rPr lang="cs-CZ" b="1" dirty="0"/>
              <a:t>maltóza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(α-D-</a:t>
            </a:r>
            <a:r>
              <a:rPr lang="cs-CZ" dirty="0" err="1"/>
              <a:t>glukopyranosyl</a:t>
            </a:r>
            <a:r>
              <a:rPr lang="cs-CZ" dirty="0"/>
              <a:t>-(1®4)-a-D-</a:t>
            </a:r>
            <a:r>
              <a:rPr lang="cs-CZ" dirty="0" err="1"/>
              <a:t>glukopyranosa</a:t>
            </a:r>
            <a:r>
              <a:rPr lang="cs-CZ" dirty="0"/>
              <a:t>), cukr sladový.</a:t>
            </a:r>
          </a:p>
        </p:txBody>
      </p:sp>
    </p:spTree>
    <p:extLst>
      <p:ext uri="{BB962C8B-B14F-4D97-AF65-F5344CB8AC3E}">
        <p14:creationId xmlns:p14="http://schemas.microsoft.com/office/powerpoint/2010/main" val="345179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59" y="4812633"/>
            <a:ext cx="3064042" cy="2045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699" t="13805" r="19445" b="17170"/>
          <a:stretch/>
        </p:blipFill>
        <p:spPr>
          <a:xfrm>
            <a:off x="9881938" y="44283"/>
            <a:ext cx="2201778" cy="16349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49. Doplňte do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01930"/>
            <a:ext cx="12083716" cy="54560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vzájemném spojování monosacharidových jednotek vzniká glykosidická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</a:p>
          <a:p>
            <a:r>
              <a:rPr lang="cs-CZ" dirty="0"/>
              <a:t>do názvu daného oligosacharidu se uvádí, mezi kterými atomy </a:t>
            </a:r>
            <a:r>
              <a:rPr lang="cs-CZ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daných sacharidových jednotek tato vazba vznikla (např.: -(1®2)). </a:t>
            </a:r>
          </a:p>
          <a:p>
            <a:pPr lvl="1"/>
            <a:r>
              <a:rPr lang="cs-CZ" dirty="0"/>
              <a:t>Jsou-li pro vytvoření glykosidické vazby využity pouze atomy uhlíku, které nesly karbonylovou skupinu, ztrácejí nově vzniklé oligosacharidy redukční schopnosti, proto jsou nazývány </a:t>
            </a:r>
            <a:r>
              <a:rPr lang="cs-CZ" b="1" dirty="0"/>
              <a:t>neredukující sacharidy</a:t>
            </a:r>
            <a:r>
              <a:rPr lang="cs-CZ" dirty="0"/>
              <a:t> a v názvu je zakončení </a:t>
            </a:r>
            <a:r>
              <a:rPr lang="cs-CZ" b="1" dirty="0"/>
              <a:t>–id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Zůstane-li u jedné z jednotek tento atom uhlíku volný, redukční schopnosti zůstávají zachovány. Takovéto sacharidy se označují jako </a:t>
            </a:r>
            <a:r>
              <a:rPr lang="cs-CZ" b="1" dirty="0"/>
              <a:t>redukující</a:t>
            </a:r>
            <a:r>
              <a:rPr lang="cs-CZ" dirty="0"/>
              <a:t> a v názvu je koncovka </a:t>
            </a:r>
            <a:r>
              <a:rPr lang="cs-CZ" b="1" dirty="0"/>
              <a:t>–osa</a:t>
            </a:r>
            <a:r>
              <a:rPr lang="cs-CZ" dirty="0"/>
              <a:t>.</a:t>
            </a:r>
          </a:p>
          <a:p>
            <a:r>
              <a:rPr lang="cs-CZ" dirty="0"/>
              <a:t>K nejdůležitějším oligosacharidům patří disacharidy a to </a:t>
            </a:r>
            <a:r>
              <a:rPr lang="cs-CZ" b="1" dirty="0"/>
              <a:t>sacharóza, laktóza a maltóza.</a:t>
            </a:r>
            <a:r>
              <a:rPr lang="cs-CZ" dirty="0"/>
              <a:t> 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 (α-D-</a:t>
            </a:r>
            <a:r>
              <a:rPr lang="cs-CZ" dirty="0" err="1"/>
              <a:t>glukopyranosyl</a:t>
            </a:r>
            <a:r>
              <a:rPr lang="cs-CZ" dirty="0"/>
              <a:t>-(1®2)-β -D-</a:t>
            </a:r>
            <a:r>
              <a:rPr lang="cs-CZ" dirty="0" err="1"/>
              <a:t>fruktofuranosid</a:t>
            </a:r>
            <a:r>
              <a:rPr lang="cs-CZ" dirty="0"/>
              <a:t>) je známá jako řepný cukr a je nejrozšířenějším disacharidem, který je k nalezení v celé rostlinné říši. </a:t>
            </a:r>
          </a:p>
          <a:p>
            <a:r>
              <a:rPr lang="cs-CZ" dirty="0"/>
              <a:t>Jako mléčný cukr je označována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 </a:t>
            </a:r>
            <a:r>
              <a:rPr lang="cs-CZ" dirty="0"/>
              <a:t>(β-D-</a:t>
            </a:r>
            <a:r>
              <a:rPr lang="cs-CZ" dirty="0" err="1"/>
              <a:t>galaktopyranosyl</a:t>
            </a:r>
            <a:r>
              <a:rPr lang="cs-CZ" dirty="0"/>
              <a:t>-(1®4)-β-D-</a:t>
            </a:r>
            <a:r>
              <a:rPr lang="cs-CZ" dirty="0" err="1"/>
              <a:t>glukopyranosa</a:t>
            </a:r>
            <a:r>
              <a:rPr lang="cs-CZ" dirty="0"/>
              <a:t>) obsažená v mléce savců. </a:t>
            </a:r>
          </a:p>
          <a:p>
            <a:r>
              <a:rPr lang="cs-CZ" dirty="0"/>
              <a:t>Produktem enzymatické hydrolýzy škrobu a glykogenu je </a:t>
            </a:r>
            <a:r>
              <a:rPr lang="cs-CZ" dirty="0">
                <a:solidFill>
                  <a:srgbClr val="0070C0"/>
                </a:solidFill>
              </a:rPr>
              <a:t>………………. </a:t>
            </a:r>
          </a:p>
          <a:p>
            <a:pPr marL="0" indent="0">
              <a:buNone/>
            </a:pPr>
            <a:r>
              <a:rPr lang="cs-CZ" dirty="0"/>
              <a:t>(α-D-</a:t>
            </a:r>
            <a:r>
              <a:rPr lang="cs-CZ" dirty="0" err="1"/>
              <a:t>glukopyranosyl</a:t>
            </a:r>
            <a:r>
              <a:rPr lang="cs-CZ" dirty="0"/>
              <a:t>-(1®4)-a-D-</a:t>
            </a:r>
            <a:r>
              <a:rPr lang="cs-CZ" dirty="0" err="1"/>
              <a:t>glukopyranosa</a:t>
            </a:r>
            <a:r>
              <a:rPr lang="cs-CZ" dirty="0"/>
              <a:t>), cukr sladový.</a:t>
            </a:r>
          </a:p>
        </p:txBody>
      </p:sp>
    </p:spTree>
    <p:extLst>
      <p:ext uri="{BB962C8B-B14F-4D97-AF65-F5344CB8AC3E}">
        <p14:creationId xmlns:p14="http://schemas.microsoft.com/office/powerpoint/2010/main" val="34946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acharidy I. - beFIT B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9" y="2578392"/>
            <a:ext cx="5706144" cy="42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4849" y="9190"/>
            <a:ext cx="373792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Polysacharidy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515" y="1023520"/>
            <a:ext cx="11750008" cy="4351338"/>
          </a:xfrm>
        </p:spPr>
        <p:txBody>
          <a:bodyPr/>
          <a:lstStyle/>
          <a:p>
            <a:r>
              <a:rPr lang="cs-CZ" dirty="0"/>
              <a:t>z jednoho typu (</a:t>
            </a:r>
            <a:r>
              <a:rPr lang="cs-CZ" dirty="0" err="1"/>
              <a:t>homopolysacharidy</a:t>
            </a:r>
            <a:r>
              <a:rPr lang="cs-CZ" dirty="0"/>
              <a:t>) nebo </a:t>
            </a:r>
          </a:p>
          <a:p>
            <a:r>
              <a:rPr lang="cs-CZ" dirty="0"/>
              <a:t>z různých typů monosacharidových jednotek (</a:t>
            </a:r>
            <a:r>
              <a:rPr lang="cs-CZ" dirty="0" err="1"/>
              <a:t>heteropolysacharidy</a:t>
            </a:r>
            <a:r>
              <a:rPr lang="cs-CZ" dirty="0"/>
              <a:t>). </a:t>
            </a:r>
          </a:p>
          <a:p>
            <a:r>
              <a:rPr lang="cs-CZ" dirty="0"/>
              <a:t>V živých organismech mohou polysacharidy sloužit buďto jako </a:t>
            </a:r>
          </a:p>
          <a:p>
            <a:pPr lvl="1"/>
            <a:r>
              <a:rPr lang="cs-CZ" b="1" dirty="0"/>
              <a:t>stavební </a:t>
            </a:r>
            <a:r>
              <a:rPr lang="cs-CZ" dirty="0"/>
              <a:t>polysacharidy</a:t>
            </a:r>
          </a:p>
          <a:p>
            <a:pPr lvl="2"/>
            <a:r>
              <a:rPr lang="cs-CZ" dirty="0"/>
              <a:t> takovými polysacharidy jsou celulóza v rostlinné říši</a:t>
            </a:r>
          </a:p>
          <a:p>
            <a:pPr lvl="2"/>
            <a:r>
              <a:rPr lang="cs-CZ" dirty="0"/>
              <a:t>chitin v říši hub, nebo jako </a:t>
            </a:r>
          </a:p>
          <a:p>
            <a:pPr lvl="1"/>
            <a:r>
              <a:rPr lang="cs-CZ" dirty="0"/>
              <a:t> </a:t>
            </a:r>
            <a:r>
              <a:rPr lang="cs-CZ" b="1" dirty="0"/>
              <a:t>zásobními </a:t>
            </a:r>
            <a:r>
              <a:rPr lang="cs-CZ" dirty="0"/>
              <a:t>polysacharidy (energie)</a:t>
            </a:r>
          </a:p>
          <a:p>
            <a:pPr lvl="2"/>
            <a:r>
              <a:rPr lang="cs-CZ" dirty="0"/>
              <a:t>jsou škrob u rostlin a</a:t>
            </a:r>
          </a:p>
          <a:p>
            <a:pPr lvl="2"/>
            <a:r>
              <a:rPr lang="cs-CZ" dirty="0"/>
              <a:t> glykogen u živočichů.</a:t>
            </a:r>
          </a:p>
        </p:txBody>
      </p:sp>
    </p:spTree>
    <p:extLst>
      <p:ext uri="{BB962C8B-B14F-4D97-AF65-F5344CB8AC3E}">
        <p14:creationId xmlns:p14="http://schemas.microsoft.com/office/powerpoint/2010/main" val="69633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Složení tělních tekutin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466" y="1825625"/>
            <a:ext cx="12078534" cy="4351338"/>
          </a:xfrm>
        </p:spPr>
        <p:txBody>
          <a:bodyPr/>
          <a:lstStyle/>
          <a:p>
            <a:r>
              <a:rPr lang="cs-CZ" dirty="0"/>
              <a:t>může být ovlivněno např. zvýšenou teplotou, traumatem, </a:t>
            </a:r>
            <a:r>
              <a:rPr lang="cs-CZ" dirty="0" err="1"/>
              <a:t>th</a:t>
            </a:r>
            <a:r>
              <a:rPr lang="cs-CZ" dirty="0"/>
              <a:t>. nebo dg. zásahem</a:t>
            </a:r>
          </a:p>
        </p:txBody>
      </p:sp>
      <p:pic>
        <p:nvPicPr>
          <p:cNvPr id="5122" name="Picture 2" descr="Jaký rozsah teploty vašeho těla je ještě normální | JakZdrav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9" y="2781550"/>
            <a:ext cx="4713197" cy="3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95" y="2781550"/>
            <a:ext cx="6069725" cy="3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50. Polysacharidy mají funkci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……………………………………….</a:t>
            </a:r>
          </a:p>
          <a:p>
            <a:r>
              <a:rPr lang="cs-CZ" dirty="0"/>
              <a:t>2…………………………………………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083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51. Popište obrázek</a:t>
            </a:r>
          </a:p>
        </p:txBody>
      </p:sp>
      <p:pic>
        <p:nvPicPr>
          <p:cNvPr id="4" name="Picture 2" descr="Sacharidy I. - beFIT 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6" y="1414503"/>
            <a:ext cx="6849979" cy="48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8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021" y="3818021"/>
            <a:ext cx="3619249" cy="30173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842" y="79123"/>
            <a:ext cx="8927757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Jak se metabolizují sacharidy?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376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Trávení stravou přijatých sacharidů začíná již v </a:t>
            </a:r>
            <a:r>
              <a:rPr lang="cs-CZ" b="1" dirty="0"/>
              <a:t>ústech</a:t>
            </a:r>
            <a:r>
              <a:rPr lang="cs-CZ" dirty="0"/>
              <a:t>, kde </a:t>
            </a:r>
            <a:r>
              <a:rPr lang="cs-CZ" b="1" dirty="0"/>
              <a:t>a-amylasa</a:t>
            </a:r>
            <a:r>
              <a:rPr lang="cs-CZ" dirty="0"/>
              <a:t> (triviálním názvem ptyalin) </a:t>
            </a:r>
            <a:r>
              <a:rPr lang="cs-CZ" dirty="0" err="1"/>
              <a:t>endohydrolyticky</a:t>
            </a:r>
            <a:r>
              <a:rPr lang="cs-CZ" dirty="0"/>
              <a:t> štěpí 1,4-a-glukosidové vazby potravou přijatých stravitelných </a:t>
            </a:r>
            <a:r>
              <a:rPr lang="cs-CZ" b="1" dirty="0"/>
              <a:t>polysacharidů</a:t>
            </a:r>
            <a:r>
              <a:rPr lang="cs-CZ" dirty="0"/>
              <a:t> (škrob, glykogen). V žaludku je aktivita </a:t>
            </a:r>
            <a:r>
              <a:rPr lang="cs-CZ" b="1" dirty="0"/>
              <a:t>a-amylas</a:t>
            </a:r>
            <a:r>
              <a:rPr lang="cs-CZ" dirty="0"/>
              <a:t> (pH optimum ~6,7) utlumena nízkou hodnotou pH. </a:t>
            </a:r>
          </a:p>
          <a:p>
            <a:r>
              <a:rPr lang="cs-CZ" dirty="0"/>
              <a:t>Trávení pokračuje v </a:t>
            </a:r>
            <a:r>
              <a:rPr lang="cs-CZ" b="1" dirty="0"/>
              <a:t>duodenu</a:t>
            </a:r>
            <a:r>
              <a:rPr lang="cs-CZ" dirty="0"/>
              <a:t>, kde jsou přítomny pankreatické </a:t>
            </a:r>
            <a:r>
              <a:rPr lang="cs-CZ" b="1" dirty="0"/>
              <a:t>a-amylasy</a:t>
            </a:r>
            <a:r>
              <a:rPr lang="cs-CZ" dirty="0"/>
              <a:t>. Výsledkem působení a-amylas je směs disacharidu maltózy, trisacharidu </a:t>
            </a:r>
            <a:r>
              <a:rPr lang="cs-CZ" dirty="0" err="1"/>
              <a:t>maltotriózy</a:t>
            </a:r>
            <a:r>
              <a:rPr lang="cs-CZ" dirty="0"/>
              <a:t>, glukosy a a-limitních </a:t>
            </a:r>
            <a:r>
              <a:rPr lang="cs-CZ" dirty="0" err="1"/>
              <a:t>dextrínů</a:t>
            </a:r>
            <a:r>
              <a:rPr lang="cs-CZ" dirty="0"/>
              <a:t>.</a:t>
            </a:r>
          </a:p>
          <a:p>
            <a:r>
              <a:rPr lang="cs-CZ" dirty="0"/>
              <a:t>Ze sliznice </a:t>
            </a:r>
            <a:r>
              <a:rPr lang="cs-CZ" b="1" dirty="0"/>
              <a:t>tenkého střeva </a:t>
            </a:r>
            <a:r>
              <a:rPr lang="cs-CZ" dirty="0"/>
              <a:t>se uvolňují enzymy </a:t>
            </a:r>
            <a:r>
              <a:rPr lang="cs-CZ" dirty="0" err="1"/>
              <a:t>oligosacharidasy</a:t>
            </a:r>
            <a:r>
              <a:rPr lang="cs-CZ" dirty="0"/>
              <a:t> (</a:t>
            </a:r>
            <a:r>
              <a:rPr lang="cs-CZ" dirty="0" err="1"/>
              <a:t>maltasa</a:t>
            </a:r>
            <a:r>
              <a:rPr lang="cs-CZ" dirty="0"/>
              <a:t>, </a:t>
            </a:r>
            <a:r>
              <a:rPr lang="cs-CZ" dirty="0" err="1"/>
              <a:t>dextrinasa</a:t>
            </a:r>
            <a:r>
              <a:rPr lang="cs-CZ" dirty="0"/>
              <a:t>), které dokonají štěpení polysacharidů na konečný produkt – </a:t>
            </a:r>
            <a:r>
              <a:rPr lang="cs-CZ" b="1" dirty="0"/>
              <a:t>glukózu</a:t>
            </a:r>
            <a:r>
              <a:rPr lang="cs-CZ" dirty="0"/>
              <a:t>. V tenkém střevě probíhá i štěpení disacharidů </a:t>
            </a:r>
            <a:r>
              <a:rPr lang="cs-CZ" b="1" dirty="0"/>
              <a:t>laktózy</a:t>
            </a:r>
            <a:r>
              <a:rPr lang="cs-CZ" dirty="0"/>
              <a:t> (</a:t>
            </a:r>
            <a:r>
              <a:rPr lang="cs-CZ" dirty="0" err="1"/>
              <a:t>laktasa</a:t>
            </a:r>
            <a:r>
              <a:rPr lang="cs-CZ" dirty="0"/>
              <a:t>; vzniká glukóza a galaktóza) či </a:t>
            </a:r>
            <a:r>
              <a:rPr lang="cs-CZ" b="1" dirty="0"/>
              <a:t>sacharózy</a:t>
            </a:r>
            <a:r>
              <a:rPr lang="cs-CZ" dirty="0"/>
              <a:t> (</a:t>
            </a:r>
            <a:r>
              <a:rPr lang="cs-CZ" dirty="0" err="1"/>
              <a:t>sacharasa</a:t>
            </a:r>
            <a:r>
              <a:rPr lang="cs-CZ" dirty="0"/>
              <a:t>; vzniká glukóza a fruktóza). Monosacharidy jsou vstřebávány </a:t>
            </a:r>
            <a:r>
              <a:rPr lang="cs-CZ" dirty="0" err="1"/>
              <a:t>enterocyty</a:t>
            </a:r>
            <a:r>
              <a:rPr lang="cs-CZ" dirty="0"/>
              <a:t>. </a:t>
            </a:r>
          </a:p>
          <a:p>
            <a:r>
              <a:rPr lang="cs-CZ" dirty="0"/>
              <a:t>Glukóza a galaktóza jsou aktivním </a:t>
            </a:r>
            <a:r>
              <a:rPr lang="cs-CZ" dirty="0" err="1"/>
              <a:t>kotransportem</a:t>
            </a:r>
            <a:r>
              <a:rPr lang="cs-CZ" dirty="0"/>
              <a:t> s Na</a:t>
            </a:r>
            <a:r>
              <a:rPr lang="cs-CZ" baseline="30000" dirty="0"/>
              <a:t>+</a:t>
            </a:r>
            <a:r>
              <a:rPr lang="cs-CZ" dirty="0"/>
              <a:t> po gradientu uvolňovány do portální krve. Fruktóza se z buněk dostává transportem pasivním. </a:t>
            </a:r>
            <a:r>
              <a:rPr lang="cs-CZ" b="1" dirty="0"/>
              <a:t>Portální </a:t>
            </a:r>
            <a:r>
              <a:rPr lang="cs-CZ" dirty="0"/>
              <a:t>krví</a:t>
            </a:r>
            <a:r>
              <a:rPr lang="cs-CZ" b="1" dirty="0"/>
              <a:t> </a:t>
            </a:r>
            <a:r>
              <a:rPr lang="cs-CZ" dirty="0"/>
              <a:t>jsou monosacharidy transportovány do </a:t>
            </a:r>
            <a:r>
              <a:rPr lang="cs-CZ" b="1" dirty="0"/>
              <a:t>jater</a:t>
            </a:r>
            <a:r>
              <a:rPr lang="cs-CZ" dirty="0"/>
              <a:t> (zásobárna - tvorba glykogenu) a poté do tkání (zdroj energie). </a:t>
            </a:r>
          </a:p>
          <a:p>
            <a:r>
              <a:rPr lang="cs-CZ" dirty="0"/>
              <a:t>Je-li nadbytečný příjem sacharidů, jsou ukládány v podobě </a:t>
            </a:r>
            <a:r>
              <a:rPr lang="cs-CZ" b="1" dirty="0"/>
              <a:t>tuků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6922" y="5935564"/>
            <a:ext cx="541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https://youtu.be/zkden107w9o?si=sxUwmm2COL-j9Xvz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02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45" y="3948199"/>
            <a:ext cx="3361255" cy="28022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842" y="79123"/>
            <a:ext cx="8927757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52. Doplňte vynechaná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49" y="1239117"/>
            <a:ext cx="11757454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Trávení stravou přijatých sacharidů začíná již v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, kde 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 </a:t>
            </a:r>
            <a:r>
              <a:rPr lang="cs-CZ" dirty="0"/>
              <a:t>(triviálním názvem ptyalin) </a:t>
            </a:r>
            <a:r>
              <a:rPr lang="cs-CZ" dirty="0" err="1"/>
              <a:t>endohydrolyticky</a:t>
            </a:r>
            <a:r>
              <a:rPr lang="cs-CZ" dirty="0"/>
              <a:t> štěpí 1,4-a-glukosidové vazby potravou přijatých stravitelných </a:t>
            </a:r>
            <a:r>
              <a:rPr lang="cs-CZ" b="1" dirty="0">
                <a:solidFill>
                  <a:srgbClr val="0070C0"/>
                </a:solidFill>
              </a:rPr>
              <a:t>…………………………</a:t>
            </a:r>
            <a:r>
              <a:rPr lang="cs-CZ" dirty="0"/>
              <a:t> (škrob, glykogen). V žaludku je aktivita 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(pH optimum ~6,7) utlumena nízkou hodnotou pH. </a:t>
            </a:r>
          </a:p>
          <a:p>
            <a:r>
              <a:rPr lang="cs-CZ" dirty="0"/>
              <a:t>Trávení pokračuje v</a:t>
            </a:r>
            <a:r>
              <a:rPr lang="cs-CZ" b="1" dirty="0">
                <a:solidFill>
                  <a:srgbClr val="0070C0"/>
                </a:solidFill>
              </a:rPr>
              <a:t>………………….,</a:t>
            </a:r>
            <a:r>
              <a:rPr lang="cs-CZ" dirty="0"/>
              <a:t> kde jsou přítomny pankreatické </a:t>
            </a:r>
            <a:r>
              <a:rPr lang="cs-CZ" b="1" dirty="0">
                <a:solidFill>
                  <a:srgbClr val="0070C0"/>
                </a:solidFill>
              </a:rPr>
              <a:t>……………...</a:t>
            </a:r>
            <a:r>
              <a:rPr lang="cs-CZ" dirty="0"/>
              <a:t> Výsledkem působení a-amylas je směs disacharidu maltózy, trisacharidu </a:t>
            </a:r>
            <a:r>
              <a:rPr lang="cs-CZ" dirty="0" err="1"/>
              <a:t>maltotriózy</a:t>
            </a:r>
            <a:r>
              <a:rPr lang="cs-CZ" dirty="0"/>
              <a:t>, glukosy a a-limitních </a:t>
            </a:r>
            <a:r>
              <a:rPr lang="cs-CZ" dirty="0" err="1"/>
              <a:t>dextrínů</a:t>
            </a:r>
            <a:r>
              <a:rPr lang="cs-CZ" dirty="0"/>
              <a:t>.</a:t>
            </a:r>
          </a:p>
          <a:p>
            <a:r>
              <a:rPr lang="cs-CZ" dirty="0"/>
              <a:t>Ze sliznice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se uvolňují enzymy </a:t>
            </a:r>
            <a:r>
              <a:rPr lang="cs-CZ" dirty="0" err="1"/>
              <a:t>oligosacharidasy</a:t>
            </a:r>
            <a:r>
              <a:rPr lang="cs-CZ" dirty="0"/>
              <a:t> (</a:t>
            </a:r>
            <a:r>
              <a:rPr lang="cs-CZ" dirty="0" err="1"/>
              <a:t>maltasa</a:t>
            </a:r>
            <a:r>
              <a:rPr lang="cs-CZ" dirty="0"/>
              <a:t>, </a:t>
            </a:r>
            <a:r>
              <a:rPr lang="cs-CZ" dirty="0" err="1"/>
              <a:t>dextrinasa</a:t>
            </a:r>
            <a:r>
              <a:rPr lang="cs-CZ" dirty="0"/>
              <a:t>), které dokonají štěpení polysacharidů na konečný produkt –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. </a:t>
            </a:r>
            <a:r>
              <a:rPr lang="cs-CZ" dirty="0"/>
              <a:t>V tenkém střevě probíhá i štěpení disacharidů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(účinkem </a:t>
            </a:r>
            <a:r>
              <a:rPr lang="cs-CZ" dirty="0" err="1"/>
              <a:t>laktasy</a:t>
            </a:r>
            <a:r>
              <a:rPr lang="cs-CZ" dirty="0"/>
              <a:t>; vzniká glukóza a galaktóza) či </a:t>
            </a:r>
            <a:r>
              <a:rPr lang="cs-CZ" b="1" dirty="0"/>
              <a:t>sacharózy</a:t>
            </a:r>
            <a:r>
              <a:rPr lang="cs-CZ" dirty="0"/>
              <a:t> (účinkem </a:t>
            </a:r>
            <a:r>
              <a:rPr lang="cs-CZ" dirty="0" err="1"/>
              <a:t>sacharasy</a:t>
            </a:r>
            <a:r>
              <a:rPr lang="cs-CZ" dirty="0"/>
              <a:t>; vzniká glukóza a fruktóza). Monosacharidy jsou vstřebávány </a:t>
            </a:r>
            <a:r>
              <a:rPr lang="cs-CZ" dirty="0" err="1"/>
              <a:t>enterocyty</a:t>
            </a:r>
            <a:r>
              <a:rPr lang="cs-CZ" dirty="0"/>
              <a:t>. </a:t>
            </a:r>
          </a:p>
          <a:p>
            <a:r>
              <a:rPr lang="cs-CZ" dirty="0"/>
              <a:t>Glukóza a galaktóza jsou aktivním </a:t>
            </a:r>
            <a:r>
              <a:rPr lang="cs-CZ" dirty="0" err="1"/>
              <a:t>kotransportem</a:t>
            </a:r>
            <a:r>
              <a:rPr lang="cs-CZ" dirty="0"/>
              <a:t> s Na</a:t>
            </a:r>
            <a:r>
              <a:rPr lang="cs-CZ" baseline="30000" dirty="0"/>
              <a:t>+</a:t>
            </a:r>
            <a:r>
              <a:rPr lang="cs-CZ" dirty="0"/>
              <a:t> po gradientu uvolňovány do portální krve. Fruktóza se z buněk dostává transportem pasivním.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</a:t>
            </a:r>
            <a:r>
              <a:rPr lang="cs-CZ" dirty="0"/>
              <a:t>krví</a:t>
            </a:r>
            <a:r>
              <a:rPr lang="cs-CZ" b="1" dirty="0"/>
              <a:t> </a:t>
            </a:r>
            <a:r>
              <a:rPr lang="cs-CZ" dirty="0"/>
              <a:t>jsou monosacharidy transportovány do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 (zásobárna - tvorba glykogenu) a poté do tkání (zdroj energie). </a:t>
            </a:r>
          </a:p>
          <a:p>
            <a:r>
              <a:rPr lang="cs-CZ" dirty="0"/>
              <a:t>Je-li nadbytečný příjem sacharidů, jsou ukládány v podobě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6922" y="5935564"/>
            <a:ext cx="541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https://youtu.be/zkden107w9o?si=sxUwmm2COL-j9Xvz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57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68" y="99402"/>
            <a:ext cx="12106031" cy="1325563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Jaký je rozdíl mezi glykolýzou, </a:t>
            </a:r>
            <a:r>
              <a:rPr lang="cs-CZ" sz="4000" dirty="0" err="1">
                <a:solidFill>
                  <a:srgbClr val="FF0000"/>
                </a:solidFill>
              </a:rPr>
              <a:t>glykogenolýzou</a:t>
            </a:r>
            <a:r>
              <a:rPr lang="cs-CZ" sz="4000" dirty="0">
                <a:solidFill>
                  <a:srgbClr val="FF0000"/>
                </a:solidFill>
              </a:rPr>
              <a:t> a glukoneogenezí?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7288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Na katabolických a anabolických procesech u sacharidů se podílí několik důležitých metabolických drah. </a:t>
            </a:r>
          </a:p>
          <a:p>
            <a:r>
              <a:rPr lang="cs-CZ" dirty="0"/>
              <a:t>Hlavní dráhu katabolismu monosacharidů představuje glykolýza. </a:t>
            </a:r>
          </a:p>
          <a:p>
            <a:r>
              <a:rPr lang="cs-CZ" dirty="0"/>
              <a:t>Glykolýza je sled reakcí vedoucích k přeměně </a:t>
            </a:r>
            <a:r>
              <a:rPr lang="cs-CZ" b="1" dirty="0"/>
              <a:t>glukózy </a:t>
            </a:r>
            <a:r>
              <a:rPr lang="cs-CZ" dirty="0"/>
              <a:t>na 2 molekuly </a:t>
            </a:r>
            <a:r>
              <a:rPr lang="cs-CZ" b="1" dirty="0"/>
              <a:t>pyruvátu </a:t>
            </a:r>
            <a:r>
              <a:rPr lang="cs-CZ" dirty="0"/>
              <a:t>(anion kyseliny </a:t>
            </a:r>
            <a:r>
              <a:rPr lang="cs-CZ" dirty="0" err="1"/>
              <a:t>pyrohroznové</a:t>
            </a:r>
            <a:r>
              <a:rPr lang="cs-CZ" dirty="0"/>
              <a:t>). </a:t>
            </a:r>
          </a:p>
          <a:p>
            <a:r>
              <a:rPr lang="cs-CZ" dirty="0"/>
              <a:t>Za fyziologických podmínek (aerobní odbourávání) je pyruvát přeměněn na </a:t>
            </a:r>
            <a:r>
              <a:rPr lang="cs-CZ" b="1" dirty="0"/>
              <a:t>acetyl-</a:t>
            </a:r>
            <a:r>
              <a:rPr lang="cs-CZ" b="1" dirty="0" err="1"/>
              <a:t>CoA</a:t>
            </a:r>
            <a:r>
              <a:rPr lang="cs-CZ" dirty="0"/>
              <a:t>, který pak vstupuje do </a:t>
            </a:r>
            <a:r>
              <a:rPr lang="cs-CZ" b="1" dirty="0"/>
              <a:t>citrátového </a:t>
            </a:r>
            <a:r>
              <a:rPr lang="cs-CZ" dirty="0"/>
              <a:t>cyklu. Těmito katabolickými procesy je z </a:t>
            </a:r>
            <a:r>
              <a:rPr lang="cs-CZ" b="1" dirty="0"/>
              <a:t>1 molekuly glukózy </a:t>
            </a:r>
            <a:r>
              <a:rPr lang="cs-CZ" dirty="0"/>
              <a:t>vytvořeno </a:t>
            </a:r>
            <a:r>
              <a:rPr lang="cs-CZ" b="1" dirty="0"/>
              <a:t>36 molekul ATP </a:t>
            </a:r>
            <a:r>
              <a:rPr lang="cs-CZ" dirty="0"/>
              <a:t>a glukóza je odbourána na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 a </a:t>
            </a:r>
            <a:r>
              <a:rPr lang="cs-CZ" b="1" dirty="0"/>
              <a:t>vodu</a:t>
            </a:r>
            <a:r>
              <a:rPr lang="cs-CZ" dirty="0"/>
              <a:t>. Ostatní monosacharidy jsou nejprve </a:t>
            </a:r>
            <a:r>
              <a:rPr lang="cs-CZ" dirty="0" err="1"/>
              <a:t>fosforylovány</a:t>
            </a:r>
            <a:r>
              <a:rPr lang="cs-CZ" dirty="0"/>
              <a:t> a poté převedeny na glukózu či jiný meziprodukt glykolýzy. </a:t>
            </a:r>
          </a:p>
          <a:p>
            <a:r>
              <a:rPr lang="cs-CZ" dirty="0"/>
              <a:t>Alternativní katabolickou dráhou glukózy je </a:t>
            </a:r>
            <a:r>
              <a:rPr lang="cs-CZ" b="1" dirty="0" err="1"/>
              <a:t>pentosofosfátový</a:t>
            </a:r>
            <a:r>
              <a:rPr lang="cs-CZ" b="1" dirty="0"/>
              <a:t> </a:t>
            </a:r>
            <a:r>
              <a:rPr lang="cs-CZ" dirty="0"/>
              <a:t>cyklus důležitý pro produkci NADPH+ H</a:t>
            </a:r>
            <a:r>
              <a:rPr lang="cs-CZ" baseline="30000" dirty="0"/>
              <a:t>+</a:t>
            </a:r>
            <a:r>
              <a:rPr lang="cs-CZ" dirty="0"/>
              <a:t> (redukční ekvivalenty pro anabolické děje) a ribózu-5-fosfát (prekurzor nukleových kyselin).</a:t>
            </a:r>
          </a:p>
          <a:p>
            <a:r>
              <a:rPr lang="cs-CZ" dirty="0"/>
              <a:t>Nadbytečné množství glukózy je ukládáno v podobě </a:t>
            </a:r>
            <a:r>
              <a:rPr lang="cs-CZ" b="1" dirty="0"/>
              <a:t>glykogenu</a:t>
            </a:r>
            <a:r>
              <a:rPr lang="cs-CZ" dirty="0"/>
              <a:t>. Syntéza glykogenu (</a:t>
            </a:r>
            <a:r>
              <a:rPr lang="cs-CZ" dirty="0" err="1"/>
              <a:t>glykogeneze</a:t>
            </a:r>
            <a:r>
              <a:rPr lang="cs-CZ" dirty="0"/>
              <a:t>) probíhá z glukóza-1- fosfátu a glykogen je poté ukládán v játrech a svalech. </a:t>
            </a:r>
          </a:p>
          <a:p>
            <a:r>
              <a:rPr lang="cs-CZ" dirty="0"/>
              <a:t>Má-li pak organismus nedostatek glukózy, dojde k uvolnění </a:t>
            </a:r>
            <a:r>
              <a:rPr lang="cs-CZ" b="1" dirty="0"/>
              <a:t>glukózy</a:t>
            </a:r>
            <a:r>
              <a:rPr lang="cs-CZ" dirty="0"/>
              <a:t> z glykogenu (</a:t>
            </a:r>
            <a:r>
              <a:rPr lang="cs-CZ" dirty="0" err="1"/>
              <a:t>glykogenolýza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Další možnou cestou zisku glukózy je její </a:t>
            </a:r>
            <a:r>
              <a:rPr lang="cs-CZ" b="1" dirty="0"/>
              <a:t>syntéza</a:t>
            </a:r>
            <a:r>
              <a:rPr lang="cs-CZ" dirty="0"/>
              <a:t> z nesacharidových prekurzorů, jako jsou pyruvát, glycerol, laktát či aminokyseliny. Tento anabolický proces je nazýván </a:t>
            </a:r>
            <a:r>
              <a:rPr lang="cs-CZ" b="1" dirty="0"/>
              <a:t>glukoneogeneze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39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9881" y="99402"/>
            <a:ext cx="10672118" cy="1325563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53. Doplňte vynechaná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7288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Na katabolických a anabolických procesech u sacharidů se podílí několik důležitých metabolických drah. </a:t>
            </a:r>
          </a:p>
          <a:p>
            <a:r>
              <a:rPr lang="cs-CZ" dirty="0"/>
              <a:t>Hlavní dráhu katabolismu monosacharidů představuje glykolýza. </a:t>
            </a:r>
          </a:p>
          <a:p>
            <a:r>
              <a:rPr lang="cs-CZ" dirty="0"/>
              <a:t>Glykolýza je sled reakcí vedoucích k přeměně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</a:t>
            </a:r>
            <a:r>
              <a:rPr lang="cs-CZ" dirty="0"/>
              <a:t>na 2 molekuly </a:t>
            </a:r>
            <a:r>
              <a:rPr lang="cs-CZ" b="1" dirty="0">
                <a:solidFill>
                  <a:srgbClr val="0070C0"/>
                </a:solidFill>
              </a:rPr>
              <a:t>p------u </a:t>
            </a:r>
            <a:r>
              <a:rPr lang="cs-CZ" dirty="0"/>
              <a:t>(anion kyseliny </a:t>
            </a:r>
            <a:r>
              <a:rPr lang="cs-CZ" dirty="0" err="1"/>
              <a:t>pyrohroznové</a:t>
            </a:r>
            <a:r>
              <a:rPr lang="cs-CZ" dirty="0"/>
              <a:t>). </a:t>
            </a:r>
          </a:p>
          <a:p>
            <a:r>
              <a:rPr lang="cs-CZ" dirty="0"/>
              <a:t>Za fyziologických podmínek (aerobní odbourávání) je pyruvát přeměněn na </a:t>
            </a:r>
            <a:r>
              <a:rPr lang="cs-CZ" b="1" dirty="0">
                <a:solidFill>
                  <a:srgbClr val="0070C0"/>
                </a:solidFill>
              </a:rPr>
              <a:t>a--------A</a:t>
            </a:r>
            <a:r>
              <a:rPr lang="cs-CZ" dirty="0"/>
              <a:t>, který pak vstupuje do 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c---------o </a:t>
            </a:r>
            <a:r>
              <a:rPr lang="cs-CZ" dirty="0"/>
              <a:t>cyklu. Těmito katabolickými procesy je z </a:t>
            </a:r>
            <a:r>
              <a:rPr lang="cs-CZ" b="1" dirty="0">
                <a:solidFill>
                  <a:srgbClr val="0070C0"/>
                </a:solidFill>
              </a:rPr>
              <a:t>1 m------- g-----y </a:t>
            </a:r>
            <a:r>
              <a:rPr lang="cs-CZ" dirty="0"/>
              <a:t>vytvořeno </a:t>
            </a:r>
            <a:r>
              <a:rPr lang="cs-CZ" b="1" dirty="0">
                <a:solidFill>
                  <a:srgbClr val="0070C0"/>
                </a:solidFill>
              </a:rPr>
              <a:t>36………………………</a:t>
            </a:r>
            <a:r>
              <a:rPr lang="cs-CZ" dirty="0"/>
              <a:t>a glukóza je odbourána na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</a:t>
            </a:r>
            <a:r>
              <a:rPr lang="cs-CZ" dirty="0"/>
              <a:t>. Ostatní monosacharidy jsou nejprve </a:t>
            </a:r>
            <a:r>
              <a:rPr lang="cs-CZ" dirty="0" err="1"/>
              <a:t>fosforylovány</a:t>
            </a:r>
            <a:r>
              <a:rPr lang="cs-CZ" dirty="0"/>
              <a:t> a poté převedeny na glukózu či jiný meziprodukt glykolýzy. </a:t>
            </a:r>
          </a:p>
          <a:p>
            <a:r>
              <a:rPr lang="cs-CZ" dirty="0"/>
              <a:t>Alternativní katabolickou dráhou glukózy je 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p--------------ý</a:t>
            </a:r>
            <a:r>
              <a:rPr lang="cs-CZ" b="1" dirty="0"/>
              <a:t> </a:t>
            </a:r>
            <a:r>
              <a:rPr lang="cs-CZ" dirty="0"/>
              <a:t>cyklus důležitý pro produkci NADPH+ H</a:t>
            </a:r>
            <a:r>
              <a:rPr lang="cs-CZ" baseline="30000" dirty="0"/>
              <a:t>+</a:t>
            </a:r>
            <a:r>
              <a:rPr lang="cs-CZ" dirty="0"/>
              <a:t> (redukční ekvivalenty pro anabolické děje) a ribózu-5-fosfát (prekurzor nukleových kyselin).</a:t>
            </a:r>
          </a:p>
          <a:p>
            <a:r>
              <a:rPr lang="cs-CZ" dirty="0"/>
              <a:t>Nadbytečné množství glukózy je ukládáno v podobě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 Syntéza glykogenu (</a:t>
            </a:r>
            <a:r>
              <a:rPr lang="cs-CZ" dirty="0" err="1"/>
              <a:t>glykogeneze</a:t>
            </a:r>
            <a:r>
              <a:rPr lang="cs-CZ" dirty="0"/>
              <a:t>) probíhá z glukóza-1- fosfátu a glykogen je poté ukládán v játrech a svalech. </a:t>
            </a:r>
          </a:p>
          <a:p>
            <a:r>
              <a:rPr lang="cs-CZ" dirty="0"/>
              <a:t>Má-li pak organismus nedostatek glukózy, dojde k uvolnění </a:t>
            </a:r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z glykogenu (</a:t>
            </a:r>
            <a:r>
              <a:rPr lang="cs-CZ" dirty="0" err="1"/>
              <a:t>glykogenolýza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Další možnou cestou zisku glukózy je její </a:t>
            </a:r>
            <a:r>
              <a:rPr lang="cs-CZ" b="1" dirty="0">
                <a:solidFill>
                  <a:srgbClr val="0070C0"/>
                </a:solidFill>
              </a:rPr>
              <a:t>s-----a</a:t>
            </a:r>
            <a:r>
              <a:rPr lang="cs-CZ" dirty="0"/>
              <a:t> z nesacharidových prekurzorů, jako jsou pyruvát, glycerol, laktát či aminokyseliny. Tento anabolický proces je nazýván </a:t>
            </a:r>
            <a:r>
              <a:rPr lang="cs-CZ" b="1" dirty="0">
                <a:solidFill>
                  <a:srgbClr val="0070C0"/>
                </a:solidFill>
              </a:rPr>
              <a:t>g------------e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6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995" y="12449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Které hormony ovlivňují glykémii?</a:t>
            </a:r>
            <a:br>
              <a:rPr lang="cs-CZ" sz="4000" dirty="0">
                <a:solidFill>
                  <a:srgbClr val="FF0000"/>
                </a:solidFill>
              </a:rPr>
            </a:b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7660"/>
            <a:ext cx="12079705" cy="4351338"/>
          </a:xfrm>
        </p:spPr>
        <p:txBody>
          <a:bodyPr/>
          <a:lstStyle/>
          <a:p>
            <a:r>
              <a:rPr lang="cs-CZ" dirty="0"/>
              <a:t>Glykémie se pohybuje v úzkém rozmezí mezi 3,3 až 5,8 </a:t>
            </a:r>
            <a:r>
              <a:rPr lang="cs-CZ" dirty="0" err="1"/>
              <a:t>mmol</a:t>
            </a:r>
            <a:r>
              <a:rPr lang="cs-CZ" dirty="0"/>
              <a:t>/l a je ovlivňována </a:t>
            </a:r>
          </a:p>
          <a:p>
            <a:pPr lvl="1"/>
            <a:r>
              <a:rPr lang="cs-CZ" dirty="0"/>
              <a:t>hormony pankreatu (insulin a </a:t>
            </a:r>
            <a:r>
              <a:rPr lang="cs-CZ" dirty="0" err="1"/>
              <a:t>glukagon</a:t>
            </a:r>
            <a:r>
              <a:rPr lang="cs-CZ" dirty="0"/>
              <a:t>), </a:t>
            </a:r>
          </a:p>
          <a:p>
            <a:pPr lvl="1"/>
            <a:r>
              <a:rPr lang="cs-CZ" dirty="0"/>
              <a:t>hormony štítné žlázy, </a:t>
            </a:r>
          </a:p>
          <a:p>
            <a:pPr lvl="1"/>
            <a:r>
              <a:rPr lang="cs-CZ" dirty="0"/>
              <a:t>hormony dřeně nadledvin (katecholaminy) či kůry nadledvin </a:t>
            </a:r>
            <a:r>
              <a:rPr lang="cs-CZ" dirty="0" err="1"/>
              <a:t>kortisol</a:t>
            </a:r>
            <a:endParaRPr lang="cs-CZ" dirty="0"/>
          </a:p>
          <a:p>
            <a:pPr lvl="1"/>
            <a:r>
              <a:rPr lang="cs-CZ" dirty="0"/>
              <a:t>hormony hypofýzy </a:t>
            </a:r>
          </a:p>
        </p:txBody>
      </p:sp>
      <p:pic>
        <p:nvPicPr>
          <p:cNvPr id="13316" name="Picture 4" descr="Výživová poradna: Glykémie a chutě na sladk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2" y="3192379"/>
            <a:ext cx="5539708" cy="3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924" y="3428879"/>
            <a:ext cx="1258803" cy="1161972"/>
          </a:xfrm>
          <a:prstGeom prst="rect">
            <a:avLst/>
          </a:prstGeom>
        </p:spPr>
      </p:pic>
      <p:pic>
        <p:nvPicPr>
          <p:cNvPr id="13320" name="Picture 8" descr="Hypotyreóza: Nefungující štítná žláza její příznaky a léč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41" y="4590851"/>
            <a:ext cx="2112376" cy="2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85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54. Které hormony ovlivňují glykémii?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34" y="4987074"/>
            <a:ext cx="2619375" cy="1752600"/>
          </a:xfrm>
          <a:prstGeom prst="rect">
            <a:avLst/>
          </a:prstGeom>
        </p:spPr>
      </p:pic>
      <p:pic>
        <p:nvPicPr>
          <p:cNvPr id="3078" name="Picture 6" descr="Štítná žláza – WikiSkrip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63" y="2902047"/>
            <a:ext cx="2047674" cy="19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650027" y="7469451"/>
            <a:ext cx="1313214" cy="62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3080" name="Picture 8" descr="Tajemný svět hormonů - Fotoalbum - Obrazová příloha - Nadledviny -  nadledvin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50" y="4890851"/>
            <a:ext cx="1808631" cy="18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256671" y="3807187"/>
            <a:ext cx="1534277" cy="46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82" name="Picture 10" descr="Podvěsek mozkový | Laik - Endokrinní systé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63" y="1380809"/>
            <a:ext cx="1619334" cy="14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456623" y="1828800"/>
            <a:ext cx="250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88154" y="3626069"/>
            <a:ext cx="262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02676" y="5946753"/>
            <a:ext cx="293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970113" y="6148552"/>
            <a:ext cx="207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8199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Slinivka břišní, </a:t>
            </a:r>
            <a:r>
              <a:rPr lang="cs-CZ" i="1" dirty="0">
                <a:solidFill>
                  <a:srgbClr val="FF0000"/>
                </a:solidFill>
              </a:rPr>
              <a:t>lat. </a:t>
            </a:r>
            <a:r>
              <a:rPr lang="cs-CZ" i="1" dirty="0" err="1">
                <a:solidFill>
                  <a:srgbClr val="FF0000"/>
                </a:solidFill>
              </a:rPr>
              <a:t>pancreas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2514600"/>
            <a:ext cx="5725633" cy="36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britannica.com/04/54704-050-209C6487/islets-delta-cells-beta-alpha-Langerhans-glucag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8" y="3006726"/>
            <a:ext cx="5605768" cy="34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1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6060" y="58038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 ovlivňuje </a:t>
            </a:r>
            <a:r>
              <a:rPr lang="cs-CZ" dirty="0" err="1">
                <a:solidFill>
                  <a:srgbClr val="FF0000"/>
                </a:solidFill>
              </a:rPr>
              <a:t>insulín</a:t>
            </a:r>
            <a:r>
              <a:rPr lang="cs-CZ" dirty="0">
                <a:solidFill>
                  <a:srgbClr val="FF0000"/>
                </a:solidFill>
              </a:rPr>
              <a:t> metabolismus glukózy?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100" dirty="0">
                <a:hlinkClick r:id="rId2"/>
              </a:rPr>
              <a:t>https://youtu.be/JAjZv41iUJU?si=PdvFwPv1EBXPh7Qj</a:t>
            </a:r>
            <a:br>
              <a:rPr lang="cs-CZ" sz="3100" dirty="0"/>
            </a:br>
            <a:r>
              <a:rPr lang="cs-CZ" sz="3100" dirty="0">
                <a:hlinkClick r:id="rId3"/>
              </a:rPr>
              <a:t>https://youtu.be/HJGjNTJgf48?si=YWbD4k-od7VDXNJg</a:t>
            </a:r>
            <a:br>
              <a:rPr lang="cs-CZ" sz="3100" dirty="0"/>
            </a:br>
            <a:endParaRPr lang="cs-CZ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5103" y="1825624"/>
                <a:ext cx="12086897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cs-CZ" dirty="0"/>
                  <a:t>Snížení hladin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/>
                  <a:t> v krvi způsobuje </a:t>
                </a:r>
                <a:r>
                  <a:rPr lang="cs-CZ" b="1" dirty="0"/>
                  <a:t>insulin</a:t>
                </a:r>
                <a:r>
                  <a:rPr lang="cs-CZ" dirty="0"/>
                  <a:t> a to </a:t>
                </a:r>
              </a:p>
              <a:p>
                <a:pPr lvl="1"/>
                <a:r>
                  <a:rPr lang="cs-CZ" dirty="0"/>
                  <a:t>podporou transportu glukózy do buněk, ve kterých stimuluje glykolýzu a dále </a:t>
                </a:r>
              </a:p>
              <a:p>
                <a:pPr lvl="1"/>
                <a:r>
                  <a:rPr lang="cs-CZ" dirty="0"/>
                  <a:t>aktivací syntézy glykogenu. </a:t>
                </a:r>
              </a:p>
              <a:p>
                <a:pPr marL="0" indent="0">
                  <a:buNone/>
                </a:pPr>
                <a:r>
                  <a:rPr lang="cs-CZ" dirty="0"/>
                  <a:t>Insulin je hormon účinkující prostřednictvím membránových receptorů. Dojde-li k navázání insulinu na insulinové receptory, dochází nejprve k </a:t>
                </a:r>
                <a:r>
                  <a:rPr lang="cs-CZ" dirty="0" err="1"/>
                  <a:t>autofosforylaci</a:t>
                </a:r>
                <a:r>
                  <a:rPr lang="cs-CZ" dirty="0"/>
                  <a:t> receptoru, který pak slouží jako </a:t>
                </a:r>
                <a:r>
                  <a:rPr lang="cs-CZ" dirty="0" err="1"/>
                  <a:t>kinasa</a:t>
                </a:r>
                <a:r>
                  <a:rPr lang="cs-CZ" dirty="0"/>
                  <a:t> pro další nitrobuněčné bílkoviny. Spuštění fosforylační kaskády má za následek aktivaci (např.: transport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/>
                  <a:t> do buněk, glykolýza, tvorba glykogenu) či inhibici (např.: glukoneogeneze, </a:t>
                </a:r>
                <a:r>
                  <a:rPr lang="cs-CZ" dirty="0" err="1"/>
                  <a:t>glykogenolýza</a:t>
                </a:r>
                <a:r>
                  <a:rPr lang="cs-CZ" dirty="0"/>
                  <a:t>) daných procesů. </a:t>
                </a:r>
              </a:p>
              <a:p>
                <a:pPr lvl="0"/>
                <a:r>
                  <a:rPr lang="cs-CZ" dirty="0"/>
                  <a:t>Zvýšení hladiny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dirty="0"/>
                  <a:t> v krvi působí </a:t>
                </a:r>
                <a:r>
                  <a:rPr lang="cs-CZ" b="1" dirty="0" err="1"/>
                  <a:t>glukagon</a:t>
                </a:r>
                <a:r>
                  <a:rPr lang="cs-CZ" dirty="0"/>
                  <a:t>, </a:t>
                </a:r>
                <a:r>
                  <a:rPr lang="cs-CZ" b="1" dirty="0" err="1"/>
                  <a:t>kortisol</a:t>
                </a:r>
                <a:r>
                  <a:rPr lang="cs-CZ" dirty="0"/>
                  <a:t> či </a:t>
                </a:r>
                <a:r>
                  <a:rPr lang="cs-CZ" b="1" dirty="0"/>
                  <a:t>adrenalin</a:t>
                </a:r>
                <a:r>
                  <a:rPr lang="cs-CZ" dirty="0"/>
                  <a:t>. </a:t>
                </a:r>
              </a:p>
              <a:p>
                <a:pPr lvl="0"/>
                <a:r>
                  <a:rPr lang="cs-CZ" dirty="0" err="1"/>
                  <a:t>Glukagon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cs-CZ" dirty="0"/>
                  <a:t>působí též prostřednictvím membránových receptorů, ale využívá G-proteinů a molekul </a:t>
                </a:r>
                <a:r>
                  <a:rPr lang="cs-CZ" dirty="0" err="1"/>
                  <a:t>cAMP</a:t>
                </a:r>
                <a:r>
                  <a:rPr lang="cs-CZ" dirty="0"/>
                  <a:t> jako druhých poslů. </a:t>
                </a:r>
              </a:p>
              <a:p>
                <a:pPr lvl="1"/>
                <a:r>
                  <a:rPr lang="cs-CZ" dirty="0"/>
                  <a:t>stimuluje </a:t>
                </a:r>
                <a:r>
                  <a:rPr lang="cs-CZ" dirty="0" err="1"/>
                  <a:t>glykogenolýzu</a:t>
                </a:r>
                <a:r>
                  <a:rPr lang="cs-CZ" dirty="0"/>
                  <a:t> a glukoneogenesi v játrech a v menší míře inhibuje některé enzymy glykolýzy (např.: </a:t>
                </a:r>
                <a:r>
                  <a:rPr lang="cs-CZ" dirty="0" err="1"/>
                  <a:t>fosfofruktokinasa</a:t>
                </a:r>
                <a:r>
                  <a:rPr lang="cs-CZ" dirty="0"/>
                  <a:t>) v ostatních tkáních. </a:t>
                </a:r>
              </a:p>
              <a:p>
                <a:r>
                  <a:rPr lang="cs-CZ" dirty="0"/>
                  <a:t>Dalším hormonem stimulujícím </a:t>
                </a:r>
                <a:r>
                  <a:rPr lang="cs-CZ" dirty="0" err="1"/>
                  <a:t>glykogenolýzu</a:t>
                </a:r>
                <a:r>
                  <a:rPr lang="cs-CZ" dirty="0"/>
                  <a:t> a glukoneogenesi je </a:t>
                </a:r>
                <a:r>
                  <a:rPr lang="cs-CZ" b="1" dirty="0" err="1"/>
                  <a:t>kortisol</a:t>
                </a:r>
                <a:r>
                  <a:rPr lang="cs-CZ" b="1" dirty="0"/>
                  <a:t>,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cs-CZ" dirty="0"/>
                  <a:t>ovlivňující především genovou expresi klíčových enzymů obou pochodů.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103" y="1825624"/>
                <a:ext cx="12086897" cy="5032375"/>
              </a:xfrm>
              <a:blipFill>
                <a:blip r:embed="rId4"/>
                <a:stretch>
                  <a:fillRect l="-756" t="-2785" r="-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7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78592"/>
              </p:ext>
            </p:extLst>
          </p:nvPr>
        </p:nvGraphicFramePr>
        <p:xfrm>
          <a:off x="466928" y="0"/>
          <a:ext cx="6330718" cy="7505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308">
                  <a:extLst>
                    <a:ext uri="{9D8B030D-6E8A-4147-A177-3AD203B41FA5}">
                      <a16:colId xmlns:a16="http://schemas.microsoft.com/office/drawing/2014/main" val="2744761526"/>
                    </a:ext>
                  </a:extLst>
                </a:gridCol>
                <a:gridCol w="1978415">
                  <a:extLst>
                    <a:ext uri="{9D8B030D-6E8A-4147-A177-3AD203B41FA5}">
                      <a16:colId xmlns:a16="http://schemas.microsoft.com/office/drawing/2014/main" val="388020714"/>
                    </a:ext>
                  </a:extLst>
                </a:gridCol>
                <a:gridCol w="3601995">
                  <a:extLst>
                    <a:ext uri="{9D8B030D-6E8A-4147-A177-3AD203B41FA5}">
                      <a16:colId xmlns:a16="http://schemas.microsoft.com/office/drawing/2014/main" val="4231658396"/>
                    </a:ext>
                  </a:extLst>
                </a:gridCol>
              </a:tblGrid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Analyt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Příčina zvýšené koncentrace/aktivity v séru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Příčina snížené koncentrace/aktivity v séru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889727708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ALT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intenzivní svalová aktivita, chronický alkoholismus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233581501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AST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chronický alkoholismus, dlouhodobá fyzická zátěž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06985328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GMT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hladovění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399852208"/>
                  </a:ext>
                </a:extLst>
              </a:tr>
              <a:tr h="46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ALP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hladovění, dlouhodobá fyzická zátěž, prepubertální věk, strava bohatá na sacharidy, BPPO*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382928478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svalová aktivita, rasa,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879913698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sacharidy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BPPO 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607760326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Laktát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intenzivní cvičení, 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2630243603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Kreatinin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pohlaví (muži)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prepubertální věk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4036932740"/>
                  </a:ext>
                </a:extLst>
              </a:tr>
              <a:tr h="46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Kyselina močová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proteiny, intenzivní tělesná zátěž, hladovění, BPPO*, 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strava bohatá na lipidy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50639601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Močovina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228071232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Cholesterol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lipidy, kouření, chronický alkoholismus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hladovění, strava bohatá na sacharidy,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dětství, intenzivní tělesná zátěž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251234081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HDL-C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kouření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798532313"/>
                  </a:ext>
                </a:extLst>
              </a:tr>
              <a:tr h="46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TAG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lipidy, kouření, chronický alkoholismus i jednorázové požití, BPPO 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hladovění, strava bohatá na sacharidy,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intenzivní tělesná zátěž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805999529"/>
                  </a:ext>
                </a:extLst>
              </a:tr>
              <a:tr h="469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Glukosa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sacharidy, BPPO, kouření, krátkodobé intenzivní cvičení, mírné požití alkoholu, kofein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chronický alkoholismus,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dlouhodobé intenzivní cvičení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650103969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Bílkoviny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strava bohatá na sacharidy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431353323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Transportní proteiny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Gravidita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1130304598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Reaktanty akutní fáze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gravidita, horečka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39513171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BPPO*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gravidita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59667092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BPPO*,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2015212872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3140622019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2039738795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Fosfáty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strava bohatá na proteiny, dlouhodobá fyzická zátěž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BPPO*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846508585"/>
                  </a:ext>
                </a:extLst>
              </a:tr>
              <a:tr h="25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Hemoglobin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nadmořská výška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0" marR="31760" marT="15880" marB="15880" anchor="ctr"/>
                </a:tc>
                <a:extLst>
                  <a:ext uri="{0D108BD9-81ED-4DB2-BD59-A6C34878D82A}">
                    <a16:rowId xmlns:a16="http://schemas.microsoft.com/office/drawing/2014/main" val="425721865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470843" y="1027906"/>
            <a:ext cx="4357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Seznam zkratek:</a:t>
            </a:r>
          </a:p>
          <a:p>
            <a:r>
              <a:rPr lang="cs-CZ" b="1" dirty="0"/>
              <a:t>ALP: alkalická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ALT: </a:t>
            </a:r>
            <a:r>
              <a:rPr lang="cs-CZ" b="1" dirty="0" err="1"/>
              <a:t>alaninaminotransferasa</a:t>
            </a:r>
            <a:endParaRPr lang="cs-CZ" b="1" dirty="0"/>
          </a:p>
          <a:p>
            <a:r>
              <a:rPr lang="cs-CZ" b="1" dirty="0"/>
              <a:t>AST: </a:t>
            </a:r>
            <a:r>
              <a:rPr lang="cs-CZ" b="1" dirty="0" err="1"/>
              <a:t>aspartátaminotransferasa</a:t>
            </a:r>
            <a:endParaRPr lang="cs-CZ" b="1" dirty="0"/>
          </a:p>
          <a:p>
            <a:r>
              <a:rPr lang="cs-CZ" b="1" dirty="0"/>
              <a:t>CK: </a:t>
            </a:r>
            <a:r>
              <a:rPr lang="cs-CZ" b="1" dirty="0" err="1"/>
              <a:t>kreatinkinasa</a:t>
            </a:r>
            <a:endParaRPr lang="cs-CZ" b="1" dirty="0"/>
          </a:p>
          <a:p>
            <a:r>
              <a:rPr lang="cs-CZ" b="1" dirty="0"/>
              <a:t>GMT: g-</a:t>
            </a:r>
            <a:r>
              <a:rPr lang="cs-CZ" b="1" dirty="0" err="1"/>
              <a:t>glutamyltransferasa</a:t>
            </a:r>
            <a:endParaRPr lang="cs-CZ" b="1" dirty="0"/>
          </a:p>
          <a:p>
            <a:r>
              <a:rPr lang="cs-CZ" b="1" dirty="0"/>
              <a:t>HDL: lipoproteiny o vysoké hustotě</a:t>
            </a:r>
          </a:p>
          <a:p>
            <a:r>
              <a:rPr lang="cs-CZ" b="1" dirty="0"/>
              <a:t>HDL–C: HDL–cholesterol</a:t>
            </a:r>
          </a:p>
          <a:p>
            <a:r>
              <a:rPr lang="cs-CZ" b="1" dirty="0"/>
              <a:t>LD: </a:t>
            </a:r>
            <a:r>
              <a:rPr lang="cs-CZ" b="1" dirty="0" err="1"/>
              <a:t>laktátdehydrogenasa</a:t>
            </a:r>
            <a:endParaRPr lang="cs-CZ" b="1" dirty="0"/>
          </a:p>
          <a:p>
            <a:r>
              <a:rPr lang="cs-CZ" b="1" dirty="0"/>
              <a:t>TAG: </a:t>
            </a:r>
            <a:r>
              <a:rPr lang="cs-CZ" b="1" dirty="0" err="1"/>
              <a:t>triacylglyceroly</a:t>
            </a:r>
            <a:endParaRPr lang="cs-CZ" b="1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78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55. Spojte hormon s jeho účinkem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Insulin</a:t>
            </a:r>
          </a:p>
          <a:p>
            <a:r>
              <a:rPr lang="cs-CZ" dirty="0" err="1"/>
              <a:t>Glukagon</a:t>
            </a:r>
            <a:endParaRPr lang="cs-CZ" dirty="0"/>
          </a:p>
          <a:p>
            <a:r>
              <a:rPr lang="cs-CZ" dirty="0" err="1"/>
              <a:t>Kortisol</a:t>
            </a:r>
            <a:endParaRPr lang="cs-CZ" dirty="0"/>
          </a:p>
          <a:p>
            <a:r>
              <a:rPr lang="cs-CZ" dirty="0"/>
              <a:t>Adrenalin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53263" y="1825625"/>
            <a:ext cx="6721642" cy="4351338"/>
          </a:xfrm>
        </p:spPr>
        <p:txBody>
          <a:bodyPr/>
          <a:lstStyle/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  <a:p>
            <a:r>
              <a:rPr lang="cs-CZ" dirty="0"/>
              <a:t>Transport glukózy do buněk, syntéza glykogenu</a:t>
            </a:r>
          </a:p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</p:txBody>
      </p:sp>
    </p:spTree>
    <p:extLst>
      <p:ext uri="{BB962C8B-B14F-4D97-AF65-F5344CB8AC3E}">
        <p14:creationId xmlns:p14="http://schemas.microsoft.com/office/powerpoint/2010/main" val="3913306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IABETES MELLITUS A SPORT ILUSTRACE K PŘEDNÁŠCE Jan Novotný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0" y="3720346"/>
            <a:ext cx="365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https://slideplayer.cz/slide/4140341/</a:t>
            </a:r>
          </a:p>
        </p:txBody>
      </p:sp>
    </p:spTree>
    <p:extLst>
      <p:ext uri="{BB962C8B-B14F-4D97-AF65-F5344CB8AC3E}">
        <p14:creationId xmlns:p14="http://schemas.microsoft.com/office/powerpoint/2010/main" val="1234716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31" y="365125"/>
            <a:ext cx="1183159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56. Diabetes </a:t>
            </a:r>
            <a:r>
              <a:rPr lang="cs-CZ" sz="4000" dirty="0" err="1">
                <a:solidFill>
                  <a:srgbClr val="0070C0"/>
                </a:solidFill>
              </a:rPr>
              <a:t>mellitus</a:t>
            </a:r>
            <a:r>
              <a:rPr lang="cs-CZ" sz="4000" dirty="0">
                <a:solidFill>
                  <a:srgbClr val="0070C0"/>
                </a:solidFill>
              </a:rPr>
              <a:t> – doplňte chybějící slova 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Diabetes </a:t>
            </a:r>
            <a:r>
              <a:rPr lang="cs-CZ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neboli cukrovka je metabolické onemocnění charakterizované porušeným metabolismem nejen sacharidů, ale i lipidů a proteinů, které je zapříčiněno poruchou při sekreci nebo účinku insulinu. </a:t>
            </a:r>
          </a:p>
          <a:p>
            <a:pPr lvl="0"/>
            <a:r>
              <a:rPr lang="cs-CZ" dirty="0"/>
              <a:t>Při nedostatku </a:t>
            </a:r>
            <a:r>
              <a:rPr lang="cs-CZ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v organismu dochází ke </a:t>
            </a:r>
          </a:p>
          <a:p>
            <a:pPr lvl="1"/>
            <a:r>
              <a:rPr lang="cs-CZ" dirty="0"/>
              <a:t>snížení utilizace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, neboť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je hormon stimulující klíčové enzymy glykolýzy. </a:t>
            </a:r>
          </a:p>
          <a:p>
            <a:pPr lvl="1"/>
            <a:r>
              <a:rPr lang="cs-CZ" dirty="0"/>
              <a:t>ke změně poměru mezi </a:t>
            </a:r>
            <a:r>
              <a:rPr lang="cs-CZ" dirty="0" err="1"/>
              <a:t>glukagonem</a:t>
            </a:r>
            <a:r>
              <a:rPr lang="cs-CZ" dirty="0"/>
              <a:t> a insulinem a </a:t>
            </a:r>
          </a:p>
          <a:p>
            <a:pPr lvl="1"/>
            <a:r>
              <a:rPr lang="cs-CZ" dirty="0"/>
              <a:t>k relativnímu nadbytku </a:t>
            </a:r>
            <a:r>
              <a:rPr lang="cs-CZ" dirty="0" err="1"/>
              <a:t>glukagonu</a:t>
            </a:r>
            <a:r>
              <a:rPr lang="cs-CZ" dirty="0"/>
              <a:t>, který stimuluje glukoneogenezi a </a:t>
            </a:r>
            <a:r>
              <a:rPr lang="cs-CZ" dirty="0" err="1"/>
              <a:t>glykogenolýzu</a:t>
            </a:r>
            <a:r>
              <a:rPr lang="cs-CZ" dirty="0"/>
              <a:t>, tedy procesy vedoucí k vyšším hladinám glukózy. </a:t>
            </a:r>
          </a:p>
          <a:p>
            <a:pPr lvl="0"/>
            <a:r>
              <a:rPr lang="cs-CZ" dirty="0"/>
              <a:t>Nedostatek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je způsoben </a:t>
            </a:r>
          </a:p>
          <a:p>
            <a:pPr lvl="1"/>
            <a:r>
              <a:rPr lang="cs-CZ" dirty="0"/>
              <a:t>destrukcí či poruchou b-buněk pankreatu, která může být zapříčiněna působením některých léků či chemikálií, onemocněním exokrinního pankreatu (alkohol), DM II.</a:t>
            </a:r>
          </a:p>
          <a:p>
            <a:pPr lvl="1"/>
            <a:r>
              <a:rPr lang="cs-CZ" dirty="0"/>
              <a:t>genetickou poruchou či autoimunitní nebo idiopatickou reakcí organismu- DM I. </a:t>
            </a:r>
          </a:p>
          <a:p>
            <a:pPr lvl="0"/>
            <a:r>
              <a:rPr lang="cs-CZ" dirty="0"/>
              <a:t>V některých případech je organismus schopen produkovat dostatečné množství insulinu, ale je snížena jeho účinnost a to díky narušené funkčnosti insulinových receptorů. DM II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408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Diabetes </a:t>
            </a:r>
            <a:r>
              <a:rPr lang="cs-CZ" dirty="0" err="1">
                <a:solidFill>
                  <a:srgbClr val="0070C0"/>
                </a:solidFill>
              </a:rPr>
              <a:t>mellitus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Diabetes </a:t>
            </a:r>
            <a:r>
              <a:rPr lang="cs-CZ" dirty="0" err="1">
                <a:solidFill>
                  <a:srgbClr val="0070C0"/>
                </a:solidFill>
              </a:rPr>
              <a:t>mellitus</a:t>
            </a:r>
            <a:r>
              <a:rPr lang="cs-CZ" dirty="0"/>
              <a:t> neboli cukrovka je metabolické onemocnění charakterizované porušeným metabolismem nejen sacharidů, ale i lipidů a proteinů, které je zapříčiněno poruchou při sekreci nebo účinku insulinu. </a:t>
            </a:r>
          </a:p>
          <a:p>
            <a:pPr lvl="0"/>
            <a:r>
              <a:rPr lang="cs-CZ" dirty="0"/>
              <a:t>Při nedostatku </a:t>
            </a:r>
            <a:r>
              <a:rPr lang="cs-CZ" dirty="0">
                <a:solidFill>
                  <a:srgbClr val="0070C0"/>
                </a:solidFill>
              </a:rPr>
              <a:t>insulinu</a:t>
            </a:r>
            <a:r>
              <a:rPr lang="cs-CZ" dirty="0"/>
              <a:t> v organismu dochází ke </a:t>
            </a:r>
          </a:p>
          <a:p>
            <a:pPr lvl="1"/>
            <a:r>
              <a:rPr lang="cs-CZ" dirty="0"/>
              <a:t>snížení utilizace </a:t>
            </a:r>
            <a:r>
              <a:rPr lang="cs-CZ" dirty="0">
                <a:solidFill>
                  <a:srgbClr val="0070C0"/>
                </a:solidFill>
              </a:rPr>
              <a:t>glukózy</a:t>
            </a:r>
            <a:r>
              <a:rPr lang="cs-CZ" dirty="0"/>
              <a:t>, neboť </a:t>
            </a:r>
            <a:r>
              <a:rPr lang="cs-CZ" dirty="0">
                <a:solidFill>
                  <a:srgbClr val="0070C0"/>
                </a:solidFill>
              </a:rPr>
              <a:t>insulin</a:t>
            </a:r>
            <a:r>
              <a:rPr lang="cs-CZ" dirty="0"/>
              <a:t> je hormon stimulující klíčové enzymy glykolýzy. </a:t>
            </a:r>
          </a:p>
          <a:p>
            <a:pPr lvl="1"/>
            <a:r>
              <a:rPr lang="cs-CZ" dirty="0"/>
              <a:t>ke změně poměru mezi </a:t>
            </a:r>
            <a:r>
              <a:rPr lang="cs-CZ" dirty="0" err="1"/>
              <a:t>glukagonem</a:t>
            </a:r>
            <a:r>
              <a:rPr lang="cs-CZ" dirty="0"/>
              <a:t> a insulinem a </a:t>
            </a:r>
          </a:p>
          <a:p>
            <a:pPr lvl="1"/>
            <a:r>
              <a:rPr lang="cs-CZ" dirty="0"/>
              <a:t>k relativnímu nadbytku </a:t>
            </a:r>
            <a:r>
              <a:rPr lang="cs-CZ" dirty="0" err="1"/>
              <a:t>glukagonu</a:t>
            </a:r>
            <a:r>
              <a:rPr lang="cs-CZ" dirty="0"/>
              <a:t>, který stimuluje glukoneogenezi a </a:t>
            </a:r>
            <a:r>
              <a:rPr lang="cs-CZ" dirty="0" err="1"/>
              <a:t>glykogenolýzu</a:t>
            </a:r>
            <a:r>
              <a:rPr lang="cs-CZ" dirty="0"/>
              <a:t>, tedy procesy vedoucí k vyšším hladinám glukózy. </a:t>
            </a:r>
          </a:p>
          <a:p>
            <a:pPr lvl="0"/>
            <a:r>
              <a:rPr lang="cs-CZ" dirty="0"/>
              <a:t>Nedostatek </a:t>
            </a:r>
            <a:r>
              <a:rPr lang="cs-CZ" dirty="0">
                <a:solidFill>
                  <a:srgbClr val="0070C0"/>
                </a:solidFill>
              </a:rPr>
              <a:t>insulinu</a:t>
            </a:r>
            <a:r>
              <a:rPr lang="cs-CZ" dirty="0"/>
              <a:t> je způsoben </a:t>
            </a:r>
          </a:p>
          <a:p>
            <a:pPr lvl="1"/>
            <a:r>
              <a:rPr lang="cs-CZ" dirty="0"/>
              <a:t>destrukcí či poruchou b-buněk pankreatu, která může být zapříčiněna působením některých léků či chemikálií, onemocněním exokrinního pankreatu, </a:t>
            </a:r>
          </a:p>
          <a:p>
            <a:pPr lvl="1"/>
            <a:r>
              <a:rPr lang="cs-CZ" dirty="0"/>
              <a:t>genetickou poruchou či autoimunitní nebo idiopatickou reakcí organismu- DM I. </a:t>
            </a:r>
          </a:p>
          <a:p>
            <a:pPr lvl="0"/>
            <a:r>
              <a:rPr lang="cs-CZ" dirty="0"/>
              <a:t>V některých případech je organismus schopen produkovat dostatečné množství insulinu, ale je snížena jeho účinnost a to díky narušené funkčnosti insulinových receptorů. DM II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579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32" y="365125"/>
            <a:ext cx="11986054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  hlediska glykémie jsou rozlišována 3 stádia ve vývoji poruch sacharidového metabolismu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   I.        </a:t>
            </a:r>
            <a:r>
              <a:rPr lang="cs-CZ" dirty="0" err="1"/>
              <a:t>normoglykémie</a:t>
            </a:r>
            <a:r>
              <a:rPr lang="cs-CZ" dirty="0"/>
              <a:t>                  3,9 – 5,5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 II.      porucha glukózové regulace (tolerance) – porucha glykémie na lačno (syn. porucha glukózové tolerance, prediabetes), u těchto osob existuje vyšší riziko vývoje DM      5,5 –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III.      diabetes </a:t>
            </a:r>
            <a:r>
              <a:rPr lang="cs-CZ" dirty="0" err="1"/>
              <a:t>mellitus</a:t>
            </a:r>
            <a:r>
              <a:rPr lang="cs-CZ" dirty="0"/>
              <a:t>                ≥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5539" y="5988734"/>
            <a:ext cx="112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https://is.muni.cz/el/med/podzim2018/VLKF091/um/Vinklerova_kazuistika_DM_181018_final.pdf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359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346" y="75436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57. Doplňte názvy k hodnotám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   I.  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…………………………………….. </a:t>
            </a:r>
            <a:r>
              <a:rPr lang="cs-CZ" dirty="0"/>
              <a:t> 3,9 – 5,5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 II.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</a:t>
            </a:r>
            <a:r>
              <a:rPr lang="cs-CZ" dirty="0"/>
              <a:t>5,5 –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III.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 ≥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5539" y="5988734"/>
            <a:ext cx="112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https://is.muni.cz/el/med/podzim2018/VLKF091/um/Vinklerova_kazuistika_DM_181018_final.pdf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785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916" y="145827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liší jednotlivé typy DM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027906"/>
            <a:ext cx="5157787" cy="823912"/>
          </a:xfrm>
        </p:spPr>
        <p:txBody>
          <a:bodyPr/>
          <a:lstStyle/>
          <a:p>
            <a:r>
              <a:rPr lang="cs-CZ" dirty="0"/>
              <a:t>DM 1. typu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0" y="1793612"/>
            <a:ext cx="4074695" cy="50096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destrukce </a:t>
            </a:r>
            <a:r>
              <a:rPr lang="el-GR" dirty="0"/>
              <a:t>β</a:t>
            </a:r>
            <a:r>
              <a:rPr lang="cs-CZ" dirty="0"/>
              <a:t>-buněk pankreatu bez známé etiologie a patofyziologie </a:t>
            </a:r>
            <a:r>
              <a:rPr lang="cs-CZ" b="1" dirty="0"/>
              <a:t>(idiopatický DM 1. typu)</a:t>
            </a:r>
            <a:r>
              <a:rPr lang="cs-CZ" dirty="0"/>
              <a:t> nebo </a:t>
            </a:r>
          </a:p>
          <a:p>
            <a:pPr lvl="0"/>
            <a:r>
              <a:rPr lang="cs-CZ" dirty="0"/>
              <a:t>autoimunitní destrukce </a:t>
            </a:r>
            <a:r>
              <a:rPr lang="el-GR" dirty="0"/>
              <a:t> β </a:t>
            </a:r>
            <a:r>
              <a:rPr lang="cs-CZ" dirty="0"/>
              <a:t>-buněk pankreatu </a:t>
            </a:r>
            <a:r>
              <a:rPr lang="cs-CZ" b="1" dirty="0"/>
              <a:t>(autoimunitní DM 1. typu)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pacienti jsou náchylní ke </a:t>
            </a:r>
            <a:r>
              <a:rPr lang="cs-CZ" b="1" dirty="0" err="1"/>
              <a:t>ketoacidóze</a:t>
            </a:r>
            <a:r>
              <a:rPr lang="cs-CZ" b="1" dirty="0"/>
              <a:t>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předpokládá se, že rozvoj autoimunitního DM 1. typu je ovlivněn </a:t>
            </a:r>
            <a:r>
              <a:rPr lang="cs-CZ" b="1" dirty="0"/>
              <a:t>genetickými faktory </a:t>
            </a:r>
            <a:r>
              <a:rPr lang="cs-CZ" dirty="0"/>
              <a:t>(gen insulinu, geny HLA II. třídy) a faktory vnějšího prostředí (viry, toxiny, léky, chemické látky), k jeho manifestaci dochází až při zničení asi 80% b-buněk. </a:t>
            </a:r>
          </a:p>
          <a:p>
            <a:pPr lvl="0"/>
            <a:r>
              <a:rPr lang="cs-CZ" dirty="0"/>
              <a:t>nejčastěji se projevuje v období puberty, </a:t>
            </a:r>
            <a:r>
              <a:rPr lang="cs-CZ" b="1" dirty="0"/>
              <a:t>kolem 12. roku života</a:t>
            </a:r>
            <a:r>
              <a:rPr lang="cs-CZ" dirty="0"/>
              <a:t>, ale objevit se může v kterémkoli věku. Typickými příznaky jsou únava, hubnutí, </a:t>
            </a:r>
            <a:r>
              <a:rPr lang="cs-CZ" b="1" dirty="0"/>
              <a:t>polyurie</a:t>
            </a:r>
            <a:r>
              <a:rPr lang="cs-CZ" dirty="0"/>
              <a:t> (nadměrné močení), </a:t>
            </a:r>
            <a:r>
              <a:rPr lang="cs-CZ" b="1" dirty="0"/>
              <a:t>polydipsie</a:t>
            </a:r>
            <a:r>
              <a:rPr lang="cs-CZ" dirty="0"/>
              <a:t> (nadměrná žíznivost) a </a:t>
            </a:r>
            <a:r>
              <a:rPr lang="cs-CZ" b="1" dirty="0"/>
              <a:t>polyfagie</a:t>
            </a:r>
            <a:r>
              <a:rPr lang="cs-CZ" dirty="0"/>
              <a:t> („žravost“).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8221681" y="-266129"/>
            <a:ext cx="2965366" cy="823912"/>
          </a:xfrm>
        </p:spPr>
        <p:txBody>
          <a:bodyPr/>
          <a:lstStyle/>
          <a:p>
            <a:r>
              <a:rPr lang="cs-CZ" dirty="0"/>
              <a:t>DM 2. typu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488447" y="557783"/>
            <a:ext cx="5863973" cy="630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80–90 % případů diabetu </a:t>
            </a:r>
          </a:p>
          <a:p>
            <a:pPr lvl="0"/>
            <a:r>
              <a:rPr lang="cs-CZ" sz="2000" b="1" dirty="0"/>
              <a:t>porucha sekrece insulinu a insulinová rezistence</a:t>
            </a:r>
          </a:p>
          <a:p>
            <a:pPr lvl="0"/>
            <a:r>
              <a:rPr lang="cs-CZ" sz="2000" dirty="0"/>
              <a:t>rizikovými faktory je genetická dispozice, </a:t>
            </a:r>
            <a:r>
              <a:rPr lang="cs-CZ" sz="2000" b="1" dirty="0"/>
              <a:t>obezita</a:t>
            </a:r>
            <a:r>
              <a:rPr lang="cs-CZ" sz="2000" dirty="0"/>
              <a:t>, nízká fyzická aktivita, stres, přejídání, kouření. </a:t>
            </a:r>
          </a:p>
          <a:p>
            <a:pPr lvl="0"/>
            <a:r>
              <a:rPr lang="cs-CZ" sz="2000" dirty="0"/>
              <a:t>častěji se vyvíjí </a:t>
            </a:r>
            <a:r>
              <a:rPr lang="cs-CZ" sz="2000" b="1" dirty="0"/>
              <a:t>po 40. roce</a:t>
            </a:r>
            <a:r>
              <a:rPr lang="cs-CZ" sz="2000" dirty="0"/>
              <a:t>, u pacientů s</a:t>
            </a:r>
            <a:r>
              <a:rPr lang="cs-CZ" sz="2000" b="1" dirty="0"/>
              <a:t> hypertenzí </a:t>
            </a:r>
            <a:r>
              <a:rPr lang="cs-CZ" sz="2000" dirty="0"/>
              <a:t>či </a:t>
            </a:r>
            <a:r>
              <a:rPr lang="cs-CZ" sz="2000" b="1" dirty="0" err="1"/>
              <a:t>dyslipidémií</a:t>
            </a:r>
            <a:r>
              <a:rPr lang="cs-CZ" sz="2000" dirty="0"/>
              <a:t>. Rozvoj </a:t>
            </a:r>
            <a:r>
              <a:rPr lang="cs-CZ" sz="2000" b="1" dirty="0"/>
              <a:t>insulinové rezistence </a:t>
            </a:r>
            <a:r>
              <a:rPr lang="cs-CZ" sz="2000" dirty="0"/>
              <a:t>může být zapříčiněn </a:t>
            </a:r>
          </a:p>
          <a:p>
            <a:pPr lvl="1"/>
            <a:r>
              <a:rPr lang="cs-CZ" sz="2000" dirty="0"/>
              <a:t>snížením počtu insulinových receptorů, </a:t>
            </a:r>
          </a:p>
          <a:p>
            <a:pPr lvl="1"/>
            <a:r>
              <a:rPr lang="cs-CZ" sz="2000" dirty="0"/>
              <a:t>poruchou insulinových receptorů nebo </a:t>
            </a:r>
          </a:p>
          <a:p>
            <a:pPr lvl="1"/>
            <a:r>
              <a:rPr lang="cs-CZ" sz="2000" dirty="0"/>
              <a:t>poruchou v přenosu signálu v buňce. </a:t>
            </a:r>
          </a:p>
          <a:p>
            <a:pPr lvl="0"/>
            <a:r>
              <a:rPr lang="cs-CZ" sz="2000" dirty="0"/>
              <a:t>insulinová rezistence vede k </a:t>
            </a:r>
            <a:r>
              <a:rPr lang="cs-CZ" sz="2000" b="1" dirty="0" err="1"/>
              <a:t>hyperinsulinémii</a:t>
            </a:r>
            <a:r>
              <a:rPr lang="cs-CZ" sz="2000" dirty="0"/>
              <a:t>, která kompenzuje hladiny glykémie v krvi, na druhou stranu dlouhodobá </a:t>
            </a:r>
            <a:r>
              <a:rPr lang="cs-CZ" sz="2000" dirty="0" err="1"/>
              <a:t>hyperinsulinémie</a:t>
            </a:r>
            <a:r>
              <a:rPr lang="cs-CZ" sz="2000" dirty="0"/>
              <a:t> vyčerpává </a:t>
            </a:r>
            <a:r>
              <a:rPr lang="el-GR" sz="2000" dirty="0"/>
              <a:t> </a:t>
            </a:r>
            <a:r>
              <a:rPr lang="el-GR" sz="2000" b="1" dirty="0"/>
              <a:t>β </a:t>
            </a:r>
            <a:r>
              <a:rPr lang="cs-CZ" sz="2000" b="1" dirty="0"/>
              <a:t>-buňky pankreatu </a:t>
            </a:r>
            <a:r>
              <a:rPr lang="cs-CZ" sz="2000" dirty="0"/>
              <a:t>a dochází k jejich defektům </a:t>
            </a:r>
            <a:r>
              <a:rPr lang="el-GR" sz="2000" dirty="0"/>
              <a:t> </a:t>
            </a:r>
            <a:r>
              <a:rPr lang="cs-CZ" sz="2000" dirty="0"/>
              <a:t>a tím následně i k porušení sekrece insulinu a rozvoji DM.</a:t>
            </a:r>
          </a:p>
          <a:p>
            <a:pPr lvl="0"/>
            <a:r>
              <a:rPr lang="cs-CZ" sz="2000" dirty="0"/>
              <a:t>DM 2. typu může být dlouho nerozpoznán a odhalení nemoci je často náhodné, nebo až na základě projevů komplikací daných DM. Častými projevy jsou únava, špatné hojení ran, rekurentní infekce</a:t>
            </a:r>
            <a:r>
              <a:rPr lang="cs-CZ" sz="2000" b="1" dirty="0"/>
              <a:t>, neuro</a:t>
            </a:r>
            <a:r>
              <a:rPr lang="cs-CZ" sz="2000" dirty="0"/>
              <a:t>patie či </a:t>
            </a:r>
            <a:r>
              <a:rPr lang="cs-CZ" sz="2000" b="1" dirty="0"/>
              <a:t>retino</a:t>
            </a:r>
            <a:r>
              <a:rPr lang="cs-CZ" sz="2000" dirty="0"/>
              <a:t>patie.</a:t>
            </a:r>
          </a:p>
          <a:p>
            <a:endParaRPr lang="cs-CZ" sz="2000" dirty="0"/>
          </a:p>
        </p:txBody>
      </p:sp>
      <p:pic>
        <p:nvPicPr>
          <p:cNvPr id="1026" name="Picture 2" descr="O cukrov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67" y="1715959"/>
            <a:ext cx="2506580" cy="4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2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34" y="7543"/>
            <a:ext cx="725103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58. Jak se liší jednotlivé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typy DM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84167" y="1272351"/>
            <a:ext cx="1759033" cy="3863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DM 1. typu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0" y="1848360"/>
            <a:ext cx="4363453" cy="515371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200" dirty="0"/>
              <a:t>destrukce </a:t>
            </a:r>
            <a:r>
              <a:rPr lang="el-GR" sz="3200" dirty="0"/>
              <a:t>β</a:t>
            </a:r>
            <a:r>
              <a:rPr lang="cs-CZ" sz="3200" dirty="0"/>
              <a:t>-buněk pankreatu bez známé etiologie a patofyziologie </a:t>
            </a:r>
            <a:r>
              <a:rPr lang="cs-CZ" sz="3200" b="1" dirty="0"/>
              <a:t>(</a:t>
            </a:r>
            <a:r>
              <a:rPr lang="cs-CZ" sz="3200" b="1" dirty="0">
                <a:solidFill>
                  <a:srgbClr val="0070C0"/>
                </a:solidFill>
              </a:rPr>
              <a:t>i……………….1. t….)</a:t>
            </a:r>
            <a:r>
              <a:rPr lang="cs-CZ" sz="3200" dirty="0"/>
              <a:t> nebo </a:t>
            </a:r>
          </a:p>
          <a:p>
            <a:pPr lvl="0"/>
            <a:r>
              <a:rPr lang="cs-CZ" sz="3200" dirty="0"/>
              <a:t>autoimunitní destrukce </a:t>
            </a:r>
            <a:r>
              <a:rPr lang="el-GR" sz="3200" dirty="0"/>
              <a:t> β </a:t>
            </a:r>
            <a:r>
              <a:rPr lang="cs-CZ" sz="3200" dirty="0"/>
              <a:t>-buněk pankreatu </a:t>
            </a:r>
            <a:r>
              <a:rPr lang="cs-CZ" sz="3200" b="1" dirty="0">
                <a:solidFill>
                  <a:srgbClr val="0070C0"/>
                </a:solidFill>
              </a:rPr>
              <a:t>(a……………………….1. t……)</a:t>
            </a:r>
            <a:r>
              <a:rPr lang="cs-CZ" sz="3200" dirty="0">
                <a:solidFill>
                  <a:srgbClr val="0070C0"/>
                </a:solidFill>
              </a:rPr>
              <a:t>. </a:t>
            </a:r>
          </a:p>
          <a:p>
            <a:pPr lvl="0"/>
            <a:r>
              <a:rPr lang="cs-CZ" sz="3200" dirty="0"/>
              <a:t>pacienti jsou náchylní ke </a:t>
            </a:r>
            <a:r>
              <a:rPr lang="cs-CZ" sz="3200" b="1" dirty="0" err="1"/>
              <a:t>ketoacidóze</a:t>
            </a:r>
            <a:r>
              <a:rPr lang="cs-CZ" sz="3200" b="1" dirty="0"/>
              <a:t>.</a:t>
            </a:r>
            <a:r>
              <a:rPr lang="cs-CZ" sz="3200" dirty="0"/>
              <a:t> </a:t>
            </a:r>
          </a:p>
          <a:p>
            <a:pPr lvl="0"/>
            <a:r>
              <a:rPr lang="cs-CZ" sz="3200" dirty="0"/>
              <a:t>předpokládá se, že rozvoj autoimunitního DM 1. typu je ovlivněn </a:t>
            </a:r>
            <a:r>
              <a:rPr lang="cs-CZ" sz="3200" b="1" dirty="0">
                <a:solidFill>
                  <a:srgbClr val="0070C0"/>
                </a:solidFill>
              </a:rPr>
              <a:t>g……………………………f……………… </a:t>
            </a:r>
            <a:r>
              <a:rPr lang="cs-CZ" sz="3200" dirty="0"/>
              <a:t>(gen insulinu, geny HLA II. třídy) a faktory vnějšího prostředí (viry, toxiny, léky, chemické látky), k jeho manifestaci dochází až při zničení asi 80% b-buněk. </a:t>
            </a:r>
          </a:p>
          <a:p>
            <a:pPr lvl="0"/>
            <a:r>
              <a:rPr lang="cs-CZ" sz="3200" dirty="0"/>
              <a:t>nejčastěji se projevuje v období puberty, </a:t>
            </a:r>
            <a:r>
              <a:rPr lang="cs-CZ" sz="3200" b="1" dirty="0">
                <a:solidFill>
                  <a:srgbClr val="0070C0"/>
                </a:solidFill>
              </a:rPr>
              <a:t>……………………………</a:t>
            </a:r>
            <a:r>
              <a:rPr lang="cs-CZ" sz="3200" dirty="0">
                <a:solidFill>
                  <a:srgbClr val="0070C0"/>
                </a:solidFill>
              </a:rPr>
              <a:t>,</a:t>
            </a:r>
            <a:r>
              <a:rPr lang="cs-CZ" sz="3200" dirty="0"/>
              <a:t> ale objevit se může v kterémkoli věku. Typickými příznaky jsou únava, hubnutí, </a:t>
            </a:r>
            <a:r>
              <a:rPr lang="cs-CZ" sz="3200" b="1" dirty="0">
                <a:solidFill>
                  <a:srgbClr val="0070C0"/>
                </a:solidFill>
              </a:rPr>
              <a:t>………………</a:t>
            </a:r>
            <a:r>
              <a:rPr lang="cs-CZ" sz="3200" dirty="0"/>
              <a:t> (nadměrné močení), </a:t>
            </a:r>
            <a:r>
              <a:rPr lang="cs-CZ" sz="3200" b="1" dirty="0">
                <a:solidFill>
                  <a:srgbClr val="0070C0"/>
                </a:solidFill>
              </a:rPr>
              <a:t>…………………</a:t>
            </a:r>
            <a:r>
              <a:rPr lang="cs-CZ" sz="3200" dirty="0"/>
              <a:t> (nadměrná žíznivost) 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……………..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/>
              <a:t>(„žravost“).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8221681" y="-266129"/>
            <a:ext cx="2965366" cy="8239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DM 2. typu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92253" y="557783"/>
            <a:ext cx="6160167" cy="630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80–90 % případů diabetu </a:t>
            </a:r>
          </a:p>
          <a:p>
            <a:pPr lvl="0"/>
            <a:r>
              <a:rPr lang="cs-CZ" sz="2000" b="1" dirty="0">
                <a:solidFill>
                  <a:srgbClr val="0070C0"/>
                </a:solidFill>
              </a:rPr>
              <a:t>P…………….. s………… i…………… a i………….. r………...</a:t>
            </a:r>
          </a:p>
          <a:p>
            <a:pPr lvl="0"/>
            <a:r>
              <a:rPr lang="cs-CZ" sz="2000" dirty="0"/>
              <a:t>rizikovými faktory je genetická dispozice, </a:t>
            </a:r>
            <a:r>
              <a:rPr lang="cs-CZ" sz="2000" b="1" dirty="0">
                <a:solidFill>
                  <a:srgbClr val="0070C0"/>
                </a:solidFill>
              </a:rPr>
              <a:t>o………., </a:t>
            </a:r>
            <a:r>
              <a:rPr lang="cs-CZ" sz="2000" dirty="0"/>
              <a:t>nízká fyzická aktivita, stres, přejídání, kouření. </a:t>
            </a:r>
          </a:p>
          <a:p>
            <a:pPr lvl="0"/>
            <a:r>
              <a:rPr lang="cs-CZ" sz="2000" dirty="0"/>
              <a:t>častěji se vyvíjí </a:t>
            </a:r>
            <a:r>
              <a:rPr lang="cs-CZ" sz="2000" b="1" dirty="0"/>
              <a:t>…………….</a:t>
            </a:r>
            <a:r>
              <a:rPr lang="cs-CZ" sz="2000" dirty="0"/>
              <a:t>, u pacientů s</a:t>
            </a:r>
            <a:r>
              <a:rPr lang="cs-CZ" sz="2000" b="1" dirty="0"/>
              <a:t> </a:t>
            </a:r>
            <a:r>
              <a:rPr lang="cs-CZ" sz="2000" b="1" dirty="0">
                <a:solidFill>
                  <a:srgbClr val="0070C0"/>
                </a:solidFill>
              </a:rPr>
              <a:t>h…………..í </a:t>
            </a:r>
            <a:r>
              <a:rPr lang="cs-CZ" sz="2000" dirty="0"/>
              <a:t>či </a:t>
            </a:r>
            <a:r>
              <a:rPr lang="cs-CZ" sz="2000" b="1" dirty="0">
                <a:solidFill>
                  <a:srgbClr val="0070C0"/>
                </a:solidFill>
              </a:rPr>
              <a:t>d……………….</a:t>
            </a:r>
            <a:r>
              <a:rPr lang="cs-CZ" sz="2000" dirty="0">
                <a:solidFill>
                  <a:srgbClr val="0070C0"/>
                </a:solidFill>
              </a:rPr>
              <a:t>. </a:t>
            </a:r>
            <a:r>
              <a:rPr lang="cs-CZ" sz="2000" dirty="0"/>
              <a:t>Rozvoj </a:t>
            </a:r>
            <a:r>
              <a:rPr lang="cs-CZ" sz="2000" b="1" dirty="0">
                <a:solidFill>
                  <a:srgbClr val="0070C0"/>
                </a:solidFill>
              </a:rPr>
              <a:t>i………….. r…………… </a:t>
            </a:r>
            <a:r>
              <a:rPr lang="cs-CZ" sz="2000" dirty="0"/>
              <a:t>může být zapříčiněn </a:t>
            </a:r>
          </a:p>
          <a:p>
            <a:pPr lvl="1"/>
            <a:r>
              <a:rPr lang="cs-CZ" sz="2000" dirty="0"/>
              <a:t>snížením počtu insulinových receptorů, </a:t>
            </a:r>
          </a:p>
          <a:p>
            <a:pPr lvl="1"/>
            <a:r>
              <a:rPr lang="cs-CZ" sz="2000" dirty="0"/>
              <a:t>poruchou insulinových receptorů nebo </a:t>
            </a:r>
          </a:p>
          <a:p>
            <a:pPr lvl="1"/>
            <a:r>
              <a:rPr lang="cs-CZ" sz="2000" dirty="0"/>
              <a:t>poruchou v přenosu signálu v buňce. </a:t>
            </a:r>
          </a:p>
          <a:p>
            <a:pPr lvl="0"/>
            <a:r>
              <a:rPr lang="cs-CZ" sz="2000" dirty="0"/>
              <a:t>insulinová rezistence vede k </a:t>
            </a:r>
            <a:r>
              <a:rPr lang="cs-CZ" sz="2000" b="1" dirty="0">
                <a:solidFill>
                  <a:srgbClr val="0070C0"/>
                </a:solidFill>
              </a:rPr>
              <a:t>h……………………….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/>
              <a:t>která kompenzuje hladiny glykémie v krvi, na druhou stranu dlouhodobá </a:t>
            </a:r>
            <a:r>
              <a:rPr lang="cs-CZ" sz="2000" dirty="0" err="1"/>
              <a:t>hyperinsulinémie</a:t>
            </a:r>
            <a:r>
              <a:rPr lang="cs-CZ" sz="2000" dirty="0"/>
              <a:t> vyčerpává 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70C0"/>
                </a:solidFill>
              </a:rPr>
              <a:t>β </a:t>
            </a:r>
            <a:r>
              <a:rPr lang="cs-CZ" sz="2000" b="1" dirty="0">
                <a:solidFill>
                  <a:srgbClr val="0070C0"/>
                </a:solidFill>
              </a:rPr>
              <a:t>–b…………. p……………… </a:t>
            </a:r>
            <a:r>
              <a:rPr lang="cs-CZ" sz="2000" dirty="0"/>
              <a:t>a dochází k jejich defektům </a:t>
            </a:r>
            <a:r>
              <a:rPr lang="el-GR" sz="2000" dirty="0"/>
              <a:t> </a:t>
            </a:r>
            <a:r>
              <a:rPr lang="cs-CZ" sz="2000" dirty="0"/>
              <a:t>a tím následně i k porušení sekrece insulinu a rozvoji DM.</a:t>
            </a:r>
          </a:p>
          <a:p>
            <a:pPr lvl="0"/>
            <a:r>
              <a:rPr lang="cs-CZ" sz="2000" dirty="0"/>
              <a:t>DM 2. typu může být dlouho nerozpoznán a odhalení nemoci je často náhodné, nebo až na základě projevů komplikací daných DM. Častými projevy jsou únava, špatné hojení ran, rekurentní infekce</a:t>
            </a:r>
            <a:r>
              <a:rPr lang="cs-CZ" sz="2000" b="1" dirty="0"/>
              <a:t>, </a:t>
            </a:r>
            <a:r>
              <a:rPr lang="cs-CZ" sz="2000" b="1" dirty="0">
                <a:solidFill>
                  <a:srgbClr val="0070C0"/>
                </a:solidFill>
              </a:rPr>
              <a:t>n….</a:t>
            </a:r>
            <a:r>
              <a:rPr lang="cs-CZ" sz="2000" b="1" dirty="0" err="1">
                <a:solidFill>
                  <a:srgbClr val="0070C0"/>
                </a:solidFill>
              </a:rPr>
              <a:t>patie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či </a:t>
            </a:r>
            <a:r>
              <a:rPr lang="cs-CZ" sz="2000" b="1" dirty="0">
                <a:solidFill>
                  <a:srgbClr val="0070C0"/>
                </a:solidFill>
              </a:rPr>
              <a:t>r…..</a:t>
            </a:r>
            <a:r>
              <a:rPr lang="cs-CZ" sz="2000" b="1" dirty="0" err="1">
                <a:solidFill>
                  <a:srgbClr val="0070C0"/>
                </a:solidFill>
              </a:rPr>
              <a:t>patie</a:t>
            </a:r>
            <a:r>
              <a:rPr lang="cs-CZ" sz="2000" b="1" dirty="0">
                <a:solidFill>
                  <a:srgbClr val="0070C0"/>
                </a:solidFill>
              </a:rPr>
              <a:t>.</a:t>
            </a:r>
          </a:p>
          <a:p>
            <a:endParaRPr lang="cs-CZ" sz="2000" dirty="0"/>
          </a:p>
        </p:txBody>
      </p:sp>
      <p:pic>
        <p:nvPicPr>
          <p:cNvPr id="1026" name="Picture 2" descr="O cukrov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67" y="1715959"/>
            <a:ext cx="2506580" cy="4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44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Další typy diabetu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Gestační 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kolem 20. týdne těhotenství </a:t>
            </a:r>
          </a:p>
          <a:p>
            <a:r>
              <a:rPr lang="cs-CZ" dirty="0"/>
              <a:t>příčinou může být </a:t>
            </a:r>
          </a:p>
          <a:p>
            <a:pPr lvl="1"/>
            <a:r>
              <a:rPr lang="cs-CZ" dirty="0"/>
              <a:t>genetická predispozice, </a:t>
            </a:r>
          </a:p>
          <a:p>
            <a:pPr lvl="1"/>
            <a:r>
              <a:rPr lang="cs-CZ" dirty="0"/>
              <a:t>nadměrné přibývání na váze či </a:t>
            </a:r>
          </a:p>
          <a:p>
            <a:pPr lvl="1"/>
            <a:r>
              <a:rPr lang="cs-CZ" dirty="0"/>
              <a:t>zvýšené hladiny hormonů jako např. </a:t>
            </a:r>
            <a:r>
              <a:rPr lang="cs-CZ" dirty="0" err="1"/>
              <a:t>kortisolu</a:t>
            </a:r>
            <a:r>
              <a:rPr lang="cs-CZ" dirty="0"/>
              <a:t>. </a:t>
            </a:r>
          </a:p>
          <a:p>
            <a:r>
              <a:rPr lang="cs-CZ" dirty="0"/>
              <a:t>u většiny žen se po porodu glykemie upraví, ale asi </a:t>
            </a:r>
          </a:p>
          <a:p>
            <a:r>
              <a:rPr lang="cs-CZ" dirty="0"/>
              <a:t>u 30 % z nich se do 20 let od porodu vyvine DM 2. typu.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5839326" y="2246772"/>
            <a:ext cx="6192253" cy="516605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/>
              <a:t>Mezi specifické formy DM řadíme DM způsobené</a:t>
            </a:r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2763377"/>
            <a:ext cx="5183188" cy="3684588"/>
          </a:xfrm>
        </p:spPr>
        <p:txBody>
          <a:bodyPr/>
          <a:lstStyle/>
          <a:p>
            <a:pPr lvl="1"/>
            <a:r>
              <a:rPr lang="cs-CZ" dirty="0"/>
              <a:t>genetickými defekty ß-buněk či insulinových receptorů, </a:t>
            </a:r>
          </a:p>
          <a:p>
            <a:pPr lvl="1"/>
            <a:r>
              <a:rPr lang="cs-CZ" dirty="0"/>
              <a:t>endokrinopatiemi, </a:t>
            </a:r>
          </a:p>
          <a:p>
            <a:pPr lvl="1"/>
            <a:r>
              <a:rPr lang="cs-CZ" dirty="0"/>
              <a:t>nemocemi exokrinního pankreatu nebo infekcemi či </a:t>
            </a:r>
          </a:p>
          <a:p>
            <a:pPr lvl="1"/>
            <a:r>
              <a:rPr lang="cs-CZ" dirty="0"/>
              <a:t>indukované drogami nebo léky. (alkohol)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401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Akutní komplikace DM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Akutní komplikace diabetu jsou komplikace s rychlým nástupem (od minut u hypoglykémie až po hodiny či dny u </a:t>
            </a:r>
            <a:r>
              <a:rPr lang="cs-CZ" dirty="0" err="1"/>
              <a:t>ketoacidózy</a:t>
            </a:r>
            <a:r>
              <a:rPr lang="cs-CZ" dirty="0"/>
              <a:t>), řadíme mezi ně hypoglykémii, </a:t>
            </a:r>
            <a:r>
              <a:rPr lang="cs-CZ" dirty="0" err="1"/>
              <a:t>ketoacidózu</a:t>
            </a:r>
            <a:r>
              <a:rPr lang="cs-CZ" dirty="0"/>
              <a:t> a </a:t>
            </a:r>
            <a:r>
              <a:rPr lang="cs-CZ" dirty="0" err="1"/>
              <a:t>ketoacidotické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 či </a:t>
            </a:r>
            <a:r>
              <a:rPr lang="cs-CZ" dirty="0" err="1"/>
              <a:t>hypersomální</a:t>
            </a:r>
            <a:r>
              <a:rPr lang="cs-CZ" dirty="0"/>
              <a:t> hyperglykemické </a:t>
            </a:r>
            <a:r>
              <a:rPr lang="cs-CZ" dirty="0" err="1"/>
              <a:t>neketoacidotické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.</a:t>
            </a:r>
          </a:p>
          <a:p>
            <a:r>
              <a:rPr lang="cs-CZ" b="1" dirty="0"/>
              <a:t>Hypoglykémii</a:t>
            </a:r>
            <a:r>
              <a:rPr lang="cs-CZ" dirty="0"/>
              <a:t> nevyvolává onemocnění DM, ale jeho </a:t>
            </a:r>
            <a:r>
              <a:rPr lang="cs-CZ" b="1" dirty="0"/>
              <a:t>léčba</a:t>
            </a:r>
            <a:r>
              <a:rPr lang="cs-CZ" dirty="0"/>
              <a:t>, častěji se vyskytuje u pacientů léčených insulinem. K jeho vzniku může vést </a:t>
            </a:r>
            <a:r>
              <a:rPr lang="cs-CZ" b="1" dirty="0"/>
              <a:t>nadměrná fyzická aktivita, nadměrná dávka insulinu </a:t>
            </a:r>
            <a:r>
              <a:rPr lang="cs-CZ" dirty="0"/>
              <a:t>nebo </a:t>
            </a:r>
            <a:r>
              <a:rPr lang="cs-CZ" b="1" dirty="0"/>
              <a:t>alkohol</a:t>
            </a:r>
            <a:r>
              <a:rPr lang="cs-CZ" dirty="0"/>
              <a:t>. Příznaky hypoglykémie se různí mezi jednotlivci, ale dojde-li k opakování hypoglykémie u daného jednotlivce, bývají příznaky stejné. </a:t>
            </a:r>
          </a:p>
          <a:p>
            <a:pPr lvl="1"/>
            <a:r>
              <a:rPr lang="cs-CZ" dirty="0"/>
              <a:t>Příznaky: </a:t>
            </a:r>
            <a:r>
              <a:rPr lang="cs-CZ" b="1" dirty="0"/>
              <a:t>bledost, pocení, tachykardie</a:t>
            </a:r>
            <a:r>
              <a:rPr lang="cs-CZ" dirty="0"/>
              <a:t>, palpitace, </a:t>
            </a:r>
            <a:r>
              <a:rPr lang="cs-CZ" b="1" dirty="0"/>
              <a:t>hlad, neklid</a:t>
            </a:r>
            <a:r>
              <a:rPr lang="cs-CZ" dirty="0"/>
              <a:t>, úzkost, </a:t>
            </a:r>
            <a:r>
              <a:rPr lang="cs-CZ" b="1" dirty="0"/>
              <a:t>třes, únava</a:t>
            </a:r>
            <a:r>
              <a:rPr lang="cs-CZ" dirty="0"/>
              <a:t>, podrážděnost, bolest hlavy, nesoustředěnost, zrakové obtíže, závrať, </a:t>
            </a:r>
            <a:r>
              <a:rPr lang="cs-CZ" b="1" dirty="0"/>
              <a:t>zmatenost</a:t>
            </a:r>
            <a:r>
              <a:rPr lang="cs-CZ" dirty="0"/>
              <a:t>, přechodné senzorické a motorické výpadky. Pokud nedojde ke kompenzaci, mohly by postupně nastat </a:t>
            </a:r>
            <a:r>
              <a:rPr lang="cs-CZ" b="1" dirty="0"/>
              <a:t>křeče, kóma a následně smrt</a:t>
            </a:r>
            <a:r>
              <a:rPr lang="cs-CZ" dirty="0"/>
              <a:t>.</a:t>
            </a:r>
          </a:p>
          <a:p>
            <a:r>
              <a:rPr lang="cs-CZ" b="1" dirty="0" err="1"/>
              <a:t>Ketoacidóza</a:t>
            </a:r>
            <a:r>
              <a:rPr lang="cs-CZ" b="1" dirty="0"/>
              <a:t> a </a:t>
            </a:r>
            <a:r>
              <a:rPr lang="cs-CZ" b="1" dirty="0" err="1"/>
              <a:t>ketoacidotické</a:t>
            </a:r>
            <a:r>
              <a:rPr lang="cs-CZ" b="1" dirty="0"/>
              <a:t> kóma </a:t>
            </a:r>
            <a:r>
              <a:rPr lang="cs-CZ" dirty="0"/>
              <a:t>se častěji vyskytují u DM 1. typu. K jejich rozvoji přispívá akutní stres: </a:t>
            </a:r>
            <a:r>
              <a:rPr lang="cs-CZ" b="1" dirty="0"/>
              <a:t>emoční stres, infekce, infarkt myokardu, operace, vynechání insulinu či léky potlačující účinky insulinu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Příznaky: </a:t>
            </a:r>
            <a:r>
              <a:rPr lang="cs-CZ" b="1" dirty="0"/>
              <a:t>nauzea, zvracení, acetonový zápach z úst, sucho v ústech</a:t>
            </a:r>
            <a:r>
              <a:rPr lang="cs-CZ" dirty="0"/>
              <a:t>, </a:t>
            </a:r>
            <a:r>
              <a:rPr lang="cs-CZ" b="1" dirty="0"/>
              <a:t>suchá zarudlá kůže</a:t>
            </a:r>
            <a:r>
              <a:rPr lang="cs-CZ" dirty="0"/>
              <a:t>, </a:t>
            </a:r>
            <a:r>
              <a:rPr lang="cs-CZ" b="1" dirty="0"/>
              <a:t>polyurie, polydipsie</a:t>
            </a:r>
            <a:r>
              <a:rPr lang="cs-CZ" dirty="0"/>
              <a:t>, pokles tělesné váhy, malátnost, letargie, bolest hlavy, bolest břicha, </a:t>
            </a:r>
            <a:r>
              <a:rPr lang="cs-CZ" b="1" dirty="0" err="1"/>
              <a:t>Kussmaulovo</a:t>
            </a:r>
            <a:r>
              <a:rPr lang="cs-CZ" b="1" dirty="0"/>
              <a:t> dýchání (z metabolické acidózy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Při laboratorním vyšetření bývá zjištěna hyperglykémie (15-40 </a:t>
            </a:r>
            <a:r>
              <a:rPr lang="cs-CZ" dirty="0" err="1"/>
              <a:t>mmol</a:t>
            </a:r>
            <a:r>
              <a:rPr lang="cs-CZ" dirty="0"/>
              <a:t>/l), pH &lt; 7,35, zvýšené hladiny ketolátek, zvýšený anion gap či hladiny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53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42. Doplňte 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Alkalická </a:t>
            </a:r>
            <a:r>
              <a:rPr lang="cs-CZ" dirty="0" err="1">
                <a:solidFill>
                  <a:srgbClr val="0070C0"/>
                </a:solidFill>
              </a:rPr>
              <a:t>fosfatasa</a:t>
            </a:r>
            <a:r>
              <a:rPr lang="cs-CZ" dirty="0">
                <a:solidFill>
                  <a:srgbClr val="0070C0"/>
                </a:solidFill>
              </a:rPr>
              <a:t>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Alaninaminotransferasa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</a:p>
          <a:p>
            <a:r>
              <a:rPr lang="cs-CZ" dirty="0" err="1">
                <a:solidFill>
                  <a:srgbClr val="0070C0"/>
                </a:solidFill>
              </a:rPr>
              <a:t>Aspartátaminotransferasa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Kreatinkinasa</a:t>
            </a: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dirty="0" err="1">
                <a:solidFill>
                  <a:srgbClr val="0070C0"/>
                </a:solidFill>
              </a:rPr>
              <a:t>Glutamyltransferasa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lipoproteiny o vysoké hustotě……….</a:t>
            </a:r>
          </a:p>
          <a:p>
            <a:r>
              <a:rPr lang="cs-CZ" dirty="0">
                <a:solidFill>
                  <a:srgbClr val="0070C0"/>
                </a:solidFill>
              </a:rPr>
              <a:t>HDL–cholesterol……………………………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Laktátdehydrogenasa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Triacylglyceroly</a:t>
            </a:r>
            <a:r>
              <a:rPr lang="cs-CZ" dirty="0">
                <a:solidFill>
                  <a:srgbClr val="0070C0"/>
                </a:solidFill>
              </a:rPr>
              <a:t>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4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59. Doplňte u DM příčiny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Ketoacidózy</a:t>
            </a:r>
            <a:r>
              <a:rPr lang="cs-CZ" dirty="0"/>
              <a:t> a hyperglykémie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35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59. Doplňte u DM příčiny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léčba, častěji u pacientů léčených insulinem</a:t>
            </a:r>
          </a:p>
          <a:p>
            <a:r>
              <a:rPr lang="cs-CZ" dirty="0"/>
              <a:t>nadměrná fyzická aktivita </a:t>
            </a:r>
          </a:p>
          <a:p>
            <a:r>
              <a:rPr lang="cs-CZ" dirty="0"/>
              <a:t>nadměrná dávka insulinu </a:t>
            </a:r>
          </a:p>
          <a:p>
            <a:r>
              <a:rPr lang="cs-CZ" dirty="0"/>
              <a:t>alkohol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Ketoacidózy</a:t>
            </a:r>
            <a:r>
              <a:rPr lang="cs-CZ" dirty="0"/>
              <a:t> a hyperglykémie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emoční stres</a:t>
            </a:r>
          </a:p>
          <a:p>
            <a:r>
              <a:rPr lang="cs-CZ" dirty="0"/>
              <a:t>infekce</a:t>
            </a:r>
          </a:p>
          <a:p>
            <a:r>
              <a:rPr lang="cs-CZ" dirty="0"/>
              <a:t>infarkt myokardu</a:t>
            </a:r>
          </a:p>
          <a:p>
            <a:r>
              <a:rPr lang="cs-CZ" dirty="0"/>
              <a:t>operace</a:t>
            </a:r>
          </a:p>
          <a:p>
            <a:r>
              <a:rPr lang="cs-CZ" dirty="0"/>
              <a:t>vynechání insulinu </a:t>
            </a:r>
          </a:p>
          <a:p>
            <a:r>
              <a:rPr lang="cs-CZ" dirty="0"/>
              <a:t>léky potlačující účinky insulinu (</a:t>
            </a:r>
            <a:r>
              <a:rPr lang="cs-CZ" dirty="0" err="1"/>
              <a:t>glitazony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101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60. Doplňte příznaky pro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9469" y="1193071"/>
            <a:ext cx="5157787" cy="823912"/>
          </a:xfrm>
        </p:spPr>
        <p:txBody>
          <a:bodyPr/>
          <a:lstStyle/>
          <a:p>
            <a:r>
              <a:rPr lang="cs-CZ" dirty="0"/>
              <a:t>Hypoglykémii u DM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16984"/>
            <a:ext cx="5157787" cy="47792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9513" y="1227954"/>
            <a:ext cx="5183188" cy="823912"/>
          </a:xfrm>
        </p:spPr>
        <p:txBody>
          <a:bodyPr/>
          <a:lstStyle/>
          <a:p>
            <a:r>
              <a:rPr lang="cs-CZ" dirty="0"/>
              <a:t>Hyperglykémii a </a:t>
            </a:r>
            <a:r>
              <a:rPr lang="cs-CZ" dirty="0" err="1"/>
              <a:t>ketoacidózu</a:t>
            </a:r>
            <a:r>
              <a:rPr lang="cs-CZ" dirty="0"/>
              <a:t> u DM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7575" y="2051866"/>
            <a:ext cx="5183188" cy="47443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140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Anion 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Aniontová mezera</a:t>
            </a:r>
            <a:r>
              <a:rPr lang="cs-CZ" dirty="0"/>
              <a:t> (anglicky "anion gap") je rozdíl mezi pozitivně nabitými kationty (</a:t>
            </a:r>
            <a:r>
              <a:rPr lang="cs-CZ" b="1" dirty="0"/>
              <a:t>Na</a:t>
            </a:r>
            <a:r>
              <a:rPr lang="cs-CZ" b="1" baseline="30000" dirty="0"/>
              <a:t>+</a:t>
            </a:r>
            <a:r>
              <a:rPr lang="cs-CZ" dirty="0"/>
              <a:t> a </a:t>
            </a:r>
            <a:r>
              <a:rPr lang="cs-CZ" b="1" dirty="0"/>
              <a:t>K</a:t>
            </a:r>
            <a:r>
              <a:rPr lang="cs-CZ" b="1" baseline="30000" dirty="0"/>
              <a:t>+</a:t>
            </a:r>
            <a:r>
              <a:rPr lang="cs-CZ" dirty="0"/>
              <a:t>) a negativně nabitými anionty (</a:t>
            </a:r>
            <a:r>
              <a:rPr lang="cs-CZ" b="1" dirty="0"/>
              <a:t>Cl</a:t>
            </a:r>
            <a:r>
              <a:rPr lang="cs-CZ" b="1" baseline="30000" dirty="0"/>
              <a:t>-</a:t>
            </a:r>
            <a:r>
              <a:rPr lang="cs-CZ" dirty="0"/>
              <a:t> a 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) v krvi. Tento rozdíl se měří v </a:t>
            </a:r>
            <a:r>
              <a:rPr lang="cs-CZ" dirty="0" err="1"/>
              <a:t>milielektrovoltech</a:t>
            </a:r>
            <a:r>
              <a:rPr lang="cs-CZ" dirty="0"/>
              <a:t> (</a:t>
            </a:r>
            <a:r>
              <a:rPr lang="cs-CZ" dirty="0" err="1"/>
              <a:t>mEq</a:t>
            </a:r>
            <a:r>
              <a:rPr lang="cs-CZ" dirty="0"/>
              <a:t>) a vypočítá se pomocí vzorce:</a:t>
            </a:r>
          </a:p>
          <a:p>
            <a:r>
              <a:rPr lang="cs-CZ" dirty="0"/>
              <a:t>Aniontová mezera = </a:t>
            </a:r>
            <a:r>
              <a:rPr lang="cs-CZ" b="1" dirty="0"/>
              <a:t>(Na</a:t>
            </a:r>
            <a:r>
              <a:rPr lang="cs-CZ" b="1" baseline="30000" dirty="0"/>
              <a:t>+</a:t>
            </a:r>
            <a:r>
              <a:rPr lang="cs-CZ" b="1" dirty="0"/>
              <a:t> + K</a:t>
            </a:r>
            <a:r>
              <a:rPr lang="cs-CZ" b="1" baseline="30000" dirty="0"/>
              <a:t>+</a:t>
            </a:r>
            <a:r>
              <a:rPr lang="cs-CZ" b="1" dirty="0"/>
              <a:t>) - (Cl</a:t>
            </a:r>
            <a:r>
              <a:rPr lang="cs-CZ" b="1" baseline="30000" dirty="0"/>
              <a:t>-</a:t>
            </a:r>
            <a:r>
              <a:rPr lang="cs-CZ" b="1" dirty="0"/>
              <a:t> + 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b="1" dirty="0"/>
              <a:t>)</a:t>
            </a:r>
            <a:r>
              <a:rPr lang="cs-CZ" dirty="0"/>
              <a:t>.</a:t>
            </a:r>
          </a:p>
          <a:p>
            <a:r>
              <a:rPr lang="cs-CZ" b="1" dirty="0"/>
              <a:t>Aniontová mezera</a:t>
            </a:r>
            <a:r>
              <a:rPr lang="cs-CZ" dirty="0"/>
              <a:t> se obvykle pohybuje v rozmezí </a:t>
            </a:r>
            <a:r>
              <a:rPr lang="cs-CZ" b="1" dirty="0"/>
              <a:t>10-12 </a:t>
            </a:r>
            <a:r>
              <a:rPr lang="cs-CZ" dirty="0" err="1"/>
              <a:t>mmol</a:t>
            </a:r>
            <a:r>
              <a:rPr lang="cs-CZ" dirty="0"/>
              <a:t>/l, hraničně pak </a:t>
            </a:r>
            <a:r>
              <a:rPr lang="cs-CZ" b="1" dirty="0"/>
              <a:t>16 </a:t>
            </a:r>
            <a:r>
              <a:rPr lang="cs-CZ" dirty="0" err="1"/>
              <a:t>mmol</a:t>
            </a:r>
            <a:r>
              <a:rPr lang="cs-CZ" dirty="0"/>
              <a:t>/l. </a:t>
            </a:r>
          </a:p>
          <a:p>
            <a:pPr lvl="1"/>
            <a:r>
              <a:rPr lang="cs-CZ" dirty="0"/>
              <a:t>Zvýšená</a:t>
            </a:r>
            <a:r>
              <a:rPr lang="cs-CZ" b="1" dirty="0"/>
              <a:t> aniontová mezera </a:t>
            </a:r>
            <a:r>
              <a:rPr lang="cs-CZ" dirty="0"/>
              <a:t>může naznačovat </a:t>
            </a:r>
            <a:r>
              <a:rPr lang="cs-CZ" b="1" dirty="0"/>
              <a:t>metabolickou acidózu</a:t>
            </a:r>
            <a:r>
              <a:rPr lang="cs-CZ" dirty="0"/>
              <a:t>, selhání ledvin nebo přítomnost některých léků nebo látek v těle. </a:t>
            </a:r>
          </a:p>
          <a:p>
            <a:pPr lvl="1"/>
            <a:r>
              <a:rPr lang="cs-CZ" dirty="0"/>
              <a:t>Snížená </a:t>
            </a:r>
            <a:r>
              <a:rPr lang="cs-CZ" b="1" dirty="0"/>
              <a:t>aniontová mezera </a:t>
            </a:r>
            <a:r>
              <a:rPr lang="cs-CZ" dirty="0"/>
              <a:t>může být způsobena </a:t>
            </a:r>
            <a:r>
              <a:rPr lang="cs-CZ" b="1" dirty="0"/>
              <a:t>alkalózou</a:t>
            </a:r>
            <a:r>
              <a:rPr lang="cs-CZ" dirty="0"/>
              <a:t>, </a:t>
            </a:r>
            <a:r>
              <a:rPr lang="cs-CZ" dirty="0" err="1"/>
              <a:t>hypochlorémií</a:t>
            </a:r>
            <a:r>
              <a:rPr lang="cs-CZ" dirty="0"/>
              <a:t> nebo </a:t>
            </a:r>
            <a:r>
              <a:rPr lang="cs-CZ" dirty="0" err="1"/>
              <a:t>hyperkalcémií</a:t>
            </a:r>
            <a:r>
              <a:rPr lang="cs-CZ" dirty="0"/>
              <a:t>.</a:t>
            </a:r>
          </a:p>
          <a:p>
            <a:r>
              <a:rPr lang="cs-CZ" u="sng" dirty="0">
                <a:hlinkClick r:id="rId2"/>
              </a:rPr>
              <a:t>https://www.wikiskripta.eu/w/Aniontov%C3%A1_mezera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267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61. Anion 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A……..  m.....</a:t>
            </a:r>
            <a:r>
              <a:rPr lang="cs-CZ" dirty="0"/>
              <a:t> (anglicky "anion gap") je rozdíl mezi pozitivně nabitými kationty (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) a negativně nabitými anionty (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dirty="0"/>
              <a:t>) v krvi. Tento rozdíl se měří v </a:t>
            </a:r>
            <a:r>
              <a:rPr lang="cs-CZ" dirty="0" err="1"/>
              <a:t>milielektrovoltech</a:t>
            </a:r>
            <a:r>
              <a:rPr lang="cs-CZ" dirty="0"/>
              <a:t> (</a:t>
            </a:r>
            <a:r>
              <a:rPr lang="cs-CZ" dirty="0" err="1"/>
              <a:t>mEq</a:t>
            </a:r>
            <a:r>
              <a:rPr lang="cs-CZ" dirty="0"/>
              <a:t>) a vypočítá se pomocí vzorce:</a:t>
            </a:r>
          </a:p>
          <a:p>
            <a:r>
              <a:rPr lang="cs-CZ" dirty="0"/>
              <a:t>Aniontová mezera = </a:t>
            </a:r>
            <a:r>
              <a:rPr lang="cs-CZ" b="1" dirty="0">
                <a:solidFill>
                  <a:srgbClr val="0070C0"/>
                </a:solidFill>
              </a:rPr>
              <a:t>(..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b="1" dirty="0">
                <a:solidFill>
                  <a:srgbClr val="0070C0"/>
                </a:solidFill>
              </a:rPr>
              <a:t> + 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-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(..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b="1" dirty="0">
                <a:solidFill>
                  <a:srgbClr val="0070C0"/>
                </a:solidFill>
              </a:rPr>
              <a:t> + ….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 se obvykle pohybuje v rozmezí </a:t>
            </a:r>
            <a:r>
              <a:rPr lang="cs-CZ" dirty="0">
                <a:solidFill>
                  <a:srgbClr val="0070C0"/>
                </a:solidFill>
              </a:rPr>
              <a:t>..-..</a:t>
            </a:r>
            <a:r>
              <a:rPr lang="cs-CZ" b="1" dirty="0"/>
              <a:t> </a:t>
            </a:r>
            <a:r>
              <a:rPr lang="cs-CZ" dirty="0" err="1"/>
              <a:t>mmol</a:t>
            </a:r>
            <a:r>
              <a:rPr lang="cs-CZ" dirty="0"/>
              <a:t>/l, hraničně pak 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dirty="0"/>
              <a:t> </a:t>
            </a:r>
            <a:r>
              <a:rPr lang="cs-CZ" dirty="0" err="1"/>
              <a:t>mmol</a:t>
            </a:r>
            <a:r>
              <a:rPr lang="cs-CZ" dirty="0"/>
              <a:t>/l. </a:t>
            </a:r>
          </a:p>
          <a:p>
            <a:pPr lvl="1"/>
            <a:r>
              <a:rPr lang="cs-CZ" dirty="0"/>
              <a:t>Zvýšená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může naznačovat </a:t>
            </a:r>
            <a:r>
              <a:rPr lang="cs-CZ" b="1" dirty="0">
                <a:solidFill>
                  <a:srgbClr val="0070C0"/>
                </a:solidFill>
              </a:rPr>
              <a:t>m……….. …….</a:t>
            </a:r>
            <a:r>
              <a:rPr lang="cs-CZ" dirty="0"/>
              <a:t>, selhání ledvin nebo přítomnost některých léků nebo látek v těle. </a:t>
            </a:r>
          </a:p>
          <a:p>
            <a:pPr lvl="1"/>
            <a:r>
              <a:rPr lang="cs-CZ" dirty="0"/>
              <a:t>Snížená </a:t>
            </a:r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může být způsobena </a:t>
            </a:r>
            <a:r>
              <a:rPr lang="cs-CZ" b="1" dirty="0">
                <a:solidFill>
                  <a:srgbClr val="0070C0"/>
                </a:solidFill>
              </a:rPr>
              <a:t>a……..</a:t>
            </a:r>
            <a:r>
              <a:rPr lang="cs-CZ" dirty="0"/>
              <a:t>, </a:t>
            </a:r>
            <a:r>
              <a:rPr lang="cs-CZ" dirty="0" err="1"/>
              <a:t>hypochlorémií</a:t>
            </a:r>
            <a:r>
              <a:rPr lang="cs-CZ" dirty="0"/>
              <a:t> nebo </a:t>
            </a:r>
            <a:r>
              <a:rPr lang="cs-CZ" dirty="0" err="1"/>
              <a:t>hyperkalcémií</a:t>
            </a:r>
            <a:r>
              <a:rPr lang="cs-CZ" dirty="0"/>
              <a:t>.</a:t>
            </a:r>
          </a:p>
          <a:p>
            <a:r>
              <a:rPr lang="cs-CZ" u="sng" dirty="0">
                <a:hlinkClick r:id="rId2"/>
              </a:rPr>
              <a:t>https://www.wikiskripta.eu/w/Aniontov%C3%A1_mezera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235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62. Anion gap je rozdíl mezi pozitivně a negativně nabitými ionty v krvi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je u…………………………………</a:t>
            </a:r>
          </a:p>
          <a:p>
            <a:r>
              <a:rPr lang="cs-CZ" dirty="0"/>
              <a:t>snížená je u………………………………….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80501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862" y="365125"/>
            <a:ext cx="11592910" cy="1325563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Hyperosmální</a:t>
            </a:r>
            <a:r>
              <a:rPr lang="cs-CZ" b="1" dirty="0">
                <a:solidFill>
                  <a:srgbClr val="FF0000"/>
                </a:solidFill>
              </a:rPr>
              <a:t> hyperglykemické </a:t>
            </a:r>
            <a:r>
              <a:rPr lang="cs-CZ" b="1" dirty="0" err="1">
                <a:solidFill>
                  <a:srgbClr val="FF0000"/>
                </a:solidFill>
              </a:rPr>
              <a:t>neketoacidotické</a:t>
            </a:r>
            <a:r>
              <a:rPr lang="cs-CZ" b="1" dirty="0">
                <a:solidFill>
                  <a:srgbClr val="FF0000"/>
                </a:solidFill>
              </a:rPr>
              <a:t> kóma</a:t>
            </a:r>
            <a:r>
              <a:rPr lang="cs-CZ" dirty="0">
                <a:solidFill>
                  <a:srgbClr val="FF0000"/>
                </a:solidFill>
              </a:rPr>
              <a:t> je </a:t>
            </a:r>
            <a:r>
              <a:rPr lang="cs-CZ" b="1" dirty="0">
                <a:solidFill>
                  <a:srgbClr val="FF0000"/>
                </a:solidFill>
              </a:rPr>
              <a:t>častější u DM 2. typu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032" y="1825624"/>
            <a:ext cx="12171406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 starších osob a </a:t>
            </a:r>
          </a:p>
          <a:p>
            <a:r>
              <a:rPr lang="cs-CZ" dirty="0"/>
              <a:t>osob s                    insuficiencí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 rozvoji přispívá akutní stres: emoční stres, infekce,                                   , operace </a:t>
            </a:r>
          </a:p>
          <a:p>
            <a:r>
              <a:rPr lang="cs-CZ" dirty="0"/>
              <a:t>vysoká konzumace                       , </a:t>
            </a:r>
          </a:p>
          <a:p>
            <a:endParaRPr lang="cs-CZ" dirty="0"/>
          </a:p>
          <a:p>
            <a:r>
              <a:rPr lang="cs-CZ" dirty="0"/>
              <a:t>vynechání insulinu  </a:t>
            </a:r>
          </a:p>
          <a:p>
            <a:r>
              <a:rPr lang="cs-CZ" dirty="0"/>
              <a:t>léky potlačující účinky insulinu a </a:t>
            </a:r>
            <a:r>
              <a:rPr lang="cs-CZ" dirty="0" err="1"/>
              <a:t>manitol</a:t>
            </a:r>
            <a:r>
              <a:rPr lang="cs-CZ" dirty="0"/>
              <a:t> </a:t>
            </a:r>
          </a:p>
          <a:p>
            <a:r>
              <a:rPr lang="cs-CZ" dirty="0"/>
              <a:t>Laboratorně: </a:t>
            </a:r>
          </a:p>
          <a:p>
            <a:pPr lvl="1"/>
            <a:r>
              <a:rPr lang="cs-CZ" dirty="0"/>
              <a:t>↑osmolarita séra (310mOsm/l) </a:t>
            </a:r>
          </a:p>
          <a:p>
            <a:pPr lvl="1"/>
            <a:r>
              <a:rPr lang="cs-CZ" dirty="0"/>
              <a:t>hyperglykémie (30-270 </a:t>
            </a:r>
            <a:r>
              <a:rPr lang="cs-CZ" dirty="0" err="1"/>
              <a:t>mmol</a:t>
            </a:r>
            <a:r>
              <a:rPr lang="cs-CZ" dirty="0"/>
              <a:t>/l), </a:t>
            </a:r>
          </a:p>
          <a:p>
            <a:pPr lvl="1"/>
            <a:r>
              <a:rPr lang="cs-CZ" dirty="0"/>
              <a:t>↑ urea </a:t>
            </a:r>
          </a:p>
          <a:p>
            <a:pPr lvl="1"/>
            <a:r>
              <a:rPr lang="cs-CZ" dirty="0"/>
              <a:t>↑ kreatinin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30" y="2122680"/>
            <a:ext cx="1037723" cy="10058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23" y="2484436"/>
            <a:ext cx="2466975" cy="18573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51" y="3321678"/>
            <a:ext cx="1940132" cy="10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3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Jaké jsou buněčné a orgánové projevy chronických komplikací DM 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b="1" dirty="0"/>
              <a:t>hyperglykémie</a:t>
            </a:r>
            <a:r>
              <a:rPr lang="cs-CZ" dirty="0"/>
              <a:t>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/>
              <a:t>glukózy</a:t>
            </a:r>
            <a:r>
              <a:rPr lang="cs-CZ" dirty="0"/>
              <a:t> na aminoskupiny </a:t>
            </a:r>
            <a:r>
              <a:rPr lang="cs-CZ" b="1" dirty="0"/>
              <a:t>proteinů</a:t>
            </a:r>
            <a:r>
              <a:rPr lang="cs-CZ" dirty="0"/>
              <a:t>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poškozují endotel, stimulují uvolňování zánětlivých mediátorů do krve a proliferaci fibroblastů. Na všech úrovních krevního řečiště dochází k rozvoji </a:t>
            </a:r>
            <a:r>
              <a:rPr lang="cs-CZ" b="1" dirty="0" err="1"/>
              <a:t>angiopatie</a:t>
            </a:r>
            <a:r>
              <a:rPr lang="cs-CZ" dirty="0"/>
              <a:t>.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diabetická</a:t>
            </a:r>
            <a:r>
              <a:rPr lang="cs-CZ" b="1" dirty="0"/>
              <a:t> retinopatie, </a:t>
            </a:r>
            <a:r>
              <a:rPr lang="cs-CZ" dirty="0"/>
              <a:t>diabetická </a:t>
            </a:r>
            <a:r>
              <a:rPr lang="cs-CZ" b="1" dirty="0"/>
              <a:t>nefropatie </a:t>
            </a:r>
            <a:r>
              <a:rPr lang="cs-CZ" dirty="0"/>
              <a:t>či diabetická</a:t>
            </a:r>
            <a:r>
              <a:rPr lang="cs-CZ" b="1" dirty="0"/>
              <a:t> neuropatie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/>
              <a:t>katarakty</a:t>
            </a:r>
            <a:r>
              <a:rPr lang="cs-CZ" dirty="0"/>
              <a:t>, poškození </a:t>
            </a:r>
            <a:r>
              <a:rPr lang="cs-CZ" dirty="0" err="1"/>
              <a:t>Schwanových</a:t>
            </a:r>
            <a:r>
              <a:rPr lang="cs-CZ" dirty="0"/>
              <a:t> buněk a rozvoj diabetické </a:t>
            </a:r>
            <a:r>
              <a:rPr lang="cs-CZ" b="1" dirty="0"/>
              <a:t>neuropatie</a:t>
            </a:r>
            <a:r>
              <a:rPr lang="cs-CZ" dirty="0"/>
              <a:t>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636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betická retinopatie - Příznaky, Diagnostika a Léčba - diasamarita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9" y="20020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betická retinopatie - příznaky a léč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23" y="230539"/>
            <a:ext cx="5072036" cy="66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77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nefropatie</a:t>
            </a:r>
          </a:p>
        </p:txBody>
      </p:sp>
      <p:pic>
        <p:nvPicPr>
          <p:cNvPr id="3076" name="Picture 4" descr="Diabetická nefropatie (diabetické onemocnění ledvin) - co je to - příznaky,  příčiny a léčba | Rehabilitace.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6" y="274321"/>
            <a:ext cx="5486400" cy="65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ock vektor „Nefropatie, onemocnění ledvin způsobené Diabetes detailded“  (bez autorských poplatků) 335359253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81493"/>
            <a:ext cx="6298397" cy="50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4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Fyziologické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https://www.mz-biochem.cz/images/downloads/seznam-vysetreni.pdf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061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neuropatie</a:t>
            </a:r>
          </a:p>
        </p:txBody>
      </p:sp>
      <p:pic>
        <p:nvPicPr>
          <p:cNvPr id="4098" name="Picture 2" descr="Syndrom diabetické nohy | zahojime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90688"/>
            <a:ext cx="2644942" cy="4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473" y="1690688"/>
            <a:ext cx="7021412" cy="4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365125"/>
            <a:ext cx="1192647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63. Jaké jsou buněčné a orgánové projevy chronických komplikací DM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na aminoskupiny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poškozují endotel, stimulují uvolňování zánětlivých mediátorů do krve a proliferaci fibroblastů. Na všech úrovních krevního řečiště dochází k rozvoji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diabetická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b="1" dirty="0"/>
              <a:t>, </a:t>
            </a:r>
            <a:r>
              <a:rPr lang="cs-CZ" dirty="0"/>
              <a:t>diabetická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b="1" dirty="0"/>
              <a:t> </a:t>
            </a:r>
            <a:r>
              <a:rPr lang="cs-CZ" dirty="0"/>
              <a:t>či diabetická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poškození </a:t>
            </a:r>
            <a:r>
              <a:rPr lang="cs-CZ" dirty="0" err="1"/>
              <a:t>Schwanových</a:t>
            </a:r>
            <a:r>
              <a:rPr lang="cs-CZ" dirty="0"/>
              <a:t> buněk a rozvoj diabetické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338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64. Jaké jsou příčiny buněčných a orgánových projevů chronických komplikací DM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</a:t>
            </a:r>
            <a:r>
              <a:rPr lang="cs-CZ" dirty="0"/>
              <a:t>proteinů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……………………………………..…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r>
              <a:rPr lang="cs-CZ" dirty="0"/>
              <a:t>Na všech úrovních krevního řečiště dochází k rozvoji </a:t>
            </a:r>
            <a:r>
              <a:rPr lang="cs-CZ" dirty="0">
                <a:solidFill>
                  <a:srgbClr val="0070C0"/>
                </a:solidFill>
              </a:rPr>
              <a:t>……………………..</a:t>
            </a:r>
            <a:r>
              <a:rPr lang="cs-CZ" dirty="0"/>
              <a:t>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</a:t>
            </a:r>
            <a:r>
              <a:rPr lang="cs-CZ" b="1" dirty="0"/>
              <a:t>diabetická retinopatie, diabetická nefropatie </a:t>
            </a:r>
            <a:r>
              <a:rPr lang="cs-CZ" dirty="0"/>
              <a:t>či </a:t>
            </a:r>
            <a:r>
              <a:rPr lang="cs-CZ" b="1" dirty="0"/>
              <a:t>diabetická neuropatie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/>
              <a:t>katarakty</a:t>
            </a:r>
            <a:r>
              <a:rPr lang="cs-CZ" dirty="0"/>
              <a:t>, poškození </a:t>
            </a:r>
            <a:r>
              <a:rPr lang="cs-CZ" dirty="0" err="1"/>
              <a:t>Schwanových</a:t>
            </a:r>
            <a:r>
              <a:rPr lang="cs-CZ" dirty="0"/>
              <a:t> buněk a rozvoj diabetické neuropatie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b="1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04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Vrozené poruchy metabolismu sacharidů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46460"/>
              </p:ext>
            </p:extLst>
          </p:nvPr>
        </p:nvGraphicFramePr>
        <p:xfrm>
          <a:off x="2650733" y="965771"/>
          <a:ext cx="6966654" cy="1079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915">
                  <a:extLst>
                    <a:ext uri="{9D8B030D-6E8A-4147-A177-3AD203B41FA5}">
                      <a16:colId xmlns:a16="http://schemas.microsoft.com/office/drawing/2014/main" val="1511821864"/>
                    </a:ext>
                  </a:extLst>
                </a:gridCol>
                <a:gridCol w="1169601">
                  <a:extLst>
                    <a:ext uri="{9D8B030D-6E8A-4147-A177-3AD203B41FA5}">
                      <a16:colId xmlns:a16="http://schemas.microsoft.com/office/drawing/2014/main" val="747585574"/>
                    </a:ext>
                  </a:extLst>
                </a:gridCol>
                <a:gridCol w="2593569">
                  <a:extLst>
                    <a:ext uri="{9D8B030D-6E8A-4147-A177-3AD203B41FA5}">
                      <a16:colId xmlns:a16="http://schemas.microsoft.com/office/drawing/2014/main" val="4189437989"/>
                    </a:ext>
                  </a:extLst>
                </a:gridCol>
                <a:gridCol w="2593569">
                  <a:extLst>
                    <a:ext uri="{9D8B030D-6E8A-4147-A177-3AD203B41FA5}">
                      <a16:colId xmlns:a16="http://schemas.microsoft.com/office/drawing/2014/main" val="1534572088"/>
                    </a:ext>
                  </a:extLst>
                </a:gridCol>
              </a:tblGrid>
              <a:tr h="12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sacharid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onemocnění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Projevy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Příčina/y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927340371"/>
                  </a:ext>
                </a:extLst>
              </a:tr>
              <a:tr h="58162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Fruktosa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esenciální </a:t>
                      </a:r>
                      <a:r>
                        <a:rPr lang="cs-CZ" sz="1100" dirty="0" err="1">
                          <a:effectLst/>
                        </a:rPr>
                        <a:t>fruktosurie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odbourávání ATP, vzestup hladiny laktátu, </a:t>
                      </a:r>
                      <a:r>
                        <a:rPr lang="cs-CZ" sz="1100" dirty="0" err="1">
                          <a:effectLst/>
                        </a:rPr>
                        <a:t>hyperurikémie</a:t>
                      </a:r>
                      <a:r>
                        <a:rPr lang="cs-CZ" sz="1100" dirty="0">
                          <a:effectLst/>
                        </a:rPr>
                        <a:t>, </a:t>
                      </a:r>
                      <a:r>
                        <a:rPr lang="cs-CZ" sz="1100" dirty="0" err="1">
                          <a:effectLst/>
                        </a:rPr>
                        <a:t>hyperfruktosemie</a:t>
                      </a:r>
                      <a:r>
                        <a:rPr lang="cs-CZ" sz="1100" dirty="0">
                          <a:effectLst/>
                        </a:rPr>
                        <a:t> a </a:t>
                      </a:r>
                      <a:r>
                        <a:rPr lang="cs-CZ" sz="1100" dirty="0" err="1">
                          <a:effectLst/>
                        </a:rPr>
                        <a:t>hyperfruktosurie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deficit fruktokinasy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422120874"/>
                  </a:ext>
                </a:extLst>
              </a:tr>
              <a:tr h="7658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hereditární intolerance </a:t>
                      </a:r>
                      <a:r>
                        <a:rPr lang="cs-CZ" sz="1100" dirty="0" err="1">
                          <a:effectLst/>
                        </a:rPr>
                        <a:t>fruktosy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 požití </a:t>
                      </a:r>
                      <a:r>
                        <a:rPr lang="cs-CZ" sz="1100" dirty="0" err="1">
                          <a:effectLst/>
                        </a:rPr>
                        <a:t>fruktosy</a:t>
                      </a:r>
                      <a:r>
                        <a:rPr lang="cs-CZ" sz="1100" dirty="0">
                          <a:effectLst/>
                        </a:rPr>
                        <a:t> - vzniká těžká hypoglykémie, zvracení, hepatomegalie, </a:t>
                      </a:r>
                      <a:r>
                        <a:rPr lang="cs-CZ" sz="1100" dirty="0" err="1">
                          <a:effectLst/>
                        </a:rPr>
                        <a:t>hepatopatie</a:t>
                      </a:r>
                      <a:r>
                        <a:rPr lang="cs-CZ" sz="1100" dirty="0">
                          <a:effectLst/>
                        </a:rPr>
                        <a:t>, žloutenka, krvácení, až jaterní selhání a smrt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</a:t>
                      </a:r>
                      <a:r>
                        <a:rPr lang="cs-CZ" sz="1100" dirty="0" err="1">
                          <a:effectLst/>
                        </a:rPr>
                        <a:t>fruktoaldolasy</a:t>
                      </a:r>
                      <a:r>
                        <a:rPr lang="cs-CZ" sz="1100" dirty="0">
                          <a:effectLst/>
                        </a:rPr>
                        <a:t> B v játrech, 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edvinách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21392631"/>
                  </a:ext>
                </a:extLst>
              </a:tr>
              <a:tr h="5816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hereditární deficit fruktosa-1, 6 -</a:t>
                      </a:r>
                      <a:r>
                        <a:rPr lang="cs-CZ" sz="1100" dirty="0" err="1">
                          <a:effectLst/>
                        </a:rPr>
                        <a:t>bisfosfatasy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akumulace prekurzorů glukoneogeneze, při hladovění hyperventilace, apnoe, hypoglykémie, laktátové </a:t>
                      </a:r>
                      <a:r>
                        <a:rPr lang="cs-CZ" sz="1100" dirty="0" err="1">
                          <a:effectLst/>
                        </a:rPr>
                        <a:t>acidémie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fruktoso-1, 6-bisfosfatasy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1127959126"/>
                  </a:ext>
                </a:extLst>
              </a:tr>
              <a:tr h="13185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Galaktosa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klasická galaktosémie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 prvních týdnech života: úbytek na váze, zvracení, průjem, letargie a hypotonie, těžká hepatopatie, hepatomegalie, ikterus, sklon ke krvácivosti, sepse, renální tubulární porucha; katarakty;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­ galaktosa, galaktitol, galaktosa-1-fosfát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galaktosa-1-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fosfát </a:t>
                      </a:r>
                      <a:r>
                        <a:rPr lang="cs-CZ" sz="1100" dirty="0" err="1">
                          <a:effectLst/>
                        </a:rPr>
                        <a:t>uridyltransferázy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284359195"/>
                  </a:ext>
                </a:extLst>
              </a:tr>
              <a:tr h="3974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deficit galaktokinasy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obvykle bilaterální katarakty detekovatelné v prvních týdnech života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-autosomálně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4274119999"/>
                  </a:ext>
                </a:extLst>
              </a:tr>
              <a:tr h="7658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deficit uridindifosfát 4-epimerázy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těžká forma: novorozenci: zvracení, neprospívají, hepatopatie připomínající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klasickou galaktosemii; mentální retardace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lehká forma: benigní stav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-autosomálně recesivní onemocnění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196890777"/>
                  </a:ext>
                </a:extLst>
              </a:tr>
              <a:tr h="242381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Glykogen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glykogenosy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 - von Gierkova nemoc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III – Coriho/Forbesova nemoc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IV – Andersenova nemoc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VI a IX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hypoglykemie nalačno, hepatomegalie, porucha růstu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panence podobná tvář, hubené končetiny, malý vzrůst, velké břicho (hepatomegalie), zánětlivé střevní onemocnění;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postižena játra i kosterní svaly: cirhosa, myopatie; abnormální glykogen: limitní dextrin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abnormální glykogen podobný amylopektinu s méně rozvětveními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glukosa-6-fosfatasy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</a:t>
                      </a:r>
                      <a:r>
                        <a:rPr lang="cs-CZ" sz="1100" dirty="0" err="1">
                          <a:effectLst/>
                        </a:rPr>
                        <a:t>amylo</a:t>
                      </a:r>
                      <a:r>
                        <a:rPr lang="cs-CZ" sz="1100" dirty="0">
                          <a:effectLst/>
                        </a:rPr>
                        <a:t> 1→6 </a:t>
                      </a:r>
                      <a:r>
                        <a:rPr lang="cs-CZ" sz="1100" dirty="0" err="1">
                          <a:effectLst/>
                        </a:rPr>
                        <a:t>glukosidasa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„větvícího“ enzymu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jaterní </a:t>
                      </a:r>
                      <a:r>
                        <a:rPr lang="cs-CZ" sz="1100" dirty="0" err="1">
                          <a:effectLst/>
                        </a:rPr>
                        <a:t>fosforylasa</a:t>
                      </a:r>
                      <a:r>
                        <a:rPr lang="cs-CZ" sz="1100" dirty="0">
                          <a:effectLst/>
                        </a:rPr>
                        <a:t> a </a:t>
                      </a:r>
                      <a:r>
                        <a:rPr lang="cs-CZ" sz="1100" dirty="0" err="1">
                          <a:effectLst/>
                        </a:rPr>
                        <a:t>kinasa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129171523"/>
                  </a:ext>
                </a:extLst>
              </a:tr>
              <a:tr h="9500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Svalové glykogenosy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V/Typ VII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X/Typ XI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XII/XIII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intolerance fyzické zátěže, křeče po svalové námaze, rhabdomyolýza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svalové </a:t>
                      </a:r>
                      <a:r>
                        <a:rPr lang="cs-CZ" sz="1100" dirty="0" err="1">
                          <a:effectLst/>
                        </a:rPr>
                        <a:t>fosforylasy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fosfofruktokinasy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fosfoglycerátmutasy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laktátdehydrogenasy</a:t>
                      </a:r>
                      <a:r>
                        <a:rPr lang="cs-CZ" sz="1100" dirty="0">
                          <a:effectLst/>
                        </a:rPr>
                        <a:t>/ beta-</a:t>
                      </a:r>
                      <a:r>
                        <a:rPr lang="cs-CZ" sz="1100" dirty="0" err="1">
                          <a:effectLst/>
                        </a:rPr>
                        <a:t>enolasy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625100873"/>
                  </a:ext>
                </a:extLst>
              </a:tr>
              <a:tr h="5816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Generalizovaná glykogenosa (Typ II)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enzymopatie - střádání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abnormálního množství a/nebo forem glykogenu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2263898473"/>
                  </a:ext>
                </a:extLst>
              </a:tr>
              <a:tr h="39740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Glyko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proteiny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poruchy N-glykosylace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porucha tvorby N- glykamů a N-glykanů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1292870505"/>
                  </a:ext>
                </a:extLst>
              </a:tr>
              <a:tr h="13185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poruchy O-glykosylace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Dědičné mnohočetné exostosy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osteochondromy na koncích dlouhých kostí, omezená hybnost kloubů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 autozomálně recesivní onemocnění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(zbylých 5 typů)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 autozomálně dominantní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3818692722"/>
                  </a:ext>
                </a:extLst>
              </a:tr>
              <a:tr h="5816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poruchy glykosylace glykolipidů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hypoalbuminemie</a:t>
                      </a:r>
                      <a:r>
                        <a:rPr lang="cs-CZ" sz="1100" dirty="0">
                          <a:effectLst/>
                        </a:rPr>
                        <a:t>, zvýšené aktivity </a:t>
                      </a:r>
                      <a:r>
                        <a:rPr lang="cs-CZ" sz="1100" dirty="0" err="1">
                          <a:effectLst/>
                        </a:rPr>
                        <a:t>transaminas</a:t>
                      </a:r>
                      <a:r>
                        <a:rPr lang="cs-CZ" sz="1100" dirty="0">
                          <a:effectLst/>
                        </a:rPr>
                        <a:t>, nízký cholesterol a </a:t>
                      </a:r>
                      <a:r>
                        <a:rPr lang="cs-CZ" sz="1100" dirty="0" err="1">
                          <a:effectLst/>
                        </a:rPr>
                        <a:t>triacylglyceroly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GM3 </a:t>
                      </a:r>
                      <a:r>
                        <a:rPr lang="cs-CZ" sz="1100" dirty="0" err="1">
                          <a:effectLst/>
                        </a:rPr>
                        <a:t>synthasy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-autozomálně recesivní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8" marR="28208" marT="14104" marB="14104"/>
                </a:tc>
                <a:extLst>
                  <a:ext uri="{0D108BD9-81ED-4DB2-BD59-A6C34878D82A}">
                    <a16:rowId xmlns:a16="http://schemas.microsoft.com/office/drawing/2014/main" val="18864368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427568" y="30812"/>
            <a:ext cx="26844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6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Biochemická vyšetření u 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glykémie</a:t>
            </a:r>
          </a:p>
          <a:p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specifických autoprotilátek </a:t>
            </a:r>
            <a:r>
              <a:rPr lang="cs-CZ" dirty="0"/>
              <a:t>v séru 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/>
              <a:t>Glykémie </a:t>
            </a:r>
            <a:r>
              <a:rPr lang="cs-CZ" dirty="0"/>
              <a:t>a </a:t>
            </a:r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(vzniká neenzymovou reakcí mezi </a:t>
            </a:r>
            <a:r>
              <a:rPr lang="cs-CZ" dirty="0">
                <a:hlinkClick r:id="rId2" tooltip="Hemoglobin"/>
              </a:rPr>
              <a:t>hemoglobinem</a:t>
            </a:r>
            <a:r>
              <a:rPr lang="cs-CZ" dirty="0"/>
              <a:t> a </a:t>
            </a:r>
            <a:r>
              <a:rPr lang="cs-CZ" dirty="0">
                <a:hlinkClick r:id="rId3" tooltip="Glukóza"/>
              </a:rPr>
              <a:t>glukózou</a:t>
            </a:r>
            <a:r>
              <a:rPr lang="cs-CZ" dirty="0"/>
              <a:t> v krvi. Jeho tvorba je ireverzibilní. odráží koncentraci glukózy v krvi po celou dobu existence </a:t>
            </a:r>
            <a:r>
              <a:rPr lang="cs-CZ" dirty="0">
                <a:hlinkClick r:id="rId4" tooltip="Erytrocyt"/>
              </a:rPr>
              <a:t>erytrocytu</a:t>
            </a:r>
            <a:r>
              <a:rPr lang="cs-CZ" dirty="0"/>
              <a:t>, tj. asi </a:t>
            </a:r>
            <a:r>
              <a:rPr lang="cs-CZ" b="1" dirty="0"/>
              <a:t>120 </a:t>
            </a:r>
            <a:r>
              <a:rPr lang="cs-CZ" dirty="0"/>
              <a:t>dní, a využívá se k posouzení úspěšnosti léčby/kompenzace </a:t>
            </a:r>
            <a:r>
              <a:rPr lang="cs-CZ" dirty="0">
                <a:hlinkClick r:id="rId5" tooltip="Diabetes mellitus"/>
              </a:rPr>
              <a:t>diabetu</a:t>
            </a:r>
            <a:r>
              <a:rPr lang="cs-CZ" dirty="0"/>
              <a:t> v období</a:t>
            </a:r>
            <a:r>
              <a:rPr lang="cs-CZ" b="1" dirty="0"/>
              <a:t> 4–8 </a:t>
            </a:r>
            <a:r>
              <a:rPr lang="cs-CZ" dirty="0"/>
              <a:t>týdnů před vyšetřením. </a:t>
            </a:r>
          </a:p>
          <a:p>
            <a:pPr lvl="1"/>
            <a:r>
              <a:rPr lang="cs-CZ" b="1" dirty="0"/>
              <a:t>Lipidové spektrum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 ­TAG, HDL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b="1" dirty="0"/>
              <a:t>Albuminurie </a:t>
            </a:r>
            <a:r>
              <a:rPr lang="cs-CZ" dirty="0"/>
              <a:t>(</a:t>
            </a:r>
            <a:r>
              <a:rPr lang="cs-CZ" dirty="0" err="1"/>
              <a:t>mikroalbuminurie</a:t>
            </a:r>
            <a:r>
              <a:rPr lang="cs-CZ" dirty="0"/>
              <a:t> a proteinurie) </a:t>
            </a:r>
          </a:p>
          <a:p>
            <a:pPr lvl="2"/>
            <a:r>
              <a:rPr lang="cs-CZ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dirty="0"/>
              <a:t>hladiny </a:t>
            </a:r>
            <a:r>
              <a:rPr lang="cs-CZ" b="1" dirty="0"/>
              <a:t>C-peptidu</a:t>
            </a:r>
            <a:r>
              <a:rPr lang="cs-CZ" dirty="0"/>
              <a:t>. (C-peptid je 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množství s inzulinem.)</a:t>
            </a:r>
          </a:p>
          <a:p>
            <a:pPr lvl="2"/>
            <a:r>
              <a:rPr lang="cs-CZ" b="1" dirty="0" err="1"/>
              <a:t>insulinémie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01581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65. Jak se nazývá …….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(stejném) množství s inzulinem.</a:t>
            </a:r>
          </a:p>
          <a:p>
            <a:r>
              <a:rPr lang="cs-CZ" dirty="0"/>
              <a:t>je důkazem přítomnosti inzulínu</a:t>
            </a:r>
          </a:p>
        </p:txBody>
      </p:sp>
    </p:spTree>
    <p:extLst>
      <p:ext uri="{BB962C8B-B14F-4D97-AF65-F5344CB8AC3E}">
        <p14:creationId xmlns:p14="http://schemas.microsoft.com/office/powerpoint/2010/main" val="3800565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65. Jak se nazývá 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>
                <a:solidFill>
                  <a:srgbClr val="0070C0"/>
                </a:solidFill>
              </a:rPr>
              <a:t>C - peptid</a:t>
            </a:r>
          </a:p>
        </p:txBody>
      </p:sp>
    </p:spTree>
    <p:extLst>
      <p:ext uri="{BB962C8B-B14F-4D97-AF65-F5344CB8AC3E}">
        <p14:creationId xmlns:p14="http://schemas.microsoft.com/office/powerpoint/2010/main" val="15598331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66. Biochemická vyšetření u 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………………………………..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v séru 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(vzniká neenzymovou reakcí mezi </a:t>
            </a:r>
            <a:r>
              <a:rPr lang="cs-CZ" dirty="0">
                <a:hlinkClick r:id="rId2" tooltip="Hemoglobin"/>
              </a:rPr>
              <a:t>hemoglobinem</a:t>
            </a:r>
            <a:r>
              <a:rPr lang="cs-CZ" dirty="0"/>
              <a:t> a </a:t>
            </a:r>
            <a:r>
              <a:rPr lang="cs-CZ" dirty="0">
                <a:hlinkClick r:id="rId3" tooltip="Glukóza"/>
              </a:rPr>
              <a:t>glukózou</a:t>
            </a:r>
            <a:r>
              <a:rPr lang="cs-CZ" dirty="0"/>
              <a:t> v krvi. Jeho tvorba je ireverzibilní. odráží koncentraci glukózy v krvi po celou dobu existence </a:t>
            </a:r>
            <a:r>
              <a:rPr lang="cs-CZ" dirty="0">
                <a:hlinkClick r:id="rId4" tooltip="Erytrocyt"/>
              </a:rPr>
              <a:t>erytrocytu</a:t>
            </a:r>
            <a:r>
              <a:rPr lang="cs-CZ" dirty="0"/>
              <a:t>, tj. asi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dní, a využívá se k posouzení úspěšnosti léčby/kompenzace </a:t>
            </a:r>
            <a:r>
              <a:rPr lang="cs-CZ" dirty="0">
                <a:hlinkClick r:id="rId5" tooltip="Diabetes mellitus"/>
              </a:rPr>
              <a:t>diabetu</a:t>
            </a:r>
            <a:r>
              <a:rPr lang="cs-CZ" dirty="0"/>
              <a:t> v období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…………..</a:t>
            </a:r>
            <a:r>
              <a:rPr lang="cs-CZ" dirty="0"/>
              <a:t>týdnů před vyšetřením.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…………………….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 ­TAG, HDL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mikroalbuminurie</a:t>
            </a:r>
            <a:r>
              <a:rPr lang="cs-CZ" dirty="0"/>
              <a:t> a proteinurie) </a:t>
            </a:r>
          </a:p>
          <a:p>
            <a:pPr lvl="2"/>
            <a:r>
              <a:rPr lang="cs-CZ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dirty="0"/>
              <a:t>hladiny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(C-peptid je 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množství s inzulinem.)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15014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495" y="10384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Stanovení glukózy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29408"/>
            <a:ext cx="12286593" cy="54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nalačno </a:t>
            </a:r>
            <a:r>
              <a:rPr lang="cs-CZ" dirty="0"/>
              <a:t>a</a:t>
            </a:r>
            <a:r>
              <a:rPr lang="cs-CZ" b="1" dirty="0"/>
              <a:t> </a:t>
            </a:r>
            <a:r>
              <a:rPr lang="cs-CZ" b="1" dirty="0" err="1"/>
              <a:t>postprandiálně</a:t>
            </a:r>
            <a:r>
              <a:rPr lang="cs-CZ" dirty="0"/>
              <a:t> (2 hodiny)</a:t>
            </a:r>
          </a:p>
          <a:p>
            <a:r>
              <a:rPr lang="cs-CZ" dirty="0"/>
              <a:t>podle WHO by se glykémie měla stanovovat pouze v</a:t>
            </a:r>
            <a:r>
              <a:rPr lang="cs-CZ" b="1" dirty="0"/>
              <a:t> plazmě </a:t>
            </a:r>
            <a:r>
              <a:rPr lang="cs-CZ" dirty="0"/>
              <a:t>a nikoliv v plné krvi. </a:t>
            </a:r>
          </a:p>
          <a:p>
            <a:r>
              <a:rPr lang="cs-CZ" dirty="0"/>
              <a:t>v plazmě je glykémie přibližně o </a:t>
            </a:r>
            <a:r>
              <a:rPr lang="cs-CZ" b="1" dirty="0"/>
              <a:t>15 </a:t>
            </a:r>
            <a:r>
              <a:rPr lang="cs-CZ" dirty="0"/>
              <a:t>%</a:t>
            </a:r>
            <a:r>
              <a:rPr lang="cs-CZ" b="1" dirty="0"/>
              <a:t> </a:t>
            </a:r>
            <a:r>
              <a:rPr lang="cs-CZ" dirty="0"/>
              <a:t>vyšší než v plné krvi. </a:t>
            </a:r>
          </a:p>
          <a:p>
            <a:r>
              <a:rPr lang="cs-CZ" dirty="0"/>
              <a:t>důležitým faktorem ovlivňujícím správnost je okamžitá separace plazmy od </a:t>
            </a:r>
            <a:r>
              <a:rPr lang="cs-CZ" dirty="0" err="1"/>
              <a:t>ery</a:t>
            </a:r>
            <a:r>
              <a:rPr lang="cs-CZ" dirty="0"/>
              <a:t>. Pomoci může odebírání vzorků do zkumavek obsahujících inhibitory glykolýzy (</a:t>
            </a:r>
            <a:r>
              <a:rPr lang="cs-CZ" dirty="0" err="1"/>
              <a:t>NaF</a:t>
            </a:r>
            <a:r>
              <a:rPr lang="cs-CZ" dirty="0"/>
              <a:t>) a okamžité umístění zkumavek se vzorkem do ledové tříště. Doporučuje se provést separaci plazmy do </a:t>
            </a:r>
            <a:r>
              <a:rPr lang="cs-CZ" b="1" dirty="0"/>
              <a:t>30</a:t>
            </a:r>
            <a:r>
              <a:rPr lang="cs-CZ" dirty="0"/>
              <a:t> minut od náběru.</a:t>
            </a:r>
          </a:p>
          <a:p>
            <a:r>
              <a:rPr lang="cs-CZ" dirty="0"/>
              <a:t>Vlastní stanovení probíhá </a:t>
            </a:r>
            <a:r>
              <a:rPr lang="cs-CZ" dirty="0" err="1"/>
              <a:t>dvoukrokovou</a:t>
            </a:r>
            <a:r>
              <a:rPr lang="cs-CZ" dirty="0"/>
              <a:t> enzymatickou metodou, kdy </a:t>
            </a:r>
          </a:p>
          <a:p>
            <a:pPr lvl="1"/>
            <a:r>
              <a:rPr lang="cs-CZ" dirty="0"/>
              <a:t>nejprve za katalýzy </a:t>
            </a:r>
            <a:r>
              <a:rPr lang="cs-CZ" dirty="0" err="1"/>
              <a:t>glukózaoxidasy</a:t>
            </a:r>
            <a:r>
              <a:rPr lang="cs-CZ" dirty="0"/>
              <a:t> je glukóza oxidována kyslíkem na </a:t>
            </a:r>
            <a:r>
              <a:rPr lang="cs-CZ" dirty="0" err="1"/>
              <a:t>glukonát</a:t>
            </a:r>
            <a:r>
              <a:rPr lang="cs-CZ" dirty="0"/>
              <a:t> a H2O2, který pak </a:t>
            </a:r>
          </a:p>
          <a:p>
            <a:pPr lvl="1"/>
            <a:r>
              <a:rPr lang="cs-CZ" dirty="0"/>
              <a:t>následně reaguje s chromogenem a vzniklý produkt je stanovován spektrofotometricky při 492 </a:t>
            </a:r>
            <a:r>
              <a:rPr lang="cs-CZ" dirty="0" err="1"/>
              <a:t>nm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Opakovaně naměřené hodnoty glykémie v plazmě nalačno vyšší než</a:t>
            </a:r>
            <a:r>
              <a:rPr lang="cs-CZ" b="1" dirty="0"/>
              <a:t> 7,0 </a:t>
            </a:r>
            <a:r>
              <a:rPr lang="cs-CZ" dirty="0" err="1"/>
              <a:t>mmol</a:t>
            </a:r>
            <a:r>
              <a:rPr lang="cs-CZ" dirty="0"/>
              <a:t>/l a </a:t>
            </a:r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/>
              <a:t>11,1</a:t>
            </a:r>
            <a:r>
              <a:rPr lang="cs-CZ" dirty="0"/>
              <a:t> </a:t>
            </a:r>
            <a:r>
              <a:rPr lang="cs-CZ" dirty="0" err="1"/>
              <a:t>mmol</a:t>
            </a:r>
            <a:r>
              <a:rPr lang="cs-CZ" dirty="0"/>
              <a:t>/l jsou považovány za průkaz</a:t>
            </a:r>
            <a:r>
              <a:rPr lang="cs-CZ" b="1" dirty="0"/>
              <a:t> DM</a:t>
            </a:r>
          </a:p>
        </p:txBody>
      </p:sp>
    </p:spTree>
    <p:extLst>
      <p:ext uri="{BB962C8B-B14F-4D97-AF65-F5344CB8AC3E}">
        <p14:creationId xmlns:p14="http://schemas.microsoft.com/office/powerpoint/2010/main" val="705157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495" y="10384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67. Stanovení glukózy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29408"/>
            <a:ext cx="12286593" cy="54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……………………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 …………………….</a:t>
            </a:r>
            <a:r>
              <a:rPr lang="cs-CZ" dirty="0"/>
              <a:t> (2 hodiny)</a:t>
            </a:r>
          </a:p>
          <a:p>
            <a:r>
              <a:rPr lang="cs-CZ" dirty="0"/>
              <a:t>podle WHO by se glykémie měla stanovovat pouze v</a:t>
            </a:r>
            <a:r>
              <a:rPr lang="cs-CZ" b="1" dirty="0">
                <a:solidFill>
                  <a:srgbClr val="0070C0"/>
                </a:solidFill>
              </a:rPr>
              <a:t> ……………………</a:t>
            </a:r>
            <a:r>
              <a:rPr lang="cs-CZ" dirty="0"/>
              <a:t>a nikoliv v plné krvi. </a:t>
            </a:r>
          </a:p>
          <a:p>
            <a:r>
              <a:rPr lang="cs-CZ" dirty="0"/>
              <a:t>v plazmě je glykémie přibližně o </a:t>
            </a:r>
            <a:r>
              <a:rPr lang="cs-CZ" b="1" dirty="0">
                <a:solidFill>
                  <a:srgbClr val="0070C0"/>
                </a:solidFill>
              </a:rPr>
              <a:t>.. </a:t>
            </a:r>
            <a:r>
              <a:rPr lang="cs-CZ" dirty="0"/>
              <a:t>%</a:t>
            </a:r>
            <a:r>
              <a:rPr lang="cs-CZ" b="1" dirty="0"/>
              <a:t> </a:t>
            </a:r>
            <a:r>
              <a:rPr lang="cs-CZ" dirty="0"/>
              <a:t>vyšší než v plné krvi. </a:t>
            </a:r>
          </a:p>
          <a:p>
            <a:r>
              <a:rPr lang="cs-CZ" dirty="0"/>
              <a:t>důležitým faktorem ovlivňujícím správnost je okamžitá separace plazmy od </a:t>
            </a:r>
            <a:r>
              <a:rPr lang="cs-CZ" dirty="0" err="1"/>
              <a:t>ery</a:t>
            </a:r>
            <a:r>
              <a:rPr lang="cs-CZ" dirty="0"/>
              <a:t>. Pomoci může odebírání vzorků do zkumavek obsahujících inhibitory glykolýzy (</a:t>
            </a:r>
            <a:r>
              <a:rPr lang="cs-CZ" dirty="0" err="1"/>
              <a:t>NaF</a:t>
            </a:r>
            <a:r>
              <a:rPr lang="cs-CZ" dirty="0"/>
              <a:t>) a okamžité umístění zkumavek se vzorkem do ledové tříště. Doporučuje se provést separaci plazmy do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minut od náběru.</a:t>
            </a:r>
          </a:p>
          <a:p>
            <a:r>
              <a:rPr lang="cs-CZ" dirty="0"/>
              <a:t>Vlastní stanovení probíhá </a:t>
            </a:r>
            <a:r>
              <a:rPr lang="cs-CZ" dirty="0" err="1"/>
              <a:t>dvoukrokovou</a:t>
            </a:r>
            <a:r>
              <a:rPr lang="cs-CZ" dirty="0"/>
              <a:t> enzymatickou metodou, kdy </a:t>
            </a:r>
          </a:p>
          <a:p>
            <a:pPr lvl="1"/>
            <a:r>
              <a:rPr lang="cs-CZ" dirty="0"/>
              <a:t>nejprve za katalýzy </a:t>
            </a:r>
            <a:r>
              <a:rPr lang="cs-CZ" dirty="0" err="1"/>
              <a:t>glukózaoxidasy</a:t>
            </a:r>
            <a:r>
              <a:rPr lang="cs-CZ" dirty="0"/>
              <a:t> je glukóza oxidována kyslíkem na </a:t>
            </a:r>
            <a:r>
              <a:rPr lang="cs-CZ" dirty="0" err="1"/>
              <a:t>glukonát</a:t>
            </a:r>
            <a:r>
              <a:rPr lang="cs-CZ" dirty="0"/>
              <a:t> a H2O2, který pak </a:t>
            </a:r>
          </a:p>
          <a:p>
            <a:pPr lvl="1"/>
            <a:r>
              <a:rPr lang="cs-CZ" dirty="0"/>
              <a:t>následně reaguje s chromogenem a vzniklý produkt je stanovován spektrofotometricky při 492 </a:t>
            </a:r>
            <a:r>
              <a:rPr lang="cs-CZ" dirty="0" err="1"/>
              <a:t>nm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Opakovaně naměřené hodnoty glykémie v plazmě nalačno vyšší než </a:t>
            </a:r>
            <a:r>
              <a:rPr lang="cs-CZ" b="1" dirty="0">
                <a:solidFill>
                  <a:srgbClr val="0070C0"/>
                </a:solidFill>
              </a:rPr>
              <a:t>… </a:t>
            </a:r>
            <a:r>
              <a:rPr lang="cs-CZ" dirty="0" err="1"/>
              <a:t>mmol</a:t>
            </a:r>
            <a:r>
              <a:rPr lang="cs-CZ" dirty="0"/>
              <a:t>/l a </a:t>
            </a:r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 err="1"/>
              <a:t>mmol</a:t>
            </a:r>
            <a:r>
              <a:rPr lang="cs-CZ" dirty="0"/>
              <a:t>/l</a:t>
            </a:r>
            <a:r>
              <a:rPr lang="cs-CZ" b="1" dirty="0"/>
              <a:t> </a:t>
            </a:r>
            <a:r>
              <a:rPr lang="cs-CZ" dirty="0"/>
              <a:t>jsou považovány za průkaz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41546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043" y="0"/>
            <a:ext cx="7086957" cy="4571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501" y="41184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2387099"/>
            <a:ext cx="12079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složené pouze z </a:t>
            </a:r>
            <a:r>
              <a:rPr lang="cs-CZ" b="1" dirty="0"/>
              <a:t>C, H </a:t>
            </a:r>
            <a:r>
              <a:rPr lang="cs-CZ" dirty="0"/>
              <a:t>a </a:t>
            </a:r>
            <a:r>
              <a:rPr lang="cs-CZ" b="1" dirty="0"/>
              <a:t>O</a:t>
            </a:r>
            <a:r>
              <a:rPr lang="cs-CZ" dirty="0"/>
              <a:t>.</a:t>
            </a:r>
          </a:p>
          <a:p>
            <a:r>
              <a:rPr lang="cs-CZ" dirty="0"/>
              <a:t>nejrozšířenější skupina </a:t>
            </a:r>
            <a:r>
              <a:rPr lang="cs-CZ" b="1" dirty="0"/>
              <a:t>organických</a:t>
            </a:r>
            <a:r>
              <a:rPr lang="cs-CZ" dirty="0"/>
              <a:t> látek</a:t>
            </a:r>
          </a:p>
          <a:p>
            <a:r>
              <a:rPr lang="cs-CZ" dirty="0"/>
              <a:t>největší podíl </a:t>
            </a:r>
            <a:r>
              <a:rPr lang="cs-CZ" b="1" dirty="0"/>
              <a:t>organické</a:t>
            </a:r>
            <a:r>
              <a:rPr lang="cs-CZ" dirty="0"/>
              <a:t> hmoty na Zemi. </a:t>
            </a:r>
          </a:p>
          <a:p>
            <a:r>
              <a:rPr lang="cs-CZ" dirty="0"/>
              <a:t>složení lze vyjádřit vzorcem (CH</a:t>
            </a:r>
            <a:r>
              <a:rPr lang="cs-CZ" baseline="-25000" dirty="0"/>
              <a:t>2</a:t>
            </a:r>
            <a:r>
              <a:rPr lang="cs-CZ" dirty="0"/>
              <a:t>O)n, kde n ≥ 3</a:t>
            </a:r>
          </a:p>
          <a:p>
            <a:r>
              <a:rPr lang="cs-CZ" dirty="0"/>
              <a:t>důležitý zdroj a zásoba </a:t>
            </a:r>
            <a:r>
              <a:rPr lang="cs-CZ" b="1" dirty="0"/>
              <a:t>energie</a:t>
            </a:r>
            <a:r>
              <a:rPr lang="cs-CZ" dirty="0"/>
              <a:t> pro živočichy (glykogen) i pro rostliny (škrob). </a:t>
            </a:r>
          </a:p>
          <a:p>
            <a:r>
              <a:rPr lang="cs-CZ" dirty="0"/>
              <a:t>u rostlin a bakterií tvoří i základní součást </a:t>
            </a:r>
            <a:r>
              <a:rPr lang="cs-CZ" b="1" dirty="0"/>
              <a:t>buněčných membrán </a:t>
            </a:r>
            <a:r>
              <a:rPr lang="cs-CZ" dirty="0"/>
              <a:t>(celulóza). </a:t>
            </a:r>
          </a:p>
          <a:p>
            <a:r>
              <a:rPr lang="cs-CZ" dirty="0"/>
              <a:t>D- </a:t>
            </a:r>
            <a:r>
              <a:rPr lang="cs-CZ" dirty="0" err="1"/>
              <a:t>ribosa</a:t>
            </a:r>
            <a:r>
              <a:rPr lang="cs-CZ" dirty="0"/>
              <a:t>/D-</a:t>
            </a:r>
            <a:r>
              <a:rPr lang="cs-CZ" dirty="0" err="1"/>
              <a:t>deoxyribosa</a:t>
            </a:r>
            <a:r>
              <a:rPr lang="cs-CZ" dirty="0"/>
              <a:t> je základní složkou ribonukleových kyselin (RNA, DNA).</a:t>
            </a:r>
          </a:p>
        </p:txBody>
      </p:sp>
    </p:spTree>
    <p:extLst>
      <p:ext uri="{BB962C8B-B14F-4D97-AF65-F5344CB8AC3E}">
        <p14:creationId xmlns:p14="http://schemas.microsoft.com/office/powerpoint/2010/main" val="10555813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68. Doplňte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Opakovaně naměřené hodnoty glykémie v plazmě </a:t>
            </a:r>
          </a:p>
          <a:p>
            <a:r>
              <a:rPr lang="cs-CZ" dirty="0"/>
              <a:t>nalačno vyšší než </a:t>
            </a:r>
            <a:r>
              <a:rPr lang="cs-CZ" b="1" dirty="0">
                <a:solidFill>
                  <a:srgbClr val="0070C0"/>
                </a:solidFill>
              </a:rPr>
              <a:t>…………………. </a:t>
            </a:r>
            <a:r>
              <a:rPr lang="cs-CZ" dirty="0"/>
              <a:t>a </a:t>
            </a:r>
          </a:p>
          <a:p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jsou považovány za průkaz DM</a:t>
            </a:r>
          </a:p>
        </p:txBody>
      </p:sp>
    </p:spTree>
    <p:extLst>
      <p:ext uri="{BB962C8B-B14F-4D97-AF65-F5344CB8AC3E}">
        <p14:creationId xmlns:p14="http://schemas.microsoft.com/office/powerpoint/2010/main" val="10400756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www.wikiskripta.eu/sites/www.wikiskripta.eu/images/d/da/OG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6" y="39172"/>
            <a:ext cx="5946844" cy="38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295" y="365125"/>
            <a:ext cx="1124150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Orální glukózový 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toleranční test (OGTT)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660" y="2198450"/>
            <a:ext cx="11080140" cy="46595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Pohybují-li se hodnoty glykémie </a:t>
            </a:r>
          </a:p>
          <a:p>
            <a:pPr marL="0" indent="0">
              <a:buNone/>
            </a:pPr>
            <a:r>
              <a:rPr lang="cs-CZ" dirty="0"/>
              <a:t> plazmě nalačno v rozmezí </a:t>
            </a:r>
          </a:p>
          <a:p>
            <a:pPr marL="0" indent="0">
              <a:buNone/>
            </a:pPr>
            <a:r>
              <a:rPr lang="cs-CZ" dirty="0"/>
              <a:t>6,1 až 6,9 </a:t>
            </a:r>
            <a:r>
              <a:rPr lang="cs-CZ" dirty="0" err="1"/>
              <a:t>mmol</a:t>
            </a:r>
            <a:r>
              <a:rPr lang="cs-CZ" dirty="0"/>
              <a:t>/l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Glykémie</a:t>
            </a:r>
            <a:r>
              <a:rPr lang="cs-CZ" dirty="0"/>
              <a:t> se změří nalačno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poté pacient vypije roztok </a:t>
            </a:r>
            <a:r>
              <a:rPr lang="cs-CZ" b="1" dirty="0"/>
              <a:t>75</a:t>
            </a:r>
            <a:r>
              <a:rPr lang="cs-CZ" dirty="0"/>
              <a:t> g glukózy ve </a:t>
            </a:r>
            <a:r>
              <a:rPr lang="cs-CZ" b="1" dirty="0"/>
              <a:t>250-300</a:t>
            </a:r>
            <a:r>
              <a:rPr lang="cs-CZ" dirty="0"/>
              <a:t> ml vody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glykémie</a:t>
            </a:r>
            <a:r>
              <a:rPr lang="cs-CZ" dirty="0"/>
              <a:t> je opět změřena za </a:t>
            </a:r>
            <a:r>
              <a:rPr lang="cs-CZ" b="1" dirty="0"/>
              <a:t>2 hodiny </a:t>
            </a:r>
            <a:r>
              <a:rPr lang="cs-CZ" dirty="0"/>
              <a:t>od požití glukózového roztoku. </a:t>
            </a:r>
          </a:p>
          <a:p>
            <a:pPr lvl="0"/>
            <a:r>
              <a:rPr lang="cs-CZ" dirty="0"/>
              <a:t>U dětí se podává 1,75 g glukózy na 1 kg váhy.</a:t>
            </a:r>
          </a:p>
          <a:p>
            <a:r>
              <a:rPr lang="cs-CZ" dirty="0"/>
              <a:t>umožňuje diagnostikovat poruchu glukózové tolerance</a:t>
            </a:r>
          </a:p>
          <a:p>
            <a:pPr lvl="1"/>
            <a:r>
              <a:rPr lang="cs-CZ" dirty="0"/>
              <a:t>glukóza po 2 hodinách je mezi 7,8 a 11 </a:t>
            </a:r>
            <a:r>
              <a:rPr lang="cs-CZ" dirty="0" err="1"/>
              <a:t>mmol</a:t>
            </a:r>
            <a:r>
              <a:rPr lang="cs-CZ" dirty="0"/>
              <a:t>/l, při lačné glykémii pod 7,0 </a:t>
            </a:r>
            <a:r>
              <a:rPr lang="cs-CZ" dirty="0" err="1"/>
              <a:t>mmol</a:t>
            </a:r>
            <a:r>
              <a:rPr lang="cs-CZ" dirty="0"/>
              <a:t>/l či porušené glykémii nalačno (lačná glykémii 6,1 až 6,9 a glukóza po 2 hodinách pod 7,8 </a:t>
            </a:r>
            <a:r>
              <a:rPr lang="cs-CZ" dirty="0" err="1"/>
              <a:t>mmol</a:t>
            </a:r>
            <a:r>
              <a:rPr lang="cs-CZ" dirty="0"/>
              <a:t>/l).</a:t>
            </a:r>
          </a:p>
        </p:txBody>
      </p:sp>
    </p:spTree>
    <p:extLst>
      <p:ext uri="{BB962C8B-B14F-4D97-AF65-F5344CB8AC3E}">
        <p14:creationId xmlns:p14="http://schemas.microsoft.com/office/powerpoint/2010/main" val="2614446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69. Postup při </a:t>
            </a:r>
            <a:r>
              <a:rPr lang="cs-CZ" b="1" dirty="0" err="1">
                <a:solidFill>
                  <a:srgbClr val="0070C0"/>
                </a:solidFill>
              </a:rPr>
              <a:t>oGTT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Nalačno</a:t>
            </a: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dirty="0"/>
              <a:t>vypít</a:t>
            </a:r>
            <a:r>
              <a:rPr lang="cs-CZ" dirty="0">
                <a:solidFill>
                  <a:srgbClr val="0070C0"/>
                </a:solidFill>
              </a:rPr>
              <a:t>………………………………g………………v ………………ml……………………..</a:t>
            </a:r>
          </a:p>
          <a:p>
            <a:r>
              <a:rPr lang="cs-CZ" dirty="0"/>
              <a:t>Za</a:t>
            </a:r>
            <a:r>
              <a:rPr lang="cs-CZ" dirty="0">
                <a:solidFill>
                  <a:srgbClr val="0070C0"/>
                </a:solidFill>
              </a:rPr>
              <a:t>…………..</a:t>
            </a:r>
            <a:r>
              <a:rPr lang="cs-CZ" dirty="0"/>
              <a:t>hod. změřit</a:t>
            </a:r>
            <a:r>
              <a:rPr lang="cs-CZ" dirty="0">
                <a:solidFill>
                  <a:srgbClr val="0070C0"/>
                </a:solidFill>
              </a:rPr>
              <a:t>………………………………….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531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203762"/>
            <a:ext cx="369562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Glykovaný </a:t>
            </a:r>
            <a:r>
              <a:rPr lang="cs-CZ" sz="4000" b="1" dirty="0" err="1">
                <a:solidFill>
                  <a:srgbClr val="FF0000"/>
                </a:solidFill>
              </a:rPr>
              <a:t>Hb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919" y="1825625"/>
            <a:ext cx="11939081" cy="4789184"/>
          </a:xfrm>
        </p:spPr>
        <p:txBody>
          <a:bodyPr>
            <a:normAutofit/>
          </a:bodyPr>
          <a:lstStyle/>
          <a:p>
            <a:r>
              <a:rPr lang="cs-CZ" dirty="0"/>
              <a:t>Hladina glykovaného </a:t>
            </a:r>
            <a:r>
              <a:rPr lang="cs-CZ" dirty="0" err="1"/>
              <a:t>Hb</a:t>
            </a:r>
            <a:r>
              <a:rPr lang="cs-CZ" dirty="0"/>
              <a:t> (HbA1c) </a:t>
            </a:r>
          </a:p>
          <a:p>
            <a:pPr lvl="0"/>
            <a:r>
              <a:rPr lang="cs-CZ" dirty="0"/>
              <a:t>odráží průměrnou hladinu glukózy v plazmě za poslední </a:t>
            </a:r>
            <a:r>
              <a:rPr lang="cs-CZ" b="1" dirty="0"/>
              <a:t>2-3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měsíce. </a:t>
            </a:r>
          </a:p>
          <a:p>
            <a:pPr lvl="0"/>
            <a:r>
              <a:rPr lang="cs-CZ" dirty="0"/>
              <a:t>Proto je považován za „zlatý standard“ pro kontrolu glykémie. </a:t>
            </a:r>
          </a:p>
          <a:p>
            <a:pPr lvl="0"/>
            <a:r>
              <a:rPr lang="cs-CZ" dirty="0"/>
              <a:t>Stanovení není ovlivněno lačněním, je možno provádět </a:t>
            </a:r>
            <a:r>
              <a:rPr lang="cs-CZ" b="1" dirty="0"/>
              <a:t>kdykoliv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Výsledky mohou být ovlivněny </a:t>
            </a:r>
          </a:p>
          <a:p>
            <a:pPr lvl="1"/>
            <a:r>
              <a:rPr lang="cs-CZ" dirty="0"/>
              <a:t>anémií, abnormalitami ve struktuře hemoglobinu, těhotenstvím či urémií, krvácením. </a:t>
            </a:r>
          </a:p>
          <a:p>
            <a:r>
              <a:rPr lang="cs-CZ" dirty="0"/>
              <a:t>Ke stanovení se nabírá zkumavka s </a:t>
            </a:r>
            <a:r>
              <a:rPr lang="cs-CZ" b="1" dirty="0"/>
              <a:t>plnou krví </a:t>
            </a:r>
            <a:r>
              <a:rPr lang="cs-CZ" dirty="0"/>
              <a:t>a glykovaný hemoglobin je stanovován pomocí HPLC (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Liquid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r>
              <a:rPr lang="cs-CZ" dirty="0"/>
              <a:t>). </a:t>
            </a:r>
          </a:p>
          <a:p>
            <a:r>
              <a:rPr lang="cs-CZ" dirty="0"/>
              <a:t>Referenční hodnoty se pohybují v rozpětí </a:t>
            </a:r>
            <a:r>
              <a:rPr lang="cs-CZ" b="1" dirty="0"/>
              <a:t>2,8–4,0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%, někdy se též uvádějí jako </a:t>
            </a:r>
            <a:r>
              <a:rPr lang="cs-CZ" b="1" dirty="0"/>
              <a:t>28–40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mmol</a:t>
            </a:r>
            <a:r>
              <a:rPr lang="cs-CZ" dirty="0"/>
              <a:t> </a:t>
            </a:r>
            <a:r>
              <a:rPr lang="cs-CZ" baseline="-25000" dirty="0"/>
              <a:t>HbA1c</a:t>
            </a:r>
            <a:r>
              <a:rPr lang="cs-CZ" dirty="0"/>
              <a:t>/</a:t>
            </a:r>
            <a:r>
              <a:rPr lang="cs-CZ" dirty="0" err="1"/>
              <a:t>mol</a:t>
            </a:r>
            <a:r>
              <a:rPr lang="cs-CZ" baseline="-25000" dirty="0" err="1"/>
              <a:t>Hb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32732" y="1355422"/>
            <a:ext cx="5071353" cy="14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https://kalma.cz/wp-content/uploads/2021/05/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43" y="206374"/>
            <a:ext cx="6848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56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8" y="203762"/>
            <a:ext cx="431908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70. Glykovaný </a:t>
            </a:r>
            <a:r>
              <a:rPr lang="cs-CZ" sz="4000" b="1" dirty="0" err="1">
                <a:solidFill>
                  <a:srgbClr val="0070C0"/>
                </a:solidFill>
              </a:rPr>
              <a:t>Hb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919" y="1825625"/>
            <a:ext cx="11939081" cy="4789184"/>
          </a:xfrm>
        </p:spPr>
        <p:txBody>
          <a:bodyPr>
            <a:normAutofit/>
          </a:bodyPr>
          <a:lstStyle/>
          <a:p>
            <a:r>
              <a:rPr lang="cs-CZ" dirty="0"/>
              <a:t>Hladina glykovaného </a:t>
            </a:r>
            <a:r>
              <a:rPr lang="cs-CZ" dirty="0" err="1"/>
              <a:t>Hb</a:t>
            </a:r>
            <a:r>
              <a:rPr lang="cs-CZ" dirty="0"/>
              <a:t> (HbA1c) </a:t>
            </a:r>
          </a:p>
          <a:p>
            <a:pPr lvl="0"/>
            <a:r>
              <a:rPr lang="cs-CZ" dirty="0"/>
              <a:t>odráží průměrnou hladinu glukózy v plazmě za poslední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měsíce</a:t>
            </a:r>
          </a:p>
          <a:p>
            <a:pPr lvl="0"/>
            <a:r>
              <a:rPr lang="cs-CZ" dirty="0"/>
              <a:t>Proto je považován za „zlatý standard“ pro kontrolu glykémie. </a:t>
            </a:r>
          </a:p>
          <a:p>
            <a:pPr lvl="0"/>
            <a:r>
              <a:rPr lang="cs-CZ" dirty="0"/>
              <a:t>Stanovení není ovlivněno lačněním, je možno provádět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0"/>
            <a:r>
              <a:rPr lang="cs-CZ" dirty="0"/>
              <a:t>Výsledky mohou být ovlivněny </a:t>
            </a:r>
          </a:p>
          <a:p>
            <a:pPr lvl="1"/>
            <a:r>
              <a:rPr lang="cs-CZ" dirty="0"/>
              <a:t>anémií, abnormalitami ve struktuře hemoglobinu, těhotenstvím či urémií, krvácením. </a:t>
            </a:r>
          </a:p>
          <a:p>
            <a:r>
              <a:rPr lang="cs-CZ" dirty="0"/>
              <a:t>Ke stanovení se nabírá zkumavka s 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a glykovaný hemoglobin je stanovován pomocí HPLC (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Liquid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r>
              <a:rPr lang="cs-CZ" dirty="0"/>
              <a:t>). </a:t>
            </a:r>
          </a:p>
          <a:p>
            <a:r>
              <a:rPr lang="cs-CZ" dirty="0"/>
              <a:t>Referenční hodnoty se pohybují v rozpětí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%, někdy se též uvádějí jako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 err="1"/>
              <a:t>mmol</a:t>
            </a:r>
            <a:r>
              <a:rPr lang="cs-CZ" dirty="0"/>
              <a:t> </a:t>
            </a:r>
            <a:r>
              <a:rPr lang="cs-CZ" baseline="-25000" dirty="0"/>
              <a:t>HbA1c</a:t>
            </a:r>
            <a:r>
              <a:rPr lang="cs-CZ" dirty="0"/>
              <a:t>/</a:t>
            </a:r>
            <a:r>
              <a:rPr lang="cs-CZ" dirty="0" err="1"/>
              <a:t>mol</a:t>
            </a:r>
            <a:r>
              <a:rPr lang="cs-CZ" baseline="-25000" dirty="0" err="1"/>
              <a:t>Hb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32732" y="1355422"/>
            <a:ext cx="5071353" cy="14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https://kalma.cz/wp-content/uploads/2021/05/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22" y="206374"/>
            <a:ext cx="6848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043" y="0"/>
            <a:ext cx="7086957" cy="4571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43. Doplňte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2387099"/>
            <a:ext cx="1207970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složené pouze z </a:t>
            </a:r>
            <a:r>
              <a:rPr lang="cs-CZ" dirty="0">
                <a:solidFill>
                  <a:srgbClr val="0070C0"/>
                </a:solidFill>
              </a:rPr>
              <a:t>…,…..a……</a:t>
            </a:r>
          </a:p>
          <a:p>
            <a:r>
              <a:rPr lang="cs-CZ" dirty="0"/>
              <a:t>nejrozšířenější skupina </a:t>
            </a:r>
            <a:r>
              <a:rPr lang="cs-CZ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látek</a:t>
            </a:r>
          </a:p>
          <a:p>
            <a:r>
              <a:rPr lang="cs-CZ" dirty="0"/>
              <a:t>tvoří největší podíl </a:t>
            </a:r>
            <a:r>
              <a:rPr lang="cs-CZ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hmoty na Zemi. </a:t>
            </a:r>
          </a:p>
          <a:p>
            <a:r>
              <a:rPr lang="cs-CZ" dirty="0"/>
              <a:t>složení vyjádřit vzorcem (CH</a:t>
            </a:r>
            <a:r>
              <a:rPr lang="cs-CZ" baseline="-25000" dirty="0"/>
              <a:t>2</a:t>
            </a:r>
            <a:r>
              <a:rPr lang="cs-CZ" dirty="0"/>
              <a:t>O)n, kde n ≥ 3</a:t>
            </a:r>
          </a:p>
          <a:p>
            <a:r>
              <a:rPr lang="cs-CZ" dirty="0"/>
              <a:t>důležitý zdroj a zásoba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jak pro živočichy (glykogen), tak pro rostliny (škrob). </a:t>
            </a:r>
          </a:p>
          <a:p>
            <a:r>
              <a:rPr lang="cs-CZ" dirty="0"/>
              <a:t>u rostlin a bakterií tvoří i základní součást                                             (celulóza). </a:t>
            </a:r>
          </a:p>
          <a:p>
            <a:r>
              <a:rPr lang="cs-CZ" dirty="0"/>
              <a:t>D- </a:t>
            </a:r>
            <a:r>
              <a:rPr lang="cs-CZ" dirty="0" err="1"/>
              <a:t>ribosa</a:t>
            </a:r>
            <a:r>
              <a:rPr lang="cs-CZ" dirty="0"/>
              <a:t>/D-</a:t>
            </a:r>
            <a:r>
              <a:rPr lang="cs-CZ" dirty="0" err="1"/>
              <a:t>deoxyribosa</a:t>
            </a:r>
            <a:r>
              <a:rPr lang="cs-CZ" dirty="0"/>
              <a:t> je základní složkou ribonukleových ……………. (RNA, DNA).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83" y="5422231"/>
            <a:ext cx="2677528" cy="9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Jak se dělí 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4" y="1239421"/>
            <a:ext cx="12079705" cy="4351338"/>
          </a:xfrm>
        </p:spPr>
        <p:txBody>
          <a:bodyPr/>
          <a:lstStyle/>
          <a:p>
            <a:r>
              <a:rPr lang="cs-CZ" dirty="0"/>
              <a:t>Podle počtu sacharidových jednotek se sacharidy dělí do tří skupin</a:t>
            </a:r>
          </a:p>
          <a:p>
            <a:r>
              <a:rPr lang="cs-CZ" dirty="0"/>
              <a:t>a)    </a:t>
            </a:r>
            <a:r>
              <a:rPr lang="cs-CZ" b="1" dirty="0"/>
              <a:t>monosacharidy</a:t>
            </a:r>
            <a:r>
              <a:rPr lang="cs-CZ" dirty="0"/>
              <a:t> 1 cukerná jednotka, 3-7 atomů C</a:t>
            </a:r>
          </a:p>
          <a:p>
            <a:r>
              <a:rPr lang="cs-CZ" dirty="0"/>
              <a:t>b)    </a:t>
            </a:r>
            <a:r>
              <a:rPr lang="cs-CZ" b="1" dirty="0"/>
              <a:t>oligosacharidy</a:t>
            </a:r>
            <a:r>
              <a:rPr lang="cs-CZ" dirty="0"/>
              <a:t> 2-10 cukerných jednotek</a:t>
            </a:r>
          </a:p>
          <a:p>
            <a:r>
              <a:rPr lang="cs-CZ" dirty="0"/>
              <a:t>c)    </a:t>
            </a:r>
            <a:r>
              <a:rPr lang="cs-CZ" b="1" dirty="0"/>
              <a:t>polysacharidy</a:t>
            </a:r>
            <a:r>
              <a:rPr lang="cs-CZ" dirty="0"/>
              <a:t> velký počet monosacharidových jednotek</a:t>
            </a:r>
          </a:p>
          <a:p>
            <a:r>
              <a:rPr lang="cs-CZ" dirty="0"/>
              <a:t>U oligosacharidů a polysacharidů jsou jednotlivé sacharidové jednotky spojeny jednoduchými kovalentními vazbami (vazba tvořená společnou dvojicí elektronů).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4219075"/>
            <a:ext cx="5385282" cy="2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44. Jak se dělí sacharidy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4" y="1239421"/>
            <a:ext cx="12079705" cy="4351338"/>
          </a:xfrm>
        </p:spPr>
        <p:txBody>
          <a:bodyPr/>
          <a:lstStyle/>
          <a:p>
            <a:r>
              <a:rPr lang="cs-CZ" dirty="0"/>
              <a:t>Podle počtu sacharidových jednotek se sacharidy dělí do tří skupin</a:t>
            </a:r>
          </a:p>
          <a:p>
            <a:r>
              <a:rPr lang="cs-CZ" dirty="0"/>
              <a:t>a)  </a:t>
            </a:r>
            <a:r>
              <a:rPr lang="cs-CZ" dirty="0">
                <a:solidFill>
                  <a:srgbClr val="0070C0"/>
                </a:solidFill>
              </a:rPr>
              <a:t> ……………………………..</a:t>
            </a:r>
            <a:r>
              <a:rPr lang="cs-CZ" dirty="0"/>
              <a:t>(1 cukerná jednotka, 3-7 atomů C)</a:t>
            </a:r>
          </a:p>
          <a:p>
            <a:r>
              <a:rPr lang="cs-CZ" dirty="0"/>
              <a:t>b)   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  <a:r>
              <a:rPr lang="cs-CZ" dirty="0"/>
              <a:t> (2-10 cukerných jednotek)</a:t>
            </a:r>
          </a:p>
          <a:p>
            <a:r>
              <a:rPr lang="cs-CZ" dirty="0"/>
              <a:t>c)   </a:t>
            </a:r>
            <a:r>
              <a:rPr lang="cs-CZ" dirty="0">
                <a:solidFill>
                  <a:srgbClr val="0070C0"/>
                </a:solidFill>
              </a:rPr>
              <a:t>……………………………..</a:t>
            </a:r>
            <a:r>
              <a:rPr lang="cs-CZ" dirty="0"/>
              <a:t>(velký počet monosacharidových jednotek).</a:t>
            </a:r>
          </a:p>
          <a:p>
            <a:r>
              <a:rPr lang="cs-CZ" dirty="0"/>
              <a:t>U b a c jsou jednotlivé sacharidové jednotky spojeny jednoduchými kovalentními vazbami (vazba je tvořená společnou dvojicí elektronů).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4219075"/>
            <a:ext cx="5385282" cy="26076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25516" y="4235116"/>
            <a:ext cx="52457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152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6893</Words>
  <Application>Microsoft Office PowerPoint</Application>
  <PresentationFormat>Širokoúhlá obrazovka</PresentationFormat>
  <Paragraphs>688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Times New Roman</vt:lpstr>
      <vt:lpstr>Motiv Office</vt:lpstr>
      <vt:lpstr>Biochemie 2</vt:lpstr>
      <vt:lpstr>Složení tělních tekutin </vt:lpstr>
      <vt:lpstr>Prezentace aplikace PowerPoint</vt:lpstr>
      <vt:lpstr>42. Doplňte zkratky</vt:lpstr>
      <vt:lpstr>Fyziologické hodnoty</vt:lpstr>
      <vt:lpstr>Sacharidy</vt:lpstr>
      <vt:lpstr>43. Doplňte</vt:lpstr>
      <vt:lpstr>Jak se dělí sacharidy</vt:lpstr>
      <vt:lpstr>44. Jak se dělí sacharidy ?</vt:lpstr>
      <vt:lpstr>Prezentace aplikace PowerPoint</vt:lpstr>
      <vt:lpstr>45. Napište svůj jídelníček za předešlý den a označte v něm jednoduché cukry a polysacharidy</vt:lpstr>
      <vt:lpstr>Monosacharidy</vt:lpstr>
      <vt:lpstr>46. Doplňte</vt:lpstr>
      <vt:lpstr>47. Jaký je rozdíl mezi L a D formou sacharidů ?</vt:lpstr>
      <vt:lpstr>48. Monosacharidy s</vt:lpstr>
      <vt:lpstr>48. Monosacharidy s</vt:lpstr>
      <vt:lpstr>Oligosacharidy</vt:lpstr>
      <vt:lpstr>49. Doplňte do textu</vt:lpstr>
      <vt:lpstr>Polysacharidy</vt:lpstr>
      <vt:lpstr>50. Polysacharidy mají funkci</vt:lpstr>
      <vt:lpstr>51. Popište obrázek</vt:lpstr>
      <vt:lpstr>Jak se metabolizují sacharidy?</vt:lpstr>
      <vt:lpstr>52. Doplňte vynechaná slova</vt:lpstr>
      <vt:lpstr>Jaký je rozdíl mezi glykolýzou, glykogenolýzou a glukoneogenezí? </vt:lpstr>
      <vt:lpstr>53. Doplňte vynechaná slova</vt:lpstr>
      <vt:lpstr>Které hormony ovlivňují glykémii? </vt:lpstr>
      <vt:lpstr>54. Které hormony ovlivňují glykémii?</vt:lpstr>
      <vt:lpstr>Slinivka břišní, lat. pancreas</vt:lpstr>
      <vt:lpstr>Jak ovlivňuje insulín metabolismus glukózy? https://youtu.be/JAjZv41iUJU?si=PdvFwPv1EBXPh7Qj https://youtu.be/HJGjNTJgf48?si=YWbD4k-od7VDXNJg </vt:lpstr>
      <vt:lpstr>55. Spojte hormon s jeho účinkem</vt:lpstr>
      <vt:lpstr>Prezentace aplikace PowerPoint</vt:lpstr>
      <vt:lpstr>56. Diabetes mellitus – doplňte chybějící slova ……………</vt:lpstr>
      <vt:lpstr>Diabetes mellitus</vt:lpstr>
      <vt:lpstr>Z  hlediska glykémie jsou rozlišována 3 stádia ve vývoji poruch sacharidového metabolismu </vt:lpstr>
      <vt:lpstr>57. Doplňte názvy k hodnotám  </vt:lpstr>
      <vt:lpstr>Jak se liší jednotlivé typy DM ?</vt:lpstr>
      <vt:lpstr>58. Jak se liší jednotlivé  typy DM ?</vt:lpstr>
      <vt:lpstr>Další typy diabetu</vt:lpstr>
      <vt:lpstr>Akutní komplikace DM</vt:lpstr>
      <vt:lpstr>59. Doplňte u DM příčiny</vt:lpstr>
      <vt:lpstr>59. Doplňte u DM příčiny</vt:lpstr>
      <vt:lpstr>60. Doplňte příznaky pro </vt:lpstr>
      <vt:lpstr>Anion gap</vt:lpstr>
      <vt:lpstr>61. Anion gap</vt:lpstr>
      <vt:lpstr>62. Anion gap je rozdíl mezi pozitivně a negativně nabitými ionty v krvi</vt:lpstr>
      <vt:lpstr>Hyperosmální hyperglykemické neketoacidotické kóma je častější u DM 2. typu </vt:lpstr>
      <vt:lpstr>Jaké jsou buněčné a orgánové projevy chronických komplikací DM ?</vt:lpstr>
      <vt:lpstr>Prezentace aplikace PowerPoint</vt:lpstr>
      <vt:lpstr>Diabetická nefropatie</vt:lpstr>
      <vt:lpstr>Diabetická neuropatie</vt:lpstr>
      <vt:lpstr>63. Jaké jsou buněčné a orgánové projevy chronických komplikací DM ?</vt:lpstr>
      <vt:lpstr>64. Jaké jsou příčiny buněčných a orgánových projevů chronických komplikací DM ?</vt:lpstr>
      <vt:lpstr>Vrozené poruchy metabolismu sacharidů</vt:lpstr>
      <vt:lpstr>Biochemická vyšetření u DM</vt:lpstr>
      <vt:lpstr>65. Jak se nazývá …….</vt:lpstr>
      <vt:lpstr>65. Jak se nazývá …….</vt:lpstr>
      <vt:lpstr>66. Biochemická vyšetření u DM</vt:lpstr>
      <vt:lpstr>Stanovení glukózy</vt:lpstr>
      <vt:lpstr>67. Stanovení glukózy</vt:lpstr>
      <vt:lpstr>68. Doplňte hodnoty</vt:lpstr>
      <vt:lpstr>Orální glukózový  toleranční test (OGTT)</vt:lpstr>
      <vt:lpstr>69. Postup při oGTT</vt:lpstr>
      <vt:lpstr>Glykovaný Hb</vt:lpstr>
      <vt:lpstr>70. Glykovaný Hb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289</cp:revision>
  <dcterms:created xsi:type="dcterms:W3CDTF">2024-02-17T15:39:13Z</dcterms:created>
  <dcterms:modified xsi:type="dcterms:W3CDTF">2024-09-30T07:00:39Z</dcterms:modified>
</cp:coreProperties>
</file>