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8" r:id="rId2"/>
    <p:sldId id="587" r:id="rId3"/>
    <p:sldId id="588" r:id="rId4"/>
    <p:sldId id="589" r:id="rId5"/>
    <p:sldId id="590" r:id="rId6"/>
    <p:sldId id="591" r:id="rId7"/>
    <p:sldId id="592" r:id="rId8"/>
    <p:sldId id="593" r:id="rId9"/>
    <p:sldId id="594" r:id="rId10"/>
    <p:sldId id="59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96F9A-9027-4820-96EE-AFBB520D6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DC5998-2A2F-41DF-BC54-130ABF053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B3414A-94E5-49E8-A7CE-EAA54CA36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0204-079E-47FE-9DC1-3C9EB371E2EE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20ECFE-DEA5-4BB1-88D7-A86E76388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A6580A-2F5D-43A0-8057-CE1D9824A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52D9-CAC8-4239-9187-C88228F1F8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80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D3FF76-08C6-4706-8A2B-E3679B2C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F8C294-010A-4965-9222-E3B539CEC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BE0414-DC85-4FC3-B156-318AA5EF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0204-079E-47FE-9DC1-3C9EB371E2EE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BF5A1A-6627-40DB-A420-FBD7D846A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DFAADA-718F-4649-AE34-23EDD4257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52D9-CAC8-4239-9187-C88228F1F8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24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343D7B-5E24-43F6-88BC-1C39DADBC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72F10F-DFE0-481F-AF0B-15A2AA970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4E3F95-74B6-49B3-AEC1-908C4C2C3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0204-079E-47FE-9DC1-3C9EB371E2EE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C026A4-EF17-48A8-8201-3FF2D2819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C24DEE-B512-4E1C-84F7-1585DCB1E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52D9-CAC8-4239-9187-C88228F1F8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00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8D22E-0AFD-4D09-A8C0-2E2D7A8E0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64EEA2-6537-4284-BCDC-82152533A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6B7547-7024-4519-BBA3-F99D6E88C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0204-079E-47FE-9DC1-3C9EB371E2EE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A69BF3-4AFE-4854-AEBB-CEDD96A5B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2A0B95-EC50-4B74-A539-2A720754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52D9-CAC8-4239-9187-C88228F1F8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62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676EC-ECFC-41B1-BE31-0F75FC2F5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4D509B-EBC3-4A16-9C17-389D4BCBD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C1EFA1-F0B3-4C44-9343-299A69F74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0204-079E-47FE-9DC1-3C9EB371E2EE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783B8A-021B-4D55-88D2-49B1B3FC0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D3062F-A92A-4BF7-871C-6CD47A8BC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52D9-CAC8-4239-9187-C88228F1F8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51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A65B5-09CE-4AA7-BD8F-1C1BABA5E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2E34E7-A117-4372-9518-80D185B36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13661ED-6367-497D-8319-8BE47F3E4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2BA6EB-31F4-48BD-83FA-7B632E0F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0204-079E-47FE-9DC1-3C9EB371E2EE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8E45BB-0840-4517-9483-95446DE82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0FDFBF-F0D5-432A-BCBA-C7F5FDB14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52D9-CAC8-4239-9187-C88228F1F8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00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DA6B9-6539-4972-975D-3BB933F6B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E3B214B-4D93-4C2A-802C-73B56999A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CDC6FE5-E852-44E8-A291-F5EC51F1F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FA0D7BA-D201-4D30-A490-682818E373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C5A923A-EE5F-49DE-AA28-52742CCAA5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75CCAFA-9F5C-4F15-961E-85A0EB181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0204-079E-47FE-9DC1-3C9EB371E2EE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BEC403A-BD6F-4ADE-A153-FF0836647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67FA94-A596-4E1E-9D04-E70EFF7D4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52D9-CAC8-4239-9187-C88228F1F8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58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9BE3E-17C8-4309-9A2B-654608F14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7BE9D0-1C72-4175-966C-E76701212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0204-079E-47FE-9DC1-3C9EB371E2EE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6804BB-516D-475D-ABBC-793969499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550E6C1-DC33-415F-950B-5A961216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52D9-CAC8-4239-9187-C88228F1F8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04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3D27C6D-97EC-44DB-B711-624AB0F62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0204-079E-47FE-9DC1-3C9EB371E2EE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8A769F-61BB-4956-8E78-05087FB65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59B003E-B94C-4207-8B7F-1B945E82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52D9-CAC8-4239-9187-C88228F1F8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58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3D7366-3D8E-41A0-95A4-D50050814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84DB7-6DD5-434D-9DC4-31A3935BF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C6546C9-E3E3-45F1-AA09-43EF5FFF1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62BF4A-7DB3-425E-88B1-7D59D5BCE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0204-079E-47FE-9DC1-3C9EB371E2EE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A2C14E-283D-4803-8052-755B45B53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BF5317-74D0-4C8E-96CD-B8784DE4C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52D9-CAC8-4239-9187-C88228F1F8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9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F10307-F387-44B4-A3C6-3ABFD758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6AD4B7D-593B-47E3-92E1-411ED956D5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D23E3CC-4AA1-4E2D-813E-C550A3CCA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C981DA-C19A-4135-A6D7-4309E6BE3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0204-079E-47FE-9DC1-3C9EB371E2EE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340A77-D6A8-4547-8A3F-FA7984A6D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5DECDE-F570-49EF-886D-F6B1F547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D52D9-CAC8-4239-9187-C88228F1F8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09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855F923-F343-4922-A6EA-27DDA184C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5B7A26B-EB8F-4B0C-B46E-B8F31D3CB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3F711B-533B-4098-BD1F-CF2E6A9D1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A0204-079E-47FE-9DC1-3C9EB371E2EE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CF1B66-5496-410A-8ED1-AE5754D61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D0A18F-B1E3-4D16-986E-3650F05C4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D52D9-CAC8-4239-9187-C88228F1F8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23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Biochemie 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Vysoká škola zdravotnická, Praha</a:t>
            </a:r>
          </a:p>
          <a:p>
            <a:r>
              <a:rPr lang="cs-CZ" dirty="0"/>
              <a:t>Obor: </a:t>
            </a:r>
          </a:p>
          <a:p>
            <a:r>
              <a:rPr lang="cs-CZ" dirty="0"/>
              <a:t>Všeobecná sestra</a:t>
            </a:r>
          </a:p>
          <a:p>
            <a:r>
              <a:rPr lang="cs-CZ" dirty="0"/>
              <a:t>Porodní asistentka</a:t>
            </a:r>
          </a:p>
          <a:p>
            <a:r>
              <a:rPr lang="cs-CZ" dirty="0"/>
              <a:t>Zdravotnický záchranář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1974" y="286659"/>
            <a:ext cx="2918298" cy="306487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96" y="466933"/>
            <a:ext cx="3832698" cy="2153489"/>
          </a:xfrm>
          <a:prstGeom prst="rect">
            <a:avLst/>
          </a:prstGeom>
        </p:spPr>
      </p:pic>
      <p:pic>
        <p:nvPicPr>
          <p:cNvPr id="1030" name="Picture 6" descr="Cholesterol - BodyLoveDi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95" y="4418317"/>
            <a:ext cx="4319081" cy="229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Zkrotí chutě, vybudují svaly. Proč potřebujeme bílkoviny - iDNES.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166" y="4272696"/>
            <a:ext cx="3923489" cy="243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70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936" y="267243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70C0"/>
                </a:solidFill>
              </a:rPr>
              <a:t>117. Stanovení </a:t>
            </a:r>
            <a:r>
              <a:rPr lang="cs-CZ" sz="4000" b="1" dirty="0" err="1">
                <a:solidFill>
                  <a:srgbClr val="0070C0"/>
                </a:solidFill>
              </a:rPr>
              <a:t>clearence</a:t>
            </a:r>
            <a:r>
              <a:rPr lang="cs-CZ" sz="4000" b="1" dirty="0">
                <a:solidFill>
                  <a:srgbClr val="0070C0"/>
                </a:solidFill>
              </a:rPr>
              <a:t> kreatininu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862" y="1825624"/>
            <a:ext cx="7729415" cy="4926867"/>
          </a:xfrm>
        </p:spPr>
        <p:txBody>
          <a:bodyPr>
            <a:normAutofit/>
          </a:bodyPr>
          <a:lstStyle/>
          <a:p>
            <a:r>
              <a:rPr lang="cs-CZ" dirty="0"/>
              <a:t>se provádí ve vzorku sbírané moči za 24 hod., </a:t>
            </a:r>
          </a:p>
          <a:p>
            <a:r>
              <a:rPr lang="cs-CZ" dirty="0"/>
              <a:t>důležité je přesné změření konečného objemu moči! </a:t>
            </a:r>
          </a:p>
          <a:p>
            <a:r>
              <a:rPr lang="cs-CZ" dirty="0"/>
              <a:t>Pro výpočet </a:t>
            </a:r>
            <a:r>
              <a:rPr lang="cs-CZ" b="1" dirty="0">
                <a:solidFill>
                  <a:srgbClr val="0070C0"/>
                </a:solidFill>
              </a:rPr>
              <a:t>g…………….f…………. </a:t>
            </a:r>
            <a:r>
              <a:rPr lang="cs-CZ" b="1" dirty="0"/>
              <a:t>(GF)</a:t>
            </a:r>
            <a:r>
              <a:rPr lang="cs-CZ" dirty="0"/>
              <a:t>, která odpovídá </a:t>
            </a:r>
            <a:r>
              <a:rPr lang="cs-CZ" dirty="0" err="1"/>
              <a:t>clearence</a:t>
            </a:r>
            <a:r>
              <a:rPr lang="cs-CZ" dirty="0"/>
              <a:t> kreatininu, je nutné stanovit rovněž </a:t>
            </a:r>
            <a:r>
              <a:rPr lang="cs-CZ" b="1" dirty="0">
                <a:solidFill>
                  <a:srgbClr val="0070C0"/>
                </a:solidFill>
              </a:rPr>
              <a:t>k…………………..k…………..v k… </a:t>
            </a:r>
            <a:r>
              <a:rPr lang="cs-CZ" dirty="0"/>
              <a:t>odebrané kdykoliv během sběru moče. </a:t>
            </a:r>
          </a:p>
          <a:p>
            <a:r>
              <a:rPr lang="cs-CZ" dirty="0"/>
              <a:t>Hodnotu GF je potřeba především u dětí přepočítat na </a:t>
            </a:r>
            <a:r>
              <a:rPr lang="cs-CZ" b="1" dirty="0"/>
              <a:t>skutečný povrch těla</a:t>
            </a:r>
            <a:r>
              <a:rPr lang="cs-CZ" dirty="0"/>
              <a:t>, protože je závislá na objemu tělesných orgánů – získáme tak hodnotu korigované GF</a:t>
            </a:r>
          </a:p>
        </p:txBody>
      </p:sp>
      <p:pic>
        <p:nvPicPr>
          <p:cNvPr id="6146" name="Picture 2" descr="Způsoby odhadu glomerulární filtrace - PDF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262" y="2238346"/>
            <a:ext cx="4540738" cy="338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8192" y="158764"/>
            <a:ext cx="1848355" cy="187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678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541" y="56206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70C0"/>
                </a:solidFill>
              </a:rPr>
              <a:t>109. ABR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506662"/>
            <a:ext cx="121920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Rovnováha mezi </a:t>
            </a:r>
            <a:r>
              <a:rPr lang="cs-CZ" b="1" dirty="0">
                <a:solidFill>
                  <a:srgbClr val="0070C0"/>
                </a:solidFill>
              </a:rPr>
              <a:t>t…..u</a:t>
            </a:r>
            <a:r>
              <a:rPr lang="cs-CZ" dirty="0"/>
              <a:t> a </a:t>
            </a:r>
            <a:r>
              <a:rPr lang="cs-CZ" b="1" dirty="0">
                <a:solidFill>
                  <a:srgbClr val="0070C0"/>
                </a:solidFill>
              </a:rPr>
              <a:t>v………m</a:t>
            </a:r>
            <a:r>
              <a:rPr lang="cs-CZ" dirty="0"/>
              <a:t> </a:t>
            </a:r>
            <a:r>
              <a:rPr lang="cs-CZ" b="1" dirty="0">
                <a:solidFill>
                  <a:srgbClr val="0070C0"/>
                </a:solidFill>
              </a:rPr>
              <a:t>k…..n</a:t>
            </a:r>
            <a:r>
              <a:rPr lang="cs-CZ" dirty="0"/>
              <a:t> a </a:t>
            </a:r>
            <a:r>
              <a:rPr lang="cs-CZ" b="1" dirty="0">
                <a:solidFill>
                  <a:srgbClr val="0070C0"/>
                </a:solidFill>
              </a:rPr>
              <a:t>z…d</a:t>
            </a:r>
            <a:r>
              <a:rPr lang="cs-CZ" b="1" dirty="0"/>
              <a:t>,</a:t>
            </a:r>
            <a:r>
              <a:rPr lang="cs-CZ" dirty="0"/>
              <a:t> tedy stálá hodnota </a:t>
            </a:r>
            <a:r>
              <a:rPr lang="cs-CZ" b="1" dirty="0">
                <a:solidFill>
                  <a:srgbClr val="0070C0"/>
                </a:solidFill>
              </a:rPr>
              <a:t>p.</a:t>
            </a:r>
            <a:r>
              <a:rPr lang="cs-CZ" dirty="0"/>
              <a:t> prostředí je označována jako </a:t>
            </a:r>
            <a:r>
              <a:rPr lang="cs-CZ" b="1" dirty="0"/>
              <a:t>acidobazická rovnováha</a:t>
            </a:r>
            <a:r>
              <a:rPr lang="cs-CZ" dirty="0"/>
              <a:t> (ABR). </a:t>
            </a:r>
          </a:p>
          <a:p>
            <a:r>
              <a:rPr lang="cs-CZ" dirty="0"/>
              <a:t>Stabilita pH vnitřního prostředí je zajišťována především </a:t>
            </a:r>
            <a:r>
              <a:rPr lang="cs-CZ" b="1" dirty="0">
                <a:solidFill>
                  <a:srgbClr val="0070C0"/>
                </a:solidFill>
              </a:rPr>
              <a:t>p……..i </a:t>
            </a:r>
            <a:r>
              <a:rPr lang="cs-CZ" dirty="0"/>
              <a:t>(</a:t>
            </a:r>
            <a:r>
              <a:rPr lang="cs-CZ" b="1" dirty="0">
                <a:solidFill>
                  <a:srgbClr val="0070C0"/>
                </a:solidFill>
              </a:rPr>
              <a:t>n………..i</a:t>
            </a:r>
            <a:r>
              <a:rPr lang="cs-CZ" dirty="0"/>
              <a:t>) systémy. </a:t>
            </a:r>
          </a:p>
          <a:p>
            <a:r>
              <a:rPr lang="cs-CZ" dirty="0"/>
              <a:t>Udržování ABR je nutnou podmínkou pro </a:t>
            </a:r>
          </a:p>
          <a:p>
            <a:r>
              <a:rPr lang="cs-CZ" dirty="0"/>
              <a:t>zajištění stálého vnitřního prostředí –</a:t>
            </a:r>
            <a:r>
              <a:rPr lang="cs-CZ" b="1" dirty="0">
                <a:solidFill>
                  <a:srgbClr val="0070C0"/>
                </a:solidFill>
              </a:rPr>
              <a:t>h…….y</a:t>
            </a:r>
            <a:r>
              <a:rPr lang="cs-CZ" b="1" dirty="0"/>
              <a:t>-</a:t>
            </a:r>
            <a:r>
              <a:rPr lang="cs-CZ" dirty="0"/>
              <a:t> organismu a to jak na úrovni </a:t>
            </a:r>
          </a:p>
          <a:p>
            <a:pPr lvl="1"/>
            <a:r>
              <a:rPr lang="cs-CZ" dirty="0"/>
              <a:t>nitrobuněčné </a:t>
            </a:r>
            <a:r>
              <a:rPr lang="cs-CZ" b="1" dirty="0">
                <a:solidFill>
                  <a:srgbClr val="0070C0"/>
                </a:solidFill>
              </a:rPr>
              <a:t>i………..ě</a:t>
            </a:r>
            <a:r>
              <a:rPr lang="cs-CZ" dirty="0"/>
              <a:t> tak </a:t>
            </a:r>
          </a:p>
          <a:p>
            <a:pPr lvl="1"/>
            <a:r>
              <a:rPr lang="cs-CZ" dirty="0"/>
              <a:t>mimobuněčné </a:t>
            </a:r>
            <a:r>
              <a:rPr lang="cs-CZ" b="1" dirty="0">
                <a:solidFill>
                  <a:srgbClr val="0070C0"/>
                </a:solidFill>
              </a:rPr>
              <a:t>e…………ě</a:t>
            </a:r>
            <a:r>
              <a:rPr lang="cs-CZ" dirty="0"/>
              <a:t> </a:t>
            </a:r>
          </a:p>
          <a:p>
            <a:r>
              <a:rPr lang="cs-CZ" dirty="0"/>
              <a:t>Již velmi malá odchylka v hodnotách pH </a:t>
            </a:r>
          </a:p>
          <a:p>
            <a:pPr lvl="1"/>
            <a:r>
              <a:rPr lang="cs-CZ" dirty="0"/>
              <a:t>ovlivní buněčný a energetický metabolismus</a:t>
            </a:r>
          </a:p>
          <a:p>
            <a:pPr lvl="1"/>
            <a:r>
              <a:rPr lang="cs-CZ" dirty="0"/>
              <a:t>změní konformaci proteinů a tím i jejich vlastnosti (např. aktivitu enzymů),</a:t>
            </a:r>
          </a:p>
          <a:p>
            <a:pPr lvl="1"/>
            <a:r>
              <a:rPr lang="cs-CZ" dirty="0"/>
              <a:t>transport látek a další životně důležité pochody (vazbu O2 na </a:t>
            </a:r>
            <a:r>
              <a:rPr lang="cs-CZ" dirty="0" err="1"/>
              <a:t>Hb</a:t>
            </a:r>
            <a:r>
              <a:rPr lang="cs-CZ" dirty="0"/>
              <a:t>).</a:t>
            </a:r>
          </a:p>
        </p:txBody>
      </p:sp>
      <p:pic>
        <p:nvPicPr>
          <p:cNvPr id="4098" name="Picture 2" descr="7. Acidobazická rovnováha • Funkce buněk a lidského tě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003" y="0"/>
            <a:ext cx="4128620" cy="250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8775" y="-44317"/>
            <a:ext cx="3405688" cy="255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159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110. Jaké nárazníkové systémy znáte?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1…………………………………………………………………………………….</a:t>
            </a:r>
          </a:p>
          <a:p>
            <a:r>
              <a:rPr lang="cs-CZ" dirty="0"/>
              <a:t>2…………………………………………………………………………………….</a:t>
            </a:r>
          </a:p>
          <a:p>
            <a:r>
              <a:rPr lang="cs-CZ" dirty="0"/>
              <a:t>3…………………………………………………………………………………….</a:t>
            </a:r>
          </a:p>
          <a:p>
            <a:r>
              <a:rPr lang="cs-CZ" dirty="0"/>
              <a:t>4…………………………………………………………………………………….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3809060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0070C0"/>
                </a:solidFill>
              </a:rPr>
              <a:t>111. Popište příčiny MAC, MAL, RAC, RAL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MAC………………………………………………………………………………….</a:t>
            </a:r>
          </a:p>
          <a:p>
            <a:r>
              <a:rPr lang="cs-CZ" dirty="0"/>
              <a:t>MAL………………………………………………………………………………….</a:t>
            </a:r>
          </a:p>
          <a:p>
            <a:r>
              <a:rPr lang="cs-CZ" dirty="0"/>
              <a:t>RAC…………………………………………………………………………………..</a:t>
            </a:r>
          </a:p>
          <a:p>
            <a:r>
              <a:rPr lang="cs-CZ" dirty="0"/>
              <a:t>RAL……………………………………………………………………………………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45239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969" y="0"/>
            <a:ext cx="5208695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70C0"/>
                </a:solidFill>
              </a:rPr>
              <a:t>112. Vyšetření krve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416" y="1469292"/>
            <a:ext cx="9435638" cy="538870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 plné kapilární krvi se rychlými testy nejčastěji stanovuje </a:t>
            </a:r>
          </a:p>
          <a:p>
            <a:pPr lvl="1"/>
            <a:r>
              <a:rPr lang="cs-CZ" b="1" dirty="0">
                <a:solidFill>
                  <a:srgbClr val="0070C0"/>
                </a:solidFill>
              </a:rPr>
              <a:t>G……e</a:t>
            </a:r>
            <a:r>
              <a:rPr lang="cs-CZ" b="1" dirty="0"/>
              <a:t> </a:t>
            </a:r>
            <a:r>
              <a:rPr lang="cs-CZ" dirty="0"/>
              <a:t>a to jak na lůžkových odděleních, tak v domácí péči. </a:t>
            </a:r>
          </a:p>
          <a:p>
            <a:pPr lvl="0"/>
            <a:r>
              <a:rPr lang="cs-CZ" dirty="0"/>
              <a:t>Ve specializovaných ambulancích se pomocí rychlých testů stanovuje např.</a:t>
            </a:r>
          </a:p>
          <a:p>
            <a:pPr lvl="1"/>
            <a:r>
              <a:rPr lang="cs-CZ" b="1" dirty="0">
                <a:solidFill>
                  <a:srgbClr val="0070C0"/>
                </a:solidFill>
              </a:rPr>
              <a:t>P………..ý </a:t>
            </a:r>
            <a:r>
              <a:rPr lang="cs-CZ" b="1" dirty="0" err="1">
                <a:solidFill>
                  <a:srgbClr val="0070C0"/>
                </a:solidFill>
              </a:rPr>
              <a:t>č.s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dirty="0"/>
              <a:t>(PT), C – reaktivní protein (CRP) nebo </a:t>
            </a:r>
          </a:p>
          <a:p>
            <a:pPr lvl="1"/>
            <a:r>
              <a:rPr lang="cs-CZ" b="1" dirty="0">
                <a:solidFill>
                  <a:srgbClr val="0070C0"/>
                </a:solidFill>
              </a:rPr>
              <a:t>L……é p…….y </a:t>
            </a:r>
            <a:r>
              <a:rPr lang="cs-CZ" dirty="0"/>
              <a:t>(celkový cholesterol, HDL cholesterol).</a:t>
            </a:r>
          </a:p>
          <a:p>
            <a:r>
              <a:rPr lang="cs-CZ" dirty="0"/>
              <a:t>Na </a:t>
            </a:r>
            <a:r>
              <a:rPr lang="cs-CZ" dirty="0" err="1"/>
              <a:t>testační</a:t>
            </a:r>
            <a:r>
              <a:rPr lang="cs-CZ" dirty="0"/>
              <a:t> proužky se do vyznačeného políčka nanáší </a:t>
            </a:r>
          </a:p>
          <a:p>
            <a:pPr lvl="1"/>
            <a:r>
              <a:rPr lang="cs-CZ" dirty="0"/>
              <a:t>kapka kapilární krve odebrané z konečků prstu </a:t>
            </a:r>
          </a:p>
          <a:p>
            <a:pPr lvl="1"/>
            <a:r>
              <a:rPr lang="cs-CZ" dirty="0"/>
              <a:t>někdy lze použít i krev venózní nebo sérum či plazmu</a:t>
            </a:r>
          </a:p>
          <a:p>
            <a:pPr lvl="1"/>
            <a:r>
              <a:rPr lang="cs-CZ" dirty="0"/>
              <a:t>a vyhodnocení testů (stanovení koncentrace) se provádí reflexními fotometry nebo </a:t>
            </a:r>
            <a:r>
              <a:rPr lang="cs-CZ" dirty="0" err="1"/>
              <a:t>amperometry</a:t>
            </a:r>
            <a:r>
              <a:rPr lang="cs-CZ" dirty="0"/>
              <a:t> (na rozdíl od vizuálního hodnocení při vyšetření moči). </a:t>
            </a:r>
          </a:p>
          <a:p>
            <a:r>
              <a:rPr lang="cs-CZ" dirty="0" err="1"/>
              <a:t>Testační</a:t>
            </a:r>
            <a:r>
              <a:rPr lang="cs-CZ" dirty="0"/>
              <a:t> proužky se do měřících přístrojů vkládají </a:t>
            </a:r>
          </a:p>
          <a:p>
            <a:pPr lvl="1"/>
            <a:r>
              <a:rPr lang="cs-CZ" dirty="0"/>
              <a:t>ještě </a:t>
            </a:r>
            <a:r>
              <a:rPr lang="cs-CZ" b="1" dirty="0" err="1">
                <a:solidFill>
                  <a:srgbClr val="0070C0"/>
                </a:solidFill>
              </a:rPr>
              <a:t>p..d</a:t>
            </a:r>
            <a:r>
              <a:rPr lang="cs-CZ" dirty="0"/>
              <a:t> nanesením krve, </a:t>
            </a:r>
          </a:p>
          <a:p>
            <a:pPr lvl="1"/>
            <a:r>
              <a:rPr lang="cs-CZ" dirty="0"/>
              <a:t>důležitá je kontrola čísla </a:t>
            </a:r>
            <a:r>
              <a:rPr lang="cs-CZ" dirty="0" err="1"/>
              <a:t>testačního</a:t>
            </a:r>
            <a:r>
              <a:rPr lang="cs-CZ" dirty="0"/>
              <a:t> proužku s číslem proužku použitého pro kalibraci přístroje.</a:t>
            </a:r>
          </a:p>
        </p:txBody>
      </p:sp>
      <p:pic>
        <p:nvPicPr>
          <p:cNvPr id="2050" name="Picture 2" descr="Testovací proužky Accu Chek Performa 50ks - Příslušenství ke glukometrům -  Diabetici - Zdravotnické potřeby a pomůcky Polámaný mraveneček |  Zdravotnické potřeby a pomůcky Polámaný mraveneč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2100" y="2021305"/>
            <a:ext cx="2839900" cy="36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88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113. CRP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799" y="1825625"/>
            <a:ext cx="11742821" cy="473559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Koncentrace CRP se stanovuje </a:t>
            </a:r>
            <a:r>
              <a:rPr lang="cs-CZ" dirty="0" err="1"/>
              <a:t>imunofiltrační</a:t>
            </a:r>
            <a:r>
              <a:rPr lang="cs-CZ" dirty="0"/>
              <a:t> metodou s fotometrickou detekcí. </a:t>
            </a:r>
          </a:p>
          <a:p>
            <a:r>
              <a:rPr lang="cs-CZ" dirty="0"/>
              <a:t>Princip metody je popsán výše u stanovení albuminu, rozdíl je pouze v navázané protilátce – zde se jedná o protilátku proti CRP.</a:t>
            </a:r>
          </a:p>
          <a:p>
            <a:endParaRPr lang="cs-CZ" dirty="0"/>
          </a:p>
          <a:p>
            <a:r>
              <a:rPr lang="cs-CZ" dirty="0"/>
              <a:t>CRP hodnoty </a:t>
            </a:r>
          </a:p>
          <a:p>
            <a:r>
              <a:rPr lang="cs-CZ" dirty="0"/>
              <a:t>do </a:t>
            </a:r>
            <a:r>
              <a:rPr lang="cs-CZ" b="1" dirty="0">
                <a:solidFill>
                  <a:srgbClr val="0070C0"/>
                </a:solidFill>
              </a:rPr>
              <a:t>.</a:t>
            </a:r>
            <a:r>
              <a:rPr lang="cs-CZ" dirty="0"/>
              <a:t> mg/l - normální hodnota CRP u zdravého člověka. </a:t>
            </a:r>
          </a:p>
          <a:p>
            <a:r>
              <a:rPr lang="cs-CZ" b="1" dirty="0">
                <a:solidFill>
                  <a:srgbClr val="0070C0"/>
                </a:solidFill>
              </a:rPr>
              <a:t>. </a:t>
            </a:r>
            <a:r>
              <a:rPr lang="cs-CZ" b="1" dirty="0"/>
              <a:t>-</a:t>
            </a:r>
            <a:r>
              <a:rPr lang="cs-CZ" b="1" dirty="0">
                <a:solidFill>
                  <a:srgbClr val="0070C0"/>
                </a:solidFill>
              </a:rPr>
              <a:t> .. </a:t>
            </a:r>
            <a:r>
              <a:rPr lang="cs-CZ" dirty="0"/>
              <a:t>mg/l - mírná infekce, obvykle virového původu. Pokud příznaky infekce do 2 - 3 dnů neodezní, je vhodné test opakovat. </a:t>
            </a:r>
          </a:p>
          <a:p>
            <a:r>
              <a:rPr lang="cs-CZ" b="1" dirty="0">
                <a:solidFill>
                  <a:srgbClr val="0070C0"/>
                </a:solidFill>
              </a:rPr>
              <a:t>.. </a:t>
            </a:r>
            <a:r>
              <a:rPr lang="cs-CZ" b="1" dirty="0"/>
              <a:t>-</a:t>
            </a:r>
            <a:r>
              <a:rPr lang="cs-CZ" b="1" dirty="0">
                <a:solidFill>
                  <a:srgbClr val="0070C0"/>
                </a:solidFill>
              </a:rPr>
              <a:t> … </a:t>
            </a:r>
            <a:r>
              <a:rPr lang="cs-CZ" dirty="0"/>
              <a:t>mg/l - bakteriální infekce, zpravidla streptokoky nebo stafylokoky, vyžadující adekvátní léčbu.</a:t>
            </a:r>
          </a:p>
          <a:p>
            <a:r>
              <a:rPr lang="cs-CZ" dirty="0"/>
              <a:t>Nad </a:t>
            </a:r>
            <a:r>
              <a:rPr lang="cs-CZ" b="1" dirty="0">
                <a:solidFill>
                  <a:srgbClr val="0070C0"/>
                </a:solidFill>
              </a:rPr>
              <a:t>… </a:t>
            </a:r>
            <a:r>
              <a:rPr lang="cs-CZ" dirty="0"/>
              <a:t>mg/l – vážná infekce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123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0070C0"/>
                </a:solidFill>
              </a:rPr>
              <a:t>114. Jaká vyšetření se provádějí v</a:t>
            </a:r>
            <a:r>
              <a:rPr lang="cs-CZ" sz="4000" b="1" dirty="0">
                <a:solidFill>
                  <a:srgbClr val="FF0000"/>
                </a:solidFill>
              </a:rPr>
              <a:t> </a:t>
            </a:r>
            <a:r>
              <a:rPr lang="cs-CZ" dirty="0"/>
              <a:t>               </a:t>
            </a:r>
            <a:r>
              <a:rPr lang="cs-CZ" sz="4000" b="1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415" y="1825624"/>
            <a:ext cx="11824677" cy="495812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prenatální diagnostika a </a:t>
            </a:r>
            <a:r>
              <a:rPr lang="cs-CZ" dirty="0" err="1"/>
              <a:t>screening</a:t>
            </a:r>
            <a:endParaRPr lang="cs-CZ" dirty="0"/>
          </a:p>
          <a:p>
            <a:pPr lvl="1"/>
            <a:r>
              <a:rPr lang="cs-CZ" dirty="0"/>
              <a:t>soubor vyšetření a testů prováděných za účelem odhalení patologických stavů u dosud nenarozeného jedince, především stanovení míry rizika pro přítomnost </a:t>
            </a:r>
            <a:r>
              <a:rPr lang="cs-CZ" b="1" dirty="0">
                <a:solidFill>
                  <a:srgbClr val="0070C0"/>
                </a:solidFill>
              </a:rPr>
              <a:t>v……ch v…….ch </a:t>
            </a:r>
            <a:r>
              <a:rPr lang="cs-CZ" b="1" dirty="0" err="1">
                <a:solidFill>
                  <a:srgbClr val="0070C0"/>
                </a:solidFill>
              </a:rPr>
              <a:t>v.d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dirty="0"/>
              <a:t>(VVV) plodu (např. Downova syndromu - </a:t>
            </a:r>
            <a:r>
              <a:rPr lang="cs-CZ" dirty="0" err="1"/>
              <a:t>trisomie</a:t>
            </a:r>
            <a:r>
              <a:rPr lang="cs-CZ" dirty="0"/>
              <a:t> 21. chromosomu, </a:t>
            </a:r>
            <a:r>
              <a:rPr lang="cs-CZ" dirty="0" err="1"/>
              <a:t>Edwardsova</a:t>
            </a:r>
            <a:r>
              <a:rPr lang="cs-CZ" dirty="0"/>
              <a:t> syndromu - </a:t>
            </a:r>
            <a:r>
              <a:rPr lang="cs-CZ" dirty="0" err="1"/>
              <a:t>trisomie</a:t>
            </a:r>
            <a:r>
              <a:rPr lang="cs-CZ" dirty="0"/>
              <a:t> 18. chromosomu). </a:t>
            </a:r>
          </a:p>
          <a:p>
            <a:pPr lvl="1"/>
            <a:r>
              <a:rPr lang="cs-CZ" dirty="0"/>
              <a:t>řada těchto vyšetření je prováděna rutinně a během těhotenství mohou být doporučena a doplněna i další. </a:t>
            </a:r>
          </a:p>
          <a:p>
            <a:pPr lvl="1"/>
            <a:r>
              <a:rPr lang="cs-CZ" dirty="0"/>
              <a:t>mimo analytů vyšetřovaných v laboratořích klinické biochemie se v prenatální diagnostice významně uplatňují také zobrazovací metody a klinická genetika. </a:t>
            </a:r>
          </a:p>
          <a:p>
            <a:r>
              <a:rPr lang="cs-CZ" dirty="0"/>
              <a:t>Metodické přístupy jsou</a:t>
            </a:r>
          </a:p>
          <a:p>
            <a:r>
              <a:rPr lang="cs-CZ" b="1" dirty="0">
                <a:solidFill>
                  <a:srgbClr val="0070C0"/>
                </a:solidFill>
              </a:rPr>
              <a:t>i……..</a:t>
            </a:r>
            <a:r>
              <a:rPr lang="cs-CZ" b="1" dirty="0"/>
              <a:t> </a:t>
            </a:r>
            <a:r>
              <a:rPr lang="cs-CZ" dirty="0"/>
              <a:t>(např. odběr plodové vody </a:t>
            </a:r>
          </a:p>
          <a:p>
            <a:pPr lvl="1"/>
            <a:r>
              <a:rPr lang="cs-CZ" b="1" dirty="0">
                <a:solidFill>
                  <a:srgbClr val="0070C0"/>
                </a:solidFill>
              </a:rPr>
              <a:t>a……….a</a:t>
            </a:r>
            <a:r>
              <a:rPr lang="cs-CZ" dirty="0"/>
              <a:t>, odběr pupečníkové krve plodu v děloze </a:t>
            </a:r>
          </a:p>
          <a:p>
            <a:pPr lvl="1"/>
            <a:r>
              <a:rPr lang="cs-CZ" b="1" dirty="0">
                <a:solidFill>
                  <a:srgbClr val="0070C0"/>
                </a:solidFill>
              </a:rPr>
              <a:t>k……….a</a:t>
            </a:r>
            <a:r>
              <a:rPr lang="cs-CZ" dirty="0"/>
              <a:t>, odběr fetálních buněk - </a:t>
            </a:r>
            <a:r>
              <a:rPr lang="cs-CZ" b="1" dirty="0"/>
              <a:t>biopsie </a:t>
            </a:r>
            <a:r>
              <a:rPr lang="cs-CZ" b="1" dirty="0" err="1"/>
              <a:t>choria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i </a:t>
            </a:r>
            <a:r>
              <a:rPr lang="cs-CZ" b="1" dirty="0">
                <a:solidFill>
                  <a:srgbClr val="0070C0"/>
                </a:solidFill>
              </a:rPr>
              <a:t>n……….</a:t>
            </a:r>
            <a:r>
              <a:rPr lang="cs-CZ" dirty="0"/>
              <a:t> (např. ultrazvuk, biochemické vyšetření krve).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0594" y="365125"/>
            <a:ext cx="1951599" cy="1707649"/>
          </a:xfrm>
          <a:prstGeom prst="rect">
            <a:avLst/>
          </a:prstGeom>
        </p:spPr>
      </p:pic>
      <p:pic>
        <p:nvPicPr>
          <p:cNvPr id="14342" name="Picture 6" descr="a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776" y="4748463"/>
            <a:ext cx="3795949" cy="182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443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0070C0"/>
                </a:solidFill>
              </a:rPr>
              <a:t>115. UZG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266" y="2855495"/>
            <a:ext cx="11969467" cy="40025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Ultrazvukové vyšetření </a:t>
            </a:r>
            <a:r>
              <a:rPr lang="cs-CZ" dirty="0"/>
              <a:t>(UZG) </a:t>
            </a:r>
          </a:p>
          <a:p>
            <a:r>
              <a:rPr lang="cs-CZ" dirty="0">
                <a:solidFill>
                  <a:srgbClr val="0070C0"/>
                </a:solidFill>
              </a:rPr>
              <a:t>z………í </a:t>
            </a:r>
            <a:r>
              <a:rPr lang="cs-CZ" dirty="0"/>
              <a:t>metoda, která umožňuje </a:t>
            </a:r>
          </a:p>
          <a:p>
            <a:pPr lvl="1"/>
            <a:r>
              <a:rPr lang="cs-CZ" dirty="0"/>
              <a:t>Dg. viditelné </a:t>
            </a:r>
            <a:r>
              <a:rPr lang="cs-CZ" b="1" dirty="0">
                <a:solidFill>
                  <a:srgbClr val="0070C0"/>
                </a:solidFill>
              </a:rPr>
              <a:t>…</a:t>
            </a:r>
            <a:r>
              <a:rPr lang="cs-CZ" dirty="0"/>
              <a:t> např. </a:t>
            </a:r>
          </a:p>
          <a:p>
            <a:pPr lvl="2"/>
            <a:r>
              <a:rPr lang="cs-CZ" dirty="0"/>
              <a:t>anencefalii – nedokončený vývoj mozku a lebky, </a:t>
            </a:r>
          </a:p>
          <a:p>
            <a:pPr lvl="2"/>
            <a:r>
              <a:rPr lang="cs-CZ" dirty="0"/>
              <a:t>spinu bifidu - otevřený rozštěp páteře) nebo např. </a:t>
            </a:r>
          </a:p>
          <a:p>
            <a:pPr lvl="1"/>
            <a:r>
              <a:rPr lang="cs-CZ" dirty="0"/>
              <a:t>přesně stanovit velikost, stáří a </a:t>
            </a:r>
            <a:r>
              <a:rPr lang="cs-CZ" b="1" dirty="0">
                <a:solidFill>
                  <a:srgbClr val="0070C0"/>
                </a:solidFill>
              </a:rPr>
              <a:t>…..</a:t>
            </a:r>
            <a:r>
              <a:rPr lang="cs-CZ" dirty="0"/>
              <a:t> plodů, uložení </a:t>
            </a:r>
            <a:r>
              <a:rPr lang="cs-CZ" b="1" dirty="0">
                <a:solidFill>
                  <a:srgbClr val="0070C0"/>
                </a:solidFill>
              </a:rPr>
              <a:t>……..</a:t>
            </a:r>
            <a:r>
              <a:rPr lang="cs-CZ" dirty="0"/>
              <a:t>, množství </a:t>
            </a:r>
            <a:r>
              <a:rPr lang="cs-CZ" b="1" dirty="0">
                <a:solidFill>
                  <a:srgbClr val="0070C0"/>
                </a:solidFill>
              </a:rPr>
              <a:t>……. ….</a:t>
            </a:r>
          </a:p>
          <a:p>
            <a:r>
              <a:rPr lang="cs-CZ" dirty="0"/>
              <a:t>Pod UZG kontrolou se provádějí také invazivní vyšetření, která jsou doporučována při pozitivním neinvazivním </a:t>
            </a:r>
            <a:r>
              <a:rPr lang="cs-CZ" dirty="0" err="1"/>
              <a:t>screeningu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Invazivní metody slouží k odběru biologického materiálu (vzorku tkáně plodu), který je dále vyšetřován v laboratořích molekulární biologie a genetiky s cílem vyloučit či potvrdit chromozomální aberace nebo geneticky podmíněné choroby.</a:t>
            </a:r>
          </a:p>
        </p:txBody>
      </p:sp>
      <p:pic>
        <p:nvPicPr>
          <p:cNvPr id="4100" name="Picture 4" descr="Těhotenství a ultrazvuk I - Ordinace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49" y="365125"/>
            <a:ext cx="5372100" cy="233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555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70C0"/>
                </a:solidFill>
              </a:rPr>
              <a:t>116. Jaká vyšetření se provádí v 1., 2. a 3. trimestru           </a:t>
            </a:r>
            <a:r>
              <a:rPr lang="cs-CZ" sz="40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cs-CZ" dirty="0"/>
              <a:t>Dřívější schéma genetického </a:t>
            </a:r>
            <a:r>
              <a:rPr lang="cs-CZ" dirty="0" err="1"/>
              <a:t>screeningu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…</a:t>
            </a:r>
            <a:r>
              <a:rPr lang="cs-CZ" dirty="0"/>
              <a:t> bylo rozděleno na</a:t>
            </a:r>
          </a:p>
          <a:p>
            <a:r>
              <a:rPr lang="cs-CZ" dirty="0"/>
              <a:t>I. trimestrální genetický </a:t>
            </a:r>
            <a:r>
              <a:rPr lang="cs-CZ" dirty="0" err="1"/>
              <a:t>screening</a:t>
            </a:r>
            <a:r>
              <a:rPr lang="cs-CZ" dirty="0"/>
              <a:t> - </a:t>
            </a:r>
          </a:p>
          <a:p>
            <a:pPr lvl="1"/>
            <a:r>
              <a:rPr lang="cs-CZ" dirty="0"/>
              <a:t>v </a:t>
            </a:r>
            <a:r>
              <a:rPr lang="cs-CZ" b="1" dirty="0">
                <a:solidFill>
                  <a:srgbClr val="0070C0"/>
                </a:solidFill>
              </a:rPr>
              <a:t>..</a:t>
            </a:r>
            <a:r>
              <a:rPr lang="cs-CZ" b="1" dirty="0"/>
              <a:t>–</a:t>
            </a:r>
            <a:r>
              <a:rPr lang="cs-CZ" b="1" dirty="0">
                <a:solidFill>
                  <a:srgbClr val="0070C0"/>
                </a:solidFill>
              </a:rPr>
              <a:t>...</a:t>
            </a:r>
            <a:r>
              <a:rPr lang="cs-CZ" b="1" dirty="0"/>
              <a:t> </a:t>
            </a:r>
            <a:r>
              <a:rPr lang="cs-CZ" dirty="0"/>
              <a:t>týdnu stanovení volné β podjednotky </a:t>
            </a:r>
            <a:r>
              <a:rPr lang="cs-CZ" b="1" dirty="0">
                <a:solidFill>
                  <a:srgbClr val="0070C0"/>
                </a:solidFill>
              </a:rPr>
              <a:t>…</a:t>
            </a:r>
            <a:r>
              <a:rPr lang="cs-CZ" dirty="0"/>
              <a:t>, plazmatického proteinu A spojeného s těhotenstvím (</a:t>
            </a:r>
            <a:r>
              <a:rPr lang="cs-CZ" b="1" dirty="0">
                <a:solidFill>
                  <a:srgbClr val="0070C0"/>
                </a:solidFill>
              </a:rPr>
              <a:t>……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mezi </a:t>
            </a:r>
            <a:r>
              <a:rPr lang="cs-CZ" b="1" dirty="0">
                <a:solidFill>
                  <a:srgbClr val="0070C0"/>
                </a:solidFill>
              </a:rPr>
              <a:t>...</a:t>
            </a:r>
            <a:r>
              <a:rPr lang="cs-CZ" b="1" dirty="0"/>
              <a:t>–</a:t>
            </a:r>
            <a:r>
              <a:rPr lang="cs-CZ" b="1" dirty="0">
                <a:solidFill>
                  <a:srgbClr val="0070C0"/>
                </a:solidFill>
              </a:rPr>
              <a:t>...</a:t>
            </a:r>
            <a:r>
              <a:rPr lang="cs-CZ" b="1" dirty="0"/>
              <a:t> </a:t>
            </a:r>
            <a:r>
              <a:rPr lang="cs-CZ" dirty="0"/>
              <a:t>týdnem těhotenství ultrazvukové měření šíjového projasnění (</a:t>
            </a:r>
            <a:r>
              <a:rPr lang="cs-CZ" dirty="0" err="1"/>
              <a:t>nuchální</a:t>
            </a:r>
            <a:r>
              <a:rPr lang="cs-CZ" dirty="0"/>
              <a:t> </a:t>
            </a:r>
            <a:r>
              <a:rPr lang="cs-CZ" dirty="0" err="1"/>
              <a:t>translucence</a:t>
            </a:r>
            <a:r>
              <a:rPr lang="cs-CZ" dirty="0"/>
              <a:t> - </a:t>
            </a:r>
            <a:r>
              <a:rPr lang="cs-CZ" b="1" dirty="0">
                <a:solidFill>
                  <a:srgbClr val="0070C0"/>
                </a:solidFill>
              </a:rPr>
              <a:t>..</a:t>
            </a:r>
            <a:r>
              <a:rPr lang="cs-CZ" dirty="0"/>
              <a:t>)</a:t>
            </a:r>
          </a:p>
          <a:p>
            <a:r>
              <a:rPr lang="cs-CZ" dirty="0"/>
              <a:t>II. trimestrální genetický </a:t>
            </a:r>
            <a:r>
              <a:rPr lang="cs-CZ" dirty="0" err="1"/>
              <a:t>screening</a:t>
            </a:r>
            <a:r>
              <a:rPr lang="cs-CZ" dirty="0"/>
              <a:t> – provedení tzv. </a:t>
            </a:r>
            <a:r>
              <a:rPr lang="cs-CZ" b="1" dirty="0">
                <a:solidFill>
                  <a:srgbClr val="0070C0"/>
                </a:solidFill>
              </a:rPr>
              <a:t>……. </a:t>
            </a:r>
            <a:r>
              <a:rPr lang="cs-CZ" dirty="0"/>
              <a:t>testu,</a:t>
            </a:r>
            <a:r>
              <a:rPr lang="cs-CZ" b="1" dirty="0"/>
              <a:t> </a:t>
            </a:r>
            <a:r>
              <a:rPr lang="cs-CZ" dirty="0"/>
              <a:t>který zahrnoval v </a:t>
            </a:r>
            <a:r>
              <a:rPr lang="cs-CZ" b="1" dirty="0">
                <a:solidFill>
                  <a:srgbClr val="0070C0"/>
                </a:solidFill>
              </a:rPr>
              <a:t>…</a:t>
            </a:r>
            <a:r>
              <a:rPr lang="cs-CZ" dirty="0"/>
              <a:t> týdnu těhotenství</a:t>
            </a:r>
          </a:p>
          <a:p>
            <a:pPr lvl="1"/>
            <a:r>
              <a:rPr lang="cs-CZ" dirty="0"/>
              <a:t>stanovení alfa – fetoproteinu (</a:t>
            </a:r>
            <a:r>
              <a:rPr lang="cs-CZ" b="1" dirty="0">
                <a:solidFill>
                  <a:srgbClr val="0070C0"/>
                </a:solidFill>
              </a:rPr>
              <a:t>…</a:t>
            </a:r>
            <a:r>
              <a:rPr lang="cs-CZ" dirty="0"/>
              <a:t>), </a:t>
            </a:r>
          </a:p>
          <a:p>
            <a:pPr lvl="1"/>
            <a:r>
              <a:rPr lang="cs-CZ" dirty="0"/>
              <a:t>volné β podjednotky </a:t>
            </a:r>
            <a:r>
              <a:rPr lang="cs-CZ" b="1" dirty="0">
                <a:solidFill>
                  <a:srgbClr val="0070C0"/>
                </a:solidFill>
              </a:rPr>
              <a:t>…</a:t>
            </a:r>
            <a:r>
              <a:rPr lang="cs-CZ" dirty="0"/>
              <a:t> a </a:t>
            </a:r>
          </a:p>
          <a:p>
            <a:pPr lvl="1"/>
            <a:r>
              <a:rPr lang="cs-CZ" dirty="0"/>
              <a:t>nekonjugovaného estriolu (</a:t>
            </a:r>
            <a:r>
              <a:rPr lang="cs-CZ" b="1" dirty="0">
                <a:solidFill>
                  <a:srgbClr val="0070C0"/>
                </a:solidFill>
              </a:rPr>
              <a:t>…</a:t>
            </a:r>
            <a:r>
              <a:rPr lang="cs-CZ" dirty="0"/>
              <a:t>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3568" y="625642"/>
            <a:ext cx="1217196" cy="106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3634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875</Words>
  <Application>Microsoft Office PowerPoint</Application>
  <PresentationFormat>Širokoúhlá obrazovka</PresentationFormat>
  <Paragraphs>82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Biochemie 4</vt:lpstr>
      <vt:lpstr>109. ABR</vt:lpstr>
      <vt:lpstr>110. Jaké nárazníkové systémy znáte?</vt:lpstr>
      <vt:lpstr>111. Popište příčiny MAC, MAL, RAC, RAL</vt:lpstr>
      <vt:lpstr>112. Vyšetření krve</vt:lpstr>
      <vt:lpstr>113. CRP</vt:lpstr>
      <vt:lpstr>114. Jaká vyšetření se provádějí v                ?</vt:lpstr>
      <vt:lpstr>115. UZG</vt:lpstr>
      <vt:lpstr>116. Jaká vyšetření se provádí v 1., 2. a 3. trimestru           ?</vt:lpstr>
      <vt:lpstr>117. Stanovení clearence kreatininu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Biochemie 4</dc:title>
  <dc:creator>Nejedlá Marie</dc:creator>
  <cp:lastModifiedBy>Nejedlá Marie</cp:lastModifiedBy>
  <cp:revision>2</cp:revision>
  <dcterms:created xsi:type="dcterms:W3CDTF">2024-10-09T08:50:02Z</dcterms:created>
  <dcterms:modified xsi:type="dcterms:W3CDTF">2024-10-09T09:04:05Z</dcterms:modified>
</cp:coreProperties>
</file>