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</p:sldIdLst>
  <p:sldSz cy="5143500" cx="9144000"/>
  <p:notesSz cx="6858000" cy="9144000"/>
  <p:embeddedFontLst>
    <p:embeddedFont>
      <p:font typeface="Raleway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font" Target="fonts/Raleway-regular.fntdata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font" Target="fonts/Raleway-italic.fntdata"/><Relationship Id="rId21" Type="http://schemas.openxmlformats.org/officeDocument/2006/relationships/slide" Target="slides/slide16.xml"/><Relationship Id="rId43" Type="http://schemas.openxmlformats.org/officeDocument/2006/relationships/font" Target="fonts/Raleway-bold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3721670ca7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3721670ca7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3721670ca7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3721670ca7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3721670ca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3721670ca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721670ca7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3721670ca7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3721670ca7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3721670ca7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721670ca7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3721670ca7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721670ca7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3721670ca7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3721670ca7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3721670ca7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3721670ca7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3721670ca7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3721670ca7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3721670ca7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3721670ca7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3721670ca7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3721670ca7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3721670ca7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3721670ca7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3721670ca7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3721670ca7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3721670ca7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3721670ca7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3721670ca7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3721670ca7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3721670ca7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3721670ca7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3721670ca7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3721670ca7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3721670ca7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3721670ca7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3721670ca7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3721670ca7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3721670ca7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3721670ca7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3721670ca7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721670ca7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721670ca7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3721670ca7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3721670ca7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3721670ca7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3721670ca7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3721670ca7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3721670ca7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3721670ca7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3721670ca7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3721670ca7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3721670ca7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3721670ca7_0_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3721670ca7_0_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3721670ca7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3721670ca7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3721670ca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3721670ca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3721670ca7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3721670ca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3721670ca7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3721670ca7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3721670ca7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3721670ca7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3721670ca7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3721670ca7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3721670ca7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3721670ca7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dýchacího systému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anamnéza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fyzikální vyšetření - poslech, pohmat, poklep, pohled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odběry biologického </a:t>
            </a:r>
            <a:r>
              <a:rPr lang="cs"/>
              <a:t>materiálu</a:t>
            </a:r>
            <a:r>
              <a:rPr lang="cs"/>
              <a:t> (krev, moč, sputum)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UTZ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RTG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funkční vyšetřovací metody - spirometrie (od 5 let - nutnost spolupráce)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 další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Konzervativní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režimová opatření, úprava polohy, zajištění čistého vzduchu, podávání léků, hygienická opatření, lehká strava, vitamíny, dostatek tekutin, inhalace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Chirurgická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extrakce cizího tělesa, adenotomie, tonzilektomie a další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Ošetřovatelský proces u dítěte se zánětem sliznice nosní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Charakteristika a průběh onemocnění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akutní onemocnění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velmi infekční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krátká inkubační doba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průběh onemocnění závisí na věku a celkovém stavu dítětě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lokální příznaky, někdy navíc malátnost, únava, bolest hlavy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rýma trvá průměrně týden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Komplikace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vznikají zejména u oslabených dětí a v mladším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zánět středního ucha (otitis media) - bolest ucha a teplota, příčinou je krátká a relativně široká Eustachova trubice u dětí mladšího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zánět vedlejších nosních dutin  - až u dětí předškolního a školního věku, vzhledem k pozdějšímu vývoji těchto dutin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záněty dolních cest dýchacích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virová infekce - virus influenzy, RS viry, </a:t>
            </a:r>
            <a:r>
              <a:rPr lang="cs"/>
              <a:t>rhinoviry</a:t>
            </a:r>
            <a:r>
              <a:rPr lang="cs"/>
              <a:t>, adenoviry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bakteriální infekce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alergie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600"/>
              <a:t>Lokální</a:t>
            </a:r>
            <a:endParaRPr b="1" sz="1600"/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pálení a svědění v nose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kýchání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výtok z nosu (serózní, mění se v hlenový až hlenohnisavý)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nosní obstrukce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bolest hlavy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podrážděná kůže v okolí nosu</a:t>
            </a:r>
            <a:endParaRPr sz="1600"/>
          </a:p>
        </p:txBody>
      </p:sp>
      <p:sp>
        <p:nvSpPr>
          <p:cNvPr id="150" name="Google Shape;150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cs" sz="1600"/>
              <a:t>Celkové (zejm. u menších dětí)</a:t>
            </a:r>
            <a:endParaRPr b="1" sz="1600"/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zvýšená TT až horečka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zvýšená dráždivost a neklid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nechutenství, zvracení, průjem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únava, zhoršený spánek, nechutenství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56" name="Google Shape;156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anamnéza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fyzikální vyšetření - pohled, poslech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fyziologické funkce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laboratorní vyšetření - CRP, sedimentace erytrocytů (FW), imunoglobulin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sputa na </a:t>
            </a:r>
            <a:r>
              <a:rPr lang="cs"/>
              <a:t>kultivaci</a:t>
            </a:r>
            <a:r>
              <a:rPr lang="cs"/>
              <a:t> a citlivost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výtěr z krku a nosu - mikrobiologické vyšetření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62" name="Google Shape;162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dle etiologie a stavu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dětí školního a předškolního věku věku bez komplikací je důležité pouze správné a časté smrkání (možné aplikovat nosní kapky), dostatek tekutin, klid, při zvýšené teplotě antipyretika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dětí které neumí smrkat nutno odsávat hleny z dutiny nosní vždy před jídlem podáváme roztoky které snižují otok sliznice, zvlhčování nebulizátorem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bakteriální infekci nebo komplikacích podáváme antibiotika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alergické rýmě </a:t>
            </a:r>
            <a:r>
              <a:rPr lang="cs"/>
              <a:t>antihistaminika</a:t>
            </a:r>
            <a:r>
              <a:rPr lang="cs"/>
              <a:t>, eliminace alergenu, léčebné pobyty v horách nebo u moře, péče o oční spojivky a nosní sliznici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Ošetřovatelský plán a jeho realizace</a:t>
            </a:r>
            <a:endParaRPr/>
          </a:p>
        </p:txBody>
      </p:sp>
      <p:sp>
        <p:nvSpPr>
          <p:cNvPr id="168" name="Google Shape;168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je léčeno v domácím prostředí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výskytu komplikací nutna hospitalizace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dýchacího systému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onemocnění dětského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probíhají zpravidla akutně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13475" y="1640677"/>
            <a:ext cx="4333925" cy="323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74" name="Google Shape;174;p32"/>
          <p:cNvSpPr txBox="1"/>
          <p:nvPr>
            <p:ph idx="1" type="body"/>
          </p:nvPr>
        </p:nvSpPr>
        <p:spPr>
          <a:xfrm>
            <a:off x="311700" y="1152475"/>
            <a:ext cx="8520600" cy="38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poloha</a:t>
            </a:r>
            <a:r>
              <a:rPr lang="cs"/>
              <a:t> se zvýšenou horní polovinou těla, klidový režim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sledujeme</a:t>
            </a:r>
            <a:r>
              <a:rPr lang="cs"/>
              <a:t> - průchodnost nosu, smrkání, vzhled sekretu, </a:t>
            </a:r>
            <a:r>
              <a:rPr lang="cs"/>
              <a:t>tělesnou</a:t>
            </a:r>
            <a:r>
              <a:rPr lang="cs"/>
              <a:t> teplotu, nechutenství, zvracení, příjem tekutin, vyprazdňování, neklid, spánek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zajištění volných dýchacích cest - aplikace nosních kapek po vysmrkání, dítě učíme smrkat efektivně , dobře větraná a nepřetopená místnost, zajistit nebulizátor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prevence infekce</a:t>
            </a:r>
            <a:r>
              <a:rPr lang="cs"/>
              <a:t> - manipulace s infekčním materiálem, vyloučit dítě z kolektivu, naučit dítě zacházet s kapesníky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hygienická péče</a:t>
            </a:r>
            <a:r>
              <a:rPr lang="cs"/>
              <a:t> - hygienické a šetrné smrkání, ošetřování podrážděné kůže v okolí nosu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výživa</a:t>
            </a:r>
            <a:r>
              <a:rPr lang="cs"/>
              <a:t> - dle stavu dítěte, nenutit do jídla, jídlo v malých dávkách, dostatek vhodných tekutin (neslazené minerálky, čaj, ředěné džusy)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psychosociální potřeby</a:t>
            </a:r>
            <a:r>
              <a:rPr lang="cs"/>
              <a:t> - přítomnost matky, herní aktivity, vhodné prostředí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3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Ošetřovatelský proces u dítěte se zánětem hrtanu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Charakteristika a průběh onemocnění</a:t>
            </a:r>
            <a:endParaRPr/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nejzávažnější akutní onemocnění dýchacích cest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vlivem, </a:t>
            </a:r>
            <a:r>
              <a:rPr lang="cs"/>
              <a:t>otoku</a:t>
            </a:r>
            <a:r>
              <a:rPr lang="cs"/>
              <a:t>, zvýšeného prokrvení sliznice a </a:t>
            </a:r>
            <a:r>
              <a:rPr lang="cs"/>
              <a:t>spasmem</a:t>
            </a:r>
            <a:r>
              <a:rPr lang="cs"/>
              <a:t> hladký svalů ve stěně hrtanu dochází k závažné obstrukci horních dýchacích cest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postihuje nejčastěji batolata a děti předškolního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výskyt je v zimě a na podzim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závažnost stavu je dána věkem dítěte, anatomickými poměry a mírou otoku sliznice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191" name="Google Shape;19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virová infekce - často předchází infekce horních dýchacích cest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bakteriální infekce - méně často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další faktory - dráždění cigaretovým kouřem, znečištěné ovzduší a alergeny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 </a:t>
            </a:r>
            <a:endParaRPr/>
          </a:p>
        </p:txBody>
      </p:sp>
      <p:sp>
        <p:nvSpPr>
          <p:cNvPr id="197" name="Google Shape;197;p3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Akutní virový zánět hrtanu - příznaky se vyvíjejí postupně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dušnost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zapojení pomocných dýchacích svalů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inspirační stridor - hvízdavý zvuk při nádechu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štěkavý neproduktivní kašel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chrapot až afonie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zvýšená TT až horečka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bledost, neklid, úzkost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únava</a:t>
            </a:r>
            <a:endParaRPr/>
          </a:p>
        </p:txBody>
      </p:sp>
      <p:sp>
        <p:nvSpPr>
          <p:cNvPr id="198" name="Google Shape;198;p3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Akutní bakteriální zánět hrtanu - příznaky obstrukce se vyvíjejí velmi rychle, často z plného zdraví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náhlý a prudký </a:t>
            </a:r>
            <a:r>
              <a:rPr lang="cs"/>
              <a:t>vzestup</a:t>
            </a:r>
            <a:r>
              <a:rPr lang="cs"/>
              <a:t> TT 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výrazná inspirační dušnost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náhlé respirační selhání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bolest v krku, polykací obtíže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neklid dítěte v důsledku těžké hypoxie přechází v nápadný klid až apatii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204" name="Google Shape;204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anamnéza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fyzikální vyšetření - pohled, poslech, poklep, pohmat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vyšetření krve - hematologické, biochemické, CRP, mikrobiologické, vyšetření acidobazické rovnováhy (acidóza by byla důsledkem </a:t>
            </a:r>
            <a:r>
              <a:rPr lang="cs"/>
              <a:t>asfyxie</a:t>
            </a:r>
            <a:r>
              <a:rPr lang="cs"/>
              <a:t> - dušení)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vyšetření moči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výtěr z krku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210" name="Google Shape;210;p3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Akutní virový zánět hrtanu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klid na lůžku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zvýšená poloha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zvlhčování chladnějšího vzduchu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inhalace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Priessnitzův</a:t>
            </a:r>
            <a:r>
              <a:rPr lang="cs"/>
              <a:t> obklad na krk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dostatek tekutin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antipyretika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3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Akutní bakteriální zánět hrtanu 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stejná jako u virového zánětu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navíc podání ATB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při závažných stavech kortikoidy a hospitalizace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17" name="Google Shape;217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klid na lůžku, zvýšená poloha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sledujeme</a:t>
            </a:r>
            <a:r>
              <a:rPr lang="cs"/>
              <a:t> - dýchání dítěte, průběh a účinek inhalace, projevy dušnosti, barvu kůže, hlas dítěte, chrapot, kašel, stridor, neklid, spánek, potíže s polykáním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zajištění</a:t>
            </a:r>
            <a:r>
              <a:rPr lang="cs"/>
              <a:t> hygienické péče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výživa</a:t>
            </a:r>
            <a:r>
              <a:rPr lang="cs"/>
              <a:t> dle stavu dítěte, do jídla nenutit, jídlo v malých dávkách 6x denně, dostatek tekutin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zajištění herních aktivit zejm. v průběhu rekonvalescence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Domácí péče</a:t>
            </a:r>
            <a:endParaRPr/>
          </a:p>
        </p:txBody>
      </p:sp>
      <p:sp>
        <p:nvSpPr>
          <p:cNvPr id="223" name="Google Shape;223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Rodiče informujeme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režimu dítěte v rekonvalescenci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závažnosti dechových obtíží u akutní laryngitidy a </a:t>
            </a:r>
            <a:r>
              <a:rPr lang="cs"/>
              <a:t>nutnosti</a:t>
            </a:r>
            <a:r>
              <a:rPr lang="cs"/>
              <a:t> rychlé zdravotnické pomoci při jejich výskytu u malých dětí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předlékařské první pomoci (chladný vzduch - dobře oblečené dítě necháme u otevřeného okna nebo mrazáku, </a:t>
            </a:r>
            <a:r>
              <a:rPr lang="cs"/>
              <a:t>Priessnitzův</a:t>
            </a:r>
            <a:r>
              <a:rPr lang="cs"/>
              <a:t> zábal na krk, uklidnit, volat RZP)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potřebě zdravého ovzduší (časté vycházky do přírody)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S rodiči nacvičíme podávání léků - inhalace, per os, kapky do nosu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Ošetřovatelský proces u dítěte se zánětem plic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Přehled chorob dýchacího systému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326000"/>
            <a:ext cx="8520600" cy="32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Horní cesty dýchací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akutní zánět nosní sliznice</a:t>
            </a:r>
            <a:r>
              <a:rPr lang="cs"/>
              <a:t> (rhinitida)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chronický zánět nosní sliznice</a:t>
            </a:r>
            <a:r>
              <a:rPr lang="cs"/>
              <a:t> - komplikací může být zánět středního ucha (otitida) a zánět vedlejších nosních dutin (sinusitida)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adenoidní vegetace</a:t>
            </a:r>
            <a:r>
              <a:rPr lang="cs"/>
              <a:t> - zmnožení lymfatické tkáně (nosní mandle) uložené v klenbě zadní části stěny nosohltanu, typické u dětí mezi 2.-6. rokem, vytváří mechanickou překážku, které omezuje nebo úplně brání dýchání nosem a druhotně vyvolává recidivující infekty</a:t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4524" y="204399"/>
            <a:ext cx="1435925" cy="191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Charakteristika a průběh onemocnění</a:t>
            </a:r>
            <a:endParaRPr/>
          </a:p>
        </p:txBody>
      </p:sp>
      <p:sp>
        <p:nvSpPr>
          <p:cNvPr id="234" name="Google Shape;234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jedno z nejčastějších a </a:t>
            </a:r>
            <a:r>
              <a:rPr lang="cs"/>
              <a:t>nejzávažnějších</a:t>
            </a:r>
            <a:r>
              <a:rPr lang="cs"/>
              <a:t> onemocnění dětského věku (zejm. u kojenců a batolat)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ubývá bakteriálních infekcí, přibývá virových infekcí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jednotlivých obdobích dětského věku výskyt různých druhů pneumonií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 častěji bakteriální, u kojenců a batolat virová a aspirační (vdechnutí cizího tělesa), u starších dětí převažuje virová pneumonie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klinický průběh je rozmanitý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těžší průběh u mladších dětí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240" name="Google Shape;240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viry - RS viry, viry parainfluenzy, rinoviry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bakterie - E. coli, streptokoky, stafylokoky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plísně - kvasinky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paraziti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alergie - inhalační, potravinové, lékové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aspirace - regurgitace žaludečního obsahu, cizí těleso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246" name="Google Shape;246;p44"/>
          <p:cNvSpPr txBox="1"/>
          <p:nvPr>
            <p:ph idx="1" type="body"/>
          </p:nvPr>
        </p:nvSpPr>
        <p:spPr>
          <a:xfrm>
            <a:off x="311700" y="1152475"/>
            <a:ext cx="8520600" cy="37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nemoc může začít náhle z plného zdraví, jindy je vývoj pozvolný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vysoká TT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tachypnoe, tachykardie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dyspnoe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rýma, kašel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nevolnost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bolest na hrudníku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typický vzhled tváře dítěte - nápadná bledost nebo planoucí tvář, úzkostný výraz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alární dýchání - dýchání je rychlé, namáhavé, nosní křídla se při vdechu rozšiřují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únava, malátnost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při těžkém průběhu - septický stav vedoucí k respiračnímu a oběhovému selhání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252" name="Google Shape;252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anamnéza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fyzikální vyšetření - pohled, poslech, poklep, pohmat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fyziologické funkce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RTG snímek plic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vyšetření krve - hematologické, biochemické, CRP, mikrobiologické, vyšetření acidobazické rovnováhy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imunologické vyšetření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vyšetření moči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vyšetření sputa a výtěry na bakteriologické virologické, mykologické a parazitologické vyšetření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258" name="Google Shape;258;p46"/>
          <p:cNvSpPr txBox="1"/>
          <p:nvPr>
            <p:ph idx="1" type="body"/>
          </p:nvPr>
        </p:nvSpPr>
        <p:spPr>
          <a:xfrm>
            <a:off x="311700" y="1152475"/>
            <a:ext cx="8520600" cy="39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klidový režim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úprava prostředí (čerstvý, zvlhčený vzduch)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dostatek tekutin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lehká výživná strava, dušné kojence sondujeme - riziko aspirace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ATB terapie (i u virových zánětů, protože často dochází k sekundární bakteriální infekci)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antitusika, expektorancia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antipyretika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bronchodilatancia, mukolytika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úprava polohy - ortopnoická poloha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inhalace, kyslíková terapie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zajištění průchodnosti dýchacích cest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sedativa při neklidu</a:t>
            </a:r>
            <a:endParaRPr/>
          </a:p>
        </p:txBody>
      </p:sp>
      <p:pic>
        <p:nvPicPr>
          <p:cNvPr id="259" name="Google Shape;259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4713" y="2832675"/>
            <a:ext cx="2238375" cy="203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65" name="Google Shape;265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zajistit klid na lůžku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zlepšení stavu dechová rehabilitace a nácvik správného dýchání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sledujeme - dýchání dítěte, projevy dušnosti, barvu kůže a sliznic, charakter kašle, TT, pocení, hydrataci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hygienická péče dle stavu, hygienické vykašlávání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výživa dle stavu dítěte, nenutíme k jídlu, jídla v malých dávkách 6x denně, dostatečný příjem vhodných tekutin (min. 2,5 litru za 24h)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vhodné aktivity dle stavu dítěte 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Domácí péče</a:t>
            </a:r>
            <a:endParaRPr/>
          </a:p>
        </p:txBody>
      </p:sp>
      <p:sp>
        <p:nvSpPr>
          <p:cNvPr id="271" name="Google Shape;271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Rodiče informujeme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režimu dítěte v rekonvalescenci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možnostech otužování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 </a:t>
            </a:r>
            <a:r>
              <a:rPr lang="cs"/>
              <a:t>dechové</a:t>
            </a:r>
            <a:r>
              <a:rPr lang="cs"/>
              <a:t> rehabilitaci, nácviku správného dýchání, péči o prostředí (znečištěné prostředí, kouření rodičů)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s"/>
              <a:t>Přehled chorob dýchacího systému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Horní cesty dýchací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zánět hltanu</a:t>
            </a:r>
            <a:r>
              <a:rPr lang="cs"/>
              <a:t> - zánětlivé změny Waldeyerova okruhu (patrové a nosohltanové mandle, které jsou spojené lymfatickou tkání ve sliznici nosohltanu a hltanu) - při postižení celé oblasti Waldeyerova okruhu, jedná se o angíny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akutní zánět hrtanu</a:t>
            </a:r>
            <a:r>
              <a:rPr lang="cs"/>
              <a:t> (laryngitida)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akutní zánět příklopky hrtanové</a:t>
            </a:r>
            <a:r>
              <a:rPr lang="cs"/>
              <a:t> (epiglotitida)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s"/>
              <a:t>Přehled chorob dýchacího systému</a:t>
            </a:r>
            <a:endParaRPr b="0"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Dolní cesty dýchací</a:t>
            </a:r>
            <a:endParaRPr b="1"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akutní laryngotracheobronchitida</a:t>
            </a:r>
            <a:r>
              <a:rPr lang="cs"/>
              <a:t> - zánět horních a dolních cest dýchacích (onemoc. typické pro kojence a batolata)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akutní zánět průdušek (bronchitida)</a:t>
            </a:r>
            <a:r>
              <a:rPr lang="cs"/>
              <a:t> - převážně virového původu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obstruktivní bronchitida</a:t>
            </a:r>
            <a:r>
              <a:rPr lang="cs"/>
              <a:t> - obstrukci vyvolává edém sliznice a hypersekrece hlenu (nejčastěji postihuje kojence a malé děti)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bronchiektázie</a:t>
            </a:r>
            <a:r>
              <a:rPr lang="cs"/>
              <a:t> - chronické onemoc., vedoucí k trvalému rozšíření průdušek, které je vyplněno hnisavým sekretem - stálé sídlo bakteriálních infekcí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asthma bronchiale</a:t>
            </a:r>
            <a:r>
              <a:rPr lang="cs"/>
              <a:t> - nejčastější chronické onemoc. v dětském věku, charakterizované bronchiální obstrukcí, edémem a zvýšenou produkcí vazkého hlenu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Přehled chorob dýchacího systému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Plíce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zánět plic</a:t>
            </a:r>
            <a:r>
              <a:rPr lang="cs"/>
              <a:t> (pneumonie)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cystické fibróza </a:t>
            </a:r>
            <a:endParaRPr u="sng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/>
              <a:t>vdechnutí cizího tělesa</a:t>
            </a:r>
            <a:r>
              <a:rPr lang="cs"/>
              <a:t> - nejčastěji u kojenců a malých dětí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</a:t>
            </a:r>
            <a:r>
              <a:rPr lang="cs"/>
              <a:t> dýchacích cest - všeobecně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infekce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genetické - alergie, vrozené vady plic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anatomicko - fyziologické zvláštnosti dýchacího systému u dětí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nevyzrálost </a:t>
            </a:r>
            <a:r>
              <a:rPr lang="cs"/>
              <a:t>imunitního</a:t>
            </a:r>
            <a:r>
              <a:rPr lang="cs"/>
              <a:t> systému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negativní vlivy zevního prostředí - znečištění ovzduší, expozice cigaretovému kouři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poruchy dýchání - </a:t>
            </a:r>
            <a:r>
              <a:rPr lang="cs"/>
              <a:t>tachypnoe</a:t>
            </a:r>
            <a:r>
              <a:rPr lang="cs"/>
              <a:t>, bradypnoe, apnoické pauzy, dyspnoe,...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kašel - suchý/vlhký/dráždivý/záchvatovitý/štěkavý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změny hlasu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vedlejší dechové fenomény - vrzoty, pískoty,...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změněné fyziologické funkce - TT, </a:t>
            </a:r>
            <a:r>
              <a:rPr lang="cs"/>
              <a:t>puls</a:t>
            </a:r>
            <a:r>
              <a:rPr lang="cs"/>
              <a:t>, dech, TK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změna barvy kůže a sliznic - bledost, </a:t>
            </a:r>
            <a:r>
              <a:rPr lang="cs"/>
              <a:t>cyanóza</a:t>
            </a:r>
            <a:r>
              <a:rPr lang="cs"/>
              <a:t>, suchost, vlhkost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bolest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změna chování - neklid, apatie, úzkost, strach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