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5143500" cx="9144000"/>
  <p:notesSz cx="6858000" cy="9144000"/>
  <p:embeddedFontLst>
    <p:embeddedFont>
      <p:font typeface="Raleway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aleway-italic.fntdata"/><Relationship Id="rId20" Type="http://schemas.openxmlformats.org/officeDocument/2006/relationships/slide" Target="slides/slide15.xml"/><Relationship Id="rId41" Type="http://schemas.openxmlformats.org/officeDocument/2006/relationships/font" Target="fonts/Raleway-bold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Raleway-bold.fntdata"/><Relationship Id="rId16" Type="http://schemas.openxmlformats.org/officeDocument/2006/relationships/slide" Target="slides/slide11.xml"/><Relationship Id="rId38" Type="http://schemas.openxmlformats.org/officeDocument/2006/relationships/font" Target="fonts/Raleway-regular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40346d233e00fed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40346d233e00fed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40346d233e00fed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40346d233e00fed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40346d233e00fed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40346d233e00fed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40346d233e00fed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40346d233e00fed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40346d233e00fed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240346d233e00fed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40346d233e00fed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40346d233e00fed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40346d233e00fed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240346d233e00fed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40346d233e00fed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40346d233e00fed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aab9c303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3aab9c303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aab9c303b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3aab9c303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bf786b718f9a4ab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bf786b718f9a4ab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3aab9c303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3aab9c303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3aab9c303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3aab9c303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3aab9c303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3aab9c303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40346d233e00fed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40346d233e00fed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40346d233e00fed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40346d233e00fed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40346d233e00fed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40346d233e00fed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240346d233e00fed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240346d233e00fed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240346d233e00fed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240346d233e00fed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40346d233e00fed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40346d233e00fed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40346d233e00fed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240346d233e00fed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40346d233e00fed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40346d233e00fed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40346d233e00fed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240346d233e00fed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40346d233e00fed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240346d233e00fed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40346d233e00fed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240346d233e00fed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40346d233e00fed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40346d233e00fed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40346d233e00fed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40346d233e00fed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40346d233e00fed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40346d233e00fed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40346d233e00fed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40346d233e00fed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40346d233e00fed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40346d233e00fed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40346d233e00fed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40346d233e00fed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kardiovaskulárního systému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Farmakologická léčba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ACE inhibitory a beta-blokátory - používají se při kardiovaskulárních poruchách a k prevenci srdečního selhání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diuretika - k odstraňování přebytečné tekutiny při srdečním selhání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antikoagulancia - při trombózách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antibiotika - pro léčbu infekčních komplikací (např. endokarditida)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2"/>
          <p:cNvSpPr txBox="1"/>
          <p:nvPr>
            <p:ph idx="2" type="body"/>
          </p:nvPr>
        </p:nvSpPr>
        <p:spPr>
          <a:xfrm>
            <a:off x="4832400" y="1152475"/>
            <a:ext cx="3999900" cy="38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Chirurgická léčba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korekce vrozených srdečních vad - např. chirurgické uzavření otvorů mezi srdečními komorami nebo oprava chlopní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srdeční transplantace - u některých těžkých kardiomyopatií nebo vrozených vad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Rehabilitace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programy zaměřené na zlepšení kardiovaskulární kondice, zvláště u dětí po operacích nebo s chronickým srdečním selháním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Vrozené srdeční vady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Nejčastější vrozené srdeční vady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v</a:t>
            </a:r>
            <a:r>
              <a:rPr lang="cs" u="sng"/>
              <a:t>entrikulární septální defekt (VSD)</a:t>
            </a:r>
            <a:r>
              <a:rPr lang="cs"/>
              <a:t> – otvor v přepážce mezi levou a pravou komorou srdce, který může způsobit abnormální tok krve mezi těmito komorami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atrikulární septální defekt (ASD)</a:t>
            </a:r>
            <a:r>
              <a:rPr lang="cs"/>
              <a:t> – otvor v přepážce mezi pravou a levou síní, který může vést k přetížení pravé části srdce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Fallotova tetráda</a:t>
            </a:r>
            <a:r>
              <a:rPr lang="cs"/>
              <a:t> – kombinace čtyř vad: VSD, zúžení plicní arterie, hypertrofie pravé komory a dislokace aorty, což komplikuje prokrvení plic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p</a:t>
            </a:r>
            <a:r>
              <a:rPr lang="cs" u="sng"/>
              <a:t>licní stenóza</a:t>
            </a:r>
            <a:r>
              <a:rPr lang="cs"/>
              <a:t> – zúžení plicní arterie, které ztěžuje přívod krve do plic a zvyšuje zátěž pravé komory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a</a:t>
            </a:r>
            <a:r>
              <a:rPr lang="cs" u="sng"/>
              <a:t>ortální koarktace</a:t>
            </a:r>
            <a:r>
              <a:rPr lang="cs"/>
              <a:t> – zúžení části aorty, což ztěžuje tok krve do těla a může vést k vysokému krevnímu tlaku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u="sng"/>
              <a:t>t</a:t>
            </a:r>
            <a:r>
              <a:rPr lang="cs" u="sng"/>
              <a:t>ranspozice velkých cév</a:t>
            </a:r>
            <a:r>
              <a:rPr lang="cs"/>
              <a:t> – stav, kdy jsou aorta a plicní tepna vyměněné, což znamená, že okysličená krev neputuje správně do těla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</a:t>
            </a:r>
            <a:r>
              <a:rPr lang="cs"/>
              <a:t>enetické faktory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infekce matky během těhotenství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léky užívané během těhotenství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yanóza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potíže s dýcháním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špatná tolerance námahy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zrychlený tep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srdeční šelesty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 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</a:t>
            </a:r>
            <a:r>
              <a:rPr lang="cs"/>
              <a:t>chokardiografie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EKG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rentgen hrudníku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genetické testování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hirurgické zákroky k opravě vad (např. uzávěr otvorů v srdci)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medikace k podpoře srdeční funkce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pravidelná kontrola u specialisty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</a:t>
            </a:r>
            <a:r>
              <a:rPr lang="cs"/>
              <a:t>onitorování vitálních funkcí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podpora dýchání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sledování výskytu cyanózy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edukace rodiny o potřebě chirurgických zákroků a následné péče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Myokarditidy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Myokarditidy</a:t>
            </a:r>
            <a:endParaRPr/>
          </a:p>
        </p:txBody>
      </p:sp>
      <p:sp>
        <p:nvSpPr>
          <p:cNvPr id="166" name="Google Shape;166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je zánět srdečního svalu (myokardu)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ovlivnit schopnost srdce pumpovat krev a vést k různým zdravotním problémům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kardiovaskulárního systému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</a:t>
            </a:r>
            <a:r>
              <a:rPr lang="cs"/>
              <a:t>nemocnění srdce a cév u dětí jsou relativně vzácná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jejich závažnost může být vysoká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včasná diagnostika a léčba jsou klíčové pro dobrý výsledek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mohou se projevovat od novorozeneckého věku až po adolescenci, přičemž různé věkové skupiny mají odlišné rizikové faktory a typy onemocnění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a příznaky</a:t>
            </a:r>
            <a:endParaRPr/>
          </a:p>
        </p:txBody>
      </p:sp>
      <p:sp>
        <p:nvSpPr>
          <p:cNvPr id="172" name="Google Shape;172;p3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Příčiny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infekční (nejčastější virové - enteroviry, chřipka, borelióza)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neinfekční (toxiny, drogy, léky)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</a:t>
            </a:r>
            <a:r>
              <a:rPr lang="cs"/>
              <a:t>utoimunitní onemocnění – kdy imunitní systém omylem útočí na vlastní tkáně, včetně srdečního svalu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2"/>
          <p:cNvSpPr txBox="1"/>
          <p:nvPr>
            <p:ph idx="2" type="body"/>
          </p:nvPr>
        </p:nvSpPr>
        <p:spPr>
          <a:xfrm>
            <a:off x="4832400" y="1152475"/>
            <a:ext cx="3999900" cy="386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Příznaky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mohou lišit v závislosti na závažnosti zánětu a příčině, ale běžné příznaky zahrnují: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</a:t>
            </a:r>
            <a:r>
              <a:rPr lang="cs"/>
              <a:t>olest na hrudi – podobná bolesti při srdečním infarktu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dušnost, únava – pocit vyčerpání nebo slabosti i při běžných činnostech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rychlý nebo nepravidelný srdeční tep 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oteklé nohy, kotníky nebo břicho – kvůli zhoršené funkci srdce, které neefektivně pumpuje krev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závratě nebo mdloby – mohou nastat, pokud srdce nedokáže dostatečně zásobit mozek kyslíkem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zimnice nebo horečka </a:t>
            </a:r>
            <a:endParaRPr/>
          </a:p>
          <a:p>
            <a:pPr indent="-30416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bolesti svalů nebo kloubů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79" name="Google Shape;179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fy</a:t>
            </a:r>
            <a:r>
              <a:rPr lang="cs"/>
              <a:t>zikální vyšetření a anamnéza.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EKG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echokardiografie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MRI srdce /užitečná pro podrobné zobrazení myokardu a může ukázat přítomnost zánětu, jizev nebo jiných abnormalit ve srdečním svalu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krevní testy (hladiny zánětlivých markerů, </a:t>
            </a:r>
            <a:r>
              <a:rPr lang="cs"/>
              <a:t>CRP nebo</a:t>
            </a:r>
            <a:r>
              <a:rPr lang="cs"/>
              <a:t> prokalcitonin, zvýšené hladiny srdečních enzymů (například troponin)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biopsie srdečního svalu (invazivní a obvykle se provádí pouze v těžkých případech)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an</a:t>
            </a:r>
            <a:r>
              <a:rPr lang="cs"/>
              <a:t>tivirotika. antibiotika, kortikosteroidy nebo imunosupresiva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těžších případech, kdy je srdce oslabené a není schopno dostatečně pumpovat krev, může být zapotřebí hospitalizace a intenzivní péče, včetně podpory srdeční funkce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opočinek</a:t>
            </a:r>
            <a:r>
              <a:rPr lang="cs"/>
              <a:t> a úprava životního stylu - doporučeno vyhnout se intenzivní fyzické námaze, aby se minimalizovalo zatížení srdce, vhodná je také zdravá strava a kontrola dalších rizikových faktorů, jako je vysoký krevní tlak nebo vysoký cholesterol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monitorování a dlouhodobá péče - dlouhodobé sledování srdeční funkce, včetně pravidelných kontrol EKG a echokardiografie, v některých případech kardiostimulátory nebo defibrilátory.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srdeční transplantace jako poslední možnost léčby - extrémní a vzácná situace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Revmatoidní horečka a její srdeční </a:t>
            </a:r>
            <a:r>
              <a:rPr lang="cs"/>
              <a:t>komplikace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Revmatoidní horečka</a:t>
            </a:r>
            <a:endParaRPr/>
          </a:p>
        </p:txBody>
      </p:sp>
      <p:sp>
        <p:nvSpPr>
          <p:cNvPr id="196" name="Google Shape;196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se projevit na kloubech, srdci nebo mozku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dojít k trvalému poškození jedné nebo více srdečních chlopní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její projevy a následky se odvíjí podle toho, který orgán je zasažen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nejčastěji postihuje revmatická horečka děti ve věku od 3 do 18 let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nejvíce byly zanechány trvalé změny na srdečních chlopních, tyto následné změny se později </a:t>
            </a:r>
            <a:r>
              <a:rPr lang="cs"/>
              <a:t>staly</a:t>
            </a:r>
            <a:r>
              <a:rPr lang="cs"/>
              <a:t> zdrojem dlouhodobých potíží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a příznaky</a:t>
            </a:r>
            <a:endParaRPr/>
          </a:p>
        </p:txBody>
      </p:sp>
      <p:sp>
        <p:nvSpPr>
          <p:cNvPr id="202" name="Google Shape;202;p3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Příčiny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i</a:t>
            </a:r>
            <a:r>
              <a:rPr lang="cs"/>
              <a:t>nfekce streptokokem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neodhalené a neléčené angíny</a:t>
            </a:r>
            <a:endParaRPr/>
          </a:p>
        </p:txBody>
      </p:sp>
      <p:sp>
        <p:nvSpPr>
          <p:cNvPr id="203" name="Google Shape;203;p3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Příznaky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horečka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bolesti kloubů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kožní vyrážky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bolest na hrudi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dušnost</a:t>
            </a:r>
            <a:endParaRPr/>
          </a:p>
        </p:txBody>
      </p:sp>
      <p:pic>
        <p:nvPicPr>
          <p:cNvPr id="204" name="Google Shape;204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75425" y="3513996"/>
            <a:ext cx="3953925" cy="147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</a:t>
            </a:r>
            <a:r>
              <a:rPr lang="cs"/>
              <a:t>metody               Léčba</a:t>
            </a:r>
            <a:endParaRPr/>
          </a:p>
        </p:txBody>
      </p:sp>
      <p:sp>
        <p:nvSpPr>
          <p:cNvPr id="210" name="Google Shape;210;p3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</a:t>
            </a:r>
            <a:r>
              <a:rPr lang="cs"/>
              <a:t>ultura na streptokoka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EKG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echokardiografie</a:t>
            </a:r>
            <a:endParaRPr/>
          </a:p>
        </p:txBody>
      </p:sp>
      <p:sp>
        <p:nvSpPr>
          <p:cNvPr id="211" name="Google Shape;211;p3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antibiotika</a:t>
            </a:r>
            <a:r>
              <a:rPr lang="cs"/>
              <a:t> (penicilin)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protizánětlivé léky (např. aspirin)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dlouhodobé sledování srdeční funkce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17" name="Google Shape;217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</a:t>
            </a:r>
            <a:r>
              <a:rPr lang="cs"/>
              <a:t>ledování teploty a symptomů infekce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podávání předepsané medikace a prevence komplikací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podpora rodičů v edukaci o důležitosti dodržování léčby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0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Kardiomyopatie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Kardiomyopatie</a:t>
            </a:r>
            <a:endParaRPr/>
          </a:p>
        </p:txBody>
      </p:sp>
      <p:sp>
        <p:nvSpPr>
          <p:cNvPr id="228" name="Google Shape;228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jsou skupinou chorob, jejichž dominantním rysem je postižení vlastního srdečního svalu (myokardu)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společným jmenovatelem kardiomyopatii je snížená schopnost kontrakce nebo dilatace srdeční stěny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jsou děleny na základě různých morfologických a funkčních znaků do pěti základních skupin - hypertrofická, dilatační, restriktivní, arytmogenní a neklasifikovaná kardiomyopatie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Přehled chorob kardiovaskulárního systému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Vrozené vady srdce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strukturální poruchy srdce přítomné při narození, mohou být život ohrožující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defekty srdečních chlopní (např. aortální stenóza)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defekty septa (např. otvor v mezisrdí)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defekty vývodu z plicní tepny (např. Fallotova tetralogie)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                                         Příznaky</a:t>
            </a:r>
            <a:endParaRPr/>
          </a:p>
        </p:txBody>
      </p:sp>
      <p:sp>
        <p:nvSpPr>
          <p:cNvPr id="234" name="Google Shape;234;p4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</a:t>
            </a:r>
            <a:r>
              <a:rPr lang="cs"/>
              <a:t>ědičné faktory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virové infekce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metabolické poruchy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4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</a:t>
            </a:r>
            <a:r>
              <a:rPr lang="cs"/>
              <a:t>ušnost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únava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zrychlený tep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otékání nohou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bolest na hrudi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              Léčba</a:t>
            </a:r>
            <a:endParaRPr/>
          </a:p>
        </p:txBody>
      </p:sp>
      <p:sp>
        <p:nvSpPr>
          <p:cNvPr id="241" name="Google Shape;241;p4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e</a:t>
            </a:r>
            <a:r>
              <a:rPr lang="cs"/>
              <a:t>chokardiografie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EKG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krevní testy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4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Medikamentózní léčba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ACE inhibitory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beta-blokátory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diuretika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V těžších případech srdeční transplantace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Ošetřovatelská péče</a:t>
            </a:r>
            <a:endParaRPr/>
          </a:p>
        </p:txBody>
      </p:sp>
      <p:sp>
        <p:nvSpPr>
          <p:cNvPr id="248" name="Google Shape;248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</a:t>
            </a:r>
            <a:r>
              <a:rPr lang="cs"/>
              <a:t>edování příznaků srdečního selhání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edukace o správné výživě, cvičení a odpočinku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monitorování stavu dítěte a reakce na léčbu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Přehled chorob kardiovaskulárního systému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Získaná onemocnění srdce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onemocnění, která se vyvíjejí po narození v důsledku infekcí, autoimunitních reakcí nebo jiných faktorů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karditidy (záněty srdce), např. revmatická horečka nebo infekční endokarditida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kardiomyopatie - onemocnění srdečního svalu, které může vést k selhání srdce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hypertenze - zvláště u starších dětí nebo dětí s rodinnou anamnézou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Přehled chorob kardiovaskulárního systému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Ischemická choroba srdeční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nedostatečné prokrvení srdečního svalu, většinou u dospívajících s rizikovými faktory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Arteriální a venózní trombózy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tvorba krevních sraženin v cévách, které mohou vést k uzávěru cév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/>
              <a:t>Hyperlipidémie</a:t>
            </a:r>
            <a:endParaRPr b="1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= zvýšené hladiny tuků v krvi, což zvyšuje riziko aterosklerózy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490250" y="526350"/>
            <a:ext cx="59802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Onemocnění kardiovaskulárního systému - všeobecně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Příčiny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g</a:t>
            </a:r>
            <a:r>
              <a:rPr lang="cs"/>
              <a:t>enetické faktory - vrozené srdeční vady jsou často dědičné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infekce - jako streptokoková (způsobující revmatickou horečku) nebo virové infekce mohou poškodit srdeční tkáň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nezdravý životní styl - u starších dětí může nevyvážená strava, obezita a nedostatek pohybu vést k problémům jako je hypertenze a ateroskleróza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vysoký krevní tlak - mohou být genetické nebo sekundární (např. kvůli onemocnění ledvin)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autoimunitní choroby - např. lupus nebo revmatoidní artritida mohou poškodit srdce a cévy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Příznaky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Obecné příznaky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d</a:t>
            </a:r>
            <a:r>
              <a:rPr lang="cs"/>
              <a:t>ušnost a únava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otékání nohou, břicha (edém)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bolesti na hrudi nebo pocit tlaku na hrudi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nepravidelný srdeční tep (arytmie)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bledost pokožky, modré </a:t>
            </a:r>
            <a:r>
              <a:rPr lang="cs"/>
              <a:t>zbarvení</a:t>
            </a:r>
            <a:r>
              <a:rPr lang="cs"/>
              <a:t> rtů a nehtů (cyanóza)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cs"/>
              <a:t>Specifické příznaky pro jednotlivá onemocnění</a:t>
            </a:r>
            <a:endParaRPr b="1"/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vrozené srdeční vady - cyanóza, zrychlené dýchání, špatná tolerance námahy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revmatická horečka - horečka, bolest kloubů, kožní vyrážky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cs"/>
              <a:t>kardiomyopatie - dušnost, zrychlený tep, únava při fyzické námaze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Vyšetřovací metody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</a:t>
            </a:r>
            <a:r>
              <a:rPr lang="cs"/>
              <a:t>linické vyšetření - poslech srdce, zhodnocení krevního tlaku, posouzení edémů a celkového zdravotního stav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EKG (elektrokardiografie) - záznam elektrické aktivity srdce, který odhalí arytmie a některé vrozené vady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echokardiografie (ultrazvuk srdce) - poskytuje obraz srdečních struktur a funkce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rentgen hrudníku - může pomoci odhalit srdeční zvětšení nebo plicní edé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krevní testy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holter monitoring - 24hodinový záznam EKG pro detekci arytmií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koronární angiografie - používá se v případě podezření na arteriální trombózu nebo jiné cévní problémy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